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360" r:id="rId3"/>
    <p:sldId id="461" r:id="rId4"/>
    <p:sldId id="316" r:id="rId5"/>
    <p:sldId id="317" r:id="rId6"/>
    <p:sldId id="318" r:id="rId7"/>
    <p:sldId id="412" r:id="rId8"/>
    <p:sldId id="416" r:id="rId9"/>
    <p:sldId id="417" r:id="rId10"/>
    <p:sldId id="418" r:id="rId11"/>
    <p:sldId id="419" r:id="rId12"/>
    <p:sldId id="462" r:id="rId13"/>
    <p:sldId id="414" r:id="rId14"/>
    <p:sldId id="310" r:id="rId15"/>
    <p:sldId id="464" r:id="rId16"/>
    <p:sldId id="320" r:id="rId17"/>
    <p:sldId id="322" r:id="rId18"/>
    <p:sldId id="466" r:id="rId19"/>
    <p:sldId id="350" r:id="rId20"/>
    <p:sldId id="467" r:id="rId21"/>
    <p:sldId id="469" r:id="rId22"/>
    <p:sldId id="362" r:id="rId23"/>
    <p:sldId id="364" r:id="rId24"/>
    <p:sldId id="295" r:id="rId25"/>
    <p:sldId id="290" r:id="rId26"/>
    <p:sldId id="293" r:id="rId27"/>
    <p:sldId id="296" r:id="rId28"/>
    <p:sldId id="297" r:id="rId29"/>
    <p:sldId id="298" r:id="rId30"/>
    <p:sldId id="309" r:id="rId31"/>
    <p:sldId id="407" r:id="rId32"/>
    <p:sldId id="301" r:id="rId33"/>
    <p:sldId id="323" r:id="rId34"/>
    <p:sldId id="325" r:id="rId35"/>
    <p:sldId id="344" r:id="rId36"/>
    <p:sldId id="326" r:id="rId37"/>
    <p:sldId id="324" r:id="rId38"/>
    <p:sldId id="328" r:id="rId39"/>
    <p:sldId id="329" r:id="rId40"/>
    <p:sldId id="330" r:id="rId41"/>
    <p:sldId id="331" r:id="rId42"/>
    <p:sldId id="332" r:id="rId43"/>
    <p:sldId id="333" r:id="rId44"/>
    <p:sldId id="470" r:id="rId45"/>
    <p:sldId id="471" r:id="rId46"/>
    <p:sldId id="472" r:id="rId47"/>
    <p:sldId id="473" r:id="rId48"/>
    <p:sldId id="474" r:id="rId49"/>
    <p:sldId id="477" r:id="rId50"/>
    <p:sldId id="478" r:id="rId51"/>
    <p:sldId id="479" r:id="rId52"/>
    <p:sldId id="351" r:id="rId53"/>
    <p:sldId id="353" r:id="rId54"/>
    <p:sldId id="354" r:id="rId55"/>
    <p:sldId id="334" r:id="rId56"/>
    <p:sldId id="365" r:id="rId57"/>
    <p:sldId id="475" r:id="rId58"/>
    <p:sldId id="368" r:id="rId59"/>
    <p:sldId id="372" r:id="rId60"/>
    <p:sldId id="483" r:id="rId61"/>
    <p:sldId id="476" r:id="rId62"/>
    <p:sldId id="488" r:id="rId63"/>
    <p:sldId id="481" r:id="rId64"/>
    <p:sldId id="482" r:id="rId65"/>
    <p:sldId id="484" r:id="rId66"/>
    <p:sldId id="485" r:id="rId67"/>
    <p:sldId id="486" r:id="rId68"/>
    <p:sldId id="487" r:id="rId69"/>
    <p:sldId id="489" r:id="rId70"/>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4" autoAdjust="0"/>
    <p:restoredTop sz="94660"/>
  </p:normalViewPr>
  <p:slideViewPr>
    <p:cSldViewPr snapToGrid="0">
      <p:cViewPr varScale="1">
        <p:scale>
          <a:sx n="87" d="100"/>
          <a:sy n="87" d="100"/>
        </p:scale>
        <p:origin x="5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9/19/2018</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a:t>
            </a:fld>
            <a:endParaRPr lang="en-US" dirty="0"/>
          </a:p>
        </p:txBody>
      </p:sp>
    </p:spTree>
    <p:extLst>
      <p:ext uri="{BB962C8B-B14F-4D97-AF65-F5344CB8AC3E}">
        <p14:creationId xmlns:p14="http://schemas.microsoft.com/office/powerpoint/2010/main" val="34463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86339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3939705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2643518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2999131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4259540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1774371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3594410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3460650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2133989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11079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1543326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3394428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1315456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1771429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318839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3661067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133728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1321800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3190975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1031559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951713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2893348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14918682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33848510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3286875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1407471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9779616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2913629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1243519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1742578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3729320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3639495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35541477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2130171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10276394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26027351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31038649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34283832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13509784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24692268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33508538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3139112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3002591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28994436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1282606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14849480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15491117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6407938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32916204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37072456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41719768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21088237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27569078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113388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19535679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35034992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25347721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36421317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22794609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14014098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39527971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66</a:t>
            </a:fld>
            <a:endParaRPr lang="en-US" dirty="0"/>
          </a:p>
        </p:txBody>
      </p:sp>
    </p:spTree>
    <p:extLst>
      <p:ext uri="{BB962C8B-B14F-4D97-AF65-F5344CB8AC3E}">
        <p14:creationId xmlns:p14="http://schemas.microsoft.com/office/powerpoint/2010/main" val="25072860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67</a:t>
            </a:fld>
            <a:endParaRPr lang="en-US" dirty="0"/>
          </a:p>
        </p:txBody>
      </p:sp>
    </p:spTree>
    <p:extLst>
      <p:ext uri="{BB962C8B-B14F-4D97-AF65-F5344CB8AC3E}">
        <p14:creationId xmlns:p14="http://schemas.microsoft.com/office/powerpoint/2010/main" val="18514992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68</a:t>
            </a:fld>
            <a:endParaRPr lang="en-US" dirty="0"/>
          </a:p>
        </p:txBody>
      </p:sp>
    </p:spTree>
    <p:extLst>
      <p:ext uri="{BB962C8B-B14F-4D97-AF65-F5344CB8AC3E}">
        <p14:creationId xmlns:p14="http://schemas.microsoft.com/office/powerpoint/2010/main" val="40926232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69</a:t>
            </a:fld>
            <a:endParaRPr lang="en-US" dirty="0"/>
          </a:p>
        </p:txBody>
      </p:sp>
    </p:spTree>
    <p:extLst>
      <p:ext uri="{BB962C8B-B14F-4D97-AF65-F5344CB8AC3E}">
        <p14:creationId xmlns:p14="http://schemas.microsoft.com/office/powerpoint/2010/main" val="751556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3056462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237282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386942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F0C25F-65ED-4B73-85C5-202F4C738597}" type="datetime1">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31023-42B8-48D6-8759-38078A4B79CC}" type="datetime1">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EC69A-F500-4A9D-B61C-F5091DD2C727}" type="datetime1">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F077-5ADA-4D53-9C31-27E136949202}" type="datetime1">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7D5EF-D3AA-4DDB-99C8-497F8A27F6F0}" type="datetime1">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569DA-F0BE-48C2-9E54-DD6F731B072E}" type="datetime1">
              <a:rPr lang="en-US" smtClean="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FD457-FAAA-480B-BC00-0D6A59C1AA3D}" type="datetime1">
              <a:rPr lang="en-US" smtClean="0"/>
              <a:t>9/19/2018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234F5-3FB1-4F32-836D-B57BA95CBC29}" type="datetime1">
              <a:rPr lang="en-US" smtClean="0"/>
              <a:t>9/19/2018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F2E3-AE90-488D-8146-868293815B65}" type="datetime1">
              <a:rPr lang="en-US" smtClean="0"/>
              <a:t>9/19/2018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40AA-A86E-4197-8C83-723554E81E00}" type="datetime1">
              <a:rPr lang="en-US" smtClean="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2A70-A184-4158-8A37-ADCD1DFAD00B}" type="datetime1">
              <a:rPr lang="en-US" smtClean="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F0BB-8B56-4A48-9893-D90F7549EB85}" type="datetime1">
              <a:rPr lang="en-US" smtClean="0"/>
              <a:t>9/19/2018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tatweb.stanford.edu/~jhf/" TargetMode="External"/><Relationship Id="rId7"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youtube.com/watch?v=aDy6mzbS8rs" TargetMode="External"/><Relationship Id="rId5" Type="http://schemas.openxmlformats.org/officeDocument/2006/relationships/hyperlink" Target="http://statweb.stanford.edu/~olshen/" TargetMode="External"/><Relationship Id="rId4" Type="http://schemas.openxmlformats.org/officeDocument/2006/relationships/hyperlink" Target="http://vcresearch.berkeley.edu/faculty/charles-ston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hyperlink" Target="http://www.cs.csi.cuny.edu/~imberman/ai/Entropy%20and%20Information%20Gain.ht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6.emf"/><Relationship Id="rId4" Type="http://schemas.openxmlformats.org/officeDocument/2006/relationships/package" Target="../embeddings/Microsoft_Excel_Worksheet.xlsx"/></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autonlab.org/_media/tutorials/infogain11.pdf"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8.xml.rels><?xml version="1.0" encoding="UTF-8" standalone="yes"?>
<Relationships xmlns="http://schemas.openxmlformats.org/package/2006/relationships"><Relationship Id="rId3" Type="http://schemas.openxmlformats.org/officeDocument/2006/relationships/hyperlink" Target="http://support.sas.com/documentation/cdl/en/stathpug/68163/HTML/default/viewer.htm#stathpug_hpsplit_details06.ht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kaggle.com/c/bike-sharing-demand"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7"/>
            <a:ext cx="8098971" cy="1885206"/>
          </a:xfrm>
          <a:noFill/>
        </p:spPr>
        <p:txBody>
          <a:bodyPr>
            <a:noAutofit/>
          </a:bodyPr>
          <a:lstStyle/>
          <a:p>
            <a:br>
              <a:rPr lang="en-US" sz="7000" b="1" dirty="0">
                <a:solidFill>
                  <a:schemeClr val="bg1"/>
                </a:solidFill>
              </a:rPr>
            </a:br>
            <a:br>
              <a:rPr lang="en-US" sz="7000" b="1" dirty="0">
                <a:solidFill>
                  <a:schemeClr val="bg1"/>
                </a:solidFill>
              </a:rPr>
            </a:br>
            <a:br>
              <a:rPr lang="en-US" sz="7000" b="1" dirty="0">
                <a:solidFill>
                  <a:schemeClr val="bg1"/>
                </a:solidFill>
              </a:rPr>
            </a:br>
            <a:r>
              <a:rPr lang="en-US" sz="7000" b="1" dirty="0">
                <a:solidFill>
                  <a:schemeClr val="accent5">
                    <a:lumMod val="50000"/>
                  </a:schemeClr>
                </a:solidFill>
              </a:rPr>
              <a:t>CS 584</a:t>
            </a:r>
            <a:br>
              <a:rPr lang="en-US" sz="7000" b="1" dirty="0">
                <a:solidFill>
                  <a:schemeClr val="accent5">
                    <a:lumMod val="50000"/>
                  </a:schemeClr>
                </a:solidFill>
              </a:rPr>
            </a:br>
            <a:r>
              <a:rPr lang="en-US" sz="7000" b="1" dirty="0">
                <a:solidFill>
                  <a:schemeClr val="accent5">
                    <a:lumMod val="50000"/>
                  </a:schemeClr>
                </a:solidFill>
              </a:rPr>
              <a:t>Machine Learning</a:t>
            </a:r>
          </a:p>
        </p:txBody>
      </p:sp>
      <p:sp>
        <p:nvSpPr>
          <p:cNvPr id="3" name="Subtitle 2"/>
          <p:cNvSpPr>
            <a:spLocks noGrp="1"/>
          </p:cNvSpPr>
          <p:nvPr>
            <p:ph type="subTitle" idx="1"/>
          </p:nvPr>
        </p:nvSpPr>
        <p:spPr>
          <a:xfrm>
            <a:off x="1524000" y="4740373"/>
            <a:ext cx="9144000" cy="1655762"/>
          </a:xfrm>
        </p:spPr>
        <p:txBody>
          <a:bodyPr anchor="ctr">
            <a:normAutofit/>
          </a:bodyPr>
          <a:lstStyle/>
          <a:p>
            <a:r>
              <a:rPr lang="en-US" sz="4000" dirty="0"/>
              <a:t>Week 5</a:t>
            </a:r>
          </a:p>
          <a:p>
            <a:r>
              <a:rPr lang="en-US" sz="4000" dirty="0"/>
              <a:t>September 19, 2018</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1</a:t>
            </a:fld>
            <a:endParaRPr lang="en-US" dirty="0">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3139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sp>
        <p:nvSpPr>
          <p:cNvPr id="9" name="TextBox 8"/>
          <p:cNvSpPr txBox="1"/>
          <p:nvPr/>
        </p:nvSpPr>
        <p:spPr>
          <a:xfrm>
            <a:off x="973591" y="5392354"/>
            <a:ext cx="5486400" cy="381000"/>
          </a:xfrm>
          <a:prstGeom prst="rect">
            <a:avLst/>
          </a:prstGeom>
          <a:noFill/>
        </p:spPr>
        <p:txBody>
          <a:bodyPr wrap="square" rtlCol="0">
            <a:spAutoFit/>
          </a:bodyPr>
          <a:lstStyle/>
          <a:p>
            <a:r>
              <a:rPr lang="en-US" dirty="0"/>
              <a:t>No Visible Segments but a curve is plausible</a:t>
            </a:r>
          </a:p>
        </p:txBody>
      </p:sp>
      <p:sp>
        <p:nvSpPr>
          <p:cNvPr id="10" name="TextBox 9"/>
          <p:cNvSpPr txBox="1"/>
          <p:nvPr/>
        </p:nvSpPr>
        <p:spPr>
          <a:xfrm>
            <a:off x="6238875" y="5372737"/>
            <a:ext cx="2305050" cy="381000"/>
          </a:xfrm>
          <a:prstGeom prst="rect">
            <a:avLst/>
          </a:prstGeom>
          <a:noFill/>
        </p:spPr>
        <p:txBody>
          <a:bodyPr wrap="square" rtlCol="0">
            <a:spAutoFit/>
          </a:bodyPr>
          <a:lstStyle/>
          <a:p>
            <a:r>
              <a:rPr lang="en-US" dirty="0"/>
              <a:t>No Visible Segments</a:t>
            </a:r>
          </a:p>
        </p:txBody>
      </p:sp>
      <p:pic>
        <p:nvPicPr>
          <p:cNvPr id="6" name="Picture 5">
            <a:extLst>
              <a:ext uri="{FF2B5EF4-FFF2-40B4-BE49-F238E27FC236}">
                <a16:creationId xmlns:a16="http://schemas.microsoft.com/office/drawing/2014/main" id="{888B6916-C1B4-4E16-BC8B-4B74FEAD7D9F}"/>
              </a:ext>
            </a:extLst>
          </p:cNvPr>
          <p:cNvPicPr>
            <a:picLocks noChangeAspect="1"/>
          </p:cNvPicPr>
          <p:nvPr/>
        </p:nvPicPr>
        <p:blipFill>
          <a:blip r:embed="rId3"/>
          <a:stretch>
            <a:fillRect/>
          </a:stretch>
        </p:blipFill>
        <p:spPr>
          <a:xfrm>
            <a:off x="973591" y="1975185"/>
            <a:ext cx="4979534" cy="3378970"/>
          </a:xfrm>
          <a:prstGeom prst="rect">
            <a:avLst/>
          </a:prstGeom>
        </p:spPr>
      </p:pic>
      <p:pic>
        <p:nvPicPr>
          <p:cNvPr id="8" name="Picture 7">
            <a:extLst>
              <a:ext uri="{FF2B5EF4-FFF2-40B4-BE49-F238E27FC236}">
                <a16:creationId xmlns:a16="http://schemas.microsoft.com/office/drawing/2014/main" id="{CE4ADBB4-B09B-40B8-B8EB-1B523FBD6187}"/>
              </a:ext>
            </a:extLst>
          </p:cNvPr>
          <p:cNvPicPr>
            <a:picLocks noChangeAspect="1"/>
          </p:cNvPicPr>
          <p:nvPr/>
        </p:nvPicPr>
        <p:blipFill>
          <a:blip r:embed="rId4"/>
          <a:stretch>
            <a:fillRect/>
          </a:stretch>
        </p:blipFill>
        <p:spPr>
          <a:xfrm>
            <a:off x="6238875" y="1975185"/>
            <a:ext cx="4979534" cy="3378970"/>
          </a:xfrm>
          <a:prstGeom prst="rect">
            <a:avLst/>
          </a:prstGeom>
        </p:spPr>
      </p:pic>
      <p:pic>
        <p:nvPicPr>
          <p:cNvPr id="11" name="Picture 10">
            <a:extLst>
              <a:ext uri="{FF2B5EF4-FFF2-40B4-BE49-F238E27FC236}">
                <a16:creationId xmlns:a16="http://schemas.microsoft.com/office/drawing/2014/main" id="{D3664E57-96F9-438B-876C-D4F400A2CA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30839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sp>
        <p:nvSpPr>
          <p:cNvPr id="9" name="TextBox 8"/>
          <p:cNvSpPr txBox="1"/>
          <p:nvPr/>
        </p:nvSpPr>
        <p:spPr>
          <a:xfrm>
            <a:off x="838200" y="5279506"/>
            <a:ext cx="2305050" cy="381000"/>
          </a:xfrm>
          <a:prstGeom prst="rect">
            <a:avLst/>
          </a:prstGeom>
          <a:noFill/>
        </p:spPr>
        <p:txBody>
          <a:bodyPr wrap="square" rtlCol="0">
            <a:spAutoFit/>
          </a:bodyPr>
          <a:lstStyle/>
          <a:p>
            <a:r>
              <a:rPr lang="en-US" dirty="0"/>
              <a:t>No Visible Segments</a:t>
            </a:r>
          </a:p>
        </p:txBody>
      </p:sp>
      <p:sp>
        <p:nvSpPr>
          <p:cNvPr id="10" name="TextBox 9"/>
          <p:cNvSpPr txBox="1"/>
          <p:nvPr/>
        </p:nvSpPr>
        <p:spPr>
          <a:xfrm>
            <a:off x="6163461" y="5289918"/>
            <a:ext cx="2763723" cy="381000"/>
          </a:xfrm>
          <a:prstGeom prst="rect">
            <a:avLst/>
          </a:prstGeom>
          <a:noFill/>
        </p:spPr>
        <p:txBody>
          <a:bodyPr wrap="square" rtlCol="0">
            <a:spAutoFit/>
          </a:bodyPr>
          <a:lstStyle/>
          <a:p>
            <a:r>
              <a:rPr lang="en-US" dirty="0"/>
              <a:t>No Visible Segments</a:t>
            </a:r>
          </a:p>
        </p:txBody>
      </p:sp>
      <p:pic>
        <p:nvPicPr>
          <p:cNvPr id="3" name="Picture 2">
            <a:extLst>
              <a:ext uri="{FF2B5EF4-FFF2-40B4-BE49-F238E27FC236}">
                <a16:creationId xmlns:a16="http://schemas.microsoft.com/office/drawing/2014/main" id="{8D5BE999-3B37-4711-85CC-86FF2719EAC7}"/>
              </a:ext>
            </a:extLst>
          </p:cNvPr>
          <p:cNvPicPr>
            <a:picLocks noChangeAspect="1"/>
          </p:cNvPicPr>
          <p:nvPr/>
        </p:nvPicPr>
        <p:blipFill>
          <a:blip r:embed="rId3"/>
          <a:stretch>
            <a:fillRect/>
          </a:stretch>
        </p:blipFill>
        <p:spPr>
          <a:xfrm>
            <a:off x="838200" y="1871271"/>
            <a:ext cx="4979534" cy="3378970"/>
          </a:xfrm>
          <a:prstGeom prst="rect">
            <a:avLst/>
          </a:prstGeom>
        </p:spPr>
      </p:pic>
      <p:pic>
        <p:nvPicPr>
          <p:cNvPr id="5" name="Picture 4">
            <a:extLst>
              <a:ext uri="{FF2B5EF4-FFF2-40B4-BE49-F238E27FC236}">
                <a16:creationId xmlns:a16="http://schemas.microsoft.com/office/drawing/2014/main" id="{F899AA79-A3EE-4978-A335-271669F8273B}"/>
              </a:ext>
            </a:extLst>
          </p:cNvPr>
          <p:cNvPicPr>
            <a:picLocks noChangeAspect="1"/>
          </p:cNvPicPr>
          <p:nvPr/>
        </p:nvPicPr>
        <p:blipFill>
          <a:blip r:embed="rId4"/>
          <a:stretch>
            <a:fillRect/>
          </a:stretch>
        </p:blipFill>
        <p:spPr>
          <a:xfrm>
            <a:off x="6238875" y="1871271"/>
            <a:ext cx="4979534" cy="3378970"/>
          </a:xfrm>
          <a:prstGeom prst="rect">
            <a:avLst/>
          </a:prstGeom>
        </p:spPr>
      </p:pic>
      <p:pic>
        <p:nvPicPr>
          <p:cNvPr id="11" name="Picture 10">
            <a:extLst>
              <a:ext uri="{FF2B5EF4-FFF2-40B4-BE49-F238E27FC236}">
                <a16:creationId xmlns:a16="http://schemas.microsoft.com/office/drawing/2014/main" id="{C82B8DDC-B31B-4367-BC69-1E39E9CD26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0057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p:sp>
        <p:nvSpPr>
          <p:cNvPr id="3" name="Content Placeholder 2"/>
          <p:cNvSpPr>
            <a:spLocks noGrp="1"/>
          </p:cNvSpPr>
          <p:nvPr>
            <p:ph idx="1"/>
          </p:nvPr>
        </p:nvSpPr>
        <p:spPr>
          <a:xfrm>
            <a:off x="6096000" y="1825625"/>
            <a:ext cx="5257800" cy="4351338"/>
          </a:xfrm>
        </p:spPr>
        <p:txBody>
          <a:bodyPr>
            <a:normAutofit/>
          </a:bodyPr>
          <a:lstStyle/>
          <a:p>
            <a:r>
              <a:rPr lang="en-US" dirty="0"/>
              <a:t>When DELINQ is missing or equals to 0, the default rates are much lower than the rest.</a:t>
            </a:r>
          </a:p>
          <a:p>
            <a:r>
              <a:rPr lang="en-US" dirty="0"/>
              <a:t>When DELINQ &gt; 0, the default rates increase as DELINQ increases.</a:t>
            </a:r>
          </a:p>
          <a:p>
            <a:r>
              <a:rPr lang="en-US" dirty="0"/>
              <a:t>When DELINQ &gt; 4, the default rate jumps again</a:t>
            </a:r>
          </a:p>
        </p:txBody>
      </p:sp>
      <p:pic>
        <p:nvPicPr>
          <p:cNvPr id="6" name="Picture 5">
            <a:extLst>
              <a:ext uri="{FF2B5EF4-FFF2-40B4-BE49-F238E27FC236}">
                <a16:creationId xmlns:a16="http://schemas.microsoft.com/office/drawing/2014/main" id="{23680FF3-7A9D-457E-82F6-6A1E59CF48C5}"/>
              </a:ext>
            </a:extLst>
          </p:cNvPr>
          <p:cNvPicPr>
            <a:picLocks noChangeAspect="1"/>
          </p:cNvPicPr>
          <p:nvPr/>
        </p:nvPicPr>
        <p:blipFill>
          <a:blip r:embed="rId3"/>
          <a:stretch>
            <a:fillRect/>
          </a:stretch>
        </p:blipFill>
        <p:spPr>
          <a:xfrm>
            <a:off x="838200" y="1857375"/>
            <a:ext cx="4985886" cy="3383280"/>
          </a:xfrm>
          <a:prstGeom prst="rect">
            <a:avLst/>
          </a:prstGeom>
        </p:spPr>
      </p:pic>
      <p:pic>
        <p:nvPicPr>
          <p:cNvPr id="8" name="Picture 7">
            <a:extLst>
              <a:ext uri="{FF2B5EF4-FFF2-40B4-BE49-F238E27FC236}">
                <a16:creationId xmlns:a16="http://schemas.microsoft.com/office/drawing/2014/main" id="{0DBA3991-69B8-48D6-951B-BCB88A5CFF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59257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sp>
        <p:nvSpPr>
          <p:cNvPr id="9" name="TextBox 8"/>
          <p:cNvSpPr txBox="1"/>
          <p:nvPr/>
        </p:nvSpPr>
        <p:spPr>
          <a:xfrm>
            <a:off x="838200" y="5430824"/>
            <a:ext cx="2305050" cy="381000"/>
          </a:xfrm>
          <a:prstGeom prst="rect">
            <a:avLst/>
          </a:prstGeom>
          <a:noFill/>
        </p:spPr>
        <p:txBody>
          <a:bodyPr wrap="square" rtlCol="0">
            <a:spAutoFit/>
          </a:bodyPr>
          <a:lstStyle/>
          <a:p>
            <a:r>
              <a:rPr lang="en-US" dirty="0"/>
              <a:t>No Visible Segments</a:t>
            </a:r>
          </a:p>
        </p:txBody>
      </p:sp>
      <p:sp>
        <p:nvSpPr>
          <p:cNvPr id="10" name="TextBox 9"/>
          <p:cNvSpPr txBox="1"/>
          <p:nvPr/>
        </p:nvSpPr>
        <p:spPr>
          <a:xfrm>
            <a:off x="6091237" y="5430824"/>
            <a:ext cx="2305050" cy="381000"/>
          </a:xfrm>
          <a:prstGeom prst="rect">
            <a:avLst/>
          </a:prstGeom>
          <a:noFill/>
        </p:spPr>
        <p:txBody>
          <a:bodyPr wrap="square" rtlCol="0">
            <a:spAutoFit/>
          </a:bodyPr>
          <a:lstStyle/>
          <a:p>
            <a:r>
              <a:rPr lang="en-US" dirty="0"/>
              <a:t>No Visible Segments</a:t>
            </a:r>
          </a:p>
        </p:txBody>
      </p:sp>
      <p:pic>
        <p:nvPicPr>
          <p:cNvPr id="3" name="Picture 2">
            <a:extLst>
              <a:ext uri="{FF2B5EF4-FFF2-40B4-BE49-F238E27FC236}">
                <a16:creationId xmlns:a16="http://schemas.microsoft.com/office/drawing/2014/main" id="{E60FEB45-0852-46A2-B7FA-61AFE8F80C6D}"/>
              </a:ext>
            </a:extLst>
          </p:cNvPr>
          <p:cNvPicPr>
            <a:picLocks noChangeAspect="1"/>
          </p:cNvPicPr>
          <p:nvPr/>
        </p:nvPicPr>
        <p:blipFill>
          <a:blip r:embed="rId3"/>
          <a:stretch>
            <a:fillRect/>
          </a:stretch>
        </p:blipFill>
        <p:spPr>
          <a:xfrm>
            <a:off x="838200" y="1965759"/>
            <a:ext cx="4979534" cy="3378970"/>
          </a:xfrm>
          <a:prstGeom prst="rect">
            <a:avLst/>
          </a:prstGeom>
        </p:spPr>
      </p:pic>
      <p:pic>
        <p:nvPicPr>
          <p:cNvPr id="11" name="Picture 10">
            <a:extLst>
              <a:ext uri="{FF2B5EF4-FFF2-40B4-BE49-F238E27FC236}">
                <a16:creationId xmlns:a16="http://schemas.microsoft.com/office/drawing/2014/main" id="{CBDC61E2-5F83-4FA6-A6F2-611551604CA0}"/>
              </a:ext>
            </a:extLst>
          </p:cNvPr>
          <p:cNvPicPr>
            <a:picLocks noChangeAspect="1"/>
          </p:cNvPicPr>
          <p:nvPr/>
        </p:nvPicPr>
        <p:blipFill>
          <a:blip r:embed="rId4"/>
          <a:stretch>
            <a:fillRect/>
          </a:stretch>
        </p:blipFill>
        <p:spPr>
          <a:xfrm>
            <a:off x="6091237" y="1965759"/>
            <a:ext cx="4979534" cy="3378970"/>
          </a:xfrm>
          <a:prstGeom prst="rect">
            <a:avLst/>
          </a:prstGeom>
        </p:spPr>
      </p:pic>
      <p:pic>
        <p:nvPicPr>
          <p:cNvPr id="12" name="Picture 11">
            <a:extLst>
              <a:ext uri="{FF2B5EF4-FFF2-40B4-BE49-F238E27FC236}">
                <a16:creationId xmlns:a16="http://schemas.microsoft.com/office/drawing/2014/main" id="{624353DB-DF65-4979-A9D4-A18773103D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0426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5378"/>
            <a:ext cx="10515600" cy="1205057"/>
          </a:xfrm>
        </p:spPr>
        <p:txBody>
          <a:bodyPr/>
          <a:lstStyle/>
          <a:p>
            <a:r>
              <a:rPr lang="en-US" b="1" dirty="0">
                <a:solidFill>
                  <a:schemeClr val="bg1"/>
                </a:solidFill>
              </a:rPr>
              <a:t>Decision Tree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p:sp>
        <p:nvSpPr>
          <p:cNvPr id="3" name="Content Placeholder 2"/>
          <p:cNvSpPr>
            <a:spLocks noGrp="1"/>
          </p:cNvSpPr>
          <p:nvPr>
            <p:ph idx="1"/>
          </p:nvPr>
        </p:nvSpPr>
        <p:spPr/>
        <p:txBody>
          <a:bodyPr>
            <a:normAutofit lnSpcReduction="10000"/>
          </a:bodyPr>
          <a:lstStyle/>
          <a:p>
            <a:r>
              <a:rPr lang="en-US" dirty="0"/>
              <a:t>A rule-based decision model</a:t>
            </a:r>
          </a:p>
          <a:p>
            <a:pPr marL="914400" lvl="1" indent="-457200">
              <a:buFont typeface="+mj-lt"/>
              <a:buAutoNum type="arabicPeriod"/>
            </a:pPr>
            <a:r>
              <a:rPr lang="en-US" dirty="0"/>
              <a:t>Observations are assigned to mutually exclusive segments</a:t>
            </a:r>
          </a:p>
          <a:p>
            <a:pPr marL="914400" lvl="1" indent="-457200">
              <a:buFont typeface="+mj-lt"/>
              <a:buAutoNum type="arabicPeriod"/>
            </a:pPr>
            <a:r>
              <a:rPr lang="en-US" dirty="0"/>
              <a:t>Segments are defined and constructed by rules</a:t>
            </a:r>
          </a:p>
          <a:p>
            <a:pPr marL="914400" lvl="1" indent="-457200">
              <a:buFont typeface="+mj-lt"/>
              <a:buAutoNum type="arabicPeriod"/>
            </a:pPr>
            <a:r>
              <a:rPr lang="en-US" dirty="0"/>
              <a:t>Rules are expressed as a series of Boolean decisions connected by the AND operators, e.g., (DEBTINC &lt;= 44.162) and (DELINQ &gt; 1.5)</a:t>
            </a:r>
          </a:p>
          <a:p>
            <a:pPr marL="914400" lvl="1" indent="-457200">
              <a:buFont typeface="+mj-lt"/>
              <a:buAutoNum type="arabicPeriod"/>
            </a:pPr>
            <a:r>
              <a:rPr lang="en-US" dirty="0"/>
              <a:t>Decisions are defined by values or ranges of values of predictors </a:t>
            </a:r>
          </a:p>
          <a:p>
            <a:r>
              <a:rPr lang="en-US" dirty="0"/>
              <a:t>Rules are established with the goal to create segments of observations which can differentiate among themselves the most statistically.</a:t>
            </a:r>
          </a:p>
          <a:p>
            <a:r>
              <a:rPr lang="en-US" dirty="0"/>
              <a:t>Also known as Recursive (Data) Partitioning in other fields (e.g., medical or public health)</a:t>
            </a:r>
          </a:p>
        </p:txBody>
      </p:sp>
      <p:pic>
        <p:nvPicPr>
          <p:cNvPr id="6" name="Picture 5">
            <a:extLst>
              <a:ext uri="{FF2B5EF4-FFF2-40B4-BE49-F238E27FC236}">
                <a16:creationId xmlns:a16="http://schemas.microsoft.com/office/drawing/2014/main" id="{2DF07DCA-E0E2-44E8-B76A-F9AC7D4350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6809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Decision Tree Diagram</a:t>
            </a:r>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sp>
        <p:nvSpPr>
          <p:cNvPr id="9" name="Explosion 1 8"/>
          <p:cNvSpPr/>
          <p:nvPr/>
        </p:nvSpPr>
        <p:spPr>
          <a:xfrm>
            <a:off x="758283" y="2007221"/>
            <a:ext cx="3389971" cy="2888164"/>
          </a:xfrm>
          <a:prstGeom prst="irregularSeal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from Top, and Go Down!</a:t>
            </a:r>
          </a:p>
        </p:txBody>
      </p:sp>
      <p:pic>
        <p:nvPicPr>
          <p:cNvPr id="6" name="Picture 5">
            <a:extLst>
              <a:ext uri="{FF2B5EF4-FFF2-40B4-BE49-F238E27FC236}">
                <a16:creationId xmlns:a16="http://schemas.microsoft.com/office/drawing/2014/main" id="{71995D1A-0C01-4105-A82F-DF4404240BEE}"/>
              </a:ext>
            </a:extLst>
          </p:cNvPr>
          <p:cNvPicPr>
            <a:picLocks noChangeAspect="1"/>
          </p:cNvPicPr>
          <p:nvPr/>
        </p:nvPicPr>
        <p:blipFill>
          <a:blip r:embed="rId3"/>
          <a:stretch>
            <a:fillRect/>
          </a:stretch>
        </p:blipFill>
        <p:spPr>
          <a:xfrm>
            <a:off x="4930427" y="1690688"/>
            <a:ext cx="6735691" cy="4114800"/>
          </a:xfrm>
          <a:prstGeom prst="rect">
            <a:avLst/>
          </a:prstGeom>
        </p:spPr>
      </p:pic>
      <p:pic>
        <p:nvPicPr>
          <p:cNvPr id="8" name="Picture 7">
            <a:extLst>
              <a:ext uri="{FF2B5EF4-FFF2-40B4-BE49-F238E27FC236}">
                <a16:creationId xmlns:a16="http://schemas.microsoft.com/office/drawing/2014/main" id="{4CE41638-A882-4AEB-8F5D-C18FCE4F10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4847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Terminology</a:t>
            </a:r>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sp>
        <p:nvSpPr>
          <p:cNvPr id="3" name="Content Placeholder 2"/>
          <p:cNvSpPr>
            <a:spLocks noGrp="1"/>
          </p:cNvSpPr>
          <p:nvPr>
            <p:ph idx="1"/>
          </p:nvPr>
        </p:nvSpPr>
        <p:spPr/>
        <p:txBody>
          <a:bodyPr>
            <a:normAutofit/>
          </a:bodyPr>
          <a:lstStyle/>
          <a:p>
            <a:r>
              <a:rPr lang="en-US" dirty="0"/>
              <a:t>Each box in the tree diagram is called a </a:t>
            </a:r>
            <a:r>
              <a:rPr lang="en-US" b="1" dirty="0"/>
              <a:t>Node</a:t>
            </a:r>
            <a:r>
              <a:rPr lang="en-US" dirty="0"/>
              <a:t>.</a:t>
            </a:r>
          </a:p>
          <a:p>
            <a:r>
              <a:rPr lang="en-US" dirty="0"/>
              <a:t>Each line in the tree diagram is called a </a:t>
            </a:r>
            <a:r>
              <a:rPr lang="en-US" b="1" dirty="0"/>
              <a:t>Branch</a:t>
            </a:r>
            <a:r>
              <a:rPr lang="en-US" dirty="0"/>
              <a:t> or a </a:t>
            </a:r>
            <a:r>
              <a:rPr lang="en-US" b="1" dirty="0"/>
              <a:t>Split</a:t>
            </a:r>
            <a:r>
              <a:rPr lang="en-US" dirty="0"/>
              <a:t>.</a:t>
            </a:r>
          </a:p>
          <a:p>
            <a:r>
              <a:rPr lang="en-US" dirty="0"/>
              <a:t>A tree diagram is displayed in layers, the number of layers minus one is the </a:t>
            </a:r>
            <a:r>
              <a:rPr lang="en-US" b="1" dirty="0"/>
              <a:t>Depth</a:t>
            </a:r>
            <a:r>
              <a:rPr lang="en-US" dirty="0"/>
              <a:t> (</a:t>
            </a:r>
            <a:r>
              <a:rPr lang="en-US" i="1" dirty="0"/>
              <a:t>e.g., this tree has 3 layers but only 2 levels deep</a:t>
            </a:r>
            <a:r>
              <a:rPr lang="en-US" dirty="0"/>
              <a:t>)</a:t>
            </a:r>
          </a:p>
          <a:p>
            <a:r>
              <a:rPr lang="en-US" dirty="0"/>
              <a:t>The predictor used to create a branch is called the </a:t>
            </a:r>
            <a:r>
              <a:rPr lang="en-US" b="1" dirty="0"/>
              <a:t>Branching Variable</a:t>
            </a:r>
            <a:r>
              <a:rPr lang="en-US" dirty="0"/>
              <a:t> or the </a:t>
            </a:r>
            <a:r>
              <a:rPr lang="en-US" b="1" dirty="0"/>
              <a:t>Splitting Variable</a:t>
            </a:r>
            <a:r>
              <a:rPr lang="en-US" dirty="0"/>
              <a:t> </a:t>
            </a:r>
          </a:p>
          <a:p>
            <a:pPr lvl="1"/>
            <a:r>
              <a:rPr lang="en-US" dirty="0"/>
              <a:t>DEBTINC is </a:t>
            </a:r>
            <a:r>
              <a:rPr lang="en-US" i="1" dirty="0"/>
              <a:t>the</a:t>
            </a:r>
            <a:r>
              <a:rPr lang="en-US" dirty="0"/>
              <a:t> splitting variable in the first level</a:t>
            </a:r>
          </a:p>
          <a:p>
            <a:pPr lvl="1"/>
            <a:r>
              <a:rPr lang="en-US" dirty="0"/>
              <a:t>DELINQ is </a:t>
            </a:r>
            <a:r>
              <a:rPr lang="en-US" i="1" dirty="0"/>
              <a:t>a</a:t>
            </a:r>
            <a:r>
              <a:rPr lang="en-US" dirty="0"/>
              <a:t> splitting variable in the second level and</a:t>
            </a:r>
            <a:br>
              <a:rPr lang="en-US" dirty="0"/>
            </a:br>
            <a:r>
              <a:rPr lang="en-US" dirty="0"/>
              <a:t>DEBTINC is used again as </a:t>
            </a:r>
            <a:r>
              <a:rPr lang="en-US" i="1" dirty="0"/>
              <a:t>another</a:t>
            </a:r>
            <a:r>
              <a:rPr lang="en-US" dirty="0"/>
              <a:t> splitting variable</a:t>
            </a:r>
            <a:br>
              <a:rPr lang="en-US" dirty="0"/>
            </a:br>
            <a:endParaRPr lang="en-US" dirty="0"/>
          </a:p>
        </p:txBody>
      </p:sp>
      <p:pic>
        <p:nvPicPr>
          <p:cNvPr id="8" name="Picture 7">
            <a:extLst>
              <a:ext uri="{FF2B5EF4-FFF2-40B4-BE49-F238E27FC236}">
                <a16:creationId xmlns:a16="http://schemas.microsoft.com/office/drawing/2014/main" id="{E2A49C44-72D4-4379-A623-112D2F76F1D1}"/>
              </a:ext>
            </a:extLst>
          </p:cNvPr>
          <p:cNvPicPr>
            <a:picLocks noChangeAspect="1"/>
          </p:cNvPicPr>
          <p:nvPr/>
        </p:nvPicPr>
        <p:blipFill>
          <a:blip r:embed="rId3"/>
          <a:stretch>
            <a:fillRect/>
          </a:stretch>
        </p:blipFill>
        <p:spPr>
          <a:xfrm>
            <a:off x="9021660" y="4431507"/>
            <a:ext cx="2993640" cy="1828800"/>
          </a:xfrm>
          <a:prstGeom prst="rect">
            <a:avLst/>
          </a:prstGeom>
        </p:spPr>
      </p:pic>
      <p:pic>
        <p:nvPicPr>
          <p:cNvPr id="9" name="Picture 8">
            <a:extLst>
              <a:ext uri="{FF2B5EF4-FFF2-40B4-BE49-F238E27FC236}">
                <a16:creationId xmlns:a16="http://schemas.microsoft.com/office/drawing/2014/main" id="{DD00AD86-E3F5-47D3-89BE-ED3AD253CC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04138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9683360-D6EF-4870-B0FF-55EEBD3F2148}"/>
              </a:ext>
            </a:extLst>
          </p:cNvPr>
          <p:cNvPicPr>
            <a:picLocks noChangeAspect="1"/>
          </p:cNvPicPr>
          <p:nvPr/>
        </p:nvPicPr>
        <p:blipFill>
          <a:blip r:embed="rId3"/>
          <a:stretch>
            <a:fillRect/>
          </a:stretch>
        </p:blipFill>
        <p:spPr>
          <a:xfrm>
            <a:off x="8286750" y="2383632"/>
            <a:ext cx="3742050" cy="2226468"/>
          </a:xfrm>
          <a:prstGeom prst="rect">
            <a:avLst/>
          </a:prstGeom>
        </p:spPr>
      </p:pic>
      <p:sp>
        <p:nvSpPr>
          <p:cNvPr id="2" name="Title 1"/>
          <p:cNvSpPr>
            <a:spLocks noGrp="1"/>
          </p:cNvSpPr>
          <p:nvPr>
            <p:ph type="title"/>
          </p:nvPr>
        </p:nvSpPr>
        <p:spPr/>
        <p:txBody>
          <a:bodyPr/>
          <a:lstStyle/>
          <a:p>
            <a:r>
              <a:rPr lang="en-US" b="1" dirty="0">
                <a:solidFill>
                  <a:schemeClr val="bg1"/>
                </a:solidFill>
              </a:rPr>
              <a:t>Terminology</a:t>
            </a:r>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sp>
        <p:nvSpPr>
          <p:cNvPr id="3" name="Content Placeholder 2"/>
          <p:cNvSpPr>
            <a:spLocks noGrp="1"/>
          </p:cNvSpPr>
          <p:nvPr>
            <p:ph idx="1"/>
          </p:nvPr>
        </p:nvSpPr>
        <p:spPr>
          <a:xfrm>
            <a:off x="838200" y="1825625"/>
            <a:ext cx="7448550" cy="4351338"/>
          </a:xfrm>
        </p:spPr>
        <p:txBody>
          <a:bodyPr>
            <a:normAutofit/>
          </a:bodyPr>
          <a:lstStyle/>
          <a:p>
            <a:r>
              <a:rPr lang="en-US" dirty="0"/>
              <a:t>A </a:t>
            </a:r>
            <a:r>
              <a:rPr lang="en-US" b="1" dirty="0"/>
              <a:t>Parent Node</a:t>
            </a:r>
            <a:r>
              <a:rPr lang="en-US" dirty="0"/>
              <a:t> is a node where the branch comes from.</a:t>
            </a:r>
          </a:p>
          <a:p>
            <a:r>
              <a:rPr lang="en-US" dirty="0"/>
              <a:t>A </a:t>
            </a:r>
            <a:r>
              <a:rPr lang="en-US" b="1" dirty="0"/>
              <a:t>Child Node</a:t>
            </a:r>
            <a:r>
              <a:rPr lang="en-US" dirty="0"/>
              <a:t> is a node where the branch goes into.</a:t>
            </a:r>
          </a:p>
          <a:p>
            <a:r>
              <a:rPr lang="en-US" dirty="0"/>
              <a:t>The </a:t>
            </a:r>
            <a:r>
              <a:rPr lang="en-US" b="1" dirty="0"/>
              <a:t>Root Node</a:t>
            </a:r>
            <a:r>
              <a:rPr lang="en-US" dirty="0"/>
              <a:t> is the node where there are no branches which go into it.</a:t>
            </a:r>
          </a:p>
          <a:p>
            <a:pPr lvl="1"/>
            <a:r>
              <a:rPr lang="en-US" dirty="0"/>
              <a:t>There is only one Root Node is a Tree Diagram.</a:t>
            </a:r>
          </a:p>
          <a:p>
            <a:pPr lvl="1"/>
            <a:r>
              <a:rPr lang="en-US" dirty="0"/>
              <a:t>The Root Node is at Level 0</a:t>
            </a:r>
          </a:p>
          <a:p>
            <a:r>
              <a:rPr lang="en-US" dirty="0"/>
              <a:t>A </a:t>
            </a:r>
            <a:r>
              <a:rPr lang="en-US" b="1" dirty="0"/>
              <a:t>Terminal Node</a:t>
            </a:r>
            <a:r>
              <a:rPr lang="en-US" dirty="0"/>
              <a:t> is a node where there no branches that come from it.</a:t>
            </a:r>
            <a:endParaRPr lang="en-US" u="sng" dirty="0"/>
          </a:p>
        </p:txBody>
      </p:sp>
      <p:sp>
        <p:nvSpPr>
          <p:cNvPr id="5" name="Oval 4"/>
          <p:cNvSpPr/>
          <p:nvPr/>
        </p:nvSpPr>
        <p:spPr>
          <a:xfrm>
            <a:off x="8124824" y="3843337"/>
            <a:ext cx="4067175" cy="933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924800" y="5562600"/>
            <a:ext cx="23907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V="1">
            <a:off x="10315575" y="4776787"/>
            <a:ext cx="0" cy="7858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V="1">
            <a:off x="7353300" y="2809875"/>
            <a:ext cx="2371725" cy="18192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9725025" y="2383632"/>
            <a:ext cx="1123950" cy="56832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BAC46A-D7F4-455B-8D47-C944E033BB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28480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Tree Diagram</a:t>
            </a:r>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sp>
        <p:nvSpPr>
          <p:cNvPr id="9" name="Explosion 1 8"/>
          <p:cNvSpPr/>
          <p:nvPr/>
        </p:nvSpPr>
        <p:spPr>
          <a:xfrm>
            <a:off x="758283" y="2007221"/>
            <a:ext cx="3389971" cy="2888164"/>
          </a:xfrm>
          <a:prstGeom prst="irregularSeal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from Top, and G Down!</a:t>
            </a:r>
          </a:p>
        </p:txBody>
      </p:sp>
      <p:pic>
        <p:nvPicPr>
          <p:cNvPr id="6" name="Picture 5">
            <a:extLst>
              <a:ext uri="{FF2B5EF4-FFF2-40B4-BE49-F238E27FC236}">
                <a16:creationId xmlns:a16="http://schemas.microsoft.com/office/drawing/2014/main" id="{71995D1A-0C01-4105-A82F-DF4404240BEE}"/>
              </a:ext>
            </a:extLst>
          </p:cNvPr>
          <p:cNvPicPr>
            <a:picLocks noChangeAspect="1"/>
          </p:cNvPicPr>
          <p:nvPr/>
        </p:nvPicPr>
        <p:blipFill>
          <a:blip r:embed="rId3"/>
          <a:stretch>
            <a:fillRect/>
          </a:stretch>
        </p:blipFill>
        <p:spPr>
          <a:xfrm>
            <a:off x="4930427" y="1690688"/>
            <a:ext cx="6735691" cy="4114800"/>
          </a:xfrm>
          <a:prstGeom prst="rect">
            <a:avLst/>
          </a:prstGeom>
        </p:spPr>
      </p:pic>
      <p:pic>
        <p:nvPicPr>
          <p:cNvPr id="8" name="Picture 7">
            <a:extLst>
              <a:ext uri="{FF2B5EF4-FFF2-40B4-BE49-F238E27FC236}">
                <a16:creationId xmlns:a16="http://schemas.microsoft.com/office/drawing/2014/main" id="{5ACEE394-D2B0-4681-910C-23C948CFC7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0967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Describe Terminal Nodes</a:t>
            </a:r>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Identify the terminal nodes</a:t>
            </a:r>
          </a:p>
          <a:p>
            <a:pPr marL="514350" indent="-514350">
              <a:buFont typeface="+mj-lt"/>
              <a:buAutoNum type="arabicPeriod"/>
            </a:pPr>
            <a:r>
              <a:rPr lang="en-US" dirty="0"/>
              <a:t>Trace the decision path that runs from the Root Node to the terminal node</a:t>
            </a:r>
          </a:p>
          <a:p>
            <a:pPr marL="514350" indent="-514350">
              <a:buFont typeface="+mj-lt"/>
              <a:buAutoNum type="arabicPeriod"/>
            </a:pPr>
            <a:r>
              <a:rPr lang="en-US" dirty="0"/>
              <a:t>Describe the terminal node by the decision path and simplify the decision path by resolving any redundancy</a:t>
            </a:r>
          </a:p>
          <a:p>
            <a:pPr marL="0" indent="0">
              <a:buNone/>
            </a:pPr>
            <a:endParaRPr lang="en-US" dirty="0"/>
          </a:p>
        </p:txBody>
      </p:sp>
      <p:pic>
        <p:nvPicPr>
          <p:cNvPr id="6" name="Picture 5">
            <a:extLst>
              <a:ext uri="{FF2B5EF4-FFF2-40B4-BE49-F238E27FC236}">
                <a16:creationId xmlns:a16="http://schemas.microsoft.com/office/drawing/2014/main" id="{C2A6099E-D8FA-4E76-A490-F4E14F64C6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8672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Office Hours</a:t>
            </a:r>
          </a:p>
        </p:txBody>
      </p:sp>
      <p:sp>
        <p:nvSpPr>
          <p:cNvPr id="3" name="Content Placeholder 2"/>
          <p:cNvSpPr>
            <a:spLocks noGrp="1"/>
          </p:cNvSpPr>
          <p:nvPr>
            <p:ph idx="1"/>
          </p:nvPr>
        </p:nvSpPr>
        <p:spPr/>
        <p:txBody>
          <a:bodyPr>
            <a:normAutofit/>
          </a:bodyPr>
          <a:lstStyle/>
          <a:p>
            <a:pPr marL="0" indent="0">
              <a:buNone/>
            </a:pPr>
            <a:r>
              <a:rPr lang="en-US" b="1" dirty="0"/>
              <a:t>Instructor</a:t>
            </a:r>
          </a:p>
          <a:p>
            <a:r>
              <a:rPr lang="en-US" dirty="0"/>
              <a:t>mlam5@iit.edu</a:t>
            </a:r>
          </a:p>
          <a:p>
            <a:r>
              <a:rPr lang="en-US" dirty="0"/>
              <a:t>Mondays / 4 PM to 5 PM / Room 228A, Stuart Building</a:t>
            </a:r>
          </a:p>
          <a:p>
            <a:pPr marL="0" indent="0">
              <a:buNone/>
            </a:pPr>
            <a:endParaRPr lang="en-US" b="1" dirty="0"/>
          </a:p>
          <a:p>
            <a:pPr marL="0" indent="0">
              <a:buNone/>
            </a:pPr>
            <a:r>
              <a:rPr lang="en-US" b="1" dirty="0"/>
              <a:t>Teaching Assistant, Mr. Jing Zhao</a:t>
            </a:r>
          </a:p>
          <a:p>
            <a:r>
              <a:rPr lang="en-US" dirty="0"/>
              <a:t>jzhao29@hawk.iit.edu</a:t>
            </a:r>
          </a:p>
          <a:p>
            <a:r>
              <a:rPr lang="en-US" dirty="0"/>
              <a:t>Thursdays / 2 PM to 3 PM / Room 019AA, Stuart Building</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pic>
        <p:nvPicPr>
          <p:cNvPr id="6" name="Picture 5">
            <a:extLst>
              <a:ext uri="{FF2B5EF4-FFF2-40B4-BE49-F238E27FC236}">
                <a16:creationId xmlns:a16="http://schemas.microsoft.com/office/drawing/2014/main" id="{6642D6F7-19DE-4CEF-B7C8-8D8D8DAFD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68561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Four Terminal Nodes</a:t>
            </a:r>
          </a:p>
        </p:txBody>
      </p:sp>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DEBTINC &lt;= 44.162 and DELINQ &lt;= 1.5</a:t>
            </a:r>
          </a:p>
          <a:p>
            <a:pPr marL="514350" indent="-514350">
              <a:buFont typeface="+mj-lt"/>
              <a:buAutoNum type="arabicPeriod"/>
            </a:pPr>
            <a:r>
              <a:rPr lang="en-US" dirty="0"/>
              <a:t>DEBTINC &lt;= 44.162 and DELINQ &gt; 1.5</a:t>
            </a:r>
          </a:p>
          <a:p>
            <a:pPr marL="514350" indent="-514350">
              <a:buFont typeface="+mj-lt"/>
              <a:buAutoNum type="arabicPeriod"/>
            </a:pPr>
            <a:r>
              <a:rPr lang="en-US" dirty="0"/>
              <a:t>DEBTINC &gt; 44.162 and DEBTINC &lt;= 45.657</a:t>
            </a:r>
          </a:p>
          <a:p>
            <a:pPr lvl="1"/>
            <a:r>
              <a:rPr lang="en-US" dirty="0"/>
              <a:t>An equivalent rule is 44.162 &lt; DEBTINC &lt;= 45.657</a:t>
            </a:r>
          </a:p>
          <a:p>
            <a:pPr marL="514350" indent="-514350">
              <a:buFont typeface="+mj-lt"/>
              <a:buAutoNum type="arabicPeriod"/>
            </a:pPr>
            <a:r>
              <a:rPr lang="en-US" dirty="0">
                <a:sym typeface="Symbol" panose="05050102010706020507" pitchFamily="18" charset="2"/>
              </a:rPr>
              <a:t>DEBTINC &gt; 44.162 and DEBTINC &gt; 45.657</a:t>
            </a:r>
          </a:p>
          <a:p>
            <a:pPr lvl="1"/>
            <a:r>
              <a:rPr lang="en-US" dirty="0">
                <a:sym typeface="Symbol" panose="05050102010706020507" pitchFamily="18" charset="2"/>
              </a:rPr>
              <a:t>When DEBTINC &gt; 45.657, the condition DEBTINC &gt; 44.162 is redundant</a:t>
            </a:r>
          </a:p>
          <a:p>
            <a:pPr lvl="1"/>
            <a:r>
              <a:rPr lang="en-US" dirty="0">
                <a:sym typeface="Symbol" panose="05050102010706020507" pitchFamily="18" charset="2"/>
              </a:rPr>
              <a:t>Thus, the simplified rule is DEBTINC &gt; 45.657</a:t>
            </a:r>
          </a:p>
          <a:p>
            <a:pPr lvl="1"/>
            <a:endParaRPr lang="en-US" dirty="0">
              <a:sym typeface="Symbol" panose="05050102010706020507" pitchFamily="18" charset="2"/>
            </a:endParaRPr>
          </a:p>
          <a:p>
            <a:endParaRPr lang="en-US" dirty="0"/>
          </a:p>
        </p:txBody>
      </p:sp>
      <p:pic>
        <p:nvPicPr>
          <p:cNvPr id="6" name="Picture 5">
            <a:extLst>
              <a:ext uri="{FF2B5EF4-FFF2-40B4-BE49-F238E27FC236}">
                <a16:creationId xmlns:a16="http://schemas.microsoft.com/office/drawing/2014/main" id="{6C9EF482-FA73-4017-A189-202D214A9CD4}"/>
              </a:ext>
            </a:extLst>
          </p:cNvPr>
          <p:cNvPicPr>
            <a:picLocks noChangeAspect="1"/>
          </p:cNvPicPr>
          <p:nvPr/>
        </p:nvPicPr>
        <p:blipFill>
          <a:blip r:embed="rId3"/>
          <a:stretch>
            <a:fillRect/>
          </a:stretch>
        </p:blipFill>
        <p:spPr>
          <a:xfrm>
            <a:off x="7611789" y="485775"/>
            <a:ext cx="4490461" cy="2743200"/>
          </a:xfrm>
          <a:prstGeom prst="rect">
            <a:avLst/>
          </a:prstGeom>
        </p:spPr>
      </p:pic>
      <p:pic>
        <p:nvPicPr>
          <p:cNvPr id="8" name="Picture 7">
            <a:extLst>
              <a:ext uri="{FF2B5EF4-FFF2-40B4-BE49-F238E27FC236}">
                <a16:creationId xmlns:a16="http://schemas.microsoft.com/office/drawing/2014/main" id="{B556BBDD-E480-4276-9C22-B4EDA6D23A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2720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Four Decision Rules</a:t>
            </a:r>
          </a:p>
        </p:txBody>
      </p:sp>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graphicFrame>
        <p:nvGraphicFramePr>
          <p:cNvPr id="5" name="Content Placeholder 4">
            <a:extLst>
              <a:ext uri="{FF2B5EF4-FFF2-40B4-BE49-F238E27FC236}">
                <a16:creationId xmlns:a16="http://schemas.microsoft.com/office/drawing/2014/main" id="{DA30F447-1ACA-4456-AC29-7A39E1E52E77}"/>
              </a:ext>
            </a:extLst>
          </p:cNvPr>
          <p:cNvGraphicFramePr>
            <a:graphicFrameLocks noGrp="1"/>
          </p:cNvGraphicFramePr>
          <p:nvPr>
            <p:ph idx="1"/>
            <p:extLst>
              <p:ext uri="{D42A27DB-BD31-4B8C-83A1-F6EECF244321}">
                <p14:modId xmlns:p14="http://schemas.microsoft.com/office/powerpoint/2010/main" val="275710092"/>
              </p:ext>
            </p:extLst>
          </p:nvPr>
        </p:nvGraphicFramePr>
        <p:xfrm>
          <a:off x="838200" y="1825625"/>
          <a:ext cx="10515600" cy="2661920"/>
        </p:xfrm>
        <a:graphic>
          <a:graphicData uri="http://schemas.openxmlformats.org/drawingml/2006/table">
            <a:tbl>
              <a:tblPr firstRow="1" bandRow="1">
                <a:tableStyleId>{5C22544A-7EE6-4342-B048-85BDC9FD1C3A}</a:tableStyleId>
              </a:tblPr>
              <a:tblGrid>
                <a:gridCol w="2508315">
                  <a:extLst>
                    <a:ext uri="{9D8B030D-6E8A-4147-A177-3AD203B41FA5}">
                      <a16:colId xmlns:a16="http://schemas.microsoft.com/office/drawing/2014/main" val="3050438480"/>
                    </a:ext>
                  </a:extLst>
                </a:gridCol>
                <a:gridCol w="1697925">
                  <a:extLst>
                    <a:ext uri="{9D8B030D-6E8A-4147-A177-3AD203B41FA5}">
                      <a16:colId xmlns:a16="http://schemas.microsoft.com/office/drawing/2014/main" val="3705809017"/>
                    </a:ext>
                  </a:extLst>
                </a:gridCol>
                <a:gridCol w="2103120">
                  <a:extLst>
                    <a:ext uri="{9D8B030D-6E8A-4147-A177-3AD203B41FA5}">
                      <a16:colId xmlns:a16="http://schemas.microsoft.com/office/drawing/2014/main" val="740377712"/>
                    </a:ext>
                  </a:extLst>
                </a:gridCol>
                <a:gridCol w="2103120">
                  <a:extLst>
                    <a:ext uri="{9D8B030D-6E8A-4147-A177-3AD203B41FA5}">
                      <a16:colId xmlns:a16="http://schemas.microsoft.com/office/drawing/2014/main" val="2515931128"/>
                    </a:ext>
                  </a:extLst>
                </a:gridCol>
                <a:gridCol w="2103120">
                  <a:extLst>
                    <a:ext uri="{9D8B030D-6E8A-4147-A177-3AD203B41FA5}">
                      <a16:colId xmlns:a16="http://schemas.microsoft.com/office/drawing/2014/main" val="3995787063"/>
                    </a:ext>
                  </a:extLst>
                </a:gridCol>
              </a:tblGrid>
              <a:tr h="370840">
                <a:tc>
                  <a:txBody>
                    <a:bodyPr/>
                    <a:lstStyle/>
                    <a:p>
                      <a:r>
                        <a:rPr lang="en-US" dirty="0"/>
                        <a:t>Decision Rule</a:t>
                      </a:r>
                    </a:p>
                  </a:txBody>
                  <a:tcPr/>
                </a:tc>
                <a:tc>
                  <a:txBody>
                    <a:bodyPr/>
                    <a:lstStyle/>
                    <a:p>
                      <a:pPr algn="r"/>
                      <a:r>
                        <a:rPr lang="en-US" dirty="0"/>
                        <a:t>N Observations</a:t>
                      </a:r>
                    </a:p>
                  </a:txBody>
                  <a:tcPr/>
                </a:tc>
                <a:tc>
                  <a:txBody>
                    <a:bodyPr/>
                    <a:lstStyle/>
                    <a:p>
                      <a:pPr algn="r"/>
                      <a:r>
                        <a:rPr lang="en-US" dirty="0"/>
                        <a:t>% Obs.  BAD = 1</a:t>
                      </a:r>
                    </a:p>
                  </a:txBody>
                  <a:tcPr/>
                </a:tc>
                <a:tc>
                  <a:txBody>
                    <a:bodyPr/>
                    <a:lstStyle/>
                    <a:p>
                      <a:pPr algn="r"/>
                      <a:r>
                        <a:rPr lang="en-US" dirty="0"/>
                        <a:t>Predicted Class</a:t>
                      </a:r>
                    </a:p>
                  </a:txBody>
                  <a:tcPr/>
                </a:tc>
                <a:tc>
                  <a:txBody>
                    <a:bodyPr/>
                    <a:lstStyle/>
                    <a:p>
                      <a:pPr algn="r"/>
                      <a:r>
                        <a:rPr lang="en-US" dirty="0"/>
                        <a:t>Entropy</a:t>
                      </a:r>
                    </a:p>
                  </a:txBody>
                  <a:tcPr/>
                </a:tc>
                <a:extLst>
                  <a:ext uri="{0D108BD9-81ED-4DB2-BD59-A6C34878D82A}">
                    <a16:rowId xmlns:a16="http://schemas.microsoft.com/office/drawing/2014/main" val="2618725509"/>
                  </a:ext>
                </a:extLst>
              </a:tr>
              <a:tr h="370840">
                <a:tc>
                  <a:txBody>
                    <a:bodyPr/>
                    <a:lstStyle/>
                    <a:p>
                      <a:r>
                        <a:rPr lang="en-US" dirty="0"/>
                        <a:t>DEBTINC &lt;= 44.162 and DELINQ &lt;= 1.5</a:t>
                      </a:r>
                    </a:p>
                  </a:txBody>
                  <a:tcPr/>
                </a:tc>
                <a:tc>
                  <a:txBody>
                    <a:bodyPr/>
                    <a:lstStyle/>
                    <a:p>
                      <a:pPr algn="r"/>
                      <a:r>
                        <a:rPr lang="en-US" dirty="0"/>
                        <a:t>3,846</a:t>
                      </a:r>
                    </a:p>
                  </a:txBody>
                  <a:tcPr/>
                </a:tc>
                <a:tc>
                  <a:txBody>
                    <a:bodyPr/>
                    <a:lstStyle/>
                    <a:p>
                      <a:pPr algn="r"/>
                      <a:r>
                        <a:rPr lang="en-US" dirty="0"/>
                        <a:t>227 / 3846 = 5.90%</a:t>
                      </a:r>
                    </a:p>
                  </a:txBody>
                  <a:tcPr/>
                </a:tc>
                <a:tc>
                  <a:txBody>
                    <a:bodyPr/>
                    <a:lstStyle/>
                    <a:p>
                      <a:pPr algn="r"/>
                      <a:r>
                        <a:rPr lang="en-US" dirty="0"/>
                        <a:t>BAD = 0</a:t>
                      </a:r>
                    </a:p>
                  </a:txBody>
                  <a:tcPr/>
                </a:tc>
                <a:tc>
                  <a:txBody>
                    <a:bodyPr/>
                    <a:lstStyle/>
                    <a:p>
                      <a:pPr algn="r"/>
                      <a:r>
                        <a:rPr lang="en-US" dirty="0"/>
                        <a:t>0.324</a:t>
                      </a:r>
                    </a:p>
                  </a:txBody>
                  <a:tcPr/>
                </a:tc>
                <a:extLst>
                  <a:ext uri="{0D108BD9-81ED-4DB2-BD59-A6C34878D82A}">
                    <a16:rowId xmlns:a16="http://schemas.microsoft.com/office/drawing/2014/main" val="1221361329"/>
                  </a:ext>
                </a:extLst>
              </a:tr>
              <a:tr h="370840">
                <a:tc>
                  <a:txBody>
                    <a:bodyPr/>
                    <a:lstStyle/>
                    <a:p>
                      <a:r>
                        <a:rPr lang="en-US" dirty="0"/>
                        <a:t>DEBTINC &lt;= 44.162 and DELINQ &gt; 1.5</a:t>
                      </a:r>
                    </a:p>
                  </a:txBody>
                  <a:tcPr/>
                </a:tc>
                <a:tc>
                  <a:txBody>
                    <a:bodyPr/>
                    <a:lstStyle/>
                    <a:p>
                      <a:pPr algn="r"/>
                      <a:r>
                        <a:rPr lang="en-US" dirty="0"/>
                        <a:t>275</a:t>
                      </a:r>
                    </a:p>
                  </a:txBody>
                  <a:tcPr/>
                </a:tc>
                <a:tc>
                  <a:txBody>
                    <a:bodyPr/>
                    <a:lstStyle/>
                    <a:p>
                      <a:pPr algn="r"/>
                      <a:r>
                        <a:rPr lang="en-US" dirty="0"/>
                        <a:t>72 / 275 = 26.18%</a:t>
                      </a:r>
                    </a:p>
                  </a:txBody>
                  <a:tcPr/>
                </a:tc>
                <a:tc>
                  <a:txBody>
                    <a:bodyPr/>
                    <a:lstStyle/>
                    <a:p>
                      <a:pPr algn="r"/>
                      <a:r>
                        <a:rPr lang="en-US" dirty="0"/>
                        <a:t>BAD = 0</a:t>
                      </a:r>
                    </a:p>
                  </a:txBody>
                  <a:tcPr/>
                </a:tc>
                <a:tc>
                  <a:txBody>
                    <a:bodyPr/>
                    <a:lstStyle/>
                    <a:p>
                      <a:pPr algn="r"/>
                      <a:r>
                        <a:rPr lang="en-US" dirty="0"/>
                        <a:t>0.829</a:t>
                      </a:r>
                    </a:p>
                  </a:txBody>
                  <a:tcPr/>
                </a:tc>
                <a:extLst>
                  <a:ext uri="{0D108BD9-81ED-4DB2-BD59-A6C34878D82A}">
                    <a16:rowId xmlns:a16="http://schemas.microsoft.com/office/drawing/2014/main" val="3925396640"/>
                  </a:ext>
                </a:extLst>
              </a:tr>
              <a:tr h="370840">
                <a:tc>
                  <a:txBody>
                    <a:bodyPr/>
                    <a:lstStyle/>
                    <a:p>
                      <a:r>
                        <a:rPr lang="en-US" dirty="0"/>
                        <a:t>44.162 &lt; DEBTINC &lt;= 45.657</a:t>
                      </a:r>
                    </a:p>
                  </a:txBody>
                  <a:tcPr/>
                </a:tc>
                <a:tc>
                  <a:txBody>
                    <a:bodyPr/>
                    <a:lstStyle/>
                    <a:p>
                      <a:pPr algn="r"/>
                      <a:r>
                        <a:rPr lang="en-US" dirty="0"/>
                        <a:t>24</a:t>
                      </a:r>
                    </a:p>
                  </a:txBody>
                  <a:tcPr/>
                </a:tc>
                <a:tc>
                  <a:txBody>
                    <a:bodyPr/>
                    <a:lstStyle/>
                    <a:p>
                      <a:pPr algn="r"/>
                      <a:r>
                        <a:rPr lang="en-US" dirty="0"/>
                        <a:t>13 / 24 = 54.17%</a:t>
                      </a:r>
                    </a:p>
                  </a:txBody>
                  <a:tcPr/>
                </a:tc>
                <a:tc>
                  <a:txBody>
                    <a:bodyPr/>
                    <a:lstStyle/>
                    <a:p>
                      <a:pPr algn="r"/>
                      <a:r>
                        <a:rPr lang="en-US" dirty="0"/>
                        <a:t>BAD = 1</a:t>
                      </a:r>
                    </a:p>
                  </a:txBody>
                  <a:tcPr/>
                </a:tc>
                <a:tc>
                  <a:txBody>
                    <a:bodyPr/>
                    <a:lstStyle/>
                    <a:p>
                      <a:pPr algn="r"/>
                      <a:r>
                        <a:rPr lang="en-US" dirty="0"/>
                        <a:t>0.995</a:t>
                      </a:r>
                    </a:p>
                  </a:txBody>
                  <a:tcPr/>
                </a:tc>
                <a:extLst>
                  <a:ext uri="{0D108BD9-81ED-4DB2-BD59-A6C34878D82A}">
                    <a16:rowId xmlns:a16="http://schemas.microsoft.com/office/drawing/2014/main" val="149165489"/>
                  </a:ext>
                </a:extLst>
              </a:tr>
              <a:tr h="370840">
                <a:tc>
                  <a:txBody>
                    <a:bodyPr/>
                    <a:lstStyle/>
                    <a:p>
                      <a:r>
                        <a:rPr lang="en-US" dirty="0">
                          <a:sym typeface="Symbol" panose="05050102010706020507" pitchFamily="18" charset="2"/>
                        </a:rPr>
                        <a:t>DEBTINC &gt; 45.657</a:t>
                      </a:r>
                      <a:endParaRPr lang="en-US" dirty="0"/>
                    </a:p>
                  </a:txBody>
                  <a:tcPr/>
                </a:tc>
                <a:tc>
                  <a:txBody>
                    <a:bodyPr/>
                    <a:lstStyle/>
                    <a:p>
                      <a:pPr algn="r"/>
                      <a:r>
                        <a:rPr lang="en-US" dirty="0"/>
                        <a:t>72</a:t>
                      </a:r>
                    </a:p>
                  </a:txBody>
                  <a:tcPr/>
                </a:tc>
                <a:tc>
                  <a:txBody>
                    <a:bodyPr/>
                    <a:lstStyle/>
                    <a:p>
                      <a:pPr algn="r"/>
                      <a:r>
                        <a:rPr lang="en-US" dirty="0"/>
                        <a:t>72 / 72 = 100%</a:t>
                      </a:r>
                    </a:p>
                  </a:txBody>
                  <a:tcPr/>
                </a:tc>
                <a:tc>
                  <a:txBody>
                    <a:bodyPr/>
                    <a:lstStyle/>
                    <a:p>
                      <a:pPr algn="r"/>
                      <a:r>
                        <a:rPr lang="en-US" dirty="0"/>
                        <a:t>BAD = 1</a:t>
                      </a:r>
                    </a:p>
                  </a:txBody>
                  <a:tcPr/>
                </a:tc>
                <a:tc>
                  <a:txBody>
                    <a:bodyPr/>
                    <a:lstStyle/>
                    <a:p>
                      <a:pPr algn="r"/>
                      <a:r>
                        <a:rPr lang="en-US" dirty="0"/>
                        <a:t>0</a:t>
                      </a:r>
                    </a:p>
                  </a:txBody>
                  <a:tcPr/>
                </a:tc>
                <a:extLst>
                  <a:ext uri="{0D108BD9-81ED-4DB2-BD59-A6C34878D82A}">
                    <a16:rowId xmlns:a16="http://schemas.microsoft.com/office/drawing/2014/main" val="2843553919"/>
                  </a:ext>
                </a:extLst>
              </a:tr>
            </a:tbl>
          </a:graphicData>
        </a:graphic>
      </p:graphicFrame>
      <p:pic>
        <p:nvPicPr>
          <p:cNvPr id="6" name="Picture 5">
            <a:extLst>
              <a:ext uri="{FF2B5EF4-FFF2-40B4-BE49-F238E27FC236}">
                <a16:creationId xmlns:a16="http://schemas.microsoft.com/office/drawing/2014/main" id="{B2A27B83-7E14-4DD5-991C-10DE8A8570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64944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Splitting Criteria </a:t>
            </a:r>
          </a:p>
        </p:txBody>
      </p:sp>
      <p:sp>
        <p:nvSpPr>
          <p:cNvPr id="3" name="Content Placeholder 2"/>
          <p:cNvSpPr>
            <a:spLocks noGrp="1"/>
          </p:cNvSpPr>
          <p:nvPr>
            <p:ph idx="1"/>
          </p:nvPr>
        </p:nvSpPr>
        <p:spPr/>
        <p:txBody>
          <a:bodyPr>
            <a:normAutofit/>
          </a:bodyPr>
          <a:lstStyle/>
          <a:p>
            <a:r>
              <a:rPr lang="en-US" dirty="0"/>
              <a:t>The goal of building a Decision Tree is to subdivide the data by predictors in such a way that the response values for the observations in the terminal nodes are as similar as possible.</a:t>
            </a:r>
          </a:p>
          <a:p>
            <a:r>
              <a:rPr lang="en-US" dirty="0"/>
              <a:t>There are two common types of criteria that:</a:t>
            </a:r>
          </a:p>
          <a:p>
            <a:pPr lvl="1"/>
            <a:r>
              <a:rPr lang="en-US" dirty="0"/>
              <a:t>Maximize a decrease in node impurity, as defined by an impurity function</a:t>
            </a:r>
          </a:p>
          <a:p>
            <a:pPr lvl="1"/>
            <a:r>
              <a:rPr lang="en-US" dirty="0"/>
              <a:t>Minimize a p-value defined by a statistical test </a:t>
            </a:r>
          </a:p>
        </p:txBody>
      </p:sp>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pic>
        <p:nvPicPr>
          <p:cNvPr id="6" name="Picture 5">
            <a:extLst>
              <a:ext uri="{FF2B5EF4-FFF2-40B4-BE49-F238E27FC236}">
                <a16:creationId xmlns:a16="http://schemas.microsoft.com/office/drawing/2014/main" id="{CA406747-857C-46E2-ADDE-1B9736A98D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34916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Splitting Criteria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0313602"/>
              </p:ext>
            </p:extLst>
          </p:nvPr>
        </p:nvGraphicFramePr>
        <p:xfrm>
          <a:off x="838200" y="1825625"/>
          <a:ext cx="10515600" cy="1737360"/>
        </p:xfrm>
        <a:graphic>
          <a:graphicData uri="http://schemas.openxmlformats.org/drawingml/2006/table">
            <a:tbl>
              <a:tblPr firstRow="1" bandRow="1">
                <a:tableStyleId>{5C22544A-7EE6-4342-B048-85BDC9FD1C3A}</a:tableStyleId>
              </a:tblPr>
              <a:tblGrid>
                <a:gridCol w="4234543">
                  <a:extLst>
                    <a:ext uri="{9D8B030D-6E8A-4147-A177-3AD203B41FA5}">
                      <a16:colId xmlns:a16="http://schemas.microsoft.com/office/drawing/2014/main" val="20000"/>
                    </a:ext>
                  </a:extLst>
                </a:gridCol>
                <a:gridCol w="3091543">
                  <a:extLst>
                    <a:ext uri="{9D8B030D-6E8A-4147-A177-3AD203B41FA5}">
                      <a16:colId xmlns:a16="http://schemas.microsoft.com/office/drawing/2014/main" val="20001"/>
                    </a:ext>
                  </a:extLst>
                </a:gridCol>
                <a:gridCol w="3189514">
                  <a:extLst>
                    <a:ext uri="{9D8B030D-6E8A-4147-A177-3AD203B41FA5}">
                      <a16:colId xmlns:a16="http://schemas.microsoft.com/office/drawing/2014/main" val="20002"/>
                    </a:ext>
                  </a:extLst>
                </a:gridCol>
              </a:tblGrid>
              <a:tr h="370840">
                <a:tc>
                  <a:txBody>
                    <a:bodyPr/>
                    <a:lstStyle/>
                    <a:p>
                      <a:endParaRPr lang="en-US" sz="2400" dirty="0"/>
                    </a:p>
                  </a:txBody>
                  <a:tcPr/>
                </a:tc>
                <a:tc>
                  <a:txBody>
                    <a:bodyPr/>
                    <a:lstStyle/>
                    <a:p>
                      <a:pPr algn="l"/>
                      <a:r>
                        <a:rPr lang="en-US" sz="2400" dirty="0"/>
                        <a:t>Nominal Target</a:t>
                      </a:r>
                    </a:p>
                  </a:txBody>
                  <a:tcPr/>
                </a:tc>
                <a:tc>
                  <a:txBody>
                    <a:bodyPr/>
                    <a:lstStyle/>
                    <a:p>
                      <a:r>
                        <a:rPr lang="en-US" sz="2400" dirty="0"/>
                        <a:t>Interval Target</a:t>
                      </a:r>
                    </a:p>
                  </a:txBody>
                  <a:tcPr/>
                </a:tc>
                <a:extLst>
                  <a:ext uri="{0D108BD9-81ED-4DB2-BD59-A6C34878D82A}">
                    <a16:rowId xmlns:a16="http://schemas.microsoft.com/office/drawing/2014/main" val="10000"/>
                  </a:ext>
                </a:extLst>
              </a:tr>
              <a:tr h="370840">
                <a:tc>
                  <a:txBody>
                    <a:bodyPr/>
                    <a:lstStyle/>
                    <a:p>
                      <a:r>
                        <a:rPr lang="en-US" sz="2400" dirty="0"/>
                        <a:t>Criteria</a:t>
                      </a:r>
                      <a:r>
                        <a:rPr lang="en-US" sz="2400" baseline="0" dirty="0"/>
                        <a:t> Based on Impurity</a:t>
                      </a:r>
                      <a:endParaRPr lang="en-US" sz="2400" dirty="0"/>
                    </a:p>
                  </a:txBody>
                  <a:tcPr anchor="ctr"/>
                </a:tc>
                <a:tc>
                  <a:txBody>
                    <a:bodyPr/>
                    <a:lstStyle/>
                    <a:p>
                      <a:pPr marL="342900" indent="-342900">
                        <a:buFont typeface="Arial" panose="020B0604020202020204" pitchFamily="34" charset="0"/>
                        <a:buChar char="•"/>
                      </a:pPr>
                      <a:r>
                        <a:rPr lang="en-US" sz="2400" dirty="0"/>
                        <a:t>Entropy</a:t>
                      </a:r>
                    </a:p>
                    <a:p>
                      <a:pPr marL="342900" indent="-342900">
                        <a:buFont typeface="Arial" panose="020B0604020202020204" pitchFamily="34" charset="0"/>
                        <a:buChar char="•"/>
                      </a:pPr>
                      <a:r>
                        <a:rPr lang="en-US" sz="2400" dirty="0"/>
                        <a:t>Gini</a:t>
                      </a:r>
                      <a:r>
                        <a:rPr lang="en-US" sz="2400" baseline="0" dirty="0"/>
                        <a:t> Index</a:t>
                      </a:r>
                      <a:endParaRPr lang="en-US" sz="2400" dirty="0"/>
                    </a:p>
                  </a:txBody>
                  <a:tcPr/>
                </a:tc>
                <a:tc>
                  <a:txBody>
                    <a:bodyPr/>
                    <a:lstStyle/>
                    <a:p>
                      <a:pPr marL="342900" indent="-342900">
                        <a:buFont typeface="Arial" panose="020B0604020202020204" pitchFamily="34" charset="0"/>
                        <a:buChar char="•"/>
                      </a:pPr>
                      <a:r>
                        <a:rPr lang="en-US" sz="2400" dirty="0"/>
                        <a:t>Residual Sum of Squares</a:t>
                      </a:r>
                    </a:p>
                  </a:txBody>
                  <a:tcPr/>
                </a:tc>
                <a:extLst>
                  <a:ext uri="{0D108BD9-81ED-4DB2-BD59-A6C34878D82A}">
                    <a16:rowId xmlns:a16="http://schemas.microsoft.com/office/drawing/2014/main" val="10001"/>
                  </a:ext>
                </a:extLst>
              </a:tr>
              <a:tr h="370840">
                <a:tc>
                  <a:txBody>
                    <a:bodyPr/>
                    <a:lstStyle/>
                    <a:p>
                      <a:r>
                        <a:rPr lang="en-US" sz="2400" dirty="0"/>
                        <a:t>Criteria Based on Statistical Test</a:t>
                      </a:r>
                    </a:p>
                  </a:txBody>
                  <a:tcPr anchor="ctr"/>
                </a:tc>
                <a:tc>
                  <a:txBody>
                    <a:bodyPr/>
                    <a:lstStyle/>
                    <a:p>
                      <a:pPr marL="342900" indent="-342900">
                        <a:buFont typeface="Arial" panose="020B0604020202020204" pitchFamily="34" charset="0"/>
                        <a:buChar char="•"/>
                      </a:pPr>
                      <a:r>
                        <a:rPr lang="en-US" sz="2400" dirty="0"/>
                        <a:t>Chi-Squares</a:t>
                      </a:r>
                    </a:p>
                  </a:txBody>
                  <a:tcPr/>
                </a:tc>
                <a:tc>
                  <a:txBody>
                    <a:bodyPr/>
                    <a:lstStyle/>
                    <a:p>
                      <a:pPr marL="342900" indent="-342900">
                        <a:buFont typeface="Arial" panose="020B0604020202020204" pitchFamily="34" charset="0"/>
                        <a:buChar char="•"/>
                      </a:pPr>
                      <a:r>
                        <a:rPr lang="en-US" sz="2400" dirty="0"/>
                        <a:t>F-Test</a:t>
                      </a:r>
                    </a:p>
                  </a:txBody>
                  <a:tcPr/>
                </a:tc>
                <a:extLst>
                  <a:ext uri="{0D108BD9-81ED-4DB2-BD59-A6C34878D82A}">
                    <a16:rowId xmlns:a16="http://schemas.microsoft.com/office/drawing/2014/main" val="10002"/>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pic>
        <p:nvPicPr>
          <p:cNvPr id="6" name="Picture 5">
            <a:extLst>
              <a:ext uri="{FF2B5EF4-FFF2-40B4-BE49-F238E27FC236}">
                <a16:creationId xmlns:a16="http://schemas.microsoft.com/office/drawing/2014/main" id="{033CB35E-CA76-4362-B559-5D105A84E2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14728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Popular Algorithms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CART – </a:t>
            </a:r>
            <a:r>
              <a:rPr lang="en-US" u="sng" dirty="0"/>
              <a:t>C</a:t>
            </a:r>
            <a:r>
              <a:rPr lang="en-US" dirty="0"/>
              <a:t>lassification </a:t>
            </a:r>
            <a:r>
              <a:rPr lang="en-US" u="sng" dirty="0"/>
              <a:t>A</a:t>
            </a:r>
            <a:r>
              <a:rPr lang="en-US" dirty="0"/>
              <a:t>nd </a:t>
            </a:r>
            <a:r>
              <a:rPr lang="en-US" u="sng" dirty="0"/>
              <a:t>R</a:t>
            </a:r>
            <a:r>
              <a:rPr lang="en-US" dirty="0"/>
              <a:t>egression </a:t>
            </a:r>
            <a:r>
              <a:rPr lang="en-US" u="sng" dirty="0"/>
              <a:t>T</a:t>
            </a:r>
            <a:r>
              <a:rPr lang="en-US" dirty="0"/>
              <a:t>rees</a:t>
            </a:r>
          </a:p>
          <a:p>
            <a:pPr lvl="1"/>
            <a:r>
              <a:rPr lang="en-US" dirty="0"/>
              <a:t>Leo Breiman, Jerome Friedman, Charles J. Stone, Richard A. Olshen (1984). </a:t>
            </a:r>
            <a:r>
              <a:rPr lang="en-US" i="1" dirty="0"/>
              <a:t>Classification and Regression Trees</a:t>
            </a:r>
            <a:r>
              <a:rPr lang="en-US" dirty="0"/>
              <a:t>, Belmont, California: Wadsworth International Group.</a:t>
            </a:r>
          </a:p>
          <a:p>
            <a:pPr marL="457200" lvl="1" indent="0">
              <a:buNone/>
            </a:pPr>
            <a:endParaRPr lang="en-US" baseline="30000" dirty="0"/>
          </a:p>
          <a:p>
            <a:pPr marL="514350" indent="-514350">
              <a:buFont typeface="+mj-lt"/>
              <a:buAutoNum type="arabicPeriod"/>
            </a:pPr>
            <a:r>
              <a:rPr lang="en-US" dirty="0"/>
              <a:t>CHAID – </a:t>
            </a:r>
            <a:r>
              <a:rPr lang="en-US" u="sng" dirty="0"/>
              <a:t>CH</a:t>
            </a:r>
            <a:r>
              <a:rPr lang="en-US" dirty="0"/>
              <a:t>i-squared </a:t>
            </a:r>
            <a:r>
              <a:rPr lang="en-US" u="sng" dirty="0"/>
              <a:t>A</a:t>
            </a:r>
            <a:r>
              <a:rPr lang="en-US" dirty="0"/>
              <a:t>utomatic </a:t>
            </a:r>
            <a:r>
              <a:rPr lang="en-US" u="sng" dirty="0"/>
              <a:t>I</a:t>
            </a:r>
            <a:r>
              <a:rPr lang="en-US" dirty="0"/>
              <a:t>nteraction </a:t>
            </a:r>
            <a:r>
              <a:rPr lang="en-US" u="sng" dirty="0"/>
              <a:t>D</a:t>
            </a:r>
            <a:r>
              <a:rPr lang="en-US" dirty="0"/>
              <a:t>etector</a:t>
            </a:r>
          </a:p>
          <a:p>
            <a:pPr lvl="1"/>
            <a:r>
              <a:rPr lang="en-US" dirty="0"/>
              <a:t>Gordon V. Kass (1980). An Explanatory Technique for Investigating Large Quantities of Categorical Data, </a:t>
            </a:r>
            <a:r>
              <a:rPr lang="en-US" i="1" dirty="0"/>
              <a:t>Applied Statistics (Journal of the Royal Statistical Society, Series C)</a:t>
            </a:r>
            <a:r>
              <a:rPr lang="en-US" dirty="0"/>
              <a:t>, volume 29, number 2, pages 119-127.</a:t>
            </a:r>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pic>
        <p:nvPicPr>
          <p:cNvPr id="6" name="Picture 5">
            <a:extLst>
              <a:ext uri="{FF2B5EF4-FFF2-40B4-BE49-F238E27FC236}">
                <a16:creationId xmlns:a16="http://schemas.microsoft.com/office/drawing/2014/main" id="{8A52E2B1-5969-40AE-BB80-E4FBAA5D4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83248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History </a:t>
            </a:r>
          </a:p>
        </p:txBody>
      </p:sp>
      <p:sp>
        <p:nvSpPr>
          <p:cNvPr id="3" name="Content Placeholder 2"/>
          <p:cNvSpPr>
            <a:spLocks noGrp="1"/>
          </p:cNvSpPr>
          <p:nvPr>
            <p:ph idx="1"/>
          </p:nvPr>
        </p:nvSpPr>
        <p:spPr/>
        <p:txBody>
          <a:bodyPr>
            <a:normAutofit lnSpcReduction="10000"/>
          </a:bodyPr>
          <a:lstStyle/>
          <a:p>
            <a:r>
              <a:rPr lang="en-US" dirty="0"/>
              <a:t>The CART algorithm was first introduced in the 1984 book by  Leo Breiman, Jerome Friedman, Charles J. Stone, and Richard A. Olshen</a:t>
            </a:r>
          </a:p>
          <a:p>
            <a:pPr lvl="1"/>
            <a:r>
              <a:rPr lang="en-US" sz="2000" dirty="0"/>
              <a:t>Leo Breiman (1928 – 2005), Professor Emeritus of Statistics at University of California, Berkeley</a:t>
            </a:r>
          </a:p>
          <a:p>
            <a:pPr lvl="1"/>
            <a:r>
              <a:rPr lang="en-US" sz="2000" dirty="0"/>
              <a:t>Jerome Friedman (1939 – ), Professor of Statistics at Stanford University, </a:t>
            </a:r>
            <a:r>
              <a:rPr lang="en-US" sz="2000" dirty="0">
                <a:hlinkClick r:id="rId3"/>
              </a:rPr>
              <a:t>https://statweb.stanford.edu/~jhf/</a:t>
            </a:r>
            <a:r>
              <a:rPr lang="en-US" sz="2000" dirty="0"/>
              <a:t> </a:t>
            </a:r>
          </a:p>
          <a:p>
            <a:pPr lvl="1"/>
            <a:r>
              <a:rPr lang="en-US" sz="2000" dirty="0"/>
              <a:t>Charles Stone, Professor Emeritus of Statistics at University of California, Berkeley, </a:t>
            </a:r>
            <a:r>
              <a:rPr lang="en-US" sz="2000" dirty="0">
                <a:hlinkClick r:id="rId4"/>
              </a:rPr>
              <a:t>http://vcresearch.berkeley.edu/faculty/charles-stone</a:t>
            </a:r>
            <a:r>
              <a:rPr lang="en-US" sz="2000" dirty="0"/>
              <a:t> </a:t>
            </a:r>
          </a:p>
          <a:p>
            <a:pPr lvl="1"/>
            <a:r>
              <a:rPr lang="en-US" sz="2000" dirty="0"/>
              <a:t>Richard A. Olshen (1942 – ), Professor of Health Research and Policy, Stanford University, </a:t>
            </a:r>
            <a:r>
              <a:rPr lang="en-US" sz="2000" dirty="0">
                <a:hlinkClick r:id="rId5"/>
              </a:rPr>
              <a:t>http://statweb.stanford.edu/~olshen/</a:t>
            </a:r>
            <a:r>
              <a:rPr lang="en-US" dirty="0"/>
              <a:t> </a:t>
            </a:r>
          </a:p>
          <a:p>
            <a:r>
              <a:rPr lang="en-US" dirty="0"/>
              <a:t>The first commercial software is CART</a:t>
            </a:r>
            <a:r>
              <a:rPr lang="en-US" baseline="30000" dirty="0">
                <a:sym typeface="Symbol" panose="05050102010706020507" pitchFamily="18" charset="2"/>
              </a:rPr>
              <a:t></a:t>
            </a:r>
            <a:r>
              <a:rPr lang="en-US" dirty="0">
                <a:sym typeface="Symbol" panose="05050102010706020507" pitchFamily="18" charset="2"/>
              </a:rPr>
              <a:t> of the Salford Systems</a:t>
            </a:r>
          </a:p>
          <a:p>
            <a:r>
              <a:rPr lang="en-US" dirty="0">
                <a:sym typeface="Symbol" panose="05050102010706020507" pitchFamily="18" charset="2"/>
              </a:rPr>
              <a:t>Charles Stone on Data Mining Tool CART </a:t>
            </a:r>
            <a:r>
              <a:rPr lang="en-US" sz="1400" dirty="0">
                <a:sym typeface="Symbol" panose="05050102010706020507" pitchFamily="18" charset="2"/>
              </a:rPr>
              <a:t>( </a:t>
            </a:r>
            <a:r>
              <a:rPr lang="en-US" sz="1400" dirty="0">
                <a:sym typeface="Symbol" panose="05050102010706020507" pitchFamily="18" charset="2"/>
                <a:hlinkClick r:id="rId6"/>
              </a:rPr>
              <a:t>https://www.youtube.com/watch?v=aDy6mzbS8rs</a:t>
            </a:r>
            <a:r>
              <a:rPr lang="en-US" sz="1400" dirty="0">
                <a:sym typeface="Symbol" panose="05050102010706020507" pitchFamily="18" charset="2"/>
              </a:rPr>
              <a:t> )</a:t>
            </a:r>
            <a:endParaRPr lang="en-US" dirty="0"/>
          </a:p>
          <a:p>
            <a:pPr lvl="1"/>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pic>
        <p:nvPicPr>
          <p:cNvPr id="6" name="Picture 5">
            <a:extLst>
              <a:ext uri="{FF2B5EF4-FFF2-40B4-BE49-F238E27FC236}">
                <a16:creationId xmlns:a16="http://schemas.microsoft.com/office/drawing/2014/main" id="{19B7A468-AFBA-4228-81C6-32BBF72B12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15136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Overview </a:t>
            </a:r>
          </a:p>
        </p:txBody>
      </p:sp>
      <p:sp>
        <p:nvSpPr>
          <p:cNvPr id="3" name="Content Placeholder 2"/>
          <p:cNvSpPr>
            <a:spLocks noGrp="1"/>
          </p:cNvSpPr>
          <p:nvPr>
            <p:ph idx="1"/>
          </p:nvPr>
        </p:nvSpPr>
        <p:spPr/>
        <p:txBody>
          <a:bodyPr>
            <a:normAutofit/>
          </a:bodyPr>
          <a:lstStyle/>
          <a:p>
            <a:r>
              <a:rPr lang="en-US" dirty="0"/>
              <a:t>Classification Tree is for categorical target variables.</a:t>
            </a:r>
          </a:p>
          <a:p>
            <a:r>
              <a:rPr lang="en-US" dirty="0"/>
              <a:t>Regression Tree is for interval target variables.</a:t>
            </a:r>
          </a:p>
          <a:p>
            <a:r>
              <a:rPr lang="en-US" dirty="0"/>
              <a:t>CART is </a:t>
            </a:r>
            <a:r>
              <a:rPr lang="en-US" i="1" dirty="0"/>
              <a:t>supposed</a:t>
            </a:r>
            <a:r>
              <a:rPr lang="en-US" dirty="0"/>
              <a:t> to deal with the missing values in predictors.</a:t>
            </a:r>
          </a:p>
          <a:p>
            <a:r>
              <a:rPr lang="en-US" dirty="0"/>
              <a:t>CART should not be affected by outliers and collinearities.</a:t>
            </a:r>
          </a:p>
          <a:p>
            <a:pPr lvl="1"/>
            <a:r>
              <a:rPr lang="en-US" dirty="0"/>
              <a:t>Outliers are put aside into a separate node and are not used in splitting.</a:t>
            </a:r>
          </a:p>
          <a:p>
            <a:r>
              <a:rPr lang="en-US" dirty="0"/>
              <a:t>CART is invariant under monotone transformation of predictors.</a:t>
            </a:r>
          </a:p>
          <a:p>
            <a:pPr lvl="1"/>
            <a:r>
              <a:rPr lang="en-US" dirty="0"/>
              <a:t>For example, taking the logarithm, the square, or the square root of predictors has no effect on the overall shape of the tree produced.</a:t>
            </a:r>
          </a:p>
          <a:p>
            <a:pPr lvl="1"/>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pic>
        <p:nvPicPr>
          <p:cNvPr id="6" name="Picture 5">
            <a:extLst>
              <a:ext uri="{FF2B5EF4-FFF2-40B4-BE49-F238E27FC236}">
                <a16:creationId xmlns:a16="http://schemas.microsoft.com/office/drawing/2014/main" id="{4C4B311F-7308-48C0-8C0E-F616633F9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53301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Overview </a:t>
            </a:r>
          </a:p>
        </p:txBody>
      </p:sp>
      <p:sp>
        <p:nvSpPr>
          <p:cNvPr id="3" name="Content Placeholder 2"/>
          <p:cNvSpPr>
            <a:spLocks noGrp="1"/>
          </p:cNvSpPr>
          <p:nvPr>
            <p:ph idx="1"/>
          </p:nvPr>
        </p:nvSpPr>
        <p:spPr/>
        <p:txBody>
          <a:bodyPr>
            <a:normAutofit/>
          </a:bodyPr>
          <a:lstStyle/>
          <a:p>
            <a:r>
              <a:rPr lang="en-US" dirty="0"/>
              <a:t>Let us consider the observations in a parent node</a:t>
            </a:r>
          </a:p>
          <a:p>
            <a:r>
              <a:rPr lang="en-US" dirty="0"/>
              <a:t>The parent node may be impure, in other words, the observations in the parent node come from heterogeneous populations</a:t>
            </a:r>
          </a:p>
          <a:p>
            <a:r>
              <a:rPr lang="en-US" dirty="0"/>
              <a:t>The goal is to create a rule that breaks up these observations into groups where observations are less impure (i.e., more homogenous).</a:t>
            </a:r>
          </a:p>
          <a:p>
            <a:r>
              <a:rPr lang="en-US" dirty="0"/>
              <a:t>A common rule is to break observations into </a:t>
            </a:r>
            <a:r>
              <a:rPr lang="en-US" u="sng" dirty="0"/>
              <a:t>two</a:t>
            </a:r>
            <a:r>
              <a:rPr lang="en-US" dirty="0"/>
              <a:t> (2) groups.</a:t>
            </a:r>
          </a:p>
          <a:p>
            <a:r>
              <a:rPr lang="en-US" dirty="0"/>
              <a:t>Each group is a child node.</a:t>
            </a:r>
          </a:p>
          <a:p>
            <a:r>
              <a:rPr lang="en-US" dirty="0"/>
              <a:t>In the next layer, the child nodes become the parent nodes, and here we go again.</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pic>
        <p:nvPicPr>
          <p:cNvPr id="6" name="Picture 5">
            <a:extLst>
              <a:ext uri="{FF2B5EF4-FFF2-40B4-BE49-F238E27FC236}">
                <a16:creationId xmlns:a16="http://schemas.microsoft.com/office/drawing/2014/main" id="{5A41FE18-751E-473A-8132-AFB558A483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527461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Technical Details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Start with the first predictor, select a value to split data in the node into two partitions.</a:t>
            </a:r>
          </a:p>
          <a:p>
            <a:pPr lvl="1"/>
            <a:r>
              <a:rPr lang="en-US" dirty="0"/>
              <a:t>Interval or Ordinal Predictors: {x: x &lt; a} and {x: x </a:t>
            </a:r>
            <a:r>
              <a:rPr lang="en-US" dirty="0">
                <a:sym typeface="Symbol" panose="05050102010706020507" pitchFamily="18" charset="2"/>
              </a:rPr>
              <a:t> a} where a is a value</a:t>
            </a:r>
          </a:p>
          <a:p>
            <a:pPr lvl="1"/>
            <a:r>
              <a:rPr lang="en-US" dirty="0">
                <a:sym typeface="Symbol" panose="05050102010706020507" pitchFamily="18" charset="2"/>
              </a:rPr>
              <a:t>Nominal Predictor: {x: x </a:t>
            </a:r>
            <a:r>
              <a:rPr lang="en-US" dirty="0">
                <a:sym typeface="Symbol MT" panose="05050102010706020507" pitchFamily="18" charset="2"/>
              </a:rPr>
              <a:t> A} and {x: x  A} where A is a subset of values</a:t>
            </a:r>
            <a:endParaRPr lang="en-US" dirty="0"/>
          </a:p>
          <a:p>
            <a:pPr marL="514350" indent="-514350">
              <a:buFont typeface="+mj-lt"/>
              <a:buAutoNum type="arabicPeriod"/>
            </a:pPr>
            <a:r>
              <a:rPr lang="en-US" dirty="0"/>
              <a:t>Apply the </a:t>
            </a:r>
            <a:r>
              <a:rPr lang="en-US" u="sng" dirty="0"/>
              <a:t>Goodness of Split Criterion</a:t>
            </a:r>
            <a:r>
              <a:rPr lang="en-US" dirty="0"/>
              <a:t>, calculate the impurity of the partitions, and evaluate the reduction of impurity from the parent node.</a:t>
            </a:r>
          </a:p>
          <a:p>
            <a:pPr marL="514350" indent="-514350">
              <a:buFont typeface="+mj-lt"/>
              <a:buAutoNum type="arabicPeriod"/>
            </a:pPr>
            <a:r>
              <a:rPr lang="en-US" dirty="0"/>
              <a:t>Select the split partition that results in the largest reduction of impurity and labels it the “best” split for the predictor.</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pic>
        <p:nvPicPr>
          <p:cNvPr id="6" name="Picture 5">
            <a:extLst>
              <a:ext uri="{FF2B5EF4-FFF2-40B4-BE49-F238E27FC236}">
                <a16:creationId xmlns:a16="http://schemas.microsoft.com/office/drawing/2014/main" id="{A0C9821F-E672-4327-9240-B708EF0264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81504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Technical Details </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en-US" dirty="0"/>
              <a:t>Repeat steps 1 to 3 for each remaining predictors.  Go to step 5 when “best” splits are found for all predictors.</a:t>
            </a:r>
          </a:p>
          <a:p>
            <a:pPr marL="514350" indent="-514350">
              <a:buFont typeface="+mj-lt"/>
              <a:buAutoNum type="arabicPeriod" startAt="4"/>
            </a:pPr>
            <a:r>
              <a:rPr lang="en-US" dirty="0"/>
              <a:t>Ranks all of the “best” split of each predictor according to the reduction in impurity achieved by each split.</a:t>
            </a:r>
          </a:p>
          <a:p>
            <a:pPr marL="514350" indent="-514350">
              <a:buFont typeface="+mj-lt"/>
              <a:buAutoNum type="arabicPeriod" startAt="4"/>
            </a:pPr>
            <a:r>
              <a:rPr lang="en-US" dirty="0"/>
              <a:t>Select the predictor and its split partition that most reduced impurity of the parent node.</a:t>
            </a:r>
          </a:p>
          <a:p>
            <a:pPr marL="514350" indent="-514350">
              <a:buFont typeface="+mj-lt"/>
              <a:buAutoNum type="arabicPeriod" startAt="4"/>
            </a:pPr>
            <a:r>
              <a:rPr lang="en-US" dirty="0"/>
              <a:t>Assign observations to one of the two child nodes.</a:t>
            </a:r>
          </a:p>
          <a:p>
            <a:pPr marL="514350" indent="-514350">
              <a:buFont typeface="+mj-lt"/>
              <a:buAutoNum type="arabicPeriod" startAt="4"/>
            </a:pPr>
            <a:r>
              <a:rPr lang="en-US" dirty="0"/>
              <a:t>Determine whether the child nodes are terminal based on the Stopping Criteria</a:t>
            </a:r>
          </a:p>
          <a:p>
            <a:pPr marL="514350" indent="-514350">
              <a:buFont typeface="+mj-lt"/>
              <a:buAutoNum type="arabicPeriod" startAt="4"/>
            </a:pPr>
            <a:r>
              <a:rPr lang="en-US" dirty="0"/>
              <a:t>Repeat steps 1 to 8 for each non-terminal child nodes.</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pic>
        <p:nvPicPr>
          <p:cNvPr id="6" name="Picture 5">
            <a:extLst>
              <a:ext uri="{FF2B5EF4-FFF2-40B4-BE49-F238E27FC236}">
                <a16:creationId xmlns:a16="http://schemas.microsoft.com/office/drawing/2014/main" id="{3CBEEDFF-9589-477B-8A89-F9421745C3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9976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5 Agenda: Decision Trees</a:t>
            </a:r>
          </a:p>
        </p:txBody>
      </p:sp>
      <p:sp>
        <p:nvSpPr>
          <p:cNvPr id="3" name="Content Placeholder 2"/>
          <p:cNvSpPr>
            <a:spLocks noGrp="1"/>
          </p:cNvSpPr>
          <p:nvPr>
            <p:ph idx="1"/>
          </p:nvPr>
        </p:nvSpPr>
        <p:spPr/>
        <p:txBody>
          <a:bodyPr>
            <a:normAutofit/>
          </a:bodyPr>
          <a:lstStyle/>
          <a:p>
            <a:r>
              <a:rPr lang="en-US" dirty="0"/>
              <a:t>Classification and Regression Tree (CART) algorithm</a:t>
            </a:r>
          </a:p>
          <a:p>
            <a:pPr lvl="1"/>
            <a:endParaRPr lang="en-US" dirty="0"/>
          </a:p>
          <a:p>
            <a:r>
              <a:rPr lang="en-US" dirty="0"/>
              <a:t>Apply the decision tree algorithm for clustering</a:t>
            </a:r>
          </a:p>
          <a:p>
            <a:pPr lvl="1"/>
            <a:r>
              <a:rPr lang="en-US" dirty="0"/>
              <a:t>Use the decision tree algorithm to generate the clusters’ profiles</a:t>
            </a:r>
          </a:p>
          <a:p>
            <a:endParaRPr lang="en-US" dirty="0"/>
          </a:p>
          <a:p>
            <a:r>
              <a:rPr lang="en-US" dirty="0"/>
              <a:t>Chapter 9 of the Machine Learning book</a:t>
            </a:r>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46059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Number of Possible Splits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 number of possible splits depends on the number of distinct values of a predictor in a parent node.</a:t>
                </a:r>
              </a:p>
              <a:p>
                <a:r>
                  <a:rPr lang="en-US" dirty="0"/>
                  <a:t>Suppose a predictor has </a:t>
                </a:r>
                <a14:m>
                  <m:oMath xmlns:m="http://schemas.openxmlformats.org/officeDocument/2006/math">
                    <m:r>
                      <a:rPr lang="en-US" b="0" i="1" smtClean="0">
                        <a:latin typeface="Cambria Math" panose="02040503050406030204" pitchFamily="18" charset="0"/>
                      </a:rPr>
                      <m:t>𝑘</m:t>
                    </m:r>
                  </m:oMath>
                </a14:m>
                <a:r>
                  <a:rPr lang="en-US" dirty="0"/>
                  <a:t> distinct values in a parent node, the number of possible splits is:</a:t>
                </a:r>
              </a:p>
              <a:p>
                <a:pPr lvl="1"/>
                <a:r>
                  <a:rPr lang="en-US" dirty="0"/>
                  <a:t>Nominal: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−1</m:t>
                    </m:r>
                  </m:oMath>
                </a14:m>
                <a:endParaRPr lang="en-US" dirty="0"/>
              </a:p>
              <a:p>
                <a:pPr lvl="1"/>
                <a:r>
                  <a:rPr lang="en-US" dirty="0"/>
                  <a:t>Interval: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endParaRPr lang="en-US" dirty="0"/>
              </a:p>
              <a:p>
                <a:r>
                  <a:rPr lang="en-US" dirty="0"/>
                  <a:t>For example, the predictor X has four distinct values: {1, 3, 5, 7}</a:t>
                </a:r>
                <a:br>
                  <a:rPr lang="en-US" dirty="0"/>
                </a:br>
                <a:r>
                  <a:rPr lang="en-US" dirty="0"/>
                  <a:t>(k= 4), then possible splits are:</a:t>
                </a:r>
              </a:p>
              <a:p>
                <a:pPr lvl="1"/>
                <a:r>
                  <a:rPr lang="en-US" dirty="0"/>
                  <a:t>Nominal (# splits = 2</a:t>
                </a:r>
                <a:r>
                  <a:rPr lang="en-US" baseline="30000" dirty="0"/>
                  <a:t>4-1</a:t>
                </a:r>
                <a:r>
                  <a:rPr lang="en-US" dirty="0"/>
                  <a:t> – 1 = 7): (1|3,5,7), (3|1,5,7), (5|1,3,7), (7|1,3,5), (1,3|5,7), (1,5|3,7), (1,7|3,5)</a:t>
                </a:r>
              </a:p>
              <a:p>
                <a:pPr lvl="1"/>
                <a:r>
                  <a:rPr lang="en-US" dirty="0"/>
                  <a:t>Interval (# splits = 4 – 1 = 3): (1|3,5,7), (1,3|5,7), (1,3,5|7)</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pic>
        <p:nvPicPr>
          <p:cNvPr id="6" name="Picture 5">
            <a:extLst>
              <a:ext uri="{FF2B5EF4-FFF2-40B4-BE49-F238E27FC236}">
                <a16:creationId xmlns:a16="http://schemas.microsoft.com/office/drawing/2014/main" id="{B299187C-43BB-4E4C-822B-E5008AA780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01690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Pre-Bin Interval Predictors </a:t>
            </a:r>
          </a:p>
        </p:txBody>
      </p:sp>
      <p:sp>
        <p:nvSpPr>
          <p:cNvPr id="3" name="Content Placeholder 2"/>
          <p:cNvSpPr>
            <a:spLocks noGrp="1"/>
          </p:cNvSpPr>
          <p:nvPr>
            <p:ph idx="1"/>
          </p:nvPr>
        </p:nvSpPr>
        <p:spPr/>
        <p:txBody>
          <a:bodyPr>
            <a:normAutofit/>
          </a:bodyPr>
          <a:lstStyle/>
          <a:p>
            <a:r>
              <a:rPr lang="en-US" dirty="0"/>
              <a:t>In order to maintain good performance, interval predictors may be pre-binned into a large pre-determined number  (e.g., 100) of equal-width bins.</a:t>
            </a:r>
          </a:p>
          <a:p>
            <a:r>
              <a:rPr lang="en-US" dirty="0"/>
              <a:t>These bins will then be used as ordinal predictors instead of the original interval predictors.</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pic>
        <p:nvPicPr>
          <p:cNvPr id="6" name="Picture 5">
            <a:extLst>
              <a:ext uri="{FF2B5EF4-FFF2-40B4-BE49-F238E27FC236}">
                <a16:creationId xmlns:a16="http://schemas.microsoft.com/office/drawing/2014/main" id="{F0861BA2-25F5-48D0-ADA4-E67AB2B39F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73372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Impurity Metric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dirty="0"/>
                  <a:t>Categorical Target Variable</a:t>
                </a:r>
                <a:r>
                  <a:rPr lang="en-US" dirty="0"/>
                  <a:t>:</a:t>
                </a:r>
              </a:p>
              <a:p>
                <a:r>
                  <a:rPr lang="en-US" dirty="0"/>
                  <a:t>Entropy: </a:t>
                </a:r>
                <a14:m>
                  <m:oMath xmlns:m="http://schemas.openxmlformats.org/officeDocument/2006/math">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𝑖𝑗</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b="0" i="1" smtClean="0">
                                    <a:latin typeface="Cambria Math" panose="02040503050406030204" pitchFamily="18" charset="0"/>
                                  </a:rPr>
                                  <m:t>2</m:t>
                                </m:r>
                              </m:sub>
                            </m:sSub>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e>
                            </m:d>
                          </m:e>
                        </m:func>
                      </m:e>
                    </m:nary>
                  </m:oMath>
                </a14:m>
                <a:endParaRPr lang="en-US" dirty="0"/>
              </a:p>
              <a:p>
                <a:r>
                  <a:rPr lang="en-US" dirty="0"/>
                  <a:t>Gini Index: </a:t>
                </a:r>
                <a14:m>
                  <m:oMath xmlns:m="http://schemas.openxmlformats.org/officeDocument/2006/math">
                    <m:r>
                      <a:rPr lang="en-US" b="0" i="1" smtClean="0">
                        <a:latin typeface="Cambria Math" panose="02040503050406030204" pitchFamily="18" charset="0"/>
                      </a:rPr>
                      <m:t>1−</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up>
                            <m:r>
                              <a:rPr lang="en-US" b="0" i="1" smtClean="0">
                                <a:latin typeface="Cambria Math" panose="02040503050406030204" pitchFamily="18" charset="0"/>
                              </a:rPr>
                              <m:t>2</m:t>
                            </m:r>
                          </m:sup>
                        </m:sSubSup>
                      </m:e>
                    </m:nary>
                  </m:oMath>
                </a14:m>
                <a:endParaRPr lang="en-US" dirty="0"/>
              </a:p>
              <a:p>
                <a:pPr marL="0" indent="0">
                  <a:spcBef>
                    <a:spcPts val="3000"/>
                  </a:spcBef>
                  <a:buNone/>
                </a:pPr>
                <a:r>
                  <a:rPr lang="en-US" b="1" dirty="0"/>
                  <a:t>Interval Target Variable</a:t>
                </a:r>
                <a:r>
                  <a:rPr lang="en-US" dirty="0"/>
                  <a:t>:</a:t>
                </a:r>
              </a:p>
              <a:p>
                <a:r>
                  <a:rPr lang="en-US" dirty="0"/>
                  <a:t>Residual Sum of Squares: </a:t>
                </a:r>
                <a14:m>
                  <m:oMath xmlns:m="http://schemas.openxmlformats.org/officeDocument/2006/math">
                    <m:nary>
                      <m:naryPr>
                        <m:chr m:val="∑"/>
                        <m:supHide m:val="on"/>
                        <m:ctrlPr>
                          <a:rPr lang="en-US" i="1" smtClean="0">
                            <a:latin typeface="Cambria Math" panose="02040503050406030204" pitchFamily="18" charset="0"/>
                          </a:rPr>
                        </m:ctrlPr>
                      </m:naryPr>
                      <m:sub>
                        <m:r>
                          <m:rPr>
                            <m:sty m:val="p"/>
                            <m:brk m:alnAt="7"/>
                          </m:rPr>
                          <a:rPr lang="en-US" b="0" i="0" smtClean="0">
                            <a:latin typeface="Cambria Math" panose="02040503050406030204" pitchFamily="18" charset="0"/>
                          </a:rPr>
                          <m:t>c</m:t>
                        </m:r>
                        <m:r>
                          <m:rPr>
                            <m:sty m:val="p"/>
                          </m:rPr>
                          <a:rPr lang="en-US" b="0" i="0" smtClean="0">
                            <a:latin typeface="Cambria Math" panose="02040503050406030204" pitchFamily="18" charset="0"/>
                          </a:rPr>
                          <m:t>ase</m:t>
                        </m:r>
                        <m:r>
                          <m:rPr>
                            <m:brk m:alnAt="7"/>
                          </m:rPr>
                          <a:rPr lang="en-US" b="0" i="1" smtClean="0">
                            <a:latin typeface="Cambria Math" panose="02040503050406030204" pitchFamily="18" charset="0"/>
                          </a:rPr>
                          <m:t> </m:t>
                        </m:r>
                        <m:r>
                          <a:rPr lang="en-US" b="0" i="1" smtClean="0">
                            <a:latin typeface="Cambria Math" panose="02040503050406030204" pitchFamily="18" charset="0"/>
                          </a:rPr>
                          <m:t>𝑗</m:t>
                        </m:r>
                      </m:sub>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sub>
                                </m:sSub>
                              </m:e>
                            </m:d>
                          </m:e>
                          <m:sup>
                            <m:r>
                              <a:rPr lang="en-US" b="0" i="1" smtClean="0">
                                <a:latin typeface="Cambria Math" panose="02040503050406030204" pitchFamily="18" charset="0"/>
                              </a:rPr>
                              <m:t>2</m:t>
                            </m:r>
                          </m:sup>
                        </m:sSup>
                      </m:e>
                    </m:nary>
                  </m:oMath>
                </a14:m>
                <a:r>
                  <a:rPr lang="en-US" dirty="0"/>
                  <a:t> where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d>
                          <m:dPr>
                            <m:begChr m:val="["/>
                            <m:endChr m:val="]"/>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t> is the mean of the target variable in the node that case </a:t>
                </a:r>
                <a:r>
                  <a:rPr lang="en-US" i="1" dirty="0"/>
                  <a:t>j</a:t>
                </a:r>
                <a:r>
                  <a:rPr lang="en-US" dirty="0"/>
                  <a:t> belongs to.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pic>
        <p:nvPicPr>
          <p:cNvPr id="6" name="Picture 5">
            <a:extLst>
              <a:ext uri="{FF2B5EF4-FFF2-40B4-BE49-F238E27FC236}">
                <a16:creationId xmlns:a16="http://schemas.microsoft.com/office/drawing/2014/main" id="{5F387C0B-4AEC-4A6B-874B-1CDAC9F91D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46791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Entropy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a:t>Entropy is a measure of the impurity of a split.</a:t>
                </a:r>
              </a:p>
              <a:p>
                <a:r>
                  <a:rPr lang="en-US" dirty="0"/>
                  <a:t>Highest entropy means the distribution of target values are uniform or completely impure</a:t>
                </a:r>
              </a:p>
              <a:p>
                <a:pPr lvl="1"/>
                <a:r>
                  <a:rPr lang="en-US" dirty="0"/>
                  <a:t>e.g., BAD = 0 (50%), =1 (50%), Entropy = </a:t>
                </a:r>
                <a14:m>
                  <m:oMath xmlns:m="http://schemas.openxmlformats.org/officeDocument/2006/math">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i="1">
                            <a:latin typeface="Cambria Math" panose="02040503050406030204" pitchFamily="18" charset="0"/>
                          </a:rPr>
                          <m:t>0.5</m:t>
                        </m:r>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d>
                              <m:dPr>
                                <m:ctrlPr>
                                  <a:rPr lang="en-US" sz="1800" i="1">
                                    <a:latin typeface="Cambria Math" panose="02040503050406030204" pitchFamily="18" charset="0"/>
                                  </a:rPr>
                                </m:ctrlPr>
                              </m:dPr>
                              <m:e>
                                <m:r>
                                  <a:rPr lang="en-US" sz="1800" i="1">
                                    <a:latin typeface="Cambria Math" panose="02040503050406030204" pitchFamily="18" charset="0"/>
                                  </a:rPr>
                                  <m:t>0.5</m:t>
                                </m:r>
                              </m:e>
                            </m:d>
                          </m:e>
                        </m:func>
                        <m:r>
                          <a:rPr lang="en-US" sz="1800" i="1">
                            <a:latin typeface="Cambria Math" panose="02040503050406030204" pitchFamily="18" charset="0"/>
                          </a:rPr>
                          <m:t>+0.5</m:t>
                        </m:r>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d>
                              <m:dPr>
                                <m:ctrlPr>
                                  <a:rPr lang="en-US" sz="1800" i="1">
                                    <a:latin typeface="Cambria Math" panose="02040503050406030204" pitchFamily="18" charset="0"/>
                                  </a:rPr>
                                </m:ctrlPr>
                              </m:dPr>
                              <m:e>
                                <m:r>
                                  <a:rPr lang="en-US" sz="1800" i="1">
                                    <a:latin typeface="Cambria Math" panose="02040503050406030204" pitchFamily="18" charset="0"/>
                                  </a:rPr>
                                  <m:t>0.5</m:t>
                                </m:r>
                              </m:e>
                            </m:d>
                          </m:e>
                        </m:func>
                      </m:e>
                    </m:d>
                    <m:r>
                      <a:rPr lang="en-US" sz="1800" b="0" i="1" smtClean="0">
                        <a:latin typeface="Cambria Math" panose="02040503050406030204" pitchFamily="18" charset="0"/>
                      </a:rPr>
                      <m:t>=1</m:t>
                    </m:r>
                  </m:oMath>
                </a14:m>
                <a:endParaRPr lang="en-US" sz="1800"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𝑘</m:t>
                        </m:r>
                      </m:den>
                    </m:f>
                  </m:oMath>
                </a14:m>
                <a:r>
                  <a:rPr lang="en-US" dirty="0"/>
                  <a:t> then </a:t>
                </a:r>
                <a14:m>
                  <m:oMath xmlns:m="http://schemas.openxmlformats.org/officeDocument/2006/math">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Sub>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e>
                        </m:d>
                      </m:e>
                    </m:nary>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𝑘</m:t>
                            </m:r>
                          </m:den>
                        </m:f>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𝑘</m:t>
                                </m:r>
                              </m:den>
                            </m:f>
                          </m:e>
                        </m:d>
                      </m:e>
                    </m:nary>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𝑘</m:t>
                            </m:r>
                          </m:den>
                        </m:f>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b="0" i="1" smtClean="0">
                            <a:latin typeface="Cambria Math" panose="02040503050406030204" pitchFamily="18" charset="0"/>
                          </a:rPr>
                          <m:t>𝑘</m:t>
                        </m:r>
                      </m:e>
                    </m:d>
                  </m:oMath>
                </a14:m>
                <a:endParaRPr lang="en-US" dirty="0"/>
              </a:p>
              <a:p>
                <a:r>
                  <a:rPr lang="en-US" dirty="0"/>
                  <a:t>Lowest entropy (= 0) means the distribution of target values are degenerate (i.e., all observations in one category) or completely pure</a:t>
                </a:r>
              </a:p>
              <a:p>
                <a:pPr lvl="1"/>
                <a:r>
                  <a:rPr lang="en-US" dirty="0"/>
                  <a:t>e.g., BAD = 0 (0%), = 1 (100%), Entropy = 0 (convention: </a:t>
                </a:r>
                <a14:m>
                  <m:oMath xmlns:m="http://schemas.openxmlformats.org/officeDocument/2006/math">
                    <m:r>
                      <a:rPr lang="en-US" b="0" i="1" smtClean="0">
                        <a:latin typeface="Cambria Math" panose="02040503050406030204" pitchFamily="18" charset="0"/>
                      </a:rPr>
                      <m:t>0</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d>
                          <m:dPr>
                            <m:ctrlPr>
                              <a:rPr lang="en-US" i="1">
                                <a:latin typeface="Cambria Math" panose="02040503050406030204" pitchFamily="18" charset="0"/>
                              </a:rPr>
                            </m:ctrlPr>
                          </m:dPr>
                          <m:e>
                            <m:r>
                              <a:rPr lang="en-US" b="0" i="1" smtClean="0">
                                <a:latin typeface="Cambria Math" panose="02040503050406030204" pitchFamily="18" charset="0"/>
                              </a:rPr>
                              <m:t>0</m:t>
                            </m:r>
                          </m:e>
                        </m:d>
                      </m:e>
                    </m:func>
                    <m:r>
                      <a:rPr lang="en-US" b="0" i="1" smtClean="0">
                        <a:latin typeface="Cambria Math" panose="02040503050406030204" pitchFamily="18" charset="0"/>
                      </a:rPr>
                      <m:t>=0</m:t>
                    </m:r>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r>
                      <a:rPr lang="en-US" i="1">
                        <a:latin typeface="Cambria Math" panose="02040503050406030204" pitchFamily="18" charset="0"/>
                      </a:rPr>
                      <m:t>=0</m:t>
                    </m:r>
                  </m:oMath>
                </a14:m>
                <a:r>
                  <a:rPr lang="en-US" dirty="0"/>
                  <a:t> if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Sub>
                    <m:r>
                      <a:rPr lang="en-US" i="1">
                        <a:latin typeface="Cambria Math" panose="02040503050406030204" pitchFamily="18" charset="0"/>
                      </a:rPr>
                      <m:t>=1</m:t>
                    </m:r>
                  </m:oMath>
                </a14:m>
                <a:r>
                  <a:rPr lang="en-US" dirty="0"/>
                  <a:t>, then</a:t>
                </a:r>
                <a14:m>
                  <m:oMath xmlns:m="http://schemas.openxmlformats.org/officeDocument/2006/math">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e>
                        </m:d>
                      </m:e>
                    </m:nary>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Sub>
                    <m:sSub>
                      <m:sSubPr>
                        <m:ctrlPr>
                          <a:rPr lang="en-US"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2</m:t>
                        </m:r>
                      </m:sub>
                    </m:sSub>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Sub>
                      </m:e>
                    </m:d>
                    <m:r>
                      <a:rPr lang="en-US" b="0" i="1" smtClean="0">
                        <a:latin typeface="Cambria Math" panose="02040503050406030204" pitchFamily="18" charset="0"/>
                      </a:rPr>
                      <m:t>=</m:t>
                    </m:r>
                    <m:r>
                      <a:rPr lang="en-US" i="1">
                        <a:latin typeface="Cambria Math" panose="02040503050406030204" pitchFamily="18" charset="0"/>
                      </a:rPr>
                      <m:t>0</m:t>
                    </m:r>
                  </m:oMath>
                </a14:m>
                <a:endParaRPr lang="en-US" dirty="0"/>
              </a:p>
              <a:p>
                <a:r>
                  <a:rPr lang="en-US" dirty="0"/>
                  <a:t>Why log base 2?</a:t>
                </a:r>
              </a:p>
              <a:p>
                <a:pPr lvl="1"/>
                <a:r>
                  <a:rPr lang="en-US" dirty="0"/>
                  <a:t>Something to do with the binary representation of numbers in computers</a:t>
                </a:r>
              </a:p>
              <a:p>
                <a:pPr lvl="1"/>
                <a:r>
                  <a:rPr lang="en-US" dirty="0"/>
                  <a:t>Reference: </a:t>
                </a:r>
                <a:r>
                  <a:rPr lang="en-US" sz="1900" dirty="0">
                    <a:hlinkClick r:id="rId3"/>
                  </a:rPr>
                  <a:t>http://www.cs.csi.cuny.edu/~imberman/ai/Entropy%20and%20Information%20Gain.htm</a:t>
                </a:r>
                <a:r>
                  <a:rPr lang="en-US" sz="1900" dirty="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28" t="-35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pic>
        <p:nvPicPr>
          <p:cNvPr id="6" name="Picture 5">
            <a:extLst>
              <a:ext uri="{FF2B5EF4-FFF2-40B4-BE49-F238E27FC236}">
                <a16:creationId xmlns:a16="http://schemas.microsoft.com/office/drawing/2014/main" id="{98CEC8B4-87D1-47EA-94D9-01FC2DDCF8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23370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Gini Index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Borrowed the idea for Gini Coefficient that measures income disparity</a:t>
                </a:r>
              </a:p>
              <a:p>
                <a:r>
                  <a:rPr lang="en-US" dirty="0"/>
                  <a:t>Highest Gini Index means the distribution of target values are uniform or completely impure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oMath>
                </a14:m>
                <a:r>
                  <a:rPr lang="en-US" dirty="0"/>
                  <a:t> then </a:t>
                </a:r>
                <a14:m>
                  <m:oMath xmlns:m="http://schemas.openxmlformats.org/officeDocument/2006/math">
                    <m:r>
                      <a:rPr lang="en-US" i="1">
                        <a:latin typeface="Cambria Math" panose="02040503050406030204" pitchFamily="18" charset="0"/>
                      </a:rPr>
                      <m:t>1−</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𝑖𝑗</m:t>
                            </m:r>
                          </m:sub>
                          <m:sup>
                            <m:r>
                              <a:rPr lang="en-US" i="1">
                                <a:latin typeface="Cambria Math" panose="02040503050406030204" pitchFamily="18" charset="0"/>
                              </a:rPr>
                              <m:t>2</m:t>
                            </m:r>
                          </m:sup>
                        </m:sSubSup>
                      </m:e>
                    </m:nary>
                    <m:r>
                      <a:rPr lang="en-US" b="0" i="1" smtClean="0">
                        <a:latin typeface="Cambria Math" panose="02040503050406030204" pitchFamily="18" charset="0"/>
                      </a:rPr>
                      <m:t>=</m:t>
                    </m:r>
                    <m:r>
                      <a:rPr lang="en-US" i="1">
                        <a:latin typeface="Cambria Math" panose="02040503050406030204" pitchFamily="18" charset="0"/>
                      </a:rPr>
                      <m:t>1−</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den>
                        </m:f>
                      </m:e>
                    </m:nary>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oMath>
                </a14:m>
                <a:endParaRPr lang="en-US" dirty="0"/>
              </a:p>
              <a:p>
                <a:r>
                  <a:rPr lang="en-US" dirty="0"/>
                  <a:t>Lowest Gini Index means the distribution of target values are degenerate or completely pure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Sub>
                    <m:r>
                      <a:rPr lang="en-US" b="0" i="1" smtClean="0">
                        <a:latin typeface="Cambria Math" panose="02040503050406030204" pitchFamily="18" charset="0"/>
                      </a:rPr>
                      <m:t>=0</m:t>
                    </m:r>
                  </m:oMath>
                </a14:m>
                <a:r>
                  <a:rPr lang="en-US" dirty="0"/>
                  <a:t> if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0</m:t>
                            </m:r>
                          </m:sub>
                        </m:sSub>
                      </m:sub>
                    </m:sSub>
                    <m:r>
                      <a:rPr lang="en-US" b="0" i="1" smtClean="0">
                        <a:latin typeface="Cambria Math" panose="02040503050406030204" pitchFamily="18" charset="0"/>
                      </a:rPr>
                      <m:t>=1</m:t>
                    </m:r>
                  </m:oMath>
                </a14:m>
                <a:r>
                  <a:rPr lang="en-US" dirty="0"/>
                  <a:t>, then </a:t>
                </a:r>
                <a14:m>
                  <m:oMath xmlns:m="http://schemas.openxmlformats.org/officeDocument/2006/math">
                    <m:r>
                      <a:rPr lang="en-US" i="1">
                        <a:latin typeface="Cambria Math" panose="02040503050406030204" pitchFamily="18" charset="0"/>
                      </a:rPr>
                      <m:t>1−</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𝑖𝑗</m:t>
                            </m:r>
                          </m:sub>
                          <m:sup>
                            <m:r>
                              <a:rPr lang="en-US" i="1">
                                <a:latin typeface="Cambria Math" panose="02040503050406030204" pitchFamily="18" charset="0"/>
                              </a:rPr>
                              <m:t>2</m:t>
                            </m:r>
                          </m:sup>
                        </m:sSubSup>
                      </m:e>
                    </m:nary>
                    <m:r>
                      <a:rPr lang="en-US" i="1">
                        <a:latin typeface="Cambria Math" panose="02040503050406030204" pitchFamily="18" charset="0"/>
                      </a:rPr>
                      <m:t>=1−</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50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pic>
        <p:nvPicPr>
          <p:cNvPr id="6" name="Picture 5">
            <a:extLst>
              <a:ext uri="{FF2B5EF4-FFF2-40B4-BE49-F238E27FC236}">
                <a16:creationId xmlns:a16="http://schemas.microsoft.com/office/drawing/2014/main" id="{940DA7E9-7E70-462A-B022-786F679B7F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0026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Entropy and Gini Index for a Split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Suppose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𝑡</m:t>
                        </m:r>
                      </m:sub>
                      <m:sup>
                        <m:r>
                          <a:rPr lang="en-US" i="1">
                            <a:latin typeface="Cambria Math" panose="02040503050406030204" pitchFamily="18" charset="0"/>
                            <a:ea typeface="Cambria Math" panose="02040503050406030204" pitchFamily="18" charset="0"/>
                          </a:rPr>
                          <m:t>𝜆</m:t>
                        </m:r>
                      </m:sup>
                    </m:sSubSup>
                  </m:oMath>
                </a14:m>
                <a:r>
                  <a:rPr lang="en-US" dirty="0"/>
                  <a:t> is the number of observations with the target level </a:t>
                </a:r>
                <a:r>
                  <a:rPr lang="en-US" i="1" dirty="0"/>
                  <a:t>t</a:t>
                </a:r>
                <a:r>
                  <a:rPr lang="en-US" dirty="0"/>
                  <a:t> in node </a:t>
                </a:r>
                <a:r>
                  <a:rPr lang="en-US" i="1" dirty="0"/>
                  <a:t>λ</a:t>
                </a:r>
                <a:r>
                  <a:rPr lang="en-US" dirty="0"/>
                  <a:t>,</a:t>
                </a:r>
                <a:r>
                  <a:rPr lang="en-US" i="1" dirty="0"/>
                  <a:t> </a:t>
                </a:r>
                <a:r>
                  <a:rPr lang="en-US" dirty="0"/>
                  <a:t>and</a:t>
                </a:r>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ea typeface="Cambria Math" panose="02040503050406030204" pitchFamily="18" charset="0"/>
                          </a:rPr>
                          <m:t>𝜆</m:t>
                        </m:r>
                      </m:sub>
                    </m:sSub>
                  </m:oMath>
                </a14:m>
                <a:r>
                  <a:rPr lang="en-US" dirty="0"/>
                  <a:t> is the number of observations in the node </a:t>
                </a:r>
                <a:r>
                  <a:rPr lang="en-US" i="1" dirty="0"/>
                  <a:t>λ</a:t>
                </a:r>
                <a:r>
                  <a:rPr lang="en-US" dirty="0"/>
                  <a:t>:</a:t>
                </a:r>
              </a:p>
              <a:p>
                <a:pPr lvl="1"/>
                <a:r>
                  <a:rPr lang="en-US" dirty="0"/>
                  <a:t>The entropy of a single node </a:t>
                </a:r>
                <a:r>
                  <a:rPr lang="en-US" i="1" dirty="0"/>
                  <a:t>λ</a:t>
                </a:r>
                <a:r>
                  <a:rPr lang="en-US" dirty="0"/>
                  <a:t>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i="1" smtClean="0">
                            <a:latin typeface="Cambria Math" panose="02040503050406030204" pitchFamily="18" charset="0"/>
                            <a:ea typeface="Cambria Math" panose="02040503050406030204" pitchFamily="18" charset="0"/>
                          </a:rPr>
                          <m:t>𝜆</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sub>
                      <m:sup/>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𝑁</m:t>
                                </m:r>
                              </m:e>
                              <m:sub>
                                <m:r>
                                  <a:rPr lang="en-US" b="0" i="1" smtClean="0">
                                    <a:latin typeface="Cambria Math" panose="02040503050406030204" pitchFamily="18" charset="0"/>
                                  </a:rPr>
                                  <m:t>𝑡</m:t>
                                </m:r>
                              </m:sub>
                              <m:sup>
                                <m:r>
                                  <a:rPr lang="en-US" b="0" i="1" smtClean="0">
                                    <a:latin typeface="Cambria Math" panose="02040503050406030204" pitchFamily="18" charset="0"/>
                                    <a:ea typeface="Cambria Math" panose="02040503050406030204" pitchFamily="18" charset="0"/>
                                  </a:rPr>
                                  <m:t>𝜆</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𝜆</m:t>
                                </m:r>
                              </m:sub>
                            </m:sSub>
                          </m:den>
                        </m:f>
                      </m:e>
                    </m:nary>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𝑡</m:t>
                                    </m:r>
                                  </m:sub>
                                  <m:sup>
                                    <m:r>
                                      <a:rPr lang="en-US" i="1">
                                        <a:latin typeface="Cambria Math" panose="02040503050406030204" pitchFamily="18" charset="0"/>
                                        <a:ea typeface="Cambria Math" panose="02040503050406030204" pitchFamily="18" charset="0"/>
                                      </a:rPr>
                                      <m:t>𝜆</m:t>
                                    </m:r>
                                  </m:sup>
                                </m:sSubSup>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ea typeface="Cambria Math" panose="02040503050406030204" pitchFamily="18" charset="0"/>
                                      </a:rPr>
                                      <m:t>𝜆</m:t>
                                    </m:r>
                                  </m:sub>
                                </m:sSub>
                              </m:den>
                            </m:f>
                          </m:e>
                        </m:d>
                      </m:e>
                    </m:func>
                  </m:oMath>
                </a14:m>
                <a:r>
                  <a:rPr lang="en-US" dirty="0"/>
                  <a:t> </a:t>
                </a:r>
              </a:p>
              <a:p>
                <a:pPr lvl="1"/>
                <a:r>
                  <a:rPr lang="en-US" dirty="0"/>
                  <a:t>The Gini index of a single node </a:t>
                </a:r>
                <a:r>
                  <a:rPr lang="en-US" i="1" dirty="0"/>
                  <a:t>λ</a:t>
                </a:r>
                <a:r>
                  <a:rPr lang="en-US" dirty="0"/>
                  <a: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ea typeface="Cambria Math" panose="02040503050406030204" pitchFamily="18" charset="0"/>
                          </a:rPr>
                          <m:t>𝜆</m:t>
                        </m:r>
                      </m:sub>
                    </m:sSub>
                    <m:r>
                      <a:rPr lang="en-US" i="1">
                        <a:latin typeface="Cambria Math" panose="02040503050406030204" pitchFamily="18" charset="0"/>
                      </a:rPr>
                      <m:t>=1−</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𝑡</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𝑡</m:t>
                                        </m:r>
                                      </m:sub>
                                      <m:sup>
                                        <m:r>
                                          <a:rPr lang="en-US" i="1">
                                            <a:latin typeface="Cambria Math" panose="02040503050406030204" pitchFamily="18" charset="0"/>
                                            <a:ea typeface="Cambria Math" panose="02040503050406030204" pitchFamily="18" charset="0"/>
                                          </a:rPr>
                                          <m:t>𝜆</m:t>
                                        </m:r>
                                      </m:sup>
                                    </m:sSubSup>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ea typeface="Cambria Math" panose="02040503050406030204" pitchFamily="18" charset="0"/>
                                          </a:rPr>
                                          <m:t>𝜆</m:t>
                                        </m:r>
                                      </m:sub>
                                    </m:sSub>
                                  </m:den>
                                </m:f>
                              </m:e>
                            </m:d>
                          </m:e>
                          <m:sup>
                            <m:r>
                              <a:rPr lang="en-US" i="1">
                                <a:latin typeface="Cambria Math" panose="02040503050406030204" pitchFamily="18" charset="0"/>
                              </a:rPr>
                              <m:t>2</m:t>
                            </m:r>
                          </m:sup>
                        </m:sSup>
                      </m:e>
                    </m:nary>
                  </m:oMath>
                </a14:m>
                <a:endParaRPr lang="en-US" dirty="0"/>
              </a:p>
              <a:p>
                <a:r>
                  <a:rPr lang="en-US" dirty="0"/>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m:t>
                        </m:r>
                      </m:sub>
                    </m:sSub>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ea typeface="Cambria Math" panose="02040503050406030204" pitchFamily="18" charset="0"/>
                          </a:rPr>
                          <m:t>𝜆</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𝜆</m:t>
                            </m:r>
                          </m:sub>
                        </m:sSub>
                      </m:e>
                    </m:nary>
                  </m:oMath>
                </a14:m>
                <a:r>
                  <a:rPr lang="en-US" dirty="0"/>
                  <a:t> is the number of observations in the parent node, and the parent node is split:</a:t>
                </a:r>
              </a:p>
              <a:p>
                <a:pPr lvl="1"/>
                <a:r>
                  <a:rPr lang="en-US" dirty="0"/>
                  <a:t>The entropy of the split is then: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𝜆</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𝜆</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𝜆</m:t>
                            </m:r>
                          </m:sub>
                        </m:sSub>
                      </m:e>
                    </m:nary>
                  </m:oMath>
                </a14:m>
                <a:r>
                  <a:rPr lang="en-US" dirty="0"/>
                  <a:t> </a:t>
                </a:r>
              </a:p>
              <a:p>
                <a:pPr lvl="1"/>
                <a:r>
                  <a:rPr lang="en-US" dirty="0"/>
                  <a:t>The Gini index of the split is then: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𝜆</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ea typeface="Cambria Math" panose="02040503050406030204" pitchFamily="18" charset="0"/>
                                  </a:rPr>
                                  <m:t>𝜆</m:t>
                                </m:r>
                              </m:sub>
                            </m:sSub>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m:t>
                                </m:r>
                              </m:sub>
                            </m:sSub>
                          </m:den>
                        </m:f>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ea typeface="Cambria Math" panose="02040503050406030204" pitchFamily="18" charset="0"/>
                              </a:rPr>
                              <m:t>𝜆</m:t>
                            </m:r>
                          </m:sub>
                        </m:sSub>
                      </m:e>
                    </m:nary>
                  </m:oMath>
                </a14:m>
                <a:r>
                  <a:rPr lang="en-US" dirty="0"/>
                  <a:t>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6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pic>
        <p:nvPicPr>
          <p:cNvPr id="6" name="Picture 5">
            <a:extLst>
              <a:ext uri="{FF2B5EF4-FFF2-40B4-BE49-F238E27FC236}">
                <a16:creationId xmlns:a16="http://schemas.microsoft.com/office/drawing/2014/main" id="{635936AA-566A-449E-8D24-A8016B85E7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63047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Entropy vs. Gini Index</a:t>
            </a:r>
          </a:p>
        </p:txBody>
      </p:sp>
      <p:sp>
        <p:nvSpPr>
          <p:cNvPr id="3" name="Content Placeholder 2"/>
          <p:cNvSpPr>
            <a:spLocks noGrp="1"/>
          </p:cNvSpPr>
          <p:nvPr>
            <p:ph idx="1"/>
          </p:nvPr>
        </p:nvSpPr>
        <p:spPr/>
        <p:txBody>
          <a:bodyPr>
            <a:normAutofit/>
          </a:bodyPr>
          <a:lstStyle/>
          <a:p>
            <a:r>
              <a:rPr lang="en-US" dirty="0"/>
              <a:t>Consider binary target variable</a:t>
            </a:r>
          </a:p>
          <a:p>
            <a:r>
              <a:rPr lang="en-US" dirty="0"/>
              <a:t>Gini Index tends to be very small when some</a:t>
            </a:r>
            <a:br>
              <a:rPr lang="en-US" dirty="0"/>
            </a:br>
            <a:r>
              <a:rPr lang="en-US" dirty="0"/>
              <a:t>target categories are rare</a:t>
            </a:r>
          </a:p>
          <a:p>
            <a:r>
              <a:rPr lang="en-US" dirty="0"/>
              <a:t>Gini Index may be an advantage for rare events</a:t>
            </a:r>
          </a:p>
          <a:p>
            <a:r>
              <a:rPr lang="en-US" dirty="0"/>
              <a:t>Otherwise, both metrics are equally effective</a:t>
            </a:r>
            <a:br>
              <a:rPr lang="en-US" dirty="0"/>
            </a:br>
            <a:r>
              <a:rPr lang="en-US" dirty="0"/>
              <a:t>for most of the analyses</a:t>
            </a:r>
          </a:p>
          <a:p>
            <a:r>
              <a:rPr lang="en-US" dirty="0"/>
              <a:t>Entropy is usually preferred as it has a fixed</a:t>
            </a:r>
            <a:br>
              <a:rPr lang="en-US" dirty="0"/>
            </a:br>
            <a:r>
              <a:rPr lang="en-US" dirty="0"/>
              <a:t>range of [0,1]</a:t>
            </a:r>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graphicFrame>
        <p:nvGraphicFramePr>
          <p:cNvPr id="11" name="Object 10"/>
          <p:cNvGraphicFramePr>
            <a:graphicFrameLocks noChangeAspect="1"/>
          </p:cNvGraphicFramePr>
          <p:nvPr>
            <p:extLst/>
          </p:nvPr>
        </p:nvGraphicFramePr>
        <p:xfrm>
          <a:off x="8315325" y="1825625"/>
          <a:ext cx="3505199" cy="4244975"/>
        </p:xfrm>
        <a:graphic>
          <a:graphicData uri="http://schemas.openxmlformats.org/presentationml/2006/ole">
            <mc:AlternateContent xmlns:mc="http://schemas.openxmlformats.org/markup-compatibility/2006">
              <mc:Choice xmlns:v="urn:schemas-microsoft-com:vml" Requires="v">
                <p:oleObj spid="_x0000_s1125" name="Worksheet" r:id="rId4" imgW="2819374" imgH="2886036" progId="Excel.Sheet.12">
                  <p:embed/>
                </p:oleObj>
              </mc:Choice>
              <mc:Fallback>
                <p:oleObj name="Worksheet" r:id="rId4" imgW="2819374" imgH="2886036" progId="Excel.Sheet.12">
                  <p:embed/>
                  <p:pic>
                    <p:nvPicPr>
                      <p:cNvPr id="11" name="Object 10"/>
                      <p:cNvPicPr/>
                      <p:nvPr/>
                    </p:nvPicPr>
                    <p:blipFill>
                      <a:blip r:embed="rId5"/>
                      <a:stretch>
                        <a:fillRect/>
                      </a:stretch>
                    </p:blipFill>
                    <p:spPr>
                      <a:xfrm>
                        <a:off x="8315325" y="1825625"/>
                        <a:ext cx="3505199" cy="4244975"/>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2A3A11A4-9C40-4D7C-8204-3AB73C64919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81276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Entropy in a Nut-Shell </a:t>
            </a:r>
            <a:r>
              <a:rPr lang="en-US" b="1" dirty="0">
                <a:solidFill>
                  <a:schemeClr val="bg1"/>
                </a:solidFill>
                <a:sym typeface="Wingdings" panose="05000000000000000000" pitchFamily="2" charset="2"/>
              </a:rPr>
              <a:t></a:t>
            </a:r>
            <a:endParaRPr lang="en-US" b="1" dirty="0">
              <a:solidFill>
                <a:schemeClr val="bg1"/>
              </a:solidFill>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pic>
        <p:nvPicPr>
          <p:cNvPr id="5" name="Picture 4"/>
          <p:cNvPicPr>
            <a:picLocks noChangeAspect="1"/>
          </p:cNvPicPr>
          <p:nvPr/>
        </p:nvPicPr>
        <p:blipFill>
          <a:blip r:embed="rId3"/>
          <a:stretch>
            <a:fillRect/>
          </a:stretch>
        </p:blipFill>
        <p:spPr>
          <a:xfrm>
            <a:off x="950668" y="1377805"/>
            <a:ext cx="6127357" cy="4572000"/>
          </a:xfrm>
          <a:prstGeom prst="rect">
            <a:avLst/>
          </a:prstGeom>
        </p:spPr>
      </p:pic>
      <p:sp>
        <p:nvSpPr>
          <p:cNvPr id="6" name="TextBox 5"/>
          <p:cNvSpPr txBox="1"/>
          <p:nvPr/>
        </p:nvSpPr>
        <p:spPr>
          <a:xfrm>
            <a:off x="838200" y="5938101"/>
            <a:ext cx="10403132" cy="369332"/>
          </a:xfrm>
          <a:prstGeom prst="rect">
            <a:avLst/>
          </a:prstGeom>
          <a:noFill/>
        </p:spPr>
        <p:txBody>
          <a:bodyPr wrap="square" rtlCol="0">
            <a:spAutoFit/>
          </a:bodyPr>
          <a:lstStyle/>
          <a:p>
            <a:r>
              <a:rPr lang="en-US" b="1" dirty="0"/>
              <a:t>Source</a:t>
            </a:r>
            <a:r>
              <a:rPr lang="en-US" dirty="0"/>
              <a:t>: </a:t>
            </a:r>
            <a:r>
              <a:rPr lang="en-US" dirty="0">
                <a:hlinkClick r:id="rId4"/>
              </a:rPr>
              <a:t>https://www.autonlab.org/_media/tutorials/infogain11.pdf</a:t>
            </a:r>
            <a:r>
              <a:rPr lang="en-US" dirty="0"/>
              <a:t>, September 19, 2018</a:t>
            </a:r>
          </a:p>
        </p:txBody>
      </p:sp>
      <p:pic>
        <p:nvPicPr>
          <p:cNvPr id="8" name="Picture 7">
            <a:extLst>
              <a:ext uri="{FF2B5EF4-FFF2-40B4-BE49-F238E27FC236}">
                <a16:creationId xmlns:a16="http://schemas.microsoft.com/office/drawing/2014/main" id="{21E89371-CF27-4FEB-8426-D091B4901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47871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ToyTree</a:t>
            </a:r>
            <a:r>
              <a:rPr lang="en-US" b="1" dirty="0">
                <a:solidFill>
                  <a:schemeClr val="bg1"/>
                </a:solidFill>
              </a:rPr>
              <a:t>: Step-by-Step Calculation</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062270224"/>
              </p:ext>
            </p:extLst>
          </p:nvPr>
        </p:nvGraphicFramePr>
        <p:xfrm>
          <a:off x="5782839" y="1978025"/>
          <a:ext cx="6086476" cy="2742311"/>
        </p:xfrm>
        <a:graphic>
          <a:graphicData uri="http://schemas.openxmlformats.org/drawingml/2006/table">
            <a:tbl>
              <a:tblPr firstRow="1" firstCol="1" bandRow="1"/>
              <a:tblGrid>
                <a:gridCol w="887611">
                  <a:extLst>
                    <a:ext uri="{9D8B030D-6E8A-4147-A177-3AD203B41FA5}">
                      <a16:colId xmlns:a16="http://schemas.microsoft.com/office/drawing/2014/main" val="20000"/>
                    </a:ext>
                  </a:extLst>
                </a:gridCol>
                <a:gridCol w="887611">
                  <a:extLst>
                    <a:ext uri="{9D8B030D-6E8A-4147-A177-3AD203B41FA5}">
                      <a16:colId xmlns:a16="http://schemas.microsoft.com/office/drawing/2014/main" val="20001"/>
                    </a:ext>
                  </a:extLst>
                </a:gridCol>
                <a:gridCol w="887611">
                  <a:extLst>
                    <a:ext uri="{9D8B030D-6E8A-4147-A177-3AD203B41FA5}">
                      <a16:colId xmlns:a16="http://schemas.microsoft.com/office/drawing/2014/main" val="20002"/>
                    </a:ext>
                  </a:extLst>
                </a:gridCol>
                <a:gridCol w="760810">
                  <a:extLst>
                    <a:ext uri="{9D8B030D-6E8A-4147-A177-3AD203B41FA5}">
                      <a16:colId xmlns:a16="http://schemas.microsoft.com/office/drawing/2014/main" val="20003"/>
                    </a:ext>
                  </a:extLst>
                </a:gridCol>
                <a:gridCol w="887611">
                  <a:extLst>
                    <a:ext uri="{9D8B030D-6E8A-4147-A177-3AD203B41FA5}">
                      <a16:colId xmlns:a16="http://schemas.microsoft.com/office/drawing/2014/main" val="20004"/>
                    </a:ext>
                  </a:extLst>
                </a:gridCol>
                <a:gridCol w="887611">
                  <a:extLst>
                    <a:ext uri="{9D8B030D-6E8A-4147-A177-3AD203B41FA5}">
                      <a16:colId xmlns:a16="http://schemas.microsoft.com/office/drawing/2014/main" val="20005"/>
                    </a:ext>
                  </a:extLst>
                </a:gridCol>
                <a:gridCol w="887611">
                  <a:extLst>
                    <a:ext uri="{9D8B030D-6E8A-4147-A177-3AD203B41FA5}">
                      <a16:colId xmlns:a16="http://schemas.microsoft.com/office/drawing/2014/main" val="20006"/>
                    </a:ext>
                  </a:extLst>
                </a:gridCol>
              </a:tblGrid>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CaseID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CaseID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10" name="Content Placeholder 2">
            <a:extLst>
              <a:ext uri="{FF2B5EF4-FFF2-40B4-BE49-F238E27FC236}">
                <a16:creationId xmlns:a16="http://schemas.microsoft.com/office/drawing/2014/main" id="{B2720EC1-805C-4213-912C-FB3C8F21BC11}"/>
              </a:ext>
            </a:extLst>
          </p:cNvPr>
          <p:cNvSpPr txBox="1">
            <a:spLocks/>
          </p:cNvSpPr>
          <p:nvPr/>
        </p:nvSpPr>
        <p:spPr>
          <a:xfrm>
            <a:off x="990600" y="1978025"/>
            <a:ext cx="459949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ToyTree.csv</a:t>
            </a:r>
          </a:p>
          <a:p>
            <a:r>
              <a:rPr lang="en-US" dirty="0"/>
              <a:t>Twenty observations</a:t>
            </a:r>
          </a:p>
          <a:p>
            <a:r>
              <a:rPr lang="en-US" dirty="0"/>
              <a:t>CaseID – observation identifier</a:t>
            </a:r>
          </a:p>
          <a:p>
            <a:r>
              <a:rPr lang="en-US" dirty="0"/>
              <a:t>A – nominal predictor with three categories: Low, Medium, and High</a:t>
            </a:r>
          </a:p>
          <a:p>
            <a:r>
              <a:rPr lang="en-US" dirty="0"/>
              <a:t>B – nominal target with two categories: No and Yes</a:t>
            </a:r>
          </a:p>
          <a:p>
            <a:endParaRPr lang="en-US" dirty="0"/>
          </a:p>
          <a:p>
            <a:endParaRPr lang="en-US" dirty="0"/>
          </a:p>
        </p:txBody>
      </p:sp>
      <p:sp>
        <p:nvSpPr>
          <p:cNvPr id="5" name="Rectangle 4">
            <a:extLst>
              <a:ext uri="{FF2B5EF4-FFF2-40B4-BE49-F238E27FC236}">
                <a16:creationId xmlns:a16="http://schemas.microsoft.com/office/drawing/2014/main" id="{EE987DA4-2600-4E68-911F-BE326D82D62B}"/>
              </a:ext>
            </a:extLst>
          </p:cNvPr>
          <p:cNvSpPr/>
          <p:nvPr/>
        </p:nvSpPr>
        <p:spPr>
          <a:xfrm>
            <a:off x="9852670" y="5890975"/>
            <a:ext cx="2329805" cy="369332"/>
          </a:xfrm>
          <a:prstGeom prst="rect">
            <a:avLst/>
          </a:prstGeom>
        </p:spPr>
        <p:txBody>
          <a:bodyPr wrap="none">
            <a:spAutoFit/>
          </a:bodyPr>
          <a:lstStyle/>
          <a:p>
            <a:r>
              <a:rPr lang="en-US" b="1" dirty="0"/>
              <a:t>Week 5 StepByStep.py</a:t>
            </a:r>
          </a:p>
        </p:txBody>
      </p:sp>
      <p:pic>
        <p:nvPicPr>
          <p:cNvPr id="11" name="Picture 10">
            <a:extLst>
              <a:ext uri="{FF2B5EF4-FFF2-40B4-BE49-F238E27FC236}">
                <a16:creationId xmlns:a16="http://schemas.microsoft.com/office/drawing/2014/main" id="{A0CAFB10-D86C-43EA-B491-F836A7E0E3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99015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ToyTree</a:t>
            </a:r>
            <a:r>
              <a:rPr lang="en-US" b="1" dirty="0">
                <a:solidFill>
                  <a:schemeClr val="bg1"/>
                </a:solidFill>
              </a:rPr>
              <a:t>: Step-by-Step Calculation</a:t>
            </a:r>
          </a:p>
        </p:txBody>
      </p:sp>
      <p:sp>
        <p:nvSpPr>
          <p:cNvPr id="3" name="Content Placeholder 2"/>
          <p:cNvSpPr>
            <a:spLocks noGrp="1"/>
          </p:cNvSpPr>
          <p:nvPr>
            <p:ph idx="1"/>
          </p:nvPr>
        </p:nvSpPr>
        <p:spPr/>
        <p:txBody>
          <a:bodyPr>
            <a:normAutofit/>
          </a:bodyPr>
          <a:lstStyle/>
          <a:p>
            <a:r>
              <a:rPr lang="en-US" dirty="0"/>
              <a:t>Build a contingency table</a:t>
            </a:r>
          </a:p>
          <a:p>
            <a:endParaRPr lang="en-US" dirty="0"/>
          </a:p>
          <a:p>
            <a:endParaRPr lang="en-US" dirty="0"/>
          </a:p>
          <a:p>
            <a:endParaRPr lang="en-US" dirty="0"/>
          </a:p>
          <a:p>
            <a:endParaRPr lang="en-US" dirty="0"/>
          </a:p>
          <a:p>
            <a:endParaRPr lang="en-US" dirty="0"/>
          </a:p>
          <a:p>
            <a:r>
              <a:rPr lang="en-US" dirty="0"/>
              <a:t>Entropy of the Root Node</a:t>
            </a:r>
            <a:br>
              <a:rPr lang="en-US" dirty="0"/>
            </a:br>
            <a:r>
              <a:rPr lang="en-US" dirty="0"/>
              <a:t>- ((8/20) * log</a:t>
            </a:r>
            <a:r>
              <a:rPr lang="en-US" baseline="-25000" dirty="0"/>
              <a:t>2</a:t>
            </a:r>
            <a:r>
              <a:rPr lang="en-US" dirty="0"/>
              <a:t>(8/20) + (12/20) * log</a:t>
            </a:r>
            <a:r>
              <a:rPr lang="en-US" baseline="-25000" dirty="0"/>
              <a:t>2</a:t>
            </a:r>
            <a:r>
              <a:rPr lang="en-US" dirty="0"/>
              <a:t>(12/20)) = </a:t>
            </a:r>
            <a:r>
              <a:rPr lang="en-US" b="1" dirty="0"/>
              <a:t>0.9709505944547</a:t>
            </a: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graphicFrame>
        <p:nvGraphicFramePr>
          <p:cNvPr id="6" name="Table 5"/>
          <p:cNvGraphicFramePr>
            <a:graphicFrameLocks noGrp="1"/>
          </p:cNvGraphicFramePr>
          <p:nvPr>
            <p:extLst/>
          </p:nvPr>
        </p:nvGraphicFramePr>
        <p:xfrm>
          <a:off x="982132" y="2397125"/>
          <a:ext cx="5418668" cy="2230331"/>
        </p:xfrm>
        <a:graphic>
          <a:graphicData uri="http://schemas.openxmlformats.org/drawingml/2006/table">
            <a:tbl>
              <a:tblPr firstRow="1" firstCol="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tblGrid>
              <a:tr h="376131">
                <a:tc rowSpan="2">
                  <a:txBody>
                    <a:bodyPr/>
                    <a:lstStyle/>
                    <a:p>
                      <a:pPr algn="ctr"/>
                      <a:r>
                        <a:rPr lang="en-US" dirty="0"/>
                        <a:t>A</a:t>
                      </a:r>
                    </a:p>
                  </a:txBody>
                  <a:tcPr anchor="ctr"/>
                </a:tc>
                <a:tc gridSpan="3">
                  <a:txBody>
                    <a:bodyPr/>
                    <a:lstStyle/>
                    <a:p>
                      <a:pPr algn="ctr"/>
                      <a:r>
                        <a:rPr lang="en-US" dirty="0"/>
                        <a:t>B</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r>
                        <a:rPr lang="en-US" dirty="0">
                          <a:solidFill>
                            <a:schemeClr val="tx1"/>
                          </a:solidFill>
                        </a:rPr>
                        <a:t>No</a:t>
                      </a:r>
                    </a:p>
                  </a:txBody>
                  <a:tcPr>
                    <a:solidFill>
                      <a:schemeClr val="accent1">
                        <a:lumMod val="60000"/>
                        <a:lumOff val="40000"/>
                      </a:schemeClr>
                    </a:solidFill>
                  </a:tcPr>
                </a:tc>
                <a:tc>
                  <a:txBody>
                    <a:bodyPr/>
                    <a:lstStyle/>
                    <a:p>
                      <a:pPr algn="ctr"/>
                      <a:r>
                        <a:rPr lang="en-US" dirty="0">
                          <a:solidFill>
                            <a:schemeClr val="tx1"/>
                          </a:solidFill>
                        </a:rPr>
                        <a:t>Yes</a:t>
                      </a:r>
                    </a:p>
                  </a:txBody>
                  <a:tcPr>
                    <a:solidFill>
                      <a:schemeClr val="accent1">
                        <a:lumMod val="60000"/>
                        <a:lumOff val="40000"/>
                      </a:schemeClr>
                    </a:solidFill>
                  </a:tcPr>
                </a:tc>
                <a:tc>
                  <a:txBody>
                    <a:bodyPr/>
                    <a:lstStyle/>
                    <a:p>
                      <a:pPr algn="ctr"/>
                      <a:r>
                        <a:rPr lang="en-US" dirty="0">
                          <a:solidFill>
                            <a:schemeClr val="tx1"/>
                          </a:solidFill>
                        </a:rPr>
                        <a:t>Total</a:t>
                      </a:r>
                    </a:p>
                  </a:txBody>
                  <a:tcPr>
                    <a:solidFill>
                      <a:schemeClr val="accent1">
                        <a:lumMod val="60000"/>
                        <a:lumOff val="40000"/>
                      </a:schemeClr>
                    </a:solidFill>
                  </a:tcPr>
                </a:tc>
                <a:extLst>
                  <a:ext uri="{0D108BD9-81ED-4DB2-BD59-A6C34878D82A}">
                    <a16:rowId xmlns:a16="http://schemas.microsoft.com/office/drawing/2014/main" val="10001"/>
                  </a:ext>
                </a:extLst>
              </a:tr>
              <a:tr h="370840">
                <a:tc>
                  <a:txBody>
                    <a:bodyPr/>
                    <a:lstStyle/>
                    <a:p>
                      <a:r>
                        <a:rPr lang="en-US" dirty="0"/>
                        <a:t>Low</a:t>
                      </a:r>
                    </a:p>
                  </a:txBody>
                  <a:tcPr>
                    <a:solidFill>
                      <a:schemeClr val="accent1">
                        <a:lumMod val="60000"/>
                        <a:lumOff val="40000"/>
                      </a:schemeClr>
                    </a:solidFill>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10002"/>
                  </a:ext>
                </a:extLst>
              </a:tr>
              <a:tr h="370840">
                <a:tc>
                  <a:txBody>
                    <a:bodyPr/>
                    <a:lstStyle/>
                    <a:p>
                      <a:r>
                        <a:rPr lang="en-US" dirty="0"/>
                        <a:t>Medium</a:t>
                      </a:r>
                    </a:p>
                  </a:txBody>
                  <a:tcPr>
                    <a:solidFill>
                      <a:schemeClr val="accent1">
                        <a:lumMod val="60000"/>
                        <a:lumOff val="40000"/>
                      </a:schemeClr>
                    </a:solidFill>
                  </a:tcPr>
                </a:tc>
                <a:tc>
                  <a:txBody>
                    <a:bodyPr/>
                    <a:lstStyle/>
                    <a:p>
                      <a:pPr algn="ctr"/>
                      <a:r>
                        <a:rPr lang="en-US" dirty="0"/>
                        <a:t>1</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3"/>
                  </a:ext>
                </a:extLst>
              </a:tr>
              <a:tr h="370840">
                <a:tc>
                  <a:txBody>
                    <a:bodyPr/>
                    <a:lstStyle/>
                    <a:p>
                      <a:r>
                        <a:rPr lang="en-US" dirty="0"/>
                        <a:t>High</a:t>
                      </a:r>
                    </a:p>
                  </a:txBody>
                  <a:tcPr>
                    <a:solidFill>
                      <a:schemeClr val="accent1">
                        <a:lumMod val="60000"/>
                        <a:lumOff val="40000"/>
                      </a:schemeClr>
                    </a:solidFill>
                  </a:tcPr>
                </a:tc>
                <a:tc>
                  <a:txBody>
                    <a:bodyPr/>
                    <a:lstStyle/>
                    <a:p>
                      <a:pPr algn="ctr"/>
                      <a:r>
                        <a:rPr lang="en-US" dirty="0"/>
                        <a:t>6</a:t>
                      </a:r>
                    </a:p>
                  </a:txBody>
                  <a:tcPr/>
                </a:tc>
                <a:tc>
                  <a:txBody>
                    <a:bodyPr/>
                    <a:lstStyle/>
                    <a:p>
                      <a:pPr algn="ctr"/>
                      <a:r>
                        <a:rPr lang="en-US" dirty="0"/>
                        <a:t>1</a:t>
                      </a:r>
                    </a:p>
                  </a:txBody>
                  <a:tcPr/>
                </a:tc>
                <a:tc>
                  <a:txBody>
                    <a:bodyPr/>
                    <a:lstStyle/>
                    <a:p>
                      <a:pPr algn="ctr"/>
                      <a:r>
                        <a:rPr lang="en-US" dirty="0"/>
                        <a:t>7</a:t>
                      </a:r>
                    </a:p>
                  </a:txBody>
                  <a:tcPr/>
                </a:tc>
                <a:extLst>
                  <a:ext uri="{0D108BD9-81ED-4DB2-BD59-A6C34878D82A}">
                    <a16:rowId xmlns:a16="http://schemas.microsoft.com/office/drawing/2014/main" val="10004"/>
                  </a:ext>
                </a:extLst>
              </a:tr>
              <a:tr h="370840">
                <a:tc>
                  <a:txBody>
                    <a:bodyPr/>
                    <a:lstStyle/>
                    <a:p>
                      <a:r>
                        <a:rPr lang="en-US" dirty="0"/>
                        <a:t>Total</a:t>
                      </a:r>
                    </a:p>
                  </a:txBody>
                  <a:tcPr>
                    <a:solidFill>
                      <a:schemeClr val="accent1">
                        <a:lumMod val="60000"/>
                        <a:lumOff val="40000"/>
                      </a:schemeClr>
                    </a:solidFill>
                  </a:tcPr>
                </a:tc>
                <a:tc>
                  <a:txBody>
                    <a:bodyPr/>
                    <a:lstStyle/>
                    <a:p>
                      <a:pPr algn="ctr"/>
                      <a:r>
                        <a:rPr lang="en-US" dirty="0"/>
                        <a:t>8</a:t>
                      </a:r>
                    </a:p>
                  </a:txBody>
                  <a:tcPr/>
                </a:tc>
                <a:tc>
                  <a:txBody>
                    <a:bodyPr/>
                    <a:lstStyle/>
                    <a:p>
                      <a:pPr algn="ctr"/>
                      <a:r>
                        <a:rPr lang="en-US" dirty="0"/>
                        <a:t>12</a:t>
                      </a:r>
                    </a:p>
                  </a:txBody>
                  <a:tcPr/>
                </a:tc>
                <a:tc>
                  <a:txBody>
                    <a:bodyPr/>
                    <a:lstStyle/>
                    <a:p>
                      <a:pPr algn="ctr"/>
                      <a:r>
                        <a:rPr lang="en-US" dirty="0"/>
                        <a:t>20</a:t>
                      </a:r>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2333624" y="4248150"/>
            <a:ext cx="2713569" cy="37930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47722" y="4248150"/>
            <a:ext cx="1352550" cy="37930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CCDF6AC-2827-4022-8553-2BA77BC2D7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9058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Getting Started: Predict Mortgage Default</a:t>
            </a: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sp>
        <p:nvSpPr>
          <p:cNvPr id="3" name="Content Placeholder 2"/>
          <p:cNvSpPr>
            <a:spLocks noGrp="1"/>
          </p:cNvSpPr>
          <p:nvPr>
            <p:ph idx="1"/>
          </p:nvPr>
        </p:nvSpPr>
        <p:spPr/>
        <p:txBody>
          <a:bodyPr>
            <a:normAutofit/>
          </a:bodyPr>
          <a:lstStyle/>
          <a:p>
            <a:r>
              <a:rPr lang="en-US" dirty="0"/>
              <a:t>The hmeq.csv holds information about 5,960 mortgage applications.</a:t>
            </a:r>
          </a:p>
          <a:p>
            <a:r>
              <a:rPr lang="en-US" dirty="0"/>
              <a:t>The field BAD indicates if the applicant paid the mortgage or not.</a:t>
            </a:r>
          </a:p>
          <a:p>
            <a:r>
              <a:rPr lang="en-US" dirty="0"/>
              <a:t>A loan officer wants a rule-based decision scheme to predict the likelihood of default.</a:t>
            </a:r>
          </a:p>
          <a:p>
            <a:r>
              <a:rPr lang="en-US" dirty="0"/>
              <a:t>A rule-based decision is like this: </a:t>
            </a:r>
            <a:r>
              <a:rPr lang="en-US" i="1" dirty="0"/>
              <a:t>If an application has certain particular characteristics, then the likelihood of default is p%</a:t>
            </a:r>
            <a:r>
              <a:rPr lang="en-US" dirty="0"/>
              <a:t>.</a:t>
            </a:r>
          </a:p>
          <a:p>
            <a:r>
              <a:rPr lang="en-US" dirty="0"/>
              <a:t>In other words, the loan officer wants to construct a sketch of an applicant who has a high likelihood to default a loan.</a:t>
            </a:r>
          </a:p>
        </p:txBody>
      </p:sp>
      <p:sp>
        <p:nvSpPr>
          <p:cNvPr id="5" name="Rectangle 4">
            <a:extLst>
              <a:ext uri="{FF2B5EF4-FFF2-40B4-BE49-F238E27FC236}">
                <a16:creationId xmlns:a16="http://schemas.microsoft.com/office/drawing/2014/main" id="{5F626BA2-E81B-4C9D-B5AB-9A11FC3BFDC5}"/>
              </a:ext>
            </a:extLst>
          </p:cNvPr>
          <p:cNvSpPr/>
          <p:nvPr/>
        </p:nvSpPr>
        <p:spPr>
          <a:xfrm>
            <a:off x="9798075" y="5942568"/>
            <a:ext cx="2393925" cy="369332"/>
          </a:xfrm>
          <a:prstGeom prst="rect">
            <a:avLst/>
          </a:prstGeom>
        </p:spPr>
        <p:txBody>
          <a:bodyPr wrap="none">
            <a:spAutoFit/>
          </a:bodyPr>
          <a:lstStyle/>
          <a:p>
            <a:r>
              <a:rPr lang="en-US" b="1" dirty="0"/>
              <a:t>Week 5 HMEQ CART.py</a:t>
            </a:r>
          </a:p>
        </p:txBody>
      </p:sp>
      <p:pic>
        <p:nvPicPr>
          <p:cNvPr id="8" name="Picture 7">
            <a:extLst>
              <a:ext uri="{FF2B5EF4-FFF2-40B4-BE49-F238E27FC236}">
                <a16:creationId xmlns:a16="http://schemas.microsoft.com/office/drawing/2014/main" id="{EDB7E751-C935-4BB6-AACE-5B1A96235F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92960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ToyTree</a:t>
            </a:r>
            <a:r>
              <a:rPr lang="en-US" b="1" dirty="0">
                <a:solidFill>
                  <a:schemeClr val="bg1"/>
                </a:solidFill>
              </a:rPr>
              <a:t>: Step-by-Step Calculation</a:t>
            </a:r>
          </a:p>
        </p:txBody>
      </p:sp>
      <p:sp>
        <p:nvSpPr>
          <p:cNvPr id="3" name="Content Placeholder 2"/>
          <p:cNvSpPr>
            <a:spLocks noGrp="1"/>
          </p:cNvSpPr>
          <p:nvPr>
            <p:ph idx="1"/>
          </p:nvPr>
        </p:nvSpPr>
        <p:spPr/>
        <p:txBody>
          <a:bodyPr>
            <a:normAutofit fontScale="92500" lnSpcReduction="20000"/>
          </a:bodyPr>
          <a:lstStyle/>
          <a:p>
            <a:r>
              <a:rPr lang="en-US" sz="2600" dirty="0">
                <a:solidFill>
                  <a:srgbClr val="FF0000"/>
                </a:solidFill>
              </a:rPr>
              <a:t>Consider {Low and Medium} and {High}</a:t>
            </a:r>
          </a:p>
          <a:p>
            <a:endParaRPr lang="en-US" dirty="0"/>
          </a:p>
          <a:p>
            <a:endParaRPr lang="en-US" dirty="0"/>
          </a:p>
          <a:p>
            <a:pPr marL="0" indent="0">
              <a:buNone/>
            </a:pPr>
            <a:endParaRPr lang="en-US" dirty="0"/>
          </a:p>
          <a:p>
            <a:endParaRPr lang="en-US" dirty="0"/>
          </a:p>
          <a:p>
            <a:endParaRPr lang="en-US" sz="2400" dirty="0"/>
          </a:p>
          <a:p>
            <a:r>
              <a:rPr lang="en-US" sz="2600" dirty="0"/>
              <a:t>{Low and Medium}:</a:t>
            </a:r>
            <a:br>
              <a:rPr lang="en-US" sz="2600" dirty="0"/>
            </a:br>
            <a:r>
              <a:rPr lang="en-US" sz="2600" dirty="0"/>
              <a:t>entropy = - ((2/13) * log</a:t>
            </a:r>
            <a:r>
              <a:rPr lang="en-US" sz="2600" baseline="-25000" dirty="0"/>
              <a:t>2</a:t>
            </a:r>
            <a:r>
              <a:rPr lang="en-US" sz="2600" dirty="0"/>
              <a:t>(2/13) + (11/13) * log</a:t>
            </a:r>
            <a:r>
              <a:rPr lang="en-US" sz="2600" baseline="-25000" dirty="0"/>
              <a:t>2</a:t>
            </a:r>
            <a:r>
              <a:rPr lang="en-US" sz="2600" dirty="0"/>
              <a:t>(11/13)) = 0.6193821946788</a:t>
            </a:r>
          </a:p>
          <a:p>
            <a:r>
              <a:rPr lang="en-US" sz="2600" dirty="0"/>
              <a:t>{High}:</a:t>
            </a:r>
            <a:br>
              <a:rPr lang="en-US" sz="2600" dirty="0"/>
            </a:br>
            <a:r>
              <a:rPr lang="en-US" sz="2600" dirty="0"/>
              <a:t>entropy = - ((6/7) * log</a:t>
            </a:r>
            <a:r>
              <a:rPr lang="en-US" sz="2600" baseline="-25000" dirty="0"/>
              <a:t>2</a:t>
            </a:r>
            <a:r>
              <a:rPr lang="en-US" sz="2600" dirty="0"/>
              <a:t>(6/7) + (1/7) * log</a:t>
            </a:r>
            <a:r>
              <a:rPr lang="en-US" sz="2600" baseline="-25000" dirty="0"/>
              <a:t>2</a:t>
            </a:r>
            <a:r>
              <a:rPr lang="en-US" sz="2600" dirty="0"/>
              <a:t>(1/7)) = 0.4010507031511</a:t>
            </a:r>
          </a:p>
          <a:p>
            <a:r>
              <a:rPr lang="en-US" sz="2600" dirty="0"/>
              <a:t>Split: entropy =</a:t>
            </a:r>
            <a:br>
              <a:rPr lang="en-US" sz="2600" dirty="0"/>
            </a:br>
            <a:r>
              <a:rPr lang="en-US" sz="2600" dirty="0"/>
              <a:t>(13/20) * 0.6193821946788 + (7/20) * 0.4010507031511 = </a:t>
            </a:r>
            <a:r>
              <a:rPr lang="en-US" sz="2600" b="1" dirty="0"/>
              <a:t>0.6096838990450</a:t>
            </a:r>
            <a:endParaRPr lang="en-US" sz="2600"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dirty="0"/>
          </a:p>
        </p:txBody>
      </p:sp>
      <p:graphicFrame>
        <p:nvGraphicFramePr>
          <p:cNvPr id="6" name="Table 5"/>
          <p:cNvGraphicFramePr>
            <a:graphicFrameLocks noGrp="1"/>
          </p:cNvGraphicFramePr>
          <p:nvPr>
            <p:extLst/>
          </p:nvPr>
        </p:nvGraphicFramePr>
        <p:xfrm>
          <a:off x="1181100" y="2262189"/>
          <a:ext cx="5791200" cy="1874514"/>
        </p:xfrm>
        <a:graphic>
          <a:graphicData uri="http://schemas.openxmlformats.org/drawingml/2006/table">
            <a:tbl>
              <a:tblPr firstRow="1" firstCol="1">
                <a:tableStyleId>{5C22544A-7EE6-4342-B048-85BDC9FD1C3A}</a:tableStyleId>
              </a:tblPr>
              <a:tblGrid>
                <a:gridCol w="1810881">
                  <a:extLst>
                    <a:ext uri="{9D8B030D-6E8A-4147-A177-3AD203B41FA5}">
                      <a16:colId xmlns:a16="http://schemas.microsoft.com/office/drawing/2014/main" val="20000"/>
                    </a:ext>
                  </a:extLst>
                </a:gridCol>
                <a:gridCol w="1384459">
                  <a:extLst>
                    <a:ext uri="{9D8B030D-6E8A-4147-A177-3AD203B41FA5}">
                      <a16:colId xmlns:a16="http://schemas.microsoft.com/office/drawing/2014/main" val="20001"/>
                    </a:ext>
                  </a:extLst>
                </a:gridCol>
                <a:gridCol w="1148059">
                  <a:extLst>
                    <a:ext uri="{9D8B030D-6E8A-4147-A177-3AD203B41FA5}">
                      <a16:colId xmlns:a16="http://schemas.microsoft.com/office/drawing/2014/main" val="20002"/>
                    </a:ext>
                  </a:extLst>
                </a:gridCol>
                <a:gridCol w="1447801">
                  <a:extLst>
                    <a:ext uri="{9D8B030D-6E8A-4147-A177-3AD203B41FA5}">
                      <a16:colId xmlns:a16="http://schemas.microsoft.com/office/drawing/2014/main" val="20003"/>
                    </a:ext>
                  </a:extLst>
                </a:gridCol>
              </a:tblGrid>
              <a:tr h="338853">
                <a:tc rowSpan="2">
                  <a:txBody>
                    <a:bodyPr/>
                    <a:lstStyle/>
                    <a:p>
                      <a:pPr algn="ctr"/>
                      <a:r>
                        <a:rPr lang="en-US" dirty="0"/>
                        <a:t>A</a:t>
                      </a:r>
                    </a:p>
                  </a:txBody>
                  <a:tcPr anchor="ctr"/>
                </a:tc>
                <a:tc gridSpan="3">
                  <a:txBody>
                    <a:bodyPr/>
                    <a:lstStyle/>
                    <a:p>
                      <a:pPr algn="ctr"/>
                      <a:r>
                        <a:rPr lang="en-US" dirty="0"/>
                        <a:t>B</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38853">
                <a:tc vMerge="1">
                  <a:txBody>
                    <a:bodyPr/>
                    <a:lstStyle/>
                    <a:p>
                      <a:endParaRPr lang="en-US" dirty="0"/>
                    </a:p>
                  </a:txBody>
                  <a:tcPr/>
                </a:tc>
                <a:tc>
                  <a:txBody>
                    <a:bodyPr/>
                    <a:lstStyle/>
                    <a:p>
                      <a:pPr algn="ctr"/>
                      <a:r>
                        <a:rPr lang="en-US" dirty="0">
                          <a:solidFill>
                            <a:schemeClr val="tx1"/>
                          </a:solidFill>
                        </a:rPr>
                        <a:t>No</a:t>
                      </a:r>
                    </a:p>
                  </a:txBody>
                  <a:tcPr>
                    <a:solidFill>
                      <a:schemeClr val="accent1">
                        <a:lumMod val="60000"/>
                        <a:lumOff val="40000"/>
                      </a:schemeClr>
                    </a:solidFill>
                  </a:tcPr>
                </a:tc>
                <a:tc>
                  <a:txBody>
                    <a:bodyPr/>
                    <a:lstStyle/>
                    <a:p>
                      <a:pPr algn="ctr"/>
                      <a:r>
                        <a:rPr lang="en-US" dirty="0">
                          <a:solidFill>
                            <a:schemeClr val="tx1"/>
                          </a:solidFill>
                        </a:rPr>
                        <a:t>Yes</a:t>
                      </a:r>
                    </a:p>
                  </a:txBody>
                  <a:tcPr>
                    <a:solidFill>
                      <a:schemeClr val="accent1">
                        <a:lumMod val="60000"/>
                        <a:lumOff val="40000"/>
                      </a:schemeClr>
                    </a:solidFill>
                  </a:tcPr>
                </a:tc>
                <a:tc>
                  <a:txBody>
                    <a:bodyPr/>
                    <a:lstStyle/>
                    <a:p>
                      <a:pPr algn="ctr"/>
                      <a:r>
                        <a:rPr lang="en-US" dirty="0">
                          <a:solidFill>
                            <a:schemeClr val="tx1"/>
                          </a:solidFill>
                        </a:rPr>
                        <a:t>Total</a:t>
                      </a:r>
                    </a:p>
                  </a:txBody>
                  <a:tcPr>
                    <a:solidFill>
                      <a:schemeClr val="accent1">
                        <a:lumMod val="60000"/>
                        <a:lumOff val="40000"/>
                      </a:schemeClr>
                    </a:solidFill>
                  </a:tcPr>
                </a:tc>
                <a:extLst>
                  <a:ext uri="{0D108BD9-81ED-4DB2-BD59-A6C34878D82A}">
                    <a16:rowId xmlns:a16="http://schemas.microsoft.com/office/drawing/2014/main" val="10001"/>
                  </a:ext>
                </a:extLst>
              </a:tr>
              <a:tr h="411474">
                <a:tc>
                  <a:txBody>
                    <a:bodyPr/>
                    <a:lstStyle/>
                    <a:p>
                      <a:r>
                        <a:rPr lang="en-US" dirty="0"/>
                        <a:t>Low</a:t>
                      </a:r>
                      <a:r>
                        <a:rPr lang="en-US" baseline="0" dirty="0"/>
                        <a:t> &amp; Medium</a:t>
                      </a:r>
                      <a:endParaRPr lang="en-US" dirty="0"/>
                    </a:p>
                  </a:txBody>
                  <a:tcPr>
                    <a:solidFill>
                      <a:schemeClr val="accent1">
                        <a:lumMod val="60000"/>
                        <a:lumOff val="40000"/>
                      </a:schemeClr>
                    </a:solidFill>
                  </a:tcPr>
                </a:tc>
                <a:tc>
                  <a:txBody>
                    <a:bodyPr/>
                    <a:lstStyle/>
                    <a:p>
                      <a:pPr algn="ctr"/>
                      <a:r>
                        <a:rPr lang="en-US" dirty="0"/>
                        <a:t>2</a:t>
                      </a:r>
                    </a:p>
                  </a:txBody>
                  <a:tcPr anchor="ctr"/>
                </a:tc>
                <a:tc>
                  <a:txBody>
                    <a:bodyPr/>
                    <a:lstStyle/>
                    <a:p>
                      <a:pPr algn="ctr"/>
                      <a:r>
                        <a:rPr lang="en-US" dirty="0"/>
                        <a:t>11</a:t>
                      </a:r>
                    </a:p>
                  </a:txBody>
                  <a:tcPr anchor="ctr"/>
                </a:tc>
                <a:tc>
                  <a:txBody>
                    <a:bodyPr/>
                    <a:lstStyle/>
                    <a:p>
                      <a:pPr algn="ctr"/>
                      <a:r>
                        <a:rPr lang="en-US" dirty="0"/>
                        <a:t>13</a:t>
                      </a:r>
                    </a:p>
                  </a:txBody>
                  <a:tcPr anchor="ctr"/>
                </a:tc>
                <a:extLst>
                  <a:ext uri="{0D108BD9-81ED-4DB2-BD59-A6C34878D82A}">
                    <a16:rowId xmlns:a16="http://schemas.microsoft.com/office/drawing/2014/main" val="10002"/>
                  </a:ext>
                </a:extLst>
              </a:tr>
              <a:tr h="338853">
                <a:tc>
                  <a:txBody>
                    <a:bodyPr/>
                    <a:lstStyle/>
                    <a:p>
                      <a:r>
                        <a:rPr lang="en-US" dirty="0"/>
                        <a:t>High</a:t>
                      </a:r>
                    </a:p>
                  </a:txBody>
                  <a:tcPr>
                    <a:solidFill>
                      <a:schemeClr val="accent1">
                        <a:lumMod val="60000"/>
                        <a:lumOff val="40000"/>
                      </a:schemeClr>
                    </a:solidFill>
                  </a:tcPr>
                </a:tc>
                <a:tc>
                  <a:txBody>
                    <a:bodyPr/>
                    <a:lstStyle/>
                    <a:p>
                      <a:pPr algn="ctr"/>
                      <a:r>
                        <a:rPr lang="en-US" dirty="0"/>
                        <a:t>6</a:t>
                      </a:r>
                    </a:p>
                  </a:txBody>
                  <a:tcPr anchor="ctr"/>
                </a:tc>
                <a:tc>
                  <a:txBody>
                    <a:bodyPr/>
                    <a:lstStyle/>
                    <a:p>
                      <a:pPr algn="ctr"/>
                      <a:r>
                        <a:rPr lang="en-US" dirty="0"/>
                        <a:t>1</a:t>
                      </a:r>
                    </a:p>
                  </a:txBody>
                  <a:tcPr anchor="ctr"/>
                </a:tc>
                <a:tc>
                  <a:txBody>
                    <a:bodyPr/>
                    <a:lstStyle/>
                    <a:p>
                      <a:pPr algn="ctr"/>
                      <a:r>
                        <a:rPr lang="en-US" dirty="0"/>
                        <a:t>7</a:t>
                      </a:r>
                    </a:p>
                  </a:txBody>
                  <a:tcPr anchor="ctr"/>
                </a:tc>
                <a:extLst>
                  <a:ext uri="{0D108BD9-81ED-4DB2-BD59-A6C34878D82A}">
                    <a16:rowId xmlns:a16="http://schemas.microsoft.com/office/drawing/2014/main" val="10003"/>
                  </a:ext>
                </a:extLst>
              </a:tr>
              <a:tr h="338853">
                <a:tc>
                  <a:txBody>
                    <a:bodyPr/>
                    <a:lstStyle/>
                    <a:p>
                      <a:r>
                        <a:rPr lang="en-US" dirty="0"/>
                        <a:t>Total</a:t>
                      </a:r>
                    </a:p>
                  </a:txBody>
                  <a:tcPr>
                    <a:solidFill>
                      <a:schemeClr val="accent1">
                        <a:lumMod val="60000"/>
                        <a:lumOff val="40000"/>
                      </a:schemeClr>
                    </a:solidFill>
                  </a:tcPr>
                </a:tc>
                <a:tc>
                  <a:txBody>
                    <a:bodyPr/>
                    <a:lstStyle/>
                    <a:p>
                      <a:pPr algn="ctr"/>
                      <a:r>
                        <a:rPr lang="en-US" dirty="0"/>
                        <a:t>8</a:t>
                      </a:r>
                    </a:p>
                  </a:txBody>
                  <a:tcPr anchor="ctr"/>
                </a:tc>
                <a:tc>
                  <a:txBody>
                    <a:bodyPr/>
                    <a:lstStyle/>
                    <a:p>
                      <a:pPr algn="ctr"/>
                      <a:r>
                        <a:rPr lang="en-US" dirty="0"/>
                        <a:t>12</a:t>
                      </a:r>
                    </a:p>
                  </a:txBody>
                  <a:tcPr anchor="ctr"/>
                </a:tc>
                <a:tc>
                  <a:txBody>
                    <a:bodyPr/>
                    <a:lstStyle/>
                    <a:p>
                      <a:pPr algn="ctr"/>
                      <a:r>
                        <a:rPr lang="en-US" dirty="0"/>
                        <a:t>20</a:t>
                      </a:r>
                    </a:p>
                  </a:txBody>
                  <a:tcPr anchor="ctr"/>
                </a:tc>
                <a:extLst>
                  <a:ext uri="{0D108BD9-81ED-4DB2-BD59-A6C34878D82A}">
                    <a16:rowId xmlns:a16="http://schemas.microsoft.com/office/drawing/2014/main" val="10004"/>
                  </a:ext>
                </a:extLst>
              </a:tr>
            </a:tbl>
          </a:graphicData>
        </a:graphic>
      </p:graphicFrame>
      <p:sp>
        <p:nvSpPr>
          <p:cNvPr id="8" name="Rectangle 7"/>
          <p:cNvSpPr/>
          <p:nvPr/>
        </p:nvSpPr>
        <p:spPr>
          <a:xfrm>
            <a:off x="3007906" y="3009793"/>
            <a:ext cx="2501940" cy="389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07906" y="3399693"/>
            <a:ext cx="2501940" cy="389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09846" y="3009793"/>
            <a:ext cx="1462454" cy="389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09846" y="3399693"/>
            <a:ext cx="1462454" cy="389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F2F8ECB-9F6B-4F98-8872-D491DE36C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68695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ToyTree</a:t>
            </a:r>
            <a:r>
              <a:rPr lang="en-US" b="1" dirty="0">
                <a:solidFill>
                  <a:schemeClr val="bg1"/>
                </a:solidFill>
              </a:rPr>
              <a:t>: Step-by-Step Calculation</a:t>
            </a:r>
          </a:p>
        </p:txBody>
      </p:sp>
      <p:sp>
        <p:nvSpPr>
          <p:cNvPr id="3" name="Content Placeholder 2"/>
          <p:cNvSpPr>
            <a:spLocks noGrp="1"/>
          </p:cNvSpPr>
          <p:nvPr>
            <p:ph idx="1"/>
          </p:nvPr>
        </p:nvSpPr>
        <p:spPr/>
        <p:txBody>
          <a:bodyPr>
            <a:normAutofit fontScale="77500" lnSpcReduction="20000"/>
          </a:bodyPr>
          <a:lstStyle/>
          <a:p>
            <a:r>
              <a:rPr lang="en-US" dirty="0">
                <a:solidFill>
                  <a:srgbClr val="FF0000"/>
                </a:solidFill>
              </a:rPr>
              <a:t>Consider {Low and High} and {Medium}</a:t>
            </a:r>
            <a:br>
              <a:rPr lang="en-US" dirty="0"/>
            </a:br>
            <a:endParaRPr lang="en-US" dirty="0"/>
          </a:p>
          <a:p>
            <a:endParaRPr lang="en-US" dirty="0"/>
          </a:p>
          <a:p>
            <a:endParaRPr lang="en-US" dirty="0"/>
          </a:p>
          <a:p>
            <a:endParaRPr lang="en-US" dirty="0"/>
          </a:p>
          <a:p>
            <a:endParaRPr lang="en-US" dirty="0"/>
          </a:p>
          <a:p>
            <a:endParaRPr lang="en-US" dirty="0"/>
          </a:p>
          <a:p>
            <a:r>
              <a:rPr lang="en-US" dirty="0"/>
              <a:t>{Low and High}:</a:t>
            </a:r>
            <a:br>
              <a:rPr lang="en-US" dirty="0"/>
            </a:br>
            <a:r>
              <a:rPr lang="en-US" dirty="0"/>
              <a:t>entropy = - ((7/10) * log</a:t>
            </a:r>
            <a:r>
              <a:rPr lang="en-US" baseline="-25000" dirty="0"/>
              <a:t>2</a:t>
            </a:r>
            <a:r>
              <a:rPr lang="en-US" dirty="0"/>
              <a:t>(7/10) + (3/10) * log</a:t>
            </a:r>
            <a:r>
              <a:rPr lang="en-US" baseline="-25000" dirty="0"/>
              <a:t>2</a:t>
            </a:r>
            <a:r>
              <a:rPr lang="en-US" dirty="0"/>
              <a:t>(3/10)) = 0.8812908992307</a:t>
            </a:r>
          </a:p>
          <a:p>
            <a:r>
              <a:rPr lang="en-US" dirty="0"/>
              <a:t>{Medium}:</a:t>
            </a:r>
            <a:br>
              <a:rPr lang="en-US" dirty="0"/>
            </a:br>
            <a:r>
              <a:rPr lang="en-US" dirty="0"/>
              <a:t>entropy = - ((1/10) * log</a:t>
            </a:r>
            <a:r>
              <a:rPr lang="en-US" baseline="-25000" dirty="0"/>
              <a:t>2</a:t>
            </a:r>
            <a:r>
              <a:rPr lang="en-US" dirty="0"/>
              <a:t>(1/10) + (9/10) * log</a:t>
            </a:r>
            <a:r>
              <a:rPr lang="en-US" baseline="-25000" dirty="0"/>
              <a:t>2</a:t>
            </a:r>
            <a:r>
              <a:rPr lang="en-US" dirty="0"/>
              <a:t>(9/10)) = 0.4689955935893</a:t>
            </a:r>
          </a:p>
          <a:p>
            <a:r>
              <a:rPr lang="en-US" dirty="0"/>
              <a:t>Split:</a:t>
            </a:r>
            <a:br>
              <a:rPr lang="en-US" dirty="0"/>
            </a:br>
            <a:r>
              <a:rPr lang="en-US" dirty="0"/>
              <a:t>entropy = (10/20) * 0.8812908992307 + (10/20) * 0.4689955935893 = </a:t>
            </a:r>
            <a:r>
              <a:rPr lang="en-US" b="1" dirty="0"/>
              <a:t>0.6751432464100</a:t>
            </a:r>
          </a:p>
          <a:p>
            <a:endParaRPr lang="en-US" dirty="0"/>
          </a:p>
        </p:txBody>
      </p:sp>
      <p:pic>
        <p:nvPicPr>
          <p:cNvPr id="4" name="Picture 3"/>
          <p:cNvPicPr>
            <a:picLocks noChangeAspect="1"/>
          </p:cNvPicPr>
          <p:nvPr/>
        </p:nvPicPr>
        <p:blipFill>
          <a:blip r:embed="rId3"/>
          <a:stretch>
            <a:fillRect/>
          </a:stretch>
        </p:blipFill>
        <p:spPr>
          <a:xfrm>
            <a:off x="0" y="6343650"/>
            <a:ext cx="12182475" cy="514350"/>
          </a:xfrm>
          <a:prstGeom prst="rect">
            <a:avLst/>
          </a:prstGeom>
        </p:spPr>
      </p:pic>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graphicFrame>
        <p:nvGraphicFramePr>
          <p:cNvPr id="6" name="Table 5"/>
          <p:cNvGraphicFramePr>
            <a:graphicFrameLocks noGrp="1"/>
          </p:cNvGraphicFramePr>
          <p:nvPr>
            <p:extLst/>
          </p:nvPr>
        </p:nvGraphicFramePr>
        <p:xfrm>
          <a:off x="1145932" y="2188369"/>
          <a:ext cx="5067300" cy="1828800"/>
        </p:xfrm>
        <a:graphic>
          <a:graphicData uri="http://schemas.openxmlformats.org/drawingml/2006/table">
            <a:tbl>
              <a:tblPr firstRow="1" firstCol="1">
                <a:tableStyleId>{5C22544A-7EE6-4342-B048-85BDC9FD1C3A}</a:tableStyleId>
              </a:tblPr>
              <a:tblGrid>
                <a:gridCol w="1584521">
                  <a:extLst>
                    <a:ext uri="{9D8B030D-6E8A-4147-A177-3AD203B41FA5}">
                      <a16:colId xmlns:a16="http://schemas.microsoft.com/office/drawing/2014/main" val="20000"/>
                    </a:ext>
                  </a:extLst>
                </a:gridCol>
                <a:gridCol w="1211401">
                  <a:extLst>
                    <a:ext uri="{9D8B030D-6E8A-4147-A177-3AD203B41FA5}">
                      <a16:colId xmlns:a16="http://schemas.microsoft.com/office/drawing/2014/main" val="20001"/>
                    </a:ext>
                  </a:extLst>
                </a:gridCol>
                <a:gridCol w="1004552">
                  <a:extLst>
                    <a:ext uri="{9D8B030D-6E8A-4147-A177-3AD203B41FA5}">
                      <a16:colId xmlns:a16="http://schemas.microsoft.com/office/drawing/2014/main" val="20002"/>
                    </a:ext>
                  </a:extLst>
                </a:gridCol>
                <a:gridCol w="1266826">
                  <a:extLst>
                    <a:ext uri="{9D8B030D-6E8A-4147-A177-3AD203B41FA5}">
                      <a16:colId xmlns:a16="http://schemas.microsoft.com/office/drawing/2014/main" val="20003"/>
                    </a:ext>
                  </a:extLst>
                </a:gridCol>
              </a:tblGrid>
              <a:tr h="331470">
                <a:tc rowSpan="2">
                  <a:txBody>
                    <a:bodyPr/>
                    <a:lstStyle/>
                    <a:p>
                      <a:pPr algn="ctr"/>
                      <a:r>
                        <a:rPr lang="en-US" dirty="0"/>
                        <a:t>A</a:t>
                      </a:r>
                    </a:p>
                  </a:txBody>
                  <a:tcPr anchor="ctr"/>
                </a:tc>
                <a:tc gridSpan="3">
                  <a:txBody>
                    <a:bodyPr/>
                    <a:lstStyle/>
                    <a:p>
                      <a:pPr algn="ctr"/>
                      <a:r>
                        <a:rPr lang="en-US" dirty="0"/>
                        <a:t>B</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31470">
                <a:tc vMerge="1">
                  <a:txBody>
                    <a:bodyPr/>
                    <a:lstStyle/>
                    <a:p>
                      <a:endParaRPr lang="en-US" dirty="0"/>
                    </a:p>
                  </a:txBody>
                  <a:tcPr/>
                </a:tc>
                <a:tc>
                  <a:txBody>
                    <a:bodyPr/>
                    <a:lstStyle/>
                    <a:p>
                      <a:pPr algn="ctr"/>
                      <a:r>
                        <a:rPr lang="en-US" dirty="0">
                          <a:solidFill>
                            <a:schemeClr val="tx1"/>
                          </a:solidFill>
                        </a:rPr>
                        <a:t>No</a:t>
                      </a:r>
                    </a:p>
                  </a:txBody>
                  <a:tcPr>
                    <a:solidFill>
                      <a:schemeClr val="accent1">
                        <a:lumMod val="60000"/>
                        <a:lumOff val="40000"/>
                      </a:schemeClr>
                    </a:solidFill>
                  </a:tcPr>
                </a:tc>
                <a:tc>
                  <a:txBody>
                    <a:bodyPr/>
                    <a:lstStyle/>
                    <a:p>
                      <a:pPr algn="ctr"/>
                      <a:r>
                        <a:rPr lang="en-US" dirty="0">
                          <a:solidFill>
                            <a:schemeClr val="tx1"/>
                          </a:solidFill>
                        </a:rPr>
                        <a:t>Yes</a:t>
                      </a:r>
                    </a:p>
                  </a:txBody>
                  <a:tcPr>
                    <a:solidFill>
                      <a:schemeClr val="accent1">
                        <a:lumMod val="60000"/>
                        <a:lumOff val="40000"/>
                      </a:schemeClr>
                    </a:solidFill>
                  </a:tcPr>
                </a:tc>
                <a:tc>
                  <a:txBody>
                    <a:bodyPr/>
                    <a:lstStyle/>
                    <a:p>
                      <a:pPr algn="ctr"/>
                      <a:r>
                        <a:rPr lang="en-US" dirty="0">
                          <a:solidFill>
                            <a:schemeClr val="tx1"/>
                          </a:solidFill>
                        </a:rPr>
                        <a:t>Total</a:t>
                      </a:r>
                    </a:p>
                  </a:txBody>
                  <a:tcPr>
                    <a:solidFill>
                      <a:schemeClr val="accent1">
                        <a:lumMod val="60000"/>
                        <a:lumOff val="40000"/>
                      </a:schemeClr>
                    </a:solidFill>
                  </a:tcPr>
                </a:tc>
                <a:extLst>
                  <a:ext uri="{0D108BD9-81ED-4DB2-BD59-A6C34878D82A}">
                    <a16:rowId xmlns:a16="http://schemas.microsoft.com/office/drawing/2014/main" val="10001"/>
                  </a:ext>
                </a:extLst>
              </a:tr>
              <a:tr h="331470">
                <a:tc>
                  <a:txBody>
                    <a:bodyPr/>
                    <a:lstStyle/>
                    <a:p>
                      <a:r>
                        <a:rPr lang="en-US" dirty="0"/>
                        <a:t>Low</a:t>
                      </a:r>
                      <a:r>
                        <a:rPr lang="en-US" baseline="0" dirty="0"/>
                        <a:t> &amp; High</a:t>
                      </a:r>
                      <a:endParaRPr lang="en-US" dirty="0"/>
                    </a:p>
                  </a:txBody>
                  <a:tcPr>
                    <a:solidFill>
                      <a:schemeClr val="accent1">
                        <a:lumMod val="60000"/>
                        <a:lumOff val="40000"/>
                      </a:schemeClr>
                    </a:solidFill>
                  </a:tcPr>
                </a:tc>
                <a:tc>
                  <a:txBody>
                    <a:bodyPr/>
                    <a:lstStyle/>
                    <a:p>
                      <a:pPr algn="ctr"/>
                      <a:r>
                        <a:rPr lang="en-US" dirty="0"/>
                        <a:t>7</a:t>
                      </a:r>
                    </a:p>
                  </a:txBody>
                  <a:tcPr anchor="ctr"/>
                </a:tc>
                <a:tc>
                  <a:txBody>
                    <a:bodyPr/>
                    <a:lstStyle/>
                    <a:p>
                      <a:pPr algn="ctr"/>
                      <a:r>
                        <a:rPr lang="en-US" dirty="0"/>
                        <a:t>3</a:t>
                      </a:r>
                    </a:p>
                  </a:txBody>
                  <a:tcPr anchor="ctr"/>
                </a:tc>
                <a:tc>
                  <a:txBody>
                    <a:bodyPr/>
                    <a:lstStyle/>
                    <a:p>
                      <a:pPr algn="ctr"/>
                      <a:r>
                        <a:rPr lang="en-US" dirty="0"/>
                        <a:t>10</a:t>
                      </a:r>
                    </a:p>
                  </a:txBody>
                  <a:tcPr anchor="ctr"/>
                </a:tc>
                <a:extLst>
                  <a:ext uri="{0D108BD9-81ED-4DB2-BD59-A6C34878D82A}">
                    <a16:rowId xmlns:a16="http://schemas.microsoft.com/office/drawing/2014/main" val="10002"/>
                  </a:ext>
                </a:extLst>
              </a:tr>
              <a:tr h="331470">
                <a:tc>
                  <a:txBody>
                    <a:bodyPr/>
                    <a:lstStyle/>
                    <a:p>
                      <a:r>
                        <a:rPr lang="en-US" dirty="0"/>
                        <a:t>Medium</a:t>
                      </a:r>
                    </a:p>
                  </a:txBody>
                  <a:tcPr>
                    <a:solidFill>
                      <a:schemeClr val="accent1">
                        <a:lumMod val="60000"/>
                        <a:lumOff val="40000"/>
                      </a:schemeClr>
                    </a:solidFill>
                  </a:tcPr>
                </a:tc>
                <a:tc>
                  <a:txBody>
                    <a:bodyPr/>
                    <a:lstStyle/>
                    <a:p>
                      <a:pPr algn="ctr"/>
                      <a:r>
                        <a:rPr lang="en-US" dirty="0"/>
                        <a:t>1</a:t>
                      </a:r>
                    </a:p>
                  </a:txBody>
                  <a:tcPr anchor="ctr"/>
                </a:tc>
                <a:tc>
                  <a:txBody>
                    <a:bodyPr/>
                    <a:lstStyle/>
                    <a:p>
                      <a:pPr algn="ctr"/>
                      <a:r>
                        <a:rPr lang="en-US" dirty="0"/>
                        <a:t>9</a:t>
                      </a:r>
                    </a:p>
                  </a:txBody>
                  <a:tcPr anchor="ctr"/>
                </a:tc>
                <a:tc>
                  <a:txBody>
                    <a:bodyPr/>
                    <a:lstStyle/>
                    <a:p>
                      <a:pPr algn="ctr"/>
                      <a:r>
                        <a:rPr lang="en-US" dirty="0"/>
                        <a:t>10</a:t>
                      </a:r>
                    </a:p>
                  </a:txBody>
                  <a:tcPr anchor="ctr"/>
                </a:tc>
                <a:extLst>
                  <a:ext uri="{0D108BD9-81ED-4DB2-BD59-A6C34878D82A}">
                    <a16:rowId xmlns:a16="http://schemas.microsoft.com/office/drawing/2014/main" val="10003"/>
                  </a:ext>
                </a:extLst>
              </a:tr>
              <a:tr h="331470">
                <a:tc>
                  <a:txBody>
                    <a:bodyPr/>
                    <a:lstStyle/>
                    <a:p>
                      <a:r>
                        <a:rPr lang="en-US" dirty="0"/>
                        <a:t>Total</a:t>
                      </a:r>
                    </a:p>
                  </a:txBody>
                  <a:tcPr>
                    <a:solidFill>
                      <a:schemeClr val="accent1">
                        <a:lumMod val="60000"/>
                        <a:lumOff val="40000"/>
                      </a:schemeClr>
                    </a:solidFill>
                  </a:tcPr>
                </a:tc>
                <a:tc>
                  <a:txBody>
                    <a:bodyPr/>
                    <a:lstStyle/>
                    <a:p>
                      <a:pPr algn="ctr"/>
                      <a:r>
                        <a:rPr lang="en-US" dirty="0"/>
                        <a:t>8</a:t>
                      </a:r>
                    </a:p>
                  </a:txBody>
                  <a:tcPr anchor="ctr"/>
                </a:tc>
                <a:tc>
                  <a:txBody>
                    <a:bodyPr/>
                    <a:lstStyle/>
                    <a:p>
                      <a:pPr algn="ctr"/>
                      <a:r>
                        <a:rPr lang="en-US" dirty="0"/>
                        <a:t>12</a:t>
                      </a:r>
                    </a:p>
                  </a:txBody>
                  <a:tcPr anchor="ctr"/>
                </a:tc>
                <a:tc>
                  <a:txBody>
                    <a:bodyPr/>
                    <a:lstStyle/>
                    <a:p>
                      <a:pPr algn="ctr"/>
                      <a:r>
                        <a:rPr lang="en-US" dirty="0"/>
                        <a:t>20</a:t>
                      </a:r>
                    </a:p>
                  </a:txBody>
                  <a:tcPr anchor="ctr"/>
                </a:tc>
                <a:extLst>
                  <a:ext uri="{0D108BD9-81ED-4DB2-BD59-A6C34878D82A}">
                    <a16:rowId xmlns:a16="http://schemas.microsoft.com/office/drawing/2014/main" val="10004"/>
                  </a:ext>
                </a:extLst>
              </a:tr>
            </a:tbl>
          </a:graphicData>
        </a:graphic>
      </p:graphicFrame>
      <p:pic>
        <p:nvPicPr>
          <p:cNvPr id="8" name="Picture 7">
            <a:extLst>
              <a:ext uri="{FF2B5EF4-FFF2-40B4-BE49-F238E27FC236}">
                <a16:creationId xmlns:a16="http://schemas.microsoft.com/office/drawing/2014/main" id="{535CC975-9CB3-4F73-A9AB-20953E73D0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178521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ToyTree</a:t>
            </a:r>
            <a:r>
              <a:rPr lang="en-US" b="1" dirty="0">
                <a:solidFill>
                  <a:schemeClr val="bg1"/>
                </a:solidFill>
              </a:rPr>
              <a:t>: Step-by-Step Calculation</a:t>
            </a:r>
          </a:p>
        </p:txBody>
      </p:sp>
      <p:sp>
        <p:nvSpPr>
          <p:cNvPr id="3" name="Content Placeholder 2"/>
          <p:cNvSpPr>
            <a:spLocks noGrp="1"/>
          </p:cNvSpPr>
          <p:nvPr>
            <p:ph idx="1"/>
          </p:nvPr>
        </p:nvSpPr>
        <p:spPr/>
        <p:txBody>
          <a:bodyPr>
            <a:normAutofit lnSpcReduction="10000"/>
          </a:bodyPr>
          <a:lstStyle/>
          <a:p>
            <a:r>
              <a:rPr lang="en-US" sz="2200" dirty="0">
                <a:solidFill>
                  <a:srgbClr val="FF0000"/>
                </a:solidFill>
              </a:rPr>
              <a:t>Consider {Low} and {Medium and High}</a:t>
            </a:r>
          </a:p>
          <a:p>
            <a:endParaRPr lang="en-US" sz="2200" dirty="0"/>
          </a:p>
          <a:p>
            <a:endParaRPr lang="en-US" sz="2200" dirty="0"/>
          </a:p>
          <a:p>
            <a:endParaRPr lang="en-US" sz="2200" dirty="0"/>
          </a:p>
          <a:p>
            <a:endParaRPr lang="nn-NO" sz="2200" dirty="0"/>
          </a:p>
          <a:p>
            <a:endParaRPr lang="nn-NO" sz="2200" dirty="0"/>
          </a:p>
          <a:p>
            <a:r>
              <a:rPr lang="nn-NO" sz="2200" dirty="0"/>
              <a:t>{Low}:</a:t>
            </a:r>
            <a:br>
              <a:rPr lang="nn-NO" sz="2200" dirty="0"/>
            </a:br>
            <a:r>
              <a:rPr lang="nn-NO" sz="2200" dirty="0"/>
              <a:t>entropy = - ((1/3) * log</a:t>
            </a:r>
            <a:r>
              <a:rPr lang="nn-NO" sz="2200" baseline="-25000" dirty="0"/>
              <a:t>2</a:t>
            </a:r>
            <a:r>
              <a:rPr lang="nn-NO" sz="2200" dirty="0"/>
              <a:t>(1/3) + (2/3) * log</a:t>
            </a:r>
            <a:r>
              <a:rPr lang="nn-NO" sz="2200" baseline="-25000" dirty="0"/>
              <a:t>2</a:t>
            </a:r>
            <a:r>
              <a:rPr lang="nn-NO" sz="2200" dirty="0"/>
              <a:t>(2/3)) = 0.9182958340545</a:t>
            </a:r>
          </a:p>
          <a:p>
            <a:r>
              <a:rPr lang="nn-NO" sz="2200" dirty="0"/>
              <a:t>{Medium and High}:</a:t>
            </a:r>
            <a:br>
              <a:rPr lang="nn-NO" sz="2200" dirty="0"/>
            </a:br>
            <a:r>
              <a:rPr lang="nn-NO" sz="2200" dirty="0"/>
              <a:t>entropy = - ((7/17) * log</a:t>
            </a:r>
            <a:r>
              <a:rPr lang="nn-NO" sz="2200" baseline="-25000" dirty="0"/>
              <a:t>2</a:t>
            </a:r>
            <a:r>
              <a:rPr lang="nn-NO" sz="2200" dirty="0"/>
              <a:t>(7/17) + (10/17) * log</a:t>
            </a:r>
            <a:r>
              <a:rPr lang="nn-NO" sz="2200" baseline="-25000" dirty="0"/>
              <a:t>2</a:t>
            </a:r>
            <a:r>
              <a:rPr lang="nn-NO" sz="2200" dirty="0"/>
              <a:t>(10/17)) = 0.9774178175282</a:t>
            </a:r>
          </a:p>
          <a:p>
            <a:r>
              <a:rPr lang="nn-NO" sz="2200" dirty="0"/>
              <a:t>Split:</a:t>
            </a:r>
            <a:br>
              <a:rPr lang="nn-NO" sz="2200" dirty="0"/>
            </a:br>
            <a:r>
              <a:rPr lang="nn-NO" sz="2200" dirty="0"/>
              <a:t>entropy = (3/20) * 0.9182958340545 + (17/20) * 0.9774178175282 = </a:t>
            </a:r>
            <a:r>
              <a:rPr lang="nn-NO" sz="2200" b="1" dirty="0"/>
              <a:t>0.9685495200071</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graphicFrame>
        <p:nvGraphicFramePr>
          <p:cNvPr id="6" name="Table 5"/>
          <p:cNvGraphicFramePr>
            <a:graphicFrameLocks noGrp="1"/>
          </p:cNvGraphicFramePr>
          <p:nvPr>
            <p:extLst/>
          </p:nvPr>
        </p:nvGraphicFramePr>
        <p:xfrm>
          <a:off x="1181099" y="2176464"/>
          <a:ext cx="6467477" cy="1937029"/>
        </p:xfrm>
        <a:graphic>
          <a:graphicData uri="http://schemas.openxmlformats.org/drawingml/2006/table">
            <a:tbl>
              <a:tblPr firstRow="1" firstCol="1">
                <a:tableStyleId>{5C22544A-7EE6-4342-B048-85BDC9FD1C3A}</a:tableStyleId>
              </a:tblPr>
              <a:tblGrid>
                <a:gridCol w="2022350">
                  <a:extLst>
                    <a:ext uri="{9D8B030D-6E8A-4147-A177-3AD203B41FA5}">
                      <a16:colId xmlns:a16="http://schemas.microsoft.com/office/drawing/2014/main" val="20000"/>
                    </a:ext>
                  </a:extLst>
                </a:gridCol>
                <a:gridCol w="1546131">
                  <a:extLst>
                    <a:ext uri="{9D8B030D-6E8A-4147-A177-3AD203B41FA5}">
                      <a16:colId xmlns:a16="http://schemas.microsoft.com/office/drawing/2014/main" val="20001"/>
                    </a:ext>
                  </a:extLst>
                </a:gridCol>
                <a:gridCol w="1282126">
                  <a:extLst>
                    <a:ext uri="{9D8B030D-6E8A-4147-A177-3AD203B41FA5}">
                      <a16:colId xmlns:a16="http://schemas.microsoft.com/office/drawing/2014/main" val="20002"/>
                    </a:ext>
                  </a:extLst>
                </a:gridCol>
                <a:gridCol w="1616870">
                  <a:extLst>
                    <a:ext uri="{9D8B030D-6E8A-4147-A177-3AD203B41FA5}">
                      <a16:colId xmlns:a16="http://schemas.microsoft.com/office/drawing/2014/main" val="20003"/>
                    </a:ext>
                  </a:extLst>
                </a:gridCol>
              </a:tblGrid>
              <a:tr h="339893">
                <a:tc rowSpan="2">
                  <a:txBody>
                    <a:bodyPr/>
                    <a:lstStyle/>
                    <a:p>
                      <a:pPr algn="ctr"/>
                      <a:r>
                        <a:rPr lang="en-US" dirty="0"/>
                        <a:t>A</a:t>
                      </a:r>
                    </a:p>
                  </a:txBody>
                  <a:tcPr anchor="ctr"/>
                </a:tc>
                <a:tc gridSpan="3">
                  <a:txBody>
                    <a:bodyPr/>
                    <a:lstStyle/>
                    <a:p>
                      <a:pPr algn="ctr"/>
                      <a:r>
                        <a:rPr lang="en-US" dirty="0"/>
                        <a:t>B</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39893">
                <a:tc vMerge="1">
                  <a:txBody>
                    <a:bodyPr/>
                    <a:lstStyle/>
                    <a:p>
                      <a:endParaRPr lang="en-US" dirty="0"/>
                    </a:p>
                  </a:txBody>
                  <a:tcPr/>
                </a:tc>
                <a:tc>
                  <a:txBody>
                    <a:bodyPr/>
                    <a:lstStyle/>
                    <a:p>
                      <a:pPr algn="ctr"/>
                      <a:r>
                        <a:rPr lang="en-US" dirty="0">
                          <a:solidFill>
                            <a:schemeClr val="tx1"/>
                          </a:solidFill>
                        </a:rPr>
                        <a:t>No</a:t>
                      </a:r>
                    </a:p>
                  </a:txBody>
                  <a:tcPr>
                    <a:solidFill>
                      <a:schemeClr val="accent1">
                        <a:lumMod val="60000"/>
                        <a:lumOff val="40000"/>
                      </a:schemeClr>
                    </a:solidFill>
                  </a:tcPr>
                </a:tc>
                <a:tc>
                  <a:txBody>
                    <a:bodyPr/>
                    <a:lstStyle/>
                    <a:p>
                      <a:pPr algn="ctr"/>
                      <a:r>
                        <a:rPr lang="en-US" dirty="0">
                          <a:solidFill>
                            <a:schemeClr val="tx1"/>
                          </a:solidFill>
                        </a:rPr>
                        <a:t>Yes</a:t>
                      </a:r>
                    </a:p>
                  </a:txBody>
                  <a:tcPr>
                    <a:solidFill>
                      <a:schemeClr val="accent1">
                        <a:lumMod val="60000"/>
                        <a:lumOff val="40000"/>
                      </a:schemeClr>
                    </a:solidFill>
                  </a:tcPr>
                </a:tc>
                <a:tc>
                  <a:txBody>
                    <a:bodyPr/>
                    <a:lstStyle/>
                    <a:p>
                      <a:pPr algn="ctr"/>
                      <a:r>
                        <a:rPr lang="en-US" dirty="0">
                          <a:solidFill>
                            <a:schemeClr val="tx1"/>
                          </a:solidFill>
                        </a:rPr>
                        <a:t>Total</a:t>
                      </a:r>
                    </a:p>
                  </a:txBody>
                  <a:tcPr>
                    <a:solidFill>
                      <a:schemeClr val="accent1">
                        <a:lumMod val="60000"/>
                        <a:lumOff val="40000"/>
                      </a:schemeClr>
                    </a:solidFill>
                  </a:tcPr>
                </a:tc>
                <a:extLst>
                  <a:ext uri="{0D108BD9-81ED-4DB2-BD59-A6C34878D82A}">
                    <a16:rowId xmlns:a16="http://schemas.microsoft.com/office/drawing/2014/main" val="10001"/>
                  </a:ext>
                </a:extLst>
              </a:tr>
              <a:tr h="339893">
                <a:tc>
                  <a:txBody>
                    <a:bodyPr/>
                    <a:lstStyle/>
                    <a:p>
                      <a:r>
                        <a:rPr lang="en-US" dirty="0"/>
                        <a:t>Low</a:t>
                      </a:r>
                    </a:p>
                  </a:txBody>
                  <a:tcPr>
                    <a:solidFill>
                      <a:schemeClr val="accent1">
                        <a:lumMod val="60000"/>
                        <a:lumOff val="40000"/>
                      </a:schemeClr>
                    </a:solidFill>
                  </a:tcP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0002"/>
                  </a:ext>
                </a:extLst>
              </a:tr>
              <a:tr h="473989">
                <a:tc>
                  <a:txBody>
                    <a:bodyPr/>
                    <a:lstStyle/>
                    <a:p>
                      <a:r>
                        <a:rPr lang="en-US" dirty="0"/>
                        <a:t>Medium and High</a:t>
                      </a:r>
                    </a:p>
                  </a:txBody>
                  <a:tcPr>
                    <a:solidFill>
                      <a:schemeClr val="accent1">
                        <a:lumMod val="60000"/>
                        <a:lumOff val="40000"/>
                      </a:schemeClr>
                    </a:solidFill>
                  </a:tcPr>
                </a:tc>
                <a:tc>
                  <a:txBody>
                    <a:bodyPr/>
                    <a:lstStyle/>
                    <a:p>
                      <a:pPr algn="ctr"/>
                      <a:r>
                        <a:rPr lang="en-US" dirty="0"/>
                        <a:t>7</a:t>
                      </a:r>
                    </a:p>
                  </a:txBody>
                  <a:tcPr anchor="ctr"/>
                </a:tc>
                <a:tc>
                  <a:txBody>
                    <a:bodyPr/>
                    <a:lstStyle/>
                    <a:p>
                      <a:pPr algn="ctr"/>
                      <a:r>
                        <a:rPr lang="en-US" dirty="0"/>
                        <a:t>10</a:t>
                      </a:r>
                    </a:p>
                  </a:txBody>
                  <a:tcPr anchor="ctr"/>
                </a:tc>
                <a:tc>
                  <a:txBody>
                    <a:bodyPr/>
                    <a:lstStyle/>
                    <a:p>
                      <a:pPr algn="ctr"/>
                      <a:r>
                        <a:rPr lang="en-US" dirty="0"/>
                        <a:t>17</a:t>
                      </a:r>
                    </a:p>
                  </a:txBody>
                  <a:tcPr anchor="ctr"/>
                </a:tc>
                <a:extLst>
                  <a:ext uri="{0D108BD9-81ED-4DB2-BD59-A6C34878D82A}">
                    <a16:rowId xmlns:a16="http://schemas.microsoft.com/office/drawing/2014/main" val="10003"/>
                  </a:ext>
                </a:extLst>
              </a:tr>
              <a:tr h="339893">
                <a:tc>
                  <a:txBody>
                    <a:bodyPr/>
                    <a:lstStyle/>
                    <a:p>
                      <a:r>
                        <a:rPr lang="en-US" dirty="0"/>
                        <a:t>Total</a:t>
                      </a:r>
                    </a:p>
                  </a:txBody>
                  <a:tcPr>
                    <a:solidFill>
                      <a:schemeClr val="accent1">
                        <a:lumMod val="60000"/>
                        <a:lumOff val="40000"/>
                      </a:schemeClr>
                    </a:solidFill>
                  </a:tcPr>
                </a:tc>
                <a:tc>
                  <a:txBody>
                    <a:bodyPr/>
                    <a:lstStyle/>
                    <a:p>
                      <a:pPr algn="ctr"/>
                      <a:r>
                        <a:rPr lang="en-US" dirty="0"/>
                        <a:t>8</a:t>
                      </a:r>
                    </a:p>
                  </a:txBody>
                  <a:tcPr anchor="ctr"/>
                </a:tc>
                <a:tc>
                  <a:txBody>
                    <a:bodyPr/>
                    <a:lstStyle/>
                    <a:p>
                      <a:pPr algn="ctr"/>
                      <a:r>
                        <a:rPr lang="en-US" dirty="0"/>
                        <a:t>12</a:t>
                      </a:r>
                    </a:p>
                  </a:txBody>
                  <a:tcPr anchor="ctr"/>
                </a:tc>
                <a:tc>
                  <a:txBody>
                    <a:bodyPr/>
                    <a:lstStyle/>
                    <a:p>
                      <a:pPr algn="ctr"/>
                      <a:r>
                        <a:rPr lang="en-US" dirty="0"/>
                        <a:t>20</a:t>
                      </a:r>
                    </a:p>
                  </a:txBody>
                  <a:tcPr anchor="ctr"/>
                </a:tc>
                <a:extLst>
                  <a:ext uri="{0D108BD9-81ED-4DB2-BD59-A6C34878D82A}">
                    <a16:rowId xmlns:a16="http://schemas.microsoft.com/office/drawing/2014/main" val="10004"/>
                  </a:ext>
                </a:extLst>
              </a:tr>
            </a:tbl>
          </a:graphicData>
        </a:graphic>
      </p:graphicFrame>
      <p:pic>
        <p:nvPicPr>
          <p:cNvPr id="8" name="Picture 7">
            <a:extLst>
              <a:ext uri="{FF2B5EF4-FFF2-40B4-BE49-F238E27FC236}">
                <a16:creationId xmlns:a16="http://schemas.microsoft.com/office/drawing/2014/main" id="{E65D42BE-9725-4154-989E-144A46453D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979678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ToyTree</a:t>
            </a:r>
            <a:r>
              <a:rPr lang="en-US" b="1" dirty="0">
                <a:solidFill>
                  <a:schemeClr val="bg1"/>
                </a:solidFill>
              </a:rPr>
              <a:t>: Select a Split</a:t>
            </a:r>
          </a:p>
        </p:txBody>
      </p:sp>
      <p:sp>
        <p:nvSpPr>
          <p:cNvPr id="3" name="Content Placeholder 2"/>
          <p:cNvSpPr>
            <a:spLocks noGrp="1"/>
          </p:cNvSpPr>
          <p:nvPr>
            <p:ph idx="1"/>
          </p:nvPr>
        </p:nvSpPr>
        <p:spPr/>
        <p:txBody>
          <a:bodyPr>
            <a:normAutofit fontScale="85000" lnSpcReduction="20000"/>
          </a:bodyPr>
          <a:lstStyle/>
          <a:p>
            <a:r>
              <a:rPr lang="en-US" dirty="0"/>
              <a:t>{Root}: Entropy = </a:t>
            </a:r>
            <a:r>
              <a:rPr lang="en-US" dirty="0">
                <a:solidFill>
                  <a:srgbClr val="FF0000"/>
                </a:solidFill>
              </a:rPr>
              <a:t>0.9709505944547</a:t>
            </a:r>
          </a:p>
          <a:p>
            <a:r>
              <a:rPr lang="en-US" dirty="0"/>
              <a:t>{Low and Medium}, {High}:</a:t>
            </a:r>
          </a:p>
          <a:p>
            <a:pPr lvl="1"/>
            <a:r>
              <a:rPr lang="en-US" dirty="0"/>
              <a:t>Entropy = 0.6096838990450</a:t>
            </a:r>
          </a:p>
          <a:p>
            <a:pPr lvl="1"/>
            <a:r>
              <a:rPr lang="en-US" dirty="0"/>
              <a:t>Reduction = </a:t>
            </a:r>
            <a:r>
              <a:rPr lang="en-US" dirty="0">
                <a:solidFill>
                  <a:srgbClr val="FF0000"/>
                </a:solidFill>
              </a:rPr>
              <a:t>0.9709505944547</a:t>
            </a:r>
            <a:r>
              <a:rPr lang="en-US" dirty="0"/>
              <a:t> - 0.6096838990450 = </a:t>
            </a:r>
            <a:r>
              <a:rPr lang="en-US" dirty="0">
                <a:solidFill>
                  <a:srgbClr val="FF0000"/>
                </a:solidFill>
              </a:rPr>
              <a:t>0.3612666954097</a:t>
            </a:r>
          </a:p>
          <a:p>
            <a:r>
              <a:rPr lang="en-US" dirty="0"/>
              <a:t>{Low and High}, {Medium}:</a:t>
            </a:r>
          </a:p>
          <a:p>
            <a:pPr lvl="1"/>
            <a:r>
              <a:rPr lang="en-US" dirty="0"/>
              <a:t>Entropy = 0.6751432464100</a:t>
            </a:r>
          </a:p>
          <a:p>
            <a:pPr lvl="1"/>
            <a:r>
              <a:rPr lang="en-US" dirty="0"/>
              <a:t>Reduction = </a:t>
            </a:r>
            <a:r>
              <a:rPr lang="en-US" dirty="0">
                <a:solidFill>
                  <a:srgbClr val="FF0000"/>
                </a:solidFill>
              </a:rPr>
              <a:t>0.9709505944547</a:t>
            </a:r>
            <a:r>
              <a:rPr lang="en-US" dirty="0"/>
              <a:t> - 0.6751432464100 = 0.2958073480447</a:t>
            </a:r>
          </a:p>
          <a:p>
            <a:r>
              <a:rPr lang="en-US" dirty="0"/>
              <a:t>{Low}, {Medium and High}:</a:t>
            </a:r>
          </a:p>
          <a:p>
            <a:pPr lvl="1"/>
            <a:r>
              <a:rPr lang="en-US" dirty="0"/>
              <a:t>Entropy = 0.9685495200071</a:t>
            </a:r>
          </a:p>
          <a:p>
            <a:pPr lvl="1"/>
            <a:r>
              <a:rPr lang="en-US" dirty="0"/>
              <a:t>Reduction = </a:t>
            </a:r>
            <a:r>
              <a:rPr lang="en-US" dirty="0">
                <a:solidFill>
                  <a:srgbClr val="FF0000"/>
                </a:solidFill>
              </a:rPr>
              <a:t>0.9709505944547</a:t>
            </a:r>
            <a:r>
              <a:rPr lang="en-US" dirty="0"/>
              <a:t> - 0.9685495200071 = 0.0024010744476</a:t>
            </a:r>
          </a:p>
          <a:p>
            <a:r>
              <a:rPr lang="en-US" dirty="0"/>
              <a:t>Since the split {Low and Medium}, {High} gives the largest reduction in entropy (0.3612666954097 to be exact), the child nodes in the first split are </a:t>
            </a:r>
            <a:r>
              <a:rPr lang="en-US" b="1" dirty="0"/>
              <a:t>{Low and Medium}</a:t>
            </a:r>
            <a:r>
              <a:rPr lang="en-US" dirty="0"/>
              <a:t> and </a:t>
            </a:r>
            <a:r>
              <a:rPr lang="en-US" b="1" dirty="0"/>
              <a:t>{High}</a:t>
            </a:r>
            <a:r>
              <a:rPr lang="en-US" dirty="0"/>
              <a:t>.</a:t>
            </a:r>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pic>
        <p:nvPicPr>
          <p:cNvPr id="6" name="Picture 5">
            <a:extLst>
              <a:ext uri="{FF2B5EF4-FFF2-40B4-BE49-F238E27FC236}">
                <a16:creationId xmlns:a16="http://schemas.microsoft.com/office/drawing/2014/main" id="{5FC07C55-6403-42A0-B0D7-ECC63C0302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16493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Step-by-Step Calculation</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sp>
        <p:nvSpPr>
          <p:cNvPr id="10" name="Content Placeholder 2">
            <a:extLst>
              <a:ext uri="{FF2B5EF4-FFF2-40B4-BE49-F238E27FC236}">
                <a16:creationId xmlns:a16="http://schemas.microsoft.com/office/drawing/2014/main" id="{B2720EC1-805C-4213-912C-FB3C8F21BC11}"/>
              </a:ext>
            </a:extLst>
          </p:cNvPr>
          <p:cNvSpPr txBox="1">
            <a:spLocks/>
          </p:cNvSpPr>
          <p:nvPr/>
        </p:nvSpPr>
        <p:spPr>
          <a:xfrm>
            <a:off x="990600" y="1978025"/>
            <a:ext cx="56113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is cars.csv</a:t>
            </a:r>
          </a:p>
          <a:p>
            <a:r>
              <a:rPr lang="en-US" dirty="0"/>
              <a:t>Ordinal predictor is Cylinders</a:t>
            </a:r>
          </a:p>
          <a:p>
            <a:pPr lvl="1"/>
            <a:r>
              <a:rPr lang="en-US" dirty="0"/>
              <a:t>3, 4, 5, 6, 8, 10, 12</a:t>
            </a:r>
          </a:p>
          <a:p>
            <a:r>
              <a:rPr lang="en-US" dirty="0"/>
              <a:t>Categorical target is Origin</a:t>
            </a:r>
          </a:p>
          <a:p>
            <a:pPr lvl="1"/>
            <a:r>
              <a:rPr lang="en-US" dirty="0"/>
              <a:t>Asia, Europe, USA</a:t>
            </a:r>
          </a:p>
          <a:p>
            <a:r>
              <a:rPr lang="en-US" dirty="0"/>
              <a:t>Use observations where both Cylinders and Origin are not missing</a:t>
            </a:r>
          </a:p>
          <a:p>
            <a:pPr lvl="1"/>
            <a:r>
              <a:rPr lang="en-US" dirty="0"/>
              <a:t>426 observations</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144CA845-9E4C-4886-8879-269667434323}"/>
              </a:ext>
            </a:extLst>
          </p:cNvPr>
          <p:cNvPicPr>
            <a:picLocks noChangeAspect="1"/>
          </p:cNvPicPr>
          <p:nvPr/>
        </p:nvPicPr>
        <p:blipFill>
          <a:blip r:embed="rId3"/>
          <a:stretch>
            <a:fillRect/>
          </a:stretch>
        </p:blipFill>
        <p:spPr>
          <a:xfrm>
            <a:off x="6999679" y="1505744"/>
            <a:ext cx="3701143" cy="2286000"/>
          </a:xfrm>
          <a:prstGeom prst="rect">
            <a:avLst/>
          </a:prstGeom>
        </p:spPr>
      </p:pic>
      <p:pic>
        <p:nvPicPr>
          <p:cNvPr id="6" name="Picture 5">
            <a:extLst>
              <a:ext uri="{FF2B5EF4-FFF2-40B4-BE49-F238E27FC236}">
                <a16:creationId xmlns:a16="http://schemas.microsoft.com/office/drawing/2014/main" id="{8FEF3A10-1D67-4E8A-BBEF-EC68430B575A}"/>
              </a:ext>
            </a:extLst>
          </p:cNvPr>
          <p:cNvPicPr>
            <a:picLocks noChangeAspect="1"/>
          </p:cNvPicPr>
          <p:nvPr/>
        </p:nvPicPr>
        <p:blipFill>
          <a:blip r:embed="rId4"/>
          <a:stretch>
            <a:fillRect/>
          </a:stretch>
        </p:blipFill>
        <p:spPr>
          <a:xfrm>
            <a:off x="6999679" y="3974307"/>
            <a:ext cx="3701143" cy="2286000"/>
          </a:xfrm>
          <a:prstGeom prst="rect">
            <a:avLst/>
          </a:prstGeom>
        </p:spPr>
      </p:pic>
      <p:pic>
        <p:nvPicPr>
          <p:cNvPr id="9" name="Picture 8">
            <a:extLst>
              <a:ext uri="{FF2B5EF4-FFF2-40B4-BE49-F238E27FC236}">
                <a16:creationId xmlns:a16="http://schemas.microsoft.com/office/drawing/2014/main" id="{4C002A89-536A-497C-9470-AA4646F918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27002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Step-by-Step Calculation</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graphicFrame>
        <p:nvGraphicFramePr>
          <p:cNvPr id="8" name="Table 7">
            <a:extLst>
              <a:ext uri="{FF2B5EF4-FFF2-40B4-BE49-F238E27FC236}">
                <a16:creationId xmlns:a16="http://schemas.microsoft.com/office/drawing/2014/main" id="{E23A87B3-27AF-481E-9B46-7E1187FB9B69}"/>
              </a:ext>
            </a:extLst>
          </p:cNvPr>
          <p:cNvGraphicFramePr>
            <a:graphicFrameLocks noGrp="1"/>
          </p:cNvGraphicFramePr>
          <p:nvPr>
            <p:extLst>
              <p:ext uri="{D42A27DB-BD31-4B8C-83A1-F6EECF244321}">
                <p14:modId xmlns:p14="http://schemas.microsoft.com/office/powerpoint/2010/main" val="3938047248"/>
              </p:ext>
            </p:extLst>
          </p:nvPr>
        </p:nvGraphicFramePr>
        <p:xfrm>
          <a:off x="1032758" y="1426676"/>
          <a:ext cx="8128000" cy="37084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46967191"/>
                    </a:ext>
                  </a:extLst>
                </a:gridCol>
                <a:gridCol w="1625600">
                  <a:extLst>
                    <a:ext uri="{9D8B030D-6E8A-4147-A177-3AD203B41FA5}">
                      <a16:colId xmlns:a16="http://schemas.microsoft.com/office/drawing/2014/main" val="2498992952"/>
                    </a:ext>
                  </a:extLst>
                </a:gridCol>
                <a:gridCol w="1625600">
                  <a:extLst>
                    <a:ext uri="{9D8B030D-6E8A-4147-A177-3AD203B41FA5}">
                      <a16:colId xmlns:a16="http://schemas.microsoft.com/office/drawing/2014/main" val="511884837"/>
                    </a:ext>
                  </a:extLst>
                </a:gridCol>
                <a:gridCol w="1625600">
                  <a:extLst>
                    <a:ext uri="{9D8B030D-6E8A-4147-A177-3AD203B41FA5}">
                      <a16:colId xmlns:a16="http://schemas.microsoft.com/office/drawing/2014/main" val="1083459841"/>
                    </a:ext>
                  </a:extLst>
                </a:gridCol>
                <a:gridCol w="1625600">
                  <a:extLst>
                    <a:ext uri="{9D8B030D-6E8A-4147-A177-3AD203B41FA5}">
                      <a16:colId xmlns:a16="http://schemas.microsoft.com/office/drawing/2014/main" val="572390243"/>
                    </a:ext>
                  </a:extLst>
                </a:gridCol>
              </a:tblGrid>
              <a:tr h="370840">
                <a:tc rowSpan="2">
                  <a:txBody>
                    <a:bodyPr/>
                    <a:lstStyle/>
                    <a:p>
                      <a:pPr algn="ctr"/>
                      <a:r>
                        <a:rPr lang="en-US" dirty="0"/>
                        <a:t>Cylinders</a:t>
                      </a:r>
                    </a:p>
                  </a:txBody>
                  <a:tcPr anchor="ctr"/>
                </a:tc>
                <a:tc gridSpan="4">
                  <a:txBody>
                    <a:bodyPr/>
                    <a:lstStyle/>
                    <a:p>
                      <a:pPr algn="ctr"/>
                      <a:r>
                        <a:rPr lang="en-US" dirty="0"/>
                        <a:t>Origin</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83263776"/>
                  </a:ext>
                </a:extLst>
              </a:tr>
              <a:tr h="370840">
                <a:tc vMerge="1">
                  <a:txBody>
                    <a:bodyPr/>
                    <a:lstStyle/>
                    <a:p>
                      <a:endParaRPr lang="en-US" dirty="0"/>
                    </a:p>
                  </a:txBody>
                  <a:tcPr/>
                </a:tc>
                <a:tc>
                  <a:txBody>
                    <a:bodyPr/>
                    <a:lstStyle/>
                    <a:p>
                      <a:pPr algn="ctr"/>
                      <a:r>
                        <a:rPr lang="en-US" dirty="0"/>
                        <a:t>Asia</a:t>
                      </a:r>
                    </a:p>
                  </a:txBody>
                  <a:tcPr anchor="ctr"/>
                </a:tc>
                <a:tc>
                  <a:txBody>
                    <a:bodyPr/>
                    <a:lstStyle/>
                    <a:p>
                      <a:pPr algn="ctr"/>
                      <a:r>
                        <a:rPr lang="en-US" dirty="0"/>
                        <a:t>Europe</a:t>
                      </a:r>
                    </a:p>
                  </a:txBody>
                  <a:tcPr anchor="ctr"/>
                </a:tc>
                <a:tc>
                  <a:txBody>
                    <a:bodyPr/>
                    <a:lstStyle/>
                    <a:p>
                      <a:pPr algn="ctr"/>
                      <a:r>
                        <a:rPr lang="en-US" dirty="0"/>
                        <a:t>USA</a:t>
                      </a:r>
                    </a:p>
                  </a:txBody>
                  <a:tcPr anchor="ctr"/>
                </a:tc>
                <a:tc>
                  <a:txBody>
                    <a:bodyPr/>
                    <a:lstStyle/>
                    <a:p>
                      <a:pPr algn="ctr"/>
                      <a:r>
                        <a:rPr lang="en-US" b="1" dirty="0"/>
                        <a:t>All</a:t>
                      </a:r>
                    </a:p>
                  </a:txBody>
                  <a:tcPr anchor="ctr"/>
                </a:tc>
                <a:extLst>
                  <a:ext uri="{0D108BD9-81ED-4DB2-BD59-A6C34878D82A}">
                    <a16:rowId xmlns:a16="http://schemas.microsoft.com/office/drawing/2014/main" val="2751725807"/>
                  </a:ext>
                </a:extLst>
              </a:tr>
              <a:tr h="370840">
                <a:tc>
                  <a:txBody>
                    <a:bodyPr/>
                    <a:lstStyle/>
                    <a:p>
                      <a:pPr algn="ctr"/>
                      <a:r>
                        <a:rPr lang="en-US" dirty="0"/>
                        <a:t>3</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b="1" dirty="0"/>
                        <a:t>1</a:t>
                      </a:r>
                    </a:p>
                  </a:txBody>
                  <a:tcPr anchor="ctr"/>
                </a:tc>
                <a:extLst>
                  <a:ext uri="{0D108BD9-81ED-4DB2-BD59-A6C34878D82A}">
                    <a16:rowId xmlns:a16="http://schemas.microsoft.com/office/drawing/2014/main" val="423812862"/>
                  </a:ext>
                </a:extLst>
              </a:tr>
              <a:tr h="370840">
                <a:tc>
                  <a:txBody>
                    <a:bodyPr/>
                    <a:lstStyle/>
                    <a:p>
                      <a:pPr algn="ctr"/>
                      <a:r>
                        <a:rPr lang="en-US" dirty="0"/>
                        <a:t>4</a:t>
                      </a:r>
                    </a:p>
                  </a:txBody>
                  <a:tcPr anchor="ctr"/>
                </a:tc>
                <a:tc>
                  <a:txBody>
                    <a:bodyPr/>
                    <a:lstStyle/>
                    <a:p>
                      <a:pPr algn="ctr"/>
                      <a:r>
                        <a:rPr lang="en-US" dirty="0"/>
                        <a:t>74</a:t>
                      </a:r>
                    </a:p>
                  </a:txBody>
                  <a:tcPr anchor="ctr"/>
                </a:tc>
                <a:tc>
                  <a:txBody>
                    <a:bodyPr/>
                    <a:lstStyle/>
                    <a:p>
                      <a:pPr algn="ctr"/>
                      <a:r>
                        <a:rPr lang="en-US" dirty="0"/>
                        <a:t>25</a:t>
                      </a:r>
                    </a:p>
                  </a:txBody>
                  <a:tcPr anchor="ctr"/>
                </a:tc>
                <a:tc>
                  <a:txBody>
                    <a:bodyPr/>
                    <a:lstStyle/>
                    <a:p>
                      <a:pPr algn="ctr"/>
                      <a:r>
                        <a:rPr lang="en-US" dirty="0"/>
                        <a:t>37</a:t>
                      </a:r>
                    </a:p>
                  </a:txBody>
                  <a:tcPr anchor="ctr"/>
                </a:tc>
                <a:tc>
                  <a:txBody>
                    <a:bodyPr/>
                    <a:lstStyle/>
                    <a:p>
                      <a:pPr algn="ctr"/>
                      <a:r>
                        <a:rPr lang="en-US" b="1" dirty="0"/>
                        <a:t>136</a:t>
                      </a:r>
                    </a:p>
                  </a:txBody>
                  <a:tcPr anchor="ctr"/>
                </a:tc>
                <a:extLst>
                  <a:ext uri="{0D108BD9-81ED-4DB2-BD59-A6C34878D82A}">
                    <a16:rowId xmlns:a16="http://schemas.microsoft.com/office/drawing/2014/main" val="776193912"/>
                  </a:ext>
                </a:extLst>
              </a:tr>
              <a:tr h="370840">
                <a:tc>
                  <a:txBody>
                    <a:bodyPr/>
                    <a:lstStyle/>
                    <a:p>
                      <a:pPr algn="ctr"/>
                      <a:r>
                        <a:rPr lang="en-US" dirty="0"/>
                        <a:t>5</a:t>
                      </a:r>
                    </a:p>
                  </a:txBody>
                  <a:tcPr anchor="ctr"/>
                </a:tc>
                <a:tc>
                  <a:txBody>
                    <a:bodyPr/>
                    <a:lstStyle/>
                    <a:p>
                      <a:pPr algn="ctr"/>
                      <a:r>
                        <a:rPr lang="en-US" dirty="0"/>
                        <a:t>0</a:t>
                      </a:r>
                    </a:p>
                  </a:txBody>
                  <a:tcPr anchor="ctr"/>
                </a:tc>
                <a:tc>
                  <a:txBody>
                    <a:bodyPr/>
                    <a:lstStyle/>
                    <a:p>
                      <a:pPr algn="ctr"/>
                      <a:r>
                        <a:rPr lang="en-US" dirty="0"/>
                        <a:t>7</a:t>
                      </a:r>
                    </a:p>
                  </a:txBody>
                  <a:tcPr anchor="ctr"/>
                </a:tc>
                <a:tc>
                  <a:txBody>
                    <a:bodyPr/>
                    <a:lstStyle/>
                    <a:p>
                      <a:pPr algn="ctr"/>
                      <a:r>
                        <a:rPr lang="en-US" dirty="0"/>
                        <a:t>0</a:t>
                      </a:r>
                    </a:p>
                  </a:txBody>
                  <a:tcPr anchor="ctr"/>
                </a:tc>
                <a:tc>
                  <a:txBody>
                    <a:bodyPr/>
                    <a:lstStyle/>
                    <a:p>
                      <a:pPr algn="ctr"/>
                      <a:r>
                        <a:rPr lang="en-US" b="1" dirty="0"/>
                        <a:t>7</a:t>
                      </a:r>
                    </a:p>
                  </a:txBody>
                  <a:tcPr anchor="ctr"/>
                </a:tc>
                <a:extLst>
                  <a:ext uri="{0D108BD9-81ED-4DB2-BD59-A6C34878D82A}">
                    <a16:rowId xmlns:a16="http://schemas.microsoft.com/office/drawing/2014/main" val="1083762053"/>
                  </a:ext>
                </a:extLst>
              </a:tr>
              <a:tr h="370840">
                <a:tc>
                  <a:txBody>
                    <a:bodyPr/>
                    <a:lstStyle/>
                    <a:p>
                      <a:pPr algn="ctr"/>
                      <a:r>
                        <a:rPr lang="en-US" dirty="0"/>
                        <a:t>6</a:t>
                      </a:r>
                    </a:p>
                  </a:txBody>
                  <a:tcPr anchor="ctr"/>
                </a:tc>
                <a:tc>
                  <a:txBody>
                    <a:bodyPr/>
                    <a:lstStyle/>
                    <a:p>
                      <a:pPr algn="ctr"/>
                      <a:r>
                        <a:rPr lang="en-US" dirty="0"/>
                        <a:t>69</a:t>
                      </a:r>
                    </a:p>
                  </a:txBody>
                  <a:tcPr anchor="ctr"/>
                </a:tc>
                <a:tc>
                  <a:txBody>
                    <a:bodyPr/>
                    <a:lstStyle/>
                    <a:p>
                      <a:pPr algn="ctr"/>
                      <a:r>
                        <a:rPr lang="en-US" dirty="0"/>
                        <a:t>54</a:t>
                      </a:r>
                    </a:p>
                  </a:txBody>
                  <a:tcPr anchor="ctr"/>
                </a:tc>
                <a:tc>
                  <a:txBody>
                    <a:bodyPr/>
                    <a:lstStyle/>
                    <a:p>
                      <a:pPr algn="ctr"/>
                      <a:r>
                        <a:rPr lang="en-US" dirty="0"/>
                        <a:t>67</a:t>
                      </a:r>
                    </a:p>
                  </a:txBody>
                  <a:tcPr anchor="ctr"/>
                </a:tc>
                <a:tc>
                  <a:txBody>
                    <a:bodyPr/>
                    <a:lstStyle/>
                    <a:p>
                      <a:pPr algn="ctr"/>
                      <a:r>
                        <a:rPr lang="en-US" b="1" dirty="0"/>
                        <a:t>190</a:t>
                      </a:r>
                    </a:p>
                  </a:txBody>
                  <a:tcPr anchor="ctr"/>
                </a:tc>
                <a:extLst>
                  <a:ext uri="{0D108BD9-81ED-4DB2-BD59-A6C34878D82A}">
                    <a16:rowId xmlns:a16="http://schemas.microsoft.com/office/drawing/2014/main" val="3734289132"/>
                  </a:ext>
                </a:extLst>
              </a:tr>
              <a:tr h="370840">
                <a:tc>
                  <a:txBody>
                    <a:bodyPr/>
                    <a:lstStyle/>
                    <a:p>
                      <a:pPr algn="ctr"/>
                      <a:r>
                        <a:rPr lang="en-US" dirty="0"/>
                        <a:t>8</a:t>
                      </a:r>
                    </a:p>
                  </a:txBody>
                  <a:tcPr anchor="ctr"/>
                </a:tc>
                <a:tc>
                  <a:txBody>
                    <a:bodyPr/>
                    <a:lstStyle/>
                    <a:p>
                      <a:pPr algn="ctr"/>
                      <a:r>
                        <a:rPr lang="en-US" dirty="0"/>
                        <a:t>12</a:t>
                      </a:r>
                    </a:p>
                  </a:txBody>
                  <a:tcPr anchor="ctr"/>
                </a:tc>
                <a:tc>
                  <a:txBody>
                    <a:bodyPr/>
                    <a:lstStyle/>
                    <a:p>
                      <a:pPr algn="ctr"/>
                      <a:r>
                        <a:rPr lang="en-US" dirty="0"/>
                        <a:t>34</a:t>
                      </a:r>
                    </a:p>
                  </a:txBody>
                  <a:tcPr anchor="ctr"/>
                </a:tc>
                <a:tc>
                  <a:txBody>
                    <a:bodyPr/>
                    <a:lstStyle/>
                    <a:p>
                      <a:pPr algn="ctr"/>
                      <a:r>
                        <a:rPr lang="en-US" dirty="0"/>
                        <a:t>41</a:t>
                      </a:r>
                    </a:p>
                  </a:txBody>
                  <a:tcPr anchor="ctr"/>
                </a:tc>
                <a:tc>
                  <a:txBody>
                    <a:bodyPr/>
                    <a:lstStyle/>
                    <a:p>
                      <a:pPr algn="ctr"/>
                      <a:r>
                        <a:rPr lang="en-US" b="1" dirty="0"/>
                        <a:t>87</a:t>
                      </a:r>
                    </a:p>
                  </a:txBody>
                  <a:tcPr anchor="ctr"/>
                </a:tc>
                <a:extLst>
                  <a:ext uri="{0D108BD9-81ED-4DB2-BD59-A6C34878D82A}">
                    <a16:rowId xmlns:a16="http://schemas.microsoft.com/office/drawing/2014/main" val="3189283900"/>
                  </a:ext>
                </a:extLst>
              </a:tr>
              <a:tr h="370840">
                <a:tc>
                  <a:txBody>
                    <a:bodyPr/>
                    <a:lstStyle/>
                    <a:p>
                      <a:pPr algn="ctr"/>
                      <a:r>
                        <a:rPr lang="en-US" dirty="0"/>
                        <a:t>10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b="1" dirty="0"/>
                        <a:t>2</a:t>
                      </a:r>
                    </a:p>
                  </a:txBody>
                  <a:tcPr anchor="ctr"/>
                </a:tc>
                <a:extLst>
                  <a:ext uri="{0D108BD9-81ED-4DB2-BD59-A6C34878D82A}">
                    <a16:rowId xmlns:a16="http://schemas.microsoft.com/office/drawing/2014/main" val="663082946"/>
                  </a:ext>
                </a:extLst>
              </a:tr>
              <a:tr h="370840">
                <a:tc>
                  <a:txBody>
                    <a:bodyPr/>
                    <a:lstStyle/>
                    <a:p>
                      <a:pPr algn="ctr"/>
                      <a:r>
                        <a:rPr lang="en-US" dirty="0"/>
                        <a:t>12</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0</a:t>
                      </a:r>
                    </a:p>
                  </a:txBody>
                  <a:tcPr anchor="ctr"/>
                </a:tc>
                <a:tc>
                  <a:txBody>
                    <a:bodyPr/>
                    <a:lstStyle/>
                    <a:p>
                      <a:pPr algn="ctr"/>
                      <a:r>
                        <a:rPr lang="en-US" b="1" dirty="0"/>
                        <a:t>3</a:t>
                      </a:r>
                    </a:p>
                  </a:txBody>
                  <a:tcPr anchor="ctr"/>
                </a:tc>
                <a:extLst>
                  <a:ext uri="{0D108BD9-81ED-4DB2-BD59-A6C34878D82A}">
                    <a16:rowId xmlns:a16="http://schemas.microsoft.com/office/drawing/2014/main" val="1866267954"/>
                  </a:ext>
                </a:extLst>
              </a:tr>
              <a:tr h="370840">
                <a:tc>
                  <a:txBody>
                    <a:bodyPr/>
                    <a:lstStyle/>
                    <a:p>
                      <a:pPr algn="ctr"/>
                      <a:r>
                        <a:rPr lang="en-US" b="1" dirty="0"/>
                        <a:t>All</a:t>
                      </a:r>
                    </a:p>
                  </a:txBody>
                  <a:tcPr anchor="ctr"/>
                </a:tc>
                <a:tc>
                  <a:txBody>
                    <a:bodyPr/>
                    <a:lstStyle/>
                    <a:p>
                      <a:pPr algn="ctr"/>
                      <a:r>
                        <a:rPr lang="en-US" b="1" dirty="0"/>
                        <a:t>156</a:t>
                      </a:r>
                    </a:p>
                  </a:txBody>
                  <a:tcPr anchor="ctr"/>
                </a:tc>
                <a:tc>
                  <a:txBody>
                    <a:bodyPr/>
                    <a:lstStyle/>
                    <a:p>
                      <a:pPr algn="ctr"/>
                      <a:r>
                        <a:rPr lang="en-US" b="1" dirty="0"/>
                        <a:t>123</a:t>
                      </a:r>
                    </a:p>
                  </a:txBody>
                  <a:tcPr anchor="ctr"/>
                </a:tc>
                <a:tc>
                  <a:txBody>
                    <a:bodyPr/>
                    <a:lstStyle/>
                    <a:p>
                      <a:pPr algn="ctr"/>
                      <a:r>
                        <a:rPr lang="en-US" b="1" dirty="0"/>
                        <a:t>147</a:t>
                      </a:r>
                    </a:p>
                  </a:txBody>
                  <a:tcPr anchor="ctr"/>
                </a:tc>
                <a:tc>
                  <a:txBody>
                    <a:bodyPr/>
                    <a:lstStyle/>
                    <a:p>
                      <a:pPr algn="ctr"/>
                      <a:r>
                        <a:rPr lang="en-US" b="1" dirty="0"/>
                        <a:t>426</a:t>
                      </a:r>
                    </a:p>
                  </a:txBody>
                  <a:tcPr anchor="ctr"/>
                </a:tc>
                <a:extLst>
                  <a:ext uri="{0D108BD9-81ED-4DB2-BD59-A6C34878D82A}">
                    <a16:rowId xmlns:a16="http://schemas.microsoft.com/office/drawing/2014/main" val="3131718977"/>
                  </a:ext>
                </a:extLst>
              </a:tr>
            </a:tbl>
          </a:graphicData>
        </a:graphic>
      </p:graphicFrame>
      <p:pic>
        <p:nvPicPr>
          <p:cNvPr id="9" name="Picture 8">
            <a:extLst>
              <a:ext uri="{FF2B5EF4-FFF2-40B4-BE49-F238E27FC236}">
                <a16:creationId xmlns:a16="http://schemas.microsoft.com/office/drawing/2014/main" id="{DDC8D449-0B0F-4224-8124-63C03E54EB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94173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F1CF5AC-2740-4B9E-85D4-1401AFED76CA}"/>
              </a:ext>
            </a:extLst>
          </p:cNvPr>
          <p:cNvSpPr>
            <a:spLocks noGrp="1"/>
          </p:cNvSpPr>
          <p:nvPr>
            <p:ph idx="1"/>
          </p:nvPr>
        </p:nvSpPr>
        <p:spPr>
          <a:xfrm>
            <a:off x="838200" y="1825625"/>
            <a:ext cx="6411012" cy="4351338"/>
          </a:xfrm>
        </p:spPr>
        <p:txBody>
          <a:bodyPr/>
          <a:lstStyle/>
          <a:p>
            <a:pPr marL="0" indent="0">
              <a:buNone/>
            </a:pPr>
            <a:r>
              <a:rPr lang="en-US" dirty="0"/>
              <a:t>Entropy</a:t>
            </a:r>
            <a:br>
              <a:rPr lang="en-US" dirty="0"/>
            </a:br>
            <a:endParaRPr lang="en-US" dirty="0"/>
          </a:p>
          <a:p>
            <a:pPr marL="0" indent="0">
              <a:buNone/>
            </a:pPr>
            <a:r>
              <a:rPr lang="en-US" dirty="0"/>
              <a:t>= - ((156/426) * log</a:t>
            </a:r>
            <a:r>
              <a:rPr lang="en-US" baseline="-25000" dirty="0"/>
              <a:t>2</a:t>
            </a:r>
            <a:r>
              <a:rPr lang="en-US" dirty="0"/>
              <a:t>(156/426) +</a:t>
            </a:r>
            <a:br>
              <a:rPr lang="en-US" dirty="0"/>
            </a:br>
            <a:r>
              <a:rPr lang="en-US" dirty="0"/>
              <a:t>       (123/426) * log</a:t>
            </a:r>
            <a:r>
              <a:rPr lang="en-US" baseline="-25000" dirty="0"/>
              <a:t>2</a:t>
            </a:r>
            <a:r>
              <a:rPr lang="en-US" dirty="0"/>
              <a:t>(123/426) +</a:t>
            </a:r>
            <a:br>
              <a:rPr lang="en-US" dirty="0"/>
            </a:br>
            <a:r>
              <a:rPr lang="en-US" dirty="0"/>
              <a:t>       (147/426) * log</a:t>
            </a:r>
            <a:r>
              <a:rPr lang="en-US" baseline="-25000" dirty="0"/>
              <a:t>2</a:t>
            </a:r>
            <a:r>
              <a:rPr lang="en-US" dirty="0"/>
              <a:t>(147/426))</a:t>
            </a:r>
            <a:br>
              <a:rPr lang="en-US" dirty="0"/>
            </a:br>
            <a:endParaRPr lang="en-US" dirty="0"/>
          </a:p>
          <a:p>
            <a:pPr marL="0" indent="0">
              <a:buNone/>
            </a:pPr>
            <a:r>
              <a:rPr lang="en-US" dirty="0"/>
              <a:t>= </a:t>
            </a:r>
            <a:r>
              <a:rPr lang="en-US" b="1" dirty="0"/>
              <a:t>1.57789</a:t>
            </a:r>
            <a:endParaRPr lang="en-US" dirty="0"/>
          </a:p>
          <a:p>
            <a:endParaRPr lang="en-US" dirty="0"/>
          </a:p>
        </p:txBody>
      </p:sp>
      <p:sp>
        <p:nvSpPr>
          <p:cNvPr id="2" name="Title 1"/>
          <p:cNvSpPr>
            <a:spLocks noGrp="1"/>
          </p:cNvSpPr>
          <p:nvPr>
            <p:ph type="title"/>
          </p:nvPr>
        </p:nvSpPr>
        <p:spPr/>
        <p:txBody>
          <a:bodyPr/>
          <a:lstStyle/>
          <a:p>
            <a:r>
              <a:rPr lang="en-US" b="1" dirty="0">
                <a:solidFill>
                  <a:schemeClr val="bg1"/>
                </a:solidFill>
              </a:rPr>
              <a:t>Cars: Entropy of the Root Node</a:t>
            </a:r>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graphicFrame>
        <p:nvGraphicFramePr>
          <p:cNvPr id="8" name="Table 7">
            <a:extLst>
              <a:ext uri="{FF2B5EF4-FFF2-40B4-BE49-F238E27FC236}">
                <a16:creationId xmlns:a16="http://schemas.microsoft.com/office/drawing/2014/main" id="{E23A87B3-27AF-481E-9B46-7E1187FB9B69}"/>
              </a:ext>
            </a:extLst>
          </p:cNvPr>
          <p:cNvGraphicFramePr>
            <a:graphicFrameLocks noGrp="1"/>
          </p:cNvGraphicFramePr>
          <p:nvPr>
            <p:extLst>
              <p:ext uri="{D42A27DB-BD31-4B8C-83A1-F6EECF244321}">
                <p14:modId xmlns:p14="http://schemas.microsoft.com/office/powerpoint/2010/main" val="4178107204"/>
              </p:ext>
            </p:extLst>
          </p:nvPr>
        </p:nvGraphicFramePr>
        <p:xfrm>
          <a:off x="7550868" y="1690688"/>
          <a:ext cx="4381370" cy="3657600"/>
        </p:xfrm>
        <a:graphic>
          <a:graphicData uri="http://schemas.openxmlformats.org/drawingml/2006/table">
            <a:tbl>
              <a:tblPr firstRow="1" bandRow="1">
                <a:tableStyleId>{5C22544A-7EE6-4342-B048-85BDC9FD1C3A}</a:tableStyleId>
              </a:tblPr>
              <a:tblGrid>
                <a:gridCol w="876274">
                  <a:extLst>
                    <a:ext uri="{9D8B030D-6E8A-4147-A177-3AD203B41FA5}">
                      <a16:colId xmlns:a16="http://schemas.microsoft.com/office/drawing/2014/main" val="4146967191"/>
                    </a:ext>
                  </a:extLst>
                </a:gridCol>
                <a:gridCol w="876274">
                  <a:extLst>
                    <a:ext uri="{9D8B030D-6E8A-4147-A177-3AD203B41FA5}">
                      <a16:colId xmlns:a16="http://schemas.microsoft.com/office/drawing/2014/main" val="2498992952"/>
                    </a:ext>
                  </a:extLst>
                </a:gridCol>
                <a:gridCol w="876274">
                  <a:extLst>
                    <a:ext uri="{9D8B030D-6E8A-4147-A177-3AD203B41FA5}">
                      <a16:colId xmlns:a16="http://schemas.microsoft.com/office/drawing/2014/main" val="511884837"/>
                    </a:ext>
                  </a:extLst>
                </a:gridCol>
                <a:gridCol w="876274">
                  <a:extLst>
                    <a:ext uri="{9D8B030D-6E8A-4147-A177-3AD203B41FA5}">
                      <a16:colId xmlns:a16="http://schemas.microsoft.com/office/drawing/2014/main" val="1083459841"/>
                    </a:ext>
                  </a:extLst>
                </a:gridCol>
                <a:gridCol w="876274">
                  <a:extLst>
                    <a:ext uri="{9D8B030D-6E8A-4147-A177-3AD203B41FA5}">
                      <a16:colId xmlns:a16="http://schemas.microsoft.com/office/drawing/2014/main" val="572390243"/>
                    </a:ext>
                  </a:extLst>
                </a:gridCol>
              </a:tblGrid>
              <a:tr h="253522">
                <a:tc rowSpan="2">
                  <a:txBody>
                    <a:bodyPr/>
                    <a:lstStyle/>
                    <a:p>
                      <a:pPr algn="ctr"/>
                      <a:r>
                        <a:rPr lang="en-US" dirty="0"/>
                        <a:t>Cylinders</a:t>
                      </a:r>
                    </a:p>
                  </a:txBody>
                  <a:tcPr anchor="ctr"/>
                </a:tc>
                <a:tc gridSpan="4">
                  <a:txBody>
                    <a:bodyPr/>
                    <a:lstStyle/>
                    <a:p>
                      <a:pPr algn="ctr"/>
                      <a:r>
                        <a:rPr lang="en-US" dirty="0"/>
                        <a:t>Origin</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83263776"/>
                  </a:ext>
                </a:extLst>
              </a:tr>
              <a:tr h="253522">
                <a:tc vMerge="1">
                  <a:txBody>
                    <a:bodyPr/>
                    <a:lstStyle/>
                    <a:p>
                      <a:endParaRPr lang="en-US" dirty="0"/>
                    </a:p>
                  </a:txBody>
                  <a:tcPr/>
                </a:tc>
                <a:tc>
                  <a:txBody>
                    <a:bodyPr/>
                    <a:lstStyle/>
                    <a:p>
                      <a:pPr algn="ctr"/>
                      <a:r>
                        <a:rPr lang="en-US" dirty="0"/>
                        <a:t>Asia</a:t>
                      </a:r>
                    </a:p>
                  </a:txBody>
                  <a:tcPr anchor="ctr"/>
                </a:tc>
                <a:tc>
                  <a:txBody>
                    <a:bodyPr/>
                    <a:lstStyle/>
                    <a:p>
                      <a:pPr algn="ctr"/>
                      <a:r>
                        <a:rPr lang="en-US" dirty="0"/>
                        <a:t>Europe</a:t>
                      </a:r>
                    </a:p>
                  </a:txBody>
                  <a:tcPr anchor="ctr"/>
                </a:tc>
                <a:tc>
                  <a:txBody>
                    <a:bodyPr/>
                    <a:lstStyle/>
                    <a:p>
                      <a:pPr algn="ctr"/>
                      <a:r>
                        <a:rPr lang="en-US" dirty="0"/>
                        <a:t>USA</a:t>
                      </a:r>
                    </a:p>
                  </a:txBody>
                  <a:tcPr anchor="ctr"/>
                </a:tc>
                <a:tc>
                  <a:txBody>
                    <a:bodyPr/>
                    <a:lstStyle/>
                    <a:p>
                      <a:pPr algn="ctr"/>
                      <a:r>
                        <a:rPr lang="en-US" b="1" dirty="0"/>
                        <a:t>All</a:t>
                      </a:r>
                    </a:p>
                  </a:txBody>
                  <a:tcPr anchor="ctr"/>
                </a:tc>
                <a:extLst>
                  <a:ext uri="{0D108BD9-81ED-4DB2-BD59-A6C34878D82A}">
                    <a16:rowId xmlns:a16="http://schemas.microsoft.com/office/drawing/2014/main" val="2751725807"/>
                  </a:ext>
                </a:extLst>
              </a:tr>
              <a:tr h="253522">
                <a:tc>
                  <a:txBody>
                    <a:bodyPr/>
                    <a:lstStyle/>
                    <a:p>
                      <a:pPr algn="ctr"/>
                      <a:r>
                        <a:rPr lang="en-US" dirty="0"/>
                        <a:t>3</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b="1" dirty="0"/>
                        <a:t>1</a:t>
                      </a:r>
                    </a:p>
                  </a:txBody>
                  <a:tcPr anchor="ctr"/>
                </a:tc>
                <a:extLst>
                  <a:ext uri="{0D108BD9-81ED-4DB2-BD59-A6C34878D82A}">
                    <a16:rowId xmlns:a16="http://schemas.microsoft.com/office/drawing/2014/main" val="423812862"/>
                  </a:ext>
                </a:extLst>
              </a:tr>
              <a:tr h="253522">
                <a:tc>
                  <a:txBody>
                    <a:bodyPr/>
                    <a:lstStyle/>
                    <a:p>
                      <a:pPr algn="ctr"/>
                      <a:r>
                        <a:rPr lang="en-US" dirty="0"/>
                        <a:t>4</a:t>
                      </a:r>
                    </a:p>
                  </a:txBody>
                  <a:tcPr anchor="ctr"/>
                </a:tc>
                <a:tc>
                  <a:txBody>
                    <a:bodyPr/>
                    <a:lstStyle/>
                    <a:p>
                      <a:pPr algn="ctr"/>
                      <a:r>
                        <a:rPr lang="en-US" dirty="0"/>
                        <a:t>74</a:t>
                      </a:r>
                    </a:p>
                  </a:txBody>
                  <a:tcPr anchor="ctr"/>
                </a:tc>
                <a:tc>
                  <a:txBody>
                    <a:bodyPr/>
                    <a:lstStyle/>
                    <a:p>
                      <a:pPr algn="ctr"/>
                      <a:r>
                        <a:rPr lang="en-US" dirty="0"/>
                        <a:t>25</a:t>
                      </a:r>
                    </a:p>
                  </a:txBody>
                  <a:tcPr anchor="ctr"/>
                </a:tc>
                <a:tc>
                  <a:txBody>
                    <a:bodyPr/>
                    <a:lstStyle/>
                    <a:p>
                      <a:pPr algn="ctr"/>
                      <a:r>
                        <a:rPr lang="en-US" dirty="0"/>
                        <a:t>37</a:t>
                      </a:r>
                    </a:p>
                  </a:txBody>
                  <a:tcPr anchor="ctr"/>
                </a:tc>
                <a:tc>
                  <a:txBody>
                    <a:bodyPr/>
                    <a:lstStyle/>
                    <a:p>
                      <a:pPr algn="ctr"/>
                      <a:r>
                        <a:rPr lang="en-US" b="1" dirty="0"/>
                        <a:t>136</a:t>
                      </a:r>
                    </a:p>
                  </a:txBody>
                  <a:tcPr anchor="ctr"/>
                </a:tc>
                <a:extLst>
                  <a:ext uri="{0D108BD9-81ED-4DB2-BD59-A6C34878D82A}">
                    <a16:rowId xmlns:a16="http://schemas.microsoft.com/office/drawing/2014/main" val="776193912"/>
                  </a:ext>
                </a:extLst>
              </a:tr>
              <a:tr h="253522">
                <a:tc>
                  <a:txBody>
                    <a:bodyPr/>
                    <a:lstStyle/>
                    <a:p>
                      <a:pPr algn="ctr"/>
                      <a:r>
                        <a:rPr lang="en-US" dirty="0"/>
                        <a:t>5</a:t>
                      </a:r>
                    </a:p>
                  </a:txBody>
                  <a:tcPr anchor="ctr"/>
                </a:tc>
                <a:tc>
                  <a:txBody>
                    <a:bodyPr/>
                    <a:lstStyle/>
                    <a:p>
                      <a:pPr algn="ctr"/>
                      <a:r>
                        <a:rPr lang="en-US" dirty="0"/>
                        <a:t>0</a:t>
                      </a:r>
                    </a:p>
                  </a:txBody>
                  <a:tcPr anchor="ctr"/>
                </a:tc>
                <a:tc>
                  <a:txBody>
                    <a:bodyPr/>
                    <a:lstStyle/>
                    <a:p>
                      <a:pPr algn="ctr"/>
                      <a:r>
                        <a:rPr lang="en-US" dirty="0"/>
                        <a:t>7</a:t>
                      </a:r>
                    </a:p>
                  </a:txBody>
                  <a:tcPr anchor="ctr"/>
                </a:tc>
                <a:tc>
                  <a:txBody>
                    <a:bodyPr/>
                    <a:lstStyle/>
                    <a:p>
                      <a:pPr algn="ctr"/>
                      <a:r>
                        <a:rPr lang="en-US" dirty="0"/>
                        <a:t>0</a:t>
                      </a:r>
                    </a:p>
                  </a:txBody>
                  <a:tcPr anchor="ctr"/>
                </a:tc>
                <a:tc>
                  <a:txBody>
                    <a:bodyPr/>
                    <a:lstStyle/>
                    <a:p>
                      <a:pPr algn="ctr"/>
                      <a:r>
                        <a:rPr lang="en-US" b="1" dirty="0"/>
                        <a:t>7</a:t>
                      </a:r>
                    </a:p>
                  </a:txBody>
                  <a:tcPr anchor="ctr"/>
                </a:tc>
                <a:extLst>
                  <a:ext uri="{0D108BD9-81ED-4DB2-BD59-A6C34878D82A}">
                    <a16:rowId xmlns:a16="http://schemas.microsoft.com/office/drawing/2014/main" val="1083762053"/>
                  </a:ext>
                </a:extLst>
              </a:tr>
              <a:tr h="253522">
                <a:tc>
                  <a:txBody>
                    <a:bodyPr/>
                    <a:lstStyle/>
                    <a:p>
                      <a:pPr algn="ctr"/>
                      <a:r>
                        <a:rPr lang="en-US" dirty="0"/>
                        <a:t>6</a:t>
                      </a:r>
                    </a:p>
                  </a:txBody>
                  <a:tcPr anchor="ctr"/>
                </a:tc>
                <a:tc>
                  <a:txBody>
                    <a:bodyPr/>
                    <a:lstStyle/>
                    <a:p>
                      <a:pPr algn="ctr"/>
                      <a:r>
                        <a:rPr lang="en-US" dirty="0"/>
                        <a:t>69</a:t>
                      </a:r>
                    </a:p>
                  </a:txBody>
                  <a:tcPr anchor="ctr"/>
                </a:tc>
                <a:tc>
                  <a:txBody>
                    <a:bodyPr/>
                    <a:lstStyle/>
                    <a:p>
                      <a:pPr algn="ctr"/>
                      <a:r>
                        <a:rPr lang="en-US" dirty="0"/>
                        <a:t>54</a:t>
                      </a:r>
                    </a:p>
                  </a:txBody>
                  <a:tcPr anchor="ctr"/>
                </a:tc>
                <a:tc>
                  <a:txBody>
                    <a:bodyPr/>
                    <a:lstStyle/>
                    <a:p>
                      <a:pPr algn="ctr"/>
                      <a:r>
                        <a:rPr lang="en-US" dirty="0"/>
                        <a:t>67</a:t>
                      </a:r>
                    </a:p>
                  </a:txBody>
                  <a:tcPr anchor="ctr"/>
                </a:tc>
                <a:tc>
                  <a:txBody>
                    <a:bodyPr/>
                    <a:lstStyle/>
                    <a:p>
                      <a:pPr algn="ctr"/>
                      <a:r>
                        <a:rPr lang="en-US" b="1" dirty="0"/>
                        <a:t>190</a:t>
                      </a:r>
                    </a:p>
                  </a:txBody>
                  <a:tcPr anchor="ctr"/>
                </a:tc>
                <a:extLst>
                  <a:ext uri="{0D108BD9-81ED-4DB2-BD59-A6C34878D82A}">
                    <a16:rowId xmlns:a16="http://schemas.microsoft.com/office/drawing/2014/main" val="3734289132"/>
                  </a:ext>
                </a:extLst>
              </a:tr>
              <a:tr h="253522">
                <a:tc>
                  <a:txBody>
                    <a:bodyPr/>
                    <a:lstStyle/>
                    <a:p>
                      <a:pPr algn="ctr"/>
                      <a:r>
                        <a:rPr lang="en-US" dirty="0"/>
                        <a:t>8</a:t>
                      </a:r>
                    </a:p>
                  </a:txBody>
                  <a:tcPr anchor="ctr"/>
                </a:tc>
                <a:tc>
                  <a:txBody>
                    <a:bodyPr/>
                    <a:lstStyle/>
                    <a:p>
                      <a:pPr algn="ctr"/>
                      <a:r>
                        <a:rPr lang="en-US" dirty="0"/>
                        <a:t>12</a:t>
                      </a:r>
                    </a:p>
                  </a:txBody>
                  <a:tcPr anchor="ctr"/>
                </a:tc>
                <a:tc>
                  <a:txBody>
                    <a:bodyPr/>
                    <a:lstStyle/>
                    <a:p>
                      <a:pPr algn="ctr"/>
                      <a:r>
                        <a:rPr lang="en-US" dirty="0"/>
                        <a:t>34</a:t>
                      </a:r>
                    </a:p>
                  </a:txBody>
                  <a:tcPr anchor="ctr"/>
                </a:tc>
                <a:tc>
                  <a:txBody>
                    <a:bodyPr/>
                    <a:lstStyle/>
                    <a:p>
                      <a:pPr algn="ctr"/>
                      <a:r>
                        <a:rPr lang="en-US" dirty="0"/>
                        <a:t>41</a:t>
                      </a:r>
                    </a:p>
                  </a:txBody>
                  <a:tcPr anchor="ctr"/>
                </a:tc>
                <a:tc>
                  <a:txBody>
                    <a:bodyPr/>
                    <a:lstStyle/>
                    <a:p>
                      <a:pPr algn="ctr"/>
                      <a:r>
                        <a:rPr lang="en-US" b="1" dirty="0"/>
                        <a:t>87</a:t>
                      </a:r>
                    </a:p>
                  </a:txBody>
                  <a:tcPr anchor="ctr"/>
                </a:tc>
                <a:extLst>
                  <a:ext uri="{0D108BD9-81ED-4DB2-BD59-A6C34878D82A}">
                    <a16:rowId xmlns:a16="http://schemas.microsoft.com/office/drawing/2014/main" val="3189283900"/>
                  </a:ext>
                </a:extLst>
              </a:tr>
              <a:tr h="253522">
                <a:tc>
                  <a:txBody>
                    <a:bodyPr/>
                    <a:lstStyle/>
                    <a:p>
                      <a:pPr algn="ctr"/>
                      <a:r>
                        <a:rPr lang="en-US" dirty="0"/>
                        <a:t>10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b="1" dirty="0"/>
                        <a:t>2</a:t>
                      </a:r>
                    </a:p>
                  </a:txBody>
                  <a:tcPr anchor="ctr"/>
                </a:tc>
                <a:extLst>
                  <a:ext uri="{0D108BD9-81ED-4DB2-BD59-A6C34878D82A}">
                    <a16:rowId xmlns:a16="http://schemas.microsoft.com/office/drawing/2014/main" val="663082946"/>
                  </a:ext>
                </a:extLst>
              </a:tr>
              <a:tr h="253522">
                <a:tc>
                  <a:txBody>
                    <a:bodyPr/>
                    <a:lstStyle/>
                    <a:p>
                      <a:pPr algn="ctr"/>
                      <a:r>
                        <a:rPr lang="en-US" dirty="0"/>
                        <a:t>12</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0</a:t>
                      </a:r>
                    </a:p>
                  </a:txBody>
                  <a:tcPr anchor="ctr"/>
                </a:tc>
                <a:tc>
                  <a:txBody>
                    <a:bodyPr/>
                    <a:lstStyle/>
                    <a:p>
                      <a:pPr algn="ctr"/>
                      <a:r>
                        <a:rPr lang="en-US" b="1" dirty="0"/>
                        <a:t>3</a:t>
                      </a:r>
                    </a:p>
                  </a:txBody>
                  <a:tcPr anchor="ctr"/>
                </a:tc>
                <a:extLst>
                  <a:ext uri="{0D108BD9-81ED-4DB2-BD59-A6C34878D82A}">
                    <a16:rowId xmlns:a16="http://schemas.microsoft.com/office/drawing/2014/main" val="1866267954"/>
                  </a:ext>
                </a:extLst>
              </a:tr>
              <a:tr h="253522">
                <a:tc>
                  <a:txBody>
                    <a:bodyPr/>
                    <a:lstStyle/>
                    <a:p>
                      <a:pPr algn="ctr"/>
                      <a:r>
                        <a:rPr lang="en-US" b="1" dirty="0"/>
                        <a:t>All</a:t>
                      </a:r>
                    </a:p>
                  </a:txBody>
                  <a:tcPr anchor="ctr"/>
                </a:tc>
                <a:tc>
                  <a:txBody>
                    <a:bodyPr/>
                    <a:lstStyle/>
                    <a:p>
                      <a:pPr algn="ctr"/>
                      <a:r>
                        <a:rPr lang="en-US" b="1" dirty="0"/>
                        <a:t>156</a:t>
                      </a:r>
                    </a:p>
                  </a:txBody>
                  <a:tcPr anchor="ctr"/>
                </a:tc>
                <a:tc>
                  <a:txBody>
                    <a:bodyPr/>
                    <a:lstStyle/>
                    <a:p>
                      <a:pPr algn="ctr"/>
                      <a:r>
                        <a:rPr lang="en-US" b="1" dirty="0"/>
                        <a:t>123</a:t>
                      </a:r>
                    </a:p>
                  </a:txBody>
                  <a:tcPr anchor="ctr"/>
                </a:tc>
                <a:tc>
                  <a:txBody>
                    <a:bodyPr/>
                    <a:lstStyle/>
                    <a:p>
                      <a:pPr algn="ctr"/>
                      <a:r>
                        <a:rPr lang="en-US" b="1" dirty="0"/>
                        <a:t>147</a:t>
                      </a:r>
                    </a:p>
                  </a:txBody>
                  <a:tcPr anchor="ctr"/>
                </a:tc>
                <a:tc>
                  <a:txBody>
                    <a:bodyPr/>
                    <a:lstStyle/>
                    <a:p>
                      <a:pPr algn="ctr"/>
                      <a:r>
                        <a:rPr lang="en-US" b="1" dirty="0"/>
                        <a:t>426</a:t>
                      </a:r>
                    </a:p>
                  </a:txBody>
                  <a:tcPr anchor="ctr"/>
                </a:tc>
                <a:extLst>
                  <a:ext uri="{0D108BD9-81ED-4DB2-BD59-A6C34878D82A}">
                    <a16:rowId xmlns:a16="http://schemas.microsoft.com/office/drawing/2014/main" val="3131718977"/>
                  </a:ext>
                </a:extLst>
              </a:tr>
            </a:tbl>
          </a:graphicData>
        </a:graphic>
      </p:graphicFrame>
      <p:pic>
        <p:nvPicPr>
          <p:cNvPr id="10" name="Picture 9">
            <a:extLst>
              <a:ext uri="{FF2B5EF4-FFF2-40B4-BE49-F238E27FC236}">
                <a16:creationId xmlns:a16="http://schemas.microsoft.com/office/drawing/2014/main" id="{C313E696-3682-4AE2-9CAE-822B45364F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69724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Possible Splits</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graphicFrame>
        <p:nvGraphicFramePr>
          <p:cNvPr id="5" name="Table 4">
            <a:extLst>
              <a:ext uri="{FF2B5EF4-FFF2-40B4-BE49-F238E27FC236}">
                <a16:creationId xmlns:a16="http://schemas.microsoft.com/office/drawing/2014/main" id="{65C6ED92-06D1-4E3B-ABD7-E7007C318277}"/>
              </a:ext>
            </a:extLst>
          </p:cNvPr>
          <p:cNvGraphicFramePr>
            <a:graphicFrameLocks noGrp="1"/>
          </p:cNvGraphicFramePr>
          <p:nvPr>
            <p:extLst>
              <p:ext uri="{D42A27DB-BD31-4B8C-83A1-F6EECF244321}">
                <p14:modId xmlns:p14="http://schemas.microsoft.com/office/powerpoint/2010/main" val="2096656424"/>
              </p:ext>
            </p:extLst>
          </p:nvPr>
        </p:nvGraphicFramePr>
        <p:xfrm>
          <a:off x="966771" y="1520945"/>
          <a:ext cx="8403472" cy="2595880"/>
        </p:xfrm>
        <a:graphic>
          <a:graphicData uri="http://schemas.openxmlformats.org/drawingml/2006/table">
            <a:tbl>
              <a:tblPr firstRow="1" bandRow="1">
                <a:tableStyleId>{5C22544A-7EE6-4342-B048-85BDC9FD1C3A}</a:tableStyleId>
              </a:tblPr>
              <a:tblGrid>
                <a:gridCol w="3189780">
                  <a:extLst>
                    <a:ext uri="{9D8B030D-6E8A-4147-A177-3AD203B41FA5}">
                      <a16:colId xmlns:a16="http://schemas.microsoft.com/office/drawing/2014/main" val="1931691733"/>
                    </a:ext>
                  </a:extLst>
                </a:gridCol>
                <a:gridCol w="1820043">
                  <a:extLst>
                    <a:ext uri="{9D8B030D-6E8A-4147-A177-3AD203B41FA5}">
                      <a16:colId xmlns:a16="http://schemas.microsoft.com/office/drawing/2014/main" val="3386050473"/>
                    </a:ext>
                  </a:extLst>
                </a:gridCol>
                <a:gridCol w="3393649">
                  <a:extLst>
                    <a:ext uri="{9D8B030D-6E8A-4147-A177-3AD203B41FA5}">
                      <a16:colId xmlns:a16="http://schemas.microsoft.com/office/drawing/2014/main" val="2073605165"/>
                    </a:ext>
                  </a:extLst>
                </a:gridCol>
              </a:tblGrid>
              <a:tr h="370840">
                <a:tc>
                  <a:txBody>
                    <a:bodyPr/>
                    <a:lstStyle/>
                    <a:p>
                      <a:r>
                        <a:rPr lang="en-US" dirty="0"/>
                        <a:t>Split</a:t>
                      </a:r>
                    </a:p>
                  </a:txBody>
                  <a:tcPr/>
                </a:tc>
                <a:tc>
                  <a:txBody>
                    <a:bodyPr/>
                    <a:lstStyle/>
                    <a:p>
                      <a:pPr algn="r"/>
                      <a:r>
                        <a:rPr lang="en-US" dirty="0"/>
                        <a:t>Entropy</a:t>
                      </a:r>
                    </a:p>
                  </a:txBody>
                  <a:tcPr/>
                </a:tc>
                <a:tc>
                  <a:txBody>
                    <a:bodyPr/>
                    <a:lstStyle/>
                    <a:p>
                      <a:pPr algn="r"/>
                      <a:endParaRPr lang="en-US" dirty="0"/>
                    </a:p>
                  </a:txBody>
                  <a:tcPr/>
                </a:tc>
                <a:extLst>
                  <a:ext uri="{0D108BD9-81ED-4DB2-BD59-A6C34878D82A}">
                    <a16:rowId xmlns:a16="http://schemas.microsoft.com/office/drawing/2014/main" val="127053244"/>
                  </a:ext>
                </a:extLst>
              </a:tr>
              <a:tr h="370840">
                <a:tc>
                  <a:txBody>
                    <a:bodyPr/>
                    <a:lstStyle/>
                    <a:p>
                      <a:r>
                        <a:rPr lang="en-US" dirty="0"/>
                        <a:t>(3), (4, 5, 6, 8, 10, 12)</a:t>
                      </a:r>
                    </a:p>
                  </a:txBody>
                  <a:tcPr/>
                </a:tc>
                <a:tc>
                  <a:txBody>
                    <a:bodyPr/>
                    <a:lstStyle/>
                    <a:p>
                      <a:pPr algn="r"/>
                      <a:r>
                        <a:rPr lang="en-US" dirty="0"/>
                        <a:t>1.57448</a:t>
                      </a:r>
                    </a:p>
                  </a:txBody>
                  <a:tcPr/>
                </a:tc>
                <a:tc>
                  <a:txBody>
                    <a:bodyPr/>
                    <a:lstStyle/>
                    <a:p>
                      <a:pPr algn="r"/>
                      <a:endParaRPr lang="en-US" dirty="0"/>
                    </a:p>
                  </a:txBody>
                  <a:tcPr/>
                </a:tc>
                <a:extLst>
                  <a:ext uri="{0D108BD9-81ED-4DB2-BD59-A6C34878D82A}">
                    <a16:rowId xmlns:a16="http://schemas.microsoft.com/office/drawing/2014/main" val="630400826"/>
                  </a:ext>
                </a:extLst>
              </a:tr>
              <a:tr h="370840">
                <a:tc>
                  <a:txBody>
                    <a:bodyPr/>
                    <a:lstStyle/>
                    <a:p>
                      <a:r>
                        <a:rPr lang="en-US" dirty="0"/>
                        <a:t>(3, 4), (5, 6, 8, 10, 12)</a:t>
                      </a:r>
                    </a:p>
                  </a:txBody>
                  <a:tcPr/>
                </a:tc>
                <a:tc>
                  <a:txBody>
                    <a:bodyPr/>
                    <a:lstStyle/>
                    <a:p>
                      <a:pPr algn="r"/>
                      <a:r>
                        <a:rPr lang="en-US" dirty="0"/>
                        <a:t>1.52877</a:t>
                      </a:r>
                    </a:p>
                  </a:txBody>
                  <a:tcPr/>
                </a:tc>
                <a:tc>
                  <a:txBody>
                    <a:bodyPr/>
                    <a:lstStyle/>
                    <a:p>
                      <a:pPr algn="r"/>
                      <a:endParaRPr lang="en-US" dirty="0"/>
                    </a:p>
                  </a:txBody>
                  <a:tcPr/>
                </a:tc>
                <a:extLst>
                  <a:ext uri="{0D108BD9-81ED-4DB2-BD59-A6C34878D82A}">
                    <a16:rowId xmlns:a16="http://schemas.microsoft.com/office/drawing/2014/main" val="815417978"/>
                  </a:ext>
                </a:extLst>
              </a:tr>
              <a:tr h="370840">
                <a:tc>
                  <a:txBody>
                    <a:bodyPr/>
                    <a:lstStyle/>
                    <a:p>
                      <a:r>
                        <a:rPr lang="en-US" dirty="0"/>
                        <a:t>(3, 4, 5), (6, 8, 10, 12)</a:t>
                      </a:r>
                    </a:p>
                  </a:txBody>
                  <a:tcPr/>
                </a:tc>
                <a:tc>
                  <a:txBody>
                    <a:bodyPr/>
                    <a:lstStyle/>
                    <a:p>
                      <a:pPr algn="r"/>
                      <a:r>
                        <a:rPr lang="en-US" dirty="0"/>
                        <a:t>1.54043</a:t>
                      </a:r>
                    </a:p>
                  </a:txBody>
                  <a:tcPr/>
                </a:tc>
                <a:tc>
                  <a:txBody>
                    <a:bodyPr/>
                    <a:lstStyle/>
                    <a:p>
                      <a:pPr algn="r"/>
                      <a:endParaRPr lang="en-US" dirty="0"/>
                    </a:p>
                  </a:txBody>
                  <a:tcPr/>
                </a:tc>
                <a:extLst>
                  <a:ext uri="{0D108BD9-81ED-4DB2-BD59-A6C34878D82A}">
                    <a16:rowId xmlns:a16="http://schemas.microsoft.com/office/drawing/2014/main" val="3219699237"/>
                  </a:ext>
                </a:extLst>
              </a:tr>
              <a:tr h="370840">
                <a:tc>
                  <a:txBody>
                    <a:bodyPr/>
                    <a:lstStyle/>
                    <a:p>
                      <a:r>
                        <a:rPr lang="en-US" dirty="0"/>
                        <a:t>(3, 4, 5, 6), (8, 10, 12)</a:t>
                      </a:r>
                    </a:p>
                  </a:txBody>
                  <a:tcPr/>
                </a:tc>
                <a:tc>
                  <a:txBody>
                    <a:bodyPr/>
                    <a:lstStyle/>
                    <a:p>
                      <a:pPr algn="r"/>
                      <a:r>
                        <a:rPr lang="en-US" dirty="0"/>
                        <a:t>1.52407</a:t>
                      </a:r>
                    </a:p>
                  </a:txBody>
                  <a:tcPr/>
                </a:tc>
                <a:tc>
                  <a:txBody>
                    <a:bodyPr/>
                    <a:lstStyle/>
                    <a:p>
                      <a:pPr algn="r"/>
                      <a:r>
                        <a:rPr lang="en-US" dirty="0"/>
                        <a:t>Optimal Split</a:t>
                      </a:r>
                    </a:p>
                  </a:txBody>
                  <a:tcPr/>
                </a:tc>
                <a:extLst>
                  <a:ext uri="{0D108BD9-81ED-4DB2-BD59-A6C34878D82A}">
                    <a16:rowId xmlns:a16="http://schemas.microsoft.com/office/drawing/2014/main" val="2438740612"/>
                  </a:ext>
                </a:extLst>
              </a:tr>
              <a:tr h="370840">
                <a:tc>
                  <a:txBody>
                    <a:bodyPr/>
                    <a:lstStyle/>
                    <a:p>
                      <a:r>
                        <a:rPr lang="en-US" dirty="0"/>
                        <a:t>(3, 4, 5, 6, 8), (10, 12)</a:t>
                      </a:r>
                    </a:p>
                  </a:txBody>
                  <a:tcPr/>
                </a:tc>
                <a:tc>
                  <a:txBody>
                    <a:bodyPr/>
                    <a:lstStyle/>
                    <a:p>
                      <a:pPr algn="r"/>
                      <a:r>
                        <a:rPr lang="en-US" dirty="0"/>
                        <a:t>1.56939</a:t>
                      </a:r>
                    </a:p>
                  </a:txBody>
                  <a:tcPr/>
                </a:tc>
                <a:tc>
                  <a:txBody>
                    <a:bodyPr/>
                    <a:lstStyle/>
                    <a:p>
                      <a:pPr algn="r"/>
                      <a:endParaRPr lang="en-US" dirty="0"/>
                    </a:p>
                  </a:txBody>
                  <a:tcPr/>
                </a:tc>
                <a:extLst>
                  <a:ext uri="{0D108BD9-81ED-4DB2-BD59-A6C34878D82A}">
                    <a16:rowId xmlns:a16="http://schemas.microsoft.com/office/drawing/2014/main" val="442227651"/>
                  </a:ext>
                </a:extLst>
              </a:tr>
              <a:tr h="370840">
                <a:tc>
                  <a:txBody>
                    <a:bodyPr/>
                    <a:lstStyle/>
                    <a:p>
                      <a:r>
                        <a:rPr lang="en-US" dirty="0"/>
                        <a:t>(3, 4, 5, 6, 8, 10), (12)</a:t>
                      </a:r>
                    </a:p>
                  </a:txBody>
                  <a:tcPr/>
                </a:tc>
                <a:tc>
                  <a:txBody>
                    <a:bodyPr/>
                    <a:lstStyle/>
                    <a:p>
                      <a:pPr algn="r"/>
                      <a:r>
                        <a:rPr lang="en-US" dirty="0"/>
                        <a:t>1.56518</a:t>
                      </a:r>
                    </a:p>
                  </a:txBody>
                  <a:tcPr/>
                </a:tc>
                <a:tc>
                  <a:txBody>
                    <a:bodyPr/>
                    <a:lstStyle/>
                    <a:p>
                      <a:pPr algn="r"/>
                      <a:endParaRPr lang="en-US" dirty="0"/>
                    </a:p>
                  </a:txBody>
                  <a:tcPr/>
                </a:tc>
                <a:extLst>
                  <a:ext uri="{0D108BD9-81ED-4DB2-BD59-A6C34878D82A}">
                    <a16:rowId xmlns:a16="http://schemas.microsoft.com/office/drawing/2014/main" val="2526784482"/>
                  </a:ext>
                </a:extLst>
              </a:tr>
            </a:tbl>
          </a:graphicData>
        </a:graphic>
      </p:graphicFrame>
      <p:pic>
        <p:nvPicPr>
          <p:cNvPr id="8" name="Picture 7">
            <a:extLst>
              <a:ext uri="{FF2B5EF4-FFF2-40B4-BE49-F238E27FC236}">
                <a16:creationId xmlns:a16="http://schemas.microsoft.com/office/drawing/2014/main" id="{0196CBB4-2DF1-4098-9ADB-F97995521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540180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Optimal Split on Cylinders</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graphicFrame>
        <p:nvGraphicFramePr>
          <p:cNvPr id="6" name="Table 5">
            <a:extLst>
              <a:ext uri="{FF2B5EF4-FFF2-40B4-BE49-F238E27FC236}">
                <a16:creationId xmlns:a16="http://schemas.microsoft.com/office/drawing/2014/main" id="{E4FB8884-F1C1-4BC9-A16F-2B9CEE8A94AD}"/>
              </a:ext>
            </a:extLst>
          </p:cNvPr>
          <p:cNvGraphicFramePr>
            <a:graphicFrameLocks noGrp="1"/>
          </p:cNvGraphicFramePr>
          <p:nvPr>
            <p:extLst>
              <p:ext uri="{D42A27DB-BD31-4B8C-83A1-F6EECF244321}">
                <p14:modId xmlns:p14="http://schemas.microsoft.com/office/powerpoint/2010/main" val="2959269905"/>
              </p:ext>
            </p:extLst>
          </p:nvPr>
        </p:nvGraphicFramePr>
        <p:xfrm>
          <a:off x="838200" y="1825625"/>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31234337"/>
                    </a:ext>
                  </a:extLst>
                </a:gridCol>
                <a:gridCol w="1625600">
                  <a:extLst>
                    <a:ext uri="{9D8B030D-6E8A-4147-A177-3AD203B41FA5}">
                      <a16:colId xmlns:a16="http://schemas.microsoft.com/office/drawing/2014/main" val="4206656141"/>
                    </a:ext>
                  </a:extLst>
                </a:gridCol>
                <a:gridCol w="1625600">
                  <a:extLst>
                    <a:ext uri="{9D8B030D-6E8A-4147-A177-3AD203B41FA5}">
                      <a16:colId xmlns:a16="http://schemas.microsoft.com/office/drawing/2014/main" val="1801011453"/>
                    </a:ext>
                  </a:extLst>
                </a:gridCol>
                <a:gridCol w="1625600">
                  <a:extLst>
                    <a:ext uri="{9D8B030D-6E8A-4147-A177-3AD203B41FA5}">
                      <a16:colId xmlns:a16="http://schemas.microsoft.com/office/drawing/2014/main" val="3370053345"/>
                    </a:ext>
                  </a:extLst>
                </a:gridCol>
                <a:gridCol w="1625600">
                  <a:extLst>
                    <a:ext uri="{9D8B030D-6E8A-4147-A177-3AD203B41FA5}">
                      <a16:colId xmlns:a16="http://schemas.microsoft.com/office/drawing/2014/main" val="222480557"/>
                    </a:ext>
                  </a:extLst>
                </a:gridCol>
              </a:tblGrid>
              <a:tr h="370840">
                <a:tc rowSpan="2">
                  <a:txBody>
                    <a:bodyPr/>
                    <a:lstStyle/>
                    <a:p>
                      <a:pPr algn="ctr"/>
                      <a:r>
                        <a:rPr lang="en-US" dirty="0"/>
                        <a:t>Cylinders</a:t>
                      </a:r>
                    </a:p>
                  </a:txBody>
                  <a:tcPr anchor="ctr"/>
                </a:tc>
                <a:tc gridSpan="4">
                  <a:txBody>
                    <a:bodyPr/>
                    <a:lstStyle/>
                    <a:p>
                      <a:pPr algn="ctr"/>
                      <a:r>
                        <a:rPr lang="en-US" dirty="0"/>
                        <a:t>Origin</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62065629"/>
                  </a:ext>
                </a:extLst>
              </a:tr>
              <a:tr h="370840">
                <a:tc vMerge="1">
                  <a:txBody>
                    <a:bodyPr/>
                    <a:lstStyle/>
                    <a:p>
                      <a:endParaRPr lang="en-US" dirty="0"/>
                    </a:p>
                  </a:txBody>
                  <a:tcPr/>
                </a:tc>
                <a:tc>
                  <a:txBody>
                    <a:bodyPr/>
                    <a:lstStyle/>
                    <a:p>
                      <a:pPr algn="ctr"/>
                      <a:r>
                        <a:rPr lang="en-US" dirty="0"/>
                        <a:t>Asia</a:t>
                      </a:r>
                    </a:p>
                  </a:txBody>
                  <a:tcPr anchor="ctr"/>
                </a:tc>
                <a:tc>
                  <a:txBody>
                    <a:bodyPr/>
                    <a:lstStyle/>
                    <a:p>
                      <a:pPr algn="ctr"/>
                      <a:r>
                        <a:rPr lang="en-US" dirty="0"/>
                        <a:t>Europe</a:t>
                      </a:r>
                    </a:p>
                  </a:txBody>
                  <a:tcPr anchor="ctr"/>
                </a:tc>
                <a:tc>
                  <a:txBody>
                    <a:bodyPr/>
                    <a:lstStyle/>
                    <a:p>
                      <a:pPr algn="ctr"/>
                      <a:r>
                        <a:rPr lang="en-US" dirty="0"/>
                        <a:t>USA</a:t>
                      </a:r>
                    </a:p>
                  </a:txBody>
                  <a:tcPr anchor="ctr"/>
                </a:tc>
                <a:tc>
                  <a:txBody>
                    <a:bodyPr/>
                    <a:lstStyle/>
                    <a:p>
                      <a:pPr algn="ctr"/>
                      <a:r>
                        <a:rPr lang="en-US" b="1" dirty="0"/>
                        <a:t>All</a:t>
                      </a:r>
                    </a:p>
                  </a:txBody>
                  <a:tcPr anchor="ctr"/>
                </a:tc>
                <a:extLst>
                  <a:ext uri="{0D108BD9-81ED-4DB2-BD59-A6C34878D82A}">
                    <a16:rowId xmlns:a16="http://schemas.microsoft.com/office/drawing/2014/main" val="4264202795"/>
                  </a:ext>
                </a:extLst>
              </a:tr>
              <a:tr h="370840">
                <a:tc>
                  <a:txBody>
                    <a:bodyPr/>
                    <a:lstStyle/>
                    <a:p>
                      <a:pPr algn="ctr"/>
                      <a:r>
                        <a:rPr lang="en-US" dirty="0"/>
                        <a:t>3, 4 ,5 ,6</a:t>
                      </a:r>
                    </a:p>
                  </a:txBody>
                  <a:tcPr anchor="ctr"/>
                </a:tc>
                <a:tc>
                  <a:txBody>
                    <a:bodyPr/>
                    <a:lstStyle/>
                    <a:p>
                      <a:pPr algn="ctr"/>
                      <a:r>
                        <a:rPr lang="en-US" dirty="0"/>
                        <a:t>144</a:t>
                      </a:r>
                    </a:p>
                  </a:txBody>
                  <a:tcPr anchor="ctr"/>
                </a:tc>
                <a:tc>
                  <a:txBody>
                    <a:bodyPr/>
                    <a:lstStyle/>
                    <a:p>
                      <a:pPr algn="ctr"/>
                      <a:r>
                        <a:rPr lang="en-US" dirty="0"/>
                        <a:t>86</a:t>
                      </a:r>
                    </a:p>
                  </a:txBody>
                  <a:tcPr anchor="ctr"/>
                </a:tc>
                <a:tc>
                  <a:txBody>
                    <a:bodyPr/>
                    <a:lstStyle/>
                    <a:p>
                      <a:pPr algn="ctr"/>
                      <a:r>
                        <a:rPr lang="en-US" dirty="0"/>
                        <a:t>104</a:t>
                      </a:r>
                    </a:p>
                  </a:txBody>
                  <a:tcPr anchor="ctr"/>
                </a:tc>
                <a:tc>
                  <a:txBody>
                    <a:bodyPr/>
                    <a:lstStyle/>
                    <a:p>
                      <a:pPr algn="ctr"/>
                      <a:r>
                        <a:rPr lang="en-US" b="1" dirty="0"/>
                        <a:t>334</a:t>
                      </a:r>
                    </a:p>
                  </a:txBody>
                  <a:tcPr anchor="ctr"/>
                </a:tc>
                <a:extLst>
                  <a:ext uri="{0D108BD9-81ED-4DB2-BD59-A6C34878D82A}">
                    <a16:rowId xmlns:a16="http://schemas.microsoft.com/office/drawing/2014/main" val="1126509255"/>
                  </a:ext>
                </a:extLst>
              </a:tr>
              <a:tr h="370840">
                <a:tc>
                  <a:txBody>
                    <a:bodyPr/>
                    <a:lstStyle/>
                    <a:p>
                      <a:pPr algn="ctr"/>
                      <a:r>
                        <a:rPr lang="en-US" dirty="0"/>
                        <a:t>8, 10, 12</a:t>
                      </a:r>
                    </a:p>
                  </a:txBody>
                  <a:tcPr anchor="ctr"/>
                </a:tc>
                <a:tc>
                  <a:txBody>
                    <a:bodyPr/>
                    <a:lstStyle/>
                    <a:p>
                      <a:pPr algn="ctr"/>
                      <a:r>
                        <a:rPr lang="en-US" dirty="0"/>
                        <a:t>12</a:t>
                      </a:r>
                    </a:p>
                  </a:txBody>
                  <a:tcPr anchor="ctr"/>
                </a:tc>
                <a:tc>
                  <a:txBody>
                    <a:bodyPr/>
                    <a:lstStyle/>
                    <a:p>
                      <a:pPr algn="ctr"/>
                      <a:r>
                        <a:rPr lang="en-US" dirty="0"/>
                        <a:t>37</a:t>
                      </a:r>
                    </a:p>
                  </a:txBody>
                  <a:tcPr anchor="ctr"/>
                </a:tc>
                <a:tc>
                  <a:txBody>
                    <a:bodyPr/>
                    <a:lstStyle/>
                    <a:p>
                      <a:pPr algn="ctr"/>
                      <a:r>
                        <a:rPr lang="en-US" dirty="0"/>
                        <a:t>43</a:t>
                      </a:r>
                    </a:p>
                  </a:txBody>
                  <a:tcPr anchor="ctr"/>
                </a:tc>
                <a:tc>
                  <a:txBody>
                    <a:bodyPr/>
                    <a:lstStyle/>
                    <a:p>
                      <a:pPr algn="ctr"/>
                      <a:r>
                        <a:rPr lang="en-US" b="1" dirty="0"/>
                        <a:t>92</a:t>
                      </a:r>
                    </a:p>
                  </a:txBody>
                  <a:tcPr anchor="ctr"/>
                </a:tc>
                <a:extLst>
                  <a:ext uri="{0D108BD9-81ED-4DB2-BD59-A6C34878D82A}">
                    <a16:rowId xmlns:a16="http://schemas.microsoft.com/office/drawing/2014/main" val="2481838304"/>
                  </a:ext>
                </a:extLst>
              </a:tr>
              <a:tr h="370840">
                <a:tc>
                  <a:txBody>
                    <a:bodyPr/>
                    <a:lstStyle/>
                    <a:p>
                      <a:pPr algn="ctr"/>
                      <a:r>
                        <a:rPr lang="en-US" b="1" dirty="0"/>
                        <a:t>All</a:t>
                      </a:r>
                    </a:p>
                  </a:txBody>
                  <a:tcPr anchor="ctr"/>
                </a:tc>
                <a:tc>
                  <a:txBody>
                    <a:bodyPr/>
                    <a:lstStyle/>
                    <a:p>
                      <a:pPr algn="ctr"/>
                      <a:r>
                        <a:rPr lang="en-US" b="1" dirty="0"/>
                        <a:t>156</a:t>
                      </a:r>
                    </a:p>
                  </a:txBody>
                  <a:tcPr anchor="ctr"/>
                </a:tc>
                <a:tc>
                  <a:txBody>
                    <a:bodyPr/>
                    <a:lstStyle/>
                    <a:p>
                      <a:pPr algn="ctr"/>
                      <a:r>
                        <a:rPr lang="en-US" b="1" dirty="0"/>
                        <a:t>123</a:t>
                      </a:r>
                    </a:p>
                  </a:txBody>
                  <a:tcPr anchor="ctr"/>
                </a:tc>
                <a:tc>
                  <a:txBody>
                    <a:bodyPr/>
                    <a:lstStyle/>
                    <a:p>
                      <a:pPr algn="ctr"/>
                      <a:r>
                        <a:rPr lang="en-US" b="1" dirty="0"/>
                        <a:t>147</a:t>
                      </a:r>
                    </a:p>
                  </a:txBody>
                  <a:tcPr anchor="ctr"/>
                </a:tc>
                <a:tc>
                  <a:txBody>
                    <a:bodyPr/>
                    <a:lstStyle/>
                    <a:p>
                      <a:pPr algn="ctr"/>
                      <a:r>
                        <a:rPr lang="en-US" b="1" dirty="0"/>
                        <a:t>426</a:t>
                      </a:r>
                    </a:p>
                  </a:txBody>
                  <a:tcPr anchor="ctr"/>
                </a:tc>
                <a:extLst>
                  <a:ext uri="{0D108BD9-81ED-4DB2-BD59-A6C34878D82A}">
                    <a16:rowId xmlns:a16="http://schemas.microsoft.com/office/drawing/2014/main" val="2456741602"/>
                  </a:ext>
                </a:extLst>
              </a:tr>
            </a:tbl>
          </a:graphicData>
        </a:graphic>
      </p:graphicFrame>
      <p:graphicFrame>
        <p:nvGraphicFramePr>
          <p:cNvPr id="8" name="Table 7">
            <a:extLst>
              <a:ext uri="{FF2B5EF4-FFF2-40B4-BE49-F238E27FC236}">
                <a16:creationId xmlns:a16="http://schemas.microsoft.com/office/drawing/2014/main" id="{6F5446E2-9992-40A0-8EF7-1DB6083163C2}"/>
              </a:ext>
            </a:extLst>
          </p:cNvPr>
          <p:cNvGraphicFramePr>
            <a:graphicFrameLocks noGrp="1"/>
          </p:cNvGraphicFramePr>
          <p:nvPr>
            <p:extLst>
              <p:ext uri="{D42A27DB-BD31-4B8C-83A1-F6EECF244321}">
                <p14:modId xmlns:p14="http://schemas.microsoft.com/office/powerpoint/2010/main" val="1696237943"/>
              </p:ext>
            </p:extLst>
          </p:nvPr>
        </p:nvGraphicFramePr>
        <p:xfrm>
          <a:off x="813064" y="4001294"/>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257655596"/>
                    </a:ext>
                  </a:extLst>
                </a:gridCol>
                <a:gridCol w="1625600">
                  <a:extLst>
                    <a:ext uri="{9D8B030D-6E8A-4147-A177-3AD203B41FA5}">
                      <a16:colId xmlns:a16="http://schemas.microsoft.com/office/drawing/2014/main" val="1528952503"/>
                    </a:ext>
                  </a:extLst>
                </a:gridCol>
                <a:gridCol w="1625600">
                  <a:extLst>
                    <a:ext uri="{9D8B030D-6E8A-4147-A177-3AD203B41FA5}">
                      <a16:colId xmlns:a16="http://schemas.microsoft.com/office/drawing/2014/main" val="2217069179"/>
                    </a:ext>
                  </a:extLst>
                </a:gridCol>
                <a:gridCol w="1625600">
                  <a:extLst>
                    <a:ext uri="{9D8B030D-6E8A-4147-A177-3AD203B41FA5}">
                      <a16:colId xmlns:a16="http://schemas.microsoft.com/office/drawing/2014/main" val="3676259355"/>
                    </a:ext>
                  </a:extLst>
                </a:gridCol>
                <a:gridCol w="1625600">
                  <a:extLst>
                    <a:ext uri="{9D8B030D-6E8A-4147-A177-3AD203B41FA5}">
                      <a16:colId xmlns:a16="http://schemas.microsoft.com/office/drawing/2014/main" val="3810009705"/>
                    </a:ext>
                  </a:extLst>
                </a:gridCol>
              </a:tblGrid>
              <a:tr h="370840">
                <a:tc rowSpan="2">
                  <a:txBody>
                    <a:bodyPr/>
                    <a:lstStyle/>
                    <a:p>
                      <a:pPr algn="ctr"/>
                      <a:r>
                        <a:rPr lang="en-US" dirty="0"/>
                        <a:t>Cylinders</a:t>
                      </a:r>
                    </a:p>
                  </a:txBody>
                  <a:tcPr anchor="ctr"/>
                </a:tc>
                <a:tc gridSpan="4">
                  <a:txBody>
                    <a:bodyPr/>
                    <a:lstStyle/>
                    <a:p>
                      <a:pPr algn="ctr"/>
                      <a:r>
                        <a:rPr lang="en-US" dirty="0"/>
                        <a:t>Origin</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15149995"/>
                  </a:ext>
                </a:extLst>
              </a:tr>
              <a:tr h="370840">
                <a:tc vMerge="1">
                  <a:txBody>
                    <a:bodyPr/>
                    <a:lstStyle/>
                    <a:p>
                      <a:endParaRPr lang="en-US" dirty="0"/>
                    </a:p>
                  </a:txBody>
                  <a:tcPr/>
                </a:tc>
                <a:tc>
                  <a:txBody>
                    <a:bodyPr/>
                    <a:lstStyle/>
                    <a:p>
                      <a:pPr algn="ctr"/>
                      <a:r>
                        <a:rPr lang="en-US" dirty="0"/>
                        <a:t>Asia</a:t>
                      </a:r>
                    </a:p>
                  </a:txBody>
                  <a:tcPr anchor="ctr"/>
                </a:tc>
                <a:tc>
                  <a:txBody>
                    <a:bodyPr/>
                    <a:lstStyle/>
                    <a:p>
                      <a:pPr algn="ctr"/>
                      <a:r>
                        <a:rPr lang="en-US" dirty="0"/>
                        <a:t>Europe</a:t>
                      </a:r>
                    </a:p>
                  </a:txBody>
                  <a:tcPr anchor="ctr"/>
                </a:tc>
                <a:tc>
                  <a:txBody>
                    <a:bodyPr/>
                    <a:lstStyle/>
                    <a:p>
                      <a:pPr algn="ctr"/>
                      <a:r>
                        <a:rPr lang="en-US" dirty="0"/>
                        <a:t>USA</a:t>
                      </a:r>
                    </a:p>
                  </a:txBody>
                  <a:tcPr anchor="ctr"/>
                </a:tc>
                <a:tc>
                  <a:txBody>
                    <a:bodyPr/>
                    <a:lstStyle/>
                    <a:p>
                      <a:pPr algn="ctr"/>
                      <a:r>
                        <a:rPr lang="en-US" b="1" dirty="0"/>
                        <a:t>All</a:t>
                      </a:r>
                    </a:p>
                  </a:txBody>
                  <a:tcPr anchor="ctr"/>
                </a:tc>
                <a:extLst>
                  <a:ext uri="{0D108BD9-81ED-4DB2-BD59-A6C34878D82A}">
                    <a16:rowId xmlns:a16="http://schemas.microsoft.com/office/drawing/2014/main" val="2559884579"/>
                  </a:ext>
                </a:extLst>
              </a:tr>
              <a:tr h="370840">
                <a:tc>
                  <a:txBody>
                    <a:bodyPr/>
                    <a:lstStyle/>
                    <a:p>
                      <a:pPr algn="ctr"/>
                      <a:r>
                        <a:rPr lang="en-US" dirty="0"/>
                        <a:t>3, 4 ,5 ,6</a:t>
                      </a:r>
                    </a:p>
                  </a:txBody>
                  <a:tcPr anchor="ctr"/>
                </a:tc>
                <a:tc>
                  <a:txBody>
                    <a:bodyPr/>
                    <a:lstStyle/>
                    <a:p>
                      <a:pPr algn="ctr"/>
                      <a:r>
                        <a:rPr lang="en-US" dirty="0"/>
                        <a:t>43%</a:t>
                      </a:r>
                    </a:p>
                  </a:txBody>
                  <a:tcPr anchor="ctr"/>
                </a:tc>
                <a:tc>
                  <a:txBody>
                    <a:bodyPr/>
                    <a:lstStyle/>
                    <a:p>
                      <a:pPr algn="ctr"/>
                      <a:r>
                        <a:rPr lang="en-US" dirty="0"/>
                        <a:t>26%</a:t>
                      </a:r>
                    </a:p>
                  </a:txBody>
                  <a:tcPr anchor="ctr"/>
                </a:tc>
                <a:tc>
                  <a:txBody>
                    <a:bodyPr/>
                    <a:lstStyle/>
                    <a:p>
                      <a:pPr algn="ctr"/>
                      <a:r>
                        <a:rPr lang="en-US" dirty="0"/>
                        <a:t>31%</a:t>
                      </a:r>
                    </a:p>
                  </a:txBody>
                  <a:tcPr anchor="ctr"/>
                </a:tc>
                <a:tc>
                  <a:txBody>
                    <a:bodyPr/>
                    <a:lstStyle/>
                    <a:p>
                      <a:pPr algn="ctr"/>
                      <a:r>
                        <a:rPr lang="en-US" b="1" dirty="0"/>
                        <a:t>100%</a:t>
                      </a:r>
                    </a:p>
                  </a:txBody>
                  <a:tcPr anchor="ctr"/>
                </a:tc>
                <a:extLst>
                  <a:ext uri="{0D108BD9-81ED-4DB2-BD59-A6C34878D82A}">
                    <a16:rowId xmlns:a16="http://schemas.microsoft.com/office/drawing/2014/main" val="2349417073"/>
                  </a:ext>
                </a:extLst>
              </a:tr>
              <a:tr h="370840">
                <a:tc>
                  <a:txBody>
                    <a:bodyPr/>
                    <a:lstStyle/>
                    <a:p>
                      <a:pPr algn="ctr"/>
                      <a:r>
                        <a:rPr lang="en-US" dirty="0"/>
                        <a:t>8, 10, 12</a:t>
                      </a:r>
                    </a:p>
                  </a:txBody>
                  <a:tcPr anchor="ctr"/>
                </a:tc>
                <a:tc>
                  <a:txBody>
                    <a:bodyPr/>
                    <a:lstStyle/>
                    <a:p>
                      <a:pPr algn="ctr"/>
                      <a:r>
                        <a:rPr lang="en-US" dirty="0"/>
                        <a:t>13%</a:t>
                      </a:r>
                    </a:p>
                  </a:txBody>
                  <a:tcPr anchor="ctr"/>
                </a:tc>
                <a:tc>
                  <a:txBody>
                    <a:bodyPr/>
                    <a:lstStyle/>
                    <a:p>
                      <a:pPr algn="ctr"/>
                      <a:r>
                        <a:rPr lang="en-US" dirty="0"/>
                        <a:t>40%</a:t>
                      </a:r>
                    </a:p>
                  </a:txBody>
                  <a:tcPr anchor="ctr"/>
                </a:tc>
                <a:tc>
                  <a:txBody>
                    <a:bodyPr/>
                    <a:lstStyle/>
                    <a:p>
                      <a:pPr algn="ctr"/>
                      <a:r>
                        <a:rPr lang="en-US" dirty="0"/>
                        <a:t>47%</a:t>
                      </a:r>
                    </a:p>
                  </a:txBody>
                  <a:tcPr anchor="ctr"/>
                </a:tc>
                <a:tc>
                  <a:txBody>
                    <a:bodyPr/>
                    <a:lstStyle/>
                    <a:p>
                      <a:pPr algn="ctr"/>
                      <a:r>
                        <a:rPr lang="en-US" b="1" dirty="0"/>
                        <a:t>100%</a:t>
                      </a:r>
                    </a:p>
                  </a:txBody>
                  <a:tcPr anchor="ctr"/>
                </a:tc>
                <a:extLst>
                  <a:ext uri="{0D108BD9-81ED-4DB2-BD59-A6C34878D82A}">
                    <a16:rowId xmlns:a16="http://schemas.microsoft.com/office/drawing/2014/main" val="2685008979"/>
                  </a:ext>
                </a:extLst>
              </a:tr>
              <a:tr h="370840">
                <a:tc>
                  <a:txBody>
                    <a:bodyPr/>
                    <a:lstStyle/>
                    <a:p>
                      <a:pPr algn="ctr"/>
                      <a:r>
                        <a:rPr lang="en-US" b="1" dirty="0"/>
                        <a:t>All</a:t>
                      </a:r>
                    </a:p>
                  </a:txBody>
                  <a:tcPr anchor="ctr"/>
                </a:tc>
                <a:tc>
                  <a:txBody>
                    <a:bodyPr/>
                    <a:lstStyle/>
                    <a:p>
                      <a:pPr algn="ctr"/>
                      <a:r>
                        <a:rPr lang="en-US" b="1" dirty="0"/>
                        <a:t>37%</a:t>
                      </a:r>
                    </a:p>
                  </a:txBody>
                  <a:tcPr anchor="ctr"/>
                </a:tc>
                <a:tc>
                  <a:txBody>
                    <a:bodyPr/>
                    <a:lstStyle/>
                    <a:p>
                      <a:pPr algn="ctr"/>
                      <a:r>
                        <a:rPr lang="en-US" b="1" dirty="0"/>
                        <a:t>29%</a:t>
                      </a:r>
                    </a:p>
                  </a:txBody>
                  <a:tcPr anchor="ctr"/>
                </a:tc>
                <a:tc>
                  <a:txBody>
                    <a:bodyPr/>
                    <a:lstStyle/>
                    <a:p>
                      <a:pPr algn="ctr"/>
                      <a:r>
                        <a:rPr lang="en-US" b="1" dirty="0"/>
                        <a:t>35%</a:t>
                      </a:r>
                    </a:p>
                  </a:txBody>
                  <a:tcPr anchor="ctr"/>
                </a:tc>
                <a:tc>
                  <a:txBody>
                    <a:bodyPr/>
                    <a:lstStyle/>
                    <a:p>
                      <a:pPr algn="ctr"/>
                      <a:r>
                        <a:rPr lang="en-US" b="1" dirty="0"/>
                        <a:t>100%</a:t>
                      </a:r>
                    </a:p>
                  </a:txBody>
                  <a:tcPr anchor="ctr"/>
                </a:tc>
                <a:extLst>
                  <a:ext uri="{0D108BD9-81ED-4DB2-BD59-A6C34878D82A}">
                    <a16:rowId xmlns:a16="http://schemas.microsoft.com/office/drawing/2014/main" val="3951266936"/>
                  </a:ext>
                </a:extLst>
              </a:tr>
            </a:tbl>
          </a:graphicData>
        </a:graphic>
      </p:graphicFrame>
      <p:sp>
        <p:nvSpPr>
          <p:cNvPr id="9" name="Speech Bubble: Rectangle 8">
            <a:extLst>
              <a:ext uri="{FF2B5EF4-FFF2-40B4-BE49-F238E27FC236}">
                <a16:creationId xmlns:a16="http://schemas.microsoft.com/office/drawing/2014/main" id="{7E9542B4-52EE-42FC-B18A-715A60FCA5D7}"/>
              </a:ext>
            </a:extLst>
          </p:cNvPr>
          <p:cNvSpPr/>
          <p:nvPr/>
        </p:nvSpPr>
        <p:spPr>
          <a:xfrm>
            <a:off x="9596487" y="2830116"/>
            <a:ext cx="2469822" cy="1854200"/>
          </a:xfrm>
          <a:prstGeom prst="wedgeRectCallout">
            <a:avLst>
              <a:gd name="adj1" fmla="val -72360"/>
              <a:gd name="adj2" fmla="val 70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differences between the two distributions are more obvious on the percentage scale</a:t>
            </a:r>
          </a:p>
        </p:txBody>
      </p:sp>
      <p:pic>
        <p:nvPicPr>
          <p:cNvPr id="10" name="Picture 9">
            <a:extLst>
              <a:ext uri="{FF2B5EF4-FFF2-40B4-BE49-F238E27FC236}">
                <a16:creationId xmlns:a16="http://schemas.microsoft.com/office/drawing/2014/main" id="{6C57522A-0F6B-44F9-9258-96846B8033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912153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Possible Splits</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graphicFrame>
        <p:nvGraphicFramePr>
          <p:cNvPr id="5" name="Table 4">
            <a:extLst>
              <a:ext uri="{FF2B5EF4-FFF2-40B4-BE49-F238E27FC236}">
                <a16:creationId xmlns:a16="http://schemas.microsoft.com/office/drawing/2014/main" id="{65C6ED92-06D1-4E3B-ABD7-E7007C318277}"/>
              </a:ext>
            </a:extLst>
          </p:cNvPr>
          <p:cNvGraphicFramePr>
            <a:graphicFrameLocks noGrp="1"/>
          </p:cNvGraphicFramePr>
          <p:nvPr>
            <p:extLst>
              <p:ext uri="{D42A27DB-BD31-4B8C-83A1-F6EECF244321}">
                <p14:modId xmlns:p14="http://schemas.microsoft.com/office/powerpoint/2010/main" val="751366015"/>
              </p:ext>
            </p:extLst>
          </p:nvPr>
        </p:nvGraphicFramePr>
        <p:xfrm>
          <a:off x="966771" y="1520945"/>
          <a:ext cx="8403471" cy="2225040"/>
        </p:xfrm>
        <a:graphic>
          <a:graphicData uri="http://schemas.openxmlformats.org/drawingml/2006/table">
            <a:tbl>
              <a:tblPr firstRow="1" bandRow="1">
                <a:tableStyleId>{5C22544A-7EE6-4342-B048-85BDC9FD1C3A}</a:tableStyleId>
              </a:tblPr>
              <a:tblGrid>
                <a:gridCol w="2312140">
                  <a:extLst>
                    <a:ext uri="{9D8B030D-6E8A-4147-A177-3AD203B41FA5}">
                      <a16:colId xmlns:a16="http://schemas.microsoft.com/office/drawing/2014/main" val="2742966445"/>
                    </a:ext>
                  </a:extLst>
                </a:gridCol>
                <a:gridCol w="2312140">
                  <a:extLst>
                    <a:ext uri="{9D8B030D-6E8A-4147-A177-3AD203B41FA5}">
                      <a16:colId xmlns:a16="http://schemas.microsoft.com/office/drawing/2014/main" val="1931691733"/>
                    </a:ext>
                  </a:extLst>
                </a:gridCol>
                <a:gridCol w="1319274">
                  <a:extLst>
                    <a:ext uri="{9D8B030D-6E8A-4147-A177-3AD203B41FA5}">
                      <a16:colId xmlns:a16="http://schemas.microsoft.com/office/drawing/2014/main" val="3386050473"/>
                    </a:ext>
                  </a:extLst>
                </a:gridCol>
                <a:gridCol w="2459917">
                  <a:extLst>
                    <a:ext uri="{9D8B030D-6E8A-4147-A177-3AD203B41FA5}">
                      <a16:colId xmlns:a16="http://schemas.microsoft.com/office/drawing/2014/main" val="2073605165"/>
                    </a:ext>
                  </a:extLst>
                </a:gridCol>
              </a:tblGrid>
              <a:tr h="370840">
                <a:tc>
                  <a:txBody>
                    <a:bodyPr/>
                    <a:lstStyle/>
                    <a:p>
                      <a:r>
                        <a:rPr lang="en-US" dirty="0"/>
                        <a:t>Cylinders</a:t>
                      </a:r>
                    </a:p>
                  </a:txBody>
                  <a:tcPr/>
                </a:tc>
                <a:tc>
                  <a:txBody>
                    <a:bodyPr/>
                    <a:lstStyle/>
                    <a:p>
                      <a:r>
                        <a:rPr lang="en-US" dirty="0"/>
                        <a:t>Split</a:t>
                      </a:r>
                    </a:p>
                  </a:txBody>
                  <a:tcPr/>
                </a:tc>
                <a:tc>
                  <a:txBody>
                    <a:bodyPr/>
                    <a:lstStyle/>
                    <a:p>
                      <a:pPr algn="r"/>
                      <a:r>
                        <a:rPr lang="en-US" dirty="0"/>
                        <a:t>Entropy</a:t>
                      </a:r>
                    </a:p>
                  </a:txBody>
                  <a:tcPr/>
                </a:tc>
                <a:tc>
                  <a:txBody>
                    <a:bodyPr/>
                    <a:lstStyle/>
                    <a:p>
                      <a:pPr algn="r"/>
                      <a:endParaRPr lang="en-US" dirty="0"/>
                    </a:p>
                  </a:txBody>
                  <a:tcPr/>
                </a:tc>
                <a:extLst>
                  <a:ext uri="{0D108BD9-81ED-4DB2-BD59-A6C34878D82A}">
                    <a16:rowId xmlns:a16="http://schemas.microsoft.com/office/drawing/2014/main" val="127053244"/>
                  </a:ext>
                </a:extLst>
              </a:tr>
              <a:tr h="370840">
                <a:tc>
                  <a:txBody>
                    <a:bodyPr/>
                    <a:lstStyle/>
                    <a:p>
                      <a:r>
                        <a:rPr lang="en-US" dirty="0"/>
                        <a:t>&lt;= 7</a:t>
                      </a:r>
                    </a:p>
                  </a:txBody>
                  <a:tcPr/>
                </a:tc>
                <a:tc>
                  <a:txBody>
                    <a:bodyPr/>
                    <a:lstStyle/>
                    <a:p>
                      <a:r>
                        <a:rPr lang="en-US" dirty="0"/>
                        <a:t>(3), (4, 5, 6)</a:t>
                      </a:r>
                    </a:p>
                  </a:txBody>
                  <a:tcPr/>
                </a:tc>
                <a:tc>
                  <a:txBody>
                    <a:bodyPr/>
                    <a:lstStyle/>
                    <a:p>
                      <a:pPr algn="r"/>
                      <a:r>
                        <a:rPr lang="en-US" dirty="0"/>
                        <a:t>1.54781</a:t>
                      </a:r>
                    </a:p>
                  </a:txBody>
                  <a:tcPr/>
                </a:tc>
                <a:tc>
                  <a:txBody>
                    <a:bodyPr/>
                    <a:lstStyle/>
                    <a:p>
                      <a:pPr algn="r"/>
                      <a:endParaRPr lang="en-US" dirty="0"/>
                    </a:p>
                  </a:txBody>
                  <a:tcPr/>
                </a:tc>
                <a:extLst>
                  <a:ext uri="{0D108BD9-81ED-4DB2-BD59-A6C34878D82A}">
                    <a16:rowId xmlns:a16="http://schemas.microsoft.com/office/drawing/2014/main" val="630400826"/>
                  </a:ext>
                </a:extLst>
              </a:tr>
              <a:tr h="370840">
                <a:tc>
                  <a:txBody>
                    <a:bodyPr/>
                    <a:lstStyle/>
                    <a:p>
                      <a:endParaRPr lang="en-US" dirty="0"/>
                    </a:p>
                  </a:txBody>
                  <a:tcPr/>
                </a:tc>
                <a:tc>
                  <a:txBody>
                    <a:bodyPr/>
                    <a:lstStyle/>
                    <a:p>
                      <a:r>
                        <a:rPr lang="en-US" dirty="0"/>
                        <a:t>(3, 4), (5, 6)</a:t>
                      </a:r>
                    </a:p>
                  </a:txBody>
                  <a:tcPr/>
                </a:tc>
                <a:tc>
                  <a:txBody>
                    <a:bodyPr/>
                    <a:lstStyle/>
                    <a:p>
                      <a:pPr algn="r"/>
                      <a:r>
                        <a:rPr lang="en-US" dirty="0"/>
                        <a:t>1.52178</a:t>
                      </a:r>
                    </a:p>
                  </a:txBody>
                  <a:tcPr/>
                </a:tc>
                <a:tc>
                  <a:txBody>
                    <a:bodyPr/>
                    <a:lstStyle/>
                    <a:p>
                      <a:pPr algn="r"/>
                      <a:r>
                        <a:rPr lang="en-US" dirty="0"/>
                        <a:t>Optimal Split</a:t>
                      </a:r>
                    </a:p>
                  </a:txBody>
                  <a:tcPr/>
                </a:tc>
                <a:extLst>
                  <a:ext uri="{0D108BD9-81ED-4DB2-BD59-A6C34878D82A}">
                    <a16:rowId xmlns:a16="http://schemas.microsoft.com/office/drawing/2014/main" val="815417978"/>
                  </a:ext>
                </a:extLst>
              </a:tr>
              <a:tr h="370840">
                <a:tc>
                  <a:txBody>
                    <a:bodyPr/>
                    <a:lstStyle/>
                    <a:p>
                      <a:endParaRPr lang="en-US" dirty="0"/>
                    </a:p>
                  </a:txBody>
                  <a:tcPr/>
                </a:tc>
                <a:tc>
                  <a:txBody>
                    <a:bodyPr/>
                    <a:lstStyle/>
                    <a:p>
                      <a:r>
                        <a:rPr lang="en-US" dirty="0"/>
                        <a:t>(3, 4, 5), (6)</a:t>
                      </a:r>
                    </a:p>
                  </a:txBody>
                  <a:tcPr/>
                </a:tc>
                <a:tc>
                  <a:txBody>
                    <a:bodyPr/>
                    <a:lstStyle/>
                    <a:p>
                      <a:pPr algn="r"/>
                      <a:r>
                        <a:rPr lang="en-US" dirty="0"/>
                        <a:t>1.53338</a:t>
                      </a:r>
                    </a:p>
                  </a:txBody>
                  <a:tcPr/>
                </a:tc>
                <a:tc>
                  <a:txBody>
                    <a:bodyPr/>
                    <a:lstStyle/>
                    <a:p>
                      <a:pPr algn="r"/>
                      <a:endParaRPr lang="en-US" dirty="0"/>
                    </a:p>
                  </a:txBody>
                  <a:tcPr/>
                </a:tc>
                <a:extLst>
                  <a:ext uri="{0D108BD9-81ED-4DB2-BD59-A6C34878D82A}">
                    <a16:rowId xmlns:a16="http://schemas.microsoft.com/office/drawing/2014/main" val="3219699237"/>
                  </a:ext>
                </a:extLst>
              </a:tr>
              <a:tr h="370840">
                <a:tc>
                  <a:txBody>
                    <a:bodyPr/>
                    <a:lstStyle/>
                    <a:p>
                      <a:r>
                        <a:rPr lang="en-US" dirty="0"/>
                        <a:t>&gt; 7</a:t>
                      </a:r>
                    </a:p>
                  </a:txBody>
                  <a:tcPr/>
                </a:tc>
                <a:tc>
                  <a:txBody>
                    <a:bodyPr/>
                    <a:lstStyle/>
                    <a:p>
                      <a:r>
                        <a:rPr lang="en-US" dirty="0"/>
                        <a:t>(8), (10, 12)</a:t>
                      </a:r>
                    </a:p>
                  </a:txBody>
                  <a:tcPr/>
                </a:tc>
                <a:tc>
                  <a:txBody>
                    <a:bodyPr/>
                    <a:lstStyle/>
                    <a:p>
                      <a:pPr algn="r"/>
                      <a:r>
                        <a:rPr lang="en-US" dirty="0"/>
                        <a:t>1.41019</a:t>
                      </a:r>
                    </a:p>
                  </a:txBody>
                  <a:tcPr/>
                </a:tc>
                <a:tc>
                  <a:txBody>
                    <a:bodyPr/>
                    <a:lstStyle/>
                    <a:p>
                      <a:pPr algn="r"/>
                      <a:endParaRPr lang="en-US" dirty="0"/>
                    </a:p>
                  </a:txBody>
                  <a:tcPr/>
                </a:tc>
                <a:extLst>
                  <a:ext uri="{0D108BD9-81ED-4DB2-BD59-A6C34878D82A}">
                    <a16:rowId xmlns:a16="http://schemas.microsoft.com/office/drawing/2014/main" val="2438740612"/>
                  </a:ext>
                </a:extLst>
              </a:tr>
              <a:tr h="370840">
                <a:tc>
                  <a:txBody>
                    <a:bodyPr/>
                    <a:lstStyle/>
                    <a:p>
                      <a:endParaRPr lang="en-US" dirty="0"/>
                    </a:p>
                  </a:txBody>
                  <a:tcPr/>
                </a:tc>
                <a:tc>
                  <a:txBody>
                    <a:bodyPr/>
                    <a:lstStyle/>
                    <a:p>
                      <a:r>
                        <a:rPr lang="en-US" dirty="0"/>
                        <a:t>(8, 10), (12)</a:t>
                      </a:r>
                    </a:p>
                  </a:txBody>
                  <a:tcPr/>
                </a:tc>
                <a:tc>
                  <a:txBody>
                    <a:bodyPr/>
                    <a:lstStyle/>
                    <a:p>
                      <a:pPr algn="r"/>
                      <a:r>
                        <a:rPr lang="en-US" dirty="0"/>
                        <a:t> 1.38063</a:t>
                      </a:r>
                    </a:p>
                  </a:txBody>
                  <a:tcPr/>
                </a:tc>
                <a:tc>
                  <a:txBody>
                    <a:bodyPr/>
                    <a:lstStyle/>
                    <a:p>
                      <a:pPr algn="r"/>
                      <a:r>
                        <a:rPr lang="en-US" dirty="0"/>
                        <a:t>Optimal Split</a:t>
                      </a:r>
                    </a:p>
                  </a:txBody>
                  <a:tcPr/>
                </a:tc>
                <a:extLst>
                  <a:ext uri="{0D108BD9-81ED-4DB2-BD59-A6C34878D82A}">
                    <a16:rowId xmlns:a16="http://schemas.microsoft.com/office/drawing/2014/main" val="442227651"/>
                  </a:ext>
                </a:extLst>
              </a:tr>
            </a:tbl>
          </a:graphicData>
        </a:graphic>
      </p:graphicFrame>
      <p:pic>
        <p:nvPicPr>
          <p:cNvPr id="8" name="Picture 7">
            <a:extLst>
              <a:ext uri="{FF2B5EF4-FFF2-40B4-BE49-F238E27FC236}">
                <a16:creationId xmlns:a16="http://schemas.microsoft.com/office/drawing/2014/main" id="{42143772-74F7-4DB8-AF69-3C0170DD5D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4752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Variables in the Home Equity Dataset</a:t>
            </a:r>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graphicFrame>
        <p:nvGraphicFramePr>
          <p:cNvPr id="10" name="Content Placeholder 9"/>
          <p:cNvGraphicFramePr>
            <a:graphicFrameLocks noGrp="1"/>
          </p:cNvGraphicFramePr>
          <p:nvPr>
            <p:ph idx="1"/>
            <p:extLst/>
          </p:nvPr>
        </p:nvGraphicFramePr>
        <p:xfrm>
          <a:off x="990600" y="1496223"/>
          <a:ext cx="10239374" cy="4398817"/>
        </p:xfrm>
        <a:graphic>
          <a:graphicData uri="http://schemas.openxmlformats.org/drawingml/2006/table">
            <a:tbl>
              <a:tblPr/>
              <a:tblGrid>
                <a:gridCol w="1095375">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7105649">
                  <a:extLst>
                    <a:ext uri="{9D8B030D-6E8A-4147-A177-3AD203B41FA5}">
                      <a16:colId xmlns:a16="http://schemas.microsoft.com/office/drawing/2014/main" val="20003"/>
                    </a:ext>
                  </a:extLst>
                </a:gridCol>
              </a:tblGrid>
              <a:tr h="294304">
                <a:tc>
                  <a:txBody>
                    <a:bodyPr/>
                    <a:lstStyle/>
                    <a:p>
                      <a:pPr algn="l" fontAlgn="b"/>
                      <a:r>
                        <a:rPr lang="en-US" sz="1600" b="1" i="0" u="none" strike="noStrike" dirty="0">
                          <a:solidFill>
                            <a:srgbClr val="000000"/>
                          </a:solidFill>
                          <a:effectLst/>
                          <a:latin typeface="Calibri" panose="020F0502020204030204" pitchFamily="34" charset="0"/>
                        </a:rPr>
                        <a:t>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Role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Level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4304">
                <a:tc>
                  <a:txBody>
                    <a:bodyPr/>
                    <a:lstStyle/>
                    <a:p>
                      <a:pPr algn="l" fontAlgn="b"/>
                      <a:r>
                        <a:rPr lang="en-US" sz="1600" b="0" i="0" u="none" strike="noStrike" dirty="0">
                          <a:solidFill>
                            <a:srgbClr val="000000"/>
                          </a:solidFill>
                          <a:effectLst/>
                          <a:latin typeface="Calibri" panose="020F0502020204030204" pitchFamily="34" charset="0"/>
                        </a:rPr>
                        <a:t>BAD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Target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Binary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Status of loan:</a:t>
                      </a:r>
                      <a:br>
                        <a:rPr lang="en-US" sz="1600" b="0" i="0" u="none" strike="noStrike" dirty="0">
                          <a:solidFill>
                            <a:srgbClr val="000000"/>
                          </a:solidFill>
                          <a:effectLst/>
                          <a:latin typeface="Calibri" panose="020F0502020204030204" pitchFamily="34" charset="0"/>
                        </a:rPr>
                      </a:br>
                      <a:r>
                        <a:rPr lang="en-US" sz="1600" b="0" i="0" u="none" strike="noStrike" dirty="0">
                          <a:solidFill>
                            <a:srgbClr val="000000"/>
                          </a:solidFill>
                          <a:effectLst/>
                          <a:latin typeface="Calibri" panose="020F0502020204030204" pitchFamily="34" charset="0"/>
                        </a:rPr>
                        <a:t>    1 = applicant defaulted on the loan or is seriously delinquent</a:t>
                      </a:r>
                      <a:br>
                        <a:rPr lang="en-US" sz="1600" b="0" i="0" u="none" strike="noStrike" dirty="0">
                          <a:solidFill>
                            <a:srgbClr val="000000"/>
                          </a:solidFill>
                          <a:effectLst/>
                          <a:latin typeface="Calibri" panose="020F0502020204030204" pitchFamily="34" charset="0"/>
                        </a:rPr>
                      </a:br>
                      <a:r>
                        <a:rPr lang="en-US" sz="1600" b="0" i="0" u="none" strike="noStrike" dirty="0">
                          <a:solidFill>
                            <a:srgbClr val="000000"/>
                          </a:solidFill>
                          <a:effectLst/>
                          <a:latin typeface="Calibri" panose="020F0502020204030204" pitchFamily="34" charset="0"/>
                        </a:rPr>
                        <a:t>    0 = applicant paid the loan on schedule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0289">
                <a:tc>
                  <a:txBody>
                    <a:bodyPr/>
                    <a:lstStyle/>
                    <a:p>
                      <a:pPr algn="l" fontAlgn="b"/>
                      <a:r>
                        <a:rPr lang="en-US" sz="1600" b="0" i="0" u="none" strike="noStrike" dirty="0">
                          <a:solidFill>
                            <a:srgbClr val="000000"/>
                          </a:solidFill>
                          <a:effectLst/>
                          <a:latin typeface="Calibri" panose="020F0502020204030204" pitchFamily="34" charset="0"/>
                        </a:rPr>
                        <a:t>CLAGE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Age of oldest credit line (months)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0289">
                <a:tc>
                  <a:txBody>
                    <a:bodyPr/>
                    <a:lstStyle/>
                    <a:p>
                      <a:pPr algn="l" fontAlgn="b"/>
                      <a:r>
                        <a:rPr lang="en-US" sz="1600" b="0" i="0" u="none" strike="noStrike" dirty="0">
                          <a:solidFill>
                            <a:srgbClr val="000000"/>
                          </a:solidFill>
                          <a:effectLst/>
                          <a:latin typeface="Calibri" panose="020F0502020204030204" pitchFamily="34" charset="0"/>
                        </a:rPr>
                        <a:t>CLNO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Number of credit lines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0289">
                <a:tc>
                  <a:txBody>
                    <a:bodyPr/>
                    <a:lstStyle/>
                    <a:p>
                      <a:pPr algn="l" fontAlgn="b"/>
                      <a:r>
                        <a:rPr lang="en-US" sz="1600" b="0" i="0" u="none" strike="noStrike" dirty="0">
                          <a:solidFill>
                            <a:srgbClr val="000000"/>
                          </a:solidFill>
                          <a:effectLst/>
                          <a:latin typeface="Calibri" panose="020F0502020204030204" pitchFamily="34" charset="0"/>
                        </a:rPr>
                        <a:t>DEBTINC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Debt-to-income ratio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0289">
                <a:tc>
                  <a:txBody>
                    <a:bodyPr/>
                    <a:lstStyle/>
                    <a:p>
                      <a:pPr algn="l" fontAlgn="b"/>
                      <a:r>
                        <a:rPr lang="en-US" sz="1600" b="0" i="0" u="none" strike="noStrike" dirty="0">
                          <a:solidFill>
                            <a:srgbClr val="000000"/>
                          </a:solidFill>
                          <a:effectLst/>
                          <a:latin typeface="Calibri" panose="020F0502020204030204" pitchFamily="34" charset="0"/>
                        </a:rPr>
                        <a:t>DELINQ</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Nominal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Number of delinquent credit lines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0289">
                <a:tc>
                  <a:txBody>
                    <a:bodyPr/>
                    <a:lstStyle/>
                    <a:p>
                      <a:pPr algn="l" fontAlgn="b"/>
                      <a:r>
                        <a:rPr lang="en-US" sz="1600" b="0" i="0" u="none" strike="noStrike" dirty="0">
                          <a:solidFill>
                            <a:srgbClr val="000000"/>
                          </a:solidFill>
                          <a:effectLst/>
                          <a:latin typeface="Calibri" panose="020F0502020204030204" pitchFamily="34" charset="0"/>
                        </a:rPr>
                        <a:t>DEROG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Nominal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Number of major derogatory reports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0289">
                <a:tc>
                  <a:txBody>
                    <a:bodyPr/>
                    <a:lstStyle/>
                    <a:p>
                      <a:pPr algn="l" fontAlgn="b"/>
                      <a:r>
                        <a:rPr lang="en-US" sz="1600" b="0" i="0" u="none" strike="noStrike" dirty="0">
                          <a:solidFill>
                            <a:srgbClr val="000000"/>
                          </a:solidFill>
                          <a:effectLst/>
                          <a:latin typeface="Calibri" panose="020F0502020204030204" pitchFamily="34" charset="0"/>
                        </a:rPr>
                        <a:t>JOB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Nominal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Occupation category (Mgr, Office, Other, ProfExe, Sales, Self)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0289">
                <a:tc>
                  <a:txBody>
                    <a:bodyPr/>
                    <a:lstStyle/>
                    <a:p>
                      <a:pPr algn="l" fontAlgn="b"/>
                      <a:r>
                        <a:rPr lang="en-US" sz="1600" b="0" i="0" u="none" strike="noStrike" dirty="0">
                          <a:solidFill>
                            <a:srgbClr val="000000"/>
                          </a:solidFill>
                          <a:effectLst/>
                          <a:latin typeface="Calibri" panose="020F0502020204030204" pitchFamily="34" charset="0"/>
                        </a:rPr>
                        <a:t>LOAN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Requested loan amount (dollars)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0289">
                <a:tc>
                  <a:txBody>
                    <a:bodyPr/>
                    <a:lstStyle/>
                    <a:p>
                      <a:pPr algn="l" fontAlgn="b"/>
                      <a:r>
                        <a:rPr lang="en-US" sz="1600" b="0" i="0" u="none" strike="noStrike" dirty="0">
                          <a:solidFill>
                            <a:srgbClr val="000000"/>
                          </a:solidFill>
                          <a:effectLst/>
                          <a:latin typeface="Calibri" panose="020F0502020204030204" pitchFamily="34" charset="0"/>
                        </a:rPr>
                        <a:t>MORTDUE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Amount due on existing mortgage (dollars)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0289">
                <a:tc>
                  <a:txBody>
                    <a:bodyPr/>
                    <a:lstStyle/>
                    <a:p>
                      <a:pPr algn="l" fontAlgn="b"/>
                      <a:r>
                        <a:rPr lang="en-US" sz="1600" b="0" i="0" u="none" strike="noStrike" dirty="0">
                          <a:solidFill>
                            <a:srgbClr val="000000"/>
                          </a:solidFill>
                          <a:effectLst/>
                          <a:latin typeface="Calibri" panose="020F0502020204030204" pitchFamily="34" charset="0"/>
                        </a:rPr>
                        <a:t>NINQ</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Nominal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Number of recent credit inquiries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0289">
                <a:tc>
                  <a:txBody>
                    <a:bodyPr/>
                    <a:lstStyle/>
                    <a:p>
                      <a:pPr algn="l" fontAlgn="b"/>
                      <a:r>
                        <a:rPr lang="en-US" sz="1600" b="0" i="0" u="none" strike="noStrike" dirty="0">
                          <a:solidFill>
                            <a:srgbClr val="000000"/>
                          </a:solidFill>
                          <a:effectLst/>
                          <a:latin typeface="Calibri" panose="020F0502020204030204" pitchFamily="34" charset="0"/>
                        </a:rPr>
                        <a:t>REASON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Binary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Reason for loan: DebtCon = debt consolidation; HomeImp = home improvement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0289">
                <a:tc>
                  <a:txBody>
                    <a:bodyPr/>
                    <a:lstStyle/>
                    <a:p>
                      <a:pPr algn="l" fontAlgn="b"/>
                      <a:r>
                        <a:rPr lang="en-US" sz="1600" b="0" i="0" u="none" strike="noStrike" dirty="0">
                          <a:solidFill>
                            <a:srgbClr val="000000"/>
                          </a:solidFill>
                          <a:effectLst/>
                          <a:latin typeface="Calibri" panose="020F0502020204030204" pitchFamily="34" charset="0"/>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Value of current property (dollars)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0289">
                <a:tc>
                  <a:txBody>
                    <a:bodyPr/>
                    <a:lstStyle/>
                    <a:p>
                      <a:pPr algn="l" fontAlgn="b"/>
                      <a:r>
                        <a:rPr lang="en-US" sz="1600" b="0" i="0" u="none" strike="noStrike" dirty="0">
                          <a:solidFill>
                            <a:srgbClr val="000000"/>
                          </a:solidFill>
                          <a:effectLst/>
                          <a:latin typeface="Calibri" panose="020F0502020204030204" pitchFamily="34" charset="0"/>
                        </a:rPr>
                        <a:t>YOJ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Number of years at present job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pic>
        <p:nvPicPr>
          <p:cNvPr id="6" name="Picture 5">
            <a:extLst>
              <a:ext uri="{FF2B5EF4-FFF2-40B4-BE49-F238E27FC236}">
                <a16:creationId xmlns:a16="http://schemas.microsoft.com/office/drawing/2014/main" id="{8FF2CA5A-F3E9-4D82-8852-52F449235C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28229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Optimal Split on Cylinders</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graphicFrame>
        <p:nvGraphicFramePr>
          <p:cNvPr id="6" name="Table 5">
            <a:extLst>
              <a:ext uri="{FF2B5EF4-FFF2-40B4-BE49-F238E27FC236}">
                <a16:creationId xmlns:a16="http://schemas.microsoft.com/office/drawing/2014/main" id="{E4FB8884-F1C1-4BC9-A16F-2B9CEE8A94AD}"/>
              </a:ext>
            </a:extLst>
          </p:cNvPr>
          <p:cNvGraphicFramePr>
            <a:graphicFrameLocks noGrp="1"/>
          </p:cNvGraphicFramePr>
          <p:nvPr>
            <p:extLst>
              <p:ext uri="{D42A27DB-BD31-4B8C-83A1-F6EECF244321}">
                <p14:modId xmlns:p14="http://schemas.microsoft.com/office/powerpoint/2010/main" val="4040417943"/>
              </p:ext>
            </p:extLst>
          </p:nvPr>
        </p:nvGraphicFramePr>
        <p:xfrm>
          <a:off x="981419" y="1581684"/>
          <a:ext cx="9143080" cy="3045399"/>
        </p:xfrm>
        <a:graphic>
          <a:graphicData uri="http://schemas.openxmlformats.org/drawingml/2006/table">
            <a:tbl>
              <a:tblPr firstRow="1" bandRow="1">
                <a:tableStyleId>{5C22544A-7EE6-4342-B048-85BDC9FD1C3A}</a:tableStyleId>
              </a:tblPr>
              <a:tblGrid>
                <a:gridCol w="1828616">
                  <a:extLst>
                    <a:ext uri="{9D8B030D-6E8A-4147-A177-3AD203B41FA5}">
                      <a16:colId xmlns:a16="http://schemas.microsoft.com/office/drawing/2014/main" val="2131234337"/>
                    </a:ext>
                  </a:extLst>
                </a:gridCol>
                <a:gridCol w="1828616">
                  <a:extLst>
                    <a:ext uri="{9D8B030D-6E8A-4147-A177-3AD203B41FA5}">
                      <a16:colId xmlns:a16="http://schemas.microsoft.com/office/drawing/2014/main" val="4206656141"/>
                    </a:ext>
                  </a:extLst>
                </a:gridCol>
                <a:gridCol w="1828616">
                  <a:extLst>
                    <a:ext uri="{9D8B030D-6E8A-4147-A177-3AD203B41FA5}">
                      <a16:colId xmlns:a16="http://schemas.microsoft.com/office/drawing/2014/main" val="1801011453"/>
                    </a:ext>
                  </a:extLst>
                </a:gridCol>
                <a:gridCol w="1828616">
                  <a:extLst>
                    <a:ext uri="{9D8B030D-6E8A-4147-A177-3AD203B41FA5}">
                      <a16:colId xmlns:a16="http://schemas.microsoft.com/office/drawing/2014/main" val="3370053345"/>
                    </a:ext>
                  </a:extLst>
                </a:gridCol>
                <a:gridCol w="1828616">
                  <a:extLst>
                    <a:ext uri="{9D8B030D-6E8A-4147-A177-3AD203B41FA5}">
                      <a16:colId xmlns:a16="http://schemas.microsoft.com/office/drawing/2014/main" val="222480557"/>
                    </a:ext>
                  </a:extLst>
                </a:gridCol>
              </a:tblGrid>
              <a:tr h="435057">
                <a:tc rowSpan="2">
                  <a:txBody>
                    <a:bodyPr/>
                    <a:lstStyle/>
                    <a:p>
                      <a:pPr algn="ctr"/>
                      <a:r>
                        <a:rPr lang="en-US" dirty="0"/>
                        <a:t>Cylinders</a:t>
                      </a:r>
                    </a:p>
                  </a:txBody>
                  <a:tcPr anchor="ctr"/>
                </a:tc>
                <a:tc gridSpan="4">
                  <a:txBody>
                    <a:bodyPr/>
                    <a:lstStyle/>
                    <a:p>
                      <a:pPr algn="ctr"/>
                      <a:r>
                        <a:rPr lang="en-US" dirty="0"/>
                        <a:t>Origin</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62065629"/>
                  </a:ext>
                </a:extLst>
              </a:tr>
              <a:tr h="435057">
                <a:tc vMerge="1">
                  <a:txBody>
                    <a:bodyPr/>
                    <a:lstStyle/>
                    <a:p>
                      <a:endParaRPr lang="en-US" dirty="0"/>
                    </a:p>
                  </a:txBody>
                  <a:tcPr/>
                </a:tc>
                <a:tc>
                  <a:txBody>
                    <a:bodyPr/>
                    <a:lstStyle/>
                    <a:p>
                      <a:pPr algn="ctr"/>
                      <a:r>
                        <a:rPr lang="en-US" dirty="0"/>
                        <a:t>Asia</a:t>
                      </a:r>
                    </a:p>
                  </a:txBody>
                  <a:tcPr anchor="ctr"/>
                </a:tc>
                <a:tc>
                  <a:txBody>
                    <a:bodyPr/>
                    <a:lstStyle/>
                    <a:p>
                      <a:pPr algn="ctr"/>
                      <a:r>
                        <a:rPr lang="en-US" dirty="0"/>
                        <a:t>Europe</a:t>
                      </a:r>
                    </a:p>
                  </a:txBody>
                  <a:tcPr anchor="ctr"/>
                </a:tc>
                <a:tc>
                  <a:txBody>
                    <a:bodyPr/>
                    <a:lstStyle/>
                    <a:p>
                      <a:pPr algn="ctr"/>
                      <a:r>
                        <a:rPr lang="en-US" dirty="0"/>
                        <a:t>USA</a:t>
                      </a:r>
                    </a:p>
                  </a:txBody>
                  <a:tcPr anchor="ctr"/>
                </a:tc>
                <a:tc>
                  <a:txBody>
                    <a:bodyPr/>
                    <a:lstStyle/>
                    <a:p>
                      <a:pPr algn="ctr"/>
                      <a:r>
                        <a:rPr lang="en-US" b="1" dirty="0"/>
                        <a:t>All</a:t>
                      </a:r>
                    </a:p>
                  </a:txBody>
                  <a:tcPr anchor="ctr"/>
                </a:tc>
                <a:extLst>
                  <a:ext uri="{0D108BD9-81ED-4DB2-BD59-A6C34878D82A}">
                    <a16:rowId xmlns:a16="http://schemas.microsoft.com/office/drawing/2014/main" val="4264202795"/>
                  </a:ext>
                </a:extLst>
              </a:tr>
              <a:tr h="435057">
                <a:tc>
                  <a:txBody>
                    <a:bodyPr/>
                    <a:lstStyle/>
                    <a:p>
                      <a:pPr algn="ctr"/>
                      <a:r>
                        <a:rPr lang="en-US" dirty="0"/>
                        <a:t>3, 4</a:t>
                      </a:r>
                    </a:p>
                  </a:txBody>
                  <a:tcPr anchor="ctr"/>
                </a:tc>
                <a:tc>
                  <a:txBody>
                    <a:bodyPr/>
                    <a:lstStyle/>
                    <a:p>
                      <a:pPr algn="ctr"/>
                      <a:r>
                        <a:rPr lang="en-US" dirty="0">
                          <a:solidFill>
                            <a:srgbClr val="FF0000"/>
                          </a:solidFill>
                        </a:rPr>
                        <a:t>75 (55%)</a:t>
                      </a:r>
                    </a:p>
                  </a:txBody>
                  <a:tcPr anchor="ctr"/>
                </a:tc>
                <a:tc>
                  <a:txBody>
                    <a:bodyPr/>
                    <a:lstStyle/>
                    <a:p>
                      <a:pPr algn="ctr"/>
                      <a:r>
                        <a:rPr lang="en-US" dirty="0"/>
                        <a:t>25 (18%)</a:t>
                      </a:r>
                    </a:p>
                  </a:txBody>
                  <a:tcPr anchor="ctr"/>
                </a:tc>
                <a:tc>
                  <a:txBody>
                    <a:bodyPr/>
                    <a:lstStyle/>
                    <a:p>
                      <a:pPr algn="ctr"/>
                      <a:r>
                        <a:rPr lang="en-US" dirty="0"/>
                        <a:t>37 (27%)</a:t>
                      </a:r>
                    </a:p>
                  </a:txBody>
                  <a:tcPr anchor="ctr"/>
                </a:tc>
                <a:tc>
                  <a:txBody>
                    <a:bodyPr/>
                    <a:lstStyle/>
                    <a:p>
                      <a:pPr algn="ctr"/>
                      <a:r>
                        <a:rPr lang="en-US" b="1" dirty="0"/>
                        <a:t>137 (100%)</a:t>
                      </a:r>
                    </a:p>
                  </a:txBody>
                  <a:tcPr anchor="ctr"/>
                </a:tc>
                <a:extLst>
                  <a:ext uri="{0D108BD9-81ED-4DB2-BD59-A6C34878D82A}">
                    <a16:rowId xmlns:a16="http://schemas.microsoft.com/office/drawing/2014/main" val="1126509255"/>
                  </a:ext>
                </a:extLst>
              </a:tr>
              <a:tr h="435057">
                <a:tc>
                  <a:txBody>
                    <a:bodyPr/>
                    <a:lstStyle/>
                    <a:p>
                      <a:pPr algn="ctr"/>
                      <a:r>
                        <a:rPr lang="en-US" dirty="0"/>
                        <a:t>5, 6</a:t>
                      </a:r>
                    </a:p>
                  </a:txBody>
                  <a:tcPr anchor="ctr"/>
                </a:tc>
                <a:tc>
                  <a:txBody>
                    <a:bodyPr/>
                    <a:lstStyle/>
                    <a:p>
                      <a:pPr algn="ctr"/>
                      <a:r>
                        <a:rPr lang="en-US" dirty="0">
                          <a:solidFill>
                            <a:srgbClr val="FF0000"/>
                          </a:solidFill>
                        </a:rPr>
                        <a:t>69 (35%)</a:t>
                      </a:r>
                    </a:p>
                  </a:txBody>
                  <a:tcPr anchor="ctr"/>
                </a:tc>
                <a:tc>
                  <a:txBody>
                    <a:bodyPr/>
                    <a:lstStyle/>
                    <a:p>
                      <a:pPr algn="ctr"/>
                      <a:r>
                        <a:rPr lang="en-US" dirty="0"/>
                        <a:t>61 (31%)</a:t>
                      </a:r>
                    </a:p>
                  </a:txBody>
                  <a:tcPr anchor="ctr"/>
                </a:tc>
                <a:tc>
                  <a:txBody>
                    <a:bodyPr/>
                    <a:lstStyle/>
                    <a:p>
                      <a:pPr algn="ctr"/>
                      <a:r>
                        <a:rPr lang="en-US" dirty="0"/>
                        <a:t>67 (34%)</a:t>
                      </a:r>
                    </a:p>
                  </a:txBody>
                  <a:tcPr anchor="ctr"/>
                </a:tc>
                <a:tc>
                  <a:txBody>
                    <a:bodyPr/>
                    <a:lstStyle/>
                    <a:p>
                      <a:pPr algn="ctr"/>
                      <a:r>
                        <a:rPr lang="en-US" b="1" dirty="0"/>
                        <a:t>197 (100%)</a:t>
                      </a:r>
                    </a:p>
                  </a:txBody>
                  <a:tcPr anchor="ctr"/>
                </a:tc>
                <a:extLst>
                  <a:ext uri="{0D108BD9-81ED-4DB2-BD59-A6C34878D82A}">
                    <a16:rowId xmlns:a16="http://schemas.microsoft.com/office/drawing/2014/main" val="643498250"/>
                  </a:ext>
                </a:extLst>
              </a:tr>
              <a:tr h="435057">
                <a:tc>
                  <a:txBody>
                    <a:bodyPr/>
                    <a:lstStyle/>
                    <a:p>
                      <a:pPr algn="ctr"/>
                      <a:r>
                        <a:rPr lang="en-US" dirty="0"/>
                        <a:t>8, 10</a:t>
                      </a:r>
                    </a:p>
                  </a:txBody>
                  <a:tcPr anchor="ctr"/>
                </a:tc>
                <a:tc>
                  <a:txBody>
                    <a:bodyPr/>
                    <a:lstStyle/>
                    <a:p>
                      <a:pPr algn="ctr"/>
                      <a:r>
                        <a:rPr lang="en-US" dirty="0"/>
                        <a:t>12 (13%)</a:t>
                      </a:r>
                    </a:p>
                  </a:txBody>
                  <a:tcPr anchor="ctr"/>
                </a:tc>
                <a:tc>
                  <a:txBody>
                    <a:bodyPr/>
                    <a:lstStyle/>
                    <a:p>
                      <a:pPr algn="ctr"/>
                      <a:r>
                        <a:rPr lang="en-US" dirty="0"/>
                        <a:t>34 (38%)</a:t>
                      </a:r>
                    </a:p>
                  </a:txBody>
                  <a:tcPr anchor="ctr"/>
                </a:tc>
                <a:tc>
                  <a:txBody>
                    <a:bodyPr/>
                    <a:lstStyle/>
                    <a:p>
                      <a:pPr algn="ctr"/>
                      <a:r>
                        <a:rPr lang="en-US" dirty="0">
                          <a:solidFill>
                            <a:srgbClr val="FF0000"/>
                          </a:solidFill>
                        </a:rPr>
                        <a:t>43 (48%)</a:t>
                      </a:r>
                    </a:p>
                  </a:txBody>
                  <a:tcPr anchor="ctr"/>
                </a:tc>
                <a:tc>
                  <a:txBody>
                    <a:bodyPr/>
                    <a:lstStyle/>
                    <a:p>
                      <a:pPr algn="ctr"/>
                      <a:r>
                        <a:rPr lang="en-US" b="1" dirty="0"/>
                        <a:t>89</a:t>
                      </a:r>
                    </a:p>
                  </a:txBody>
                  <a:tcPr anchor="ctr"/>
                </a:tc>
                <a:extLst>
                  <a:ext uri="{0D108BD9-81ED-4DB2-BD59-A6C34878D82A}">
                    <a16:rowId xmlns:a16="http://schemas.microsoft.com/office/drawing/2014/main" val="2481838304"/>
                  </a:ext>
                </a:extLst>
              </a:tr>
              <a:tr h="435057">
                <a:tc>
                  <a:txBody>
                    <a:bodyPr/>
                    <a:lstStyle/>
                    <a:p>
                      <a:pPr algn="ctr"/>
                      <a:r>
                        <a:rPr lang="en-US" dirty="0"/>
                        <a:t>12</a:t>
                      </a:r>
                    </a:p>
                  </a:txBody>
                  <a:tcPr anchor="ctr"/>
                </a:tc>
                <a:tc>
                  <a:txBody>
                    <a:bodyPr/>
                    <a:lstStyle/>
                    <a:p>
                      <a:pPr algn="ctr"/>
                      <a:r>
                        <a:rPr lang="en-US" dirty="0"/>
                        <a:t>0 (0%)</a:t>
                      </a:r>
                    </a:p>
                  </a:txBody>
                  <a:tcPr anchor="ctr"/>
                </a:tc>
                <a:tc>
                  <a:txBody>
                    <a:bodyPr/>
                    <a:lstStyle/>
                    <a:p>
                      <a:pPr algn="ctr"/>
                      <a:r>
                        <a:rPr lang="en-US" dirty="0">
                          <a:solidFill>
                            <a:srgbClr val="FF0000"/>
                          </a:solidFill>
                        </a:rPr>
                        <a:t>3 (100%)</a:t>
                      </a:r>
                    </a:p>
                  </a:txBody>
                  <a:tcPr anchor="ctr"/>
                </a:tc>
                <a:tc>
                  <a:txBody>
                    <a:bodyPr/>
                    <a:lstStyle/>
                    <a:p>
                      <a:pPr algn="ctr"/>
                      <a:r>
                        <a:rPr lang="en-US" dirty="0"/>
                        <a:t>0 (0%)</a:t>
                      </a:r>
                    </a:p>
                  </a:txBody>
                  <a:tcPr anchor="ctr"/>
                </a:tc>
                <a:tc>
                  <a:txBody>
                    <a:bodyPr/>
                    <a:lstStyle/>
                    <a:p>
                      <a:pPr algn="ctr"/>
                      <a:r>
                        <a:rPr lang="en-US" b="1" dirty="0"/>
                        <a:t>3 (100%)</a:t>
                      </a:r>
                    </a:p>
                  </a:txBody>
                  <a:tcPr anchor="ctr"/>
                </a:tc>
                <a:extLst>
                  <a:ext uri="{0D108BD9-81ED-4DB2-BD59-A6C34878D82A}">
                    <a16:rowId xmlns:a16="http://schemas.microsoft.com/office/drawing/2014/main" val="2411028048"/>
                  </a:ext>
                </a:extLst>
              </a:tr>
              <a:tr h="435057">
                <a:tc>
                  <a:txBody>
                    <a:bodyPr/>
                    <a:lstStyle/>
                    <a:p>
                      <a:pPr algn="ctr"/>
                      <a:r>
                        <a:rPr lang="en-US" b="1" dirty="0"/>
                        <a:t>All</a:t>
                      </a:r>
                    </a:p>
                  </a:txBody>
                  <a:tcPr anchor="ctr"/>
                </a:tc>
                <a:tc>
                  <a:txBody>
                    <a:bodyPr/>
                    <a:lstStyle/>
                    <a:p>
                      <a:pPr algn="ctr"/>
                      <a:r>
                        <a:rPr lang="en-US" b="1" dirty="0"/>
                        <a:t>156 (37%)</a:t>
                      </a:r>
                    </a:p>
                  </a:txBody>
                  <a:tcPr anchor="ctr"/>
                </a:tc>
                <a:tc>
                  <a:txBody>
                    <a:bodyPr/>
                    <a:lstStyle/>
                    <a:p>
                      <a:pPr algn="ctr"/>
                      <a:r>
                        <a:rPr lang="en-US" b="1" dirty="0"/>
                        <a:t>123 (29%)</a:t>
                      </a:r>
                    </a:p>
                  </a:txBody>
                  <a:tcPr anchor="ctr"/>
                </a:tc>
                <a:tc>
                  <a:txBody>
                    <a:bodyPr/>
                    <a:lstStyle/>
                    <a:p>
                      <a:pPr algn="ctr"/>
                      <a:r>
                        <a:rPr lang="en-US" b="1" dirty="0"/>
                        <a:t>147 (35%)</a:t>
                      </a:r>
                    </a:p>
                  </a:txBody>
                  <a:tcPr anchor="ctr"/>
                </a:tc>
                <a:tc>
                  <a:txBody>
                    <a:bodyPr/>
                    <a:lstStyle/>
                    <a:p>
                      <a:pPr algn="ctr"/>
                      <a:r>
                        <a:rPr lang="en-US" b="1" dirty="0"/>
                        <a:t>426</a:t>
                      </a:r>
                    </a:p>
                  </a:txBody>
                  <a:tcPr anchor="ctr"/>
                </a:tc>
                <a:extLst>
                  <a:ext uri="{0D108BD9-81ED-4DB2-BD59-A6C34878D82A}">
                    <a16:rowId xmlns:a16="http://schemas.microsoft.com/office/drawing/2014/main" val="2456741602"/>
                  </a:ext>
                </a:extLst>
              </a:tr>
            </a:tbl>
          </a:graphicData>
        </a:graphic>
      </p:graphicFrame>
      <p:pic>
        <p:nvPicPr>
          <p:cNvPr id="8" name="Picture 7">
            <a:extLst>
              <a:ext uri="{FF2B5EF4-FFF2-40B4-BE49-F238E27FC236}">
                <a16:creationId xmlns:a16="http://schemas.microsoft.com/office/drawing/2014/main" id="{14C059D9-6C0C-4197-9A5A-82592C5377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188894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Optimal Split on Cylinders</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pic>
        <p:nvPicPr>
          <p:cNvPr id="5" name="Picture 4">
            <a:extLst>
              <a:ext uri="{FF2B5EF4-FFF2-40B4-BE49-F238E27FC236}">
                <a16:creationId xmlns:a16="http://schemas.microsoft.com/office/drawing/2014/main" id="{9F1781EE-DA9B-438E-AC62-A59AA357F7FC}"/>
              </a:ext>
            </a:extLst>
          </p:cNvPr>
          <p:cNvPicPr>
            <a:picLocks noChangeAspect="1"/>
          </p:cNvPicPr>
          <p:nvPr/>
        </p:nvPicPr>
        <p:blipFill>
          <a:blip r:embed="rId3"/>
          <a:stretch>
            <a:fillRect/>
          </a:stretch>
        </p:blipFill>
        <p:spPr>
          <a:xfrm>
            <a:off x="966883" y="1452372"/>
            <a:ext cx="7935477" cy="4572000"/>
          </a:xfrm>
          <a:prstGeom prst="rect">
            <a:avLst/>
          </a:prstGeom>
        </p:spPr>
      </p:pic>
      <p:pic>
        <p:nvPicPr>
          <p:cNvPr id="8" name="Picture 7">
            <a:extLst>
              <a:ext uri="{FF2B5EF4-FFF2-40B4-BE49-F238E27FC236}">
                <a16:creationId xmlns:a16="http://schemas.microsoft.com/office/drawing/2014/main" id="{42879CE4-2E17-474C-B2A4-73824E5EB0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40498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Stopping Rules</a:t>
            </a:r>
          </a:p>
        </p:txBody>
      </p:sp>
      <p:sp>
        <p:nvSpPr>
          <p:cNvPr id="3" name="Content Placeholder 2"/>
          <p:cNvSpPr>
            <a:spLocks noGrp="1"/>
          </p:cNvSpPr>
          <p:nvPr>
            <p:ph idx="1"/>
          </p:nvPr>
        </p:nvSpPr>
        <p:spPr>
          <a:xfrm>
            <a:off x="838199" y="1825625"/>
            <a:ext cx="10268415" cy="4351338"/>
          </a:xfrm>
        </p:spPr>
        <p:txBody>
          <a:bodyPr>
            <a:normAutofit fontScale="92500" lnSpcReduction="20000"/>
          </a:bodyPr>
          <a:lstStyle/>
          <a:p>
            <a:pPr marL="0" indent="0">
              <a:buNone/>
            </a:pPr>
            <a:r>
              <a:rPr lang="en-US" dirty="0"/>
              <a:t>Any of the following conditions will prevent a node from being split:</a:t>
            </a:r>
          </a:p>
          <a:p>
            <a:pPr marL="514350" indent="-514350">
              <a:buFont typeface="+mj-lt"/>
              <a:buAutoNum type="arabicPeriod"/>
            </a:pPr>
            <a:r>
              <a:rPr lang="en-US" dirty="0"/>
              <a:t>The node is pure (i.e., values of the target variable are constant in the node)</a:t>
            </a:r>
          </a:p>
          <a:p>
            <a:pPr marL="514350" indent="-514350">
              <a:buFont typeface="+mj-lt"/>
              <a:buAutoNum type="arabicPeriod"/>
            </a:pPr>
            <a:r>
              <a:rPr lang="en-US" dirty="0"/>
              <a:t>All predictors are constant in the node</a:t>
            </a:r>
          </a:p>
          <a:p>
            <a:pPr marL="514350" indent="-514350">
              <a:buFont typeface="+mj-lt"/>
              <a:buAutoNum type="arabicPeriod"/>
            </a:pPr>
            <a:r>
              <a:rPr lang="en-US" dirty="0"/>
              <a:t>The tree depth for the current node is the </a:t>
            </a:r>
            <a:r>
              <a:rPr lang="en-US" i="1" dirty="0"/>
              <a:t>maximum tree depth</a:t>
            </a:r>
            <a:r>
              <a:rPr lang="en-US" dirty="0"/>
              <a:t>.</a:t>
            </a:r>
          </a:p>
          <a:p>
            <a:pPr marL="514350" indent="-514350">
              <a:buFont typeface="+mj-lt"/>
              <a:buAutoNum type="arabicPeriod"/>
            </a:pPr>
            <a:r>
              <a:rPr lang="en-US" dirty="0"/>
              <a:t>The number of observations in any of the child nodes resulting from the node’s best split is less than the </a:t>
            </a:r>
            <a:r>
              <a:rPr lang="en-US" i="1" dirty="0"/>
              <a:t>minimum child node size </a:t>
            </a:r>
            <a:r>
              <a:rPr lang="en-US" dirty="0"/>
              <a:t>(a.k.a. </a:t>
            </a:r>
            <a:r>
              <a:rPr lang="en-US" i="1" dirty="0"/>
              <a:t>minimum leaf size</a:t>
            </a:r>
            <a:r>
              <a:rPr lang="en-US" dirty="0"/>
              <a:t>).</a:t>
            </a:r>
          </a:p>
          <a:p>
            <a:pPr marL="514350" indent="-514350">
              <a:buFont typeface="+mj-lt"/>
              <a:buAutoNum type="arabicPeriod"/>
            </a:pPr>
            <a:r>
              <a:rPr lang="en-US" dirty="0"/>
              <a:t>The number of observations in a parent node is less than the</a:t>
            </a:r>
            <a:r>
              <a:rPr lang="en-US" i="1" dirty="0"/>
              <a:t> minimum parent node size</a:t>
            </a:r>
            <a:r>
              <a:rPr lang="en-US" dirty="0"/>
              <a:t> (a.k.a. </a:t>
            </a:r>
            <a:r>
              <a:rPr lang="en-US" i="1" dirty="0"/>
              <a:t>minimum split size</a:t>
            </a:r>
            <a:r>
              <a:rPr lang="en-US" dirty="0"/>
              <a:t>)</a:t>
            </a:r>
          </a:p>
          <a:p>
            <a:pPr marL="514350" indent="-514350">
              <a:buFont typeface="+mj-lt"/>
              <a:buAutoNum type="arabicPeriod"/>
            </a:pPr>
            <a:r>
              <a:rPr lang="en-US" dirty="0"/>
              <a:t>The number of terminal nodes reaches the </a:t>
            </a:r>
            <a:r>
              <a:rPr lang="en-US" i="1" dirty="0"/>
              <a:t>maximum number of leaves</a:t>
            </a:r>
            <a:r>
              <a:rPr lang="en-US" dirty="0"/>
              <a:t>.</a:t>
            </a:r>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pic>
        <p:nvPicPr>
          <p:cNvPr id="6" name="Picture 5">
            <a:extLst>
              <a:ext uri="{FF2B5EF4-FFF2-40B4-BE49-F238E27FC236}">
                <a16:creationId xmlns:a16="http://schemas.microsoft.com/office/drawing/2014/main" id="{FB20D568-AFF9-473F-9309-F2C70B356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88362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Decision Tree: Missing Values</a:t>
            </a:r>
          </a:p>
        </p:txBody>
      </p:sp>
      <p:sp>
        <p:nvSpPr>
          <p:cNvPr id="3" name="Content Placeholder 2"/>
          <p:cNvSpPr>
            <a:spLocks noGrp="1"/>
          </p:cNvSpPr>
          <p:nvPr>
            <p:ph idx="1"/>
          </p:nvPr>
        </p:nvSpPr>
        <p:spPr/>
        <p:txBody>
          <a:bodyPr>
            <a:normAutofit/>
          </a:bodyPr>
          <a:lstStyle/>
          <a:p>
            <a:pPr marL="0" indent="0">
              <a:buNone/>
            </a:pPr>
            <a:r>
              <a:rPr lang="en-US" b="1" dirty="0"/>
              <a:t>Target Variable</a:t>
            </a:r>
            <a:r>
              <a:rPr lang="en-US" dirty="0"/>
              <a:t>:</a:t>
            </a:r>
          </a:p>
          <a:p>
            <a:pPr marL="514350" indent="-514350">
              <a:buFont typeface="+mj-lt"/>
              <a:buAutoNum type="arabicPeriod"/>
            </a:pPr>
            <a:r>
              <a:rPr lang="en-US" dirty="0"/>
              <a:t>Missing values in target variables are always discarded</a:t>
            </a:r>
          </a:p>
          <a:p>
            <a:pPr marL="0" indent="0">
              <a:spcBef>
                <a:spcPts val="3000"/>
              </a:spcBef>
              <a:buNone/>
            </a:pPr>
            <a:r>
              <a:rPr lang="en-US" b="1" dirty="0"/>
              <a:t>Predictors</a:t>
            </a:r>
            <a:r>
              <a:rPr lang="en-US" dirty="0"/>
              <a:t>:</a:t>
            </a:r>
          </a:p>
          <a:p>
            <a:pPr marL="514350" indent="-514350">
              <a:buFont typeface="+mj-lt"/>
              <a:buAutoNum type="arabicPeriod"/>
            </a:pPr>
            <a:r>
              <a:rPr lang="en-US" dirty="0"/>
              <a:t>Missing values in predictors </a:t>
            </a:r>
            <a:r>
              <a:rPr lang="en-US" i="1" dirty="0"/>
              <a:t>may be</a:t>
            </a:r>
            <a:r>
              <a:rPr lang="en-US" dirty="0"/>
              <a:t> retained and used.</a:t>
            </a:r>
          </a:p>
          <a:p>
            <a:pPr marL="514350" indent="-514350">
              <a:buFont typeface="+mj-lt"/>
              <a:buAutoNum type="arabicPeriod"/>
            </a:pPr>
            <a:r>
              <a:rPr lang="en-US" dirty="0"/>
              <a:t>Missing values of a predictor may be treated as a separate unique category decision or merged into other categories (e.g., the mode category which has the most number of observations).</a:t>
            </a:r>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pic>
        <p:nvPicPr>
          <p:cNvPr id="6" name="Picture 5">
            <a:extLst>
              <a:ext uri="{FF2B5EF4-FFF2-40B4-BE49-F238E27FC236}">
                <a16:creationId xmlns:a16="http://schemas.microsoft.com/office/drawing/2014/main" id="{143E9EA5-56F0-4814-82F2-6165BBCB88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63451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Decision Tree: Missing Values</a:t>
            </a:r>
          </a:p>
        </p:txBody>
      </p:sp>
      <p:sp>
        <p:nvSpPr>
          <p:cNvPr id="3" name="Content Placeholder 2"/>
          <p:cNvSpPr>
            <a:spLocks noGrp="1"/>
          </p:cNvSpPr>
          <p:nvPr>
            <p:ph idx="1"/>
          </p:nvPr>
        </p:nvSpPr>
        <p:spPr/>
        <p:txBody>
          <a:bodyPr>
            <a:normAutofit/>
          </a:bodyPr>
          <a:lstStyle/>
          <a:p>
            <a:pPr marL="0" indent="0">
              <a:buNone/>
            </a:pPr>
            <a:r>
              <a:rPr lang="en-US" b="1" dirty="0"/>
              <a:t>Predictors</a:t>
            </a:r>
            <a:r>
              <a:rPr lang="en-US" dirty="0"/>
              <a:t>:</a:t>
            </a:r>
          </a:p>
          <a:p>
            <a:pPr marL="514350" indent="-514350">
              <a:buFont typeface="+mj-lt"/>
              <a:buAutoNum type="arabicPeriod" startAt="4"/>
            </a:pPr>
            <a:r>
              <a:rPr lang="en-US" dirty="0"/>
              <a:t>One advantage of keeping missing values is the same number of observations is used for each predictor.</a:t>
            </a:r>
          </a:p>
          <a:p>
            <a:pPr marL="514350" indent="-514350">
              <a:buFont typeface="+mj-lt"/>
              <a:buAutoNum type="arabicPeriod" startAt="4"/>
            </a:pPr>
            <a:r>
              <a:rPr lang="en-US" dirty="0"/>
              <a:t>Another advantage is the occurrence of a particular target variable value may be associated with the presence of missing values in some predictors.</a:t>
            </a:r>
          </a:p>
          <a:p>
            <a:pPr lvl="1"/>
            <a:r>
              <a:rPr lang="en-US" dirty="0"/>
              <a:t>For example, observations with missing Debt to Income Ratios may also have higher default rates</a:t>
            </a:r>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pic>
        <p:nvPicPr>
          <p:cNvPr id="6" name="Picture 5">
            <a:extLst>
              <a:ext uri="{FF2B5EF4-FFF2-40B4-BE49-F238E27FC236}">
                <a16:creationId xmlns:a16="http://schemas.microsoft.com/office/drawing/2014/main" id="{6455969B-CB1E-454E-8EEF-39721A9D99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442189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Pitfall of Over-fitting the Data</a:t>
            </a:r>
          </a:p>
        </p:txBody>
      </p:sp>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sp>
        <p:nvSpPr>
          <p:cNvPr id="3" name="Content Placeholder 2"/>
          <p:cNvSpPr>
            <a:spLocks noGrp="1"/>
          </p:cNvSpPr>
          <p:nvPr>
            <p:ph idx="1"/>
          </p:nvPr>
        </p:nvSpPr>
        <p:spPr/>
        <p:txBody>
          <a:bodyPr>
            <a:normAutofit/>
          </a:bodyPr>
          <a:lstStyle/>
          <a:p>
            <a:r>
              <a:rPr lang="en-US" dirty="0"/>
              <a:t>Applying splitting criteria usually results in a large tree that provides a good fit to the training data.</a:t>
            </a:r>
          </a:p>
          <a:p>
            <a:r>
              <a:rPr lang="en-US" dirty="0"/>
              <a:t>The problem with this tree is its potential for overfitting the data: the tree can be overly tailored to the training data and not generalize well to new data.</a:t>
            </a:r>
          </a:p>
          <a:p>
            <a:r>
              <a:rPr lang="en-US" dirty="0"/>
              <a:t>Over-fitting means the model is more complex than it should be, and therefore the model may pick up noise instead of signal.</a:t>
            </a:r>
          </a:p>
          <a:p>
            <a:r>
              <a:rPr lang="en-US" dirty="0"/>
              <a:t>Decision trees tend to over-fit data because I can keep on adding nodes such that the nodes contain only one observation.</a:t>
            </a:r>
          </a:p>
          <a:p>
            <a:pPr lvl="1"/>
            <a:r>
              <a:rPr lang="en-US" dirty="0"/>
              <a:t>Think about a scenario when a predictor is essentially the case ID</a:t>
            </a:r>
          </a:p>
          <a:p>
            <a:pPr marL="0" indent="0">
              <a:buNone/>
            </a:pPr>
            <a:endParaRPr lang="en-US" dirty="0"/>
          </a:p>
        </p:txBody>
      </p:sp>
      <p:pic>
        <p:nvPicPr>
          <p:cNvPr id="6" name="Picture 5">
            <a:extLst>
              <a:ext uri="{FF2B5EF4-FFF2-40B4-BE49-F238E27FC236}">
                <a16:creationId xmlns:a16="http://schemas.microsoft.com/office/drawing/2014/main" id="{C4FC8CD0-6AC6-48EF-BDA0-98DF4DA49A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313279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Pruning Criteria </a:t>
            </a:r>
          </a:p>
        </p:txBody>
      </p:sp>
      <p:sp>
        <p:nvSpPr>
          <p:cNvPr id="3" name="Content Placeholder 2"/>
          <p:cNvSpPr>
            <a:spLocks noGrp="1"/>
          </p:cNvSpPr>
          <p:nvPr>
            <p:ph idx="1"/>
          </p:nvPr>
        </p:nvSpPr>
        <p:spPr/>
        <p:txBody>
          <a:bodyPr>
            <a:normAutofit lnSpcReduction="10000"/>
          </a:bodyPr>
          <a:lstStyle/>
          <a:p>
            <a:r>
              <a:rPr lang="en-US" dirty="0"/>
              <a:t>The solution is to find a smaller subtree that results in a low error rate on holdout or validation data. </a:t>
            </a:r>
          </a:p>
          <a:p>
            <a:r>
              <a:rPr lang="en-US" dirty="0"/>
              <a:t>It is often computationally prohibitive to evaluate the error on all possible subtrees of the full tree.</a:t>
            </a:r>
          </a:p>
          <a:p>
            <a:r>
              <a:rPr lang="en-US" dirty="0"/>
              <a:t>A more practical strategy is to focus on a sequence of nested trees obtained by successively pruning leaves from the tree, starting from the terminal nodes. This process is repeated until only the root node remains. </a:t>
            </a:r>
          </a:p>
          <a:p>
            <a:r>
              <a:rPr lang="en-US" dirty="0"/>
              <a:t>Pruning implies to assess the impact on the goodness-of-fit of the tree if terminal nodes (that come from the same parent node) are combined.</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pic>
        <p:nvPicPr>
          <p:cNvPr id="6" name="Picture 5">
            <a:extLst>
              <a:ext uri="{FF2B5EF4-FFF2-40B4-BE49-F238E27FC236}">
                <a16:creationId xmlns:a16="http://schemas.microsoft.com/office/drawing/2014/main" id="{EB8C423F-645C-414D-BFB4-124609D1D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932654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Pruning Criteria </a:t>
            </a:r>
          </a:p>
        </p:txBody>
      </p:sp>
      <p:pic>
        <p:nvPicPr>
          <p:cNvPr id="5" name="Content Placeholder 4">
            <a:extLst>
              <a:ext uri="{FF2B5EF4-FFF2-40B4-BE49-F238E27FC236}">
                <a16:creationId xmlns:a16="http://schemas.microsoft.com/office/drawing/2014/main" id="{6D62D3C3-480B-4289-8159-39AD53C01C3C}"/>
              </a:ext>
            </a:extLst>
          </p:cNvPr>
          <p:cNvPicPr>
            <a:picLocks noGrp="1" noChangeAspect="1"/>
          </p:cNvPicPr>
          <p:nvPr>
            <p:ph idx="1"/>
          </p:nvPr>
        </p:nvPicPr>
        <p:blipFill>
          <a:blip r:embed="rId3"/>
          <a:stretch>
            <a:fillRect/>
          </a:stretch>
        </p:blipFill>
        <p:spPr>
          <a:xfrm>
            <a:off x="636225" y="1601767"/>
            <a:ext cx="6858000" cy="3311901"/>
          </a:xfrm>
          <a:prstGeom prst="rect">
            <a:avLst/>
          </a:prstGeom>
        </p:spPr>
      </p:pic>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sp>
        <p:nvSpPr>
          <p:cNvPr id="6" name="Rectangle 5">
            <a:extLst>
              <a:ext uri="{FF2B5EF4-FFF2-40B4-BE49-F238E27FC236}">
                <a16:creationId xmlns:a16="http://schemas.microsoft.com/office/drawing/2014/main" id="{4FC60692-CD07-484A-B1D1-94CD6D383E91}"/>
              </a:ext>
            </a:extLst>
          </p:cNvPr>
          <p:cNvSpPr/>
          <p:nvPr/>
        </p:nvSpPr>
        <p:spPr>
          <a:xfrm>
            <a:off x="7631391" y="1602655"/>
            <a:ext cx="3722409" cy="3970318"/>
          </a:xfrm>
          <a:prstGeom prst="rect">
            <a:avLst/>
          </a:prstGeom>
        </p:spPr>
        <p:txBody>
          <a:bodyPr wrap="square">
            <a:spAutoFit/>
          </a:bodyPr>
          <a:lstStyle/>
          <a:p>
            <a:pPr marL="285750" indent="-285750">
              <a:buFont typeface="Arial" panose="020B0604020202020204" pitchFamily="34" charset="0"/>
              <a:buChar char="•"/>
            </a:pPr>
            <a:r>
              <a:rPr lang="en-US" dirty="0"/>
              <a:t>Remove Node 4 and Node 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Compare the Full Tree and the Nested Tree by comparing the pruning criterion metric on an independent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practice, the independent datasets are created through cross-validation.  For example, divide the data into ten equal parts, build the tree using all nine parts, and validate the tree using the </a:t>
            </a:r>
            <a:r>
              <a:rPr lang="en-US"/>
              <a:t>remaining tenth part.</a:t>
            </a:r>
            <a:endParaRPr lang="en-US" dirty="0"/>
          </a:p>
        </p:txBody>
      </p:sp>
      <p:pic>
        <p:nvPicPr>
          <p:cNvPr id="8" name="Picture 7">
            <a:extLst>
              <a:ext uri="{FF2B5EF4-FFF2-40B4-BE49-F238E27FC236}">
                <a16:creationId xmlns:a16="http://schemas.microsoft.com/office/drawing/2014/main" id="{AEB65CD7-428E-4B0C-8C51-68411A24D7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550882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Pruning Criteria </a:t>
            </a:r>
          </a:p>
        </p:txBody>
      </p:sp>
      <p:sp>
        <p:nvSpPr>
          <p:cNvPr id="3" name="Content Placeholder 2"/>
          <p:cNvSpPr>
            <a:spLocks noGrp="1"/>
          </p:cNvSpPr>
          <p:nvPr>
            <p:ph idx="1"/>
          </p:nvPr>
        </p:nvSpPr>
        <p:spPr/>
        <p:txBody>
          <a:bodyPr>
            <a:normAutofit fontScale="92500" lnSpcReduction="20000"/>
          </a:bodyPr>
          <a:lstStyle/>
          <a:p>
            <a:r>
              <a:rPr lang="en-US" dirty="0"/>
              <a:t>Several well-known pruning methods will be described in this slide, however, you can always override the final selected tree based on your preferences or domain knowledge. </a:t>
            </a:r>
          </a:p>
          <a:p>
            <a:r>
              <a:rPr lang="en-US" dirty="0"/>
              <a:t>Pruning Methods:</a:t>
            </a:r>
          </a:p>
          <a:p>
            <a:pPr lvl="1"/>
            <a:r>
              <a:rPr lang="en-US" b="1" dirty="0"/>
              <a:t>Cost-complexity</a:t>
            </a:r>
            <a:r>
              <a:rPr lang="en-US" dirty="0"/>
              <a:t> – Breiman, L., Friedman, J., Olshen, R. A., and Stone, C. J. (1984). Classification and Regression Trees. Belmont, CA: Wadsworth.</a:t>
            </a:r>
          </a:p>
          <a:p>
            <a:pPr lvl="1"/>
            <a:r>
              <a:rPr lang="en-US" b="1" dirty="0"/>
              <a:t>C4.5</a:t>
            </a:r>
            <a:r>
              <a:rPr lang="en-US" dirty="0"/>
              <a:t> – Quinlan, J. R. (1993). C4.5: Programs for Machine Learning. San Francisco: Morgan Kaufmann. </a:t>
            </a:r>
            <a:r>
              <a:rPr lang="en-US" i="1" dirty="0"/>
              <a:t>Only for the categorical target</a:t>
            </a:r>
            <a:r>
              <a:rPr lang="en-US" dirty="0"/>
              <a:t>.</a:t>
            </a:r>
          </a:p>
          <a:p>
            <a:pPr lvl="1"/>
            <a:r>
              <a:rPr lang="en-US" b="1" dirty="0"/>
              <a:t>Reduced Error</a:t>
            </a:r>
            <a:r>
              <a:rPr lang="en-US" dirty="0"/>
              <a:t> – Quinlan, J. R. (1987). “Simplifying Decision Trees.” International Journal of Man-Machine Studies 27:221–234. </a:t>
            </a:r>
          </a:p>
          <a:p>
            <a:r>
              <a:rPr lang="en-US" dirty="0"/>
              <a:t>Reference: </a:t>
            </a:r>
            <a:r>
              <a:rPr lang="en-US" dirty="0">
                <a:hlinkClick r:id="rId3"/>
              </a:rPr>
              <a:t>http://support.sas.com/documentation/cdl/en/stathpug/68163/HTML/default/viewer.htm#stathpug_hpsplit_details06.htm</a:t>
            </a:r>
            <a:r>
              <a:rPr lang="en-US" dirty="0"/>
              <a:t> </a:t>
            </a:r>
          </a:p>
        </p:txBody>
      </p:sp>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p:pic>
        <p:nvPicPr>
          <p:cNvPr id="6" name="Picture 5">
            <a:extLst>
              <a:ext uri="{FF2B5EF4-FFF2-40B4-BE49-F238E27FC236}">
                <a16:creationId xmlns:a16="http://schemas.microsoft.com/office/drawing/2014/main" id="{C3D02BD7-8A0F-4A71-AA75-D681A09E88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67956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Which Pruning Method to use? </a:t>
            </a:r>
          </a:p>
        </p:txBody>
      </p:sp>
      <p:sp>
        <p:nvSpPr>
          <p:cNvPr id="3" name="Content Placeholder 2"/>
          <p:cNvSpPr>
            <a:spLocks noGrp="1"/>
          </p:cNvSpPr>
          <p:nvPr>
            <p:ph idx="1"/>
          </p:nvPr>
        </p:nvSpPr>
        <p:spPr/>
        <p:txBody>
          <a:bodyPr>
            <a:normAutofit/>
          </a:bodyPr>
          <a:lstStyle/>
          <a:p>
            <a:r>
              <a:rPr lang="en-US" dirty="0"/>
              <a:t>My experience suggests trying all three methods (exclude C4.5 if your target variable is an interval variable).</a:t>
            </a:r>
          </a:p>
          <a:p>
            <a:r>
              <a:rPr lang="en-US" dirty="0"/>
              <a:t>It is because the model assessment statistics (under the three methods) are usually similar.</a:t>
            </a:r>
          </a:p>
          <a:p>
            <a:r>
              <a:rPr lang="en-US" dirty="0"/>
              <a:t>Pick the tree that meets your needs!</a:t>
            </a:r>
          </a:p>
          <a:p>
            <a:pPr lvl="1"/>
            <a:r>
              <a:rPr lang="en-US" dirty="0"/>
              <a:t>Big versus small trees?</a:t>
            </a:r>
          </a:p>
          <a:p>
            <a:pPr lvl="1"/>
            <a:r>
              <a:rPr lang="en-US" dirty="0"/>
              <a:t>Lowest misclassification rate?</a:t>
            </a:r>
          </a:p>
          <a:p>
            <a:pPr lvl="1"/>
            <a:r>
              <a:rPr lang="en-US" dirty="0"/>
              <a:t>Highest entropy (or Gini index)?</a:t>
            </a:r>
          </a:p>
          <a:p>
            <a:pPr lvl="1"/>
            <a:r>
              <a:rPr lang="en-US" dirty="0"/>
              <a:t>Make the most sense based on your domain knowledge?</a:t>
            </a:r>
          </a:p>
        </p:txBody>
      </p:sp>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pic>
        <p:nvPicPr>
          <p:cNvPr id="6" name="Picture 5">
            <a:extLst>
              <a:ext uri="{FF2B5EF4-FFF2-40B4-BE49-F238E27FC236}">
                <a16:creationId xmlns:a16="http://schemas.microsoft.com/office/drawing/2014/main" id="{73FF3DDD-1656-4D4F-9D25-CADA95AF73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9234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Overall Default Rate</a:t>
            </a:r>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sp>
        <p:nvSpPr>
          <p:cNvPr id="3" name="Content Placeholder 2"/>
          <p:cNvSpPr>
            <a:spLocks noGrp="1"/>
          </p:cNvSpPr>
          <p:nvPr>
            <p:ph idx="1"/>
          </p:nvPr>
        </p:nvSpPr>
        <p:spPr>
          <a:xfrm>
            <a:off x="838200" y="1825625"/>
            <a:ext cx="5674112" cy="4351338"/>
          </a:xfrm>
        </p:spPr>
        <p:txBody>
          <a:bodyPr>
            <a:normAutofit/>
          </a:bodyPr>
          <a:lstStyle/>
          <a:p>
            <a:r>
              <a:rPr lang="en-US" dirty="0"/>
              <a:t>5,960 applicants</a:t>
            </a:r>
          </a:p>
          <a:p>
            <a:r>
              <a:rPr lang="en-US" dirty="0"/>
              <a:t>19.95% or 1,189 applicants defaulted on the loan or is seriously delinquent</a:t>
            </a:r>
          </a:p>
          <a:p>
            <a:r>
              <a:rPr lang="en-US" dirty="0"/>
              <a:t>If the 5,950 applicants are assumed from the same homogeneous population, then the loan officer will randomly decline 19.95% of all applications regardless of the information on the applications. </a:t>
            </a:r>
          </a:p>
        </p:txBody>
      </p:sp>
      <p:sp>
        <p:nvSpPr>
          <p:cNvPr id="5" name="Rectangle 4">
            <a:extLst>
              <a:ext uri="{FF2B5EF4-FFF2-40B4-BE49-F238E27FC236}">
                <a16:creationId xmlns:a16="http://schemas.microsoft.com/office/drawing/2014/main" id="{51F98653-3A7D-4C9C-97A2-C0EB448BF233}"/>
              </a:ext>
            </a:extLst>
          </p:cNvPr>
          <p:cNvSpPr/>
          <p:nvPr/>
        </p:nvSpPr>
        <p:spPr>
          <a:xfrm>
            <a:off x="6870530" y="1384320"/>
            <a:ext cx="3764514" cy="1200329"/>
          </a:xfrm>
          <a:prstGeom prst="rect">
            <a:avLst/>
          </a:prstGeom>
        </p:spPr>
        <p:txBody>
          <a:bodyPr wrap="square">
            <a:spAutoFit/>
          </a:bodyPr>
          <a:lstStyle/>
          <a:p>
            <a:r>
              <a:rPr lang="en-US" b="1" dirty="0">
                <a:latin typeface="Courier New" panose="02070309020205020404" pitchFamily="49" charset="0"/>
                <a:cs typeface="Courier New" panose="02070309020205020404" pitchFamily="49" charset="0"/>
              </a:rPr>
              <a:t>BAD    Count     Percent</a:t>
            </a:r>
          </a:p>
          <a:p>
            <a:r>
              <a:rPr lang="en-US" b="1" dirty="0">
                <a:latin typeface="Courier New" panose="02070309020205020404" pitchFamily="49" charset="0"/>
                <a:cs typeface="Courier New" panose="02070309020205020404" pitchFamily="49" charset="0"/>
              </a:rPr>
              <a:t>0       4771   80.050336</a:t>
            </a:r>
          </a:p>
          <a:p>
            <a:r>
              <a:rPr lang="en-US" b="1" dirty="0">
                <a:latin typeface="Courier New" panose="02070309020205020404" pitchFamily="49" charset="0"/>
                <a:cs typeface="Courier New" panose="02070309020205020404" pitchFamily="49" charset="0"/>
              </a:rPr>
              <a:t>1       1189   19.949664</a:t>
            </a:r>
          </a:p>
          <a:p>
            <a:r>
              <a:rPr lang="en-US" b="1" dirty="0">
                <a:latin typeface="Courier New" panose="02070309020205020404" pitchFamily="49" charset="0"/>
                <a:cs typeface="Courier New" panose="02070309020205020404" pitchFamily="49" charset="0"/>
              </a:rPr>
              <a:t>All     5960  100.000000</a:t>
            </a:r>
          </a:p>
        </p:txBody>
      </p:sp>
      <p:pic>
        <p:nvPicPr>
          <p:cNvPr id="6" name="Picture 5">
            <a:extLst>
              <a:ext uri="{FF2B5EF4-FFF2-40B4-BE49-F238E27FC236}">
                <a16:creationId xmlns:a16="http://schemas.microsoft.com/office/drawing/2014/main" id="{D091C9B2-B643-43CA-8C1B-1A8E38A704B3}"/>
              </a:ext>
            </a:extLst>
          </p:cNvPr>
          <p:cNvPicPr>
            <a:picLocks noChangeAspect="1"/>
          </p:cNvPicPr>
          <p:nvPr/>
        </p:nvPicPr>
        <p:blipFill>
          <a:blip r:embed="rId3"/>
          <a:stretch>
            <a:fillRect/>
          </a:stretch>
        </p:blipFill>
        <p:spPr>
          <a:xfrm>
            <a:off x="6870530" y="2751336"/>
            <a:ext cx="4903317" cy="3378970"/>
          </a:xfrm>
          <a:prstGeom prst="rect">
            <a:avLst/>
          </a:prstGeom>
        </p:spPr>
      </p:pic>
      <p:pic>
        <p:nvPicPr>
          <p:cNvPr id="8" name="Picture 7">
            <a:extLst>
              <a:ext uri="{FF2B5EF4-FFF2-40B4-BE49-F238E27FC236}">
                <a16:creationId xmlns:a16="http://schemas.microsoft.com/office/drawing/2014/main" id="{F1381534-EA0A-4B34-BB37-7933C5F228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1915472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Python Modules</a:t>
            </a:r>
          </a:p>
        </p:txBody>
      </p:sp>
      <p:sp>
        <p:nvSpPr>
          <p:cNvPr id="3" name="Content Placeholder 2"/>
          <p:cNvSpPr>
            <a:spLocks noGrp="1"/>
          </p:cNvSpPr>
          <p:nvPr>
            <p:ph idx="1"/>
          </p:nvPr>
        </p:nvSpPr>
        <p:spPr/>
        <p:txBody>
          <a:bodyPr>
            <a:normAutofit/>
          </a:bodyPr>
          <a:lstStyle/>
          <a:p>
            <a:pPr marL="0" indent="0">
              <a:buNone/>
            </a:pPr>
            <a:r>
              <a:rPr lang="en-US" sz="3600" b="1" dirty="0" err="1">
                <a:solidFill>
                  <a:schemeClr val="bg1"/>
                </a:solidFill>
              </a:rPr>
              <a:t>sklearn.tree</a:t>
            </a:r>
            <a:r>
              <a:rPr lang="en-US" sz="3600" b="1" dirty="0">
                <a:solidFill>
                  <a:schemeClr val="bg1"/>
                </a:solidFill>
              </a:rPr>
              <a:t>: Decision Trees</a:t>
            </a:r>
            <a:endParaRPr lang="en-US" sz="3600" dirty="0">
              <a:latin typeface="SAS Monospace" panose="020B0609020202020204" pitchFamily="49" charset="0"/>
              <a:cs typeface="Courier New" panose="02070309020205020404" pitchFamily="49" charset="0"/>
            </a:endParaRPr>
          </a:p>
          <a:p>
            <a:r>
              <a:rPr lang="en-US" sz="2000" dirty="0" err="1">
                <a:latin typeface="SAS Monospace" panose="020B0609020202020204" pitchFamily="49" charset="0"/>
                <a:cs typeface="Courier New" panose="02070309020205020404" pitchFamily="49" charset="0"/>
              </a:rPr>
              <a:t>tree.DecisionTreeClassifier</a:t>
            </a:r>
            <a:r>
              <a:rPr lang="en-US" sz="2000" dirty="0">
                <a:latin typeface="SAS Monospace" panose="020B0609020202020204" pitchFamily="49" charset="0"/>
                <a:cs typeface="Courier New" panose="02070309020205020404" pitchFamily="49" charset="0"/>
              </a:rPr>
              <a:t>()	A decision tree classifier.</a:t>
            </a:r>
          </a:p>
          <a:p>
            <a:r>
              <a:rPr lang="en-US" sz="2000" dirty="0" err="1">
                <a:latin typeface="SAS Monospace" panose="020B0609020202020204" pitchFamily="49" charset="0"/>
                <a:cs typeface="Courier New" panose="02070309020205020404" pitchFamily="49" charset="0"/>
              </a:rPr>
              <a:t>tree.DecisionTreeRegressor</a:t>
            </a:r>
            <a:r>
              <a:rPr lang="en-US" sz="2000" dirty="0">
                <a:latin typeface="SAS Monospace" panose="020B0609020202020204" pitchFamily="49" charset="0"/>
                <a:cs typeface="Courier New" panose="02070309020205020404" pitchFamily="49" charset="0"/>
              </a:rPr>
              <a:t>()		A decision tree regressor.</a:t>
            </a:r>
          </a:p>
          <a:p>
            <a:r>
              <a:rPr lang="en-US" sz="2000" dirty="0" err="1">
                <a:latin typeface="SAS Monospace" panose="020B0609020202020204" pitchFamily="49" charset="0"/>
                <a:cs typeface="Courier New" panose="02070309020205020404" pitchFamily="49" charset="0"/>
              </a:rPr>
              <a:t>tree.export_graphviz</a:t>
            </a:r>
            <a:r>
              <a:rPr lang="en-US" sz="2000" dirty="0">
                <a:latin typeface="SAS Monospace" panose="020B0609020202020204" pitchFamily="49" charset="0"/>
                <a:cs typeface="Courier New" panose="02070309020205020404" pitchFamily="49" charset="0"/>
              </a:rPr>
              <a:t>()			Export a decision tree in DOT.</a:t>
            </a:r>
          </a:p>
          <a:p>
            <a:pPr marL="0" indent="0">
              <a:buNone/>
            </a:pPr>
            <a:r>
              <a:rPr lang="en-US" sz="3600" b="1" dirty="0" err="1">
                <a:solidFill>
                  <a:schemeClr val="bg1"/>
                </a:solidFill>
              </a:rPr>
              <a:t>graphviz</a:t>
            </a:r>
            <a:r>
              <a:rPr lang="en-US" sz="3600" b="1" dirty="0">
                <a:solidFill>
                  <a:schemeClr val="bg1"/>
                </a:solidFill>
              </a:rPr>
              <a:t>: Rendering DOT</a:t>
            </a:r>
            <a:endParaRPr lang="en-US" sz="3600" dirty="0">
              <a:latin typeface="SAS Monospace" panose="020B0609020202020204" pitchFamily="49" charset="0"/>
              <a:cs typeface="Courier New" panose="02070309020205020404" pitchFamily="49" charset="0"/>
            </a:endParaRPr>
          </a:p>
          <a:p>
            <a:r>
              <a:rPr lang="en-US" sz="2000" dirty="0" err="1">
                <a:latin typeface="SAS Monospace" panose="020B0609020202020204" pitchFamily="49" charset="0"/>
                <a:cs typeface="Courier New" panose="02070309020205020404" pitchFamily="49" charset="0"/>
              </a:rPr>
              <a:t>graphviz.Source</a:t>
            </a:r>
            <a:r>
              <a:rPr lang="en-US" sz="2000" dirty="0">
                <a:latin typeface="SAS Monospace" panose="020B0609020202020204" pitchFamily="49" charset="0"/>
                <a:cs typeface="Courier New" panose="02070309020205020404" pitchFamily="49" charset="0"/>
              </a:rPr>
              <a:t>()			Convert DOT into a graph.</a:t>
            </a:r>
          </a:p>
          <a:p>
            <a:r>
              <a:rPr lang="en-US" sz="2000" dirty="0">
                <a:latin typeface="SAS Monospace" panose="020B0609020202020204" pitchFamily="49" charset="0"/>
                <a:cs typeface="Courier New" panose="02070309020205020404" pitchFamily="49" charset="0"/>
              </a:rPr>
              <a:t>render()					Render the graph into PDF.</a:t>
            </a:r>
          </a:p>
          <a:p>
            <a:pPr marL="0" indent="0">
              <a:buNone/>
            </a:pPr>
            <a:endParaRPr lang="en-US" sz="2400" dirty="0"/>
          </a:p>
        </p:txBody>
      </p:sp>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pic>
        <p:nvPicPr>
          <p:cNvPr id="6" name="Picture 5">
            <a:extLst>
              <a:ext uri="{FF2B5EF4-FFF2-40B4-BE49-F238E27FC236}">
                <a16:creationId xmlns:a16="http://schemas.microsoft.com/office/drawing/2014/main" id="{46C79B01-1270-4605-904B-D7AC602990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3623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Caveat of </a:t>
            </a:r>
            <a:r>
              <a:rPr lang="en-US" b="1" dirty="0" err="1">
                <a:solidFill>
                  <a:schemeClr val="bg1"/>
                </a:solidFill>
              </a:rPr>
              <a:t>sklearn.tree</a:t>
            </a:r>
            <a:r>
              <a:rPr lang="en-US" b="1" dirty="0">
                <a:solidFill>
                  <a:schemeClr val="bg1"/>
                </a:solidFill>
              </a:rPr>
              <a:t>: Decision Trees</a:t>
            </a:r>
          </a:p>
        </p:txBody>
      </p:sp>
      <p:sp>
        <p:nvSpPr>
          <p:cNvPr id="3" name="Content Placeholder 2"/>
          <p:cNvSpPr>
            <a:spLocks noGrp="1"/>
          </p:cNvSpPr>
          <p:nvPr>
            <p:ph idx="1"/>
          </p:nvPr>
        </p:nvSpPr>
        <p:spPr/>
        <p:txBody>
          <a:bodyPr>
            <a:normAutofit/>
          </a:bodyPr>
          <a:lstStyle/>
          <a:p>
            <a:r>
              <a:rPr lang="en-US" dirty="0"/>
              <a:t>Assume all input fields are interval variables</a:t>
            </a:r>
          </a:p>
          <a:p>
            <a:pPr lvl="1"/>
            <a:r>
              <a:rPr lang="en-US" dirty="0"/>
              <a:t>Does not handle string input variables</a:t>
            </a:r>
          </a:p>
          <a:p>
            <a:r>
              <a:rPr lang="en-US" dirty="0"/>
              <a:t>Require all observations are complete, i.e., no missing values</a:t>
            </a:r>
          </a:p>
          <a:p>
            <a:pPr lvl="1"/>
            <a:r>
              <a:rPr lang="en-US" dirty="0"/>
              <a:t>Does not handle missing values in input fields</a:t>
            </a:r>
          </a:p>
          <a:p>
            <a:r>
              <a:rPr lang="en-US" dirty="0"/>
              <a:t>Does not support pruning</a:t>
            </a:r>
          </a:p>
          <a:p>
            <a:r>
              <a:rPr lang="en-US" dirty="0"/>
              <a:t>Does not carry the variables’ names in the output</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pic>
        <p:nvPicPr>
          <p:cNvPr id="6" name="Picture 5">
            <a:extLst>
              <a:ext uri="{FF2B5EF4-FFF2-40B4-BE49-F238E27FC236}">
                <a16:creationId xmlns:a16="http://schemas.microsoft.com/office/drawing/2014/main" id="{30C7F896-B7DD-40F1-B522-B0A96DC6AD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87299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Use Decision Tree to Describe Clusters</a:t>
            </a:r>
          </a:p>
        </p:txBody>
      </p:sp>
      <p:sp>
        <p:nvSpPr>
          <p:cNvPr id="3" name="Content Placeholder 2"/>
          <p:cNvSpPr>
            <a:spLocks noGrp="1"/>
          </p:cNvSpPr>
          <p:nvPr>
            <p:ph idx="1"/>
          </p:nvPr>
        </p:nvSpPr>
        <p:spPr/>
        <p:txBody>
          <a:bodyPr>
            <a:normAutofit/>
          </a:bodyPr>
          <a:lstStyle/>
          <a:p>
            <a:r>
              <a:rPr lang="en-US" dirty="0"/>
              <a:t>Apply a clustering algorithm to divide the observations into non-overlapping clusters.</a:t>
            </a:r>
          </a:p>
          <a:p>
            <a:r>
              <a:rPr lang="en-US" dirty="0"/>
              <a:t>Use the arbitrary cluster IDs as the target variable in a decision tree, the input fields for the decision tree are those for the clustering.</a:t>
            </a:r>
          </a:p>
          <a:p>
            <a:r>
              <a:rPr lang="en-US" dirty="0"/>
              <a:t>The goal is NOT to re-discover the clusters.</a:t>
            </a:r>
          </a:p>
          <a:p>
            <a:r>
              <a:rPr lang="en-US" dirty="0"/>
              <a:t>The goal is to describe the majority of observations in a cluster </a:t>
            </a:r>
            <a:r>
              <a:rPr lang="en-US"/>
              <a:t>by a decision tree rule.</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pic>
        <p:nvPicPr>
          <p:cNvPr id="6" name="Picture 5">
            <a:extLst>
              <a:ext uri="{FF2B5EF4-FFF2-40B4-BE49-F238E27FC236}">
                <a16:creationId xmlns:a16="http://schemas.microsoft.com/office/drawing/2014/main" id="{6BC6509E-43B5-47E0-AFE6-9F89C42975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733041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Capital Bike Share Data</a:t>
            </a:r>
          </a:p>
        </p:txBody>
      </p:sp>
      <p:sp>
        <p:nvSpPr>
          <p:cNvPr id="3" name="Content Placeholder 2"/>
          <p:cNvSpPr>
            <a:spLocks noGrp="1"/>
          </p:cNvSpPr>
          <p:nvPr>
            <p:ph idx="1"/>
          </p:nvPr>
        </p:nvSpPr>
        <p:spPr/>
        <p:txBody>
          <a:bodyPr>
            <a:normAutofit/>
          </a:bodyPr>
          <a:lstStyle/>
          <a:p>
            <a:r>
              <a:rPr lang="en-US" dirty="0"/>
              <a:t>Kaggle provides us a data on the bicycle rental demand in the Capital Bikeshare program in Washington, DC.  The data combines historical usage patterns with weather data.  You can learn more about this data at </a:t>
            </a:r>
            <a:r>
              <a:rPr lang="en-US" dirty="0">
                <a:hlinkClick r:id="rId3"/>
              </a:rPr>
              <a:t>https://www.kaggle.com/c/bike-sharing-demand</a:t>
            </a:r>
            <a:r>
              <a:rPr lang="en-US" dirty="0"/>
              <a:t>.</a:t>
            </a:r>
          </a:p>
          <a:p>
            <a:r>
              <a:rPr lang="en-US" dirty="0"/>
              <a:t>Data is BikeSharingDemand_Train.csv, use three interval predictors:</a:t>
            </a:r>
          </a:p>
          <a:p>
            <a:pPr marL="914400" lvl="1" indent="-457200">
              <a:buFont typeface="+mj-lt"/>
              <a:buAutoNum type="arabicPeriod"/>
            </a:pPr>
            <a:r>
              <a:rPr lang="en-US" dirty="0"/>
              <a:t>temp – hourly temperature in Celsius</a:t>
            </a:r>
          </a:p>
          <a:p>
            <a:pPr marL="914400" lvl="1" indent="-457200">
              <a:buFont typeface="+mj-lt"/>
              <a:buAutoNum type="arabicPeriod"/>
            </a:pPr>
            <a:r>
              <a:rPr lang="en-US" dirty="0"/>
              <a:t>humidity – humidity in percent</a:t>
            </a:r>
          </a:p>
          <a:p>
            <a:pPr marL="914400" lvl="1" indent="-457200">
              <a:buFont typeface="+mj-lt"/>
              <a:buAutoNum type="arabicPeriod"/>
            </a:pPr>
            <a:r>
              <a:rPr lang="en-US" dirty="0"/>
              <a:t>windspeed – windspeed in km/h</a:t>
            </a:r>
          </a:p>
          <a:p>
            <a:r>
              <a:rPr lang="en-US" dirty="0"/>
              <a:t>Use observations where all four predictors are not missing</a:t>
            </a:r>
          </a:p>
          <a:p>
            <a:pPr lvl="1"/>
            <a:r>
              <a:rPr lang="en-US" dirty="0"/>
              <a:t>10,886 observations</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pic>
        <p:nvPicPr>
          <p:cNvPr id="6" name="Picture 5">
            <a:extLst>
              <a:ext uri="{FF2B5EF4-FFF2-40B4-BE49-F238E27FC236}">
                <a16:creationId xmlns:a16="http://schemas.microsoft.com/office/drawing/2014/main" id="{8DB13102-7CCA-4EF5-B59D-5555C53BD9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60584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Bike Share - Clustering</a:t>
            </a:r>
          </a:p>
        </p:txBody>
      </p:sp>
      <p:sp>
        <p:nvSpPr>
          <p:cNvPr id="3" name="Content Placeholder 2"/>
          <p:cNvSpPr>
            <a:spLocks noGrp="1"/>
          </p:cNvSpPr>
          <p:nvPr>
            <p:ph idx="1"/>
          </p:nvPr>
        </p:nvSpPr>
        <p:spPr>
          <a:xfrm>
            <a:off x="838199" y="1825625"/>
            <a:ext cx="6250757" cy="4351338"/>
          </a:xfrm>
        </p:spPr>
        <p:txBody>
          <a:bodyPr>
            <a:normAutofit/>
          </a:bodyPr>
          <a:lstStyle/>
          <a:p>
            <a:r>
              <a:rPr lang="en-US" dirty="0"/>
              <a:t>Try the number of clusters from 1 to 15</a:t>
            </a:r>
          </a:p>
          <a:p>
            <a:r>
              <a:rPr lang="en-US" dirty="0"/>
              <a:t>Use the Elbow and the Silhouette metrics to determine the number of clusters</a:t>
            </a:r>
          </a:p>
          <a:p>
            <a:r>
              <a:rPr lang="en-US" dirty="0"/>
              <a:t>Determine 2 as the number of clusters</a:t>
            </a:r>
          </a:p>
          <a:p>
            <a:r>
              <a:rPr lang="en-US" dirty="0"/>
              <a:t>Centroids are:</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pic>
        <p:nvPicPr>
          <p:cNvPr id="6" name="Picture 5">
            <a:extLst>
              <a:ext uri="{FF2B5EF4-FFF2-40B4-BE49-F238E27FC236}">
                <a16:creationId xmlns:a16="http://schemas.microsoft.com/office/drawing/2014/main" id="{DC112E80-F92F-4FB8-9B91-13BEA37FD146}"/>
              </a:ext>
            </a:extLst>
          </p:cNvPr>
          <p:cNvPicPr>
            <a:picLocks noChangeAspect="1"/>
          </p:cNvPicPr>
          <p:nvPr/>
        </p:nvPicPr>
        <p:blipFill>
          <a:blip r:embed="rId3"/>
          <a:stretch>
            <a:fillRect/>
          </a:stretch>
        </p:blipFill>
        <p:spPr>
          <a:xfrm>
            <a:off x="7473088" y="485775"/>
            <a:ext cx="4104487" cy="2743200"/>
          </a:xfrm>
          <a:prstGeom prst="rect">
            <a:avLst/>
          </a:prstGeom>
        </p:spPr>
      </p:pic>
      <p:pic>
        <p:nvPicPr>
          <p:cNvPr id="8" name="Picture 7">
            <a:extLst>
              <a:ext uri="{FF2B5EF4-FFF2-40B4-BE49-F238E27FC236}">
                <a16:creationId xmlns:a16="http://schemas.microsoft.com/office/drawing/2014/main" id="{122327B1-802E-4549-8BCE-DB25DF6EFE3D}"/>
              </a:ext>
            </a:extLst>
          </p:cNvPr>
          <p:cNvPicPr>
            <a:picLocks noChangeAspect="1"/>
          </p:cNvPicPr>
          <p:nvPr/>
        </p:nvPicPr>
        <p:blipFill>
          <a:blip r:embed="rId4"/>
          <a:stretch>
            <a:fillRect/>
          </a:stretch>
        </p:blipFill>
        <p:spPr>
          <a:xfrm>
            <a:off x="7473088" y="3517107"/>
            <a:ext cx="4104487" cy="2743200"/>
          </a:xfrm>
          <a:prstGeom prst="rect">
            <a:avLst/>
          </a:prstGeom>
        </p:spPr>
      </p:pic>
      <p:graphicFrame>
        <p:nvGraphicFramePr>
          <p:cNvPr id="9" name="Table 8">
            <a:extLst>
              <a:ext uri="{FF2B5EF4-FFF2-40B4-BE49-F238E27FC236}">
                <a16:creationId xmlns:a16="http://schemas.microsoft.com/office/drawing/2014/main" id="{8C781539-9DA0-4E82-8DF4-497C3B5C2623}"/>
              </a:ext>
            </a:extLst>
          </p:cNvPr>
          <p:cNvGraphicFramePr>
            <a:graphicFrameLocks noGrp="1"/>
          </p:cNvGraphicFramePr>
          <p:nvPr>
            <p:extLst>
              <p:ext uri="{D42A27DB-BD31-4B8C-83A1-F6EECF244321}">
                <p14:modId xmlns:p14="http://schemas.microsoft.com/office/powerpoint/2010/main" val="1370134818"/>
              </p:ext>
            </p:extLst>
          </p:nvPr>
        </p:nvGraphicFramePr>
        <p:xfrm>
          <a:off x="952108" y="4731431"/>
          <a:ext cx="5558672" cy="1112520"/>
        </p:xfrm>
        <a:graphic>
          <a:graphicData uri="http://schemas.openxmlformats.org/drawingml/2006/table">
            <a:tbl>
              <a:tblPr firstRow="1" bandRow="1">
                <a:tableStyleId>{5C22544A-7EE6-4342-B048-85BDC9FD1C3A}</a:tableStyleId>
              </a:tblPr>
              <a:tblGrid>
                <a:gridCol w="970961">
                  <a:extLst>
                    <a:ext uri="{9D8B030D-6E8A-4147-A177-3AD203B41FA5}">
                      <a16:colId xmlns:a16="http://schemas.microsoft.com/office/drawing/2014/main" val="3786848838"/>
                    </a:ext>
                  </a:extLst>
                </a:gridCol>
                <a:gridCol w="980387">
                  <a:extLst>
                    <a:ext uri="{9D8B030D-6E8A-4147-A177-3AD203B41FA5}">
                      <a16:colId xmlns:a16="http://schemas.microsoft.com/office/drawing/2014/main" val="1842477340"/>
                    </a:ext>
                  </a:extLst>
                </a:gridCol>
                <a:gridCol w="1005471">
                  <a:extLst>
                    <a:ext uri="{9D8B030D-6E8A-4147-A177-3AD203B41FA5}">
                      <a16:colId xmlns:a16="http://schemas.microsoft.com/office/drawing/2014/main" val="864338945"/>
                    </a:ext>
                  </a:extLst>
                </a:gridCol>
                <a:gridCol w="1222466">
                  <a:extLst>
                    <a:ext uri="{9D8B030D-6E8A-4147-A177-3AD203B41FA5}">
                      <a16:colId xmlns:a16="http://schemas.microsoft.com/office/drawing/2014/main" val="1122079332"/>
                    </a:ext>
                  </a:extLst>
                </a:gridCol>
                <a:gridCol w="1379387">
                  <a:extLst>
                    <a:ext uri="{9D8B030D-6E8A-4147-A177-3AD203B41FA5}">
                      <a16:colId xmlns:a16="http://schemas.microsoft.com/office/drawing/2014/main" val="2756407612"/>
                    </a:ext>
                  </a:extLst>
                </a:gridCol>
              </a:tblGrid>
              <a:tr h="370840">
                <a:tc>
                  <a:txBody>
                    <a:bodyPr/>
                    <a:lstStyle/>
                    <a:p>
                      <a:pPr algn="ctr"/>
                      <a:r>
                        <a:rPr lang="en-US" dirty="0"/>
                        <a:t>Cluster</a:t>
                      </a:r>
                    </a:p>
                  </a:txBody>
                  <a:tcPr/>
                </a:tc>
                <a:tc>
                  <a:txBody>
                    <a:bodyPr/>
                    <a:lstStyle/>
                    <a:p>
                      <a:pPr algn="r"/>
                      <a:r>
                        <a:rPr lang="en-US" dirty="0"/>
                        <a:t>Size</a:t>
                      </a:r>
                    </a:p>
                  </a:txBody>
                  <a:tcPr/>
                </a:tc>
                <a:tc>
                  <a:txBody>
                    <a:bodyPr/>
                    <a:lstStyle/>
                    <a:p>
                      <a:pPr algn="r"/>
                      <a:r>
                        <a:rPr lang="en-US" dirty="0"/>
                        <a:t>temp</a:t>
                      </a:r>
                    </a:p>
                  </a:txBody>
                  <a:tcPr/>
                </a:tc>
                <a:tc>
                  <a:txBody>
                    <a:bodyPr/>
                    <a:lstStyle/>
                    <a:p>
                      <a:pPr algn="r"/>
                      <a:r>
                        <a:rPr lang="en-US" dirty="0"/>
                        <a:t>humidity</a:t>
                      </a:r>
                    </a:p>
                  </a:txBody>
                  <a:tcPr/>
                </a:tc>
                <a:tc>
                  <a:txBody>
                    <a:bodyPr/>
                    <a:lstStyle/>
                    <a:p>
                      <a:pPr algn="r"/>
                      <a:r>
                        <a:rPr lang="en-US" dirty="0"/>
                        <a:t>windspeed</a:t>
                      </a:r>
                    </a:p>
                  </a:txBody>
                  <a:tcPr/>
                </a:tc>
                <a:extLst>
                  <a:ext uri="{0D108BD9-81ED-4DB2-BD59-A6C34878D82A}">
                    <a16:rowId xmlns:a16="http://schemas.microsoft.com/office/drawing/2014/main" val="221847687"/>
                  </a:ext>
                </a:extLst>
              </a:tr>
              <a:tr h="370840">
                <a:tc>
                  <a:txBody>
                    <a:bodyPr/>
                    <a:lstStyle/>
                    <a:p>
                      <a:pPr algn="ctr"/>
                      <a:r>
                        <a:rPr lang="en-US" dirty="0"/>
                        <a:t>0</a:t>
                      </a:r>
                    </a:p>
                  </a:txBody>
                  <a:tcPr/>
                </a:tc>
                <a:tc>
                  <a:txBody>
                    <a:bodyPr/>
                    <a:lstStyle/>
                    <a:p>
                      <a:pPr algn="r"/>
                      <a:r>
                        <a:rPr lang="en-US" dirty="0"/>
                        <a:t>5,466</a:t>
                      </a:r>
                    </a:p>
                  </a:txBody>
                  <a:tcPr/>
                </a:tc>
                <a:tc>
                  <a:txBody>
                    <a:bodyPr/>
                    <a:lstStyle/>
                    <a:p>
                      <a:pPr algn="r"/>
                      <a:r>
                        <a:rPr lang="en-US" dirty="0"/>
                        <a:t>20.076</a:t>
                      </a:r>
                    </a:p>
                  </a:txBody>
                  <a:tcPr/>
                </a:tc>
                <a:tc>
                  <a:txBody>
                    <a:bodyPr/>
                    <a:lstStyle/>
                    <a:p>
                      <a:pPr algn="r"/>
                      <a:r>
                        <a:rPr lang="en-US" dirty="0"/>
                        <a:t>78.0</a:t>
                      </a:r>
                    </a:p>
                  </a:txBody>
                  <a:tcPr/>
                </a:tc>
                <a:tc>
                  <a:txBody>
                    <a:bodyPr/>
                    <a:lstStyle/>
                    <a:p>
                      <a:pPr algn="r"/>
                      <a:r>
                        <a:rPr lang="en-US" dirty="0"/>
                        <a:t>10.25922</a:t>
                      </a:r>
                    </a:p>
                  </a:txBody>
                  <a:tcPr/>
                </a:tc>
                <a:extLst>
                  <a:ext uri="{0D108BD9-81ED-4DB2-BD59-A6C34878D82A}">
                    <a16:rowId xmlns:a16="http://schemas.microsoft.com/office/drawing/2014/main" val="387715709"/>
                  </a:ext>
                </a:extLst>
              </a:tr>
              <a:tr h="370840">
                <a:tc>
                  <a:txBody>
                    <a:bodyPr/>
                    <a:lstStyle/>
                    <a:p>
                      <a:pPr algn="ctr"/>
                      <a:r>
                        <a:rPr lang="en-US" dirty="0"/>
                        <a:t>1</a:t>
                      </a:r>
                    </a:p>
                  </a:txBody>
                  <a:tcPr/>
                </a:tc>
                <a:tc>
                  <a:txBody>
                    <a:bodyPr/>
                    <a:lstStyle/>
                    <a:p>
                      <a:pPr algn="r"/>
                      <a:r>
                        <a:rPr lang="en-US" dirty="0"/>
                        <a:t>5,420</a:t>
                      </a:r>
                    </a:p>
                  </a:txBody>
                  <a:tcPr/>
                </a:tc>
                <a:tc>
                  <a:txBody>
                    <a:bodyPr/>
                    <a:lstStyle/>
                    <a:p>
                      <a:pPr algn="r"/>
                      <a:r>
                        <a:rPr lang="en-US" dirty="0"/>
                        <a:t>20.387</a:t>
                      </a:r>
                    </a:p>
                  </a:txBody>
                  <a:tcPr/>
                </a:tc>
                <a:tc>
                  <a:txBody>
                    <a:bodyPr/>
                    <a:lstStyle/>
                    <a:p>
                      <a:pPr algn="r"/>
                      <a:r>
                        <a:rPr lang="en-US" dirty="0"/>
                        <a:t>45.6</a:t>
                      </a:r>
                    </a:p>
                  </a:txBody>
                  <a:tcPr/>
                </a:tc>
                <a:tc>
                  <a:txBody>
                    <a:bodyPr/>
                    <a:lstStyle/>
                    <a:p>
                      <a:pPr algn="r"/>
                      <a:r>
                        <a:rPr lang="en-US" dirty="0"/>
                        <a:t>15.36113</a:t>
                      </a:r>
                    </a:p>
                  </a:txBody>
                  <a:tcPr/>
                </a:tc>
                <a:extLst>
                  <a:ext uri="{0D108BD9-81ED-4DB2-BD59-A6C34878D82A}">
                    <a16:rowId xmlns:a16="http://schemas.microsoft.com/office/drawing/2014/main" val="291735392"/>
                  </a:ext>
                </a:extLst>
              </a:tr>
            </a:tbl>
          </a:graphicData>
        </a:graphic>
      </p:graphicFrame>
      <p:pic>
        <p:nvPicPr>
          <p:cNvPr id="10" name="Picture 9">
            <a:extLst>
              <a:ext uri="{FF2B5EF4-FFF2-40B4-BE49-F238E27FC236}">
                <a16:creationId xmlns:a16="http://schemas.microsoft.com/office/drawing/2014/main" id="{384A6DD8-FF1F-4267-A169-649AB27237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574700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Bike Share – Decision Tree</a:t>
            </a:r>
          </a:p>
        </p:txBody>
      </p:sp>
      <p:sp>
        <p:nvSpPr>
          <p:cNvPr id="3" name="Content Placeholder 2"/>
          <p:cNvSpPr>
            <a:spLocks noGrp="1"/>
          </p:cNvSpPr>
          <p:nvPr>
            <p:ph idx="1"/>
          </p:nvPr>
        </p:nvSpPr>
        <p:spPr>
          <a:xfrm>
            <a:off x="838200" y="1825625"/>
            <a:ext cx="4271128" cy="4351338"/>
          </a:xfrm>
        </p:spPr>
        <p:txBody>
          <a:bodyPr>
            <a:normAutofit/>
          </a:bodyPr>
          <a:lstStyle/>
          <a:p>
            <a:r>
              <a:rPr lang="en-US" dirty="0"/>
              <a:t>Cluster ID is the target</a:t>
            </a:r>
          </a:p>
          <a:p>
            <a:r>
              <a:rPr lang="en-US" dirty="0"/>
              <a:t>temp, humidity, and windspeed are predictors</a:t>
            </a:r>
          </a:p>
          <a:p>
            <a:r>
              <a:rPr lang="en-US" dirty="0"/>
              <a:t>Maximum depth is 4</a:t>
            </a:r>
          </a:p>
          <a:p>
            <a:r>
              <a:rPr lang="en-US" dirty="0"/>
              <a:t>Splitting criterion is Entropy</a:t>
            </a:r>
          </a:p>
          <a:p>
            <a:r>
              <a:rPr lang="en-US" dirty="0"/>
              <a:t>Accuracy is 0.9963</a:t>
            </a:r>
          </a:p>
          <a:p>
            <a:pPr lvl="1"/>
            <a:r>
              <a:rPr lang="en-US" dirty="0"/>
              <a:t>99.63% of observations are correctly classified</a:t>
            </a:r>
          </a:p>
          <a:p>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65</a:t>
            </a:fld>
            <a:endParaRPr lang="en-US" dirty="0"/>
          </a:p>
        </p:txBody>
      </p:sp>
      <p:pic>
        <p:nvPicPr>
          <p:cNvPr id="5" name="Picture 4">
            <a:extLst>
              <a:ext uri="{FF2B5EF4-FFF2-40B4-BE49-F238E27FC236}">
                <a16:creationId xmlns:a16="http://schemas.microsoft.com/office/drawing/2014/main" id="{8E0C4CB4-F676-4794-AA79-637CE8BE03E1}"/>
              </a:ext>
            </a:extLst>
          </p:cNvPr>
          <p:cNvPicPr>
            <a:picLocks noChangeAspect="1"/>
          </p:cNvPicPr>
          <p:nvPr/>
        </p:nvPicPr>
        <p:blipFill>
          <a:blip r:embed="rId3"/>
          <a:stretch>
            <a:fillRect/>
          </a:stretch>
        </p:blipFill>
        <p:spPr>
          <a:xfrm>
            <a:off x="5289069" y="1825625"/>
            <a:ext cx="6664187" cy="4302966"/>
          </a:xfrm>
          <a:prstGeom prst="rect">
            <a:avLst/>
          </a:prstGeom>
        </p:spPr>
      </p:pic>
      <p:pic>
        <p:nvPicPr>
          <p:cNvPr id="8" name="Picture 7">
            <a:extLst>
              <a:ext uri="{FF2B5EF4-FFF2-40B4-BE49-F238E27FC236}">
                <a16:creationId xmlns:a16="http://schemas.microsoft.com/office/drawing/2014/main" id="{089EEDD7-9325-4014-B0C7-29C5B6B294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803293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Bike Share – Node Description</a:t>
            </a:r>
          </a:p>
        </p:txBody>
      </p:sp>
      <p:graphicFrame>
        <p:nvGraphicFramePr>
          <p:cNvPr id="6" name="Content Placeholder 5">
            <a:extLst>
              <a:ext uri="{FF2B5EF4-FFF2-40B4-BE49-F238E27FC236}">
                <a16:creationId xmlns:a16="http://schemas.microsoft.com/office/drawing/2014/main" id="{AB6360B8-91CC-480D-89DD-0C7CB39ADAE4}"/>
              </a:ext>
            </a:extLst>
          </p:cNvPr>
          <p:cNvGraphicFramePr>
            <a:graphicFrameLocks noGrp="1"/>
          </p:cNvGraphicFramePr>
          <p:nvPr>
            <p:ph idx="1"/>
            <p:extLst>
              <p:ext uri="{D42A27DB-BD31-4B8C-83A1-F6EECF244321}">
                <p14:modId xmlns:p14="http://schemas.microsoft.com/office/powerpoint/2010/main" val="224640738"/>
              </p:ext>
            </p:extLst>
          </p:nvPr>
        </p:nvGraphicFramePr>
        <p:xfrm>
          <a:off x="685211" y="1690687"/>
          <a:ext cx="11051161" cy="3899412"/>
        </p:xfrm>
        <a:graphic>
          <a:graphicData uri="http://schemas.openxmlformats.org/drawingml/2006/table">
            <a:tbl>
              <a:tblPr/>
              <a:tblGrid>
                <a:gridCol w="5687417">
                  <a:extLst>
                    <a:ext uri="{9D8B030D-6E8A-4147-A177-3AD203B41FA5}">
                      <a16:colId xmlns:a16="http://schemas.microsoft.com/office/drawing/2014/main" val="2849057274"/>
                    </a:ext>
                  </a:extLst>
                </a:gridCol>
                <a:gridCol w="1340936">
                  <a:extLst>
                    <a:ext uri="{9D8B030D-6E8A-4147-A177-3AD203B41FA5}">
                      <a16:colId xmlns:a16="http://schemas.microsoft.com/office/drawing/2014/main" val="2429440637"/>
                    </a:ext>
                  </a:extLst>
                </a:gridCol>
                <a:gridCol w="1340936">
                  <a:extLst>
                    <a:ext uri="{9D8B030D-6E8A-4147-A177-3AD203B41FA5}">
                      <a16:colId xmlns:a16="http://schemas.microsoft.com/office/drawing/2014/main" val="3827660570"/>
                    </a:ext>
                  </a:extLst>
                </a:gridCol>
                <a:gridCol w="1340936">
                  <a:extLst>
                    <a:ext uri="{9D8B030D-6E8A-4147-A177-3AD203B41FA5}">
                      <a16:colId xmlns:a16="http://schemas.microsoft.com/office/drawing/2014/main" val="632109070"/>
                    </a:ext>
                  </a:extLst>
                </a:gridCol>
                <a:gridCol w="1340936">
                  <a:extLst>
                    <a:ext uri="{9D8B030D-6E8A-4147-A177-3AD203B41FA5}">
                      <a16:colId xmlns:a16="http://schemas.microsoft.com/office/drawing/2014/main" val="2489905631"/>
                    </a:ext>
                  </a:extLst>
                </a:gridCol>
              </a:tblGrid>
              <a:tr h="354492">
                <a:tc>
                  <a:txBody>
                    <a:bodyPr/>
                    <a:lstStyle/>
                    <a:p>
                      <a:pPr algn="l" fontAlgn="b"/>
                      <a:r>
                        <a:rPr lang="en-US" sz="1400" b="1" i="0" u="none" strike="noStrike" dirty="0">
                          <a:solidFill>
                            <a:srgbClr val="000000"/>
                          </a:solidFill>
                          <a:effectLst/>
                          <a:latin typeface="Calibri" panose="020F0502020204030204" pitchFamily="34" charset="0"/>
                        </a:rPr>
                        <a:t>Rule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Entropy</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Classification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6703244"/>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&lt;= 61.5 &amp; humidity &lt;= 59.5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Calibri" panose="020F0502020204030204" pitchFamily="34" charset="0"/>
                        </a:rPr>
                        <a:t>5040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1371161"/>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&lt;= 61.5 &amp; humidity &gt; 59.5 &amp; windspeed &lt;= 8 &amp; humidity &lt;= 60.5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0.91</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29</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extLst>
                  <a:ext uri="{0D108BD9-81ED-4DB2-BD59-A6C34878D82A}">
                    <a16:rowId xmlns:a16="http://schemas.microsoft.com/office/drawing/2014/main" val="3170892323"/>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&lt;= 61.5 &amp; humidity &gt; 59.5 &amp; windspeed &lt;= 8 &amp; humidity &gt; 60.5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69</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4048713115"/>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&lt;= 61.5 &amp; humidity &gt; 59.5 &amp; windspeed &gt; 8</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255</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extLst>
                  <a:ext uri="{0D108BD9-81ED-4DB2-BD59-A6C34878D82A}">
                    <a16:rowId xmlns:a16="http://schemas.microsoft.com/office/drawing/2014/main" val="997754779"/>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&gt; 61.5 &amp; humidity &lt;= 63.5 &amp; windspeed &lt;= 14</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190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810711837"/>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&gt; 61.5 &amp; humidity &lt;= 63.5 &amp; windspeed &gt; 14 &amp; humidity &lt;= 62.5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70</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extLst>
                  <a:ext uri="{0D108BD9-81ED-4DB2-BD59-A6C34878D82A}">
                    <a16:rowId xmlns:a16="http://schemas.microsoft.com/office/drawing/2014/main" val="3082011374"/>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&gt; 61.5 &amp; humidity &lt;= 63.5 &amp; windspeed &gt; 14 &amp; humidity &gt; 62.5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0.995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25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21</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1917175242"/>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&gt; 61.5 &amp; humidity &gt; 63.5 &amp; windspeed &lt;= 27.001</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5095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3367420765"/>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&gt; 61.5 &amp; humidity &gt; 63.5 &amp; windspeed &gt; 27.001 &amp; humidity &lt;= 66.5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0.94</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241780504"/>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&gt; 61.5 &amp; humidity &gt; 63.5 &amp; windspeed &gt; 27.001 &amp; humidity &gt; 66.5</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2985342942"/>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66</a:t>
            </a:fld>
            <a:endParaRPr lang="en-US" dirty="0"/>
          </a:p>
        </p:txBody>
      </p:sp>
      <p:pic>
        <p:nvPicPr>
          <p:cNvPr id="8" name="Picture 7">
            <a:extLst>
              <a:ext uri="{FF2B5EF4-FFF2-40B4-BE49-F238E27FC236}">
                <a16:creationId xmlns:a16="http://schemas.microsoft.com/office/drawing/2014/main" id="{1B46BEFB-77BA-44E2-B9D6-DB4BE1207B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791231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Bike Share – Node Description</a:t>
            </a:r>
          </a:p>
        </p:txBody>
      </p:sp>
      <p:sp>
        <p:nvSpPr>
          <p:cNvPr id="7" name="Slide Number Placeholder 6"/>
          <p:cNvSpPr>
            <a:spLocks noGrp="1"/>
          </p:cNvSpPr>
          <p:nvPr>
            <p:ph type="sldNum" sz="quarter" idx="12"/>
          </p:nvPr>
        </p:nvSpPr>
        <p:spPr/>
        <p:txBody>
          <a:bodyPr/>
          <a:lstStyle/>
          <a:p>
            <a:fld id="{1C20BA80-1909-427C-B3BD-3DD8AEAFD5BE}" type="slidenum">
              <a:rPr lang="en-US" smtClean="0"/>
              <a:t>67</a:t>
            </a:fld>
            <a:endParaRPr lang="en-US" dirty="0"/>
          </a:p>
        </p:txBody>
      </p:sp>
      <p:graphicFrame>
        <p:nvGraphicFramePr>
          <p:cNvPr id="8" name="Content Placeholder 7">
            <a:extLst>
              <a:ext uri="{FF2B5EF4-FFF2-40B4-BE49-F238E27FC236}">
                <a16:creationId xmlns:a16="http://schemas.microsoft.com/office/drawing/2014/main" id="{61AFA3D6-17C3-45B1-8BFC-1E59802B2FAA}"/>
              </a:ext>
            </a:extLst>
          </p:cNvPr>
          <p:cNvGraphicFramePr>
            <a:graphicFrameLocks noGrp="1"/>
          </p:cNvGraphicFramePr>
          <p:nvPr>
            <p:ph idx="1"/>
            <p:extLst>
              <p:ext uri="{D42A27DB-BD31-4B8C-83A1-F6EECF244321}">
                <p14:modId xmlns:p14="http://schemas.microsoft.com/office/powerpoint/2010/main" val="1457903377"/>
              </p:ext>
            </p:extLst>
          </p:nvPr>
        </p:nvGraphicFramePr>
        <p:xfrm>
          <a:off x="838199" y="1548949"/>
          <a:ext cx="10615367" cy="3880888"/>
        </p:xfrm>
        <a:graphic>
          <a:graphicData uri="http://schemas.openxmlformats.org/drawingml/2006/table">
            <a:tbl>
              <a:tblPr/>
              <a:tblGrid>
                <a:gridCol w="5741710">
                  <a:extLst>
                    <a:ext uri="{9D8B030D-6E8A-4147-A177-3AD203B41FA5}">
                      <a16:colId xmlns:a16="http://schemas.microsoft.com/office/drawing/2014/main" val="925653656"/>
                    </a:ext>
                  </a:extLst>
                </a:gridCol>
                <a:gridCol w="1009486">
                  <a:extLst>
                    <a:ext uri="{9D8B030D-6E8A-4147-A177-3AD203B41FA5}">
                      <a16:colId xmlns:a16="http://schemas.microsoft.com/office/drawing/2014/main" val="4069035193"/>
                    </a:ext>
                  </a:extLst>
                </a:gridCol>
                <a:gridCol w="1288057">
                  <a:extLst>
                    <a:ext uri="{9D8B030D-6E8A-4147-A177-3AD203B41FA5}">
                      <a16:colId xmlns:a16="http://schemas.microsoft.com/office/drawing/2014/main" val="3331308909"/>
                    </a:ext>
                  </a:extLst>
                </a:gridCol>
                <a:gridCol w="1288057">
                  <a:extLst>
                    <a:ext uri="{9D8B030D-6E8A-4147-A177-3AD203B41FA5}">
                      <a16:colId xmlns:a16="http://schemas.microsoft.com/office/drawing/2014/main" val="3416504759"/>
                    </a:ext>
                  </a:extLst>
                </a:gridCol>
                <a:gridCol w="1288057">
                  <a:extLst>
                    <a:ext uri="{9D8B030D-6E8A-4147-A177-3AD203B41FA5}">
                      <a16:colId xmlns:a16="http://schemas.microsoft.com/office/drawing/2014/main" val="2103631389"/>
                    </a:ext>
                  </a:extLst>
                </a:gridCol>
              </a:tblGrid>
              <a:tr h="352808">
                <a:tc>
                  <a:txBody>
                    <a:bodyPr/>
                    <a:lstStyle/>
                    <a:p>
                      <a:pPr algn="l" fontAlgn="b"/>
                      <a:r>
                        <a:rPr lang="en-US" sz="1400" b="1" i="0" u="none" strike="noStrike" dirty="0">
                          <a:solidFill>
                            <a:srgbClr val="000000"/>
                          </a:solidFill>
                          <a:effectLst/>
                          <a:latin typeface="Calibri" panose="020F0502020204030204" pitchFamily="34" charset="0"/>
                        </a:rPr>
                        <a:t>Rule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Entropy</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Classification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4168"/>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&gt; 61.5 &amp; humidity &gt; 63.5 &amp; windspeed &lt;= 27.001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5095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1105254074"/>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&gt; 61.5 &amp; humidity &lt;= 63.5 &amp; windspeed &lt;= 14</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190</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1803233909"/>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&gt; 61.5 &amp; humidity &gt; 63.5 &amp; windspeed &gt; 27.001 &amp; humidity &gt; 66.5</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3790836438"/>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&lt;= 61.5 &amp; humidity &gt; 59.5 &amp; windspeed &lt;= 8 &amp; humidity &gt; 60.5</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dirty="0">
                          <a:solidFill>
                            <a:srgbClr val="000000"/>
                          </a:solidFill>
                          <a:effectLst/>
                          <a:latin typeface="Calibri" panose="020F0502020204030204" pitchFamily="34" charset="0"/>
                        </a:rPr>
                        <a:t>69</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FFFF00"/>
                    </a:solidFill>
                  </a:tcPr>
                </a:tc>
                <a:tc>
                  <a:txBody>
                    <a:bodyPr/>
                    <a:lstStyle/>
                    <a:p>
                      <a:pPr algn="ctr" fontAlgn="b"/>
                      <a:r>
                        <a:rPr lang="en-US" sz="1400" b="0" i="0" u="none" strike="noStrike" dirty="0">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636010330"/>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&lt;= 61.5 &amp; humidity &lt;= 59.5</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a:solidFill>
                            <a:srgbClr val="000000"/>
                          </a:solidFill>
                          <a:effectLst/>
                          <a:latin typeface="Calibri" panose="020F0502020204030204" pitchFamily="34" charset="0"/>
                        </a:rPr>
                        <a:t>5040</a:t>
                      </a:r>
                    </a:p>
                  </a:txBody>
                  <a:tcPr marL="9525" marR="9525" marT="9525" marB="0" anchor="ctr">
                    <a:lnL>
                      <a:noFill/>
                    </a:lnL>
                    <a:lnR>
                      <a:noFill/>
                    </a:lnR>
                    <a:lnT>
                      <a:noFill/>
                    </a:lnT>
                    <a:lnB>
                      <a:noFill/>
                    </a:lnB>
                    <a:solidFill>
                      <a:srgbClr val="00B050"/>
                    </a:solidFill>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solidFill>
                      <a:srgbClr val="00B050"/>
                    </a:solidFill>
                  </a:tcPr>
                </a:tc>
                <a:extLst>
                  <a:ext uri="{0D108BD9-81ED-4DB2-BD59-A6C34878D82A}">
                    <a16:rowId xmlns:a16="http://schemas.microsoft.com/office/drawing/2014/main" val="3494579184"/>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&lt;= 61.5 &amp; humidity &gt; 59.5 &amp; windspeed &gt; 8</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a:solidFill>
                            <a:srgbClr val="000000"/>
                          </a:solidFill>
                          <a:effectLst/>
                          <a:latin typeface="Calibri" panose="020F0502020204030204" pitchFamily="34" charset="0"/>
                        </a:rPr>
                        <a:t>255</a:t>
                      </a:r>
                    </a:p>
                  </a:txBody>
                  <a:tcPr marL="9525" marR="9525" marT="9525" marB="0" anchor="ctr">
                    <a:lnL>
                      <a:noFill/>
                    </a:lnL>
                    <a:lnR>
                      <a:noFill/>
                    </a:lnR>
                    <a:lnT>
                      <a:noFill/>
                    </a:lnT>
                    <a:lnB>
                      <a:noFill/>
                    </a:lnB>
                    <a:solidFill>
                      <a:srgbClr val="00B050"/>
                    </a:solidFill>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solidFill>
                      <a:srgbClr val="00B050"/>
                    </a:solidFill>
                  </a:tcPr>
                </a:tc>
                <a:extLst>
                  <a:ext uri="{0D108BD9-81ED-4DB2-BD59-A6C34878D82A}">
                    <a16:rowId xmlns:a16="http://schemas.microsoft.com/office/drawing/2014/main" val="2061083680"/>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&gt; 61.5 &amp; humidity &lt;= 63.5 &amp; windspeed &gt; 14 &amp; humidity &lt;= 62.5</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dirty="0">
                          <a:solidFill>
                            <a:srgbClr val="000000"/>
                          </a:solidFill>
                          <a:effectLst/>
                          <a:latin typeface="Calibri" panose="020F0502020204030204" pitchFamily="34" charset="0"/>
                        </a:rPr>
                        <a:t>70</a:t>
                      </a:r>
                    </a:p>
                  </a:txBody>
                  <a:tcPr marL="9525" marR="9525" marT="9525" marB="0" anchor="ctr">
                    <a:lnL>
                      <a:noFill/>
                    </a:lnL>
                    <a:lnR>
                      <a:noFill/>
                    </a:lnR>
                    <a:lnT>
                      <a:noFill/>
                    </a:lnT>
                    <a:lnB>
                      <a:noFill/>
                    </a:lnB>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solidFill>
                      <a:srgbClr val="00B050"/>
                    </a:solidFill>
                  </a:tcPr>
                </a:tc>
                <a:extLst>
                  <a:ext uri="{0D108BD9-81ED-4DB2-BD59-A6C34878D82A}">
                    <a16:rowId xmlns:a16="http://schemas.microsoft.com/office/drawing/2014/main" val="276208572"/>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&lt;= 61.5 &amp; humidity &gt; 59.5 &amp; windspeed &lt;= 8 &amp; humidity &lt;= 60.5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0.91</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29</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extLst>
                  <a:ext uri="{0D108BD9-81ED-4DB2-BD59-A6C34878D82A}">
                    <a16:rowId xmlns:a16="http://schemas.microsoft.com/office/drawing/2014/main" val="449003079"/>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&gt; 61.5 &amp; humidity &gt; 63.5 &amp; windspeed &gt; 27.001 &amp; humidity &lt;= 66.5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0.94</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9525" marR="9525" marT="9525" marB="0" anchor="ctr">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3010038411"/>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&gt; 61.5 &amp; humidity &lt;= 63.5 &amp; windspeed &gt; 14 &amp; humidity &gt; 62.5</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0.995</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25</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21</a:t>
                      </a:r>
                    </a:p>
                  </a:txBody>
                  <a:tcPr marL="9525" marR="9525" marT="9525" marB="0" anchor="ctr">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2494823902"/>
                  </a:ext>
                </a:extLst>
              </a:tr>
            </a:tbl>
          </a:graphicData>
        </a:graphic>
      </p:graphicFrame>
      <p:pic>
        <p:nvPicPr>
          <p:cNvPr id="9" name="Picture 8">
            <a:extLst>
              <a:ext uri="{FF2B5EF4-FFF2-40B4-BE49-F238E27FC236}">
                <a16:creationId xmlns:a16="http://schemas.microsoft.com/office/drawing/2014/main" id="{22B71753-71D1-4B36-ADE5-1273140ECC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97883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Bike Share – Node Description</a:t>
            </a:r>
          </a:p>
        </p:txBody>
      </p:sp>
      <p:sp>
        <p:nvSpPr>
          <p:cNvPr id="7" name="Slide Number Placeholder 6"/>
          <p:cNvSpPr>
            <a:spLocks noGrp="1"/>
          </p:cNvSpPr>
          <p:nvPr>
            <p:ph type="sldNum" sz="quarter" idx="12"/>
          </p:nvPr>
        </p:nvSpPr>
        <p:spPr/>
        <p:txBody>
          <a:bodyPr/>
          <a:lstStyle/>
          <a:p>
            <a:fld id="{1C20BA80-1909-427C-B3BD-3DD8AEAFD5BE}" type="slidenum">
              <a:rPr lang="en-US" smtClean="0"/>
              <a:t>68</a:t>
            </a:fld>
            <a:endParaRPr lang="en-US" dirty="0"/>
          </a:p>
        </p:txBody>
      </p:sp>
      <p:graphicFrame>
        <p:nvGraphicFramePr>
          <p:cNvPr id="6" name="Content Placeholder 5">
            <a:extLst>
              <a:ext uri="{FF2B5EF4-FFF2-40B4-BE49-F238E27FC236}">
                <a16:creationId xmlns:a16="http://schemas.microsoft.com/office/drawing/2014/main" id="{8D034C4B-375E-48C1-9A1D-BF5A7B34DA10}"/>
              </a:ext>
            </a:extLst>
          </p:cNvPr>
          <p:cNvGraphicFramePr>
            <a:graphicFrameLocks noGrp="1"/>
          </p:cNvGraphicFramePr>
          <p:nvPr>
            <p:ph idx="1"/>
            <p:extLst>
              <p:ext uri="{D42A27DB-BD31-4B8C-83A1-F6EECF244321}">
                <p14:modId xmlns:p14="http://schemas.microsoft.com/office/powerpoint/2010/main" val="1671586256"/>
              </p:ext>
            </p:extLst>
          </p:nvPr>
        </p:nvGraphicFramePr>
        <p:xfrm>
          <a:off x="907723" y="1714499"/>
          <a:ext cx="10215906" cy="3433725"/>
        </p:xfrm>
        <a:graphic>
          <a:graphicData uri="http://schemas.openxmlformats.org/drawingml/2006/table">
            <a:tbl>
              <a:tblPr/>
              <a:tblGrid>
                <a:gridCol w="5983602">
                  <a:extLst>
                    <a:ext uri="{9D8B030D-6E8A-4147-A177-3AD203B41FA5}">
                      <a16:colId xmlns:a16="http://schemas.microsoft.com/office/drawing/2014/main" val="2650801576"/>
                    </a:ext>
                  </a:extLst>
                </a:gridCol>
                <a:gridCol w="1410768">
                  <a:extLst>
                    <a:ext uri="{9D8B030D-6E8A-4147-A177-3AD203B41FA5}">
                      <a16:colId xmlns:a16="http://schemas.microsoft.com/office/drawing/2014/main" val="2519805515"/>
                    </a:ext>
                  </a:extLst>
                </a:gridCol>
                <a:gridCol w="1410768">
                  <a:extLst>
                    <a:ext uri="{9D8B030D-6E8A-4147-A177-3AD203B41FA5}">
                      <a16:colId xmlns:a16="http://schemas.microsoft.com/office/drawing/2014/main" val="4142674554"/>
                    </a:ext>
                  </a:extLst>
                </a:gridCol>
                <a:gridCol w="1410768">
                  <a:extLst>
                    <a:ext uri="{9D8B030D-6E8A-4147-A177-3AD203B41FA5}">
                      <a16:colId xmlns:a16="http://schemas.microsoft.com/office/drawing/2014/main" val="2389167553"/>
                    </a:ext>
                  </a:extLst>
                </a:gridCol>
              </a:tblGrid>
              <a:tr h="367065">
                <a:tc>
                  <a:txBody>
                    <a:bodyPr/>
                    <a:lstStyle/>
                    <a:p>
                      <a:pPr algn="l" fontAlgn="b"/>
                      <a:r>
                        <a:rPr lang="en-US" sz="1600" b="1" i="0" u="none" strike="noStrike" dirty="0">
                          <a:solidFill>
                            <a:srgbClr val="000000"/>
                          </a:solidFill>
                          <a:effectLst/>
                          <a:latin typeface="Calibri" panose="020F0502020204030204" pitchFamily="34" charset="0"/>
                        </a:rPr>
                        <a:t>Rule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Classification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Calibri" panose="020F0502020204030204" pitchFamily="34" charset="0"/>
                        </a:rPr>
                        <a:t>N Obs.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Calibri" panose="020F0502020204030204" pitchFamily="34" charset="0"/>
                        </a:rPr>
                        <a:t>% Within Cluster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231574"/>
                  </a:ext>
                </a:extLst>
              </a:tr>
              <a:tr h="367065">
                <a:tc>
                  <a:txBody>
                    <a:bodyPr/>
                    <a:lstStyle/>
                    <a:p>
                      <a:pPr algn="l" fontAlgn="b"/>
                      <a:r>
                        <a:rPr lang="en-US" sz="1600" b="0" i="0" u="none" strike="noStrike" dirty="0">
                          <a:solidFill>
                            <a:srgbClr val="000000"/>
                          </a:solidFill>
                          <a:effectLst/>
                          <a:latin typeface="Calibri" panose="020F0502020204030204" pitchFamily="34" charset="0"/>
                        </a:rPr>
                        <a:t>humidity &gt; 63.5 &amp; windspeed &lt;= 27.001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Calibri" panose="020F0502020204030204" pitchFamily="34" charset="0"/>
                        </a:rPr>
                        <a:t>Cluster 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Calibri" panose="020F0502020204030204" pitchFamily="34" charset="0"/>
                        </a:rPr>
                        <a:t>5095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Calibri" panose="020F0502020204030204" pitchFamily="34" charset="0"/>
                        </a:rPr>
                        <a:t>93%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11664790"/>
                  </a:ext>
                </a:extLst>
              </a:tr>
              <a:tr h="367065">
                <a:tc>
                  <a:txBody>
                    <a:bodyPr/>
                    <a:lstStyle/>
                    <a:p>
                      <a:pPr algn="l" fontAlgn="b"/>
                      <a:r>
                        <a:rPr lang="en-US" sz="1600" b="0" i="0" u="none" strike="noStrike" dirty="0">
                          <a:solidFill>
                            <a:srgbClr val="000000"/>
                          </a:solidFill>
                          <a:effectLst/>
                          <a:latin typeface="Calibri" panose="020F0502020204030204" pitchFamily="34" charset="0"/>
                        </a:rPr>
                        <a:t>61.5 &lt; humidity &lt;= 63.5 &amp; windspeed &lt;= 14</a:t>
                      </a:r>
                    </a:p>
                  </a:txBody>
                  <a:tcPr marL="9525" marR="9525" marT="9525"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190</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extLst>
                  <a:ext uri="{0D108BD9-81ED-4DB2-BD59-A6C34878D82A}">
                    <a16:rowId xmlns:a16="http://schemas.microsoft.com/office/drawing/2014/main" val="2037499319"/>
                  </a:ext>
                </a:extLst>
              </a:tr>
              <a:tr h="367065">
                <a:tc>
                  <a:txBody>
                    <a:bodyPr/>
                    <a:lstStyle/>
                    <a:p>
                      <a:pPr algn="l" fontAlgn="b"/>
                      <a:r>
                        <a:rPr lang="en-US" sz="1600" b="0" i="0" u="none" strike="noStrike" dirty="0">
                          <a:solidFill>
                            <a:srgbClr val="000000"/>
                          </a:solidFill>
                          <a:effectLst/>
                          <a:latin typeface="Calibri" panose="020F0502020204030204" pitchFamily="34" charset="0"/>
                        </a:rPr>
                        <a:t>humidity &gt; 66.5 &amp; windspeed &gt; 27.001</a:t>
                      </a:r>
                    </a:p>
                  </a:txBody>
                  <a:tcPr marL="9525" marR="9525" marT="9525"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a:t>
                      </a:r>
                    </a:p>
                  </a:txBody>
                  <a:tcPr marL="9525" marR="9525" marT="9525" marB="0" anchor="ctr">
                    <a:lnL>
                      <a:noFill/>
                    </a:lnL>
                    <a:lnR>
                      <a:noFill/>
                    </a:lnR>
                    <a:lnT>
                      <a:noFill/>
                    </a:lnT>
                    <a:lnB>
                      <a:noFill/>
                    </a:lnB>
                  </a:tcPr>
                </a:tc>
                <a:extLst>
                  <a:ext uri="{0D108BD9-81ED-4DB2-BD59-A6C34878D82A}">
                    <a16:rowId xmlns:a16="http://schemas.microsoft.com/office/drawing/2014/main" val="1927263879"/>
                  </a:ext>
                </a:extLst>
              </a:tr>
              <a:tr h="367065">
                <a:tc>
                  <a:txBody>
                    <a:bodyPr/>
                    <a:lstStyle/>
                    <a:p>
                      <a:pPr algn="l" fontAlgn="b"/>
                      <a:r>
                        <a:rPr lang="en-US" sz="1600" b="0" i="0" u="none" strike="noStrike" dirty="0">
                          <a:solidFill>
                            <a:srgbClr val="000000"/>
                          </a:solidFill>
                          <a:effectLst/>
                          <a:latin typeface="Calibri" panose="020F0502020204030204" pitchFamily="34" charset="0"/>
                        </a:rPr>
                        <a:t>humidity &lt;= 61.5 &amp; windspeed &lt;= 8</a:t>
                      </a:r>
                    </a:p>
                  </a:txBody>
                  <a:tcPr marL="9525" marR="9525" marT="9525"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69</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extLst>
                  <a:ext uri="{0D108BD9-81ED-4DB2-BD59-A6C34878D82A}">
                    <a16:rowId xmlns:a16="http://schemas.microsoft.com/office/drawing/2014/main" val="2831898192"/>
                  </a:ext>
                </a:extLst>
              </a:tr>
              <a:tr h="367065">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r" fontAlgn="b"/>
                      <a:endParaRPr lang="en-US" sz="16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r" fontAlgn="b"/>
                      <a:endParaRPr lang="en-US" sz="16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1457038599"/>
                  </a:ext>
                </a:extLst>
              </a:tr>
              <a:tr h="367065">
                <a:tc>
                  <a:txBody>
                    <a:bodyPr/>
                    <a:lstStyle/>
                    <a:p>
                      <a:pPr algn="l" fontAlgn="b"/>
                      <a:r>
                        <a:rPr lang="en-US" sz="1600" b="0" i="0" u="none" strike="noStrike">
                          <a:solidFill>
                            <a:srgbClr val="000000"/>
                          </a:solidFill>
                          <a:effectLst/>
                          <a:latin typeface="Calibri" panose="020F0502020204030204" pitchFamily="34" charset="0"/>
                        </a:rPr>
                        <a:t>humidity &lt;= 59.5</a:t>
                      </a:r>
                    </a:p>
                  </a:txBody>
                  <a:tcPr marL="9525" marR="9525" marT="9525" marB="0" anchor="ctr">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5040</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93%</a:t>
                      </a:r>
                    </a:p>
                  </a:txBody>
                  <a:tcPr marL="9525" marR="9525" marT="9525" marB="0" anchor="ctr">
                    <a:lnL>
                      <a:noFill/>
                    </a:lnL>
                    <a:lnR>
                      <a:noFill/>
                    </a:lnR>
                    <a:lnT>
                      <a:noFill/>
                    </a:lnT>
                    <a:lnB>
                      <a:noFill/>
                    </a:lnB>
                  </a:tcPr>
                </a:tc>
                <a:extLst>
                  <a:ext uri="{0D108BD9-81ED-4DB2-BD59-A6C34878D82A}">
                    <a16:rowId xmlns:a16="http://schemas.microsoft.com/office/drawing/2014/main" val="258808885"/>
                  </a:ext>
                </a:extLst>
              </a:tr>
              <a:tr h="367065">
                <a:tc>
                  <a:txBody>
                    <a:bodyPr/>
                    <a:lstStyle/>
                    <a:p>
                      <a:pPr algn="l" fontAlgn="b"/>
                      <a:r>
                        <a:rPr lang="en-US" sz="1600" b="0" i="0" u="none" strike="noStrike">
                          <a:solidFill>
                            <a:srgbClr val="000000"/>
                          </a:solidFill>
                          <a:effectLst/>
                          <a:latin typeface="Calibri" panose="020F0502020204030204" pitchFamily="34" charset="0"/>
                        </a:rPr>
                        <a:t>59.5 &lt; humidity &lt;= 61.5 &amp; windspeed &gt; 8</a:t>
                      </a:r>
                    </a:p>
                  </a:txBody>
                  <a:tcPr marL="9525" marR="9525" marT="9525" marB="0" anchor="ctr">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255</a:t>
                      </a:r>
                    </a:p>
                  </a:txBody>
                  <a:tcPr marL="9525" marR="9525" marT="9525" marB="0" anchor="ctr">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5%</a:t>
                      </a:r>
                    </a:p>
                  </a:txBody>
                  <a:tcPr marL="9525" marR="9525" marT="9525" marB="0" anchor="ctr">
                    <a:lnL>
                      <a:noFill/>
                    </a:lnL>
                    <a:lnR>
                      <a:noFill/>
                    </a:lnR>
                    <a:lnT>
                      <a:noFill/>
                    </a:lnT>
                    <a:lnB>
                      <a:noFill/>
                    </a:lnB>
                  </a:tcPr>
                </a:tc>
                <a:extLst>
                  <a:ext uri="{0D108BD9-81ED-4DB2-BD59-A6C34878D82A}">
                    <a16:rowId xmlns:a16="http://schemas.microsoft.com/office/drawing/2014/main" val="2758283005"/>
                  </a:ext>
                </a:extLst>
              </a:tr>
              <a:tr h="367065">
                <a:tc>
                  <a:txBody>
                    <a:bodyPr/>
                    <a:lstStyle/>
                    <a:p>
                      <a:pPr algn="l" fontAlgn="b"/>
                      <a:r>
                        <a:rPr lang="en-US" sz="1600" b="0" i="0" u="none" strike="noStrike" dirty="0">
                          <a:solidFill>
                            <a:srgbClr val="000000"/>
                          </a:solidFill>
                          <a:effectLst/>
                          <a:latin typeface="Calibri" panose="020F0502020204030204" pitchFamily="34" charset="0"/>
                        </a:rPr>
                        <a:t>61.5 &lt; humidity &lt;= 62.5 &amp; windspeed &gt; 14</a:t>
                      </a:r>
                    </a:p>
                  </a:txBody>
                  <a:tcPr marL="9525" marR="9525" marT="9525"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70</a:t>
                      </a:r>
                    </a:p>
                  </a:txBody>
                  <a:tcPr marL="9525" marR="9525" marT="9525" marB="0" anchor="ctr">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extLst>
                  <a:ext uri="{0D108BD9-81ED-4DB2-BD59-A6C34878D82A}">
                    <a16:rowId xmlns:a16="http://schemas.microsoft.com/office/drawing/2014/main" val="11079260"/>
                  </a:ext>
                </a:extLst>
              </a:tr>
            </a:tbl>
          </a:graphicData>
        </a:graphic>
      </p:graphicFrame>
      <p:pic>
        <p:nvPicPr>
          <p:cNvPr id="9" name="Picture 8">
            <a:extLst>
              <a:ext uri="{FF2B5EF4-FFF2-40B4-BE49-F238E27FC236}">
                <a16:creationId xmlns:a16="http://schemas.microsoft.com/office/drawing/2014/main" id="{D61C161D-5483-4C02-8143-FF07AF1E61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5587777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773" y="365125"/>
            <a:ext cx="10515600" cy="1325563"/>
          </a:xfrm>
        </p:spPr>
        <p:txBody>
          <a:bodyPr/>
          <a:lstStyle/>
          <a:p>
            <a:r>
              <a:rPr lang="en-US" b="1" dirty="0">
                <a:solidFill>
                  <a:schemeClr val="bg1"/>
                </a:solidFill>
              </a:rPr>
              <a:t>Ad-Hoc Office Hour</a:t>
            </a:r>
          </a:p>
        </p:txBody>
      </p:sp>
      <p:sp>
        <p:nvSpPr>
          <p:cNvPr id="3" name="Content Placeholder 2"/>
          <p:cNvSpPr>
            <a:spLocks noGrp="1"/>
          </p:cNvSpPr>
          <p:nvPr>
            <p:ph idx="1"/>
          </p:nvPr>
        </p:nvSpPr>
        <p:spPr/>
        <p:txBody>
          <a:bodyPr>
            <a:normAutofit/>
          </a:bodyPr>
          <a:lstStyle/>
          <a:p>
            <a:r>
              <a:rPr lang="en-US" b="1" dirty="0"/>
              <a:t>No Instructor Office Hour next Monday, September 24</a:t>
            </a:r>
          </a:p>
          <a:p>
            <a:r>
              <a:rPr lang="en-US" dirty="0"/>
              <a:t>Ad-Hoc Office Hour this Friday, September 21</a:t>
            </a:r>
            <a:r>
              <a:rPr lang="en-US"/>
              <a:t>, 3 </a:t>
            </a:r>
            <a:r>
              <a:rPr lang="en-US" dirty="0"/>
              <a:t>PM </a:t>
            </a:r>
            <a:r>
              <a:rPr lang="en-US"/>
              <a:t>to 4 </a:t>
            </a:r>
            <a:r>
              <a:rPr lang="en-US" dirty="0"/>
              <a:t>PM in Room 228A, Stuart Building</a:t>
            </a:r>
          </a:p>
          <a:p>
            <a:r>
              <a:rPr lang="en-US" dirty="0"/>
              <a:t>Regular Instructor Office Hour resumes on October 1</a:t>
            </a:r>
          </a:p>
        </p:txBody>
      </p:sp>
      <p:sp>
        <p:nvSpPr>
          <p:cNvPr id="7" name="Slide Number Placeholder 6"/>
          <p:cNvSpPr>
            <a:spLocks noGrp="1"/>
          </p:cNvSpPr>
          <p:nvPr>
            <p:ph type="sldNum" sz="quarter" idx="12"/>
          </p:nvPr>
        </p:nvSpPr>
        <p:spPr/>
        <p:txBody>
          <a:bodyPr/>
          <a:lstStyle/>
          <a:p>
            <a:fld id="{1C20BA80-1909-427C-B3BD-3DD8AEAFD5BE}" type="slidenum">
              <a:rPr lang="en-US" smtClean="0"/>
              <a:t>69</a:t>
            </a:fld>
            <a:endParaRPr lang="en-US" dirty="0"/>
          </a:p>
        </p:txBody>
      </p:sp>
      <p:pic>
        <p:nvPicPr>
          <p:cNvPr id="6" name="Picture 5">
            <a:extLst>
              <a:ext uri="{FF2B5EF4-FFF2-40B4-BE49-F238E27FC236}">
                <a16:creationId xmlns:a16="http://schemas.microsoft.com/office/drawing/2014/main" id="{6642D6F7-19DE-4CEF-B7C8-8D8D8DAFD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2046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sp>
        <p:nvSpPr>
          <p:cNvPr id="3" name="Content Placeholder 2"/>
          <p:cNvSpPr>
            <a:spLocks noGrp="1"/>
          </p:cNvSpPr>
          <p:nvPr>
            <p:ph idx="1"/>
          </p:nvPr>
        </p:nvSpPr>
        <p:spPr/>
        <p:txBody>
          <a:bodyPr>
            <a:normAutofit/>
          </a:bodyPr>
          <a:lstStyle/>
          <a:p>
            <a:r>
              <a:rPr lang="en-US" dirty="0"/>
              <a:t>Interval Variables</a:t>
            </a:r>
          </a:p>
          <a:p>
            <a:pPr lvl="1"/>
            <a:r>
              <a:rPr lang="en-US" dirty="0"/>
              <a:t>CLAGE, CLNO, DEBTINC, LOAN, MORTDUE, VALUE</a:t>
            </a:r>
          </a:p>
          <a:p>
            <a:pPr lvl="1"/>
            <a:r>
              <a:rPr lang="en-US" dirty="0"/>
              <a:t>Scatterplot – the vertical axis represents the default rates</a:t>
            </a:r>
          </a:p>
          <a:p>
            <a:endParaRPr lang="en-US" dirty="0"/>
          </a:p>
          <a:p>
            <a:r>
              <a:rPr lang="en-US" dirty="0"/>
              <a:t>Numeric Ordinal Variable</a:t>
            </a:r>
          </a:p>
          <a:p>
            <a:pPr lvl="1"/>
            <a:r>
              <a:rPr lang="en-US" dirty="0"/>
              <a:t>DELINQ, DEROG, and NINQ</a:t>
            </a:r>
          </a:p>
          <a:p>
            <a:pPr lvl="1"/>
            <a:r>
              <a:rPr lang="en-US" dirty="0"/>
              <a:t>Bar chart – the bars represent the default rates</a:t>
            </a:r>
          </a:p>
        </p:txBody>
      </p:sp>
      <p:pic>
        <p:nvPicPr>
          <p:cNvPr id="6" name="Picture 5">
            <a:extLst>
              <a:ext uri="{FF2B5EF4-FFF2-40B4-BE49-F238E27FC236}">
                <a16:creationId xmlns:a16="http://schemas.microsoft.com/office/drawing/2014/main" id="{734C2B22-78B6-4529-A423-C5511D83E5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5152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p:pic>
        <p:nvPicPr>
          <p:cNvPr id="3" name="Picture 2">
            <a:extLst>
              <a:ext uri="{FF2B5EF4-FFF2-40B4-BE49-F238E27FC236}">
                <a16:creationId xmlns:a16="http://schemas.microsoft.com/office/drawing/2014/main" id="{BEA71F42-25AF-4243-8C3E-8A983E34FEF4}"/>
              </a:ext>
            </a:extLst>
          </p:cNvPr>
          <p:cNvPicPr>
            <a:picLocks noChangeAspect="1"/>
          </p:cNvPicPr>
          <p:nvPr/>
        </p:nvPicPr>
        <p:blipFill>
          <a:blip r:embed="rId3"/>
          <a:stretch>
            <a:fillRect/>
          </a:stretch>
        </p:blipFill>
        <p:spPr>
          <a:xfrm>
            <a:off x="1014979" y="1857375"/>
            <a:ext cx="4985886" cy="3383280"/>
          </a:xfrm>
          <a:prstGeom prst="rect">
            <a:avLst/>
          </a:prstGeom>
        </p:spPr>
      </p:pic>
      <p:sp>
        <p:nvSpPr>
          <p:cNvPr id="10" name="Content Placeholder 2">
            <a:extLst>
              <a:ext uri="{FF2B5EF4-FFF2-40B4-BE49-F238E27FC236}">
                <a16:creationId xmlns:a16="http://schemas.microsoft.com/office/drawing/2014/main" id="{B90EDC11-24AB-4FE2-BF19-3184CE21C972}"/>
              </a:ext>
            </a:extLst>
          </p:cNvPr>
          <p:cNvSpPr>
            <a:spLocks noGrp="1"/>
          </p:cNvSpPr>
          <p:nvPr>
            <p:ph idx="1"/>
          </p:nvPr>
        </p:nvSpPr>
        <p:spPr>
          <a:xfrm>
            <a:off x="6191136" y="1825625"/>
            <a:ext cx="5162663" cy="4351338"/>
          </a:xfrm>
        </p:spPr>
        <p:txBody>
          <a:bodyPr>
            <a:normAutofit/>
          </a:bodyPr>
          <a:lstStyle/>
          <a:p>
            <a:r>
              <a:rPr lang="en-US" dirty="0"/>
              <a:t>When DEBTINC is missing, the default rate is about 60%.</a:t>
            </a:r>
          </a:p>
          <a:p>
            <a:r>
              <a:rPr lang="en-US" dirty="0"/>
              <a:t>When DEBTINC &gt; 50, the default rates are 100%.</a:t>
            </a:r>
          </a:p>
          <a:p>
            <a:r>
              <a:rPr lang="en-US" dirty="0"/>
              <a:t>If we divide the data using DEBTINC &gt; 50, then we may get two segments.</a:t>
            </a:r>
          </a:p>
        </p:txBody>
      </p:sp>
      <p:pic>
        <p:nvPicPr>
          <p:cNvPr id="8" name="Picture 7">
            <a:extLst>
              <a:ext uri="{FF2B5EF4-FFF2-40B4-BE49-F238E27FC236}">
                <a16:creationId xmlns:a16="http://schemas.microsoft.com/office/drawing/2014/main" id="{0AD29ABB-69A8-465B-A20A-566D814690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87365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sp>
        <p:nvSpPr>
          <p:cNvPr id="9" name="TextBox 8"/>
          <p:cNvSpPr txBox="1"/>
          <p:nvPr/>
        </p:nvSpPr>
        <p:spPr>
          <a:xfrm>
            <a:off x="838200" y="5260196"/>
            <a:ext cx="2305050" cy="381000"/>
          </a:xfrm>
          <a:prstGeom prst="rect">
            <a:avLst/>
          </a:prstGeom>
          <a:noFill/>
        </p:spPr>
        <p:txBody>
          <a:bodyPr wrap="square" rtlCol="0">
            <a:spAutoFit/>
          </a:bodyPr>
          <a:lstStyle/>
          <a:p>
            <a:r>
              <a:rPr lang="en-US" dirty="0"/>
              <a:t>No Visible Segments</a:t>
            </a:r>
          </a:p>
        </p:txBody>
      </p:sp>
      <p:sp>
        <p:nvSpPr>
          <p:cNvPr id="10" name="TextBox 9"/>
          <p:cNvSpPr txBox="1"/>
          <p:nvPr/>
        </p:nvSpPr>
        <p:spPr>
          <a:xfrm>
            <a:off x="6091237" y="5283294"/>
            <a:ext cx="5486400" cy="369332"/>
          </a:xfrm>
          <a:prstGeom prst="rect">
            <a:avLst/>
          </a:prstGeom>
          <a:noFill/>
        </p:spPr>
        <p:txBody>
          <a:bodyPr wrap="square" rtlCol="0">
            <a:spAutoFit/>
          </a:bodyPr>
          <a:lstStyle/>
          <a:p>
            <a:r>
              <a:rPr lang="en-US" dirty="0"/>
              <a:t>No Visible Segments but a downward trend is plausible</a:t>
            </a:r>
          </a:p>
        </p:txBody>
      </p:sp>
      <p:pic>
        <p:nvPicPr>
          <p:cNvPr id="3" name="Picture 2">
            <a:extLst>
              <a:ext uri="{FF2B5EF4-FFF2-40B4-BE49-F238E27FC236}">
                <a16:creationId xmlns:a16="http://schemas.microsoft.com/office/drawing/2014/main" id="{6CEE4061-EFD2-44D7-8693-6A15FEC2269C}"/>
              </a:ext>
            </a:extLst>
          </p:cNvPr>
          <p:cNvPicPr>
            <a:picLocks noChangeAspect="1"/>
          </p:cNvPicPr>
          <p:nvPr/>
        </p:nvPicPr>
        <p:blipFill>
          <a:blip r:embed="rId3"/>
          <a:stretch>
            <a:fillRect/>
          </a:stretch>
        </p:blipFill>
        <p:spPr>
          <a:xfrm>
            <a:off x="838200" y="1871271"/>
            <a:ext cx="5004940" cy="3378970"/>
          </a:xfrm>
          <a:prstGeom prst="rect">
            <a:avLst/>
          </a:prstGeom>
        </p:spPr>
      </p:pic>
      <p:pic>
        <p:nvPicPr>
          <p:cNvPr id="5" name="Picture 4">
            <a:extLst>
              <a:ext uri="{FF2B5EF4-FFF2-40B4-BE49-F238E27FC236}">
                <a16:creationId xmlns:a16="http://schemas.microsoft.com/office/drawing/2014/main" id="{A976499F-6070-4B0D-B5DB-587B90731B77}"/>
              </a:ext>
            </a:extLst>
          </p:cNvPr>
          <p:cNvPicPr>
            <a:picLocks noChangeAspect="1"/>
          </p:cNvPicPr>
          <p:nvPr/>
        </p:nvPicPr>
        <p:blipFill>
          <a:blip r:embed="rId4"/>
          <a:stretch>
            <a:fillRect/>
          </a:stretch>
        </p:blipFill>
        <p:spPr>
          <a:xfrm>
            <a:off x="6091237" y="1881226"/>
            <a:ext cx="4979534" cy="3378970"/>
          </a:xfrm>
          <a:prstGeom prst="rect">
            <a:avLst/>
          </a:prstGeom>
        </p:spPr>
      </p:pic>
      <p:pic>
        <p:nvPicPr>
          <p:cNvPr id="11" name="Picture 10">
            <a:extLst>
              <a:ext uri="{FF2B5EF4-FFF2-40B4-BE49-F238E27FC236}">
                <a16:creationId xmlns:a16="http://schemas.microsoft.com/office/drawing/2014/main" id="{BC87EA02-FDE8-4325-AE2D-4D83A3E31E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02585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8665</TotalTime>
  <Words>5059</Words>
  <Application>Microsoft Office PowerPoint</Application>
  <PresentationFormat>Widescreen</PresentationFormat>
  <Paragraphs>1117</Paragraphs>
  <Slides>69</Slides>
  <Notes>69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81" baseType="lpstr">
      <vt:lpstr>Arial</vt:lpstr>
      <vt:lpstr>Calibri</vt:lpstr>
      <vt:lpstr>Calibri Light</vt:lpstr>
      <vt:lpstr>Cambria Math</vt:lpstr>
      <vt:lpstr>Courier New</vt:lpstr>
      <vt:lpstr>SAS Monospace</vt:lpstr>
      <vt:lpstr>Symbol</vt:lpstr>
      <vt:lpstr>Symbol MT</vt:lpstr>
      <vt:lpstr>Times New Roman</vt:lpstr>
      <vt:lpstr>Wingdings</vt:lpstr>
      <vt:lpstr>Office Theme</vt:lpstr>
      <vt:lpstr>Worksheet</vt:lpstr>
      <vt:lpstr>   CS 584 Machine Learning</vt:lpstr>
      <vt:lpstr>Office Hours</vt:lpstr>
      <vt:lpstr>Week 5 Agenda: Decision Trees</vt:lpstr>
      <vt:lpstr>Getting Started: Predict Mortgage Default</vt:lpstr>
      <vt:lpstr>Variables in the Home Equity Dataset</vt:lpstr>
      <vt:lpstr>Overall Default Rate</vt:lpstr>
      <vt:lpstr>Does the Loan Default Rate Vary?</vt:lpstr>
      <vt:lpstr>Does the Loan Default Rate Vary?</vt:lpstr>
      <vt:lpstr>Does the Loan Default Rate Vary?</vt:lpstr>
      <vt:lpstr>Does the Loan Default Rate Vary?</vt:lpstr>
      <vt:lpstr>Does the Loan Default Rate Vary?</vt:lpstr>
      <vt:lpstr>Does the Loan Default Rate Vary?</vt:lpstr>
      <vt:lpstr>Does the Loan Default Rate Vary?</vt:lpstr>
      <vt:lpstr>Decision Tree Model</vt:lpstr>
      <vt:lpstr>Decision Tree Diagram</vt:lpstr>
      <vt:lpstr>Terminology</vt:lpstr>
      <vt:lpstr>Terminology</vt:lpstr>
      <vt:lpstr>Tree Diagram</vt:lpstr>
      <vt:lpstr>Describe Terminal Nodes</vt:lpstr>
      <vt:lpstr>Four Terminal Nodes</vt:lpstr>
      <vt:lpstr>Four Decision Rules</vt:lpstr>
      <vt:lpstr>Splitting Criteria </vt:lpstr>
      <vt:lpstr>Splitting Criteria </vt:lpstr>
      <vt:lpstr>Popular Algorithms </vt:lpstr>
      <vt:lpstr>CART Algorithm: History </vt:lpstr>
      <vt:lpstr>CART Algorithm: Overview </vt:lpstr>
      <vt:lpstr>CART Algorithm: Overview </vt:lpstr>
      <vt:lpstr>CART Algorithm: Technical Details </vt:lpstr>
      <vt:lpstr>CART Algorithm: Technical Details </vt:lpstr>
      <vt:lpstr>CART Algorithm: Number of Possible Splits </vt:lpstr>
      <vt:lpstr>CART Algorithm: Pre-Bin Interval Predictors </vt:lpstr>
      <vt:lpstr>CART Algorithm: Impurity Metric</vt:lpstr>
      <vt:lpstr>CART Algorithm: Entropy</vt:lpstr>
      <vt:lpstr>CART Algorithm: Gini Index</vt:lpstr>
      <vt:lpstr>Entropy and Gini Index for a Split</vt:lpstr>
      <vt:lpstr>CART Algorithm: Entropy vs. Gini Index</vt:lpstr>
      <vt:lpstr>Entropy in a Nut-Shell </vt:lpstr>
      <vt:lpstr>ToyTree: Step-by-Step Calculation</vt:lpstr>
      <vt:lpstr>ToyTree: Step-by-Step Calculation</vt:lpstr>
      <vt:lpstr>ToyTree: Step-by-Step Calculation</vt:lpstr>
      <vt:lpstr>ToyTree: Step-by-Step Calculation</vt:lpstr>
      <vt:lpstr>ToyTree: Step-by-Step Calculation</vt:lpstr>
      <vt:lpstr>ToyTree: Select a Split</vt:lpstr>
      <vt:lpstr>Cars: Step-by-Step Calculation</vt:lpstr>
      <vt:lpstr>Cars: Step-by-Step Calculation</vt:lpstr>
      <vt:lpstr>Cars: Entropy of the Root Node</vt:lpstr>
      <vt:lpstr>Cars: Possible Splits</vt:lpstr>
      <vt:lpstr>Cars: Optimal Split on Cylinders</vt:lpstr>
      <vt:lpstr>Cars: Possible Splits</vt:lpstr>
      <vt:lpstr>Cars: Optimal Split on Cylinders</vt:lpstr>
      <vt:lpstr>Cars: Optimal Split on Cylinders</vt:lpstr>
      <vt:lpstr>CART Algorithm: Stopping Rules</vt:lpstr>
      <vt:lpstr>Decision Tree: Missing Values</vt:lpstr>
      <vt:lpstr>Decision Tree: Missing Values</vt:lpstr>
      <vt:lpstr>The Pitfall of Over-fitting the Data</vt:lpstr>
      <vt:lpstr>Pruning Criteria </vt:lpstr>
      <vt:lpstr>Pruning Criteria </vt:lpstr>
      <vt:lpstr>Pruning Criteria </vt:lpstr>
      <vt:lpstr>Which Pruning Method to use? </vt:lpstr>
      <vt:lpstr>Python Modules</vt:lpstr>
      <vt:lpstr>The Caveat of sklearn.tree: Decision Trees</vt:lpstr>
      <vt:lpstr>Use Decision Tree to Describe Clusters</vt:lpstr>
      <vt:lpstr>Capital Bike Share Data</vt:lpstr>
      <vt:lpstr>Bike Share - Clustering</vt:lpstr>
      <vt:lpstr>Bike Share – Decision Tree</vt:lpstr>
      <vt:lpstr>Bike Share – Node Description</vt:lpstr>
      <vt:lpstr>Bike Share – Node Description</vt:lpstr>
      <vt:lpstr>Bike Share – Node Description</vt:lpstr>
      <vt:lpstr>Ad-Hoc Office Hour</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1577</cp:revision>
  <cp:lastPrinted>2014-06-20T14:10:14Z</cp:lastPrinted>
  <dcterms:created xsi:type="dcterms:W3CDTF">2014-05-31T22:30:28Z</dcterms:created>
  <dcterms:modified xsi:type="dcterms:W3CDTF">2018-09-20T02:05:05Z</dcterms:modified>
</cp:coreProperties>
</file>