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461" r:id="rId3"/>
    <p:sldId id="451" r:id="rId4"/>
    <p:sldId id="486" r:id="rId5"/>
    <p:sldId id="607" r:id="rId6"/>
    <p:sldId id="485" r:id="rId7"/>
    <p:sldId id="608" r:id="rId8"/>
    <p:sldId id="609" r:id="rId9"/>
    <p:sldId id="438" r:id="rId10"/>
    <p:sldId id="492" r:id="rId11"/>
    <p:sldId id="439" r:id="rId12"/>
    <p:sldId id="487" r:id="rId13"/>
    <p:sldId id="610" r:id="rId14"/>
    <p:sldId id="445" r:id="rId15"/>
    <p:sldId id="613" r:id="rId16"/>
    <p:sldId id="614" r:id="rId17"/>
    <p:sldId id="448" r:id="rId18"/>
    <p:sldId id="615" r:id="rId19"/>
    <p:sldId id="616" r:id="rId20"/>
    <p:sldId id="617" r:id="rId21"/>
    <p:sldId id="449" r:id="rId22"/>
    <p:sldId id="540" r:id="rId23"/>
    <p:sldId id="611" r:id="rId24"/>
    <p:sldId id="618" r:id="rId25"/>
    <p:sldId id="452" r:id="rId26"/>
    <p:sldId id="421" r:id="rId27"/>
    <p:sldId id="361" r:id="rId28"/>
    <p:sldId id="619" r:id="rId29"/>
    <p:sldId id="470" r:id="rId30"/>
    <p:sldId id="469" r:id="rId31"/>
    <p:sldId id="378" r:id="rId32"/>
    <p:sldId id="363" r:id="rId33"/>
    <p:sldId id="620" r:id="rId34"/>
    <p:sldId id="411" r:id="rId35"/>
    <p:sldId id="412" r:id="rId36"/>
    <p:sldId id="413" r:id="rId37"/>
    <p:sldId id="414" r:id="rId38"/>
    <p:sldId id="364" r:id="rId39"/>
    <p:sldId id="541" r:id="rId40"/>
    <p:sldId id="387" r:id="rId41"/>
    <p:sldId id="365" r:id="rId42"/>
    <p:sldId id="366" r:id="rId43"/>
    <p:sldId id="453" r:id="rId44"/>
    <p:sldId id="415" r:id="rId45"/>
    <p:sldId id="388" r:id="rId46"/>
    <p:sldId id="455" r:id="rId47"/>
    <p:sldId id="456" r:id="rId48"/>
    <p:sldId id="457" r:id="rId49"/>
    <p:sldId id="471" r:id="rId50"/>
    <p:sldId id="542" r:id="rId51"/>
    <p:sldId id="472" r:id="rId52"/>
    <p:sldId id="621" r:id="rId53"/>
    <p:sldId id="622" r:id="rId54"/>
    <p:sldId id="402" r:id="rId55"/>
    <p:sldId id="403" r:id="rId56"/>
    <p:sldId id="404" r:id="rId57"/>
    <p:sldId id="376" r:id="rId58"/>
    <p:sldId id="416" r:id="rId59"/>
    <p:sldId id="417" r:id="rId60"/>
    <p:sldId id="419" r:id="rId61"/>
    <p:sldId id="420" r:id="rId62"/>
    <p:sldId id="473" r:id="rId63"/>
    <p:sldId id="510" r:id="rId64"/>
    <p:sldId id="495" r:id="rId65"/>
    <p:sldId id="496" r:id="rId66"/>
    <p:sldId id="497" r:id="rId67"/>
    <p:sldId id="498" r:id="rId68"/>
    <p:sldId id="499" r:id="rId69"/>
    <p:sldId id="501" r:id="rId70"/>
    <p:sldId id="502" r:id="rId71"/>
    <p:sldId id="503" r:id="rId72"/>
    <p:sldId id="504" r:id="rId73"/>
    <p:sldId id="516" r:id="rId74"/>
    <p:sldId id="514" r:id="rId75"/>
    <p:sldId id="623" r:id="rId76"/>
    <p:sldId id="626" r:id="rId77"/>
    <p:sldId id="518" r:id="rId78"/>
    <p:sldId id="627" r:id="rId79"/>
    <p:sldId id="624" r:id="rId80"/>
    <p:sldId id="625" r:id="rId81"/>
    <p:sldId id="630" r:id="rId82"/>
    <p:sldId id="519" r:id="rId83"/>
    <p:sldId id="628" r:id="rId84"/>
    <p:sldId id="631" r:id="rId85"/>
    <p:sldId id="506" r:id="rId86"/>
    <p:sldId id="629" r:id="rId87"/>
    <p:sldId id="606" r:id="rId88"/>
    <p:sldId id="360" r:id="rId89"/>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4" autoAdjust="0"/>
    <p:restoredTop sz="94660"/>
  </p:normalViewPr>
  <p:slideViewPr>
    <p:cSldViewPr snapToGrid="0">
      <p:cViewPr varScale="1">
        <p:scale>
          <a:sx n="102" d="100"/>
          <a:sy n="102" d="100"/>
        </p:scale>
        <p:origin x="15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543F50-314A-4EC1-B046-A089783C0D60}"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C2EB6301-C2D5-4ACA-A9DF-F7D4B4A2E632}">
      <dgm:prSet phldrT="[Text]"/>
      <dgm:spPr/>
      <dgm:t>
        <a:bodyPr/>
        <a:lstStyle/>
        <a:p>
          <a:r>
            <a:rPr lang="en-US" dirty="0"/>
            <a:t>Ask the Question</a:t>
          </a:r>
        </a:p>
      </dgm:t>
    </dgm:pt>
    <dgm:pt modelId="{C1400687-2D16-48E4-9DAA-0B06CB591E3C}" type="parTrans" cxnId="{F1183358-68CC-4816-8748-401B58058467}">
      <dgm:prSet/>
      <dgm:spPr/>
      <dgm:t>
        <a:bodyPr/>
        <a:lstStyle/>
        <a:p>
          <a:endParaRPr lang="en-US"/>
        </a:p>
      </dgm:t>
    </dgm:pt>
    <dgm:pt modelId="{AE877F60-B4AA-437A-AA79-971B6ED48995}" type="sibTrans" cxnId="{F1183358-68CC-4816-8748-401B58058467}">
      <dgm:prSet/>
      <dgm:spPr/>
      <dgm:t>
        <a:bodyPr/>
        <a:lstStyle/>
        <a:p>
          <a:endParaRPr lang="en-US"/>
        </a:p>
      </dgm:t>
    </dgm:pt>
    <dgm:pt modelId="{A2A9483F-0006-497C-989B-5D7E73E4F9A2}">
      <dgm:prSet phldrT="[Text]"/>
      <dgm:spPr/>
      <dgm:t>
        <a:bodyPr/>
        <a:lstStyle/>
        <a:p>
          <a:r>
            <a:rPr lang="en-US" dirty="0"/>
            <a:t>Specify What to Learn</a:t>
          </a:r>
        </a:p>
      </dgm:t>
    </dgm:pt>
    <dgm:pt modelId="{E727183E-006F-4ADA-B5B6-88431777CF9B}" type="parTrans" cxnId="{95403F5E-26B8-41E8-8ED3-BFE613161246}">
      <dgm:prSet/>
      <dgm:spPr/>
      <dgm:t>
        <a:bodyPr/>
        <a:lstStyle/>
        <a:p>
          <a:endParaRPr lang="en-US"/>
        </a:p>
      </dgm:t>
    </dgm:pt>
    <dgm:pt modelId="{14A12112-73B8-4CF7-AFA0-F1255D09525F}" type="sibTrans" cxnId="{95403F5E-26B8-41E8-8ED3-BFE613161246}">
      <dgm:prSet/>
      <dgm:spPr/>
      <dgm:t>
        <a:bodyPr/>
        <a:lstStyle/>
        <a:p>
          <a:endParaRPr lang="en-US"/>
        </a:p>
      </dgm:t>
    </dgm:pt>
    <dgm:pt modelId="{F77AD03F-F651-4C35-A61B-CE4CF31223F1}">
      <dgm:prSet phldrT="[Text]"/>
      <dgm:spPr/>
      <dgm:t>
        <a:bodyPr/>
        <a:lstStyle/>
        <a:p>
          <a:r>
            <a:rPr lang="en-US" dirty="0"/>
            <a:t>Retrieve Data</a:t>
          </a:r>
        </a:p>
      </dgm:t>
    </dgm:pt>
    <dgm:pt modelId="{91277742-F01A-4987-92D4-DED0346DBDE9}" type="parTrans" cxnId="{AC98DADF-B233-4F2A-A423-D799F2827D6D}">
      <dgm:prSet/>
      <dgm:spPr/>
      <dgm:t>
        <a:bodyPr/>
        <a:lstStyle/>
        <a:p>
          <a:endParaRPr lang="en-US"/>
        </a:p>
      </dgm:t>
    </dgm:pt>
    <dgm:pt modelId="{7E2F0E3C-31E5-47C2-9891-23EE8B155DD6}" type="sibTrans" cxnId="{AC98DADF-B233-4F2A-A423-D799F2827D6D}">
      <dgm:prSet/>
      <dgm:spPr/>
      <dgm:t>
        <a:bodyPr/>
        <a:lstStyle/>
        <a:p>
          <a:endParaRPr lang="en-US"/>
        </a:p>
      </dgm:t>
    </dgm:pt>
    <dgm:pt modelId="{D3235D5D-C05C-49C8-9682-00D8A874C4F7}">
      <dgm:prSet phldrT="[Text]"/>
      <dgm:spPr/>
      <dgm:t>
        <a:bodyPr/>
        <a:lstStyle/>
        <a:p>
          <a:r>
            <a:rPr lang="en-US" dirty="0"/>
            <a:t>Train Algorithms</a:t>
          </a:r>
        </a:p>
      </dgm:t>
    </dgm:pt>
    <dgm:pt modelId="{7729F0E1-371C-4103-86ED-7C6544E0ED18}" type="parTrans" cxnId="{98407C28-5C9D-4F2B-AD21-5080B1450609}">
      <dgm:prSet/>
      <dgm:spPr/>
      <dgm:t>
        <a:bodyPr/>
        <a:lstStyle/>
        <a:p>
          <a:endParaRPr lang="en-US"/>
        </a:p>
      </dgm:t>
    </dgm:pt>
    <dgm:pt modelId="{245D8519-71C0-45B9-A799-1ED8127921AB}" type="sibTrans" cxnId="{98407C28-5C9D-4F2B-AD21-5080B1450609}">
      <dgm:prSet/>
      <dgm:spPr/>
      <dgm:t>
        <a:bodyPr/>
        <a:lstStyle/>
        <a:p>
          <a:endParaRPr lang="en-US"/>
        </a:p>
      </dgm:t>
    </dgm:pt>
    <dgm:pt modelId="{1B39754C-F26C-4543-9F7D-AF6C88B89DD7}">
      <dgm:prSet phldrT="[Text]"/>
      <dgm:spPr/>
      <dgm:t>
        <a:bodyPr/>
        <a:lstStyle/>
        <a:p>
          <a:r>
            <a:rPr lang="en-US" dirty="0"/>
            <a:t>Deploy Algorithm</a:t>
          </a:r>
        </a:p>
      </dgm:t>
    </dgm:pt>
    <dgm:pt modelId="{C05936D9-69B6-4A30-B662-799C703B0390}" type="parTrans" cxnId="{38F1E8DA-98E4-42FD-AE72-2CD1E46FA88F}">
      <dgm:prSet/>
      <dgm:spPr/>
      <dgm:t>
        <a:bodyPr/>
        <a:lstStyle/>
        <a:p>
          <a:endParaRPr lang="en-US"/>
        </a:p>
      </dgm:t>
    </dgm:pt>
    <dgm:pt modelId="{EF042BF8-50A9-4E36-99E4-531D5EDF20DD}" type="sibTrans" cxnId="{38F1E8DA-98E4-42FD-AE72-2CD1E46FA88F}">
      <dgm:prSet/>
      <dgm:spPr/>
      <dgm:t>
        <a:bodyPr/>
        <a:lstStyle/>
        <a:p>
          <a:endParaRPr lang="en-US"/>
        </a:p>
      </dgm:t>
    </dgm:pt>
    <dgm:pt modelId="{3EC885F6-40E5-4A37-ACFC-B35A3C5C2E29}">
      <dgm:prSet/>
      <dgm:spPr/>
      <dgm:t>
        <a:bodyPr/>
        <a:lstStyle/>
        <a:p>
          <a:r>
            <a:rPr lang="en-US" dirty="0"/>
            <a:t>Collect Feedback</a:t>
          </a:r>
        </a:p>
      </dgm:t>
    </dgm:pt>
    <dgm:pt modelId="{F3789009-486C-42BD-8A16-80CF9D3726CA}" type="parTrans" cxnId="{D2F68031-E88E-4697-B990-398FF81A3944}">
      <dgm:prSet/>
      <dgm:spPr/>
      <dgm:t>
        <a:bodyPr/>
        <a:lstStyle/>
        <a:p>
          <a:endParaRPr lang="en-US"/>
        </a:p>
      </dgm:t>
    </dgm:pt>
    <dgm:pt modelId="{86DFFD77-660F-47D4-A769-501EAF6BD667}" type="sibTrans" cxnId="{D2F68031-E88E-4697-B990-398FF81A3944}">
      <dgm:prSet/>
      <dgm:spPr/>
      <dgm:t>
        <a:bodyPr/>
        <a:lstStyle/>
        <a:p>
          <a:endParaRPr lang="en-US"/>
        </a:p>
      </dgm:t>
    </dgm:pt>
    <dgm:pt modelId="{78B516AB-14D7-4DD1-BFB6-4D11395BC7D9}">
      <dgm:prSet/>
      <dgm:spPr/>
      <dgm:t>
        <a:bodyPr/>
        <a:lstStyle/>
        <a:p>
          <a:r>
            <a:rPr lang="en-US" dirty="0"/>
            <a:t>Use  Feedback </a:t>
          </a:r>
        </a:p>
      </dgm:t>
    </dgm:pt>
    <dgm:pt modelId="{AE682B37-4408-41F0-89D0-5F2AA59F0411}" type="parTrans" cxnId="{D4E06F63-158A-4752-8E6A-039267BCFD37}">
      <dgm:prSet/>
      <dgm:spPr/>
      <dgm:t>
        <a:bodyPr/>
        <a:lstStyle/>
        <a:p>
          <a:endParaRPr lang="en-US"/>
        </a:p>
      </dgm:t>
    </dgm:pt>
    <dgm:pt modelId="{021296E2-4E83-4AB6-9314-BFEA27A49FFB}" type="sibTrans" cxnId="{D4E06F63-158A-4752-8E6A-039267BCFD37}">
      <dgm:prSet/>
      <dgm:spPr/>
      <dgm:t>
        <a:bodyPr/>
        <a:lstStyle/>
        <a:p>
          <a:endParaRPr lang="en-US"/>
        </a:p>
      </dgm:t>
    </dgm:pt>
    <dgm:pt modelId="{855E165D-70F7-4D4F-A086-A97E74041C82}" type="pres">
      <dgm:prSet presAssocID="{96543F50-314A-4EC1-B046-A089783C0D60}" presName="cycle" presStyleCnt="0">
        <dgm:presLayoutVars>
          <dgm:dir/>
          <dgm:resizeHandles val="exact"/>
        </dgm:presLayoutVars>
      </dgm:prSet>
      <dgm:spPr/>
    </dgm:pt>
    <dgm:pt modelId="{3A7D762C-5386-4942-A7D7-0095087B019D}" type="pres">
      <dgm:prSet presAssocID="{C2EB6301-C2D5-4ACA-A9DF-F7D4B4A2E632}" presName="node" presStyleLbl="node1" presStyleIdx="0" presStyleCnt="7">
        <dgm:presLayoutVars>
          <dgm:bulletEnabled val="1"/>
        </dgm:presLayoutVars>
      </dgm:prSet>
      <dgm:spPr/>
    </dgm:pt>
    <dgm:pt modelId="{0AFD6907-CEF6-4EA3-8E97-8556A576217D}" type="pres">
      <dgm:prSet presAssocID="{C2EB6301-C2D5-4ACA-A9DF-F7D4B4A2E632}" presName="spNode" presStyleCnt="0"/>
      <dgm:spPr/>
    </dgm:pt>
    <dgm:pt modelId="{66D7E678-BF14-448C-9E8D-878C535B0AEC}" type="pres">
      <dgm:prSet presAssocID="{AE877F60-B4AA-437A-AA79-971B6ED48995}" presName="sibTrans" presStyleLbl="sibTrans1D1" presStyleIdx="0" presStyleCnt="7"/>
      <dgm:spPr/>
    </dgm:pt>
    <dgm:pt modelId="{A9E8B138-FD0F-4226-B9A4-2B44DE23A74B}" type="pres">
      <dgm:prSet presAssocID="{A2A9483F-0006-497C-989B-5D7E73E4F9A2}" presName="node" presStyleLbl="node1" presStyleIdx="1" presStyleCnt="7">
        <dgm:presLayoutVars>
          <dgm:bulletEnabled val="1"/>
        </dgm:presLayoutVars>
      </dgm:prSet>
      <dgm:spPr/>
    </dgm:pt>
    <dgm:pt modelId="{8283B6E3-AAB8-45CB-AC71-E122962A1131}" type="pres">
      <dgm:prSet presAssocID="{A2A9483F-0006-497C-989B-5D7E73E4F9A2}" presName="spNode" presStyleCnt="0"/>
      <dgm:spPr/>
    </dgm:pt>
    <dgm:pt modelId="{58B347F2-1BCA-45C1-8995-1DF4004C7B30}" type="pres">
      <dgm:prSet presAssocID="{14A12112-73B8-4CF7-AFA0-F1255D09525F}" presName="sibTrans" presStyleLbl="sibTrans1D1" presStyleIdx="1" presStyleCnt="7"/>
      <dgm:spPr/>
    </dgm:pt>
    <dgm:pt modelId="{279E69F0-32E1-4761-A6F3-82AC2DD75115}" type="pres">
      <dgm:prSet presAssocID="{F77AD03F-F651-4C35-A61B-CE4CF31223F1}" presName="node" presStyleLbl="node1" presStyleIdx="2" presStyleCnt="7">
        <dgm:presLayoutVars>
          <dgm:bulletEnabled val="1"/>
        </dgm:presLayoutVars>
      </dgm:prSet>
      <dgm:spPr/>
    </dgm:pt>
    <dgm:pt modelId="{B978DB59-51EF-4B05-B53C-8335DDF81E67}" type="pres">
      <dgm:prSet presAssocID="{F77AD03F-F651-4C35-A61B-CE4CF31223F1}" presName="spNode" presStyleCnt="0"/>
      <dgm:spPr/>
    </dgm:pt>
    <dgm:pt modelId="{5609A525-C909-477F-B3BA-794B9D5993A1}" type="pres">
      <dgm:prSet presAssocID="{7E2F0E3C-31E5-47C2-9891-23EE8B155DD6}" presName="sibTrans" presStyleLbl="sibTrans1D1" presStyleIdx="2" presStyleCnt="7"/>
      <dgm:spPr/>
    </dgm:pt>
    <dgm:pt modelId="{FCC724C2-DB2C-4A36-8A90-C652AD21C398}" type="pres">
      <dgm:prSet presAssocID="{D3235D5D-C05C-49C8-9682-00D8A874C4F7}" presName="node" presStyleLbl="node1" presStyleIdx="3" presStyleCnt="7">
        <dgm:presLayoutVars>
          <dgm:bulletEnabled val="1"/>
        </dgm:presLayoutVars>
      </dgm:prSet>
      <dgm:spPr/>
    </dgm:pt>
    <dgm:pt modelId="{60826A24-EA19-48D8-8062-8F7A9F064632}" type="pres">
      <dgm:prSet presAssocID="{D3235D5D-C05C-49C8-9682-00D8A874C4F7}" presName="spNode" presStyleCnt="0"/>
      <dgm:spPr/>
    </dgm:pt>
    <dgm:pt modelId="{BE4C48BC-C02E-4C80-B719-9452A14D8F74}" type="pres">
      <dgm:prSet presAssocID="{245D8519-71C0-45B9-A799-1ED8127921AB}" presName="sibTrans" presStyleLbl="sibTrans1D1" presStyleIdx="3" presStyleCnt="7"/>
      <dgm:spPr/>
    </dgm:pt>
    <dgm:pt modelId="{3801D21F-0232-4336-BE57-145D8075D3CC}" type="pres">
      <dgm:prSet presAssocID="{1B39754C-F26C-4543-9F7D-AF6C88B89DD7}" presName="node" presStyleLbl="node1" presStyleIdx="4" presStyleCnt="7">
        <dgm:presLayoutVars>
          <dgm:bulletEnabled val="1"/>
        </dgm:presLayoutVars>
      </dgm:prSet>
      <dgm:spPr/>
    </dgm:pt>
    <dgm:pt modelId="{6D302705-FEE2-470B-B2CD-F50E073203EE}" type="pres">
      <dgm:prSet presAssocID="{1B39754C-F26C-4543-9F7D-AF6C88B89DD7}" presName="spNode" presStyleCnt="0"/>
      <dgm:spPr/>
    </dgm:pt>
    <dgm:pt modelId="{EB0AABF0-059D-4603-8548-C2F1A73C4D99}" type="pres">
      <dgm:prSet presAssocID="{EF042BF8-50A9-4E36-99E4-531D5EDF20DD}" presName="sibTrans" presStyleLbl="sibTrans1D1" presStyleIdx="4" presStyleCnt="7"/>
      <dgm:spPr/>
    </dgm:pt>
    <dgm:pt modelId="{08CA22F9-3184-4F84-920F-D7FB4787FE0D}" type="pres">
      <dgm:prSet presAssocID="{3EC885F6-40E5-4A37-ACFC-B35A3C5C2E29}" presName="node" presStyleLbl="node1" presStyleIdx="5" presStyleCnt="7">
        <dgm:presLayoutVars>
          <dgm:bulletEnabled val="1"/>
        </dgm:presLayoutVars>
      </dgm:prSet>
      <dgm:spPr/>
    </dgm:pt>
    <dgm:pt modelId="{A49B0332-FC96-48C0-B1BF-0AFFA7794C39}" type="pres">
      <dgm:prSet presAssocID="{3EC885F6-40E5-4A37-ACFC-B35A3C5C2E29}" presName="spNode" presStyleCnt="0"/>
      <dgm:spPr/>
    </dgm:pt>
    <dgm:pt modelId="{4D677883-1CB0-4661-AFCF-61C73A8F2376}" type="pres">
      <dgm:prSet presAssocID="{86DFFD77-660F-47D4-A769-501EAF6BD667}" presName="sibTrans" presStyleLbl="sibTrans1D1" presStyleIdx="5" presStyleCnt="7"/>
      <dgm:spPr/>
    </dgm:pt>
    <dgm:pt modelId="{AF0437CA-C4AE-4B25-86A9-DCD194FDE887}" type="pres">
      <dgm:prSet presAssocID="{78B516AB-14D7-4DD1-BFB6-4D11395BC7D9}" presName="node" presStyleLbl="node1" presStyleIdx="6" presStyleCnt="7">
        <dgm:presLayoutVars>
          <dgm:bulletEnabled val="1"/>
        </dgm:presLayoutVars>
      </dgm:prSet>
      <dgm:spPr/>
    </dgm:pt>
    <dgm:pt modelId="{194254A2-96C4-425D-8573-A2DB5F8B4EB6}" type="pres">
      <dgm:prSet presAssocID="{78B516AB-14D7-4DD1-BFB6-4D11395BC7D9}" presName="spNode" presStyleCnt="0"/>
      <dgm:spPr/>
    </dgm:pt>
    <dgm:pt modelId="{64C1F9E1-BAA7-40FF-B6BF-AD030D73EEFE}" type="pres">
      <dgm:prSet presAssocID="{021296E2-4E83-4AB6-9314-BFEA27A49FFB}" presName="sibTrans" presStyleLbl="sibTrans1D1" presStyleIdx="6" presStyleCnt="7"/>
      <dgm:spPr/>
    </dgm:pt>
  </dgm:ptLst>
  <dgm:cxnLst>
    <dgm:cxn modelId="{A26C1E16-2643-4E21-A88A-1F711204A967}" type="presOf" srcId="{D3235D5D-C05C-49C8-9682-00D8A874C4F7}" destId="{FCC724C2-DB2C-4A36-8A90-C652AD21C398}" srcOrd="0" destOrd="0" presId="urn:microsoft.com/office/officeart/2005/8/layout/cycle5"/>
    <dgm:cxn modelId="{F061B118-4ACA-4BC8-9F3C-8594E2CF0C1A}" type="presOf" srcId="{7E2F0E3C-31E5-47C2-9891-23EE8B155DD6}" destId="{5609A525-C909-477F-B3BA-794B9D5993A1}" srcOrd="0" destOrd="0" presId="urn:microsoft.com/office/officeart/2005/8/layout/cycle5"/>
    <dgm:cxn modelId="{B1833C23-0901-475F-8CA4-771B9C0E6482}" type="presOf" srcId="{021296E2-4E83-4AB6-9314-BFEA27A49FFB}" destId="{64C1F9E1-BAA7-40FF-B6BF-AD030D73EEFE}" srcOrd="0" destOrd="0" presId="urn:microsoft.com/office/officeart/2005/8/layout/cycle5"/>
    <dgm:cxn modelId="{69CB5026-716F-4A2D-8721-6C87F2855FAE}" type="presOf" srcId="{245D8519-71C0-45B9-A799-1ED8127921AB}" destId="{BE4C48BC-C02E-4C80-B719-9452A14D8F74}" srcOrd="0" destOrd="0" presId="urn:microsoft.com/office/officeart/2005/8/layout/cycle5"/>
    <dgm:cxn modelId="{98407C28-5C9D-4F2B-AD21-5080B1450609}" srcId="{96543F50-314A-4EC1-B046-A089783C0D60}" destId="{D3235D5D-C05C-49C8-9682-00D8A874C4F7}" srcOrd="3" destOrd="0" parTransId="{7729F0E1-371C-4103-86ED-7C6544E0ED18}" sibTransId="{245D8519-71C0-45B9-A799-1ED8127921AB}"/>
    <dgm:cxn modelId="{D2F68031-E88E-4697-B990-398FF81A3944}" srcId="{96543F50-314A-4EC1-B046-A089783C0D60}" destId="{3EC885F6-40E5-4A37-ACFC-B35A3C5C2E29}" srcOrd="5" destOrd="0" parTransId="{F3789009-486C-42BD-8A16-80CF9D3726CA}" sibTransId="{86DFFD77-660F-47D4-A769-501EAF6BD667}"/>
    <dgm:cxn modelId="{04A06E5D-4AB9-4055-B196-ED6643B1B9E5}" type="presOf" srcId="{AE877F60-B4AA-437A-AA79-971B6ED48995}" destId="{66D7E678-BF14-448C-9E8D-878C535B0AEC}" srcOrd="0" destOrd="0" presId="urn:microsoft.com/office/officeart/2005/8/layout/cycle5"/>
    <dgm:cxn modelId="{95403F5E-26B8-41E8-8ED3-BFE613161246}" srcId="{96543F50-314A-4EC1-B046-A089783C0D60}" destId="{A2A9483F-0006-497C-989B-5D7E73E4F9A2}" srcOrd="1" destOrd="0" parTransId="{E727183E-006F-4ADA-B5B6-88431777CF9B}" sibTransId="{14A12112-73B8-4CF7-AFA0-F1255D09525F}"/>
    <dgm:cxn modelId="{6D12405E-A382-40F2-A440-4C9F01C6C93F}" type="presOf" srcId="{86DFFD77-660F-47D4-A769-501EAF6BD667}" destId="{4D677883-1CB0-4661-AFCF-61C73A8F2376}" srcOrd="0" destOrd="0" presId="urn:microsoft.com/office/officeart/2005/8/layout/cycle5"/>
    <dgm:cxn modelId="{D4E06F63-158A-4752-8E6A-039267BCFD37}" srcId="{96543F50-314A-4EC1-B046-A089783C0D60}" destId="{78B516AB-14D7-4DD1-BFB6-4D11395BC7D9}" srcOrd="6" destOrd="0" parTransId="{AE682B37-4408-41F0-89D0-5F2AA59F0411}" sibTransId="{021296E2-4E83-4AB6-9314-BFEA27A49FFB}"/>
    <dgm:cxn modelId="{A125F763-B853-48BD-A496-0E6F10CB4A5F}" type="presOf" srcId="{1B39754C-F26C-4543-9F7D-AF6C88B89DD7}" destId="{3801D21F-0232-4336-BE57-145D8075D3CC}" srcOrd="0" destOrd="0" presId="urn:microsoft.com/office/officeart/2005/8/layout/cycle5"/>
    <dgm:cxn modelId="{F1183358-68CC-4816-8748-401B58058467}" srcId="{96543F50-314A-4EC1-B046-A089783C0D60}" destId="{C2EB6301-C2D5-4ACA-A9DF-F7D4B4A2E632}" srcOrd="0" destOrd="0" parTransId="{C1400687-2D16-48E4-9DAA-0B06CB591E3C}" sibTransId="{AE877F60-B4AA-437A-AA79-971B6ED48995}"/>
    <dgm:cxn modelId="{E0A4CF91-AFF7-4547-BE5A-105DF8959E94}" type="presOf" srcId="{78B516AB-14D7-4DD1-BFB6-4D11395BC7D9}" destId="{AF0437CA-C4AE-4B25-86A9-DCD194FDE887}" srcOrd="0" destOrd="0" presId="urn:microsoft.com/office/officeart/2005/8/layout/cycle5"/>
    <dgm:cxn modelId="{EAD13EA4-99D1-47B0-BF69-CACAB177DC0F}" type="presOf" srcId="{A2A9483F-0006-497C-989B-5D7E73E4F9A2}" destId="{A9E8B138-FD0F-4226-B9A4-2B44DE23A74B}" srcOrd="0" destOrd="0" presId="urn:microsoft.com/office/officeart/2005/8/layout/cycle5"/>
    <dgm:cxn modelId="{6AD5DBAD-13CF-465B-88A8-D7C6CDAC34E3}" type="presOf" srcId="{C2EB6301-C2D5-4ACA-A9DF-F7D4B4A2E632}" destId="{3A7D762C-5386-4942-A7D7-0095087B019D}" srcOrd="0" destOrd="0" presId="urn:microsoft.com/office/officeart/2005/8/layout/cycle5"/>
    <dgm:cxn modelId="{0F97C9BE-511B-4628-BD37-BCBE4D12ED5C}" type="presOf" srcId="{3EC885F6-40E5-4A37-ACFC-B35A3C5C2E29}" destId="{08CA22F9-3184-4F84-920F-D7FB4787FE0D}" srcOrd="0" destOrd="0" presId="urn:microsoft.com/office/officeart/2005/8/layout/cycle5"/>
    <dgm:cxn modelId="{98F15ACE-A83E-4ECA-9BB0-64304445744F}" type="presOf" srcId="{F77AD03F-F651-4C35-A61B-CE4CF31223F1}" destId="{279E69F0-32E1-4761-A6F3-82AC2DD75115}" srcOrd="0" destOrd="0" presId="urn:microsoft.com/office/officeart/2005/8/layout/cycle5"/>
    <dgm:cxn modelId="{B70513D1-55E5-4663-BCA8-D344BC60F020}" type="presOf" srcId="{EF042BF8-50A9-4E36-99E4-531D5EDF20DD}" destId="{EB0AABF0-059D-4603-8548-C2F1A73C4D99}" srcOrd="0" destOrd="0" presId="urn:microsoft.com/office/officeart/2005/8/layout/cycle5"/>
    <dgm:cxn modelId="{DF6E84DA-5230-4E9A-94D8-DAC152868F9F}" type="presOf" srcId="{14A12112-73B8-4CF7-AFA0-F1255D09525F}" destId="{58B347F2-1BCA-45C1-8995-1DF4004C7B30}" srcOrd="0" destOrd="0" presId="urn:microsoft.com/office/officeart/2005/8/layout/cycle5"/>
    <dgm:cxn modelId="{38F1E8DA-98E4-42FD-AE72-2CD1E46FA88F}" srcId="{96543F50-314A-4EC1-B046-A089783C0D60}" destId="{1B39754C-F26C-4543-9F7D-AF6C88B89DD7}" srcOrd="4" destOrd="0" parTransId="{C05936D9-69B6-4A30-B662-799C703B0390}" sibTransId="{EF042BF8-50A9-4E36-99E4-531D5EDF20DD}"/>
    <dgm:cxn modelId="{AC98DADF-B233-4F2A-A423-D799F2827D6D}" srcId="{96543F50-314A-4EC1-B046-A089783C0D60}" destId="{F77AD03F-F651-4C35-A61B-CE4CF31223F1}" srcOrd="2" destOrd="0" parTransId="{91277742-F01A-4987-92D4-DED0346DBDE9}" sibTransId="{7E2F0E3C-31E5-47C2-9891-23EE8B155DD6}"/>
    <dgm:cxn modelId="{D523A5E3-22CB-4943-8C9F-F51EEE4FEFFD}" type="presOf" srcId="{96543F50-314A-4EC1-B046-A089783C0D60}" destId="{855E165D-70F7-4D4F-A086-A97E74041C82}" srcOrd="0" destOrd="0" presId="urn:microsoft.com/office/officeart/2005/8/layout/cycle5"/>
    <dgm:cxn modelId="{8E38146C-044F-47E1-ACCA-9FB43D721368}" type="presParOf" srcId="{855E165D-70F7-4D4F-A086-A97E74041C82}" destId="{3A7D762C-5386-4942-A7D7-0095087B019D}" srcOrd="0" destOrd="0" presId="urn:microsoft.com/office/officeart/2005/8/layout/cycle5"/>
    <dgm:cxn modelId="{2235ADF7-F464-46B4-B046-10865A4405E8}" type="presParOf" srcId="{855E165D-70F7-4D4F-A086-A97E74041C82}" destId="{0AFD6907-CEF6-4EA3-8E97-8556A576217D}" srcOrd="1" destOrd="0" presId="urn:microsoft.com/office/officeart/2005/8/layout/cycle5"/>
    <dgm:cxn modelId="{3D7F2C63-7CEA-486E-A24F-4F42735818E2}" type="presParOf" srcId="{855E165D-70F7-4D4F-A086-A97E74041C82}" destId="{66D7E678-BF14-448C-9E8D-878C535B0AEC}" srcOrd="2" destOrd="0" presId="urn:microsoft.com/office/officeart/2005/8/layout/cycle5"/>
    <dgm:cxn modelId="{77947AFD-35F0-4D56-98B1-165FAC7C136D}" type="presParOf" srcId="{855E165D-70F7-4D4F-A086-A97E74041C82}" destId="{A9E8B138-FD0F-4226-B9A4-2B44DE23A74B}" srcOrd="3" destOrd="0" presId="urn:microsoft.com/office/officeart/2005/8/layout/cycle5"/>
    <dgm:cxn modelId="{4BFDFAA0-52F7-444F-A30C-D1B1923F5AE6}" type="presParOf" srcId="{855E165D-70F7-4D4F-A086-A97E74041C82}" destId="{8283B6E3-AAB8-45CB-AC71-E122962A1131}" srcOrd="4" destOrd="0" presId="urn:microsoft.com/office/officeart/2005/8/layout/cycle5"/>
    <dgm:cxn modelId="{BDFD2700-EDCE-49AD-8EB0-4FE897613DEF}" type="presParOf" srcId="{855E165D-70F7-4D4F-A086-A97E74041C82}" destId="{58B347F2-1BCA-45C1-8995-1DF4004C7B30}" srcOrd="5" destOrd="0" presId="urn:microsoft.com/office/officeart/2005/8/layout/cycle5"/>
    <dgm:cxn modelId="{5D30C8F4-0828-4A91-94F9-F2A57734A7AE}" type="presParOf" srcId="{855E165D-70F7-4D4F-A086-A97E74041C82}" destId="{279E69F0-32E1-4761-A6F3-82AC2DD75115}" srcOrd="6" destOrd="0" presId="urn:microsoft.com/office/officeart/2005/8/layout/cycle5"/>
    <dgm:cxn modelId="{0D776831-1B0C-4AD8-84B3-48E86F7DD516}" type="presParOf" srcId="{855E165D-70F7-4D4F-A086-A97E74041C82}" destId="{B978DB59-51EF-4B05-B53C-8335DDF81E67}" srcOrd="7" destOrd="0" presId="urn:microsoft.com/office/officeart/2005/8/layout/cycle5"/>
    <dgm:cxn modelId="{B08AB05D-7950-4B6A-A3D3-5844C9923519}" type="presParOf" srcId="{855E165D-70F7-4D4F-A086-A97E74041C82}" destId="{5609A525-C909-477F-B3BA-794B9D5993A1}" srcOrd="8" destOrd="0" presId="urn:microsoft.com/office/officeart/2005/8/layout/cycle5"/>
    <dgm:cxn modelId="{39BAAC7F-47A5-490D-AB5A-8AD49240B2AB}" type="presParOf" srcId="{855E165D-70F7-4D4F-A086-A97E74041C82}" destId="{FCC724C2-DB2C-4A36-8A90-C652AD21C398}" srcOrd="9" destOrd="0" presId="urn:microsoft.com/office/officeart/2005/8/layout/cycle5"/>
    <dgm:cxn modelId="{D0279681-E72B-458F-96C7-35168890BA60}" type="presParOf" srcId="{855E165D-70F7-4D4F-A086-A97E74041C82}" destId="{60826A24-EA19-48D8-8062-8F7A9F064632}" srcOrd="10" destOrd="0" presId="urn:microsoft.com/office/officeart/2005/8/layout/cycle5"/>
    <dgm:cxn modelId="{269A6FE5-DAEA-40B0-AFD9-133C5221D5A3}" type="presParOf" srcId="{855E165D-70F7-4D4F-A086-A97E74041C82}" destId="{BE4C48BC-C02E-4C80-B719-9452A14D8F74}" srcOrd="11" destOrd="0" presId="urn:microsoft.com/office/officeart/2005/8/layout/cycle5"/>
    <dgm:cxn modelId="{367A54FE-49C2-439B-B31B-6C032408F0B5}" type="presParOf" srcId="{855E165D-70F7-4D4F-A086-A97E74041C82}" destId="{3801D21F-0232-4336-BE57-145D8075D3CC}" srcOrd="12" destOrd="0" presId="urn:microsoft.com/office/officeart/2005/8/layout/cycle5"/>
    <dgm:cxn modelId="{51FDC72B-F36B-4A24-8FC4-F294250F503E}" type="presParOf" srcId="{855E165D-70F7-4D4F-A086-A97E74041C82}" destId="{6D302705-FEE2-470B-B2CD-F50E073203EE}" srcOrd="13" destOrd="0" presId="urn:microsoft.com/office/officeart/2005/8/layout/cycle5"/>
    <dgm:cxn modelId="{DCDA1D3A-127F-4BA7-BCA8-95D9781F0E65}" type="presParOf" srcId="{855E165D-70F7-4D4F-A086-A97E74041C82}" destId="{EB0AABF0-059D-4603-8548-C2F1A73C4D99}" srcOrd="14" destOrd="0" presId="urn:microsoft.com/office/officeart/2005/8/layout/cycle5"/>
    <dgm:cxn modelId="{EECFCC04-B680-41FE-B939-2AF5C3F6A8DE}" type="presParOf" srcId="{855E165D-70F7-4D4F-A086-A97E74041C82}" destId="{08CA22F9-3184-4F84-920F-D7FB4787FE0D}" srcOrd="15" destOrd="0" presId="urn:microsoft.com/office/officeart/2005/8/layout/cycle5"/>
    <dgm:cxn modelId="{63DD4C16-012B-40E0-A68C-AE2172A8E08B}" type="presParOf" srcId="{855E165D-70F7-4D4F-A086-A97E74041C82}" destId="{A49B0332-FC96-48C0-B1BF-0AFFA7794C39}" srcOrd="16" destOrd="0" presId="urn:microsoft.com/office/officeart/2005/8/layout/cycle5"/>
    <dgm:cxn modelId="{84BDD9BC-5440-4B79-AD6B-2481D9199DD7}" type="presParOf" srcId="{855E165D-70F7-4D4F-A086-A97E74041C82}" destId="{4D677883-1CB0-4661-AFCF-61C73A8F2376}" srcOrd="17" destOrd="0" presId="urn:microsoft.com/office/officeart/2005/8/layout/cycle5"/>
    <dgm:cxn modelId="{E2EC45CE-352F-4178-A96D-84952D0951BF}" type="presParOf" srcId="{855E165D-70F7-4D4F-A086-A97E74041C82}" destId="{AF0437CA-C4AE-4B25-86A9-DCD194FDE887}" srcOrd="18" destOrd="0" presId="urn:microsoft.com/office/officeart/2005/8/layout/cycle5"/>
    <dgm:cxn modelId="{06A72FDC-1304-4EA9-BC0B-861B1C6060AA}" type="presParOf" srcId="{855E165D-70F7-4D4F-A086-A97E74041C82}" destId="{194254A2-96C4-425D-8573-A2DB5F8B4EB6}" srcOrd="19" destOrd="0" presId="urn:microsoft.com/office/officeart/2005/8/layout/cycle5"/>
    <dgm:cxn modelId="{3415B40B-7B83-4AF0-9A44-52138F630D5B}" type="presParOf" srcId="{855E165D-70F7-4D4F-A086-A97E74041C82}" destId="{64C1F9E1-BAA7-40FF-B6BF-AD030D73EEFE}"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D762C-5386-4942-A7D7-0095087B019D}">
      <dsp:nvSpPr>
        <dsp:cNvPr id="0" name=""/>
        <dsp:cNvSpPr/>
      </dsp:nvSpPr>
      <dsp:spPr>
        <a:xfrm>
          <a:off x="1791518" y="220109"/>
          <a:ext cx="988962" cy="6428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Ask the Question</a:t>
          </a:r>
        </a:p>
      </dsp:txBody>
      <dsp:txXfrm>
        <a:off x="1822898" y="251489"/>
        <a:ext cx="926202" cy="580065"/>
      </dsp:txXfrm>
    </dsp:sp>
    <dsp:sp modelId="{66D7E678-BF14-448C-9E8D-878C535B0AEC}">
      <dsp:nvSpPr>
        <dsp:cNvPr id="0" name=""/>
        <dsp:cNvSpPr/>
      </dsp:nvSpPr>
      <dsp:spPr>
        <a:xfrm>
          <a:off x="450643" y="541522"/>
          <a:ext cx="3670712" cy="3670712"/>
        </a:xfrm>
        <a:custGeom>
          <a:avLst/>
          <a:gdLst/>
          <a:ahLst/>
          <a:cxnLst/>
          <a:rect l="0" t="0" r="0" b="0"/>
          <a:pathLst>
            <a:path>
              <a:moveTo>
                <a:pt x="2459456" y="109369"/>
              </a:moveTo>
              <a:arcTo wR="1835356" hR="1835356" stAng="17392770" swAng="772376"/>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9E8B138-FD0F-4226-B9A4-2B44DE23A74B}">
      <dsp:nvSpPr>
        <dsp:cNvPr id="0" name=""/>
        <dsp:cNvSpPr/>
      </dsp:nvSpPr>
      <dsp:spPr>
        <a:xfrm>
          <a:off x="3226457" y="911139"/>
          <a:ext cx="988962" cy="6428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Specify What to Learn</a:t>
          </a:r>
        </a:p>
      </dsp:txBody>
      <dsp:txXfrm>
        <a:off x="3257837" y="942519"/>
        <a:ext cx="926202" cy="580065"/>
      </dsp:txXfrm>
    </dsp:sp>
    <dsp:sp modelId="{58B347F2-1BCA-45C1-8995-1DF4004C7B30}">
      <dsp:nvSpPr>
        <dsp:cNvPr id="0" name=""/>
        <dsp:cNvSpPr/>
      </dsp:nvSpPr>
      <dsp:spPr>
        <a:xfrm>
          <a:off x="450643" y="541522"/>
          <a:ext cx="3670712" cy="3670712"/>
        </a:xfrm>
        <a:custGeom>
          <a:avLst/>
          <a:gdLst/>
          <a:ahLst/>
          <a:cxnLst/>
          <a:rect l="0" t="0" r="0" b="0"/>
          <a:pathLst>
            <a:path>
              <a:moveTo>
                <a:pt x="3550732" y="1182655"/>
              </a:moveTo>
              <a:arcTo wR="1835356" hR="1835356" stAng="20350091" swAng="1064485"/>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79E69F0-32E1-4761-A6F3-82AC2DD75115}">
      <dsp:nvSpPr>
        <dsp:cNvPr id="0" name=""/>
        <dsp:cNvSpPr/>
      </dsp:nvSpPr>
      <dsp:spPr>
        <a:xfrm>
          <a:off x="3580858" y="2463870"/>
          <a:ext cx="988962" cy="6428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Retrieve Data</a:t>
          </a:r>
        </a:p>
      </dsp:txBody>
      <dsp:txXfrm>
        <a:off x="3612238" y="2495250"/>
        <a:ext cx="926202" cy="580065"/>
      </dsp:txXfrm>
    </dsp:sp>
    <dsp:sp modelId="{5609A525-C909-477F-B3BA-794B9D5993A1}">
      <dsp:nvSpPr>
        <dsp:cNvPr id="0" name=""/>
        <dsp:cNvSpPr/>
      </dsp:nvSpPr>
      <dsp:spPr>
        <a:xfrm>
          <a:off x="450643" y="541522"/>
          <a:ext cx="3670712" cy="3670712"/>
        </a:xfrm>
        <a:custGeom>
          <a:avLst/>
          <a:gdLst/>
          <a:ahLst/>
          <a:cxnLst/>
          <a:rect l="0" t="0" r="0" b="0"/>
          <a:pathLst>
            <a:path>
              <a:moveTo>
                <a:pt x="3455558" y="2697608"/>
              </a:moveTo>
              <a:arcTo wR="1835356" hR="1835356" stAng="1681282" swAng="835650"/>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CC724C2-DB2C-4A36-8A90-C652AD21C398}">
      <dsp:nvSpPr>
        <dsp:cNvPr id="0" name=""/>
        <dsp:cNvSpPr/>
      </dsp:nvSpPr>
      <dsp:spPr>
        <a:xfrm>
          <a:off x="2587849" y="3709064"/>
          <a:ext cx="988962" cy="6428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Train Algorithms</a:t>
          </a:r>
        </a:p>
      </dsp:txBody>
      <dsp:txXfrm>
        <a:off x="2619229" y="3740444"/>
        <a:ext cx="926202" cy="580065"/>
      </dsp:txXfrm>
    </dsp:sp>
    <dsp:sp modelId="{BE4C48BC-C02E-4C80-B719-9452A14D8F74}">
      <dsp:nvSpPr>
        <dsp:cNvPr id="0" name=""/>
        <dsp:cNvSpPr/>
      </dsp:nvSpPr>
      <dsp:spPr>
        <a:xfrm>
          <a:off x="450643" y="541522"/>
          <a:ext cx="3670712" cy="3670712"/>
        </a:xfrm>
        <a:custGeom>
          <a:avLst/>
          <a:gdLst/>
          <a:ahLst/>
          <a:cxnLst/>
          <a:rect l="0" t="0" r="0" b="0"/>
          <a:pathLst>
            <a:path>
              <a:moveTo>
                <a:pt x="2017543" y="3661647"/>
              </a:moveTo>
              <a:arcTo wR="1835356" hR="1835356" stAng="5058189" swAng="683623"/>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801D21F-0232-4336-BE57-145D8075D3CC}">
      <dsp:nvSpPr>
        <dsp:cNvPr id="0" name=""/>
        <dsp:cNvSpPr/>
      </dsp:nvSpPr>
      <dsp:spPr>
        <a:xfrm>
          <a:off x="995187" y="3709064"/>
          <a:ext cx="988962" cy="64282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Deploy Algorithm</a:t>
          </a:r>
        </a:p>
      </dsp:txBody>
      <dsp:txXfrm>
        <a:off x="1026567" y="3740444"/>
        <a:ext cx="926202" cy="580065"/>
      </dsp:txXfrm>
    </dsp:sp>
    <dsp:sp modelId="{EB0AABF0-059D-4603-8548-C2F1A73C4D99}">
      <dsp:nvSpPr>
        <dsp:cNvPr id="0" name=""/>
        <dsp:cNvSpPr/>
      </dsp:nvSpPr>
      <dsp:spPr>
        <a:xfrm>
          <a:off x="450643" y="541522"/>
          <a:ext cx="3670712" cy="3670712"/>
        </a:xfrm>
        <a:custGeom>
          <a:avLst/>
          <a:gdLst/>
          <a:ahLst/>
          <a:cxnLst/>
          <a:rect l="0" t="0" r="0" b="0"/>
          <a:pathLst>
            <a:path>
              <a:moveTo>
                <a:pt x="470325" y="3062231"/>
              </a:moveTo>
              <a:arcTo wR="1835356" hR="1835356" stAng="8283068" swAng="835650"/>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8CA22F9-3184-4F84-920F-D7FB4787FE0D}">
      <dsp:nvSpPr>
        <dsp:cNvPr id="0" name=""/>
        <dsp:cNvSpPr/>
      </dsp:nvSpPr>
      <dsp:spPr>
        <a:xfrm>
          <a:off x="2178" y="2463870"/>
          <a:ext cx="988962" cy="6428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Collect Feedback</a:t>
          </a:r>
        </a:p>
      </dsp:txBody>
      <dsp:txXfrm>
        <a:off x="33558" y="2495250"/>
        <a:ext cx="926202" cy="580065"/>
      </dsp:txXfrm>
    </dsp:sp>
    <dsp:sp modelId="{4D677883-1CB0-4661-AFCF-61C73A8F2376}">
      <dsp:nvSpPr>
        <dsp:cNvPr id="0" name=""/>
        <dsp:cNvSpPr/>
      </dsp:nvSpPr>
      <dsp:spPr>
        <a:xfrm>
          <a:off x="450643" y="541522"/>
          <a:ext cx="3670712" cy="3670712"/>
        </a:xfrm>
        <a:custGeom>
          <a:avLst/>
          <a:gdLst/>
          <a:ahLst/>
          <a:cxnLst/>
          <a:rect l="0" t="0" r="0" b="0"/>
          <a:pathLst>
            <a:path>
              <a:moveTo>
                <a:pt x="2669" y="1736409"/>
              </a:moveTo>
              <a:arcTo wR="1835356" hR="1835356" stAng="10985424" swAng="106448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F0437CA-C4AE-4B25-86A9-DCD194FDE887}">
      <dsp:nvSpPr>
        <dsp:cNvPr id="0" name=""/>
        <dsp:cNvSpPr/>
      </dsp:nvSpPr>
      <dsp:spPr>
        <a:xfrm>
          <a:off x="356579" y="911139"/>
          <a:ext cx="988962" cy="6428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  Feedback </a:t>
          </a:r>
        </a:p>
      </dsp:txBody>
      <dsp:txXfrm>
        <a:off x="387959" y="942519"/>
        <a:ext cx="926202" cy="580065"/>
      </dsp:txXfrm>
    </dsp:sp>
    <dsp:sp modelId="{64C1F9E1-BAA7-40FF-B6BF-AD030D73EEFE}">
      <dsp:nvSpPr>
        <dsp:cNvPr id="0" name=""/>
        <dsp:cNvSpPr/>
      </dsp:nvSpPr>
      <dsp:spPr>
        <a:xfrm>
          <a:off x="450643" y="541522"/>
          <a:ext cx="3670712" cy="3670712"/>
        </a:xfrm>
        <a:custGeom>
          <a:avLst/>
          <a:gdLst/>
          <a:ahLst/>
          <a:cxnLst/>
          <a:rect l="0" t="0" r="0" b="0"/>
          <a:pathLst>
            <a:path>
              <a:moveTo>
                <a:pt x="842410" y="291792"/>
              </a:moveTo>
              <a:arcTo wR="1835356" hR="1835356" stAng="14234855" swAng="772376"/>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10/3/2018</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dirty="0"/>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224797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361314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365542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1325714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3989062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76109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700194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762007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3114873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3418735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2893348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602631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3015913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994479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4153452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3297300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2191319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13334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3231139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744839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2959285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093425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112910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1276177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2389435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3643180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9757035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3147832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1235237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3023130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278108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249505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3382570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3028842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3055039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26942687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357511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573710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42460434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25211240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2052508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2414734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356614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9949199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12333351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23777295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40015359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14781156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25376171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9140709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6913226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1150398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12045543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730275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18281906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4053445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33121050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913590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5696071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9552653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21531835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30072505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40361870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24319739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350849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22737069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22066931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71</a:t>
            </a:fld>
            <a:endParaRPr lang="en-US" dirty="0"/>
          </a:p>
        </p:txBody>
      </p:sp>
    </p:spTree>
    <p:extLst>
      <p:ext uri="{BB962C8B-B14F-4D97-AF65-F5344CB8AC3E}">
        <p14:creationId xmlns:p14="http://schemas.microsoft.com/office/powerpoint/2010/main" val="28776169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72</a:t>
            </a:fld>
            <a:endParaRPr lang="en-US" dirty="0"/>
          </a:p>
        </p:txBody>
      </p:sp>
    </p:spTree>
    <p:extLst>
      <p:ext uri="{BB962C8B-B14F-4D97-AF65-F5344CB8AC3E}">
        <p14:creationId xmlns:p14="http://schemas.microsoft.com/office/powerpoint/2010/main" val="41244218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73</a:t>
            </a:fld>
            <a:endParaRPr lang="en-US" dirty="0"/>
          </a:p>
        </p:txBody>
      </p:sp>
    </p:spTree>
    <p:extLst>
      <p:ext uri="{BB962C8B-B14F-4D97-AF65-F5344CB8AC3E}">
        <p14:creationId xmlns:p14="http://schemas.microsoft.com/office/powerpoint/2010/main" val="22626907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74</a:t>
            </a:fld>
            <a:endParaRPr lang="en-US" dirty="0"/>
          </a:p>
        </p:txBody>
      </p:sp>
    </p:spTree>
    <p:extLst>
      <p:ext uri="{BB962C8B-B14F-4D97-AF65-F5344CB8AC3E}">
        <p14:creationId xmlns:p14="http://schemas.microsoft.com/office/powerpoint/2010/main" val="31998826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75</a:t>
            </a:fld>
            <a:endParaRPr lang="en-US" dirty="0"/>
          </a:p>
        </p:txBody>
      </p:sp>
    </p:spTree>
    <p:extLst>
      <p:ext uri="{BB962C8B-B14F-4D97-AF65-F5344CB8AC3E}">
        <p14:creationId xmlns:p14="http://schemas.microsoft.com/office/powerpoint/2010/main" val="26833039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76</a:t>
            </a:fld>
            <a:endParaRPr lang="en-US" dirty="0"/>
          </a:p>
        </p:txBody>
      </p:sp>
    </p:spTree>
    <p:extLst>
      <p:ext uri="{BB962C8B-B14F-4D97-AF65-F5344CB8AC3E}">
        <p14:creationId xmlns:p14="http://schemas.microsoft.com/office/powerpoint/2010/main" val="41857716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77</a:t>
            </a:fld>
            <a:endParaRPr lang="en-US" dirty="0"/>
          </a:p>
        </p:txBody>
      </p:sp>
    </p:spTree>
    <p:extLst>
      <p:ext uri="{BB962C8B-B14F-4D97-AF65-F5344CB8AC3E}">
        <p14:creationId xmlns:p14="http://schemas.microsoft.com/office/powerpoint/2010/main" val="21034706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78</a:t>
            </a:fld>
            <a:endParaRPr lang="en-US" dirty="0"/>
          </a:p>
        </p:txBody>
      </p:sp>
    </p:spTree>
    <p:extLst>
      <p:ext uri="{BB962C8B-B14F-4D97-AF65-F5344CB8AC3E}">
        <p14:creationId xmlns:p14="http://schemas.microsoft.com/office/powerpoint/2010/main" val="35609838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79</a:t>
            </a:fld>
            <a:endParaRPr lang="en-US" dirty="0"/>
          </a:p>
        </p:txBody>
      </p:sp>
    </p:spTree>
    <p:extLst>
      <p:ext uri="{BB962C8B-B14F-4D97-AF65-F5344CB8AC3E}">
        <p14:creationId xmlns:p14="http://schemas.microsoft.com/office/powerpoint/2010/main" val="219874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30631257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80</a:t>
            </a:fld>
            <a:endParaRPr lang="en-US" dirty="0"/>
          </a:p>
        </p:txBody>
      </p:sp>
    </p:spTree>
    <p:extLst>
      <p:ext uri="{BB962C8B-B14F-4D97-AF65-F5344CB8AC3E}">
        <p14:creationId xmlns:p14="http://schemas.microsoft.com/office/powerpoint/2010/main" val="8630437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81</a:t>
            </a:fld>
            <a:endParaRPr lang="en-US" dirty="0"/>
          </a:p>
        </p:txBody>
      </p:sp>
    </p:spTree>
    <p:extLst>
      <p:ext uri="{BB962C8B-B14F-4D97-AF65-F5344CB8AC3E}">
        <p14:creationId xmlns:p14="http://schemas.microsoft.com/office/powerpoint/2010/main" val="38946601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82</a:t>
            </a:fld>
            <a:endParaRPr lang="en-US" dirty="0"/>
          </a:p>
        </p:txBody>
      </p:sp>
    </p:spTree>
    <p:extLst>
      <p:ext uri="{BB962C8B-B14F-4D97-AF65-F5344CB8AC3E}">
        <p14:creationId xmlns:p14="http://schemas.microsoft.com/office/powerpoint/2010/main" val="13750109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83</a:t>
            </a:fld>
            <a:endParaRPr lang="en-US" dirty="0"/>
          </a:p>
        </p:txBody>
      </p:sp>
    </p:spTree>
    <p:extLst>
      <p:ext uri="{BB962C8B-B14F-4D97-AF65-F5344CB8AC3E}">
        <p14:creationId xmlns:p14="http://schemas.microsoft.com/office/powerpoint/2010/main" val="19124018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84</a:t>
            </a:fld>
            <a:endParaRPr lang="en-US" dirty="0"/>
          </a:p>
        </p:txBody>
      </p:sp>
    </p:spTree>
    <p:extLst>
      <p:ext uri="{BB962C8B-B14F-4D97-AF65-F5344CB8AC3E}">
        <p14:creationId xmlns:p14="http://schemas.microsoft.com/office/powerpoint/2010/main" val="21287049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85</a:t>
            </a:fld>
            <a:endParaRPr lang="en-US" dirty="0"/>
          </a:p>
        </p:txBody>
      </p:sp>
    </p:spTree>
    <p:extLst>
      <p:ext uri="{BB962C8B-B14F-4D97-AF65-F5344CB8AC3E}">
        <p14:creationId xmlns:p14="http://schemas.microsoft.com/office/powerpoint/2010/main" val="38673039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86</a:t>
            </a:fld>
            <a:endParaRPr lang="en-US" dirty="0"/>
          </a:p>
        </p:txBody>
      </p:sp>
    </p:spTree>
    <p:extLst>
      <p:ext uri="{BB962C8B-B14F-4D97-AF65-F5344CB8AC3E}">
        <p14:creationId xmlns:p14="http://schemas.microsoft.com/office/powerpoint/2010/main" val="16381172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87</a:t>
            </a:fld>
            <a:endParaRPr lang="en-US" dirty="0"/>
          </a:p>
        </p:txBody>
      </p:sp>
    </p:spTree>
    <p:extLst>
      <p:ext uri="{BB962C8B-B14F-4D97-AF65-F5344CB8AC3E}">
        <p14:creationId xmlns:p14="http://schemas.microsoft.com/office/powerpoint/2010/main" val="4476644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88</a:t>
            </a:fld>
            <a:endParaRPr lang="en-US" dirty="0"/>
          </a:p>
        </p:txBody>
      </p:sp>
    </p:spTree>
    <p:extLst>
      <p:ext uri="{BB962C8B-B14F-4D97-AF65-F5344CB8AC3E}">
        <p14:creationId xmlns:p14="http://schemas.microsoft.com/office/powerpoint/2010/main" val="206059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357478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10/3/2018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ikit-learn.org/stable/modules/generated/sklearn.model_selection.train_test_split.html#sklearn.model_selection.train_test_spli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0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9.pn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7</a:t>
            </a:r>
          </a:p>
          <a:p>
            <a:r>
              <a:rPr lang="en-US" sz="4000" dirty="0"/>
              <a:t>October 3, 2018</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dirty="0">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Partition Data</a:t>
            </a:r>
          </a:p>
        </p:txBody>
      </p:sp>
      <p:sp>
        <p:nvSpPr>
          <p:cNvPr id="3" name="Content Placeholder 2"/>
          <p:cNvSpPr>
            <a:spLocks noGrp="1"/>
          </p:cNvSpPr>
          <p:nvPr>
            <p:ph idx="1"/>
          </p:nvPr>
        </p:nvSpPr>
        <p:spPr/>
        <p:txBody>
          <a:bodyPr>
            <a:normAutofit lnSpcReduction="10000"/>
          </a:bodyPr>
          <a:lstStyle/>
          <a:p>
            <a:r>
              <a:rPr lang="en-US" dirty="0"/>
              <a:t>Unless we are required to report model performance on a benchmark dataset, we usually do not need the Hold-Out partition</a:t>
            </a:r>
          </a:p>
          <a:p>
            <a:endParaRPr lang="en-US" b="1" dirty="0"/>
          </a:p>
          <a:p>
            <a:r>
              <a:rPr lang="en-US" b="1" dirty="0"/>
              <a:t>No need for the Hold-Out Partition</a:t>
            </a:r>
          </a:p>
          <a:p>
            <a:pPr lvl="1"/>
            <a:r>
              <a:rPr lang="en-US" b="1" dirty="0"/>
              <a:t>Typical Allocation</a:t>
            </a:r>
            <a:r>
              <a:rPr lang="en-US" dirty="0"/>
              <a:t>: Training (70%), Testing (30%), Hold-Out (0%)</a:t>
            </a:r>
          </a:p>
          <a:p>
            <a:pPr lvl="1"/>
            <a:r>
              <a:rPr lang="en-US" b="1" dirty="0"/>
              <a:t>Small or Noisy Data</a:t>
            </a:r>
            <a:r>
              <a:rPr lang="en-US" dirty="0"/>
              <a:t>: Training (80%), Testing (20%), Hold-Out (0%)</a:t>
            </a:r>
          </a:p>
          <a:p>
            <a:pPr lvl="1"/>
            <a:r>
              <a:rPr lang="en-US" b="1" dirty="0"/>
              <a:t>Large or Good Data</a:t>
            </a:r>
            <a:r>
              <a:rPr lang="en-US" dirty="0"/>
              <a:t>: Training (60%), Testing (40%), Hold-Out (0%)</a:t>
            </a:r>
          </a:p>
          <a:p>
            <a:endParaRPr lang="en-US" b="1" dirty="0"/>
          </a:p>
          <a:p>
            <a:r>
              <a:rPr lang="en-US" b="1" dirty="0"/>
              <a:t>Need an objective measure of errors on the Hold-Out Partition</a:t>
            </a:r>
          </a:p>
          <a:p>
            <a:pPr lvl="1"/>
            <a:r>
              <a:rPr lang="en-US" b="1" dirty="0"/>
              <a:t>Fairly Large Data</a:t>
            </a:r>
            <a:r>
              <a:rPr lang="en-US" dirty="0"/>
              <a:t>: Training (50%), Testing (30%), Hold-Out (20%)</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6" name="Picture 5">
            <a:extLst>
              <a:ext uri="{FF2B5EF4-FFF2-40B4-BE49-F238E27FC236}">
                <a16:creationId xmlns:a16="http://schemas.microsoft.com/office/drawing/2014/main" id="{7F3AA3F5-E448-4F79-B4ED-90C4A67221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6587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Partition Data by a Pre-Defined Group</a:t>
            </a:r>
          </a:p>
        </p:txBody>
      </p:sp>
      <p:sp>
        <p:nvSpPr>
          <p:cNvPr id="3" name="Content Placeholder 2"/>
          <p:cNvSpPr>
            <a:spLocks noGrp="1"/>
          </p:cNvSpPr>
          <p:nvPr>
            <p:ph idx="1"/>
          </p:nvPr>
        </p:nvSpPr>
        <p:spPr/>
        <p:txBody>
          <a:bodyPr>
            <a:normAutofit/>
          </a:bodyPr>
          <a:lstStyle/>
          <a:p>
            <a:r>
              <a:rPr lang="en-US" dirty="0"/>
              <a:t>Partition by chronological variables</a:t>
            </a:r>
          </a:p>
          <a:p>
            <a:pPr lvl="1"/>
            <a:r>
              <a:rPr lang="en-US" dirty="0"/>
              <a:t>Build insurance premium models based on historical data from 2010 to 2014</a:t>
            </a:r>
          </a:p>
          <a:p>
            <a:pPr lvl="1"/>
            <a:r>
              <a:rPr lang="en-US" dirty="0"/>
              <a:t>Then compare models based on “future” data from 2015 to 2016</a:t>
            </a:r>
          </a:p>
          <a:p>
            <a:r>
              <a:rPr lang="en-US" dirty="0"/>
              <a:t>Partition by geographical variables</a:t>
            </a:r>
          </a:p>
          <a:p>
            <a:pPr lvl="1"/>
            <a:r>
              <a:rPr lang="en-US" dirty="0"/>
              <a:t>Build marketing campaign models based on the US coastal states</a:t>
            </a:r>
          </a:p>
          <a:p>
            <a:pPr lvl="1"/>
            <a:r>
              <a:rPr lang="en-US" dirty="0"/>
              <a:t>Then compare models based on the US inland states</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pic>
        <p:nvPicPr>
          <p:cNvPr id="6" name="Picture 5">
            <a:extLst>
              <a:ext uri="{FF2B5EF4-FFF2-40B4-BE49-F238E27FC236}">
                <a16:creationId xmlns:a16="http://schemas.microsoft.com/office/drawing/2014/main" id="{60DFF761-D849-45F1-B388-AB555E398D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8851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Partition Data by Statistical Sampling</a:t>
            </a:r>
          </a:p>
        </p:txBody>
      </p:sp>
      <p:sp>
        <p:nvSpPr>
          <p:cNvPr id="3" name="Content Placeholder 2"/>
          <p:cNvSpPr>
            <a:spLocks noGrp="1"/>
          </p:cNvSpPr>
          <p:nvPr>
            <p:ph idx="1"/>
          </p:nvPr>
        </p:nvSpPr>
        <p:spPr/>
        <p:txBody>
          <a:bodyPr>
            <a:normAutofit/>
          </a:bodyPr>
          <a:lstStyle/>
          <a:p>
            <a:r>
              <a:rPr lang="en-US" b="1" dirty="0"/>
              <a:t>Simple Random Sampling (SRS)</a:t>
            </a:r>
            <a:r>
              <a:rPr lang="en-US" dirty="0"/>
              <a:t>:</a:t>
            </a:r>
          </a:p>
          <a:p>
            <a:pPr lvl="1"/>
            <a:r>
              <a:rPr lang="en-US" dirty="0"/>
              <a:t>If K observations are to be selected from a pool of N observations, then any collection of K of N observations will have the same chance to be selected. </a:t>
            </a:r>
          </a:p>
          <a:p>
            <a:pPr lvl="1"/>
            <a:r>
              <a:rPr lang="en-US" dirty="0"/>
              <a:t>Observations are sampled without replacement (i.e., once an observation is selected, it cannot be selected again)</a:t>
            </a:r>
          </a:p>
          <a:p>
            <a:pPr lvl="1"/>
            <a:endParaRPr lang="en-US" dirty="0"/>
          </a:p>
          <a:p>
            <a:r>
              <a:rPr lang="en-US" b="1" dirty="0"/>
              <a:t>Stratified Simple Random Sampling</a:t>
            </a:r>
            <a:r>
              <a:rPr lang="en-US" dirty="0"/>
              <a:t>:</a:t>
            </a:r>
          </a:p>
          <a:p>
            <a:pPr lvl="1"/>
            <a:r>
              <a:rPr lang="en-US" dirty="0"/>
              <a:t>The observations are first separated into disjoint groups (i.e., strata) defined by the strata variables.</a:t>
            </a:r>
          </a:p>
          <a:p>
            <a:pPr lvl="1"/>
            <a:r>
              <a:rPr lang="en-US" dirty="0"/>
              <a:t>Then the observations in each group are selected by simple random sampling</a:t>
            </a:r>
          </a:p>
          <a:p>
            <a:pPr lvl="1"/>
            <a:r>
              <a:rPr lang="en-US" dirty="0"/>
              <a:t>The sample size in each stratum is proportional to the size of the stratum</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0484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Python Function for Partitioning Data</a:t>
            </a:r>
          </a:p>
        </p:txBody>
      </p:sp>
      <p:sp>
        <p:nvSpPr>
          <p:cNvPr id="3" name="Content Placeholder 2"/>
          <p:cNvSpPr>
            <a:spLocks noGrp="1"/>
          </p:cNvSpPr>
          <p:nvPr>
            <p:ph idx="1"/>
          </p:nvPr>
        </p:nvSpPr>
        <p:spPr/>
        <p:txBody>
          <a:bodyPr>
            <a:normAutofit fontScale="92500" lnSpcReduction="10000"/>
          </a:bodyPr>
          <a:lstStyle/>
          <a:p>
            <a:pPr marL="0" lvl="1" indent="0">
              <a:lnSpc>
                <a:spcPct val="120000"/>
              </a:lnSpc>
              <a:spcBef>
                <a:spcPts val="0"/>
              </a:spcBef>
              <a:buNone/>
            </a:pPr>
            <a:r>
              <a:rPr lang="en-US" sz="2800" b="1" dirty="0"/>
              <a:t>Function</a:t>
            </a:r>
            <a:r>
              <a:rPr lang="en-US" sz="2800" dirty="0"/>
              <a:t>:</a:t>
            </a:r>
          </a:p>
          <a:p>
            <a:pPr marL="0" lvl="1" indent="0">
              <a:lnSpc>
                <a:spcPct val="120000"/>
              </a:lnSpc>
              <a:spcBef>
                <a:spcPts val="0"/>
              </a:spcBef>
              <a:buNone/>
            </a:pPr>
            <a:r>
              <a:rPr lang="en-US" sz="2200" b="1" dirty="0" err="1">
                <a:latin typeface="Courier New" panose="02070309020205020404" pitchFamily="49" charset="0"/>
                <a:cs typeface="Courier New" panose="02070309020205020404" pitchFamily="49" charset="0"/>
              </a:rPr>
              <a:t>sklearn.model_selection.train_test_split</a:t>
            </a:r>
            <a:r>
              <a:rPr lang="en-US" sz="2200" b="1" dirty="0">
                <a:latin typeface="Courier New" panose="02070309020205020404" pitchFamily="49" charset="0"/>
                <a:cs typeface="Courier New" panose="02070309020205020404" pitchFamily="49" charset="0"/>
              </a:rPr>
              <a:t> (*arrays, **options)</a:t>
            </a:r>
            <a:endParaRPr lang="en-US" sz="2800" b="1" dirty="0">
              <a:latin typeface="Courier New" panose="02070309020205020404" pitchFamily="49" charset="0"/>
              <a:cs typeface="Courier New" panose="02070309020205020404" pitchFamily="49" charset="0"/>
            </a:endParaRPr>
          </a:p>
          <a:p>
            <a:pPr marL="0" lvl="1" indent="0">
              <a:lnSpc>
                <a:spcPct val="120000"/>
              </a:lnSpc>
              <a:spcBef>
                <a:spcPts val="0"/>
              </a:spcBef>
              <a:buNone/>
            </a:pPr>
            <a:endParaRPr lang="en-US" sz="2800" dirty="0"/>
          </a:p>
          <a:p>
            <a:pPr marL="0" lvl="1" indent="0">
              <a:lnSpc>
                <a:spcPct val="120000"/>
              </a:lnSpc>
              <a:spcBef>
                <a:spcPts val="0"/>
              </a:spcBef>
              <a:buNone/>
            </a:pPr>
            <a:r>
              <a:rPr lang="en-US" sz="2800" b="1" dirty="0"/>
              <a:t>Description</a:t>
            </a:r>
            <a:r>
              <a:rPr lang="en-US" sz="2800" dirty="0"/>
              <a:t>:</a:t>
            </a:r>
          </a:p>
          <a:p>
            <a:pPr marL="0" lvl="1" indent="0">
              <a:lnSpc>
                <a:spcPct val="120000"/>
              </a:lnSpc>
              <a:spcBef>
                <a:spcPts val="0"/>
              </a:spcBef>
              <a:buNone/>
            </a:pPr>
            <a:r>
              <a:rPr lang="en-US" sz="2800" dirty="0"/>
              <a:t>Split arrays or matrices into the random train and test subsets</a:t>
            </a:r>
          </a:p>
          <a:p>
            <a:pPr marL="0" lvl="1" indent="0">
              <a:lnSpc>
                <a:spcPct val="120000"/>
              </a:lnSpc>
              <a:spcBef>
                <a:spcPts val="0"/>
              </a:spcBef>
              <a:buNone/>
            </a:pPr>
            <a:endParaRPr lang="en-US" sz="2800" dirty="0"/>
          </a:p>
          <a:p>
            <a:pPr marL="0" lvl="1" indent="0">
              <a:lnSpc>
                <a:spcPct val="120000"/>
              </a:lnSpc>
              <a:spcBef>
                <a:spcPts val="0"/>
              </a:spcBef>
              <a:buNone/>
            </a:pPr>
            <a:r>
              <a:rPr lang="en-US" sz="2800" b="1" dirty="0"/>
              <a:t>Reference</a:t>
            </a:r>
            <a:r>
              <a:rPr lang="en-US" sz="2800" dirty="0"/>
              <a:t>:</a:t>
            </a:r>
          </a:p>
          <a:p>
            <a:pPr marL="0" lvl="1" indent="0">
              <a:lnSpc>
                <a:spcPct val="120000"/>
              </a:lnSpc>
              <a:spcBef>
                <a:spcPts val="0"/>
              </a:spcBef>
              <a:buNone/>
            </a:pPr>
            <a:r>
              <a:rPr lang="en-US" dirty="0">
                <a:hlinkClick r:id="rId3"/>
              </a:rPr>
              <a:t>http://scikit-learn.org/stable/modules/generated/sklearn.model_selection.train_test_split.html#sklearn.model_selection.train_test_split</a:t>
            </a:r>
            <a:r>
              <a:rPr lang="en-US" sz="2800" dirty="0"/>
              <a:t> </a:t>
            </a:r>
            <a:endParaRPr lang="en-US" dirty="0"/>
          </a:p>
          <a:p>
            <a:pPr marL="0" lvl="1">
              <a:lnSpc>
                <a:spcPct val="120000"/>
              </a:lnSpc>
              <a:spcBef>
                <a:spcPts val="0"/>
              </a:spcBef>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9519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sp>
        <p:nvSpPr>
          <p:cNvPr id="9" name="Content Placeholder 8">
            <a:extLst>
              <a:ext uri="{FF2B5EF4-FFF2-40B4-BE49-F238E27FC236}">
                <a16:creationId xmlns:a16="http://schemas.microsoft.com/office/drawing/2014/main" id="{11C42847-FC18-4A81-9288-693B37697F08}"/>
              </a:ext>
            </a:extLst>
          </p:cNvPr>
          <p:cNvSpPr>
            <a:spLocks noGrp="1"/>
          </p:cNvSpPr>
          <p:nvPr>
            <p:ph idx="1"/>
          </p:nvPr>
        </p:nvSpPr>
        <p:spPr/>
        <p:txBody>
          <a:bodyPr>
            <a:normAutofit/>
          </a:bodyPr>
          <a:lstStyle/>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import pandas</a:t>
            </a:r>
          </a:p>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from </a:t>
            </a:r>
            <a:r>
              <a:rPr lang="en-US" sz="1800" b="1" dirty="0" err="1">
                <a:latin typeface="Courier New" panose="02070309020205020404" pitchFamily="49" charset="0"/>
                <a:cs typeface="Courier New" panose="02070309020205020404" pitchFamily="49" charset="0"/>
              </a:rPr>
              <a:t>sklearn.model_selection</a:t>
            </a:r>
            <a:r>
              <a:rPr lang="en-US" sz="1800" b="1" dirty="0">
                <a:latin typeface="Courier New" panose="02070309020205020404" pitchFamily="49" charset="0"/>
                <a:cs typeface="Courier New" panose="02070309020205020404" pitchFamily="49" charset="0"/>
              </a:rPr>
              <a:t> import </a:t>
            </a:r>
            <a:r>
              <a:rPr lang="en-US" sz="1800" b="1" dirty="0" err="1">
                <a:latin typeface="Courier New" panose="02070309020205020404" pitchFamily="49" charset="0"/>
                <a:cs typeface="Courier New" panose="02070309020205020404" pitchFamily="49" charset="0"/>
              </a:rPr>
              <a:t>train_test_split</a:t>
            </a:r>
            <a:endParaRPr lang="en-US" sz="1800" b="1" dirty="0">
              <a:latin typeface="Courier New" panose="02070309020205020404" pitchFamily="49" charset="0"/>
              <a:cs typeface="Courier New" panose="02070309020205020404" pitchFamily="49" charset="0"/>
            </a:endParaRPr>
          </a:p>
          <a:p>
            <a:pPr marL="0" indent="0">
              <a:lnSpc>
                <a:spcPct val="13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800" b="1" dirty="0" err="1">
                <a:latin typeface="Courier New" panose="02070309020205020404" pitchFamily="49" charset="0"/>
                <a:cs typeface="Courier New" panose="02070309020205020404" pitchFamily="49" charset="0"/>
              </a:rPr>
              <a:t>hmeq</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pandas.read_csv</a:t>
            </a:r>
            <a:r>
              <a:rPr lang="en-US" sz="1800" b="1" dirty="0">
                <a:latin typeface="Courier New" panose="02070309020205020404" pitchFamily="49" charset="0"/>
                <a:cs typeface="Courier New" panose="02070309020205020404" pitchFamily="49" charset="0"/>
              </a:rPr>
              <a:t>('C:\\Users\\</a:t>
            </a:r>
            <a:r>
              <a:rPr lang="en-US" sz="1800" b="1" dirty="0" err="1">
                <a:latin typeface="Courier New" panose="02070309020205020404" pitchFamily="49" charset="0"/>
                <a:cs typeface="Courier New" panose="02070309020205020404" pitchFamily="49" charset="0"/>
              </a:rPr>
              <a:t>minlam</a:t>
            </a:r>
            <a:r>
              <a:rPr lang="en-US" sz="1800" b="1" dirty="0">
                <a:latin typeface="Courier New" panose="02070309020205020404" pitchFamily="49" charset="0"/>
                <a:cs typeface="Courier New" panose="02070309020205020404" pitchFamily="49" charset="0"/>
              </a:rPr>
              <a:t>\\Documents\\IIT\\Machine Learning\\Data\\hmeq.csv’, delimiter=',')</a:t>
            </a:r>
          </a:p>
          <a:p>
            <a:pPr marL="0" indent="0">
              <a:lnSpc>
                <a:spcPct val="13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800" b="1" dirty="0" err="1">
                <a:latin typeface="Courier New" panose="02070309020205020404" pitchFamily="49" charset="0"/>
                <a:cs typeface="Courier New" panose="02070309020205020404" pitchFamily="49" charset="0"/>
              </a:rPr>
              <a:t>hmeq_train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hmeq_test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train_test_split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hmeq</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test_size</a:t>
            </a:r>
            <a:r>
              <a:rPr lang="en-US" sz="1800" b="1" dirty="0">
                <a:latin typeface="Courier New" panose="02070309020205020404" pitchFamily="49" charset="0"/>
                <a:cs typeface="Courier New" panose="02070309020205020404" pitchFamily="49" charset="0"/>
              </a:rPr>
              <a:t> = 0.3, </a:t>
            </a:r>
            <a:r>
              <a:rPr lang="en-US" sz="1800" b="1" dirty="0" err="1">
                <a:latin typeface="Courier New" panose="02070309020205020404" pitchFamily="49" charset="0"/>
                <a:cs typeface="Courier New" panose="02070309020205020404" pitchFamily="49" charset="0"/>
              </a:rPr>
              <a:t>random_state</a:t>
            </a:r>
            <a:r>
              <a:rPr lang="en-US" sz="1800" b="1" dirty="0">
                <a:latin typeface="Courier New" panose="02070309020205020404" pitchFamily="49" charset="0"/>
                <a:cs typeface="Courier New" panose="02070309020205020404" pitchFamily="49" charset="0"/>
              </a:rPr>
              <a:t> = 60616)</a:t>
            </a:r>
            <a:endParaRPr lang="en-US" sz="1600" b="1"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2E3A391-02DF-41B2-962E-1C4DF0456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576282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p:txBody>
          <a:bodyPr>
            <a:normAutofit/>
          </a:bodyPr>
          <a:lstStyle/>
          <a:p>
            <a:r>
              <a:rPr lang="en-US" sz="2400" b="1" dirty="0" err="1">
                <a:latin typeface="Courier New" panose="02070309020205020404" pitchFamily="49" charset="0"/>
                <a:cs typeface="Courier New" panose="02070309020205020404" pitchFamily="49" charset="0"/>
              </a:rPr>
              <a:t>test_size</a:t>
            </a:r>
            <a:r>
              <a:rPr lang="en-US" sz="2400" b="1" dirty="0">
                <a:latin typeface="Courier New" panose="02070309020205020404" pitchFamily="49" charset="0"/>
                <a:cs typeface="Courier New" panose="02070309020205020404" pitchFamily="49" charset="0"/>
              </a:rPr>
              <a:t> = 0.3</a:t>
            </a:r>
          </a:p>
          <a:p>
            <a:pPr lvl="1"/>
            <a:r>
              <a:rPr lang="en-US" dirty="0"/>
              <a:t>Assign 30% of observations to the Testing partition</a:t>
            </a:r>
          </a:p>
          <a:p>
            <a:pPr lvl="1"/>
            <a:r>
              <a:rPr lang="en-US" dirty="0"/>
              <a:t>Assign 100% - 30% = 70% observations to the Training partition</a:t>
            </a:r>
          </a:p>
          <a:p>
            <a:r>
              <a:rPr lang="en-US" sz="2400" b="1" dirty="0" err="1">
                <a:latin typeface="Courier New" panose="02070309020205020404" pitchFamily="49" charset="0"/>
                <a:cs typeface="Courier New" panose="02070309020205020404" pitchFamily="49" charset="0"/>
              </a:rPr>
              <a:t>random_state</a:t>
            </a:r>
            <a:r>
              <a:rPr lang="en-US" sz="2400" b="1" dirty="0">
                <a:latin typeface="Courier New" panose="02070309020205020404" pitchFamily="49" charset="0"/>
                <a:cs typeface="Courier New" panose="02070309020205020404" pitchFamily="49" charset="0"/>
              </a:rPr>
              <a:t> = 60616</a:t>
            </a:r>
          </a:p>
          <a:p>
            <a:pPr lvl="1"/>
            <a:r>
              <a:rPr lang="en-US" dirty="0"/>
              <a:t>The random seed is 60616</a:t>
            </a:r>
          </a:p>
          <a:p>
            <a:r>
              <a:rPr lang="en-US" dirty="0"/>
              <a:t>Original number of observations in hmeq.csv is 5,960</a:t>
            </a:r>
          </a:p>
          <a:p>
            <a:pPr lvl="1"/>
            <a:r>
              <a:rPr lang="en-US" dirty="0"/>
              <a:t>Training partition has 5,960 * 70% = 4,172 observations</a:t>
            </a:r>
          </a:p>
          <a:p>
            <a:pPr lvl="1"/>
            <a:r>
              <a:rPr lang="en-US" dirty="0"/>
              <a:t>Testing partition has 5,960 * 30% = 1,788 observations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8001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Look at the distribution of the target variable BAD in the training and the testing partitions.</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10" name="Title 9">
            <a:extLst>
              <a:ext uri="{FF2B5EF4-FFF2-40B4-BE49-F238E27FC236}">
                <a16:creationId xmlns:a16="http://schemas.microsoft.com/office/drawing/2014/main" id="{83FE9333-64A7-4016-BDC2-9FAFD3EAF521}"/>
              </a:ext>
            </a:extLst>
          </p:cNvPr>
          <p:cNvSpPr>
            <a:spLocks noGrp="1"/>
          </p:cNvSpPr>
          <p:nvPr>
            <p:ph type="title"/>
          </p:nvPr>
        </p:nvSpPr>
        <p:spPr/>
        <p:txBody>
          <a:bodyPr/>
          <a:lstStyle/>
          <a:p>
            <a:r>
              <a:rPr lang="en-US" b="1" dirty="0">
                <a:solidFill>
                  <a:schemeClr val="bg1"/>
                </a:solidFill>
              </a:rPr>
              <a:t>Simple Random Sampling</a:t>
            </a:r>
            <a:endParaRPr lang="en-US" dirty="0"/>
          </a:p>
        </p:txBody>
      </p:sp>
      <p:sp>
        <p:nvSpPr>
          <p:cNvPr id="11" name="TextBox 10">
            <a:extLst>
              <a:ext uri="{FF2B5EF4-FFF2-40B4-BE49-F238E27FC236}">
                <a16:creationId xmlns:a16="http://schemas.microsoft.com/office/drawing/2014/main" id="{32A88302-C009-4EDA-A9FE-E768D22888AB}"/>
              </a:ext>
            </a:extLst>
          </p:cNvPr>
          <p:cNvSpPr txBox="1"/>
          <p:nvPr/>
        </p:nvSpPr>
        <p:spPr>
          <a:xfrm>
            <a:off x="863338" y="2861370"/>
            <a:ext cx="8277520" cy="2800767"/>
          </a:xfrm>
          <a:prstGeom prst="rect">
            <a:avLst/>
          </a:prstGeom>
          <a:noFill/>
        </p:spPr>
        <p:txBody>
          <a:bodyPr wrap="square" rtlCol="0">
            <a:spAutoFit/>
          </a:bodyPr>
          <a:lstStyle/>
          <a:p>
            <a:r>
              <a:rPr lang="en-US" sz="1600" b="1" dirty="0" err="1">
                <a:latin typeface="Courier New" panose="02070309020205020404" pitchFamily="49" charset="0"/>
                <a:cs typeface="Courier New" panose="02070309020205020404" pitchFamily="49" charset="0"/>
              </a:rPr>
              <a:t>hmeq_train.groupby</a:t>
            </a:r>
            <a:r>
              <a:rPr lang="en-US" sz="1600" b="1" dirty="0">
                <a:latin typeface="Courier New" panose="02070309020205020404" pitchFamily="49" charset="0"/>
                <a:cs typeface="Courier New" panose="02070309020205020404" pitchFamily="49" charset="0"/>
              </a:rPr>
              <a:t>('BAD').size() / </a:t>
            </a:r>
            <a:r>
              <a:rPr lang="en-US" sz="1600" b="1" dirty="0" err="1">
                <a:latin typeface="Courier New" panose="02070309020205020404" pitchFamily="49" charset="0"/>
                <a:cs typeface="Courier New" panose="02070309020205020404" pitchFamily="49" charset="0"/>
              </a:rPr>
              <a:t>hmeq_train.shape</a:t>
            </a:r>
            <a:r>
              <a:rPr lang="en-US" sz="1600" b="1" dirty="0">
                <a:latin typeface="Courier New" panose="02070309020205020404" pitchFamily="49" charset="0"/>
                <a:cs typeface="Courier New" panose="02070309020205020404" pitchFamily="49" charset="0"/>
              </a:rPr>
              <a:t>[0]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BAD</a:t>
            </a:r>
          </a:p>
          <a:p>
            <a:r>
              <a:rPr lang="en-US" sz="1600" b="1" dirty="0">
                <a:latin typeface="Courier New" panose="02070309020205020404" pitchFamily="49" charset="0"/>
                <a:cs typeface="Courier New" panose="02070309020205020404" pitchFamily="49" charset="0"/>
              </a:rPr>
              <a:t>0    0.795542</a:t>
            </a:r>
          </a:p>
          <a:p>
            <a:r>
              <a:rPr lang="en-US" sz="1600" b="1" dirty="0">
                <a:latin typeface="Courier New" panose="02070309020205020404" pitchFamily="49" charset="0"/>
                <a:cs typeface="Courier New" panose="02070309020205020404" pitchFamily="49" charset="0"/>
              </a:rPr>
              <a:t>1    0.204458</a:t>
            </a:r>
          </a:p>
          <a:p>
            <a:endParaRPr lang="en-US" sz="1600" b="1"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hmeq_test.groupby</a:t>
            </a:r>
            <a:r>
              <a:rPr lang="en-US" sz="1600" b="1" dirty="0">
                <a:latin typeface="Courier New" panose="02070309020205020404" pitchFamily="49" charset="0"/>
                <a:cs typeface="Courier New" panose="02070309020205020404" pitchFamily="49" charset="0"/>
              </a:rPr>
              <a:t>('BAD').size() / </a:t>
            </a:r>
            <a:r>
              <a:rPr lang="en-US" sz="1600" b="1" dirty="0" err="1">
                <a:latin typeface="Courier New" panose="02070309020205020404" pitchFamily="49" charset="0"/>
                <a:cs typeface="Courier New" panose="02070309020205020404" pitchFamily="49" charset="0"/>
              </a:rPr>
              <a:t>hmeq_test.shape</a:t>
            </a:r>
            <a:r>
              <a:rPr lang="en-US" sz="1600" b="1" dirty="0">
                <a:latin typeface="Courier New" panose="02070309020205020404" pitchFamily="49" charset="0"/>
                <a:cs typeface="Courier New" panose="02070309020205020404" pitchFamily="49" charset="0"/>
              </a:rPr>
              <a:t>[0]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BAD</a:t>
            </a:r>
          </a:p>
          <a:p>
            <a:r>
              <a:rPr lang="en-US" sz="1600" b="1" dirty="0">
                <a:latin typeface="Courier New" panose="02070309020205020404" pitchFamily="49" charset="0"/>
                <a:cs typeface="Courier New" panose="02070309020205020404" pitchFamily="49" charset="0"/>
              </a:rPr>
              <a:t>0    0.812081</a:t>
            </a:r>
          </a:p>
          <a:p>
            <a:r>
              <a:rPr lang="en-US" sz="1600" b="1" dirty="0">
                <a:latin typeface="Courier New" panose="02070309020205020404" pitchFamily="49" charset="0"/>
                <a:cs typeface="Courier New" panose="02070309020205020404" pitchFamily="49" charset="0"/>
              </a:rPr>
              <a:t>1    0.187919</a:t>
            </a:r>
          </a:p>
        </p:txBody>
      </p:sp>
    </p:spTree>
    <p:extLst>
      <p:ext uri="{BB962C8B-B14F-4D97-AF65-F5344CB8AC3E}">
        <p14:creationId xmlns:p14="http://schemas.microsoft.com/office/powerpoint/2010/main" val="329903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a:xfrm>
            <a:off x="838200" y="1400175"/>
            <a:ext cx="10426831" cy="4776787"/>
          </a:xfrm>
        </p:spPr>
        <p:txBody>
          <a:bodyPr>
            <a:normAutofit/>
          </a:bodyPr>
          <a:lstStyle/>
          <a:p>
            <a:r>
              <a:rPr lang="en-US" dirty="0"/>
              <a:t>The probability that an observation will go to</a:t>
            </a:r>
          </a:p>
          <a:p>
            <a:pPr lvl="1"/>
            <a:r>
              <a:rPr lang="en-US" dirty="0" err="1"/>
              <a:t>Prob</a:t>
            </a:r>
            <a:r>
              <a:rPr lang="en-US" dirty="0"/>
              <a:t>(Training) = 0.7</a:t>
            </a:r>
          </a:p>
          <a:p>
            <a:pPr lvl="1"/>
            <a:r>
              <a:rPr lang="en-US" dirty="0" err="1"/>
              <a:t>Prob</a:t>
            </a:r>
            <a:r>
              <a:rPr lang="en-US" dirty="0"/>
              <a:t>(Testing) = 0.3</a:t>
            </a:r>
          </a:p>
          <a:p>
            <a:r>
              <a:rPr lang="en-US" dirty="0"/>
              <a:t>Given an observation in the Training partition, then BAD is</a:t>
            </a:r>
          </a:p>
          <a:p>
            <a:pPr lvl="1"/>
            <a:r>
              <a:rPr lang="en-US" dirty="0" err="1"/>
              <a:t>Prob</a:t>
            </a:r>
            <a:r>
              <a:rPr lang="en-US" dirty="0"/>
              <a:t>(BAD=0 | Training) = 0.795542</a:t>
            </a:r>
          </a:p>
          <a:p>
            <a:pPr lvl="1"/>
            <a:r>
              <a:rPr lang="en-US" dirty="0" err="1"/>
              <a:t>Prob</a:t>
            </a:r>
            <a:r>
              <a:rPr lang="en-US" dirty="0"/>
              <a:t>(BAD=1 | Training) = 0.204458 </a:t>
            </a:r>
          </a:p>
          <a:p>
            <a:r>
              <a:rPr lang="en-US" dirty="0"/>
              <a:t>Given an observation in the Testing partition, then BAD is</a:t>
            </a:r>
          </a:p>
          <a:p>
            <a:pPr lvl="1"/>
            <a:r>
              <a:rPr lang="en-US" dirty="0" err="1"/>
              <a:t>Prob</a:t>
            </a:r>
            <a:r>
              <a:rPr lang="en-US" dirty="0"/>
              <a:t>(BAD=0 | Testing) = 0.812081</a:t>
            </a:r>
          </a:p>
          <a:p>
            <a:pPr lvl="1"/>
            <a:r>
              <a:rPr lang="en-US" dirty="0" err="1"/>
              <a:t>Prob</a:t>
            </a:r>
            <a:r>
              <a:rPr lang="en-US" dirty="0"/>
              <a:t>(BAD=1 | Testing) = 0.187919</a:t>
            </a:r>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pic>
        <p:nvPicPr>
          <p:cNvPr id="6" name="Picture 5">
            <a:extLst>
              <a:ext uri="{FF2B5EF4-FFF2-40B4-BE49-F238E27FC236}">
                <a16:creationId xmlns:a16="http://schemas.microsoft.com/office/drawing/2014/main" id="{FF8C305C-6B70-4E11-B808-E3E2443883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6635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a:xfrm>
            <a:off x="838200" y="1400175"/>
            <a:ext cx="10426831" cy="4776787"/>
          </a:xfrm>
        </p:spPr>
        <p:txBody>
          <a:bodyPr>
            <a:normAutofit/>
          </a:bodyPr>
          <a:lstStyle/>
          <a:p>
            <a:pPr marL="0" indent="0">
              <a:buNone/>
            </a:pPr>
            <a:r>
              <a:rPr lang="en-US" b="1" dirty="0"/>
              <a:t>The posterior probability</a:t>
            </a:r>
          </a:p>
          <a:p>
            <a:r>
              <a:rPr lang="en-US" sz="2400" dirty="0" err="1"/>
              <a:t>Prob</a:t>
            </a:r>
            <a:r>
              <a:rPr lang="en-US" sz="2400" dirty="0"/>
              <a:t>(Training | BAD=0)</a:t>
            </a:r>
            <a:br>
              <a:rPr lang="en-US" sz="2400" dirty="0"/>
            </a:br>
            <a:r>
              <a:rPr lang="en-US" sz="2400" dirty="0"/>
              <a:t>= </a:t>
            </a:r>
            <a:r>
              <a:rPr lang="en-US" sz="2400" dirty="0" err="1"/>
              <a:t>Prob</a:t>
            </a:r>
            <a:r>
              <a:rPr lang="en-US" sz="2400" dirty="0"/>
              <a:t>(BAD=0 | Training) * </a:t>
            </a:r>
            <a:r>
              <a:rPr lang="en-US" sz="2400" dirty="0" err="1"/>
              <a:t>Prob</a:t>
            </a:r>
            <a:r>
              <a:rPr lang="en-US" sz="2400" dirty="0"/>
              <a:t>(Training) / (</a:t>
            </a:r>
            <a:r>
              <a:rPr lang="en-US" sz="2400" dirty="0" err="1"/>
              <a:t>Prob</a:t>
            </a:r>
            <a:r>
              <a:rPr lang="en-US" sz="2400" dirty="0"/>
              <a:t>(BAD=0 | Training) * </a:t>
            </a:r>
            <a:r>
              <a:rPr lang="en-US" sz="2400" dirty="0" err="1"/>
              <a:t>Prob</a:t>
            </a:r>
            <a:r>
              <a:rPr lang="en-US" sz="2400" dirty="0"/>
              <a:t>(Training) + </a:t>
            </a:r>
            <a:r>
              <a:rPr lang="en-US" sz="2400" dirty="0" err="1"/>
              <a:t>Prob</a:t>
            </a:r>
            <a:r>
              <a:rPr lang="en-US" sz="2400" dirty="0"/>
              <a:t>(BAD=0 | Testing) * </a:t>
            </a:r>
            <a:r>
              <a:rPr lang="en-US" sz="2400" dirty="0" err="1"/>
              <a:t>Prob</a:t>
            </a:r>
            <a:r>
              <a:rPr lang="en-US" sz="2400" dirty="0"/>
              <a:t>(Testing))</a:t>
            </a:r>
            <a:br>
              <a:rPr lang="en-US" sz="2400" dirty="0"/>
            </a:br>
            <a:r>
              <a:rPr lang="en-US" sz="2400" dirty="0"/>
              <a:t>= 0.795542 * 0.7 / (0.795542 * 0.7 + 0.812081 * 0.3) = 0.695661</a:t>
            </a:r>
            <a:endParaRPr lang="en-US" dirty="0"/>
          </a:p>
          <a:p>
            <a:endParaRPr lang="en-US" sz="2400" dirty="0"/>
          </a:p>
          <a:p>
            <a:r>
              <a:rPr lang="en-US" sz="2400" dirty="0" err="1"/>
              <a:t>Prob</a:t>
            </a:r>
            <a:r>
              <a:rPr lang="en-US" sz="2400" dirty="0"/>
              <a:t>(Testing | BAD=0)</a:t>
            </a:r>
            <a:br>
              <a:rPr lang="en-US" sz="2400" dirty="0"/>
            </a:br>
            <a:r>
              <a:rPr lang="en-US" sz="2400" dirty="0"/>
              <a:t>= </a:t>
            </a:r>
            <a:r>
              <a:rPr lang="en-US" sz="2400" dirty="0" err="1"/>
              <a:t>Prob</a:t>
            </a:r>
            <a:r>
              <a:rPr lang="en-US" sz="2400" dirty="0"/>
              <a:t>(BAD=0 | Testing) * </a:t>
            </a:r>
            <a:r>
              <a:rPr lang="en-US" sz="2400" dirty="0" err="1"/>
              <a:t>Prob</a:t>
            </a:r>
            <a:r>
              <a:rPr lang="en-US" sz="2400" dirty="0"/>
              <a:t>(Testing) / (</a:t>
            </a:r>
            <a:r>
              <a:rPr lang="en-US" sz="2400" dirty="0" err="1"/>
              <a:t>Prob</a:t>
            </a:r>
            <a:r>
              <a:rPr lang="en-US" sz="2400" dirty="0"/>
              <a:t>(BAD=0 | Training) * </a:t>
            </a:r>
            <a:r>
              <a:rPr lang="en-US" sz="2400" dirty="0" err="1"/>
              <a:t>Prob</a:t>
            </a:r>
            <a:r>
              <a:rPr lang="en-US" sz="2400" dirty="0"/>
              <a:t>(Training) + </a:t>
            </a:r>
            <a:r>
              <a:rPr lang="en-US" sz="2400" dirty="0" err="1"/>
              <a:t>Prob</a:t>
            </a:r>
            <a:r>
              <a:rPr lang="en-US" sz="2400" dirty="0"/>
              <a:t>(BAD=0 | Testing) * </a:t>
            </a:r>
            <a:r>
              <a:rPr lang="en-US" sz="2400" dirty="0" err="1"/>
              <a:t>Prob</a:t>
            </a:r>
            <a:r>
              <a:rPr lang="en-US" sz="2400" dirty="0"/>
              <a:t>(Testing))</a:t>
            </a:r>
            <a:br>
              <a:rPr lang="en-US" sz="2400" dirty="0"/>
            </a:br>
            <a:r>
              <a:rPr lang="en-US" sz="2400" dirty="0"/>
              <a:t>= 0.812081 * 0.3 / (0.795542 * 0.7 + 0.812081 * 0.3) = 0.304339</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pic>
        <p:nvPicPr>
          <p:cNvPr id="6" name="Picture 5">
            <a:extLst>
              <a:ext uri="{FF2B5EF4-FFF2-40B4-BE49-F238E27FC236}">
                <a16:creationId xmlns:a16="http://schemas.microsoft.com/office/drawing/2014/main" id="{4EAACFA3-464E-4EA1-B363-E48D9D1C86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95835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a:xfrm>
            <a:off x="838200" y="1400175"/>
            <a:ext cx="10426831" cy="4776787"/>
          </a:xfrm>
        </p:spPr>
        <p:txBody>
          <a:bodyPr>
            <a:normAutofit/>
          </a:bodyPr>
          <a:lstStyle/>
          <a:p>
            <a:pPr marL="0" indent="0">
              <a:buNone/>
            </a:pPr>
            <a:r>
              <a:rPr lang="en-US" b="1" dirty="0"/>
              <a:t>The posterior probability</a:t>
            </a:r>
          </a:p>
          <a:p>
            <a:r>
              <a:rPr lang="en-US" sz="2400" dirty="0" err="1"/>
              <a:t>Prob</a:t>
            </a:r>
            <a:r>
              <a:rPr lang="en-US" sz="2400" dirty="0"/>
              <a:t>(Training | BAD=1)</a:t>
            </a:r>
            <a:br>
              <a:rPr lang="en-US" sz="2400" dirty="0"/>
            </a:br>
            <a:r>
              <a:rPr lang="en-US" sz="2400" dirty="0"/>
              <a:t>= </a:t>
            </a:r>
            <a:r>
              <a:rPr lang="en-US" sz="2400" dirty="0" err="1"/>
              <a:t>Prob</a:t>
            </a:r>
            <a:r>
              <a:rPr lang="en-US" sz="2400" dirty="0"/>
              <a:t>(BAD=1 | Training) * </a:t>
            </a:r>
            <a:r>
              <a:rPr lang="en-US" sz="2400" dirty="0" err="1"/>
              <a:t>Prob</a:t>
            </a:r>
            <a:r>
              <a:rPr lang="en-US" sz="2400" dirty="0"/>
              <a:t>(Training) / (</a:t>
            </a:r>
            <a:r>
              <a:rPr lang="en-US" sz="2400" dirty="0" err="1"/>
              <a:t>Prob</a:t>
            </a:r>
            <a:r>
              <a:rPr lang="en-US" sz="2400" dirty="0"/>
              <a:t>(BAD=1 | Training) * </a:t>
            </a:r>
            <a:r>
              <a:rPr lang="en-US" sz="2400" dirty="0" err="1"/>
              <a:t>Prob</a:t>
            </a:r>
            <a:r>
              <a:rPr lang="en-US" sz="2400" dirty="0"/>
              <a:t>(Training) + </a:t>
            </a:r>
            <a:r>
              <a:rPr lang="en-US" sz="2400" dirty="0" err="1"/>
              <a:t>Prob</a:t>
            </a:r>
            <a:r>
              <a:rPr lang="en-US" sz="2400" dirty="0"/>
              <a:t>(BAD=1 | Testing) * </a:t>
            </a:r>
            <a:r>
              <a:rPr lang="en-US" sz="2400" dirty="0" err="1"/>
              <a:t>Prob</a:t>
            </a:r>
            <a:r>
              <a:rPr lang="en-US" sz="2400" dirty="0"/>
              <a:t>(Testing))</a:t>
            </a:r>
            <a:br>
              <a:rPr lang="en-US" sz="2400" dirty="0"/>
            </a:br>
            <a:r>
              <a:rPr lang="en-US" sz="2400" dirty="0"/>
              <a:t>= 0.204458 * 0.7 / (0.204458 * 0.7 + 0.187919 * 0.3) = 0.717410</a:t>
            </a:r>
            <a:endParaRPr lang="en-US" dirty="0"/>
          </a:p>
          <a:p>
            <a:endParaRPr lang="en-US" dirty="0"/>
          </a:p>
          <a:p>
            <a:r>
              <a:rPr lang="en-US" sz="2400" dirty="0" err="1"/>
              <a:t>Prob</a:t>
            </a:r>
            <a:r>
              <a:rPr lang="en-US" sz="2400" dirty="0"/>
              <a:t>(Testing | BAD=0)</a:t>
            </a:r>
            <a:br>
              <a:rPr lang="en-US" sz="2400" dirty="0"/>
            </a:br>
            <a:r>
              <a:rPr lang="en-US" sz="2400" dirty="0"/>
              <a:t>= </a:t>
            </a:r>
            <a:r>
              <a:rPr lang="en-US" sz="2400" dirty="0" err="1"/>
              <a:t>Prob</a:t>
            </a:r>
            <a:r>
              <a:rPr lang="en-US" sz="2400" dirty="0"/>
              <a:t>(BAD=0 | Testing) * </a:t>
            </a:r>
            <a:r>
              <a:rPr lang="en-US" sz="2400" dirty="0" err="1"/>
              <a:t>Prob</a:t>
            </a:r>
            <a:r>
              <a:rPr lang="en-US" sz="2400" dirty="0"/>
              <a:t>(Testing) / (</a:t>
            </a:r>
            <a:r>
              <a:rPr lang="en-US" sz="2400" dirty="0" err="1"/>
              <a:t>Prob</a:t>
            </a:r>
            <a:r>
              <a:rPr lang="en-US" sz="2400" dirty="0"/>
              <a:t>(BAD=0 | Training) * </a:t>
            </a:r>
            <a:r>
              <a:rPr lang="en-US" sz="2400" dirty="0" err="1"/>
              <a:t>Prob</a:t>
            </a:r>
            <a:r>
              <a:rPr lang="en-US" sz="2400" dirty="0"/>
              <a:t>(Training) + </a:t>
            </a:r>
            <a:r>
              <a:rPr lang="en-US" sz="2400" dirty="0" err="1"/>
              <a:t>Prob</a:t>
            </a:r>
            <a:r>
              <a:rPr lang="en-US" sz="2400" dirty="0"/>
              <a:t>(BAD=0 | Testing) * </a:t>
            </a:r>
            <a:r>
              <a:rPr lang="en-US" sz="2400" dirty="0" err="1"/>
              <a:t>Prob</a:t>
            </a:r>
            <a:r>
              <a:rPr lang="en-US" sz="2400" dirty="0"/>
              <a:t>(Testing))</a:t>
            </a:r>
            <a:br>
              <a:rPr lang="en-US" sz="2400" dirty="0"/>
            </a:br>
            <a:r>
              <a:rPr lang="en-US" sz="2400" dirty="0"/>
              <a:t>= 0.187919 * 0.3 / (0.204458 * 0.7 + 0.187919 * 0.3) = 0.282590</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pic>
        <p:nvPicPr>
          <p:cNvPr id="6" name="Picture 5">
            <a:extLst>
              <a:ext uri="{FF2B5EF4-FFF2-40B4-BE49-F238E27FC236}">
                <a16:creationId xmlns:a16="http://schemas.microsoft.com/office/drawing/2014/main" id="{993CF20D-1C25-461B-B815-B2B6253D5F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6392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7 Agenda: Learner Evaluation and Comparison</a:t>
            </a:r>
          </a:p>
        </p:txBody>
      </p:sp>
      <p:sp>
        <p:nvSpPr>
          <p:cNvPr id="3" name="Content Placeholder 2"/>
          <p:cNvSpPr>
            <a:spLocks noGrp="1"/>
          </p:cNvSpPr>
          <p:nvPr>
            <p:ph idx="1"/>
          </p:nvPr>
        </p:nvSpPr>
        <p:spPr/>
        <p:txBody>
          <a:bodyPr>
            <a:normAutofit/>
          </a:bodyPr>
          <a:lstStyle/>
          <a:p>
            <a:r>
              <a:rPr lang="en-US" dirty="0"/>
              <a:t>A common practice for evaluating and comparing models</a:t>
            </a:r>
          </a:p>
          <a:p>
            <a:r>
              <a:rPr lang="en-US" dirty="0"/>
              <a:t>Some popular metrics for evaluating and comparing models</a:t>
            </a:r>
          </a:p>
          <a:p>
            <a:r>
              <a:rPr lang="en-US" dirty="0"/>
              <a:t>An example</a:t>
            </a:r>
          </a:p>
          <a:p>
            <a:r>
              <a:rPr lang="en-US" dirty="0"/>
              <a:t>Chapter 19 of the Machine Learning book</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a:xfrm>
            <a:off x="838200" y="1400175"/>
            <a:ext cx="10426831" cy="4776787"/>
          </a:xfrm>
        </p:spPr>
        <p:txBody>
          <a:bodyPr>
            <a:normAutofit/>
          </a:bodyPr>
          <a:lstStyle/>
          <a:p>
            <a:r>
              <a:rPr lang="en-US" dirty="0"/>
              <a:t>Posterior Probabilities</a:t>
            </a:r>
          </a:p>
          <a:p>
            <a:pPr lvl="1"/>
            <a:r>
              <a:rPr lang="en-US" dirty="0" err="1"/>
              <a:t>Prob</a:t>
            </a:r>
            <a:r>
              <a:rPr lang="en-US" dirty="0"/>
              <a:t>(Training | BAD=0) = 0.695661</a:t>
            </a:r>
          </a:p>
          <a:p>
            <a:pPr lvl="1"/>
            <a:r>
              <a:rPr lang="en-US" dirty="0" err="1"/>
              <a:t>Prob</a:t>
            </a:r>
            <a:r>
              <a:rPr lang="en-US" dirty="0"/>
              <a:t>(Training | BAD=1) = 0.717410</a:t>
            </a:r>
          </a:p>
          <a:p>
            <a:pPr lvl="1"/>
            <a:endParaRPr lang="en-US" dirty="0"/>
          </a:p>
          <a:p>
            <a:pPr lvl="1"/>
            <a:r>
              <a:rPr lang="en-US" dirty="0" err="1"/>
              <a:t>Prob</a:t>
            </a:r>
            <a:r>
              <a:rPr lang="en-US" dirty="0"/>
              <a:t>(Testing | BAD=0) = 0.304339</a:t>
            </a:r>
          </a:p>
          <a:p>
            <a:pPr lvl="1"/>
            <a:r>
              <a:rPr lang="en-US" dirty="0" err="1"/>
              <a:t>Prob</a:t>
            </a:r>
            <a:r>
              <a:rPr lang="en-US" dirty="0"/>
              <a:t>(Testing | BAD=1) = 0.282590</a:t>
            </a:r>
          </a:p>
          <a:p>
            <a:r>
              <a:rPr lang="en-US" dirty="0"/>
              <a:t>For a model that is accurately trained to predict BAD=1 observations, it is unfair to apply that model to the testing partition.</a:t>
            </a:r>
          </a:p>
          <a:p>
            <a:r>
              <a:rPr lang="en-US" dirty="0"/>
              <a:t>For a model that is accurately trained to predict BAD=0 observations, the model already has the advantage when applied to the testing partition.</a:t>
            </a:r>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sp>
        <p:nvSpPr>
          <p:cNvPr id="5" name="Speech Bubble: Rectangle with Corners Rounded 4">
            <a:extLst>
              <a:ext uri="{FF2B5EF4-FFF2-40B4-BE49-F238E27FC236}">
                <a16:creationId xmlns:a16="http://schemas.microsoft.com/office/drawing/2014/main" id="{0DFB9031-820B-40F1-9CE0-4E0F50646046}"/>
              </a:ext>
            </a:extLst>
          </p:cNvPr>
          <p:cNvSpPr/>
          <p:nvPr/>
        </p:nvSpPr>
        <p:spPr>
          <a:xfrm>
            <a:off x="7746083" y="639468"/>
            <a:ext cx="2375555" cy="1809946"/>
          </a:xfrm>
          <a:prstGeom prst="wedgeRoundRectCallout">
            <a:avLst>
              <a:gd name="adj1" fmla="val -124276"/>
              <a:gd name="adj2" fmla="val 390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BAD = 1 observations have slightly higher chance (+ 0.021749 to be exact) to be assigned to the Training partition.</a:t>
            </a:r>
          </a:p>
        </p:txBody>
      </p:sp>
      <p:pic>
        <p:nvPicPr>
          <p:cNvPr id="8" name="Picture 7">
            <a:extLst>
              <a:ext uri="{FF2B5EF4-FFF2-40B4-BE49-F238E27FC236}">
                <a16:creationId xmlns:a16="http://schemas.microsoft.com/office/drawing/2014/main" id="{99CC69FB-6DC7-4E4F-8C96-49AD19E909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4863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Stratified Simple Random Sampling</a:t>
            </a:r>
          </a:p>
        </p:txBody>
      </p:sp>
      <p:sp>
        <p:nvSpPr>
          <p:cNvPr id="3" name="Content Placeholder 2"/>
          <p:cNvSpPr>
            <a:spLocks noGrp="1"/>
          </p:cNvSpPr>
          <p:nvPr>
            <p:ph idx="1"/>
          </p:nvPr>
        </p:nvSpPr>
        <p:spPr>
          <a:xfrm>
            <a:off x="838200" y="1561873"/>
            <a:ext cx="10515600" cy="1963752"/>
          </a:xfrm>
        </p:spPr>
        <p:txBody>
          <a:bodyPr>
            <a:noAutofit/>
          </a:bodyPr>
          <a:lstStyle/>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print(</a:t>
            </a:r>
            <a:r>
              <a:rPr lang="en-US" sz="1800" b="1" dirty="0" err="1">
                <a:latin typeface="Courier New" panose="02070309020205020404" pitchFamily="49" charset="0"/>
                <a:cs typeface="Courier New" panose="02070309020205020404" pitchFamily="49" charset="0"/>
              </a:rPr>
              <a:t>hmeq.groupby</a:t>
            </a:r>
            <a:r>
              <a:rPr lang="en-US" sz="1800" b="1" dirty="0">
                <a:latin typeface="Courier New" panose="02070309020205020404" pitchFamily="49" charset="0"/>
                <a:cs typeface="Courier New" panose="02070309020205020404" pitchFamily="49" charset="0"/>
              </a:rPr>
              <a:t>('BAD').size() / </a:t>
            </a:r>
            <a:r>
              <a:rPr lang="en-US" sz="1800" b="1" dirty="0" err="1">
                <a:latin typeface="Courier New" panose="02070309020205020404" pitchFamily="49" charset="0"/>
                <a:cs typeface="Courier New" panose="02070309020205020404" pitchFamily="49" charset="0"/>
              </a:rPr>
              <a:t>hmeq.shape</a:t>
            </a:r>
            <a:r>
              <a:rPr lang="en-US" sz="1800" b="1" dirty="0">
                <a:latin typeface="Courier New" panose="02070309020205020404" pitchFamily="49" charset="0"/>
                <a:cs typeface="Courier New" panose="02070309020205020404" pitchFamily="49" charset="0"/>
              </a:rPr>
              <a:t>[0])</a:t>
            </a:r>
          </a:p>
          <a:p>
            <a:pPr marL="0" indent="0">
              <a:lnSpc>
                <a:spcPct val="13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BAD</a:t>
            </a:r>
          </a:p>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0    0.800503</a:t>
            </a:r>
          </a:p>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1    0.199497</a:t>
            </a:r>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sp>
        <p:nvSpPr>
          <p:cNvPr id="6" name="Content Placeholder 2"/>
          <p:cNvSpPr txBox="1">
            <a:spLocks/>
          </p:cNvSpPr>
          <p:nvPr/>
        </p:nvSpPr>
        <p:spPr>
          <a:xfrm>
            <a:off x="838200" y="3738563"/>
            <a:ext cx="10342180" cy="2862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BAD = 0 in 80.0503% of the original observations</a:t>
            </a:r>
          </a:p>
          <a:p>
            <a:r>
              <a:rPr lang="en-US" dirty="0"/>
              <a:t>BAD = 1 in 19.9497% of the original observations</a:t>
            </a:r>
          </a:p>
          <a:p>
            <a:r>
              <a:rPr lang="en-US" dirty="0"/>
              <a:t>Stratified Sampling aims to maintain this distribution in both the Training and the Testing partitions.</a:t>
            </a:r>
          </a:p>
        </p:txBody>
      </p:sp>
      <p:pic>
        <p:nvPicPr>
          <p:cNvPr id="8" name="Picture 7">
            <a:extLst>
              <a:ext uri="{FF2B5EF4-FFF2-40B4-BE49-F238E27FC236}">
                <a16:creationId xmlns:a16="http://schemas.microsoft.com/office/drawing/2014/main" id="{D9636745-5986-49DB-B3D3-B547048FC1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34467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Stratified SRS</a:t>
            </a:r>
          </a:p>
        </p:txBody>
      </p:sp>
      <p:sp>
        <p:nvSpPr>
          <p:cNvPr id="3" name="Content Placeholder 2"/>
          <p:cNvSpPr>
            <a:spLocks noGrp="1"/>
          </p:cNvSpPr>
          <p:nvPr>
            <p:ph idx="1"/>
          </p:nvPr>
        </p:nvSpPr>
        <p:spPr>
          <a:xfrm>
            <a:off x="838200" y="1561873"/>
            <a:ext cx="10515600" cy="2909540"/>
          </a:xfrm>
        </p:spPr>
        <p:txBody>
          <a:bodyPr>
            <a:noAutofit/>
          </a:bodyPr>
          <a:lstStyle/>
          <a:p>
            <a:pPr marL="0" indent="0">
              <a:lnSpc>
                <a:spcPct val="130000"/>
              </a:lnSpc>
              <a:spcBef>
                <a:spcPts val="0"/>
              </a:spcBef>
              <a:buNone/>
            </a:pPr>
            <a:r>
              <a:rPr lang="en-US" sz="1600" b="1" dirty="0" err="1">
                <a:latin typeface="Courier New" panose="02070309020205020404" pitchFamily="49" charset="0"/>
                <a:cs typeface="Courier New" panose="02070309020205020404" pitchFamily="49" charset="0"/>
              </a:rPr>
              <a:t>hmeq_train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hmeq_test</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train_test_split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hmeq</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test_size</a:t>
            </a:r>
            <a:r>
              <a:rPr lang="en-US" sz="1600" b="1" dirty="0">
                <a:latin typeface="Courier New" panose="02070309020205020404" pitchFamily="49" charset="0"/>
                <a:cs typeface="Courier New" panose="02070309020205020404" pitchFamily="49" charset="0"/>
              </a:rPr>
              <a:t> = 0.3, </a:t>
            </a:r>
            <a:r>
              <a:rPr lang="en-US" sz="1600" b="1" dirty="0" err="1">
                <a:latin typeface="Courier New" panose="02070309020205020404" pitchFamily="49" charset="0"/>
                <a:cs typeface="Courier New" panose="02070309020205020404" pitchFamily="49" charset="0"/>
              </a:rPr>
              <a:t>random_state</a:t>
            </a:r>
            <a:r>
              <a:rPr lang="en-US" sz="1600" b="1" dirty="0">
                <a:latin typeface="Courier New" panose="02070309020205020404" pitchFamily="49" charset="0"/>
                <a:cs typeface="Courier New" panose="02070309020205020404" pitchFamily="49" charset="0"/>
              </a:rPr>
              <a:t> = 60616, stratify = </a:t>
            </a:r>
            <a:r>
              <a:rPr lang="en-US" sz="1600" b="1" dirty="0" err="1">
                <a:latin typeface="Courier New" panose="02070309020205020404" pitchFamily="49" charset="0"/>
                <a:cs typeface="Courier New" panose="02070309020205020404" pitchFamily="49" charset="0"/>
              </a:rPr>
              <a:t>hmeq</a:t>
            </a:r>
            <a:r>
              <a:rPr lang="en-US" sz="1600" b="1" dirty="0">
                <a:latin typeface="Courier New" panose="02070309020205020404" pitchFamily="49" charset="0"/>
                <a:cs typeface="Courier New" panose="02070309020205020404" pitchFamily="49" charset="0"/>
              </a:rPr>
              <a:t>['BAD'])</a:t>
            </a:r>
          </a:p>
          <a:p>
            <a:pPr marL="0" indent="0">
              <a:lnSpc>
                <a:spcPct val="13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600" b="1" dirty="0">
                <a:latin typeface="Courier New" panose="02070309020205020404" pitchFamily="49" charset="0"/>
                <a:cs typeface="Courier New" panose="02070309020205020404" pitchFamily="49" charset="0"/>
              </a:rPr>
              <a:t>print('Number of Observations in Training = ', </a:t>
            </a:r>
            <a:r>
              <a:rPr lang="en-US" sz="1600" b="1" dirty="0" err="1">
                <a:latin typeface="Courier New" panose="02070309020205020404" pitchFamily="49" charset="0"/>
                <a:cs typeface="Courier New" panose="02070309020205020404" pitchFamily="49" charset="0"/>
              </a:rPr>
              <a:t>hmeq_train.shape</a:t>
            </a:r>
            <a:r>
              <a:rPr lang="en-US" sz="1600" b="1" dirty="0">
                <a:latin typeface="Courier New" panose="02070309020205020404" pitchFamily="49" charset="0"/>
                <a:cs typeface="Courier New" panose="02070309020205020404" pitchFamily="49" charset="0"/>
              </a:rPr>
              <a:t>[0])</a:t>
            </a:r>
          </a:p>
          <a:p>
            <a:pPr marL="0" indent="0">
              <a:lnSpc>
                <a:spcPct val="130000"/>
              </a:lnSpc>
              <a:spcBef>
                <a:spcPts val="0"/>
              </a:spcBef>
              <a:buNone/>
            </a:pPr>
            <a:r>
              <a:rPr lang="en-US" sz="1600" b="1" dirty="0">
                <a:latin typeface="Courier New" panose="02070309020205020404" pitchFamily="49" charset="0"/>
                <a:cs typeface="Courier New" panose="02070309020205020404" pitchFamily="49" charset="0"/>
              </a:rPr>
              <a:t>print('Number of Observations in Testing = ', </a:t>
            </a:r>
            <a:r>
              <a:rPr lang="en-US" sz="1600" b="1" dirty="0" err="1">
                <a:latin typeface="Courier New" panose="02070309020205020404" pitchFamily="49" charset="0"/>
                <a:cs typeface="Courier New" panose="02070309020205020404" pitchFamily="49" charset="0"/>
              </a:rPr>
              <a:t>hmeq_test.shape</a:t>
            </a:r>
            <a:r>
              <a:rPr lang="en-US" sz="1600" b="1" dirty="0">
                <a:latin typeface="Courier New" panose="02070309020205020404" pitchFamily="49" charset="0"/>
                <a:cs typeface="Courier New" panose="02070309020205020404" pitchFamily="49" charset="0"/>
              </a:rPr>
              <a:t>[0])</a:t>
            </a:r>
          </a:p>
          <a:p>
            <a:pPr marL="0" indent="0">
              <a:lnSpc>
                <a:spcPct val="13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600" b="1" dirty="0">
                <a:latin typeface="Courier New" panose="02070309020205020404" pitchFamily="49" charset="0"/>
                <a:cs typeface="Courier New" panose="02070309020205020404" pitchFamily="49" charset="0"/>
              </a:rPr>
              <a:t>Number of Observations in Training =  4172</a:t>
            </a:r>
          </a:p>
          <a:p>
            <a:pPr marL="0" indent="0">
              <a:lnSpc>
                <a:spcPct val="130000"/>
              </a:lnSpc>
              <a:spcBef>
                <a:spcPts val="0"/>
              </a:spcBef>
              <a:buNone/>
            </a:pPr>
            <a:r>
              <a:rPr lang="en-US" sz="1600" b="1" dirty="0">
                <a:latin typeface="Courier New" panose="02070309020205020404" pitchFamily="49" charset="0"/>
                <a:cs typeface="Courier New" panose="02070309020205020404" pitchFamily="49" charset="0"/>
              </a:rPr>
              <a:t>Number of Observations in Testing =  1788</a:t>
            </a:r>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sp>
        <p:nvSpPr>
          <p:cNvPr id="6" name="Content Placeholder 2"/>
          <p:cNvSpPr txBox="1">
            <a:spLocks/>
          </p:cNvSpPr>
          <p:nvPr/>
        </p:nvSpPr>
        <p:spPr>
          <a:xfrm>
            <a:off x="838199" y="4638101"/>
            <a:ext cx="11060018" cy="153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Stratified sampling still assigns 30% of 5,960 (which is 1,788) observations to the Testing partition.  The remaining 70% (i.e., 4,172) observations go to the Training partition.</a:t>
            </a:r>
          </a:p>
        </p:txBody>
      </p:sp>
      <p:pic>
        <p:nvPicPr>
          <p:cNvPr id="8" name="Picture 7">
            <a:extLst>
              <a:ext uri="{FF2B5EF4-FFF2-40B4-BE49-F238E27FC236}">
                <a16:creationId xmlns:a16="http://schemas.microsoft.com/office/drawing/2014/main" id="{F3829654-71D2-4D5D-A703-7E0633E6F5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241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Stratified SRS</a:t>
            </a:r>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sp>
        <p:nvSpPr>
          <p:cNvPr id="11" name="Content Placeholder 2"/>
          <p:cNvSpPr>
            <a:spLocks noGrp="1"/>
          </p:cNvSpPr>
          <p:nvPr>
            <p:ph idx="1"/>
          </p:nvPr>
        </p:nvSpPr>
        <p:spPr>
          <a:xfrm>
            <a:off x="838200" y="3966073"/>
            <a:ext cx="10277819" cy="2210890"/>
          </a:xfrm>
        </p:spPr>
        <p:txBody>
          <a:bodyPr>
            <a:normAutofit/>
          </a:bodyPr>
          <a:lstStyle/>
          <a:p>
            <a:pPr marL="0" indent="0">
              <a:buNone/>
            </a:pPr>
            <a:r>
              <a:rPr lang="en-US" dirty="0"/>
              <a:t>The distribution of BAD in each partition is very similar to that of the original data.</a:t>
            </a:r>
          </a:p>
          <a:p>
            <a:r>
              <a:rPr lang="en-US" dirty="0"/>
              <a:t>BAD = 0 in 0.800503 of the original observations</a:t>
            </a:r>
          </a:p>
          <a:p>
            <a:r>
              <a:rPr lang="en-US" dirty="0"/>
              <a:t>BAD = 1 in 0.199497 of the original observations</a:t>
            </a:r>
          </a:p>
          <a:p>
            <a:pPr lvl="1"/>
            <a:endParaRPr lang="en-US" dirty="0"/>
          </a:p>
          <a:p>
            <a:endParaRPr lang="en-US" dirty="0"/>
          </a:p>
        </p:txBody>
      </p:sp>
      <p:sp>
        <p:nvSpPr>
          <p:cNvPr id="3" name="Rectangle 2">
            <a:extLst>
              <a:ext uri="{FF2B5EF4-FFF2-40B4-BE49-F238E27FC236}">
                <a16:creationId xmlns:a16="http://schemas.microsoft.com/office/drawing/2014/main" id="{6FF32B3F-585D-4F47-9544-17F2DA3E7DF2}"/>
              </a:ext>
            </a:extLst>
          </p:cNvPr>
          <p:cNvSpPr/>
          <p:nvPr/>
        </p:nvSpPr>
        <p:spPr>
          <a:xfrm>
            <a:off x="838200" y="1255521"/>
            <a:ext cx="9980364" cy="2554545"/>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print(</a:t>
            </a:r>
            <a:r>
              <a:rPr lang="en-US" sz="1600" b="1" dirty="0" err="1">
                <a:latin typeface="Courier New" panose="02070309020205020404" pitchFamily="49" charset="0"/>
                <a:cs typeface="Courier New" panose="02070309020205020404" pitchFamily="49" charset="0"/>
              </a:rPr>
              <a:t>hmeq_train.groupby</a:t>
            </a:r>
            <a:r>
              <a:rPr lang="en-US" sz="1600" b="1" dirty="0">
                <a:latin typeface="Courier New" panose="02070309020205020404" pitchFamily="49" charset="0"/>
                <a:cs typeface="Courier New" panose="02070309020205020404" pitchFamily="49" charset="0"/>
              </a:rPr>
              <a:t>('BAD').size() / </a:t>
            </a:r>
            <a:r>
              <a:rPr lang="en-US" sz="1600" b="1" dirty="0" err="1">
                <a:latin typeface="Courier New" panose="02070309020205020404" pitchFamily="49" charset="0"/>
                <a:cs typeface="Courier New" panose="02070309020205020404" pitchFamily="49" charset="0"/>
              </a:rPr>
              <a:t>hmeq_train.shape</a:t>
            </a:r>
            <a:r>
              <a:rPr lang="en-US" sz="1600" b="1" dirty="0">
                <a:latin typeface="Courier New" panose="02070309020205020404" pitchFamily="49" charset="0"/>
                <a:cs typeface="Courier New" panose="02070309020205020404" pitchFamily="49" charset="0"/>
              </a:rPr>
              <a:t>[0])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BAD</a:t>
            </a:r>
          </a:p>
          <a:p>
            <a:r>
              <a:rPr lang="en-US" sz="1600" b="1" dirty="0">
                <a:latin typeface="Courier New" panose="02070309020205020404" pitchFamily="49" charset="0"/>
                <a:cs typeface="Courier New" panose="02070309020205020404" pitchFamily="49" charset="0"/>
              </a:rPr>
              <a:t>0    0.800575</a:t>
            </a:r>
          </a:p>
          <a:p>
            <a:r>
              <a:rPr lang="en-US" sz="1600" b="1" dirty="0">
                <a:latin typeface="Courier New" panose="02070309020205020404" pitchFamily="49" charset="0"/>
                <a:cs typeface="Courier New" panose="02070309020205020404" pitchFamily="49" charset="0"/>
              </a:rPr>
              <a:t>1    0.199425</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print(</a:t>
            </a:r>
            <a:r>
              <a:rPr lang="en-US" sz="1600" b="1" dirty="0" err="1">
                <a:latin typeface="Courier New" panose="02070309020205020404" pitchFamily="49" charset="0"/>
                <a:cs typeface="Courier New" panose="02070309020205020404" pitchFamily="49" charset="0"/>
              </a:rPr>
              <a:t>hmeq_test.groupby</a:t>
            </a:r>
            <a:r>
              <a:rPr lang="en-US" sz="1600" b="1" dirty="0">
                <a:latin typeface="Courier New" panose="02070309020205020404" pitchFamily="49" charset="0"/>
                <a:cs typeface="Courier New" panose="02070309020205020404" pitchFamily="49" charset="0"/>
              </a:rPr>
              <a:t>('BAD').size() / </a:t>
            </a:r>
            <a:r>
              <a:rPr lang="en-US" sz="1600" b="1" dirty="0" err="1">
                <a:latin typeface="Courier New" panose="02070309020205020404" pitchFamily="49" charset="0"/>
                <a:cs typeface="Courier New" panose="02070309020205020404" pitchFamily="49" charset="0"/>
              </a:rPr>
              <a:t>hmeq_test.shape</a:t>
            </a:r>
            <a:r>
              <a:rPr lang="en-US" sz="1600" b="1" dirty="0">
                <a:latin typeface="Courier New" panose="02070309020205020404" pitchFamily="49" charset="0"/>
                <a:cs typeface="Courier New" panose="02070309020205020404" pitchFamily="49" charset="0"/>
              </a:rPr>
              <a:t>[0])</a:t>
            </a:r>
          </a:p>
          <a:p>
            <a:r>
              <a:rPr lang="en-US" sz="1600" b="1" dirty="0">
                <a:latin typeface="Courier New" panose="02070309020205020404" pitchFamily="49" charset="0"/>
                <a:cs typeface="Courier New" panose="02070309020205020404" pitchFamily="49" charset="0"/>
              </a:rPr>
              <a:t>BAD</a:t>
            </a:r>
          </a:p>
          <a:p>
            <a:r>
              <a:rPr lang="en-US" sz="1600" b="1" dirty="0">
                <a:latin typeface="Courier New" panose="02070309020205020404" pitchFamily="49" charset="0"/>
                <a:cs typeface="Courier New" panose="02070309020205020404" pitchFamily="49" charset="0"/>
              </a:rPr>
              <a:t>0    0.800336</a:t>
            </a:r>
          </a:p>
          <a:p>
            <a:r>
              <a:rPr lang="en-US" sz="1600" b="1" dirty="0">
                <a:latin typeface="Courier New" panose="02070309020205020404" pitchFamily="49" charset="0"/>
                <a:cs typeface="Courier New" panose="02070309020205020404" pitchFamily="49" charset="0"/>
              </a:rPr>
              <a:t>1    0.199664</a:t>
            </a:r>
          </a:p>
        </p:txBody>
      </p:sp>
      <p:pic>
        <p:nvPicPr>
          <p:cNvPr id="8" name="Picture 7">
            <a:extLst>
              <a:ext uri="{FF2B5EF4-FFF2-40B4-BE49-F238E27FC236}">
                <a16:creationId xmlns:a16="http://schemas.microsoft.com/office/drawing/2014/main" id="{A69A1680-E241-4AA2-A78B-1FC7ACDF5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39363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Stratified SRS</a:t>
            </a:r>
          </a:p>
        </p:txBody>
      </p:sp>
      <p:sp>
        <p:nvSpPr>
          <p:cNvPr id="3" name="Content Placeholder 2"/>
          <p:cNvSpPr>
            <a:spLocks noGrp="1"/>
          </p:cNvSpPr>
          <p:nvPr>
            <p:ph idx="1"/>
          </p:nvPr>
        </p:nvSpPr>
        <p:spPr>
          <a:xfrm>
            <a:off x="838200" y="1400175"/>
            <a:ext cx="10426831" cy="4776787"/>
          </a:xfrm>
        </p:spPr>
        <p:txBody>
          <a:bodyPr>
            <a:normAutofit/>
          </a:bodyPr>
          <a:lstStyle/>
          <a:p>
            <a:r>
              <a:rPr lang="en-US" dirty="0"/>
              <a:t>Posterior Probabilities</a:t>
            </a:r>
          </a:p>
          <a:p>
            <a:pPr lvl="1"/>
            <a:r>
              <a:rPr lang="en-US" dirty="0" err="1"/>
              <a:t>Prob</a:t>
            </a:r>
            <a:r>
              <a:rPr lang="en-US" dirty="0"/>
              <a:t>(Training | BAD=0) = 0.700063</a:t>
            </a:r>
          </a:p>
          <a:p>
            <a:pPr lvl="1"/>
            <a:r>
              <a:rPr lang="en-US" dirty="0" err="1"/>
              <a:t>Prob</a:t>
            </a:r>
            <a:r>
              <a:rPr lang="en-US" dirty="0"/>
              <a:t>(Training | BAD=1) = 0.699748</a:t>
            </a:r>
          </a:p>
          <a:p>
            <a:pPr lvl="1"/>
            <a:endParaRPr lang="en-US" dirty="0"/>
          </a:p>
          <a:p>
            <a:pPr lvl="1"/>
            <a:r>
              <a:rPr lang="en-US" dirty="0" err="1"/>
              <a:t>Prob</a:t>
            </a:r>
            <a:r>
              <a:rPr lang="en-US" dirty="0"/>
              <a:t>(Testing | BAD=0) = 0.299937</a:t>
            </a:r>
          </a:p>
          <a:p>
            <a:pPr lvl="1"/>
            <a:r>
              <a:rPr lang="en-US" dirty="0" err="1"/>
              <a:t>Prob</a:t>
            </a:r>
            <a:r>
              <a:rPr lang="en-US" dirty="0"/>
              <a:t>(Testing | BAD=1) = 0.300252</a:t>
            </a:r>
          </a:p>
          <a:p>
            <a:r>
              <a:rPr lang="en-US" dirty="0"/>
              <a:t>For a model that is accurately trained to predict BAD=1 observations, it is fair to apply that model to the testing partition.</a:t>
            </a:r>
          </a:p>
          <a:p>
            <a:r>
              <a:rPr lang="en-US" dirty="0"/>
              <a:t>For a model that is accurately trained to predict BAD=0 observations, the model does not have any particular advantage when applied to the testing partition.</a:t>
            </a:r>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sp>
        <p:nvSpPr>
          <p:cNvPr id="5" name="Speech Bubble: Rectangle with Corners Rounded 4">
            <a:extLst>
              <a:ext uri="{FF2B5EF4-FFF2-40B4-BE49-F238E27FC236}">
                <a16:creationId xmlns:a16="http://schemas.microsoft.com/office/drawing/2014/main" id="{0DFB9031-820B-40F1-9CE0-4E0F50646046}"/>
              </a:ext>
            </a:extLst>
          </p:cNvPr>
          <p:cNvSpPr/>
          <p:nvPr/>
        </p:nvSpPr>
        <p:spPr>
          <a:xfrm>
            <a:off x="7746083" y="639468"/>
            <a:ext cx="3017397" cy="1809946"/>
          </a:xfrm>
          <a:prstGeom prst="wedgeRoundRectCallout">
            <a:avLst>
              <a:gd name="adj1" fmla="val -106386"/>
              <a:gd name="adj2" fmla="val 35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BAD = 1 observations have practically equal chance to be assigned to the Training or the Testing partition.  The difference is 0.000315.</a:t>
            </a:r>
          </a:p>
        </p:txBody>
      </p:sp>
      <p:pic>
        <p:nvPicPr>
          <p:cNvPr id="8" name="Picture 7">
            <a:extLst>
              <a:ext uri="{FF2B5EF4-FFF2-40B4-BE49-F238E27FC236}">
                <a16:creationId xmlns:a16="http://schemas.microsoft.com/office/drawing/2014/main" id="{A2F1B469-1ADF-4AC0-8A2E-458E103FEA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7644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vs Stratified</a:t>
            </a:r>
          </a:p>
        </p:txBody>
      </p:sp>
      <p:sp>
        <p:nvSpPr>
          <p:cNvPr id="3" name="Content Placeholder 2"/>
          <p:cNvSpPr>
            <a:spLocks noGrp="1"/>
          </p:cNvSpPr>
          <p:nvPr>
            <p:ph idx="1"/>
          </p:nvPr>
        </p:nvSpPr>
        <p:spPr/>
        <p:txBody>
          <a:bodyPr>
            <a:normAutofit/>
          </a:bodyPr>
          <a:lstStyle/>
          <a:p>
            <a:r>
              <a:rPr lang="en-US" dirty="0"/>
              <a:t>For analyses that have a categorical target variable, I recommend using the Stratified Sampling to create partitions.</a:t>
            </a:r>
          </a:p>
          <a:p>
            <a:pPr lvl="1"/>
            <a:r>
              <a:rPr lang="en-US" b="1" dirty="0">
                <a:solidFill>
                  <a:srgbClr val="00B050"/>
                </a:solidFill>
              </a:rPr>
              <a:t>Pros</a:t>
            </a:r>
            <a:r>
              <a:rPr lang="en-US" dirty="0"/>
              <a:t>: distribution of the target variable is maintained across partitions</a:t>
            </a:r>
          </a:p>
          <a:p>
            <a:pPr lvl="1"/>
            <a:r>
              <a:rPr lang="en-US" b="1" dirty="0">
                <a:solidFill>
                  <a:srgbClr val="FF0000"/>
                </a:solidFill>
              </a:rPr>
              <a:t>Cons</a:t>
            </a:r>
            <a:r>
              <a:rPr lang="en-US" dirty="0"/>
              <a:t>: may be a challenge for rare event target variable where strata of very uneven sizes are created, e.g., only 5 events in 1000 observation, 70% training may get 3 events (3/700 = 0.004) while the 30% testing gets 2 events (2/300 = 0.007), both event probabilities are different from the 5/1000 = 0.005.</a:t>
            </a:r>
          </a:p>
          <a:p>
            <a:r>
              <a:rPr lang="en-US" dirty="0"/>
              <a:t>For analyses that have a continuous target variable, I recommend using the Simple Random Sampling to create partitions.</a:t>
            </a:r>
          </a:p>
          <a:p>
            <a:pPr lvl="1"/>
            <a:r>
              <a:rPr lang="en-US" dirty="0">
                <a:solidFill>
                  <a:srgbClr val="00B050"/>
                </a:solidFill>
              </a:rPr>
              <a:t>Pros</a:t>
            </a:r>
            <a:r>
              <a:rPr lang="en-US" dirty="0"/>
              <a:t>: no need to specify stratum variable when no obvious choices exist</a:t>
            </a:r>
          </a:p>
          <a:p>
            <a:pPr lvl="1"/>
            <a:r>
              <a:rPr lang="en-US" b="1" dirty="0">
                <a:solidFill>
                  <a:srgbClr val="FF0000"/>
                </a:solidFill>
              </a:rPr>
              <a:t>Cons</a:t>
            </a:r>
            <a:r>
              <a:rPr lang="en-US" dirty="0"/>
              <a:t>: nothing guaranteed about the histogram of the target across partitions</a:t>
            </a:r>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C7E75429-2BE6-4AB2-999F-832F115BB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7746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Metrics for Evaluation and Comparison</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Statistical Metrics:</a:t>
            </a:r>
          </a:p>
          <a:p>
            <a:pPr lvl="1"/>
            <a:r>
              <a:rPr lang="en-US" dirty="0"/>
              <a:t>Originated from statistical literature</a:t>
            </a:r>
          </a:p>
          <a:p>
            <a:pPr lvl="1"/>
            <a:r>
              <a:rPr lang="en-US" dirty="0"/>
              <a:t>Interval Target: Root Mean Squared Errors, R-squared</a:t>
            </a:r>
          </a:p>
          <a:p>
            <a:pPr lvl="1"/>
            <a:r>
              <a:rPr lang="en-US" dirty="0"/>
              <a:t>Categorical Target: Entropy and Gini statistics</a:t>
            </a:r>
          </a:p>
          <a:p>
            <a:pPr lvl="1"/>
            <a:r>
              <a:rPr lang="en-US" dirty="0"/>
              <a:t>Information Theory: </a:t>
            </a:r>
            <a:r>
              <a:rPr lang="en-US" dirty="0" err="1"/>
              <a:t>Akaike's</a:t>
            </a:r>
            <a:r>
              <a:rPr lang="en-US" dirty="0"/>
              <a:t> Information Criterion (AIC) and Bayesian Information Criterion (BIC)</a:t>
            </a:r>
          </a:p>
          <a:p>
            <a:pPr marL="514350" indent="-514350">
              <a:buFont typeface="+mj-lt"/>
              <a:buAutoNum type="arabicPeriod"/>
            </a:pPr>
            <a:r>
              <a:rPr lang="en-US" dirty="0"/>
              <a:t>Classification Metrics:</a:t>
            </a:r>
          </a:p>
          <a:p>
            <a:pPr lvl="1"/>
            <a:r>
              <a:rPr lang="en-US" dirty="0"/>
              <a:t>Originated from engineering literature for binary target</a:t>
            </a:r>
          </a:p>
          <a:p>
            <a:pPr lvl="1"/>
            <a:r>
              <a:rPr lang="en-US" dirty="0"/>
              <a:t>Receiver Operating Characteristic (ROC) charts and corresponding area under the curve, Misclassification Rate, Root Mean Squared Errors</a:t>
            </a:r>
          </a:p>
          <a:p>
            <a:pPr marL="514350" indent="-514350">
              <a:buFont typeface="+mj-lt"/>
              <a:buAutoNum type="arabicPeriod"/>
            </a:pPr>
            <a:r>
              <a:rPr lang="en-US" dirty="0"/>
              <a:t>Data Mining Metrics:</a:t>
            </a:r>
          </a:p>
          <a:p>
            <a:pPr lvl="1"/>
            <a:r>
              <a:rPr lang="en-US" dirty="0"/>
              <a:t>Originated from direct marketing to evaluate campaign effectiveness for the target market segment</a:t>
            </a:r>
          </a:p>
          <a:p>
            <a:pPr lvl="1"/>
            <a:r>
              <a:rPr lang="en-US" dirty="0"/>
              <a:t>Lift and Gain measures</a:t>
            </a:r>
          </a:p>
          <a:p>
            <a:pPr marL="514350" indent="-514350">
              <a:buFont typeface="+mj-lt"/>
              <a:buAutoNum type="arabicPeriod"/>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33F7C93D-CA81-4802-BEFE-42FD50557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04158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Particular Metrics for Interval Target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Root Mean Squared Error (RMSE) =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e>
                    </m:ra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is the observed target value,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is the predicted target value, and </a:t>
                </a:r>
                <a14:m>
                  <m:oMath xmlns:m="http://schemas.openxmlformats.org/officeDocument/2006/math">
                    <m:r>
                      <a:rPr lang="en-US" i="1">
                        <a:latin typeface="Cambria Math" panose="02040503050406030204" pitchFamily="18" charset="0"/>
                      </a:rPr>
                      <m:t>𝑛</m:t>
                    </m:r>
                  </m:oMath>
                </a14:m>
                <a:r>
                  <a:rPr lang="en-US" dirty="0"/>
                  <a:t> is the number of observations.</a:t>
                </a:r>
              </a:p>
              <a:p>
                <a:pPr marL="514350" indent="-514350">
                  <a:buFont typeface="+mj-lt"/>
                  <a:buAutoNum type="arabicPeriod"/>
                </a:pPr>
                <a:r>
                  <a:rPr lang="en-US" dirty="0"/>
                  <a:t>Relative Error = </a:t>
                </a:r>
                <a14:m>
                  <m:oMath xmlns:m="http://schemas.openxmlformats.org/officeDocument/2006/math">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i="1">
                                    <a:latin typeface="Cambria Math" panose="02040503050406030204" pitchFamily="18" charset="0"/>
                                  </a:rPr>
                                  <m:t>2</m:t>
                                </m:r>
                              </m:sup>
                            </m:sSup>
                          </m:e>
                        </m:nary>
                      </m:den>
                    </m:f>
                  </m:oMath>
                </a14:m>
                <a:r>
                  <a:rPr lang="en-US" dirty="0"/>
                  <a:t> 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is the observed mean of the target variable.</a:t>
                </a:r>
              </a:p>
              <a:p>
                <a:pPr marL="514350" indent="-514350">
                  <a:buFont typeface="+mj-lt"/>
                  <a:buAutoNum type="arabicPeriod"/>
                </a:pPr>
                <a:r>
                  <a:rPr lang="en-US" dirty="0"/>
                  <a:t>Discussion</a:t>
                </a:r>
              </a:p>
              <a:p>
                <a:pPr lvl="1"/>
                <a:r>
                  <a:rPr lang="en-US" dirty="0"/>
                  <a:t>We aim to reduce the RMSE or the relative error, but not all the way to zero.</a:t>
                </a:r>
              </a:p>
              <a:p>
                <a:pPr lvl="1"/>
                <a:r>
                  <a:rPr lang="en-US" dirty="0"/>
                  <a:t>If the RMSE or the relative error is 0,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and the model has overfitted.</a:t>
                </a:r>
              </a:p>
              <a:p>
                <a:pPr lvl="1"/>
                <a:r>
                  <a:rPr lang="en-US" dirty="0"/>
                  <a:t>If the relative error is 1, then the predicted target value is practically not different from the observed mean.</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01" t="-14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977865E6-43F4-4027-BD50-826E25EEE6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8528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Particular Metrics for Binary Target</a:t>
            </a:r>
          </a:p>
        </p:txBody>
      </p:sp>
      <p:sp>
        <p:nvSpPr>
          <p:cNvPr id="3" name="Content Placeholder 2"/>
          <p:cNvSpPr>
            <a:spLocks noGrp="1"/>
          </p:cNvSpPr>
          <p:nvPr>
            <p:ph idx="1"/>
          </p:nvPr>
        </p:nvSpPr>
        <p:spPr/>
        <p:txBody>
          <a:bodyPr>
            <a:normAutofit/>
          </a:bodyPr>
          <a:lstStyle/>
          <a:p>
            <a:pPr marL="0" indent="0">
              <a:buNone/>
            </a:pPr>
            <a:r>
              <a:rPr lang="en-US" b="1" dirty="0"/>
              <a:t>We prefer model comparison criteria that are</a:t>
            </a:r>
            <a:r>
              <a:rPr lang="en-US" dirty="0"/>
              <a:t>:</a:t>
            </a:r>
          </a:p>
          <a:p>
            <a:pPr marL="514350" indent="-514350">
              <a:buFont typeface="+mj-lt"/>
              <a:buAutoNum type="arabicPeriod"/>
            </a:pPr>
            <a:r>
              <a:rPr lang="en-US" dirty="0"/>
              <a:t>Numeric metrics with known ranges (e.g., between 0 and 1)</a:t>
            </a:r>
          </a:p>
          <a:p>
            <a:pPr marL="514350" indent="-514350">
              <a:buFont typeface="+mj-lt"/>
              <a:buAutoNum type="arabicPeriod"/>
            </a:pPr>
            <a:r>
              <a:rPr lang="en-US" dirty="0"/>
              <a:t>Calculated using only the predicted probabilities and the occurrence of the event (i.e., Event and Non-Event)</a:t>
            </a:r>
          </a:p>
          <a:p>
            <a:pPr marL="0" indent="0">
              <a:buNone/>
            </a:pPr>
            <a:r>
              <a:rPr lang="en-US" b="1" dirty="0"/>
              <a:t>Introduce three metrics</a:t>
            </a:r>
            <a:r>
              <a:rPr lang="en-US" dirty="0"/>
              <a:t>:</a:t>
            </a:r>
          </a:p>
          <a:p>
            <a:pPr marL="514350" indent="-514350">
              <a:buFont typeface="+mj-lt"/>
              <a:buAutoNum type="arabicPeriod"/>
            </a:pPr>
            <a:r>
              <a:rPr lang="en-US" dirty="0"/>
              <a:t>Area Under Curve (of Receiver Operating Characteristics)</a:t>
            </a:r>
          </a:p>
          <a:p>
            <a:pPr marL="514350" indent="-514350">
              <a:buFont typeface="+mj-lt"/>
              <a:buAutoNum type="arabicPeriod"/>
            </a:pPr>
            <a:r>
              <a:rPr lang="en-US" dirty="0"/>
              <a:t>Root Averaged Squared Error</a:t>
            </a:r>
          </a:p>
          <a:p>
            <a:pPr marL="514350" indent="-514350">
              <a:buFont typeface="+mj-lt"/>
              <a:buAutoNum type="arabicPeriod"/>
            </a:pPr>
            <a:r>
              <a:rPr lang="en-US" dirty="0"/>
              <a:t>Misclassification Rate</a:t>
            </a:r>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977865E6-43F4-4027-BD50-826E25EEE6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24656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Predicted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Binary target variable, values are: Event and Non-Event</a:t>
                </a:r>
              </a:p>
              <a:p>
                <a:r>
                  <a:rPr lang="en-US" dirty="0"/>
                  <a:t>A classification model, the objective is to predict the target value</a:t>
                </a:r>
              </a:p>
              <a:p>
                <a:r>
                  <a:rPr lang="en-US" dirty="0"/>
                  <a:t>Model outcomes are predicted probabilities for Event and Non-Event</a:t>
                </a:r>
              </a:p>
              <a:p>
                <a:r>
                  <a:rPr lang="en-US" dirty="0"/>
                  <a:t>Suppose the predicted probabilities for Event are:</a:t>
                </a:r>
              </a:p>
              <a:p>
                <a:pPr lvl="1"/>
                <a:r>
                  <a:rPr lang="en-US" dirty="0"/>
                  <a:t>Observed Target is Non-Event: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𝑁𝐸</m:t>
                            </m:r>
                          </m:sub>
                        </m:sSub>
                      </m:e>
                    </m:d>
                  </m:oMath>
                </a14:m>
                <a:endParaRPr lang="en-US" i="1" dirty="0">
                  <a:latin typeface="Cambria Math" panose="02040503050406030204" pitchFamily="18" charset="0"/>
                </a:endParaRPr>
              </a:p>
              <a:p>
                <a:pPr lvl="1"/>
                <a:r>
                  <a:rPr lang="en-US" dirty="0"/>
                  <a:t>Observed Target is Event: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𝑙</m:t>
                        </m:r>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e>
                    </m:d>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2545DA28-6003-45DD-8A49-37BED34CD5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3608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Machine Learning Life Cycle</a:t>
            </a:r>
          </a:p>
        </p:txBody>
      </p:sp>
      <p:graphicFrame>
        <p:nvGraphicFramePr>
          <p:cNvPr id="4" name="Content Placeholder 3">
            <a:extLst>
              <a:ext uri="{FF2B5EF4-FFF2-40B4-BE49-F238E27FC236}">
                <a16:creationId xmlns:a16="http://schemas.microsoft.com/office/drawing/2014/main" id="{00E587CB-ADD5-4914-BFB9-92D224D1292D}"/>
              </a:ext>
            </a:extLst>
          </p:cNvPr>
          <p:cNvGraphicFramePr>
            <a:graphicFrameLocks noGrp="1"/>
          </p:cNvGraphicFramePr>
          <p:nvPr>
            <p:ph idx="1"/>
            <p:extLst>
              <p:ext uri="{D42A27DB-BD31-4B8C-83A1-F6EECF244321}">
                <p14:modId xmlns:p14="http://schemas.microsoft.com/office/powerpoint/2010/main" val="3633545607"/>
              </p:ext>
            </p:extLst>
          </p:nvPr>
        </p:nvGraphicFramePr>
        <p:xfrm>
          <a:off x="1068371" y="1828800"/>
          <a:ext cx="4572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D7496952-CB54-4C90-A3A7-045830343CFD}"/>
              </a:ext>
            </a:extLst>
          </p:cNvPr>
          <p:cNvPicPr>
            <a:picLocks noChangeAspect="1"/>
          </p:cNvPicPr>
          <p:nvPr/>
        </p:nvPicPr>
        <p:blipFill>
          <a:blip r:embed="rId9"/>
          <a:stretch>
            <a:fillRect/>
          </a:stretch>
        </p:blipFill>
        <p:spPr>
          <a:xfrm>
            <a:off x="2660464" y="3134317"/>
            <a:ext cx="1365622" cy="1731414"/>
          </a:xfrm>
          <a:prstGeom prst="rect">
            <a:avLst/>
          </a:prstGeom>
          <a:noFill/>
        </p:spPr>
      </p:pic>
      <p:sp>
        <p:nvSpPr>
          <p:cNvPr id="11" name="Content Placeholder 2">
            <a:extLst>
              <a:ext uri="{FF2B5EF4-FFF2-40B4-BE49-F238E27FC236}">
                <a16:creationId xmlns:a16="http://schemas.microsoft.com/office/drawing/2014/main" id="{8D2A6542-916D-4B3D-91E9-4EB453BA5517}"/>
              </a:ext>
            </a:extLst>
          </p:cNvPr>
          <p:cNvSpPr txBox="1">
            <a:spLocks/>
          </p:cNvSpPr>
          <p:nvPr/>
        </p:nvSpPr>
        <p:spPr>
          <a:xfrm>
            <a:off x="6096000" y="1825625"/>
            <a:ext cx="50276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Important Question</a:t>
            </a:r>
          </a:p>
          <a:p>
            <a:pPr marL="0" indent="0">
              <a:buNone/>
            </a:pPr>
            <a:r>
              <a:rPr lang="en-US" i="1" dirty="0"/>
              <a:t>How can I be sure that a particular machine learning algorithm actually works in deployment?</a:t>
            </a:r>
          </a:p>
          <a:p>
            <a:r>
              <a:rPr lang="en-US" dirty="0"/>
              <a:t>Define “Sure”</a:t>
            </a:r>
          </a:p>
          <a:p>
            <a:r>
              <a:rPr lang="en-US" dirty="0"/>
              <a:t>Define “Actually Works”</a:t>
            </a:r>
          </a:p>
          <a:p>
            <a:r>
              <a:rPr lang="en-US" dirty="0"/>
              <a:t>Define “Deployment”</a:t>
            </a:r>
          </a:p>
          <a:p>
            <a:pPr lvl="1"/>
            <a:endParaRPr lang="en-US" dirty="0"/>
          </a:p>
        </p:txBody>
      </p:sp>
    </p:spTree>
    <p:extLst>
      <p:ext uri="{BB962C8B-B14F-4D97-AF65-F5344CB8AC3E}">
        <p14:creationId xmlns:p14="http://schemas.microsoft.com/office/powerpoint/2010/main" val="3050097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Sort the predicted probabilities:</a:t>
                </a:r>
              </a:p>
              <a:p>
                <a:pPr lvl="1"/>
                <a:r>
                  <a:rPr lang="en-US" dirty="0"/>
                  <a:t>Event: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a14:m>
                <a:endParaRPr lang="en-US" dirty="0"/>
              </a:p>
              <a:p>
                <a:pPr lvl="1"/>
                <a:r>
                  <a:rPr lang="en-US" dirty="0"/>
                  <a:t>Non-Event: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𝑁𝐸</m:t>
                            </m:r>
                          </m:sub>
                        </m:sSub>
                        <m:r>
                          <a:rPr lang="en-US" i="1">
                            <a:latin typeface="Cambria Math" panose="02040503050406030204" pitchFamily="18" charset="0"/>
                          </a:rPr>
                          <m:t>0</m:t>
                        </m:r>
                      </m:sub>
                    </m:sSub>
                  </m:oMath>
                </a14:m>
                <a:endParaRPr lang="en-US" dirty="0"/>
              </a:p>
              <a:p>
                <a:pPr marL="457200" indent="-457200">
                  <a:buFont typeface="+mj-lt"/>
                  <a:buAutoNum type="arabicPeriod"/>
                </a:pPr>
                <a:r>
                  <a:rPr lang="en-US" dirty="0"/>
                  <a:t>Create a two-way table</a:t>
                </a:r>
              </a:p>
              <a:p>
                <a:pPr lvl="1"/>
                <a:r>
                  <a:rPr lang="en-US" dirty="0"/>
                  <a:t>Row dimension: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a14:m>
                <a:endParaRPr lang="en-US" dirty="0"/>
              </a:p>
              <a:p>
                <a:pPr lvl="1"/>
                <a:r>
                  <a:rPr lang="en-US" dirty="0"/>
                  <a:t>Column dimension: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𝑁𝐸</m:t>
                            </m:r>
                          </m:sub>
                        </m:sSub>
                        <m:r>
                          <a:rPr lang="en-US" i="1">
                            <a:latin typeface="Cambria Math" panose="02040503050406030204" pitchFamily="18" charset="0"/>
                          </a:rPr>
                          <m:t>0</m:t>
                        </m:r>
                      </m:sub>
                    </m:sSub>
                  </m:oMath>
                </a14:m>
                <a:endParaRPr lang="en-US" dirty="0"/>
              </a:p>
              <a:p>
                <a:pPr marL="514350" indent="-514350">
                  <a:buFont typeface="+mj-lt"/>
                  <a:buAutoNum type="arabicPeriod"/>
                </a:pPr>
                <a:r>
                  <a:rPr lang="en-US" dirty="0"/>
                  <a:t>Each cell in the table corresponds to a pair of predicted probabilities: </a:t>
                </a:r>
                <a14:m>
                  <m:oMath xmlns:m="http://schemas.openxmlformats.org/officeDocument/2006/math">
                    <m:d>
                      <m:dPr>
                        <m:ctrlPr>
                          <a:rPr lang="en-US"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e>
                    </m:d>
                  </m:oMath>
                </a14:m>
                <a:endParaRPr lang="en-US" dirty="0"/>
              </a:p>
              <a:p>
                <a:pPr marL="514350" indent="-514350">
                  <a:buFont typeface="+mj-lt"/>
                  <a:buAutoNum type="arabicPeriod"/>
                </a:pPr>
                <a:r>
                  <a:rPr lang="en-US" dirty="0"/>
                  <a:t>Number of pairs (or cells)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𝐸</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𝑁𝐸</m:t>
                        </m:r>
                      </m:sub>
                    </m:sSub>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nvPr>
            </p:nvGraphicFramePr>
            <p:xfrm>
              <a:off x="7292070" y="2055813"/>
              <a:ext cx="4614180" cy="2241678"/>
            </p:xfrm>
            <a:graphic>
              <a:graphicData uri="http://schemas.openxmlformats.org/drawingml/2006/table">
                <a:tbl>
                  <a:tblPr firstRow="1" firstCol="1" bandRow="1">
                    <a:tableStyleId>{5C22544A-7EE6-4342-B048-85BDC9FD1C3A}</a:tableStyleId>
                  </a:tblPr>
                  <a:tblGrid>
                    <a:gridCol w="769030">
                      <a:extLst>
                        <a:ext uri="{9D8B030D-6E8A-4147-A177-3AD203B41FA5}">
                          <a16:colId xmlns:a16="http://schemas.microsoft.com/office/drawing/2014/main" val="20000"/>
                        </a:ext>
                      </a:extLst>
                    </a:gridCol>
                    <a:gridCol w="769030">
                      <a:extLst>
                        <a:ext uri="{9D8B030D-6E8A-4147-A177-3AD203B41FA5}">
                          <a16:colId xmlns:a16="http://schemas.microsoft.com/office/drawing/2014/main" val="20001"/>
                        </a:ext>
                      </a:extLst>
                    </a:gridCol>
                    <a:gridCol w="769030">
                      <a:extLst>
                        <a:ext uri="{9D8B030D-6E8A-4147-A177-3AD203B41FA5}">
                          <a16:colId xmlns:a16="http://schemas.microsoft.com/office/drawing/2014/main" val="20002"/>
                        </a:ext>
                      </a:extLst>
                    </a:gridCol>
                    <a:gridCol w="769030">
                      <a:extLst>
                        <a:ext uri="{9D8B030D-6E8A-4147-A177-3AD203B41FA5}">
                          <a16:colId xmlns:a16="http://schemas.microsoft.com/office/drawing/2014/main" val="20003"/>
                        </a:ext>
                      </a:extLst>
                    </a:gridCol>
                    <a:gridCol w="769030">
                      <a:extLst>
                        <a:ext uri="{9D8B030D-6E8A-4147-A177-3AD203B41FA5}">
                          <a16:colId xmlns:a16="http://schemas.microsoft.com/office/drawing/2014/main" val="20004"/>
                        </a:ext>
                      </a:extLst>
                    </a:gridCol>
                    <a:gridCol w="769030">
                      <a:extLst>
                        <a:ext uri="{9D8B030D-6E8A-4147-A177-3AD203B41FA5}">
                          <a16:colId xmlns:a16="http://schemas.microsoft.com/office/drawing/2014/main" val="20005"/>
                        </a:ext>
                      </a:extLst>
                    </a:gridCol>
                  </a:tblGrid>
                  <a:tr h="207026">
                    <a:tc>
                      <a:txBody>
                        <a:bodyPr/>
                        <a:lstStyle/>
                        <a:p>
                          <a:pPr algn="ct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10</m:t>
                                    </m:r>
                                  </m:sub>
                                </m:sSub>
                              </m:oMath>
                            </m:oMathPara>
                          </a14:m>
                          <a:endParaRPr lang="en-US" dirty="0"/>
                        </a:p>
                      </a:txBody>
                      <a:tcPr anchor="ctr"/>
                    </a:tc>
                    <a:tc>
                      <a:txBody>
                        <a:bodyPr/>
                        <a:lstStyle/>
                        <a:p>
                          <a:pPr algn="ctr"/>
                          <a:r>
                            <a:rPr lang="en-US" dirty="0"/>
                            <a:t>≤ …</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0</m:t>
                                    </m:r>
                                  </m:sub>
                                </m:sSub>
                              </m:oMath>
                            </m:oMathPara>
                          </a14:m>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𝑁𝐸</m:t>
                                        </m:r>
                                      </m:sub>
                                    </m:sSub>
                                    <m:r>
                                      <a:rPr lang="en-US" b="0" i="1" smtClean="0">
                                        <a:latin typeface="Cambria Math" panose="02040503050406030204" pitchFamily="18" charset="0"/>
                                      </a:rPr>
                                      <m:t>0</m:t>
                                    </m:r>
                                  </m:sub>
                                </m:sSub>
                              </m:oMath>
                            </m:oMathPara>
                          </a14:m>
                          <a:endParaRPr lang="en-US" dirty="0"/>
                        </a:p>
                      </a:txBody>
                      <a:tcPr anchor="ctr"/>
                    </a:tc>
                    <a:extLst>
                      <a:ext uri="{0D108BD9-81ED-4DB2-BD59-A6C34878D82A}">
                        <a16:rowId xmlns:a16="http://schemas.microsoft.com/office/drawing/2014/main" val="10000"/>
                      </a:ext>
                    </a:extLst>
                  </a:tr>
                  <a:tr h="19720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r>
                                      <a:rPr lang="en-US" i="1">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1"/>
                      </a:ext>
                    </a:extLst>
                  </a:tr>
                  <a:tr h="19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2"/>
                      </a:ext>
                    </a:extLst>
                  </a:tr>
                  <a:tr h="19720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𝑙</m:t>
                                    </m:r>
                                    <m:r>
                                      <a:rPr lang="en-US" i="1">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3"/>
                      </a:ext>
                    </a:extLst>
                  </a:tr>
                  <a:tr h="1944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20702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764899966"/>
                  </p:ext>
                </p:extLst>
              </p:nvPr>
            </p:nvGraphicFramePr>
            <p:xfrm>
              <a:off x="7292070" y="2055813"/>
              <a:ext cx="4614180" cy="2241678"/>
            </p:xfrm>
            <a:graphic>
              <a:graphicData uri="http://schemas.openxmlformats.org/drawingml/2006/table">
                <a:tbl>
                  <a:tblPr firstRow="1" firstCol="1" bandRow="1">
                    <a:tableStyleId>{5C22544A-7EE6-4342-B048-85BDC9FD1C3A}</a:tableStyleId>
                  </a:tblPr>
                  <a:tblGrid>
                    <a:gridCol w="769030">
                      <a:extLst>
                        <a:ext uri="{9D8B030D-6E8A-4147-A177-3AD203B41FA5}">
                          <a16:colId xmlns:a16="http://schemas.microsoft.com/office/drawing/2014/main" val="20000"/>
                        </a:ext>
                      </a:extLst>
                    </a:gridCol>
                    <a:gridCol w="769030">
                      <a:extLst>
                        <a:ext uri="{9D8B030D-6E8A-4147-A177-3AD203B41FA5}">
                          <a16:colId xmlns:a16="http://schemas.microsoft.com/office/drawing/2014/main" val="20001"/>
                        </a:ext>
                      </a:extLst>
                    </a:gridCol>
                    <a:gridCol w="769030">
                      <a:extLst>
                        <a:ext uri="{9D8B030D-6E8A-4147-A177-3AD203B41FA5}">
                          <a16:colId xmlns:a16="http://schemas.microsoft.com/office/drawing/2014/main" val="20002"/>
                        </a:ext>
                      </a:extLst>
                    </a:gridCol>
                    <a:gridCol w="769030">
                      <a:extLst>
                        <a:ext uri="{9D8B030D-6E8A-4147-A177-3AD203B41FA5}">
                          <a16:colId xmlns:a16="http://schemas.microsoft.com/office/drawing/2014/main" val="20003"/>
                        </a:ext>
                      </a:extLst>
                    </a:gridCol>
                    <a:gridCol w="769030">
                      <a:extLst>
                        <a:ext uri="{9D8B030D-6E8A-4147-A177-3AD203B41FA5}">
                          <a16:colId xmlns:a16="http://schemas.microsoft.com/office/drawing/2014/main" val="20004"/>
                        </a:ext>
                      </a:extLst>
                    </a:gridCol>
                    <a:gridCol w="769030">
                      <a:extLst>
                        <a:ext uri="{9D8B030D-6E8A-4147-A177-3AD203B41FA5}">
                          <a16:colId xmlns:a16="http://schemas.microsoft.com/office/drawing/2014/main" val="20005"/>
                        </a:ext>
                      </a:extLst>
                    </a:gridCol>
                  </a:tblGrid>
                  <a:tr h="389319">
                    <a:tc>
                      <a:txBody>
                        <a:bodyPr/>
                        <a:lstStyle/>
                        <a:p>
                          <a:pPr algn="ctr"/>
                          <a:endParaRPr lang="en-US" dirty="0"/>
                        </a:p>
                      </a:txBody>
                      <a:tcPr anchor="ctr"/>
                    </a:tc>
                    <a:tc>
                      <a:txBody>
                        <a:bodyPr/>
                        <a:lstStyle/>
                        <a:p>
                          <a:endParaRPr lang="en-US"/>
                        </a:p>
                      </a:txBody>
                      <a:tcPr anchor="ctr">
                        <a:blipFill>
                          <a:blip r:embed="rId5"/>
                          <a:stretch>
                            <a:fillRect l="-100000" t="-4688" r="-400787" b="-479688"/>
                          </a:stretch>
                        </a:blipFill>
                      </a:tcPr>
                    </a:tc>
                    <a:tc>
                      <a:txBody>
                        <a:bodyPr/>
                        <a:lstStyle/>
                        <a:p>
                          <a:pPr algn="ctr"/>
                          <a:r>
                            <a:rPr lang="en-US" dirty="0" smtClean="0"/>
                            <a:t>≤ …</a:t>
                          </a:r>
                          <a:endParaRPr lang="en-US" dirty="0"/>
                        </a:p>
                      </a:txBody>
                      <a:tcPr anchor="ctr"/>
                    </a:tc>
                    <a:tc>
                      <a:txBody>
                        <a:bodyPr/>
                        <a:lstStyle/>
                        <a:p>
                          <a:endParaRPr lang="en-US"/>
                        </a:p>
                      </a:txBody>
                      <a:tcPr anchor="ctr">
                        <a:blipFill>
                          <a:blip r:embed="rId5"/>
                          <a:stretch>
                            <a:fillRect l="-301587" t="-4688" r="-203968" b="-479688"/>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endParaRPr lang="en-US"/>
                        </a:p>
                      </a:txBody>
                      <a:tcPr anchor="ctr">
                        <a:blipFill>
                          <a:blip r:embed="rId5"/>
                          <a:stretch>
                            <a:fillRect l="-502381" t="-4688" r="-3175" b="-479688"/>
                          </a:stretch>
                        </a:blipFill>
                      </a:tcPr>
                    </a:tc>
                    <a:extLst>
                      <a:ext uri="{0D108BD9-81ED-4DB2-BD59-A6C34878D82A}">
                        <a16:rowId xmlns:a16="http://schemas.microsoft.com/office/drawing/2014/main" val="10000"/>
                      </a:ext>
                    </a:extLst>
                  </a:tr>
                  <a:tr h="365760">
                    <a:tc>
                      <a:txBody>
                        <a:bodyPr/>
                        <a:lstStyle/>
                        <a:p>
                          <a:endParaRPr lang="en-US"/>
                        </a:p>
                      </a:txBody>
                      <a:tcPr anchor="ctr">
                        <a:blipFill>
                          <a:blip r:embed="rId5"/>
                          <a:stretch>
                            <a:fillRect l="-794" t="-111667" r="-504762" b="-411667"/>
                          </a:stretch>
                        </a:blipFill>
                      </a:tcP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1"/>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2"/>
                      </a:ext>
                    </a:extLst>
                  </a:tr>
                  <a:tr h="365760">
                    <a:tc>
                      <a:txBody>
                        <a:bodyPr/>
                        <a:lstStyle/>
                        <a:p>
                          <a:endParaRPr lang="en-US"/>
                        </a:p>
                      </a:txBody>
                      <a:tcPr anchor="ctr">
                        <a:blipFill>
                          <a:blip r:embed="rId5"/>
                          <a:stretch>
                            <a:fillRect l="-794" t="-311667" r="-504762" b="-211667"/>
                          </a:stretch>
                        </a:blipFill>
                      </a:tcP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3"/>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389319">
                    <a:tc>
                      <a:txBody>
                        <a:bodyPr/>
                        <a:lstStyle/>
                        <a:p>
                          <a:endParaRPr lang="en-US"/>
                        </a:p>
                      </a:txBody>
                      <a:tcPr anchor="ctr">
                        <a:blipFill>
                          <a:blip r:embed="rId5"/>
                          <a:stretch>
                            <a:fillRect l="-794" t="-479688" r="-504762" b="-4688"/>
                          </a:stretch>
                        </a:blipFil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5"/>
                      </a:ext>
                    </a:extLst>
                  </a:tr>
                </a:tbl>
              </a:graphicData>
            </a:graphic>
          </p:graphicFrame>
        </mc:Fallback>
      </mc:AlternateContent>
      <p:pic>
        <p:nvPicPr>
          <p:cNvPr id="8" name="Picture 7">
            <a:extLst>
              <a:ext uri="{FF2B5EF4-FFF2-40B4-BE49-F238E27FC236}">
                <a16:creationId xmlns:a16="http://schemas.microsoft.com/office/drawing/2014/main" id="{DEDEE019-CFC0-4BC7-9754-8EB552BF0E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76905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In the </a:t>
                </a:r>
                <a:r>
                  <a:rPr lang="en-US" u="sng" dirty="0"/>
                  <a:t>perfect scenario</a:t>
                </a:r>
                <a:r>
                  <a:rPr lang="en-US" dirty="0"/>
                  <a:t>, event observations always have higher predicted probabilities than that of non-event observations</a:t>
                </a:r>
              </a:p>
              <a:p>
                <a:pPr lvl="1"/>
                <a:r>
                  <a:rPr lang="en-US" dirty="0"/>
                  <a:t>This means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𝑙</m:t>
                        </m:r>
                        <m:r>
                          <a:rPr lang="en-US" b="0" i="1" smtClean="0">
                            <a:latin typeface="Cambria Math" panose="02040503050406030204" pitchFamily="18" charset="0"/>
                          </a:rPr>
                          <m:t>1</m:t>
                        </m:r>
                      </m:sub>
                    </m:sSub>
                    <m:r>
                      <a:rPr lang="en-US" b="0" i="1" smtClean="0">
                        <a:latin typeface="Cambria Math" panose="02040503050406030204" pitchFamily="18" charset="0"/>
                      </a:rPr>
                      <m:t>&gt;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m:t>
                        </m:r>
                      </m:sub>
                    </m:sSub>
                  </m:oMath>
                </a14:m>
                <a:r>
                  <a:rPr lang="en-US" dirty="0"/>
                  <a:t> for any pair of indices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e>
                    </m:d>
                  </m:oMath>
                </a14:m>
                <a:r>
                  <a:rPr lang="en-US" dirty="0"/>
                  <a:t>. </a:t>
                </a:r>
              </a:p>
              <a:p>
                <a:pPr lvl="1"/>
                <a:r>
                  <a:rPr lang="en-US" dirty="0"/>
                  <a:t>There is an obvious boundary between the two sets of predicted probabilities</a:t>
                </a:r>
              </a:p>
              <a:p>
                <a:pPr marL="514350" indent="-514350">
                  <a:buFont typeface="+mj-lt"/>
                  <a:buAutoNum type="arabicPeriod"/>
                </a:pPr>
                <a:r>
                  <a:rPr lang="en-US" dirty="0"/>
                  <a:t>In the </a:t>
                </a:r>
                <a:r>
                  <a:rPr lang="en-US" u="sng" dirty="0"/>
                  <a:t>worst scenario</a:t>
                </a:r>
                <a:r>
                  <a:rPr lang="en-US" dirty="0"/>
                  <a:t>, event observations always have lower predicted probabilities than that of non-event observations</a:t>
                </a:r>
              </a:p>
              <a:p>
                <a:pPr lvl="1"/>
                <a:r>
                  <a:rPr lang="en-US" dirty="0"/>
                  <a:t>This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&lt;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r>
                  <a:rPr lang="en-US" dirty="0"/>
                  <a:t> for any pair of indices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𝑙</m:t>
                        </m:r>
                      </m:e>
                    </m:d>
                  </m:oMath>
                </a14:m>
                <a:r>
                  <a:rPr lang="en-US" dirty="0"/>
                  <a:t>. </a:t>
                </a:r>
              </a:p>
              <a:p>
                <a:pPr lvl="1"/>
                <a:r>
                  <a:rPr lang="en-US" dirty="0"/>
                  <a:t>The model predicts the incorrect outcome most, if not always, of the time</a:t>
                </a:r>
              </a:p>
              <a:p>
                <a:pPr marL="514350" indent="-514350">
                  <a:buFont typeface="+mj-lt"/>
                  <a:buAutoNum type="arabicPeriod"/>
                </a:pPr>
                <a:r>
                  <a:rPr lang="en-US" dirty="0"/>
                  <a:t>Area Under Curve is a metric that measures how close the model to the ideal scenario or how far away from the worst scenario.</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r="-1275" b="-9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DC43BFAC-A4B4-42C4-B120-5F3E0D3EFB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47933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708"/>
            <a:ext cx="10515600" cy="1325563"/>
          </a:xfrm>
        </p:spPr>
        <p:txBody>
          <a:bodyPr/>
          <a:lstStyle/>
          <a:p>
            <a:r>
              <a:rPr lang="en-US" b="1" dirty="0">
                <a:solidFill>
                  <a:schemeClr val="bg1"/>
                </a:solidFill>
              </a:rPr>
              <a:t>Area Under Curve (AUC):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8315227" cy="4351338"/>
              </a:xfrm>
            </p:spPr>
            <p:txBody>
              <a:bodyPr>
                <a:normAutofit/>
              </a:bodyPr>
              <a:lstStyle/>
              <a:p>
                <a:pPr marL="514350" indent="-514350">
                  <a:buFont typeface="+mj-lt"/>
                  <a:buAutoNum type="arabicPeriod"/>
                </a:pPr>
                <a:r>
                  <a:rPr lang="en-US" dirty="0"/>
                  <a:t>Consider all possible pairs of indices (𝑘,𝑙). </a:t>
                </a:r>
              </a:p>
              <a:p>
                <a:pPr lvl="1"/>
                <a:r>
                  <a:rPr lang="en-US" dirty="0"/>
                  <a:t>Aggregate the Event observations by their predicted probabilities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a14:m>
                <a:r>
                  <a:rPr lang="en-US" dirty="0"/>
                  <a:t> into a table.</a:t>
                </a:r>
              </a:p>
              <a:p>
                <a:pPr lvl="1"/>
                <a:r>
                  <a:rPr lang="en-US" dirty="0"/>
                  <a:t>Aggregate the Non-Event observations by their predicted probabilities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𝑁𝐸</m:t>
                            </m:r>
                          </m:sub>
                        </m:sSub>
                        <m:r>
                          <a:rPr lang="en-US" i="1">
                            <a:latin typeface="Cambria Math" panose="02040503050406030204" pitchFamily="18" charset="0"/>
                          </a:rPr>
                          <m:t>0</m:t>
                        </m:r>
                      </m:sub>
                    </m:sSub>
                  </m:oMath>
                </a14:m>
                <a:r>
                  <a:rPr lang="en-US" dirty="0"/>
                  <a:t> into another table.</a:t>
                </a:r>
              </a:p>
              <a:p>
                <a:pPr lvl="1"/>
                <a:r>
                  <a:rPr lang="en-US" dirty="0"/>
                  <a:t>Perform a Cartesian or full join of the two tables.  The resulting table should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𝑁𝐸</m:t>
                        </m:r>
                      </m:sub>
                    </m:sSub>
                  </m:oMath>
                </a14:m>
                <a:r>
                  <a:rPr lang="en-US" dirty="0"/>
                  <a:t> records.  The cell contents are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11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𝑁𝐸</m:t>
                        </m:r>
                      </m:e>
                      <m:sub>
                        <m:r>
                          <a:rPr lang="en-US" i="1">
                            <a:latin typeface="Cambria Math" panose="02040503050406030204" pitchFamily="18" charset="0"/>
                          </a:rPr>
                          <m:t>10</m:t>
                        </m:r>
                      </m:sub>
                    </m:sSub>
                  </m:oMath>
                </a14:m>
                <a:r>
                  <a:rPr lang="en-US" dirty="0"/>
                  <a:t>, …, </a:t>
                </a:r>
                <a14:m>
                  <m:oMath xmlns:m="http://schemas.openxmlformats.org/officeDocument/2006/math">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𝐸</m:t>
                        </m:r>
                      </m:e>
                      <m:sub>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𝑁𝐸</m:t>
                        </m:r>
                      </m:e>
                      <m:sub>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𝑁𝐸</m:t>
                            </m:r>
                          </m:sub>
                        </m:s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dirty="0"/>
                  <a:t>.  These represent the number of original observations for each pair of indices (𝑘,𝑙).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8315227" cy="4351338"/>
              </a:xfrm>
              <a:blipFill>
                <a:blip r:embed="rId3"/>
                <a:stretch>
                  <a:fillRect l="-1540" t="-2661" r="-44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FE9A224C-26E4-49B2-8F85-AC8651ADE7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F5939225-05DB-4502-9563-DC35026CFB5F}"/>
                  </a:ext>
                </a:extLst>
              </p:cNvPr>
              <p:cNvGraphicFramePr>
                <a:graphicFrameLocks noGrp="1"/>
              </p:cNvGraphicFramePr>
              <p:nvPr>
                <p:extLst>
                  <p:ext uri="{D42A27DB-BD31-4B8C-83A1-F6EECF244321}">
                    <p14:modId xmlns:p14="http://schemas.microsoft.com/office/powerpoint/2010/main" val="2017412983"/>
                  </p:ext>
                </p:extLst>
              </p:nvPr>
            </p:nvGraphicFramePr>
            <p:xfrm>
              <a:off x="9153427" y="1580528"/>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015244"/>
                      </a:ext>
                    </a:extLst>
                  </a:tr>
                  <a:tr h="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386869"/>
                      </a:ext>
                    </a:extLst>
                  </a:tr>
                </a:tbl>
              </a:graphicData>
            </a:graphic>
          </p:graphicFrame>
        </mc:Choice>
        <mc:Fallback xmlns="">
          <p:graphicFrame>
            <p:nvGraphicFramePr>
              <p:cNvPr id="8" name="Table 7">
                <a:extLst>
                  <a:ext uri="{FF2B5EF4-FFF2-40B4-BE49-F238E27FC236}">
                    <a16:creationId xmlns:a16="http://schemas.microsoft.com/office/drawing/2014/main" id="{F5939225-05DB-4502-9563-DC35026CFB5F}"/>
                  </a:ext>
                </a:extLst>
              </p:cNvPr>
              <p:cNvGraphicFramePr>
                <a:graphicFrameLocks noGrp="1"/>
              </p:cNvGraphicFramePr>
              <p:nvPr>
                <p:extLst>
                  <p:ext uri="{D42A27DB-BD31-4B8C-83A1-F6EECF244321}">
                    <p14:modId xmlns:p14="http://schemas.microsoft.com/office/powerpoint/2010/main" val="2017412983"/>
                  </p:ext>
                </p:extLst>
              </p:nvPr>
            </p:nvGraphicFramePr>
            <p:xfrm>
              <a:off x="9153427" y="1580528"/>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456565">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532" t="-1333" r="-101596" b="-189333"/>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100532" t="-1333" r="-1596" b="-189333"/>
                          </a:stretch>
                        </a:blipFill>
                      </a:tcPr>
                    </a:tc>
                    <a:extLst>
                      <a:ext uri="{0D108BD9-81ED-4DB2-BD59-A6C34878D82A}">
                        <a16:rowId xmlns:a16="http://schemas.microsoft.com/office/drawing/2014/main" val="3933015244"/>
                      </a:ext>
                    </a:extLst>
                  </a:tr>
                  <a:tr h="350838">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495808">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532" t="-163415" r="-101596" b="-2439"/>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100532" t="-163415" r="-1596" b="-2439"/>
                          </a:stretch>
                        </a:blipFill>
                      </a:tcPr>
                    </a:tc>
                    <a:extLst>
                      <a:ext uri="{0D108BD9-81ED-4DB2-BD59-A6C34878D82A}">
                        <a16:rowId xmlns:a16="http://schemas.microsoft.com/office/drawing/2014/main" val="28603868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7E4B386D-5BFF-47D9-8C77-8228850109E5}"/>
                  </a:ext>
                </a:extLst>
              </p:cNvPr>
              <p:cNvGraphicFramePr>
                <a:graphicFrameLocks noGrp="1"/>
              </p:cNvGraphicFramePr>
              <p:nvPr>
                <p:extLst>
                  <p:ext uri="{D42A27DB-BD31-4B8C-83A1-F6EECF244321}">
                    <p14:modId xmlns:p14="http://schemas.microsoft.com/office/powerpoint/2010/main" val="413853793"/>
                  </p:ext>
                </p:extLst>
              </p:nvPr>
            </p:nvGraphicFramePr>
            <p:xfrm>
              <a:off x="9153426" y="3376930"/>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015244"/>
                      </a:ext>
                    </a:extLst>
                  </a:tr>
                  <a:tr h="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386869"/>
                      </a:ext>
                    </a:extLst>
                  </a:tr>
                </a:tbl>
              </a:graphicData>
            </a:graphic>
          </p:graphicFrame>
        </mc:Choice>
        <mc:Fallback xmlns="">
          <p:graphicFrame>
            <p:nvGraphicFramePr>
              <p:cNvPr id="9" name="Table 8">
                <a:extLst>
                  <a:ext uri="{FF2B5EF4-FFF2-40B4-BE49-F238E27FC236}">
                    <a16:creationId xmlns:a16="http://schemas.microsoft.com/office/drawing/2014/main" id="{7E4B386D-5BFF-47D9-8C77-8228850109E5}"/>
                  </a:ext>
                </a:extLst>
              </p:cNvPr>
              <p:cNvGraphicFramePr>
                <a:graphicFrameLocks noGrp="1"/>
              </p:cNvGraphicFramePr>
              <p:nvPr>
                <p:extLst>
                  <p:ext uri="{D42A27DB-BD31-4B8C-83A1-F6EECF244321}">
                    <p14:modId xmlns:p14="http://schemas.microsoft.com/office/powerpoint/2010/main" val="413853793"/>
                  </p:ext>
                </p:extLst>
              </p:nvPr>
            </p:nvGraphicFramePr>
            <p:xfrm>
              <a:off x="9153426" y="3376930"/>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456565">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532" t="-1333" r="-101596" b="-189333"/>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100532" t="-1333" r="-1596" b="-189333"/>
                          </a:stretch>
                        </a:blipFill>
                      </a:tcPr>
                    </a:tc>
                    <a:extLst>
                      <a:ext uri="{0D108BD9-81ED-4DB2-BD59-A6C34878D82A}">
                        <a16:rowId xmlns:a16="http://schemas.microsoft.com/office/drawing/2014/main" val="3933015244"/>
                      </a:ext>
                    </a:extLst>
                  </a:tr>
                  <a:tr h="350838">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495808">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532" t="-163415" r="-101596" b="-2439"/>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100532" t="-163415" r="-1596" b="-2439"/>
                          </a:stretch>
                        </a:blipFill>
                      </a:tcPr>
                    </a:tc>
                    <a:extLst>
                      <a:ext uri="{0D108BD9-81ED-4DB2-BD59-A6C34878D82A}">
                        <a16:rowId xmlns:a16="http://schemas.microsoft.com/office/drawing/2014/main" val="2860386869"/>
                      </a:ext>
                    </a:extLst>
                  </a:tr>
                </a:tbl>
              </a:graphicData>
            </a:graphic>
          </p:graphicFrame>
        </mc:Fallback>
      </mc:AlternateContent>
    </p:spTree>
    <p:extLst>
      <p:ext uri="{BB962C8B-B14F-4D97-AF65-F5344CB8AC3E}">
        <p14:creationId xmlns:p14="http://schemas.microsoft.com/office/powerpoint/2010/main" val="1994450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a:t>Calculate the number of:</a:t>
                </a:r>
              </a:p>
              <a:p>
                <a:pPr lvl="1"/>
                <a:r>
                  <a:rPr lang="en-US" dirty="0"/>
                  <a:t>Concordant Pairs where event observation’s predicted probability is </a:t>
                </a:r>
                <a:r>
                  <a:rPr lang="en-US" u="sng" dirty="0"/>
                  <a:t>greater</a:t>
                </a:r>
                <a:r>
                  <a:rPr lang="en-US" dirty="0"/>
                  <a:t> than that of non-event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r>
                  <a:rPr lang="en-US" dirty="0"/>
                  <a:t> </a:t>
                </a:r>
              </a:p>
              <a:p>
                <a:pPr lvl="1"/>
                <a:r>
                  <a:rPr lang="en-US" dirty="0"/>
                  <a:t>Discordant Pairs where event observation’s predicted probability is </a:t>
                </a:r>
                <a:r>
                  <a:rPr lang="en-US" u="sng" dirty="0"/>
                  <a:t>less</a:t>
                </a:r>
                <a:r>
                  <a:rPr lang="en-US" dirty="0"/>
                  <a:t> than that of non-event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&lt;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endParaRPr lang="en-US" dirty="0"/>
              </a:p>
              <a:p>
                <a:pPr lvl="1"/>
                <a:r>
                  <a:rPr lang="en-US" dirty="0"/>
                  <a:t>Tied Pairs where event observation’s predicted probability is </a:t>
                </a:r>
                <a:r>
                  <a:rPr lang="en-US" u="sng" dirty="0"/>
                  <a:t>equal</a:t>
                </a:r>
                <a:r>
                  <a:rPr lang="en-US" dirty="0"/>
                  <a:t> to that of non-event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endParaRPr lang="en-US" dirty="0"/>
              </a:p>
              <a:p>
                <a:pPr marL="514350" indent="-514350">
                  <a:buFont typeface="+mj-lt"/>
                  <a:buAutoNum type="arabicPeriod" startAt="2"/>
                </a:pPr>
                <a:r>
                  <a:rPr lang="en-US" dirty="0"/>
                  <a:t>AUC = 0.5 + 0.5 * (#Concordant Pairs - #Discordant Pairs) / #Pairs</a:t>
                </a:r>
              </a:p>
              <a:p>
                <a:pPr lvl="1"/>
                <a:r>
                  <a:rPr lang="en-US" dirty="0"/>
                  <a:t>#Pairs = #Concordant Pairs + #Discordant Pairs + #Tied Pairs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FE9A224C-26E4-49B2-8F85-AC8651ADE7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81213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Example</a:t>
            </a:r>
          </a:p>
        </p:txBody>
      </p:sp>
      <p:sp>
        <p:nvSpPr>
          <p:cNvPr id="3" name="Content Placeholder 2"/>
          <p:cNvSpPr>
            <a:spLocks noGrp="1"/>
          </p:cNvSpPr>
          <p:nvPr>
            <p:ph idx="1"/>
          </p:nvPr>
        </p:nvSpPr>
        <p:spPr/>
        <p:txBody>
          <a:bodyPr>
            <a:normAutofit/>
          </a:bodyPr>
          <a:lstStyle/>
          <a:p>
            <a:r>
              <a:rPr lang="en-US" dirty="0"/>
              <a:t>The target is a binary variable whose values are Event and Non-Event.</a:t>
            </a:r>
          </a:p>
          <a:p>
            <a:r>
              <a:rPr lang="en-US" dirty="0"/>
              <a:t>The following table contains the observed target value and the predicted event probabilities.  </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graphicFrame>
        <p:nvGraphicFramePr>
          <p:cNvPr id="6" name="Table 5"/>
          <p:cNvGraphicFramePr>
            <a:graphicFrameLocks noGrp="1"/>
          </p:cNvGraphicFramePr>
          <p:nvPr>
            <p:extLst/>
          </p:nvPr>
        </p:nvGraphicFramePr>
        <p:xfrm>
          <a:off x="1190172" y="3277281"/>
          <a:ext cx="4521200" cy="2981325"/>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247650">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pic>
        <p:nvPicPr>
          <p:cNvPr id="8" name="Picture 7">
            <a:extLst>
              <a:ext uri="{FF2B5EF4-FFF2-40B4-BE49-F238E27FC236}">
                <a16:creationId xmlns:a16="http://schemas.microsoft.com/office/drawing/2014/main" id="{6BD1AD62-6185-4464-849D-B66C64406B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81925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Example</a:t>
            </a:r>
          </a:p>
        </p:txBody>
      </p:sp>
      <p:sp>
        <p:nvSpPr>
          <p:cNvPr id="3" name="Content Placeholder 2"/>
          <p:cNvSpPr>
            <a:spLocks noGrp="1"/>
          </p:cNvSpPr>
          <p:nvPr>
            <p:ph idx="1"/>
          </p:nvPr>
        </p:nvSpPr>
        <p:spPr/>
        <p:txBody>
          <a:bodyPr>
            <a:normAutofit/>
          </a:bodyPr>
          <a:lstStyle/>
          <a:p>
            <a:r>
              <a:rPr lang="en-US" dirty="0"/>
              <a:t>Group the predicted probabilities into Event and Non-Event groups</a:t>
            </a:r>
          </a:p>
          <a:p>
            <a:r>
              <a:rPr lang="en-US" dirty="0"/>
              <a:t>Sort the predicted probabilities in ascending order within each group</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graphicFrame>
        <p:nvGraphicFramePr>
          <p:cNvPr id="9" name="Table 8"/>
          <p:cNvGraphicFramePr>
            <a:graphicFrameLocks noGrp="1"/>
          </p:cNvGraphicFramePr>
          <p:nvPr>
            <p:extLst/>
          </p:nvPr>
        </p:nvGraphicFramePr>
        <p:xfrm>
          <a:off x="972457" y="2918052"/>
          <a:ext cx="4521200" cy="2981325"/>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247650">
                <a:tc>
                  <a:txBody>
                    <a:bodyPr/>
                    <a:lstStyle/>
                    <a:p>
                      <a:pPr algn="l" rtl="0" fontAlgn="ctr"/>
                      <a:r>
                        <a:rPr lang="en-US" sz="1400" u="none" strike="noStrike">
                          <a:effectLst/>
                        </a:rPr>
                        <a:t>Observed Target Value</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10" name="Right Brace 9"/>
          <p:cNvSpPr/>
          <p:nvPr/>
        </p:nvSpPr>
        <p:spPr>
          <a:xfrm>
            <a:off x="4691742" y="5018314"/>
            <a:ext cx="1219200" cy="30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091237" y="4963886"/>
            <a:ext cx="2628220" cy="369332"/>
          </a:xfrm>
          <a:prstGeom prst="rect">
            <a:avLst/>
          </a:prstGeom>
          <a:noFill/>
        </p:spPr>
        <p:txBody>
          <a:bodyPr wrap="square" rtlCol="0">
            <a:spAutoFit/>
          </a:bodyPr>
          <a:lstStyle/>
          <a:p>
            <a:r>
              <a:rPr lang="en-US" dirty="0"/>
              <a:t>Notice the ties?</a:t>
            </a:r>
          </a:p>
        </p:txBody>
      </p:sp>
      <p:pic>
        <p:nvPicPr>
          <p:cNvPr id="12" name="Picture 11">
            <a:extLst>
              <a:ext uri="{FF2B5EF4-FFF2-40B4-BE49-F238E27FC236}">
                <a16:creationId xmlns:a16="http://schemas.microsoft.com/office/drawing/2014/main" id="{1B8ECD5B-CD1D-413B-BB92-A5873DBF63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93358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Example</a:t>
            </a:r>
          </a:p>
        </p:txBody>
      </p:sp>
      <p:sp>
        <p:nvSpPr>
          <p:cNvPr id="3" name="Content Placeholder 2"/>
          <p:cNvSpPr>
            <a:spLocks noGrp="1"/>
          </p:cNvSpPr>
          <p:nvPr>
            <p:ph idx="1"/>
          </p:nvPr>
        </p:nvSpPr>
        <p:spPr/>
        <p:txBody>
          <a:bodyPr>
            <a:normAutofit/>
          </a:bodyPr>
          <a:lstStyle/>
          <a:p>
            <a:r>
              <a:rPr lang="en-US" dirty="0"/>
              <a:t>Count the numbers of Concordant (C), Discordant (D), and Tied (T) pairs </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graphicFrame>
        <p:nvGraphicFramePr>
          <p:cNvPr id="8" name="Table 7"/>
          <p:cNvGraphicFramePr>
            <a:graphicFrameLocks noGrp="1"/>
          </p:cNvGraphicFramePr>
          <p:nvPr>
            <p:extLst/>
          </p:nvPr>
        </p:nvGraphicFramePr>
        <p:xfrm>
          <a:off x="1164770" y="2844573"/>
          <a:ext cx="5965372" cy="2990172"/>
        </p:xfrm>
        <a:graphic>
          <a:graphicData uri="http://schemas.openxmlformats.org/drawingml/2006/table">
            <a:tbl>
              <a:tblPr firstRow="1" firstCol="1" bandRow="1">
                <a:tableStyleId>{5C22544A-7EE6-4342-B048-85BDC9FD1C3A}</a:tableStyleId>
              </a:tblPr>
              <a:tblGrid>
                <a:gridCol w="852196">
                  <a:extLst>
                    <a:ext uri="{9D8B030D-6E8A-4147-A177-3AD203B41FA5}">
                      <a16:colId xmlns:a16="http://schemas.microsoft.com/office/drawing/2014/main" val="20000"/>
                    </a:ext>
                  </a:extLst>
                </a:gridCol>
                <a:gridCol w="852196">
                  <a:extLst>
                    <a:ext uri="{9D8B030D-6E8A-4147-A177-3AD203B41FA5}">
                      <a16:colId xmlns:a16="http://schemas.microsoft.com/office/drawing/2014/main" val="20001"/>
                    </a:ext>
                  </a:extLst>
                </a:gridCol>
                <a:gridCol w="852196">
                  <a:extLst>
                    <a:ext uri="{9D8B030D-6E8A-4147-A177-3AD203B41FA5}">
                      <a16:colId xmlns:a16="http://schemas.microsoft.com/office/drawing/2014/main" val="20002"/>
                    </a:ext>
                  </a:extLst>
                </a:gridCol>
                <a:gridCol w="852196">
                  <a:extLst>
                    <a:ext uri="{9D8B030D-6E8A-4147-A177-3AD203B41FA5}">
                      <a16:colId xmlns:a16="http://schemas.microsoft.com/office/drawing/2014/main" val="20003"/>
                    </a:ext>
                  </a:extLst>
                </a:gridCol>
                <a:gridCol w="852196">
                  <a:extLst>
                    <a:ext uri="{9D8B030D-6E8A-4147-A177-3AD203B41FA5}">
                      <a16:colId xmlns:a16="http://schemas.microsoft.com/office/drawing/2014/main" val="20004"/>
                    </a:ext>
                  </a:extLst>
                </a:gridCol>
                <a:gridCol w="852196">
                  <a:extLst>
                    <a:ext uri="{9D8B030D-6E8A-4147-A177-3AD203B41FA5}">
                      <a16:colId xmlns:a16="http://schemas.microsoft.com/office/drawing/2014/main" val="20005"/>
                    </a:ext>
                  </a:extLst>
                </a:gridCol>
                <a:gridCol w="852196">
                  <a:extLst>
                    <a:ext uri="{9D8B030D-6E8A-4147-A177-3AD203B41FA5}">
                      <a16:colId xmlns:a16="http://schemas.microsoft.com/office/drawing/2014/main" val="20006"/>
                    </a:ext>
                  </a:extLst>
                </a:gridCol>
              </a:tblGrid>
              <a:tr h="432966">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b"/>
                </a:tc>
                <a:tc gridSpan="5">
                  <a:txBody>
                    <a:bodyPr/>
                    <a:lstStyle/>
                    <a:p>
                      <a:pPr algn="ctr" rtl="0" fontAlgn="ctr"/>
                      <a:r>
                        <a:rPr lang="en-US" sz="1100" u="none" strike="noStrike">
                          <a:effectLst/>
                        </a:rPr>
                        <a:t>Non-Event</a:t>
                      </a:r>
                      <a:endParaRPr lang="en-US" sz="1100" b="1" i="0" u="none" strike="noStrike">
                        <a:solidFill>
                          <a:srgbClr val="FFFFFF"/>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6496">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800" u="none" strike="noStrike">
                          <a:effectLst/>
                        </a:rPr>
                        <a:t>0.2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0.8</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51785">
                <a:tc rowSpan="6">
                  <a:txBody>
                    <a:bodyPr/>
                    <a:lstStyle/>
                    <a:p>
                      <a:pPr algn="ctr" rtl="0" fontAlgn="ctr"/>
                      <a:r>
                        <a:rPr lang="en-US" sz="1100" u="none" strike="noStrike">
                          <a:effectLst/>
                        </a:rPr>
                        <a:t>Event</a:t>
                      </a:r>
                      <a:endParaRPr lang="en-US" sz="1100" b="1" i="0" u="none" strike="noStrike">
                        <a:solidFill>
                          <a:srgbClr val="FFFFFF"/>
                        </a:solidFill>
                        <a:effectLst/>
                        <a:latin typeface="Calibri" panose="020F0502020204030204" pitchFamily="34" charset="0"/>
                      </a:endParaRPr>
                    </a:p>
                  </a:txBody>
                  <a:tcPr marL="9525" marR="9525" marT="9525" marB="0" vert="vert270" anchor="ctr"/>
                </a:tc>
                <a:tc>
                  <a:txBody>
                    <a:bodyPr/>
                    <a:lstStyle/>
                    <a:p>
                      <a:pPr algn="ctr" rtl="0"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FF00"/>
                          </a:solidFill>
                          <a:effectLst/>
                        </a:rPr>
                        <a:t>T</a:t>
                      </a:r>
                      <a:endParaRPr lang="en-US" sz="1800" b="0" i="0" u="none" strike="noStrike" dirty="0">
                        <a:solidFill>
                          <a:srgbClr val="FFFF00"/>
                        </a:solidFill>
                        <a:effectLst/>
                        <a:latin typeface="Calibri" panose="020F0502020204030204" pitchFamily="34" charset="0"/>
                      </a:endParaRPr>
                    </a:p>
                  </a:txBody>
                  <a:tcPr marL="9525" marR="9525" marT="9525" marB="0" anchor="ctr">
                    <a:solidFill>
                      <a:schemeClr val="tx1"/>
                    </a:solidFill>
                  </a:tcPr>
                </a:tc>
                <a:tc>
                  <a:txBody>
                    <a:bodyPr/>
                    <a:lstStyle/>
                    <a:p>
                      <a:pPr algn="ctr" rtl="0" fontAlgn="ctr"/>
                      <a:r>
                        <a:rPr lang="en-US" sz="1800" u="none" strike="noStrike" dirty="0">
                          <a:solidFill>
                            <a:srgbClr val="FFFF00"/>
                          </a:solidFill>
                          <a:effectLst/>
                        </a:rPr>
                        <a:t>T</a:t>
                      </a:r>
                      <a:endParaRPr lang="en-US" sz="1800" b="0" i="0" u="none" strike="noStrike" dirty="0">
                        <a:solidFill>
                          <a:srgbClr val="FFFF00"/>
                        </a:solidFill>
                        <a:effectLst/>
                        <a:latin typeface="Calibri" panose="020F0502020204030204" pitchFamily="34" charset="0"/>
                      </a:endParaRPr>
                    </a:p>
                  </a:txBody>
                  <a:tcPr marL="9525" marR="9525" marT="9525" marB="0" anchor="ctr">
                    <a:solidFill>
                      <a:schemeClr val="tx1"/>
                    </a:solidFill>
                  </a:tcP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51785">
                <a:tc vMerge="1">
                  <a:txBody>
                    <a:bodyPr/>
                    <a:lstStyle/>
                    <a:p>
                      <a:endParaRPr lang="en-US"/>
                    </a:p>
                  </a:txBody>
                  <a:tcPr/>
                </a:tc>
                <a:tc>
                  <a:txBody>
                    <a:bodyPr/>
                    <a:lstStyle/>
                    <a:p>
                      <a:pPr algn="ctr" rtl="0" fontAlgn="ctr"/>
                      <a:r>
                        <a:rPr lang="en-US" sz="1800" u="none" strike="noStrike">
                          <a:effectLst/>
                        </a:rPr>
                        <a:t>0.4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51785">
                <a:tc vMerge="1">
                  <a:txBody>
                    <a:bodyPr/>
                    <a:lstStyle/>
                    <a:p>
                      <a:endParaRPr lang="en-US"/>
                    </a:p>
                  </a:txBody>
                  <a:tcPr/>
                </a:tc>
                <a:tc>
                  <a:txBody>
                    <a:bodyPr/>
                    <a:lstStyle/>
                    <a:p>
                      <a:pPr algn="ctr" rtl="0" fontAlgn="ctr"/>
                      <a:r>
                        <a:rPr lang="en-US" sz="1800" u="none" strike="noStrike">
                          <a:effectLst/>
                        </a:rPr>
                        <a:t>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FF00"/>
                          </a:solidFill>
                          <a:effectLst/>
                        </a:rPr>
                        <a:t>T</a:t>
                      </a:r>
                      <a:endParaRPr lang="en-US" sz="1800" b="0" i="0" u="none" strike="noStrike" dirty="0">
                        <a:solidFill>
                          <a:srgbClr val="FFFF00"/>
                        </a:solidFill>
                        <a:effectLst/>
                        <a:latin typeface="Calibri" panose="020F0502020204030204" pitchFamily="34" charset="0"/>
                      </a:endParaRPr>
                    </a:p>
                  </a:txBody>
                  <a:tcPr marL="9525" marR="9525" marT="9525" marB="0" anchor="ctr">
                    <a:solidFill>
                      <a:schemeClr val="tx1"/>
                    </a:solidFill>
                  </a:tcP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51785">
                <a:tc vMerge="1">
                  <a:txBody>
                    <a:bodyPr/>
                    <a:lstStyle/>
                    <a:p>
                      <a:endParaRPr lang="en-US"/>
                    </a:p>
                  </a:txBody>
                  <a:tcPr/>
                </a:tc>
                <a:tc>
                  <a:txBody>
                    <a:bodyPr/>
                    <a:lstStyle/>
                    <a:p>
                      <a:pPr algn="ctr" rtl="0" fontAlgn="ctr"/>
                      <a:r>
                        <a:rPr lang="en-US" sz="1800" u="none" strike="noStrike">
                          <a:effectLst/>
                        </a:rPr>
                        <a:t>0.7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51785">
                <a:tc vMerge="1">
                  <a:txBody>
                    <a:bodyPr/>
                    <a:lstStyle/>
                    <a:p>
                      <a:endParaRPr lang="en-US"/>
                    </a:p>
                  </a:txBody>
                  <a:tcPr/>
                </a:tc>
                <a:tc>
                  <a:txBody>
                    <a:bodyPr/>
                    <a:lstStyle/>
                    <a:p>
                      <a:pPr algn="ctr" rtl="0" fontAlgn="ctr"/>
                      <a:r>
                        <a:rPr lang="en-US" sz="1800" u="none" strike="noStrike">
                          <a:effectLst/>
                        </a:rPr>
                        <a:t>0.9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51785">
                <a:tc vMerge="1">
                  <a:txBody>
                    <a:bodyPr/>
                    <a:lstStyle/>
                    <a:p>
                      <a:endParaRPr lang="en-US"/>
                    </a:p>
                  </a:txBody>
                  <a:tcP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bl>
          </a:graphicData>
        </a:graphic>
      </p:graphicFrame>
      <p:pic>
        <p:nvPicPr>
          <p:cNvPr id="9" name="Picture 8">
            <a:extLst>
              <a:ext uri="{FF2B5EF4-FFF2-40B4-BE49-F238E27FC236}">
                <a16:creationId xmlns:a16="http://schemas.microsoft.com/office/drawing/2014/main" id="{20DF6E80-97B4-4DE7-8DE0-E38A78188D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16063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Example</a:t>
            </a:r>
          </a:p>
        </p:txBody>
      </p:sp>
      <p:sp>
        <p:nvSpPr>
          <p:cNvPr id="3" name="Content Placeholder 2"/>
          <p:cNvSpPr>
            <a:spLocks noGrp="1"/>
          </p:cNvSpPr>
          <p:nvPr>
            <p:ph idx="1"/>
          </p:nvPr>
        </p:nvSpPr>
        <p:spPr/>
        <p:txBody>
          <a:bodyPr>
            <a:normAutofit/>
          </a:bodyPr>
          <a:lstStyle/>
          <a:p>
            <a:r>
              <a:rPr lang="en-US" dirty="0"/>
              <a:t>Number of pairs = 6 x 5 = 30</a:t>
            </a:r>
          </a:p>
          <a:p>
            <a:r>
              <a:rPr lang="en-US" dirty="0"/>
              <a:t>Number of concordant (C) pairs is 21</a:t>
            </a:r>
          </a:p>
          <a:p>
            <a:r>
              <a:rPr lang="en-US" dirty="0"/>
              <a:t>Number of discordant (D) pairs is 6</a:t>
            </a:r>
          </a:p>
          <a:p>
            <a:r>
              <a:rPr lang="en-US" dirty="0"/>
              <a:t>Number of ties (T) pairs is 3</a:t>
            </a:r>
          </a:p>
          <a:p>
            <a:r>
              <a:rPr lang="en-US" dirty="0"/>
              <a:t>The Area Under Curve statistic is:</a:t>
            </a:r>
            <a:br>
              <a:rPr lang="en-US" dirty="0"/>
            </a:br>
            <a:r>
              <a:rPr lang="en-US" dirty="0"/>
              <a:t>0.5 + 0.5 x (21 – 6) / 30 = 0.5 + 0.5 x 0.5 = </a:t>
            </a:r>
            <a:r>
              <a:rPr lang="en-US" u="sng" dirty="0"/>
              <a:t>0.75</a:t>
            </a:r>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5" name="Picture 4"/>
          <p:cNvPicPr>
            <a:picLocks noChangeAspect="1"/>
          </p:cNvPicPr>
          <p:nvPr/>
        </p:nvPicPr>
        <p:blipFill>
          <a:blip r:embed="rId3"/>
          <a:stretch>
            <a:fillRect/>
          </a:stretch>
        </p:blipFill>
        <p:spPr>
          <a:xfrm>
            <a:off x="7424737" y="1509388"/>
            <a:ext cx="4572000" cy="2374275"/>
          </a:xfrm>
          <a:prstGeom prst="rect">
            <a:avLst/>
          </a:prstGeom>
        </p:spPr>
      </p:pic>
      <p:pic>
        <p:nvPicPr>
          <p:cNvPr id="8" name="Picture 7">
            <a:extLst>
              <a:ext uri="{FF2B5EF4-FFF2-40B4-BE49-F238E27FC236}">
                <a16:creationId xmlns:a16="http://schemas.microsoft.com/office/drawing/2014/main" id="{85A45A69-39F3-4F50-9E81-380E53A61F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22672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Perfect scenario: every pair is a concordant pair</a:t>
                </a:r>
              </a:p>
              <a:p>
                <a:pPr lvl="1"/>
                <a:r>
                  <a:rPr lang="fr-FR" dirty="0"/>
                  <a:t>#Concordant Pairs = #Pairs, #Discordant Pairs = 0, and #</a:t>
                </a:r>
                <a:r>
                  <a:rPr lang="fr-FR" dirty="0" err="1"/>
                  <a:t>Tied</a:t>
                </a:r>
                <a:r>
                  <a:rPr lang="fr-FR" dirty="0"/>
                  <a:t> Pairs = 0.</a:t>
                </a:r>
              </a:p>
              <a:p>
                <a:pPr lvl="1"/>
                <a:r>
                  <a:rPr lang="fr-FR" dirty="0"/>
                  <a:t>AUC = 0.5 + 0.5 * (</a:t>
                </a:r>
                <a:r>
                  <a:rPr lang="en-US" dirty="0"/>
                  <a:t>#Concordant Pairs - 0) / #Pairs</a:t>
                </a:r>
                <a:r>
                  <a:rPr lang="fr-FR" dirty="0"/>
                  <a:t> = 0.5 + 0.5 = 1.</a:t>
                </a:r>
                <a:endParaRPr lang="en-US" dirty="0"/>
              </a:p>
              <a:p>
                <a:pPr lvl="1"/>
                <a:r>
                  <a:rPr lang="en-US" dirty="0"/>
                  <a:t>E.g., a tree where each terminal node contains one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b="0" i="1" smtClean="0">
                        <a:latin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𝑙</m:t>
                        </m:r>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a:t>) </a:t>
                </a:r>
              </a:p>
              <a:p>
                <a:pPr marL="514350" indent="-514350">
                  <a:buFont typeface="+mj-lt"/>
                  <a:buAutoNum type="arabicPeriod"/>
                </a:pPr>
                <a:r>
                  <a:rPr lang="en-US" dirty="0"/>
                  <a:t>Worst scenario: every pair is a discordant pair</a:t>
                </a:r>
              </a:p>
              <a:p>
                <a:pPr lvl="1"/>
                <a:r>
                  <a:rPr lang="fr-FR" dirty="0"/>
                  <a:t>#Concordant Pairs = 0, #Discordant Pairs = #Pairs, and #</a:t>
                </a:r>
                <a:r>
                  <a:rPr lang="fr-FR" dirty="0" err="1"/>
                  <a:t>Tied</a:t>
                </a:r>
                <a:r>
                  <a:rPr lang="fr-FR" dirty="0"/>
                  <a:t> Pairs = 0.</a:t>
                </a:r>
              </a:p>
              <a:p>
                <a:pPr lvl="1"/>
                <a:r>
                  <a:rPr lang="fr-FR" dirty="0"/>
                  <a:t>AUC = 0.5 + 0.5 * (0 - </a:t>
                </a:r>
                <a:r>
                  <a:rPr lang="en-US" dirty="0"/>
                  <a:t>#Discordant Pairs) / #Pairs</a:t>
                </a:r>
                <a:r>
                  <a:rPr lang="fr-FR" dirty="0"/>
                  <a:t> = 0.5 – 0.5 = 0.</a:t>
                </a:r>
                <a:endParaRPr lang="en-US" dirty="0"/>
              </a:p>
              <a:p>
                <a:pPr lvl="1"/>
                <a:r>
                  <a:rPr lang="en-US" dirty="0"/>
                  <a:t>E.g., we mistakenly misspecified the non-event category as the event.</a:t>
                </a:r>
              </a:p>
              <a:p>
                <a:pPr marL="514350" indent="-51435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pic>
        <p:nvPicPr>
          <p:cNvPr id="6" name="Picture 5">
            <a:extLst>
              <a:ext uri="{FF2B5EF4-FFF2-40B4-BE49-F238E27FC236}">
                <a16:creationId xmlns:a16="http://schemas.microsoft.com/office/drawing/2014/main" id="{1F9A7A71-19A0-49A9-B361-DC7CA9A6B8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05266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a:t>Inconclusive Scenario</a:t>
            </a:r>
          </a:p>
          <a:p>
            <a:pPr lvl="1"/>
            <a:r>
              <a:rPr lang="en-US" dirty="0"/>
              <a:t>Either every pair is a tied pair, AUC = 0.5 + 0.5 * (0 – 0) / #Pairs = 0.5</a:t>
            </a:r>
          </a:p>
          <a:p>
            <a:pPr lvl="1"/>
            <a:r>
              <a:rPr lang="en-US" dirty="0"/>
              <a:t>Or #Concordant Pairs = #Discordant Pairs, AUC = 0.5 + 0.5 * 0 = 0.5</a:t>
            </a:r>
          </a:p>
          <a:p>
            <a:pPr lvl="1"/>
            <a:r>
              <a:rPr lang="en-US" dirty="0"/>
              <a:t>E.g., an intercept only model where all predicted probabilities are equal for event and non-event observations.</a:t>
            </a:r>
          </a:p>
          <a:p>
            <a:pPr marL="514350" indent="-514350">
              <a:buFont typeface="+mj-lt"/>
              <a:buAutoNum type="arabicPeriod" startAt="4"/>
            </a:pPr>
            <a:r>
              <a:rPr lang="en-US" dirty="0"/>
              <a:t>Acceptable model: AUC &gt; 0.5</a:t>
            </a:r>
          </a:p>
          <a:p>
            <a:pPr marL="514350" indent="-514350">
              <a:buFont typeface="+mj-lt"/>
              <a:buAutoNum type="arabicPeriod" startAt="4"/>
            </a:pPr>
            <a:r>
              <a:rPr lang="en-US" dirty="0"/>
              <a:t>Higher the AUC above 0.5, better the model.</a:t>
            </a:r>
          </a:p>
          <a:p>
            <a:pPr lvl="1"/>
            <a:endParaRPr lang="en-US" dirty="0"/>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pic>
        <p:nvPicPr>
          <p:cNvPr id="6" name="Picture 5">
            <a:extLst>
              <a:ext uri="{FF2B5EF4-FFF2-40B4-BE49-F238E27FC236}">
                <a16:creationId xmlns:a16="http://schemas.microsoft.com/office/drawing/2014/main" id="{986660C7-55B6-4BE8-BFFA-D60C981561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8897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Surety in Deployment</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Deployment means you are going to apply the results of the machine learning algorithm (a.k.a. the model) on a different data, in a different environment, at a future time, or by someone else.</a:t>
            </a:r>
          </a:p>
          <a:p>
            <a:r>
              <a:rPr lang="en-US" dirty="0"/>
              <a:t>Since there are many things that are out of my control in deployment, we may want to </a:t>
            </a:r>
            <a:r>
              <a:rPr lang="en-US" i="1" dirty="0"/>
              <a:t>simulate</a:t>
            </a:r>
            <a:r>
              <a:rPr lang="en-US" dirty="0"/>
              <a:t> or </a:t>
            </a:r>
            <a:r>
              <a:rPr lang="en-US" i="1" dirty="0"/>
              <a:t>practice</a:t>
            </a:r>
            <a:r>
              <a:rPr lang="en-US" dirty="0"/>
              <a:t> a deployment while things are still under my control.</a:t>
            </a:r>
          </a:p>
          <a:p>
            <a:r>
              <a:rPr lang="en-US" dirty="0"/>
              <a:t>Let us revisit the two R concepts: </a:t>
            </a:r>
            <a:r>
              <a:rPr lang="en-US" i="1" dirty="0"/>
              <a:t>Reproducibility</a:t>
            </a:r>
            <a:r>
              <a:rPr lang="en-US" dirty="0"/>
              <a:t> and </a:t>
            </a:r>
            <a:r>
              <a:rPr lang="en-US" i="1" dirty="0"/>
              <a:t>Replicability</a:t>
            </a:r>
            <a:r>
              <a:rPr lang="en-US" dirty="0"/>
              <a:t>.</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4601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Strength</a:t>
            </a:r>
          </a:p>
          <a:p>
            <a:pPr marL="514350" indent="-514350">
              <a:buFont typeface="+mj-lt"/>
              <a:buAutoNum type="arabicPeriod"/>
            </a:pPr>
            <a:r>
              <a:rPr lang="en-US" dirty="0"/>
              <a:t>This method does not require you to subjectively select the threshold that predicts an observation as event versus non-event.</a:t>
            </a:r>
          </a:p>
          <a:p>
            <a:pPr marL="514350" indent="-514350">
              <a:buFont typeface="+mj-lt"/>
              <a:buAutoNum type="arabicPeriod"/>
            </a:pPr>
            <a:r>
              <a:rPr lang="en-US" dirty="0"/>
              <a:t>The AUC value is between 0 and 1 and a reference value of 0.5.</a:t>
            </a:r>
          </a:p>
          <a:p>
            <a:pPr marL="0" indent="0">
              <a:buNone/>
            </a:pPr>
            <a:r>
              <a:rPr lang="en-US" b="1" dirty="0"/>
              <a:t>Weakness</a:t>
            </a:r>
          </a:p>
          <a:p>
            <a:pPr marL="514350" indent="-514350">
              <a:buFont typeface="+mj-lt"/>
              <a:buAutoNum type="arabicPeriod"/>
            </a:pPr>
            <a:r>
              <a:rPr lang="en-US" dirty="0"/>
              <a:t>This method uses </a:t>
            </a:r>
            <a:r>
              <a:rPr lang="en-US" u="sng" dirty="0"/>
              <a:t>only the relative order</a:t>
            </a:r>
            <a:r>
              <a:rPr lang="en-US" dirty="0"/>
              <a:t> of predicted probabilities and ignores the actual values.</a:t>
            </a:r>
          </a:p>
          <a:p>
            <a:pPr marL="514350" indent="-514350">
              <a:buFont typeface="+mj-lt"/>
              <a:buAutoNum type="arabicPeriod"/>
            </a:pPr>
            <a:r>
              <a:rPr lang="en-US" dirty="0"/>
              <a:t>It does not tell about the distribution of predicted probabilities.</a:t>
            </a:r>
          </a:p>
          <a:p>
            <a:pPr marL="514350" indent="-514350">
              <a:buFont typeface="+mj-lt"/>
              <a:buAutoNum type="arabicPeriod"/>
            </a:pPr>
            <a:r>
              <a:rPr lang="en-US" dirty="0"/>
              <a:t>It summarizes the model performance over intervals of probabilities that you may not be too concerned (e.g., mediocre values [0.3, 0.7])</a:t>
            </a:r>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pic>
        <p:nvPicPr>
          <p:cNvPr id="6" name="Picture 5">
            <a:extLst>
              <a:ext uri="{FF2B5EF4-FFF2-40B4-BE49-F238E27FC236}">
                <a16:creationId xmlns:a16="http://schemas.microsoft.com/office/drawing/2014/main" id="{C3313EAB-A643-47BB-8A14-E5FA3D14CB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06538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514350" lvl="1" indent="-514350">
                  <a:spcBef>
                    <a:spcPts val="1000"/>
                  </a:spcBef>
                  <a:buFont typeface="+mj-lt"/>
                  <a:buAutoNum type="arabicPeriod"/>
                </a:pPr>
                <a:r>
                  <a:rPr lang="en-US" sz="2800" dirty="0"/>
                  <a:t>Having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𝑙</m:t>
                        </m:r>
                        <m:r>
                          <a:rPr lang="en-US" sz="2800" i="1">
                            <a:latin typeface="Cambria Math" panose="02040503050406030204" pitchFamily="18" charset="0"/>
                          </a:rPr>
                          <m:t>1</m:t>
                        </m:r>
                      </m:sub>
                    </m:sSub>
                    <m:r>
                      <a:rPr lang="en-US" sz="2800" i="1">
                        <a:latin typeface="Cambria Math" panose="02040503050406030204" pitchFamily="18" charset="0"/>
                      </a:rPr>
                      <m:t>&gt;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𝑝</m:t>
                        </m:r>
                      </m:e>
                      <m:sub>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0</m:t>
                        </m:r>
                      </m:sub>
                    </m:sSub>
                  </m:oMath>
                </a14:m>
                <a:r>
                  <a:rPr lang="en-US" sz="2800" dirty="0"/>
                  <a:t> for any pair of indices </a:t>
                </a:r>
                <a14:m>
                  <m:oMath xmlns:m="http://schemas.openxmlformats.org/officeDocument/2006/math">
                    <m:d>
                      <m:dPr>
                        <m:ctrlPr>
                          <a:rPr lang="en-US" sz="2800" i="1">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𝑙</m:t>
                        </m:r>
                      </m:e>
                    </m:d>
                  </m:oMath>
                </a14:m>
                <a:r>
                  <a:rPr lang="en-US" sz="2800" dirty="0"/>
                  <a:t> does not guarantee a perfect predicted outcome.</a:t>
                </a:r>
              </a:p>
              <a:p>
                <a:pPr marL="514350" lvl="1" indent="-514350">
                  <a:spcBef>
                    <a:spcPts val="1000"/>
                  </a:spcBef>
                  <a:buFont typeface="+mj-lt"/>
                  <a:buAutoNum type="arabicPeriod"/>
                </a:pPr>
                <a:r>
                  <a:rPr lang="en-US" sz="2800" dirty="0"/>
                  <a:t>Consider two models:</a:t>
                </a:r>
              </a:p>
              <a:p>
                <a:pPr marL="971550" lvl="2" indent="-514350">
                  <a:spcBef>
                    <a:spcPts val="1000"/>
                  </a:spcBef>
                </a:pPr>
                <a:r>
                  <a:rPr lang="en-US" dirty="0"/>
                  <a:t>Model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=0.53, 0.52, 0.51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.49, 0.48, 0.47</m:t>
                    </m:r>
                  </m:oMath>
                </a14:m>
                <a:endParaRPr lang="en-US" dirty="0"/>
              </a:p>
              <a:p>
                <a:pPr marL="971550" lvl="2" indent="-514350">
                  <a:spcBef>
                    <a:spcPts val="1000"/>
                  </a:spcBef>
                </a:pPr>
                <a:r>
                  <a:rPr lang="en-US" dirty="0"/>
                  <a:t>Model B: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=0.95</m:t>
                    </m:r>
                    <m:r>
                      <a:rPr lang="en-US" i="1">
                        <a:latin typeface="Cambria Math" panose="02040503050406030204" pitchFamily="18" charset="0"/>
                      </a:rPr>
                      <m:t>, 0.</m:t>
                    </m:r>
                    <m:r>
                      <a:rPr lang="en-US" b="0" i="1" smtClean="0">
                        <a:latin typeface="Cambria Math" panose="02040503050406030204" pitchFamily="18" charset="0"/>
                      </a:rPr>
                      <m:t>94</m:t>
                    </m:r>
                    <m:r>
                      <a:rPr lang="en-US" i="1">
                        <a:latin typeface="Cambria Math" panose="02040503050406030204" pitchFamily="18" charset="0"/>
                      </a:rPr>
                      <m:t>, 0.</m:t>
                    </m:r>
                    <m:r>
                      <a:rPr lang="en-US" b="0" i="1" smtClean="0">
                        <a:latin typeface="Cambria Math" panose="02040503050406030204" pitchFamily="18" charset="0"/>
                      </a:rPr>
                      <m:t>93</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03</m:t>
                    </m:r>
                    <m:r>
                      <a:rPr lang="en-US" i="1">
                        <a:latin typeface="Cambria Math" panose="02040503050406030204" pitchFamily="18" charset="0"/>
                      </a:rPr>
                      <m:t>, 0.</m:t>
                    </m:r>
                    <m:r>
                      <a:rPr lang="en-US" b="0" i="1" smtClean="0">
                        <a:latin typeface="Cambria Math" panose="02040503050406030204" pitchFamily="18" charset="0"/>
                      </a:rPr>
                      <m:t>02</m:t>
                    </m:r>
                    <m:r>
                      <a:rPr lang="en-US" i="1">
                        <a:latin typeface="Cambria Math" panose="02040503050406030204" pitchFamily="18" charset="0"/>
                      </a:rPr>
                      <m:t>, 0.</m:t>
                    </m:r>
                    <m:r>
                      <a:rPr lang="en-US" b="0" i="1" smtClean="0">
                        <a:latin typeface="Cambria Math" panose="02040503050406030204" pitchFamily="18" charset="0"/>
                      </a:rPr>
                      <m:t>01</m:t>
                    </m:r>
                  </m:oMath>
                </a14:m>
                <a:endParaRPr lang="en-US" dirty="0"/>
              </a:p>
              <a:p>
                <a:pPr marL="971550" lvl="2" indent="-514350">
                  <a:spcBef>
                    <a:spcPts val="1000"/>
                  </a:spcBef>
                </a:pPr>
                <a:r>
                  <a:rPr lang="en-US" dirty="0"/>
                  <a:t>Both models’ AUCs are one, but Model B is clearly preferred because the event probabilities are much higher than the non-event probabilities.</a:t>
                </a:r>
              </a:p>
              <a:p>
                <a:pPr marL="971550" lvl="2" indent="-514350">
                  <a:spcBef>
                    <a:spcPts val="1000"/>
                  </a:spcBef>
                </a:pPr>
                <a:r>
                  <a:rPr lang="en-US" dirty="0"/>
                  <a:t>Suppose an event is predicted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oMath>
                </a14:m>
                <a:r>
                  <a:rPr lang="en-US" dirty="0"/>
                  <a:t> &gt; 0.9, then Model A will predict a non-event for all observations.  Thus, 3 observations will be misclassified by Model A but none by Model B.</a:t>
                </a:r>
              </a:p>
              <a:p>
                <a:pPr marL="971550" lvl="2" indent="-514350">
                  <a:spcBef>
                    <a:spcPts val="1000"/>
                  </a:spcBef>
                </a:pPr>
                <a:r>
                  <a:rPr lang="en-US" dirty="0"/>
                  <a:t>Suppose an event is predicted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oMath>
                </a14:m>
                <a:r>
                  <a:rPr lang="en-US" dirty="0"/>
                  <a:t> &gt; 0.005, then both Model A and Model B will predict an event for all observations.  Thus, 3 observations will be misclassified by either model.</a:t>
                </a:r>
              </a:p>
              <a:p>
                <a:pPr marL="971550" lvl="2" indent="-514350">
                  <a:spcBef>
                    <a:spcPts val="1000"/>
                  </a:spcBef>
                </a:pPr>
                <a:endParaRPr lang="en-US" dirty="0"/>
              </a:p>
              <a:p>
                <a:pPr marL="514350" lvl="1" indent="-514350">
                  <a:spcBef>
                    <a:spcPts val="1000"/>
                  </a:spcBef>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3221" r="-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pic>
        <p:nvPicPr>
          <p:cNvPr id="6" name="Picture 5">
            <a:extLst>
              <a:ext uri="{FF2B5EF4-FFF2-40B4-BE49-F238E27FC236}">
                <a16:creationId xmlns:a16="http://schemas.microsoft.com/office/drawing/2014/main" id="{BC220078-927A-4146-9254-999E8930CA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93969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 Rationale</a:t>
            </a:r>
          </a:p>
        </p:txBody>
      </p:sp>
      <p:sp>
        <p:nvSpPr>
          <p:cNvPr id="3" name="Content Placeholder 2"/>
          <p:cNvSpPr>
            <a:spLocks noGrp="1"/>
          </p:cNvSpPr>
          <p:nvPr>
            <p:ph idx="1"/>
          </p:nvPr>
        </p:nvSpPr>
        <p:spPr/>
        <p:txBody>
          <a:bodyPr>
            <a:normAutofit/>
          </a:bodyPr>
          <a:lstStyle/>
          <a:p>
            <a:pPr marL="342900" lvl="1" indent="-342900">
              <a:spcBef>
                <a:spcPts val="1000"/>
              </a:spcBef>
            </a:pPr>
            <a:r>
              <a:rPr lang="en-US" dirty="0"/>
              <a:t>If a model fits well, then we anticipate the predicted event probabilities to be:</a:t>
            </a:r>
          </a:p>
          <a:p>
            <a:pPr marL="971550" lvl="2" indent="-514350">
              <a:spcBef>
                <a:spcPts val="1000"/>
              </a:spcBef>
            </a:pPr>
            <a:r>
              <a:rPr lang="en-US" dirty="0"/>
              <a:t>Closer to 1 when the observed target value is an Event</a:t>
            </a:r>
          </a:p>
          <a:p>
            <a:pPr marL="971550" lvl="2" indent="-514350">
              <a:spcBef>
                <a:spcPts val="1000"/>
              </a:spcBef>
            </a:pPr>
            <a:r>
              <a:rPr lang="en-US" dirty="0"/>
              <a:t>Closer to 0 when the observed target value is a Non-Event</a:t>
            </a:r>
          </a:p>
          <a:p>
            <a:pPr marL="342900" lvl="1" indent="-342900">
              <a:spcBef>
                <a:spcPts val="1000"/>
              </a:spcBef>
            </a:pPr>
            <a:r>
              <a:rPr lang="en-US" dirty="0"/>
              <a:t>Therefore we will derive a metric that shows how close, on the average, the predicted event probabilities are to their respective anticipated values</a:t>
            </a:r>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336EABD1-724F-4121-AC4C-64473E0A44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9537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(Average Squared Error) ASE = </a:t>
                </a:r>
                <a14:m>
                  <m:oMath xmlns:m="http://schemas.openxmlformats.org/officeDocument/2006/math">
                    <m:f>
                      <m:fPr>
                        <m:ctrlPr>
                          <a:rPr lang="en-US" sz="2800" i="1" smtClean="0">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𝑙</m:t>
                            </m:r>
                            <m:r>
                              <a:rPr lang="en-US" sz="2800" i="1">
                                <a:latin typeface="Cambria Math" panose="02040503050406030204" pitchFamily="18" charset="0"/>
                              </a:rPr>
                              <m:t>=1</m:t>
                            </m:r>
                          </m:sub>
                          <m:sup>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𝐸</m:t>
                                </m:r>
                              </m:sub>
                            </m:sSub>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1 − </m:t>
                                        </m:r>
                                        <m:r>
                                          <a:rPr lang="en-US" sz="2800" i="1">
                                            <a:latin typeface="Cambria Math" panose="02040503050406030204" pitchFamily="18" charset="0"/>
                                          </a:rPr>
                                          <m:t>𝑝</m:t>
                                        </m:r>
                                      </m:e>
                                      <m:sub>
                                        <m:r>
                                          <a:rPr lang="en-US" sz="2800" i="1">
                                            <a:latin typeface="Cambria Math" panose="02040503050406030204" pitchFamily="18" charset="0"/>
                                          </a:rPr>
                                          <m:t>𝑙</m:t>
                                        </m:r>
                                        <m:r>
                                          <a:rPr lang="en-US" sz="2800" i="1">
                                            <a:latin typeface="Cambria Math" panose="02040503050406030204" pitchFamily="18" charset="0"/>
                                          </a:rPr>
                                          <m:t>1</m:t>
                                        </m:r>
                                      </m:sub>
                                    </m:sSub>
                                  </m:e>
                                </m:d>
                              </m:e>
                              <m:sup>
                                <m:r>
                                  <a:rPr lang="en-US" sz="2800" i="1">
                                    <a:latin typeface="Cambria Math" panose="02040503050406030204" pitchFamily="18" charset="0"/>
                                  </a:rPr>
                                  <m:t>2</m:t>
                                </m:r>
                              </m:sup>
                            </m:sSup>
                            <m:r>
                              <a:rPr lang="en-US" sz="2800" b="0" i="1" smtClean="0">
                                <a:latin typeface="Cambria Math" panose="02040503050406030204" pitchFamily="18" charset="0"/>
                              </a:rPr>
                              <m:t> +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=1</m:t>
                                </m:r>
                              </m:sub>
                              <m:sup>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𝑁𝐸</m:t>
                                    </m:r>
                                  </m:sub>
                                </m:sSub>
                              </m:sup>
                              <m:e>
                                <m:sSup>
                                  <m:sSupPr>
                                    <m:ctrlPr>
                                      <a:rPr lang="en-US" sz="2800" i="1">
                                        <a:latin typeface="Cambria Math" panose="02040503050406030204" pitchFamily="18" charset="0"/>
                                      </a:rPr>
                                    </m:ctrlPr>
                                  </m:sSupPr>
                                  <m:e>
                                    <m:d>
                                      <m:dPr>
                                        <m:ctrlPr>
                                          <a:rPr lang="en-US" sz="2800" i="1" smtClean="0">
                                            <a:latin typeface="Cambria Math" panose="02040503050406030204" pitchFamily="18" charset="0"/>
                                          </a:rPr>
                                        </m:ctrlPr>
                                      </m:dPr>
                                      <m:e>
                                        <m:r>
                                          <a:rPr lang="en-US" sz="2800" b="0" i="1" smtClean="0">
                                            <a:latin typeface="Cambria Math" panose="02040503050406030204" pitchFamily="18" charset="0"/>
                                          </a:rPr>
                                          <m:t>0−</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𝑘</m:t>
                                            </m:r>
                                            <m:r>
                                              <a:rPr lang="en-US" sz="2800" i="1">
                                                <a:latin typeface="Cambria Math" panose="02040503050406030204" pitchFamily="18" charset="0"/>
                                              </a:rPr>
                                              <m:t>0</m:t>
                                            </m:r>
                                          </m:sub>
                                        </m:sSub>
                                      </m:e>
                                    </m:d>
                                  </m:e>
                                  <m:sup>
                                    <m:r>
                                      <a:rPr lang="en-US" sz="2800" i="1">
                                        <a:latin typeface="Cambria Math" panose="02040503050406030204" pitchFamily="18" charset="0"/>
                                      </a:rPr>
                                      <m:t>2</m:t>
                                    </m:r>
                                  </m:sup>
                                </m:sSup>
                              </m:e>
                            </m:nary>
                          </m:e>
                        </m:nary>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𝐸</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𝑛</m:t>
                            </m:r>
                          </m:e>
                          <m:sub>
                            <m:r>
                              <a:rPr lang="en-US" sz="2800" b="0" i="1" smtClean="0">
                                <a:latin typeface="Cambria Math" panose="02040503050406030204" pitchFamily="18" charset="0"/>
                              </a:rPr>
                              <m:t>𝑁𝐸</m:t>
                            </m:r>
                          </m:sub>
                        </m:sSub>
                      </m:den>
                    </m:f>
                  </m:oMath>
                </a14:m>
                <a:endParaRPr lang="en-US" sz="2800" dirty="0"/>
              </a:p>
              <a:p>
                <a:pPr marL="514350" lvl="1" indent="-514350">
                  <a:spcBef>
                    <a:spcPts val="1000"/>
                  </a:spcBef>
                  <a:buFont typeface="+mj-lt"/>
                  <a:buAutoNum type="arabicPeriod"/>
                </a:pPr>
                <a:r>
                  <a:rPr lang="en-US" sz="2800" dirty="0"/>
                  <a:t>RASE = </a:t>
                </a:r>
                <a14:m>
                  <m:oMath xmlns:m="http://schemas.openxmlformats.org/officeDocument/2006/math">
                    <m:rad>
                      <m:radPr>
                        <m:degHide m:val="on"/>
                        <m:ctrlPr>
                          <a:rPr lang="en-US" sz="2800" i="1" smtClean="0">
                            <a:latin typeface="Cambria Math" panose="02040503050406030204" pitchFamily="18" charset="0"/>
                          </a:rPr>
                        </m:ctrlPr>
                      </m:radPr>
                      <m:deg/>
                      <m:e>
                        <m:r>
                          <m:rPr>
                            <m:sty m:val="p"/>
                          </m:rPr>
                          <a:rPr lang="en-US" sz="2800" b="0" i="0" smtClean="0">
                            <a:latin typeface="Cambria Math" panose="02040503050406030204" pitchFamily="18" charset="0"/>
                          </a:rPr>
                          <m:t>ASE</m:t>
                        </m:r>
                      </m:e>
                    </m:rad>
                  </m:oMath>
                </a14:m>
                <a:endParaRPr lang="en-US" sz="2800" dirty="0"/>
              </a:p>
              <a:p>
                <a:pPr marL="514350" lvl="1" indent="-514350">
                  <a:spcBef>
                    <a:spcPts val="1000"/>
                  </a:spcBef>
                  <a:buFont typeface="+mj-lt"/>
                  <a:buAutoNum type="arabicPeriod"/>
                </a:pPr>
                <a:r>
                  <a:rPr lang="en-US" sz="2800" dirty="0"/>
                  <a:t>Theoretical range of RASE:</a:t>
                </a:r>
              </a:p>
              <a:p>
                <a:pPr marL="971550" lvl="2" indent="-514350">
                  <a:spcBef>
                    <a:spcPts val="1000"/>
                  </a:spcBef>
                </a:pPr>
                <a:r>
                  <a:rPr lang="en-US" dirty="0"/>
                  <a:t>Minimum is zero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oMath>
                </a14:m>
                <a:r>
                  <a:rPr lang="en-US" dirty="0"/>
                  <a:t> (perfect model)</a:t>
                </a:r>
              </a:p>
              <a:p>
                <a:pPr marL="971550" lvl="2" indent="-514350">
                  <a:spcBef>
                    <a:spcPts val="1000"/>
                  </a:spcBef>
                </a:pPr>
                <a:r>
                  <a:rPr lang="en-US" dirty="0"/>
                  <a:t>Maximum is one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(worst model)</a:t>
                </a:r>
              </a:p>
              <a:p>
                <a:pPr marL="971550" lvl="2" indent="-514350">
                  <a:spcBef>
                    <a:spcPts val="1000"/>
                  </a:spcBef>
                </a:pPr>
                <a:r>
                  <a:rPr lang="en-US" dirty="0"/>
                  <a:t>Middle is 0.5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=0</m:t>
                    </m:r>
                    <m:r>
                      <a:rPr lang="en-US" b="0" i="1" smtClean="0">
                        <a:latin typeface="Cambria Math" panose="02040503050406030204" pitchFamily="18" charset="0"/>
                      </a:rPr>
                      <m:t>.5</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0.5</m:t>
                    </m:r>
                  </m:oMath>
                </a14:m>
                <a:r>
                  <a:rPr lang="en-US" dirty="0"/>
                  <a:t> (inconclusive model)</a:t>
                </a:r>
              </a:p>
              <a:p>
                <a:pPr marL="514350" indent="-514350">
                  <a:buFont typeface="+mj-lt"/>
                  <a:buAutoNum type="arabicPeriod" startAt="4"/>
                </a:pPr>
                <a:r>
                  <a:rPr lang="en-US" dirty="0"/>
                  <a:t>Acceptable model: RASE &lt; 0.5</a:t>
                </a:r>
              </a:p>
              <a:p>
                <a:pPr marL="514350" indent="-514350">
                  <a:buFont typeface="+mj-lt"/>
                  <a:buAutoNum type="arabicPeriod" startAt="4"/>
                </a:pPr>
                <a:r>
                  <a:rPr lang="en-US" dirty="0"/>
                  <a:t>Smaller the RASE below 0.5, better the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6" name="Picture 5">
            <a:extLst>
              <a:ext uri="{FF2B5EF4-FFF2-40B4-BE49-F238E27FC236}">
                <a16:creationId xmlns:a16="http://schemas.microsoft.com/office/drawing/2014/main" id="{1341FB92-C37F-4388-97E2-C41645DC35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74686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 Example</a:t>
            </a:r>
          </a:p>
        </p:txBody>
      </p:sp>
      <p:sp>
        <p:nvSpPr>
          <p:cNvPr id="3" name="Content Placeholder 2"/>
          <p:cNvSpPr>
            <a:spLocks noGrp="1"/>
          </p:cNvSpPr>
          <p:nvPr>
            <p:ph idx="1"/>
          </p:nvPr>
        </p:nvSpPr>
        <p:spPr/>
        <p:txBody>
          <a:bodyPr>
            <a:normAutofit/>
          </a:bodyPr>
          <a:lstStyle/>
          <a:p>
            <a:r>
              <a:rPr lang="en-US" dirty="0"/>
              <a:t>Error is (1 – predicted probability) for Event,</a:t>
            </a:r>
            <a:br>
              <a:rPr lang="en-US" dirty="0"/>
            </a:br>
            <a:r>
              <a:rPr lang="en-US" dirty="0"/>
              <a:t>and is (0 – predicted probability) for Non-Event</a:t>
            </a:r>
          </a:p>
          <a:p>
            <a:r>
              <a:rPr lang="en-US" dirty="0"/>
              <a:t>Sum of Squared Error is 2.31</a:t>
            </a:r>
          </a:p>
          <a:p>
            <a:r>
              <a:rPr lang="en-US" dirty="0"/>
              <a:t>Number of observations is 11</a:t>
            </a:r>
          </a:p>
          <a:p>
            <a:r>
              <a:rPr lang="en-US" dirty="0"/>
              <a:t>RASE = SQRT(2.31/11)</a:t>
            </a:r>
            <a:br>
              <a:rPr lang="en-US" dirty="0"/>
            </a:br>
            <a:r>
              <a:rPr lang="en-US" dirty="0"/>
              <a:t>= SQRT(0.21)</a:t>
            </a:r>
            <a:br>
              <a:rPr lang="en-US" dirty="0"/>
            </a:br>
            <a:r>
              <a:rPr lang="en-US" dirty="0"/>
              <a:t>= 0.4582576 (7 decimals)</a:t>
            </a:r>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graphicFrame>
        <p:nvGraphicFramePr>
          <p:cNvPr id="5" name="Table 4"/>
          <p:cNvGraphicFramePr>
            <a:graphicFrameLocks noGrp="1"/>
          </p:cNvGraphicFramePr>
          <p:nvPr>
            <p:extLst/>
          </p:nvPr>
        </p:nvGraphicFramePr>
        <p:xfrm>
          <a:off x="5627915" y="3066098"/>
          <a:ext cx="6389914" cy="3110865"/>
        </p:xfrm>
        <a:graphic>
          <a:graphicData uri="http://schemas.openxmlformats.org/drawingml/2006/table">
            <a:tbl>
              <a:tblPr firstRow="1" firstCol="1" bandRow="1">
                <a:tableStyleId>{5C22544A-7EE6-4342-B048-85BDC9FD1C3A}</a:tableStyleId>
              </a:tblPr>
              <a:tblGrid>
                <a:gridCol w="1452655">
                  <a:extLst>
                    <a:ext uri="{9D8B030D-6E8A-4147-A177-3AD203B41FA5}">
                      <a16:colId xmlns:a16="http://schemas.microsoft.com/office/drawing/2014/main" val="20000"/>
                    </a:ext>
                  </a:extLst>
                </a:gridCol>
                <a:gridCol w="1698081">
                  <a:extLst>
                    <a:ext uri="{9D8B030D-6E8A-4147-A177-3AD203B41FA5}">
                      <a16:colId xmlns:a16="http://schemas.microsoft.com/office/drawing/2014/main" val="20001"/>
                    </a:ext>
                  </a:extLst>
                </a:gridCol>
                <a:gridCol w="1691448">
                  <a:extLst>
                    <a:ext uri="{9D8B030D-6E8A-4147-A177-3AD203B41FA5}">
                      <a16:colId xmlns:a16="http://schemas.microsoft.com/office/drawing/2014/main" val="20002"/>
                    </a:ext>
                  </a:extLst>
                </a:gridCol>
                <a:gridCol w="1547730">
                  <a:extLst>
                    <a:ext uri="{9D8B030D-6E8A-4147-A177-3AD203B41FA5}">
                      <a16:colId xmlns:a16="http://schemas.microsoft.com/office/drawing/2014/main" val="20003"/>
                    </a:ext>
                  </a:extLst>
                </a:gridCol>
              </a:tblGrid>
              <a:tr h="207484">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Error</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Squared Error</a:t>
                      </a:r>
                      <a:endParaRPr lang="en-US" sz="14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0.36</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0.64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16209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400" u="none" strike="noStrike" dirty="0">
                          <a:effectLst/>
                        </a:rPr>
                        <a:t>2.31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pic>
        <p:nvPicPr>
          <p:cNvPr id="8" name="Picture 7">
            <a:extLst>
              <a:ext uri="{FF2B5EF4-FFF2-40B4-BE49-F238E27FC236}">
                <a16:creationId xmlns:a16="http://schemas.microsoft.com/office/drawing/2014/main" id="{EA5DCAA0-121C-4F31-9914-A3F77B109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38394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Consider two models:</a:t>
                </a:r>
              </a:p>
              <a:p>
                <a:pPr marL="971550" lvl="2" indent="-514350">
                  <a:spcBef>
                    <a:spcPts val="1000"/>
                  </a:spcBef>
                </a:pPr>
                <a:r>
                  <a:rPr lang="en-US" dirty="0"/>
                  <a:t>Model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=0.53, 0.52, 0.51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.49, 0.48, 0.47</m:t>
                    </m:r>
                  </m:oMath>
                </a14:m>
                <a:endParaRPr lang="en-US" dirty="0"/>
              </a:p>
              <a:p>
                <a:pPr marL="971550" lvl="2" indent="-514350">
                  <a:spcBef>
                    <a:spcPts val="1000"/>
                  </a:spcBef>
                </a:pPr>
                <a:r>
                  <a:rPr lang="en-US" dirty="0"/>
                  <a:t>Model B: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=0.95</m:t>
                    </m:r>
                    <m:r>
                      <a:rPr lang="en-US" i="1">
                        <a:latin typeface="Cambria Math" panose="02040503050406030204" pitchFamily="18" charset="0"/>
                      </a:rPr>
                      <m:t>, 0.</m:t>
                    </m:r>
                    <m:r>
                      <a:rPr lang="en-US" b="0" i="1" smtClean="0">
                        <a:latin typeface="Cambria Math" panose="02040503050406030204" pitchFamily="18" charset="0"/>
                      </a:rPr>
                      <m:t>94</m:t>
                    </m:r>
                    <m:r>
                      <a:rPr lang="en-US" i="1">
                        <a:latin typeface="Cambria Math" panose="02040503050406030204" pitchFamily="18" charset="0"/>
                      </a:rPr>
                      <m:t>, 0.</m:t>
                    </m:r>
                    <m:r>
                      <a:rPr lang="en-US" b="0" i="1" smtClean="0">
                        <a:latin typeface="Cambria Math" panose="02040503050406030204" pitchFamily="18" charset="0"/>
                      </a:rPr>
                      <m:t>93</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03</m:t>
                    </m:r>
                    <m:r>
                      <a:rPr lang="en-US" i="1">
                        <a:latin typeface="Cambria Math" panose="02040503050406030204" pitchFamily="18" charset="0"/>
                      </a:rPr>
                      <m:t>, 0.</m:t>
                    </m:r>
                    <m:r>
                      <a:rPr lang="en-US" b="0" i="1" smtClean="0">
                        <a:latin typeface="Cambria Math" panose="02040503050406030204" pitchFamily="18" charset="0"/>
                      </a:rPr>
                      <m:t>02</m:t>
                    </m:r>
                    <m:r>
                      <a:rPr lang="en-US" i="1">
                        <a:latin typeface="Cambria Math" panose="02040503050406030204" pitchFamily="18" charset="0"/>
                      </a:rPr>
                      <m:t>, 0.</m:t>
                    </m:r>
                    <m:r>
                      <a:rPr lang="en-US" b="0" i="1" smtClean="0">
                        <a:latin typeface="Cambria Math" panose="02040503050406030204" pitchFamily="18" charset="0"/>
                      </a:rPr>
                      <m:t>01</m:t>
                    </m:r>
                  </m:oMath>
                </a14:m>
                <a:endParaRPr lang="en-US" dirty="0"/>
              </a:p>
              <a:p>
                <a:pPr marL="971550" lvl="2" indent="-514350">
                  <a:spcBef>
                    <a:spcPts val="1000"/>
                  </a:spcBef>
                </a:pPr>
                <a:r>
                  <a:rPr lang="en-US" dirty="0"/>
                  <a:t>RASE of Model A is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1−0.53</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1−0.5</m:t>
                                    </m:r>
                                    <m:r>
                                      <a:rPr lang="en-US" b="0" i="1" smtClean="0">
                                        <a:latin typeface="Cambria Math" panose="02040503050406030204" pitchFamily="18" charset="0"/>
                                      </a:rPr>
                                      <m:t>2</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1−0.5</m:t>
                                    </m:r>
                                    <m:r>
                                      <a:rPr lang="en-US" b="0" i="1" smtClean="0">
                                        <a:latin typeface="Cambria Math" panose="02040503050406030204" pitchFamily="18" charset="0"/>
                                      </a:rPr>
                                      <m:t>1</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49</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.48</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47</m:t>
                                    </m:r>
                                  </m:e>
                                </m:d>
                              </m:e>
                              <m:sup>
                                <m:r>
                                  <a:rPr lang="en-US" i="1">
                                    <a:latin typeface="Cambria Math" panose="02040503050406030204" pitchFamily="18" charset="0"/>
                                  </a:rPr>
                                  <m:t>2</m:t>
                                </m:r>
                              </m:sup>
                            </m:sSup>
                          </m:num>
                          <m:den>
                            <m:r>
                              <a:rPr lang="en-US" b="0" i="1" smtClean="0">
                                <a:latin typeface="Cambria Math" panose="02040503050406030204" pitchFamily="18" charset="0"/>
                              </a:rPr>
                              <m:t>3+3</m:t>
                            </m:r>
                          </m:den>
                        </m:f>
                      </m:e>
                    </m:rad>
                    <m:r>
                      <a:rPr lang="en-US" b="0" i="1" smtClean="0">
                        <a:latin typeface="Cambria Math" panose="02040503050406030204" pitchFamily="18" charset="0"/>
                      </a:rPr>
                      <m:t>=0.4801</m:t>
                    </m:r>
                  </m:oMath>
                </a14:m>
                <a:r>
                  <a:rPr lang="en-US" dirty="0"/>
                  <a:t> </a:t>
                </a:r>
              </a:p>
              <a:p>
                <a:pPr marL="971550" lvl="2" indent="-514350">
                  <a:spcBef>
                    <a:spcPts val="1000"/>
                  </a:spcBef>
                </a:pPr>
                <a:r>
                  <a:rPr lang="en-US" dirty="0"/>
                  <a:t>RASE of Model B is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95</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0.94</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93</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m:t>
                                    </m:r>
                                    <m:r>
                                      <a:rPr lang="en-US" b="0" i="1" smtClean="0">
                                        <a:latin typeface="Cambria Math" panose="02040503050406030204" pitchFamily="18" charset="0"/>
                                      </a:rPr>
                                      <m:t>03</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m:t>
                                    </m:r>
                                    <m:r>
                                      <a:rPr lang="en-US" b="0" i="1" smtClean="0">
                                        <a:latin typeface="Cambria Math" panose="02040503050406030204" pitchFamily="18" charset="0"/>
                                      </a:rPr>
                                      <m:t>.02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m:t>
                                    </m:r>
                                    <m:r>
                                      <a:rPr lang="en-US" b="0" i="1" smtClean="0">
                                        <a:latin typeface="Cambria Math" panose="02040503050406030204" pitchFamily="18" charset="0"/>
                                      </a:rPr>
                                      <m:t>01</m:t>
                                    </m:r>
                                  </m:e>
                                </m:d>
                              </m:e>
                              <m:sup>
                                <m:r>
                                  <a:rPr lang="en-US" i="1">
                                    <a:latin typeface="Cambria Math" panose="02040503050406030204" pitchFamily="18" charset="0"/>
                                  </a:rPr>
                                  <m:t>2</m:t>
                                </m:r>
                              </m:sup>
                            </m:sSup>
                          </m:num>
                          <m:den>
                            <m:r>
                              <a:rPr lang="en-US" i="1">
                                <a:latin typeface="Cambria Math" panose="02040503050406030204" pitchFamily="18" charset="0"/>
                              </a:rPr>
                              <m:t>3+3</m:t>
                            </m:r>
                          </m:den>
                        </m:f>
                      </m:e>
                    </m:rad>
                    <m:r>
                      <a:rPr lang="en-US" i="1">
                        <a:latin typeface="Cambria Math" panose="02040503050406030204" pitchFamily="18" charset="0"/>
                      </a:rPr>
                      <m:t>=0.</m:t>
                    </m:r>
                    <m:r>
                      <a:rPr lang="en-US" b="0" i="1" smtClean="0">
                        <a:latin typeface="Cambria Math" panose="02040503050406030204" pitchFamily="18" charset="0"/>
                      </a:rPr>
                      <m:t>0455</m:t>
                    </m:r>
                  </m:oMath>
                </a14:m>
                <a:endParaRPr lang="en-US" dirty="0"/>
              </a:p>
              <a:p>
                <a:pPr marL="971550" lvl="2" indent="-514350">
                  <a:spcBef>
                    <a:spcPts val="1000"/>
                  </a:spcBef>
                </a:pPr>
                <a:r>
                  <a:rPr lang="en-US" dirty="0"/>
                  <a:t>Both models’ AUCs are one, but Model B is clearly preferred because its RASE is about one-tenth of that Model A. </a:t>
                </a:r>
              </a:p>
              <a:p>
                <a:pPr marL="971550" lvl="2" indent="-514350">
                  <a:spcBef>
                    <a:spcPts val="10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pic>
        <p:nvPicPr>
          <p:cNvPr id="6" name="Picture 5">
            <a:extLst>
              <a:ext uri="{FF2B5EF4-FFF2-40B4-BE49-F238E27FC236}">
                <a16:creationId xmlns:a16="http://schemas.microsoft.com/office/drawing/2014/main" id="{83DA46F3-609E-475B-9A5E-E9ADD20142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64575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Let 0 </a:t>
                </a:r>
                <a:r>
                  <a:rPr lang="en-US" sz="2800" dirty="0">
                    <a:sym typeface="Symbol" panose="05050102010706020507" pitchFamily="18" charset="2"/>
                  </a:rPr>
                  <a:t></a:t>
                </a:r>
                <a:r>
                  <a:rPr lang="en-US" sz="2800" dirty="0"/>
                  <a:t> </a:t>
                </a:r>
                <a:r>
                  <a:rPr lang="en-US" sz="2800" i="1" dirty="0"/>
                  <a:t>t</a:t>
                </a:r>
                <a:r>
                  <a:rPr lang="en-US" sz="2800" dirty="0"/>
                  <a:t> </a:t>
                </a:r>
                <a:r>
                  <a:rPr lang="en-US" sz="2800" dirty="0">
                    <a:sym typeface="Symbol" panose="05050102010706020507" pitchFamily="18" charset="2"/>
                  </a:rPr>
                  <a:t></a:t>
                </a:r>
                <a:r>
                  <a:rPr lang="en-US" sz="2800" dirty="0"/>
                  <a:t> 1 be the specified threshold</a:t>
                </a:r>
              </a:p>
              <a:p>
                <a:pPr marL="514350" lvl="1" indent="-514350">
                  <a:spcBef>
                    <a:spcPts val="1000"/>
                  </a:spcBef>
                  <a:buFont typeface="+mj-lt"/>
                  <a:buAutoNum type="arabicPeriod"/>
                </a:pPr>
                <a:r>
                  <a:rPr lang="en-US" sz="2800" dirty="0"/>
                  <a:t>Observed target is Non-Event</a:t>
                </a:r>
              </a:p>
              <a:p>
                <a:pPr lvl="1"/>
                <a:r>
                  <a:rPr lang="en-US" sz="2800" dirty="0"/>
                  <a:t>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𝑘</m:t>
                        </m:r>
                        <m:r>
                          <a:rPr lang="en-US" sz="2800" b="0" i="1" smtClean="0">
                            <a:latin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𝑡</m:t>
                    </m:r>
                  </m:oMath>
                </a14:m>
                <a:r>
                  <a:rPr lang="en-US" sz="2800" dirty="0"/>
                  <a:t>, then predicted target is Event</a:t>
                </a:r>
              </a:p>
              <a:p>
                <a:pPr lvl="1"/>
                <a:r>
                  <a:rPr lang="en-US" sz="2800" dirty="0"/>
                  <a:t>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𝑘</m:t>
                        </m:r>
                        <m:r>
                          <a:rPr lang="en-US" sz="2800" b="0" i="1" smtClean="0">
                            <a:latin typeface="Cambria Math" panose="02040503050406030204" pitchFamily="18" charset="0"/>
                          </a:rPr>
                          <m:t>0</m:t>
                        </m:r>
                      </m:sub>
                    </m:sSub>
                    <m:r>
                      <a:rPr lang="en-US" sz="2800" i="1">
                        <a:latin typeface="Cambria Math" panose="02040503050406030204" pitchFamily="18" charset="0"/>
                      </a:rPr>
                      <m:t>&lt;</m:t>
                    </m:r>
                    <m:r>
                      <a:rPr lang="en-US" sz="2800" i="1">
                        <a:latin typeface="Cambria Math" panose="02040503050406030204" pitchFamily="18" charset="0"/>
                      </a:rPr>
                      <m:t>𝑡</m:t>
                    </m:r>
                  </m:oMath>
                </a14:m>
                <a:r>
                  <a:rPr lang="en-US" sz="2800" dirty="0"/>
                  <a:t>, then predicted target is Non-Event</a:t>
                </a:r>
                <a:endParaRPr lang="en-US" sz="2800" i="1" dirty="0">
                  <a:latin typeface="Cambria Math" panose="02040503050406030204" pitchFamily="18" charset="0"/>
                </a:endParaRPr>
              </a:p>
              <a:p>
                <a:pPr marL="514350" lvl="1" indent="-514350">
                  <a:spcBef>
                    <a:spcPts val="1000"/>
                  </a:spcBef>
                  <a:buFont typeface="+mj-lt"/>
                  <a:buAutoNum type="arabicPeriod" startAt="3"/>
                </a:pPr>
                <a:r>
                  <a:rPr lang="en-US" sz="2800" dirty="0"/>
                  <a:t>Observed target is Event</a:t>
                </a:r>
              </a:p>
              <a:p>
                <a:pPr lvl="1"/>
                <a:r>
                  <a:rPr lang="en-US" sz="2800" dirty="0"/>
                  <a:t>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𝑙</m:t>
                        </m:r>
                        <m:r>
                          <a:rPr lang="en-US" sz="2800" i="1">
                            <a:latin typeface="Cambria Math" panose="02040503050406030204" pitchFamily="18" charset="0"/>
                          </a:rPr>
                          <m:t>1</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𝑡</m:t>
                    </m:r>
                  </m:oMath>
                </a14:m>
                <a:r>
                  <a:rPr lang="en-US" sz="2800" dirty="0"/>
                  <a:t>, then predicted target is Event</a:t>
                </a:r>
              </a:p>
              <a:p>
                <a:pPr lvl="1"/>
                <a:r>
                  <a:rPr lang="en-US" sz="2800" dirty="0"/>
                  <a:t>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𝑙</m:t>
                        </m:r>
                        <m:r>
                          <a:rPr lang="en-US" sz="2800" i="1">
                            <a:latin typeface="Cambria Math" panose="02040503050406030204" pitchFamily="18" charset="0"/>
                          </a:rPr>
                          <m:t>1</m:t>
                        </m:r>
                      </m:sub>
                    </m:sSub>
                    <m:r>
                      <a:rPr lang="en-US" sz="2800" b="0" i="1" smtClean="0">
                        <a:latin typeface="Cambria Math" panose="02040503050406030204" pitchFamily="18" charset="0"/>
                      </a:rPr>
                      <m:t>&lt;</m:t>
                    </m:r>
                    <m:r>
                      <a:rPr lang="en-US" sz="2800" i="1">
                        <a:latin typeface="Cambria Math" panose="02040503050406030204" pitchFamily="18" charset="0"/>
                      </a:rPr>
                      <m:t>𝑡</m:t>
                    </m:r>
                  </m:oMath>
                </a14:m>
                <a:r>
                  <a:rPr lang="en-US" sz="2800" dirty="0"/>
                  <a:t>, then predicted target is Non-Event</a:t>
                </a:r>
              </a:p>
              <a:p>
                <a:pPr lvl="2"/>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6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pic>
        <p:nvPicPr>
          <p:cNvPr id="6" name="Picture 5">
            <a:extLst>
              <a:ext uri="{FF2B5EF4-FFF2-40B4-BE49-F238E27FC236}">
                <a16:creationId xmlns:a16="http://schemas.microsoft.com/office/drawing/2014/main" id="{2CFE0986-8103-4CC7-BD5A-1EF6CAD210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91301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An observation is misclassified if the observed target value is not equal to the predicted target value</a:t>
            </a:r>
          </a:p>
          <a:p>
            <a:pPr marL="514350" lvl="1" indent="-514350">
              <a:spcBef>
                <a:spcPts val="1000"/>
              </a:spcBef>
              <a:buFont typeface="+mj-lt"/>
              <a:buAutoNum type="arabicPeriod"/>
            </a:pPr>
            <a:r>
              <a:rPr lang="en-US" sz="2800" dirty="0"/>
              <a:t>For a binary target, the conditions for misclassification are:</a:t>
            </a:r>
          </a:p>
          <a:p>
            <a:pPr marL="971550" lvl="2" indent="-514350">
              <a:spcBef>
                <a:spcPts val="1000"/>
              </a:spcBef>
            </a:pPr>
            <a:r>
              <a:rPr lang="en-US" sz="2400" dirty="0"/>
              <a:t>Observed Target = Event &amp; </a:t>
            </a:r>
            <a:r>
              <a:rPr lang="en-US" sz="2400" dirty="0">
                <a:solidFill>
                  <a:srgbClr val="FF0000"/>
                </a:solidFill>
              </a:rPr>
              <a:t>Predicted Target = Non-Event</a:t>
            </a:r>
          </a:p>
          <a:p>
            <a:pPr marL="971550" lvl="2" indent="-514350">
              <a:spcBef>
                <a:spcPts val="1000"/>
              </a:spcBef>
            </a:pPr>
            <a:r>
              <a:rPr lang="en-US" sz="2400" dirty="0"/>
              <a:t>Observed Target = Non-Event &amp; </a:t>
            </a:r>
            <a:r>
              <a:rPr lang="en-US" sz="2400" dirty="0">
                <a:solidFill>
                  <a:srgbClr val="FF0000"/>
                </a:solidFill>
              </a:rPr>
              <a:t>Predicted Target = Event</a:t>
            </a:r>
          </a:p>
          <a:p>
            <a:pPr marL="514350" lvl="1" indent="-514350">
              <a:spcBef>
                <a:spcPts val="1000"/>
              </a:spcBef>
              <a:buFont typeface="+mj-lt"/>
              <a:buAutoNum type="arabicPeriod"/>
            </a:pPr>
            <a:r>
              <a:rPr lang="en-US" sz="2800" dirty="0"/>
              <a:t>Misclassification Rate = (Number of misclassified observations) / (Total number of observations)</a:t>
            </a:r>
          </a:p>
          <a:p>
            <a:pPr marL="514350" lvl="1" indent="-514350">
              <a:spcBef>
                <a:spcPts val="1000"/>
              </a:spcBef>
              <a:buFont typeface="+mj-lt"/>
              <a:buAutoNum type="arabicPeriod"/>
            </a:pPr>
            <a:r>
              <a:rPr lang="en-US" sz="2800" dirty="0"/>
              <a:t>Express Misclassification Rate as either a fraction or a percentage </a:t>
            </a:r>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pic>
        <p:nvPicPr>
          <p:cNvPr id="6" name="Picture 5">
            <a:extLst>
              <a:ext uri="{FF2B5EF4-FFF2-40B4-BE49-F238E27FC236}">
                <a16:creationId xmlns:a16="http://schemas.microsoft.com/office/drawing/2014/main" id="{2262889D-1E3D-4900-AB39-58E97FF56B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47355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r>
              <a:rPr lang="en-US" dirty="0"/>
              <a:t>Perfect Model: 0% misclassification rate</a:t>
            </a:r>
          </a:p>
          <a:p>
            <a:r>
              <a:rPr lang="en-US" dirty="0"/>
              <a:t>Worst Model: 100% misclassification rate</a:t>
            </a:r>
          </a:p>
          <a:p>
            <a:r>
              <a:rPr lang="en-US" sz="2800" dirty="0"/>
              <a:t>A common choice for threshold 0 </a:t>
            </a:r>
            <a:r>
              <a:rPr lang="en-US" sz="2800" dirty="0">
                <a:sym typeface="Symbol" panose="05050102010706020507" pitchFamily="18" charset="2"/>
              </a:rPr>
              <a:t></a:t>
            </a:r>
            <a:r>
              <a:rPr lang="en-US" sz="2800" dirty="0"/>
              <a:t> </a:t>
            </a:r>
            <a:r>
              <a:rPr lang="en-US" sz="2800" i="1" dirty="0"/>
              <a:t>t</a:t>
            </a:r>
            <a:r>
              <a:rPr lang="en-US" sz="2800" dirty="0"/>
              <a:t> </a:t>
            </a:r>
            <a:r>
              <a:rPr lang="en-US" dirty="0">
                <a:sym typeface="Symbol" panose="05050102010706020507" pitchFamily="18" charset="2"/>
              </a:rPr>
              <a:t></a:t>
            </a:r>
            <a:r>
              <a:rPr lang="en-US" sz="2800" dirty="0"/>
              <a:t> 1 </a:t>
            </a:r>
          </a:p>
          <a:p>
            <a:pPr lvl="1"/>
            <a:r>
              <a:rPr lang="en-US" dirty="0"/>
              <a:t>The observed proportion of a particular target category in the training partition or in the entire data</a:t>
            </a:r>
          </a:p>
          <a:p>
            <a:pPr lvl="1"/>
            <a:r>
              <a:rPr lang="en-US" dirty="0"/>
              <a:t>The uninformative value of 1 / </a:t>
            </a:r>
            <a:r>
              <a:rPr lang="en-US" i="1" dirty="0"/>
              <a:t>k</a:t>
            </a:r>
            <a:r>
              <a:rPr lang="en-US" dirty="0"/>
              <a:t> where </a:t>
            </a:r>
            <a:r>
              <a:rPr lang="en-US" i="1" dirty="0"/>
              <a:t>k</a:t>
            </a:r>
            <a:r>
              <a:rPr lang="en-US" dirty="0"/>
              <a:t> is the number of target categories</a:t>
            </a:r>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pic>
        <p:nvPicPr>
          <p:cNvPr id="6" name="Picture 5">
            <a:extLst>
              <a:ext uri="{FF2B5EF4-FFF2-40B4-BE49-F238E27FC236}">
                <a16:creationId xmlns:a16="http://schemas.microsoft.com/office/drawing/2014/main" id="{E89C0A5B-0104-48E1-84EC-29F907B2DC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08331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r>
              <a:rPr lang="en-US" dirty="0"/>
              <a:t>Use the Uninformative Threshold of 0.5</a:t>
            </a:r>
          </a:p>
          <a:p>
            <a:r>
              <a:rPr lang="en-US" dirty="0"/>
              <a:t>Predicted Event if Predicted Event Probability </a:t>
            </a:r>
            <a:r>
              <a:rPr lang="en-US" dirty="0">
                <a:sym typeface="Symbol" panose="05050102010706020507" pitchFamily="18" charset="2"/>
              </a:rPr>
              <a:t> 0.5</a:t>
            </a:r>
            <a:endParaRPr lang="en-US" dirty="0"/>
          </a:p>
          <a:p>
            <a:r>
              <a:rPr lang="en-US" dirty="0"/>
              <a:t>Number of observations is 11</a:t>
            </a:r>
          </a:p>
          <a:p>
            <a:r>
              <a:rPr lang="en-US" dirty="0"/>
              <a:t>Number of Misclassified</a:t>
            </a:r>
            <a:br>
              <a:rPr lang="en-US" dirty="0"/>
            </a:br>
            <a:r>
              <a:rPr lang="en-US" dirty="0"/>
              <a:t>observations is 4</a:t>
            </a:r>
          </a:p>
          <a:p>
            <a:r>
              <a:rPr lang="en-US" dirty="0"/>
              <a:t>Misclassification Rate</a:t>
            </a:r>
            <a:br>
              <a:rPr lang="en-US" dirty="0"/>
            </a:br>
            <a:r>
              <a:rPr lang="en-US" dirty="0"/>
              <a:t>= 4/11</a:t>
            </a:r>
            <a:br>
              <a:rPr lang="en-US" dirty="0"/>
            </a:br>
            <a:r>
              <a:rPr lang="en-US" dirty="0"/>
              <a:t>= 0.3636 (or 36.36%)</a:t>
            </a:r>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graphicFrame>
        <p:nvGraphicFramePr>
          <p:cNvPr id="5" name="Table 4"/>
          <p:cNvGraphicFramePr>
            <a:graphicFrameLocks noGrp="1"/>
          </p:cNvGraphicFramePr>
          <p:nvPr>
            <p:extLst/>
          </p:nvPr>
        </p:nvGraphicFramePr>
        <p:xfrm>
          <a:off x="5627915" y="3066098"/>
          <a:ext cx="6389914" cy="3110865"/>
        </p:xfrm>
        <a:graphic>
          <a:graphicData uri="http://schemas.openxmlformats.org/drawingml/2006/table">
            <a:tbl>
              <a:tblPr firstRow="1" firstCol="1" bandRow="1">
                <a:tableStyleId>{5C22544A-7EE6-4342-B048-85BDC9FD1C3A}</a:tableStyleId>
              </a:tblPr>
              <a:tblGrid>
                <a:gridCol w="1452655">
                  <a:extLst>
                    <a:ext uri="{9D8B030D-6E8A-4147-A177-3AD203B41FA5}">
                      <a16:colId xmlns:a16="http://schemas.microsoft.com/office/drawing/2014/main" val="20000"/>
                    </a:ext>
                  </a:extLst>
                </a:gridCol>
                <a:gridCol w="1698081">
                  <a:extLst>
                    <a:ext uri="{9D8B030D-6E8A-4147-A177-3AD203B41FA5}">
                      <a16:colId xmlns:a16="http://schemas.microsoft.com/office/drawing/2014/main" val="20001"/>
                    </a:ext>
                  </a:extLst>
                </a:gridCol>
                <a:gridCol w="1691448">
                  <a:extLst>
                    <a:ext uri="{9D8B030D-6E8A-4147-A177-3AD203B41FA5}">
                      <a16:colId xmlns:a16="http://schemas.microsoft.com/office/drawing/2014/main" val="20002"/>
                    </a:ext>
                  </a:extLst>
                </a:gridCol>
                <a:gridCol w="1547730">
                  <a:extLst>
                    <a:ext uri="{9D8B030D-6E8A-4147-A177-3AD203B41FA5}">
                      <a16:colId xmlns:a16="http://schemas.microsoft.com/office/drawing/2014/main" val="20003"/>
                    </a:ext>
                  </a:extLst>
                </a:gridCol>
              </a:tblGrid>
              <a:tr h="207484">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a:solidFill>
                            <a:srgbClr val="FFFFFF"/>
                          </a:solidFill>
                          <a:effectLst/>
                          <a:latin typeface="Calibri" panose="020F0502020204030204" pitchFamily="34" charset="0"/>
                        </a:rPr>
                        <a:t>Prediction</a:t>
                      </a:r>
                    </a:p>
                  </a:txBody>
                  <a:tcPr marL="9525" marR="9525" marT="9525" marB="0" anchor="ctr"/>
                </a:tc>
                <a:tc>
                  <a:txBody>
                    <a:bodyPr/>
                    <a:lstStyle/>
                    <a:p>
                      <a:pPr algn="ctr" rtl="0" fontAlgn="ctr"/>
                      <a:r>
                        <a:rPr lang="en-US" sz="1400" u="none" strike="noStrike" dirty="0">
                          <a:effectLst/>
                        </a:rPr>
                        <a:t>Misclassified?</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7"/>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10"/>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11"/>
                  </a:ext>
                </a:extLst>
              </a:tr>
              <a:tr h="16209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pic>
        <p:nvPicPr>
          <p:cNvPr id="8" name="Picture 7">
            <a:extLst>
              <a:ext uri="{FF2B5EF4-FFF2-40B4-BE49-F238E27FC236}">
                <a16:creationId xmlns:a16="http://schemas.microsoft.com/office/drawing/2014/main" id="{79FACF04-8A63-4CE5-B015-2D26F7A489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0800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Reproducibility</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If we start from the original data, use the same algorithms, execute the same tasks on the same or compatible machine, the machine learning activity will reproduce the same results (within the machine precisions) and arrive at the same conclusions.</a:t>
            </a:r>
          </a:p>
          <a:p>
            <a:r>
              <a:rPr lang="en-US" dirty="0"/>
              <a:t>If the expected results cannot be reproduced, this indicates there are some unexplained (intentional or random) interactions among the data, the algorithm, and the machine.</a:t>
            </a:r>
          </a:p>
          <a:p>
            <a:r>
              <a:rPr lang="en-US" dirty="0"/>
              <a:t>Common causes are uninitialized variables in the codes or incomplete or inaccurate documentation of the activity.</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70067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r>
              <a:rPr lang="en-US" dirty="0"/>
              <a:t>Observed proportion of Event = 6 / (6 + 5) = 0.54</a:t>
            </a:r>
          </a:p>
          <a:p>
            <a:r>
              <a:rPr lang="en-US" dirty="0"/>
              <a:t>Predicted Event if Predicted Event Probability </a:t>
            </a:r>
            <a:r>
              <a:rPr lang="en-US" dirty="0">
                <a:sym typeface="Symbol" panose="05050102010706020507" pitchFamily="18" charset="2"/>
              </a:rPr>
              <a:t> 0.54</a:t>
            </a:r>
            <a:endParaRPr lang="en-US" dirty="0"/>
          </a:p>
          <a:p>
            <a:r>
              <a:rPr lang="en-US" dirty="0"/>
              <a:t>Number of observations is 11</a:t>
            </a:r>
          </a:p>
          <a:p>
            <a:r>
              <a:rPr lang="en-US" dirty="0"/>
              <a:t>Number of Misclassified</a:t>
            </a:r>
            <a:br>
              <a:rPr lang="en-US" dirty="0"/>
            </a:br>
            <a:r>
              <a:rPr lang="en-US" dirty="0"/>
              <a:t>observations is 4</a:t>
            </a:r>
          </a:p>
          <a:p>
            <a:r>
              <a:rPr lang="en-US" dirty="0"/>
              <a:t>Misclassification Rate</a:t>
            </a:r>
            <a:br>
              <a:rPr lang="en-US" dirty="0"/>
            </a:br>
            <a:r>
              <a:rPr lang="en-US" dirty="0"/>
              <a:t>= 4/11</a:t>
            </a:r>
            <a:br>
              <a:rPr lang="en-US" dirty="0"/>
            </a:br>
            <a:r>
              <a:rPr lang="en-US" dirty="0"/>
              <a:t>= 0.3636 (or 36.36%)</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graphicFrame>
        <p:nvGraphicFramePr>
          <p:cNvPr id="5" name="Table 4"/>
          <p:cNvGraphicFramePr>
            <a:graphicFrameLocks noGrp="1"/>
          </p:cNvGraphicFramePr>
          <p:nvPr>
            <p:extLst/>
          </p:nvPr>
        </p:nvGraphicFramePr>
        <p:xfrm>
          <a:off x="5627915" y="3066098"/>
          <a:ext cx="6389914" cy="3110865"/>
        </p:xfrm>
        <a:graphic>
          <a:graphicData uri="http://schemas.openxmlformats.org/drawingml/2006/table">
            <a:tbl>
              <a:tblPr firstRow="1" firstCol="1" bandRow="1">
                <a:tableStyleId>{5C22544A-7EE6-4342-B048-85BDC9FD1C3A}</a:tableStyleId>
              </a:tblPr>
              <a:tblGrid>
                <a:gridCol w="1452655">
                  <a:extLst>
                    <a:ext uri="{9D8B030D-6E8A-4147-A177-3AD203B41FA5}">
                      <a16:colId xmlns:a16="http://schemas.microsoft.com/office/drawing/2014/main" val="20000"/>
                    </a:ext>
                  </a:extLst>
                </a:gridCol>
                <a:gridCol w="1698081">
                  <a:extLst>
                    <a:ext uri="{9D8B030D-6E8A-4147-A177-3AD203B41FA5}">
                      <a16:colId xmlns:a16="http://schemas.microsoft.com/office/drawing/2014/main" val="20001"/>
                    </a:ext>
                  </a:extLst>
                </a:gridCol>
                <a:gridCol w="1691448">
                  <a:extLst>
                    <a:ext uri="{9D8B030D-6E8A-4147-A177-3AD203B41FA5}">
                      <a16:colId xmlns:a16="http://schemas.microsoft.com/office/drawing/2014/main" val="20002"/>
                    </a:ext>
                  </a:extLst>
                </a:gridCol>
                <a:gridCol w="1547730">
                  <a:extLst>
                    <a:ext uri="{9D8B030D-6E8A-4147-A177-3AD203B41FA5}">
                      <a16:colId xmlns:a16="http://schemas.microsoft.com/office/drawing/2014/main" val="20003"/>
                    </a:ext>
                  </a:extLst>
                </a:gridCol>
              </a:tblGrid>
              <a:tr h="207484">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a:solidFill>
                            <a:srgbClr val="FFFFFF"/>
                          </a:solidFill>
                          <a:effectLst/>
                          <a:latin typeface="Calibri" panose="020F0502020204030204" pitchFamily="34" charset="0"/>
                        </a:rPr>
                        <a:t>Prediction</a:t>
                      </a:r>
                    </a:p>
                  </a:txBody>
                  <a:tcPr marL="9525" marR="9525" marT="9525" marB="0" anchor="ctr"/>
                </a:tc>
                <a:tc>
                  <a:txBody>
                    <a:bodyPr/>
                    <a:lstStyle/>
                    <a:p>
                      <a:pPr algn="ctr" rtl="0" fontAlgn="ctr"/>
                      <a:r>
                        <a:rPr lang="en-US" sz="1400" u="none" strike="noStrike" dirty="0">
                          <a:effectLst/>
                        </a:rPr>
                        <a:t>Misclassified?</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7"/>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11"/>
                  </a:ext>
                </a:extLst>
              </a:tr>
              <a:tr h="16209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pic>
        <p:nvPicPr>
          <p:cNvPr id="8" name="Picture 7">
            <a:extLst>
              <a:ext uri="{FF2B5EF4-FFF2-40B4-BE49-F238E27FC236}">
                <a16:creationId xmlns:a16="http://schemas.microsoft.com/office/drawing/2014/main" id="{F20C0D63-E5D9-4489-BCE7-C342F6BD39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85736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Assessment Example</a:t>
            </a:r>
          </a:p>
        </p:txBody>
      </p:sp>
      <p:sp>
        <p:nvSpPr>
          <p:cNvPr id="3" name="Content Placeholder 2"/>
          <p:cNvSpPr>
            <a:spLocks noGrp="1"/>
          </p:cNvSpPr>
          <p:nvPr>
            <p:ph idx="1"/>
          </p:nvPr>
        </p:nvSpPr>
        <p:spPr/>
        <p:txBody>
          <a:bodyPr>
            <a:normAutofit/>
          </a:bodyPr>
          <a:lstStyle/>
          <a:p>
            <a:r>
              <a:rPr lang="en-US" dirty="0"/>
              <a:t>AUC =  0.75</a:t>
            </a:r>
          </a:p>
          <a:p>
            <a:r>
              <a:rPr lang="en-US" dirty="0"/>
              <a:t>RASE = 0.4582576</a:t>
            </a:r>
          </a:p>
          <a:p>
            <a:r>
              <a:rPr lang="en-US" dirty="0"/>
              <a:t>Misclassification Rate = 0.3636363</a:t>
            </a:r>
            <a:br>
              <a:rPr lang="en-US" dirty="0"/>
            </a:br>
            <a:r>
              <a:rPr lang="en-US" dirty="0"/>
              <a:t>(threshold = 0.5 and 0.54)</a:t>
            </a:r>
          </a:p>
          <a:p>
            <a:r>
              <a:rPr lang="en-US" dirty="0"/>
              <a:t>Based on these three metrics,</a:t>
            </a:r>
            <a:br>
              <a:rPr lang="en-US" dirty="0"/>
            </a:br>
            <a:r>
              <a:rPr lang="en-US" dirty="0"/>
              <a:t>the model fits the data adequately</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graphicFrame>
        <p:nvGraphicFramePr>
          <p:cNvPr id="6" name="Table 5"/>
          <p:cNvGraphicFramePr>
            <a:graphicFrameLocks noGrp="1"/>
          </p:cNvGraphicFramePr>
          <p:nvPr>
            <p:extLst/>
          </p:nvPr>
        </p:nvGraphicFramePr>
        <p:xfrm>
          <a:off x="6743247" y="1458006"/>
          <a:ext cx="4521200" cy="2981325"/>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247650">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0.7</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pic>
        <p:nvPicPr>
          <p:cNvPr id="8" name="Picture 7">
            <a:extLst>
              <a:ext uri="{FF2B5EF4-FFF2-40B4-BE49-F238E27FC236}">
                <a16:creationId xmlns:a16="http://schemas.microsoft.com/office/drawing/2014/main" id="{021F710F-595E-4793-9155-D4AE5C323C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79283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Common Metric for Nominal Target</a:t>
            </a:r>
          </a:p>
        </p:txBody>
      </p:sp>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Root Average Squared Error</a:t>
            </a:r>
          </a:p>
          <a:p>
            <a:pPr marL="514350" lvl="1" indent="-514350">
              <a:spcBef>
                <a:spcPts val="1000"/>
              </a:spcBef>
              <a:buFont typeface="+mj-lt"/>
              <a:buAutoNum type="arabicPeriod"/>
            </a:pPr>
            <a:r>
              <a:rPr lang="en-US" sz="2800" dirty="0"/>
              <a:t>Misclassification Rate</a:t>
            </a:r>
          </a:p>
          <a:p>
            <a:pPr marL="971550" lvl="2" indent="-514350">
              <a:spcBef>
                <a:spcPts val="1000"/>
              </a:spcBef>
            </a:pPr>
            <a:r>
              <a:rPr lang="en-US" dirty="0"/>
              <a:t>Define a rule to pick the predicted target category (e.g., the lexically lowest category which has the highest predicted probability)</a:t>
            </a:r>
          </a:p>
          <a:p>
            <a:pPr marL="971550" lvl="2" indent="-514350">
              <a:spcBef>
                <a:spcPts val="1000"/>
              </a:spcBef>
            </a:pPr>
            <a:r>
              <a:rPr lang="en-US" dirty="0"/>
              <a:t>An observation is misclassified if the predicted target category is different from the observed target category.</a:t>
            </a:r>
          </a:p>
          <a:p>
            <a:pPr marL="971550" lvl="2" indent="-514350">
              <a:spcBef>
                <a:spcPts val="1000"/>
              </a:spcBef>
            </a:pPr>
            <a:r>
              <a:rPr lang="en-US" dirty="0"/>
              <a:t>Calculate the percents of observations that are misclassified.</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pic>
        <p:nvPicPr>
          <p:cNvPr id="6" name="Picture 5">
            <a:extLst>
              <a:ext uri="{FF2B5EF4-FFF2-40B4-BE49-F238E27FC236}">
                <a16:creationId xmlns:a16="http://schemas.microsoft.com/office/drawing/2014/main" id="{1341FB92-C37F-4388-97E2-C41645DC35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32705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70075"/>
                <a:ext cx="10515600" cy="4351338"/>
              </a:xfrm>
            </p:spPr>
            <p:txBody>
              <a:bodyPr>
                <a:normAutofit fontScale="85000" lnSpcReduction="20000"/>
              </a:bodyPr>
              <a:lstStyle/>
              <a:p>
                <a:pPr marL="514350" lvl="1" indent="-514350">
                  <a:spcBef>
                    <a:spcPts val="1000"/>
                  </a:spcBef>
                  <a:buFont typeface="+mj-lt"/>
                  <a:buAutoNum type="arabicPeriod"/>
                </a:pPr>
                <a:r>
                  <a:rPr lang="en-US" sz="2800" dirty="0"/>
                  <a:t>RASE = </a:t>
                </a:r>
                <a14:m>
                  <m:oMath xmlns:m="http://schemas.openxmlformats.org/officeDocument/2006/math">
                    <m:rad>
                      <m:radPr>
                        <m:degHide m:val="on"/>
                        <m:ctrlPr>
                          <a:rPr lang="en-US" sz="2800" i="1" smtClean="0">
                            <a:latin typeface="Cambria Math" panose="02040503050406030204" pitchFamily="18" charset="0"/>
                          </a:rPr>
                        </m:ctrlPr>
                      </m:radPr>
                      <m:deg/>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2</m:t>
                            </m:r>
                            <m:r>
                              <a:rPr lang="en-US" sz="2800" i="1">
                                <a:latin typeface="Cambria Math" panose="02040503050406030204" pitchFamily="18" charset="0"/>
                              </a:rPr>
                              <m:t>𝑛</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𝐾</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𝛿</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𝑖𝑗</m:t>
                                            </m:r>
                                          </m:sub>
                                        </m:sSub>
                                      </m:e>
                                    </m:d>
                                  </m:e>
                                  <m:sup>
                                    <m:r>
                                      <a:rPr lang="en-US" sz="2800" i="1">
                                        <a:latin typeface="Cambria Math" panose="02040503050406030204" pitchFamily="18" charset="0"/>
                                      </a:rPr>
                                      <m:t>2</m:t>
                                    </m:r>
                                  </m:sup>
                                </m:sSup>
                              </m:e>
                            </m:nary>
                          </m:e>
                        </m:nary>
                      </m:e>
                    </m:rad>
                  </m:oMath>
                </a14:m>
                <a:r>
                  <a:rPr lang="en-US" sz="2800" dirty="0"/>
                  <a:t> where </a:t>
                </a:r>
              </a:p>
              <a:p>
                <a:pPr marL="971550" lvl="2" indent="-514350">
                  <a:spcBef>
                    <a:spcPts val="1000"/>
                  </a:spcBef>
                </a:pPr>
                <a:r>
                  <a:rPr lang="en-US" i="1" dirty="0"/>
                  <a:t>n</a:t>
                </a:r>
                <a:r>
                  <a:rPr lang="en-US" dirty="0"/>
                  <a:t> is the number of observations</a:t>
                </a:r>
              </a:p>
              <a:p>
                <a:pPr marL="971550" lvl="2" indent="-514350">
                  <a:spcBef>
                    <a:spcPts val="1000"/>
                  </a:spcBef>
                </a:pPr>
                <a:r>
                  <a:rPr lang="en-US" i="1" dirty="0"/>
                  <a:t>K</a:t>
                </a:r>
                <a:r>
                  <a:rPr lang="en-US" dirty="0"/>
                  <a:t> is the number of categories of the target variable</a:t>
                </a:r>
              </a:p>
              <a:p>
                <a:pPr marL="971550" lvl="2" indent="-514350">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oMath>
                </a14:m>
                <a:r>
                  <a:rPr lang="en-US" dirty="0"/>
                  <a:t> is the predicted probability of the </a:t>
                </a:r>
                <a:r>
                  <a:rPr lang="en-US" i="1" dirty="0" err="1"/>
                  <a:t>j</a:t>
                </a:r>
                <a:r>
                  <a:rPr lang="en-US" baseline="30000" dirty="0" err="1"/>
                  <a:t>th</a:t>
                </a:r>
                <a:r>
                  <a:rPr lang="en-US" dirty="0"/>
                  <a:t> target category for the </a:t>
                </a:r>
                <a:r>
                  <a:rPr lang="en-US" i="1" dirty="0" err="1"/>
                  <a:t>i</a:t>
                </a:r>
                <a:r>
                  <a:rPr lang="en-US" baseline="30000" dirty="0" err="1"/>
                  <a:t>th</a:t>
                </a:r>
                <a:r>
                  <a:rPr lang="en-US" dirty="0"/>
                  <a:t> observation.</a:t>
                </a:r>
              </a:p>
              <a:p>
                <a:pPr marL="971550" lvl="2" indent="-514350">
                  <a:spcBef>
                    <a:spcPts val="1000"/>
                  </a:spcBef>
                </a:pP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b="0" i="1" smtClean="0">
                        <a:latin typeface="Cambria Math" panose="02040503050406030204" pitchFamily="18" charset="0"/>
                      </a:rPr>
                      <m:t>=1</m:t>
                    </m:r>
                  </m:oMath>
                </a14:m>
                <a:r>
                  <a:rPr lang="en-US" dirty="0"/>
                  <a:t> if the observed target value of the </a:t>
                </a:r>
                <a:r>
                  <a:rPr lang="en-US" i="1" dirty="0" err="1"/>
                  <a:t>i</a:t>
                </a:r>
                <a:r>
                  <a:rPr lang="en-US" baseline="30000" dirty="0" err="1"/>
                  <a:t>th</a:t>
                </a:r>
                <a:r>
                  <a:rPr lang="en-US" dirty="0"/>
                  <a:t> observation matches the </a:t>
                </a:r>
                <a:r>
                  <a:rPr lang="en-US" i="1" dirty="0" err="1"/>
                  <a:t>j</a:t>
                </a:r>
                <a:r>
                  <a:rPr lang="en-US" baseline="30000" dirty="0" err="1"/>
                  <a:t>th</a:t>
                </a:r>
                <a:r>
                  <a:rPr lang="en-US" dirty="0"/>
                  <a:t> target category, and 0 otherwise.</a:t>
                </a:r>
              </a:p>
              <a:p>
                <a:pPr marL="514350" lvl="1" indent="-514350">
                  <a:spcBef>
                    <a:spcPts val="1000"/>
                  </a:spcBef>
                  <a:buFont typeface="+mj-lt"/>
                  <a:buAutoNum type="arabicPeriod"/>
                </a:pPr>
                <a:r>
                  <a:rPr lang="en-US" sz="2800" dirty="0"/>
                  <a:t>Theoretical range of RASE:</a:t>
                </a:r>
              </a:p>
              <a:p>
                <a:pPr marL="971550" lvl="2" indent="-514350">
                  <a:spcBef>
                    <a:spcPts val="1000"/>
                  </a:spcBef>
                </a:pPr>
                <a:r>
                  <a:rPr lang="en-US" dirty="0"/>
                  <a:t>Minimum is zero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b="0" i="1" smtClean="0">
                            <a:latin typeface="Cambria Math" panose="02040503050406030204" pitchFamily="18" charset="0"/>
                          </a:rPr>
                          <m:t>𝑗</m:t>
                        </m:r>
                      </m:sub>
                    </m:sSub>
                    <m:r>
                      <a:rPr lang="en-US" i="1">
                        <a:latin typeface="Cambria Math" panose="02040503050406030204" pitchFamily="18" charset="0"/>
                      </a:rPr>
                      <m:t>=1</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(perfect model)</a:t>
                </a:r>
              </a:p>
              <a:p>
                <a:pPr marL="971550" lvl="2" indent="-514350">
                  <a:spcBef>
                    <a:spcPts val="1000"/>
                  </a:spcBef>
                </a:pPr>
                <a:r>
                  <a:rPr lang="en-US" dirty="0"/>
                  <a:t>Maximum is one when one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𝑙𝑗</m:t>
                        </m:r>
                      </m:sub>
                    </m:sSub>
                    <m:r>
                      <a:rPr lang="en-US" i="1">
                        <a:latin typeface="Cambria Math" panose="02040503050406030204" pitchFamily="18" charset="0"/>
                      </a:rPr>
                      <m:t>=1</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𝑙𝑗</m:t>
                        </m:r>
                      </m:sub>
                    </m:sSub>
                    <m:r>
                      <a:rPr lang="en-US" i="1">
                        <a:latin typeface="Cambria Math" panose="02040503050406030204" pitchFamily="18" charset="0"/>
                      </a:rPr>
                      <m:t>=0</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(worst model)</a:t>
                </a:r>
              </a:p>
              <a:p>
                <a:pPr marL="971550" lvl="2" indent="-514350">
                  <a:spcBef>
                    <a:spcPts val="1000"/>
                  </a:spcBef>
                </a:pPr>
                <a:r>
                  <a:rPr lang="en-US" dirty="0"/>
                  <a:t>Middle is 0.5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=0.5</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=0.5</m:t>
                    </m:r>
                  </m:oMath>
                </a14:m>
                <a:r>
                  <a:rPr lang="en-US" dirty="0"/>
                  <a:t> (inconclusive model)</a:t>
                </a:r>
              </a:p>
              <a:p>
                <a:pPr marL="514350" indent="-514350">
                  <a:buFont typeface="+mj-lt"/>
                  <a:buAutoNum type="arabicPeriod" startAt="3"/>
                </a:pPr>
                <a:r>
                  <a:rPr lang="en-US" dirty="0"/>
                  <a:t>Acceptable model: RASE &lt; 0.5</a:t>
                </a:r>
              </a:p>
              <a:p>
                <a:pPr marL="514350" indent="-514350">
                  <a:buFont typeface="+mj-lt"/>
                  <a:buAutoNum type="arabicPeriod" startAt="3"/>
                </a:pPr>
                <a:r>
                  <a:rPr lang="en-US" dirty="0"/>
                  <a:t>Smaller the RASE below 0.5, better the model.</a:t>
                </a:r>
              </a:p>
              <a:p>
                <a:pPr marL="514350" indent="-514350">
                  <a:buFont typeface="+mj-lt"/>
                  <a:buAutoNum type="arabicPeriod" startAt="3"/>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70075"/>
                <a:ext cx="10515600" cy="4351338"/>
              </a:xfrm>
              <a:blipFill>
                <a:blip r:embed="rId3"/>
                <a:stretch>
                  <a:fillRect l="-928" t="-12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pic>
        <p:nvPicPr>
          <p:cNvPr id="6" name="Picture 5">
            <a:extLst>
              <a:ext uri="{FF2B5EF4-FFF2-40B4-BE49-F238E27FC236}">
                <a16:creationId xmlns:a16="http://schemas.microsoft.com/office/drawing/2014/main" id="{1341FB92-C37F-4388-97E2-C41645DC35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031784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for Binary Target: Introduction</a:t>
            </a:r>
          </a:p>
        </p:txBody>
      </p:sp>
      <p:sp>
        <p:nvSpPr>
          <p:cNvPr id="3" name="Content Placeholder 2"/>
          <p:cNvSpPr>
            <a:spLocks noGrp="1"/>
          </p:cNvSpPr>
          <p:nvPr>
            <p:ph idx="1"/>
          </p:nvPr>
        </p:nvSpPr>
        <p:spPr/>
        <p:txBody>
          <a:bodyPr>
            <a:normAutofit/>
          </a:bodyPr>
          <a:lstStyle/>
          <a:p>
            <a:pPr marL="514350" lvl="1" indent="-514350">
              <a:spcBef>
                <a:spcPts val="1000"/>
              </a:spcBef>
            </a:pPr>
            <a:r>
              <a:rPr lang="en-US" dirty="0"/>
              <a:t>Next is to introduce the “Curve” in the “Area Under Curve”.</a:t>
            </a:r>
          </a:p>
          <a:p>
            <a:pPr marL="514350" lvl="1" indent="-514350">
              <a:spcBef>
                <a:spcPts val="1000"/>
              </a:spcBef>
            </a:pPr>
            <a:r>
              <a:rPr lang="en-US" dirty="0"/>
              <a:t>The “Curve” is the Receiver Operating Characteristics (ROC) curve </a:t>
            </a:r>
          </a:p>
          <a:p>
            <a:pPr marL="514350" lvl="1" indent="-514350">
              <a:spcBef>
                <a:spcPts val="1000"/>
              </a:spcBef>
            </a:pPr>
            <a:r>
              <a:rPr lang="en-US" dirty="0"/>
              <a:t>ROC curves were developed in the 1950's as a by-product of research into making sense of radio signals contaminated by noise</a:t>
            </a:r>
          </a:p>
          <a:p>
            <a:pPr marL="514350" lvl="1" indent="-514350">
              <a:spcBef>
                <a:spcPts val="1000"/>
              </a:spcBef>
            </a:pPr>
            <a:r>
              <a:rPr lang="en-US" dirty="0"/>
              <a:t>Following the attack on Pearl Harbor, the United States army began new research to increase the prediction of correctly detected Japanese aircraft from their radar signals</a:t>
            </a:r>
          </a:p>
          <a:p>
            <a:pPr marL="971550" lvl="2" indent="-514350">
              <a:spcBef>
                <a:spcPts val="1000"/>
              </a:spcBef>
            </a:pPr>
            <a:r>
              <a:rPr lang="en-US" dirty="0"/>
              <a:t>False Positive leads to friendly fire (weapon fire on airplanes from one's own side)</a:t>
            </a:r>
          </a:p>
          <a:p>
            <a:pPr marL="971550" lvl="2" indent="-514350">
              <a:spcBef>
                <a:spcPts val="1000"/>
              </a:spcBef>
            </a:pPr>
            <a:r>
              <a:rPr lang="en-US" dirty="0"/>
              <a:t>False Negative leads to an actual enemy attack</a:t>
            </a:r>
          </a:p>
          <a:p>
            <a:pPr marL="514350" lvl="1" indent="-514350">
              <a:spcBef>
                <a:spcPts val="1000"/>
              </a:spcBef>
              <a:buFont typeface="+mj-lt"/>
              <a:buAutoNum type="arabicPeriod"/>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pic>
        <p:nvPicPr>
          <p:cNvPr id="6" name="Picture 5">
            <a:extLst>
              <a:ext uri="{FF2B5EF4-FFF2-40B4-BE49-F238E27FC236}">
                <a16:creationId xmlns:a16="http://schemas.microsoft.com/office/drawing/2014/main" id="{294E5EA6-B3B7-4B26-A793-BCFD554F80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410852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Motivations</a:t>
            </a:r>
          </a:p>
        </p:txBody>
      </p:sp>
      <p:sp>
        <p:nvSpPr>
          <p:cNvPr id="3" name="Content Placeholder 2"/>
          <p:cNvSpPr>
            <a:spLocks noGrp="1"/>
          </p:cNvSpPr>
          <p:nvPr>
            <p:ph idx="1"/>
          </p:nvPr>
        </p:nvSpPr>
        <p:spPr/>
        <p:txBody>
          <a:bodyPr>
            <a:normAutofit/>
          </a:bodyPr>
          <a:lstStyle/>
          <a:p>
            <a:r>
              <a:rPr lang="en-US" dirty="0"/>
              <a:t>If my model </a:t>
            </a:r>
            <a:r>
              <a:rPr lang="en-US" i="1" dirty="0"/>
              <a:t>actually works</a:t>
            </a:r>
            <a:r>
              <a:rPr lang="en-US" dirty="0"/>
              <a:t>, then observations will be predicted an </a:t>
            </a:r>
            <a:r>
              <a:rPr lang="en-US" i="1" dirty="0"/>
              <a:t>Event</a:t>
            </a:r>
            <a:r>
              <a:rPr lang="en-US" dirty="0"/>
              <a:t> when the observed target value is actually </a:t>
            </a:r>
            <a:r>
              <a:rPr lang="en-US" i="1" dirty="0"/>
              <a:t>Event</a:t>
            </a:r>
            <a:r>
              <a:rPr lang="en-US" dirty="0"/>
              <a:t>.</a:t>
            </a:r>
          </a:p>
          <a:p>
            <a:r>
              <a:rPr lang="en-US" dirty="0"/>
              <a:t>If an </a:t>
            </a:r>
            <a:r>
              <a:rPr lang="en-US" i="1" dirty="0"/>
              <a:t>Event</a:t>
            </a:r>
            <a:r>
              <a:rPr lang="en-US" dirty="0"/>
              <a:t> is predicted when the predicted probability is greater than or equal to the threshold, then we can create this table:</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graphicFrame>
        <p:nvGraphicFramePr>
          <p:cNvPr id="5" name="Table 4"/>
          <p:cNvGraphicFramePr>
            <a:graphicFrameLocks noGrp="1"/>
          </p:cNvGraphicFramePr>
          <p:nvPr>
            <p:extLst/>
          </p:nvPr>
        </p:nvGraphicFramePr>
        <p:xfrm>
          <a:off x="1155700" y="3774014"/>
          <a:ext cx="9712324" cy="1688995"/>
        </p:xfrm>
        <a:graphic>
          <a:graphicData uri="http://schemas.openxmlformats.org/drawingml/2006/table">
            <a:tbl>
              <a:tblPr firstRow="1" firstCol="1" bandRow="1">
                <a:tableStyleId>{5C22544A-7EE6-4342-B048-85BDC9FD1C3A}</a:tableStyleId>
              </a:tblPr>
              <a:tblGrid>
                <a:gridCol w="2428081">
                  <a:extLst>
                    <a:ext uri="{9D8B030D-6E8A-4147-A177-3AD203B41FA5}">
                      <a16:colId xmlns:a16="http://schemas.microsoft.com/office/drawing/2014/main" val="20000"/>
                    </a:ext>
                  </a:extLst>
                </a:gridCol>
                <a:gridCol w="2428081">
                  <a:extLst>
                    <a:ext uri="{9D8B030D-6E8A-4147-A177-3AD203B41FA5}">
                      <a16:colId xmlns:a16="http://schemas.microsoft.com/office/drawing/2014/main" val="20001"/>
                    </a:ext>
                  </a:extLst>
                </a:gridCol>
                <a:gridCol w="2428081">
                  <a:extLst>
                    <a:ext uri="{9D8B030D-6E8A-4147-A177-3AD203B41FA5}">
                      <a16:colId xmlns:a16="http://schemas.microsoft.com/office/drawing/2014/main" val="20002"/>
                    </a:ext>
                  </a:extLst>
                </a:gridCol>
                <a:gridCol w="2428081">
                  <a:extLst>
                    <a:ext uri="{9D8B030D-6E8A-4147-A177-3AD203B41FA5}">
                      <a16:colId xmlns:a16="http://schemas.microsoft.com/office/drawing/2014/main" val="20003"/>
                    </a:ext>
                  </a:extLst>
                </a:gridCol>
              </a:tblGrid>
              <a:tr h="274111">
                <a:tc>
                  <a:txBody>
                    <a:bodyPr/>
                    <a:lstStyle/>
                    <a:p>
                      <a:endParaRPr lang="en-US" dirty="0"/>
                    </a:p>
                  </a:txBody>
                  <a:tcPr/>
                </a:tc>
                <a:tc>
                  <a:txBody>
                    <a:bodyPr/>
                    <a:lstStyle/>
                    <a:p>
                      <a:pPr algn="ctr"/>
                      <a:r>
                        <a:rPr lang="en-US" dirty="0"/>
                        <a:t>Predicted Non-Event</a:t>
                      </a:r>
                    </a:p>
                  </a:txBody>
                  <a:tcPr/>
                </a:tc>
                <a:tc>
                  <a:txBody>
                    <a:bodyPr/>
                    <a:lstStyle/>
                    <a:p>
                      <a:pPr algn="ctr"/>
                      <a:r>
                        <a:rPr lang="en-US" dirty="0"/>
                        <a:t>Predicted Event</a:t>
                      </a:r>
                    </a:p>
                  </a:txBody>
                  <a:tcPr/>
                </a:tc>
                <a:tc>
                  <a:txBody>
                    <a:bodyPr/>
                    <a:lstStyle/>
                    <a:p>
                      <a:pPr algn="ctr"/>
                      <a:r>
                        <a:rPr lang="en-US" dirty="0"/>
                        <a:t>Total Observed</a:t>
                      </a:r>
                    </a:p>
                  </a:txBody>
                  <a:tcPr/>
                </a:tc>
                <a:extLst>
                  <a:ext uri="{0D108BD9-81ED-4DB2-BD59-A6C34878D82A}">
                    <a16:rowId xmlns:a16="http://schemas.microsoft.com/office/drawing/2014/main" val="10000"/>
                  </a:ext>
                </a:extLst>
              </a:tr>
              <a:tr h="441751">
                <a:tc>
                  <a:txBody>
                    <a:bodyPr/>
                    <a:lstStyle/>
                    <a:p>
                      <a:r>
                        <a:rPr lang="en-US" dirty="0"/>
                        <a:t>Observed Non-Event</a:t>
                      </a:r>
                    </a:p>
                  </a:txBody>
                  <a:tcPr/>
                </a:tc>
                <a:tc>
                  <a:txBody>
                    <a:bodyPr/>
                    <a:lstStyle/>
                    <a:p>
                      <a:pPr algn="ctr"/>
                      <a:r>
                        <a:rPr lang="en-US" dirty="0"/>
                        <a:t>A (true negative)</a:t>
                      </a:r>
                    </a:p>
                  </a:txBody>
                  <a:tcPr/>
                </a:tc>
                <a:tc>
                  <a:txBody>
                    <a:bodyPr/>
                    <a:lstStyle/>
                    <a:p>
                      <a:pPr algn="ctr"/>
                      <a:r>
                        <a:rPr lang="en-US" dirty="0"/>
                        <a:t>B (false positive)</a:t>
                      </a:r>
                    </a:p>
                  </a:txBody>
                  <a:tcPr/>
                </a:tc>
                <a:tc>
                  <a:txBody>
                    <a:bodyPr/>
                    <a:lstStyle/>
                    <a:p>
                      <a:pPr algn="ctr"/>
                      <a:r>
                        <a:rPr lang="en-US" dirty="0"/>
                        <a:t>A+B</a:t>
                      </a:r>
                    </a:p>
                  </a:txBody>
                  <a:tcPr/>
                </a:tc>
                <a:extLst>
                  <a:ext uri="{0D108BD9-81ED-4DB2-BD59-A6C34878D82A}">
                    <a16:rowId xmlns:a16="http://schemas.microsoft.com/office/drawing/2014/main" val="10001"/>
                  </a:ext>
                </a:extLst>
              </a:tr>
              <a:tr h="440742">
                <a:tc>
                  <a:txBody>
                    <a:bodyPr/>
                    <a:lstStyle/>
                    <a:p>
                      <a:r>
                        <a:rPr lang="en-US" dirty="0"/>
                        <a:t>Observed Event</a:t>
                      </a:r>
                    </a:p>
                  </a:txBody>
                  <a:tcPr/>
                </a:tc>
                <a:tc>
                  <a:txBody>
                    <a:bodyPr/>
                    <a:lstStyle/>
                    <a:p>
                      <a:pPr algn="ctr"/>
                      <a:r>
                        <a:rPr lang="en-US" dirty="0"/>
                        <a:t>C (false</a:t>
                      </a:r>
                      <a:r>
                        <a:rPr lang="en-US" baseline="0" dirty="0"/>
                        <a:t> negative)</a:t>
                      </a:r>
                      <a:endParaRPr lang="en-US" dirty="0"/>
                    </a:p>
                  </a:txBody>
                  <a:tcPr/>
                </a:tc>
                <a:tc>
                  <a:txBody>
                    <a:bodyPr/>
                    <a:lstStyle/>
                    <a:p>
                      <a:pPr algn="ctr"/>
                      <a:r>
                        <a:rPr lang="en-US" dirty="0"/>
                        <a:t>D (true positive)</a:t>
                      </a:r>
                    </a:p>
                  </a:txBody>
                  <a:tcPr/>
                </a:tc>
                <a:tc>
                  <a:txBody>
                    <a:bodyPr/>
                    <a:lstStyle/>
                    <a:p>
                      <a:pPr algn="ctr"/>
                      <a:r>
                        <a:rPr lang="en-US" dirty="0"/>
                        <a:t>C+D</a:t>
                      </a:r>
                    </a:p>
                  </a:txBody>
                  <a:tcPr/>
                </a:tc>
                <a:extLst>
                  <a:ext uri="{0D108BD9-81ED-4DB2-BD59-A6C34878D82A}">
                    <a16:rowId xmlns:a16="http://schemas.microsoft.com/office/drawing/2014/main" val="10002"/>
                  </a:ext>
                </a:extLst>
              </a:tr>
              <a:tr h="440742">
                <a:tc>
                  <a:txBody>
                    <a:bodyPr/>
                    <a:lstStyle/>
                    <a:p>
                      <a:r>
                        <a:rPr lang="en-US" dirty="0"/>
                        <a:t>Total Predicted</a:t>
                      </a:r>
                    </a:p>
                  </a:txBody>
                  <a:tcPr/>
                </a:tc>
                <a:tc>
                  <a:txBody>
                    <a:bodyPr/>
                    <a:lstStyle/>
                    <a:p>
                      <a:pPr algn="ctr"/>
                      <a:r>
                        <a:rPr lang="en-US" dirty="0"/>
                        <a:t>A+C</a:t>
                      </a:r>
                    </a:p>
                  </a:txBody>
                  <a:tcPr/>
                </a:tc>
                <a:tc>
                  <a:txBody>
                    <a:bodyPr/>
                    <a:lstStyle/>
                    <a:p>
                      <a:pPr algn="ctr"/>
                      <a:r>
                        <a:rPr lang="en-US" dirty="0"/>
                        <a:t>B+D</a:t>
                      </a:r>
                    </a:p>
                  </a:txBody>
                  <a:tcPr/>
                </a:tc>
                <a:tc>
                  <a:txBody>
                    <a:bodyPr/>
                    <a:lstStyle/>
                    <a:p>
                      <a:pPr algn="ctr"/>
                      <a:r>
                        <a:rPr lang="en-US" dirty="0"/>
                        <a:t>A+B+C+D</a:t>
                      </a:r>
                    </a:p>
                  </a:txBody>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2B46966D-ECBB-47D0-8D47-316FCF9996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82945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Motivations</a:t>
            </a:r>
          </a:p>
        </p:txBody>
      </p:sp>
      <p:sp>
        <p:nvSpPr>
          <p:cNvPr id="3" name="Content Placeholder 2"/>
          <p:cNvSpPr>
            <a:spLocks noGrp="1"/>
          </p:cNvSpPr>
          <p:nvPr>
            <p:ph idx="1"/>
          </p:nvPr>
        </p:nvSpPr>
        <p:spPr>
          <a:xfrm>
            <a:off x="838200" y="3371849"/>
            <a:ext cx="9810750" cy="2805113"/>
          </a:xfrm>
        </p:spPr>
        <p:txBody>
          <a:bodyPr>
            <a:normAutofit fontScale="70000" lnSpcReduction="20000"/>
          </a:bodyPr>
          <a:lstStyle/>
          <a:p>
            <a:pPr>
              <a:lnSpc>
                <a:spcPct val="120000"/>
              </a:lnSpc>
            </a:pPr>
            <a:r>
              <a:rPr lang="en-US" dirty="0"/>
              <a:t>Sensitivity (true positive) = 100% * (D / (C + D))</a:t>
            </a:r>
          </a:p>
          <a:p>
            <a:pPr>
              <a:lnSpc>
                <a:spcPct val="120000"/>
              </a:lnSpc>
            </a:pPr>
            <a:r>
              <a:rPr lang="en-US" dirty="0"/>
              <a:t>Specificity (true negative) = 100% * (A / (A + B)) or</a:t>
            </a:r>
            <a:br>
              <a:rPr lang="en-US" dirty="0"/>
            </a:br>
            <a:r>
              <a:rPr lang="en-US" dirty="0"/>
              <a:t>1 – Specificity (false positive) = 100% * (B / (A + B))</a:t>
            </a:r>
          </a:p>
          <a:p>
            <a:pPr>
              <a:lnSpc>
                <a:spcPct val="120000"/>
              </a:lnSpc>
            </a:pPr>
            <a:r>
              <a:rPr lang="en-US" dirty="0"/>
              <a:t>When threshold goes down, then True Positive increases but False Positive also increases.</a:t>
            </a:r>
          </a:p>
          <a:p>
            <a:pPr>
              <a:lnSpc>
                <a:spcPct val="120000"/>
              </a:lnSpc>
            </a:pPr>
            <a:r>
              <a:rPr lang="en-US" dirty="0"/>
              <a:t>When threshold goes up, then False Positive decreases but True Positive also decreases.</a:t>
            </a:r>
          </a:p>
          <a:p>
            <a:pPr>
              <a:lnSpc>
                <a:spcPct val="120000"/>
              </a:lnSpc>
            </a:pPr>
            <a:r>
              <a:rPr lang="en-US" dirty="0"/>
              <a:t>Show the relationship between True Positive and False Positive for all possible thresholds?</a:t>
            </a:r>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graphicFrame>
        <p:nvGraphicFramePr>
          <p:cNvPr id="5" name="Table 4"/>
          <p:cNvGraphicFramePr>
            <a:graphicFrameLocks noGrp="1"/>
          </p:cNvGraphicFramePr>
          <p:nvPr>
            <p:extLst/>
          </p:nvPr>
        </p:nvGraphicFramePr>
        <p:xfrm>
          <a:off x="946150" y="1507064"/>
          <a:ext cx="9712324" cy="1688995"/>
        </p:xfrm>
        <a:graphic>
          <a:graphicData uri="http://schemas.openxmlformats.org/drawingml/2006/table">
            <a:tbl>
              <a:tblPr firstRow="1" firstCol="1" bandRow="1">
                <a:tableStyleId>{5C22544A-7EE6-4342-B048-85BDC9FD1C3A}</a:tableStyleId>
              </a:tblPr>
              <a:tblGrid>
                <a:gridCol w="2428081">
                  <a:extLst>
                    <a:ext uri="{9D8B030D-6E8A-4147-A177-3AD203B41FA5}">
                      <a16:colId xmlns:a16="http://schemas.microsoft.com/office/drawing/2014/main" val="20000"/>
                    </a:ext>
                  </a:extLst>
                </a:gridCol>
                <a:gridCol w="2428081">
                  <a:extLst>
                    <a:ext uri="{9D8B030D-6E8A-4147-A177-3AD203B41FA5}">
                      <a16:colId xmlns:a16="http://schemas.microsoft.com/office/drawing/2014/main" val="20001"/>
                    </a:ext>
                  </a:extLst>
                </a:gridCol>
                <a:gridCol w="2428081">
                  <a:extLst>
                    <a:ext uri="{9D8B030D-6E8A-4147-A177-3AD203B41FA5}">
                      <a16:colId xmlns:a16="http://schemas.microsoft.com/office/drawing/2014/main" val="20002"/>
                    </a:ext>
                  </a:extLst>
                </a:gridCol>
                <a:gridCol w="2428081">
                  <a:extLst>
                    <a:ext uri="{9D8B030D-6E8A-4147-A177-3AD203B41FA5}">
                      <a16:colId xmlns:a16="http://schemas.microsoft.com/office/drawing/2014/main" val="20003"/>
                    </a:ext>
                  </a:extLst>
                </a:gridCol>
              </a:tblGrid>
              <a:tr h="274111">
                <a:tc>
                  <a:txBody>
                    <a:bodyPr/>
                    <a:lstStyle/>
                    <a:p>
                      <a:endParaRPr lang="en-US" dirty="0"/>
                    </a:p>
                  </a:txBody>
                  <a:tcPr/>
                </a:tc>
                <a:tc>
                  <a:txBody>
                    <a:bodyPr/>
                    <a:lstStyle/>
                    <a:p>
                      <a:pPr algn="ctr"/>
                      <a:r>
                        <a:rPr lang="en-US" dirty="0"/>
                        <a:t>Predicted Non-Event</a:t>
                      </a:r>
                    </a:p>
                  </a:txBody>
                  <a:tcPr/>
                </a:tc>
                <a:tc>
                  <a:txBody>
                    <a:bodyPr/>
                    <a:lstStyle/>
                    <a:p>
                      <a:pPr algn="ctr"/>
                      <a:r>
                        <a:rPr lang="en-US" dirty="0"/>
                        <a:t>Predicted Event</a:t>
                      </a:r>
                    </a:p>
                  </a:txBody>
                  <a:tcPr/>
                </a:tc>
                <a:tc>
                  <a:txBody>
                    <a:bodyPr/>
                    <a:lstStyle/>
                    <a:p>
                      <a:pPr algn="ctr"/>
                      <a:r>
                        <a:rPr lang="en-US" dirty="0"/>
                        <a:t>Total Observed</a:t>
                      </a:r>
                    </a:p>
                  </a:txBody>
                  <a:tcPr/>
                </a:tc>
                <a:extLst>
                  <a:ext uri="{0D108BD9-81ED-4DB2-BD59-A6C34878D82A}">
                    <a16:rowId xmlns:a16="http://schemas.microsoft.com/office/drawing/2014/main" val="10000"/>
                  </a:ext>
                </a:extLst>
              </a:tr>
              <a:tr h="441751">
                <a:tc>
                  <a:txBody>
                    <a:bodyPr/>
                    <a:lstStyle/>
                    <a:p>
                      <a:r>
                        <a:rPr lang="en-US" dirty="0"/>
                        <a:t>Observed Non-Event</a:t>
                      </a:r>
                    </a:p>
                  </a:txBody>
                  <a:tcPr/>
                </a:tc>
                <a:tc>
                  <a:txBody>
                    <a:bodyPr/>
                    <a:lstStyle/>
                    <a:p>
                      <a:pPr algn="ctr"/>
                      <a:r>
                        <a:rPr lang="en-US" dirty="0"/>
                        <a:t>A (true negative)</a:t>
                      </a:r>
                    </a:p>
                  </a:txBody>
                  <a:tcPr/>
                </a:tc>
                <a:tc>
                  <a:txBody>
                    <a:bodyPr/>
                    <a:lstStyle/>
                    <a:p>
                      <a:pPr algn="ctr"/>
                      <a:r>
                        <a:rPr lang="en-US" dirty="0"/>
                        <a:t>B (false positive)</a:t>
                      </a:r>
                    </a:p>
                  </a:txBody>
                  <a:tcPr/>
                </a:tc>
                <a:tc>
                  <a:txBody>
                    <a:bodyPr/>
                    <a:lstStyle/>
                    <a:p>
                      <a:pPr algn="ctr"/>
                      <a:r>
                        <a:rPr lang="en-US" dirty="0"/>
                        <a:t>A+B</a:t>
                      </a:r>
                    </a:p>
                  </a:txBody>
                  <a:tcPr/>
                </a:tc>
                <a:extLst>
                  <a:ext uri="{0D108BD9-81ED-4DB2-BD59-A6C34878D82A}">
                    <a16:rowId xmlns:a16="http://schemas.microsoft.com/office/drawing/2014/main" val="10001"/>
                  </a:ext>
                </a:extLst>
              </a:tr>
              <a:tr h="440742">
                <a:tc>
                  <a:txBody>
                    <a:bodyPr/>
                    <a:lstStyle/>
                    <a:p>
                      <a:r>
                        <a:rPr lang="en-US" dirty="0"/>
                        <a:t>Observed Event</a:t>
                      </a:r>
                    </a:p>
                  </a:txBody>
                  <a:tcPr/>
                </a:tc>
                <a:tc>
                  <a:txBody>
                    <a:bodyPr/>
                    <a:lstStyle/>
                    <a:p>
                      <a:pPr algn="ctr"/>
                      <a:r>
                        <a:rPr lang="en-US" dirty="0"/>
                        <a:t>C (false</a:t>
                      </a:r>
                      <a:r>
                        <a:rPr lang="en-US" baseline="0" dirty="0"/>
                        <a:t> negative)</a:t>
                      </a:r>
                      <a:endParaRPr lang="en-US" dirty="0"/>
                    </a:p>
                  </a:txBody>
                  <a:tcPr/>
                </a:tc>
                <a:tc>
                  <a:txBody>
                    <a:bodyPr/>
                    <a:lstStyle/>
                    <a:p>
                      <a:pPr algn="ctr"/>
                      <a:r>
                        <a:rPr lang="en-US" dirty="0"/>
                        <a:t>D (true positive)</a:t>
                      </a:r>
                    </a:p>
                  </a:txBody>
                  <a:tcPr/>
                </a:tc>
                <a:tc>
                  <a:txBody>
                    <a:bodyPr/>
                    <a:lstStyle/>
                    <a:p>
                      <a:pPr algn="ctr"/>
                      <a:r>
                        <a:rPr lang="en-US" dirty="0"/>
                        <a:t>C+D</a:t>
                      </a:r>
                    </a:p>
                  </a:txBody>
                  <a:tcPr/>
                </a:tc>
                <a:extLst>
                  <a:ext uri="{0D108BD9-81ED-4DB2-BD59-A6C34878D82A}">
                    <a16:rowId xmlns:a16="http://schemas.microsoft.com/office/drawing/2014/main" val="10002"/>
                  </a:ext>
                </a:extLst>
              </a:tr>
              <a:tr h="440742">
                <a:tc>
                  <a:txBody>
                    <a:bodyPr/>
                    <a:lstStyle/>
                    <a:p>
                      <a:r>
                        <a:rPr lang="en-US" dirty="0"/>
                        <a:t>Total Predicted</a:t>
                      </a:r>
                    </a:p>
                  </a:txBody>
                  <a:tcPr/>
                </a:tc>
                <a:tc>
                  <a:txBody>
                    <a:bodyPr/>
                    <a:lstStyle/>
                    <a:p>
                      <a:pPr algn="ctr"/>
                      <a:r>
                        <a:rPr lang="en-US" dirty="0"/>
                        <a:t>A+C</a:t>
                      </a:r>
                    </a:p>
                  </a:txBody>
                  <a:tcPr/>
                </a:tc>
                <a:tc>
                  <a:txBody>
                    <a:bodyPr/>
                    <a:lstStyle/>
                    <a:p>
                      <a:pPr algn="ctr"/>
                      <a:r>
                        <a:rPr lang="en-US" dirty="0"/>
                        <a:t>B+D</a:t>
                      </a:r>
                    </a:p>
                  </a:txBody>
                  <a:tcPr/>
                </a:tc>
                <a:tc>
                  <a:txBody>
                    <a:bodyPr/>
                    <a:lstStyle/>
                    <a:p>
                      <a:pPr algn="ctr"/>
                      <a:r>
                        <a:rPr lang="en-US" dirty="0"/>
                        <a:t>A+B+C+D</a:t>
                      </a:r>
                    </a:p>
                  </a:txBody>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33EBA316-F76E-4AD3-90E8-5170182DAA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297692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Construction</a:t>
            </a: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sp>
        <p:nvSpPr>
          <p:cNvPr id="3" name="Content Placeholder 2"/>
          <p:cNvSpPr>
            <a:spLocks noGrp="1"/>
          </p:cNvSpPr>
          <p:nvPr>
            <p:ph idx="1"/>
          </p:nvPr>
        </p:nvSpPr>
        <p:spPr/>
        <p:txBody>
          <a:bodyPr>
            <a:normAutofit lnSpcReduction="10000"/>
          </a:bodyPr>
          <a:lstStyle/>
          <a:p>
            <a:r>
              <a:rPr lang="en-US" dirty="0"/>
              <a:t>Create a set of distinct predicted probabilities</a:t>
            </a:r>
          </a:p>
          <a:p>
            <a:pPr lvl="1"/>
            <a:r>
              <a:rPr lang="en-US" dirty="0"/>
              <a:t>For example, the event predicted probabilities are {0.1, 0.1, 0.5, 0.8, 0.9, 0.9} then this set is {0.1, 0.5, 0.8, 0.9}</a:t>
            </a:r>
          </a:p>
          <a:p>
            <a:r>
              <a:rPr lang="en-US" dirty="0"/>
              <a:t>Use each element of this set as a cut-off to assign each observation into Predicted Event and Predicted Non-Event</a:t>
            </a:r>
          </a:p>
          <a:p>
            <a:pPr lvl="1"/>
            <a:r>
              <a:rPr lang="en-US" dirty="0"/>
              <a:t>A predicted event is Predicted Probability </a:t>
            </a:r>
            <a:r>
              <a:rPr lang="en-US" dirty="0">
                <a:sym typeface="Symbol" panose="05050102010706020507" pitchFamily="18" charset="2"/>
              </a:rPr>
              <a:t> Cut-Off</a:t>
            </a:r>
            <a:endParaRPr lang="en-US" dirty="0"/>
          </a:p>
          <a:p>
            <a:pPr lvl="1"/>
            <a:r>
              <a:rPr lang="en-US" dirty="0"/>
              <a:t>If cut-off is 0.5, then the predictions are: {NE, NE, E, E, E, E} where NE = Non-Event and E = Event </a:t>
            </a:r>
          </a:p>
          <a:p>
            <a:r>
              <a:rPr lang="en-US" dirty="0"/>
              <a:t>Calculate the ROC Curve coordinates:</a:t>
            </a:r>
          </a:p>
          <a:p>
            <a:pPr lvl="1"/>
            <a:r>
              <a:rPr lang="en-US" dirty="0"/>
              <a:t>(y-Axis): Sensitivity (true positive) = 100% * (D / (C + D))</a:t>
            </a:r>
          </a:p>
          <a:p>
            <a:pPr lvl="1"/>
            <a:r>
              <a:rPr lang="en-US" dirty="0"/>
              <a:t>(x-Axis): 1 – Specificity (false positive) = 100% * (B / (A + B))</a:t>
            </a:r>
          </a:p>
          <a:p>
            <a:pPr lvl="1"/>
            <a:endParaRPr lang="en-US" dirty="0"/>
          </a:p>
        </p:txBody>
      </p:sp>
      <p:pic>
        <p:nvPicPr>
          <p:cNvPr id="6" name="Picture 5">
            <a:extLst>
              <a:ext uri="{FF2B5EF4-FFF2-40B4-BE49-F238E27FC236}">
                <a16:creationId xmlns:a16="http://schemas.microsoft.com/office/drawing/2014/main" id="{4D51347A-0087-452B-BA05-C0FB1931DE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684313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3" name="Content Placeholder 2"/>
          <p:cNvSpPr>
            <a:spLocks noGrp="1"/>
          </p:cNvSpPr>
          <p:nvPr>
            <p:ph idx="1"/>
          </p:nvPr>
        </p:nvSpPr>
        <p:spPr>
          <a:xfrm>
            <a:off x="838200" y="1825625"/>
            <a:ext cx="6467475" cy="4351338"/>
          </a:xfrm>
        </p:spPr>
        <p:txBody>
          <a:bodyPr>
            <a:normAutofit fontScale="70000" lnSpcReduction="20000"/>
          </a:bodyPr>
          <a:lstStyle/>
          <a:p>
            <a:r>
              <a:rPr lang="en-US" dirty="0"/>
              <a:t>Binary target variable, values are Event and Non-Event.</a:t>
            </a:r>
          </a:p>
          <a:p>
            <a:r>
              <a:rPr lang="en-US" dirty="0"/>
              <a:t>The table (on the right) contains the observed target value and the predicted event probabilities.</a:t>
            </a:r>
          </a:p>
          <a:p>
            <a:r>
              <a:rPr lang="en-US" dirty="0"/>
              <a:t>Sort the Predicted Event Probability in ascending order</a:t>
            </a:r>
          </a:p>
          <a:p>
            <a:r>
              <a:rPr lang="en-US" dirty="0"/>
              <a:t>The set of unique predicted event probabilities are: {0.2, 0.3, 0.4, 0.5, 0.7, 0.8, 0.9, 1.0}.</a:t>
            </a:r>
          </a:p>
          <a:p>
            <a:r>
              <a:rPr lang="en-US" dirty="0"/>
              <a:t>Use values from this set in turns as the cut-off thresholds</a:t>
            </a:r>
          </a:p>
          <a:p>
            <a:r>
              <a:rPr lang="en-US" dirty="0"/>
              <a:t>Use each cutoff value to predict Event versus Non-Event</a:t>
            </a:r>
          </a:p>
          <a:p>
            <a:r>
              <a:rPr lang="en-US" dirty="0"/>
              <a:t>Count the number of True Positives (TP) and the number of True Negatives (TN)</a:t>
            </a:r>
          </a:p>
          <a:p>
            <a:r>
              <a:rPr lang="en-US" dirty="0"/>
              <a:t>Number of Observed Event = 6</a:t>
            </a:r>
          </a:p>
          <a:p>
            <a:r>
              <a:rPr lang="en-US" dirty="0"/>
              <a:t>Number of Observed Non-Event = 5</a:t>
            </a:r>
          </a:p>
          <a:p>
            <a:r>
              <a:rPr lang="en-US" dirty="0"/>
              <a:t>Sensitivity = TP / 6, and 1 – Specificity = 1 – TN / 5</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graphicFrame>
        <p:nvGraphicFramePr>
          <p:cNvPr id="6" name="Table 5"/>
          <p:cNvGraphicFramePr>
            <a:graphicFrameLocks noGrp="1"/>
          </p:cNvGraphicFramePr>
          <p:nvPr>
            <p:extLst/>
          </p:nvPr>
        </p:nvGraphicFramePr>
        <p:xfrm>
          <a:off x="7467147" y="1863725"/>
          <a:ext cx="4521200" cy="2981325"/>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247650">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Predicted Event Probability</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pic>
        <p:nvPicPr>
          <p:cNvPr id="8" name="Picture 7">
            <a:extLst>
              <a:ext uri="{FF2B5EF4-FFF2-40B4-BE49-F238E27FC236}">
                <a16:creationId xmlns:a16="http://schemas.microsoft.com/office/drawing/2014/main" id="{F335CB71-628C-41E1-B126-CFC7D88945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32911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graphicFrame>
        <p:nvGraphicFramePr>
          <p:cNvPr id="5" name="Table 4"/>
          <p:cNvGraphicFramePr>
            <a:graphicFrameLocks noGrp="1"/>
          </p:cNvGraphicFramePr>
          <p:nvPr>
            <p:extLst/>
          </p:nvPr>
        </p:nvGraphicFramePr>
        <p:xfrm>
          <a:off x="987425" y="1393371"/>
          <a:ext cx="9652000" cy="3231016"/>
        </p:xfrm>
        <a:graphic>
          <a:graphicData uri="http://schemas.openxmlformats.org/drawingml/2006/table">
            <a:tbl>
              <a:tblPr firstRow="1" firstCol="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gridCol w="965200">
                  <a:extLst>
                    <a:ext uri="{9D8B030D-6E8A-4147-A177-3AD203B41FA5}">
                      <a16:colId xmlns:a16="http://schemas.microsoft.com/office/drawing/2014/main" val="20006"/>
                    </a:ext>
                  </a:extLst>
                </a:gridCol>
                <a:gridCol w="965200">
                  <a:extLst>
                    <a:ext uri="{9D8B030D-6E8A-4147-A177-3AD203B41FA5}">
                      <a16:colId xmlns:a16="http://schemas.microsoft.com/office/drawing/2014/main" val="20007"/>
                    </a:ext>
                  </a:extLst>
                </a:gridCol>
                <a:gridCol w="965200">
                  <a:extLst>
                    <a:ext uri="{9D8B030D-6E8A-4147-A177-3AD203B41FA5}">
                      <a16:colId xmlns:a16="http://schemas.microsoft.com/office/drawing/2014/main" val="20008"/>
                    </a:ext>
                  </a:extLst>
                </a:gridCol>
                <a:gridCol w="965200">
                  <a:extLst>
                    <a:ext uri="{9D8B030D-6E8A-4147-A177-3AD203B41FA5}">
                      <a16:colId xmlns:a16="http://schemas.microsoft.com/office/drawing/2014/main" val="20009"/>
                    </a:ext>
                  </a:extLst>
                </a:gridCol>
              </a:tblGrid>
              <a:tr h="698908">
                <a:tc>
                  <a:txBody>
                    <a:bodyPr/>
                    <a:lstStyle/>
                    <a:p>
                      <a:pPr algn="l" fontAlgn="b"/>
                      <a:r>
                        <a:rPr lang="en-US" sz="1400" u="none" strike="noStrike" dirty="0">
                          <a:effectLst/>
                        </a:rPr>
                        <a:t>Observed Target Value</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Predicted Event Probability</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Cutoff: 0.8</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1.0</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40608">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0.5</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0.7</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0.9</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6" name="TextBox 5"/>
          <p:cNvSpPr txBox="1"/>
          <p:nvPr/>
        </p:nvSpPr>
        <p:spPr>
          <a:xfrm>
            <a:off x="9663112" y="735518"/>
            <a:ext cx="2314575" cy="584775"/>
          </a:xfrm>
          <a:prstGeom prst="rect">
            <a:avLst/>
          </a:prstGeom>
          <a:noFill/>
        </p:spPr>
        <p:txBody>
          <a:bodyPr wrap="square" rtlCol="0">
            <a:spAutoFit/>
          </a:bodyPr>
          <a:lstStyle/>
          <a:p>
            <a:r>
              <a:rPr lang="en-US" sz="1600" dirty="0"/>
              <a:t>True Positive: </a:t>
            </a:r>
            <a:r>
              <a:rPr lang="en-US" sz="1600" dirty="0">
                <a:solidFill>
                  <a:srgbClr val="00B050"/>
                </a:solidFill>
              </a:rPr>
              <a:t>Event</a:t>
            </a:r>
          </a:p>
          <a:p>
            <a:r>
              <a:rPr lang="en-US" sz="1600" dirty="0"/>
              <a:t>True Negative: </a:t>
            </a:r>
            <a:r>
              <a:rPr lang="en-US" sz="1600" dirty="0">
                <a:solidFill>
                  <a:srgbClr val="FF0000"/>
                </a:solidFill>
              </a:rPr>
              <a:t>Non-Event</a:t>
            </a:r>
          </a:p>
        </p:txBody>
      </p:sp>
      <p:graphicFrame>
        <p:nvGraphicFramePr>
          <p:cNvPr id="8" name="Table 7"/>
          <p:cNvGraphicFramePr>
            <a:graphicFrameLocks noGrp="1"/>
          </p:cNvGraphicFramePr>
          <p:nvPr>
            <p:extLst/>
          </p:nvPr>
        </p:nvGraphicFramePr>
        <p:xfrm>
          <a:off x="987427" y="4662566"/>
          <a:ext cx="9651999" cy="1646184"/>
        </p:xfrm>
        <a:graphic>
          <a:graphicData uri="http://schemas.openxmlformats.org/drawingml/2006/table">
            <a:tbl>
              <a:tblPr firstRow="1" firstCol="1" bandRow="1">
                <a:tableStyleId>{5C22544A-7EE6-4342-B048-85BDC9FD1C3A}</a:tableStyleId>
              </a:tblPr>
              <a:tblGrid>
                <a:gridCol w="1974848">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33450">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gridCol w="942976">
                  <a:extLst>
                    <a:ext uri="{9D8B030D-6E8A-4147-A177-3AD203B41FA5}">
                      <a16:colId xmlns:a16="http://schemas.microsoft.com/office/drawing/2014/main" val="20008"/>
                    </a:ext>
                  </a:extLst>
                </a:gridCol>
              </a:tblGrid>
              <a:tr h="274364">
                <a:tc>
                  <a:txBody>
                    <a:bodyPr/>
                    <a:lstStyle/>
                    <a:p>
                      <a:pPr algn="l" fontAlgn="b"/>
                      <a:r>
                        <a:rPr lang="en-US" sz="1600" u="none" strike="noStrike" dirty="0">
                          <a:effectLst/>
                        </a:rPr>
                        <a:t>Cutoff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74364">
                <a:tc>
                  <a:txBody>
                    <a:bodyPr/>
                    <a:lstStyle/>
                    <a:p>
                      <a:pPr algn="l" fontAlgn="b"/>
                      <a:r>
                        <a:rPr lang="en-US" sz="1600" u="none" strike="noStrike">
                          <a:effectLst/>
                        </a:rPr>
                        <a:t># TP</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74364">
                <a:tc>
                  <a:txBody>
                    <a:bodyPr/>
                    <a:lstStyle/>
                    <a:p>
                      <a:pPr algn="l" fontAlgn="b"/>
                      <a:r>
                        <a:rPr lang="en-US" sz="1600" u="none" strike="noStrike">
                          <a:effectLst/>
                        </a:rPr>
                        <a:t># TN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74364">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74364">
                <a:tc>
                  <a:txBody>
                    <a:bodyPr/>
                    <a:lstStyle/>
                    <a:p>
                      <a:pPr algn="l" fontAlgn="b"/>
                      <a:r>
                        <a:rPr lang="en-US" sz="1600" u="none" strike="noStrike">
                          <a:effectLst/>
                        </a:rPr>
                        <a:t>Sensitivity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0.67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0.50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0.33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0.17</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74364">
                <a:tc>
                  <a:txBody>
                    <a:bodyPr/>
                    <a:lstStyle/>
                    <a:p>
                      <a:pPr algn="l" fontAlgn="b"/>
                      <a:r>
                        <a:rPr lang="en-US" sz="1600" u="none" strike="noStrike">
                          <a:effectLst/>
                        </a:rPr>
                        <a:t>1 – Specificity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0.20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0.20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pic>
        <p:nvPicPr>
          <p:cNvPr id="9" name="Picture 8">
            <a:extLst>
              <a:ext uri="{FF2B5EF4-FFF2-40B4-BE49-F238E27FC236}">
                <a16:creationId xmlns:a16="http://schemas.microsoft.com/office/drawing/2014/main" id="{F6C60DF1-7EF7-4EA8-B022-D60E394BBB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8965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Replicability</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If a researcher runs the machine learning activity (i.e., use the same algorithms, execute the same tasks) using a </a:t>
            </a:r>
            <a:r>
              <a:rPr lang="en-US" i="1" dirty="0"/>
              <a:t>different data on some compatible machine</a:t>
            </a:r>
            <a:r>
              <a:rPr lang="en-US" dirty="0"/>
              <a:t>, the researcher is able to obtain results that lead to the same conclusions (e.g., the list of selected features, the distribution of the predicted outcomes).</a:t>
            </a:r>
          </a:p>
          <a:p>
            <a:r>
              <a:rPr lang="en-US" dirty="0"/>
              <a:t>If the expected conclusions cannot be replicated, this indicates there are some design flaws in the tasks.  For example, some correlations among the features are not accounted for, the algorithms need further tunings, additional tasks are required, or different algorithms should be considered.</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59519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3" name="Content Placeholder 2"/>
          <p:cNvSpPr>
            <a:spLocks noGrp="1"/>
          </p:cNvSpPr>
          <p:nvPr>
            <p:ph idx="1"/>
          </p:nvPr>
        </p:nvSpPr>
        <p:spPr/>
        <p:txBody>
          <a:bodyPr>
            <a:normAutofit/>
          </a:bodyPr>
          <a:lstStyle/>
          <a:p>
            <a:r>
              <a:rPr lang="en-US" dirty="0"/>
              <a:t>Since the ROC Curve conventionally includes the coordinates (0,0) and (1,1), you may need to add these two points if they are not there. </a:t>
            </a:r>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graphicFrame>
        <p:nvGraphicFramePr>
          <p:cNvPr id="6" name="Table 5"/>
          <p:cNvGraphicFramePr>
            <a:graphicFrameLocks noGrp="1"/>
          </p:cNvGraphicFramePr>
          <p:nvPr>
            <p:extLst/>
          </p:nvPr>
        </p:nvGraphicFramePr>
        <p:xfrm>
          <a:off x="914401" y="3505993"/>
          <a:ext cx="10308772" cy="2219892"/>
        </p:xfrm>
        <a:graphic>
          <a:graphicData uri="http://schemas.openxmlformats.org/drawingml/2006/table">
            <a:tbl>
              <a:tblPr firstRow="1" firstCol="1" bandRow="1">
                <a:tableStyleId>{5C22544A-7EE6-4342-B048-85BDC9FD1C3A}</a:tableStyleId>
              </a:tblPr>
              <a:tblGrid>
                <a:gridCol w="1418772">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111250">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gridCol w="1111250">
                  <a:extLst>
                    <a:ext uri="{9D8B030D-6E8A-4147-A177-3AD203B41FA5}">
                      <a16:colId xmlns:a16="http://schemas.microsoft.com/office/drawing/2014/main" val="20007"/>
                    </a:ext>
                  </a:extLst>
                </a:gridCol>
                <a:gridCol w="1111250">
                  <a:extLst>
                    <a:ext uri="{9D8B030D-6E8A-4147-A177-3AD203B41FA5}">
                      <a16:colId xmlns:a16="http://schemas.microsoft.com/office/drawing/2014/main" val="20008"/>
                    </a:ext>
                  </a:extLst>
                </a:gridCol>
              </a:tblGrid>
              <a:tr h="369982">
                <a:tc>
                  <a:txBody>
                    <a:bodyPr/>
                    <a:lstStyle/>
                    <a:p>
                      <a:pPr algn="l" fontAlgn="b"/>
                      <a:r>
                        <a:rPr lang="en-US" sz="1600" u="none" strike="noStrike" dirty="0">
                          <a:effectLst/>
                        </a:rPr>
                        <a:t>Cutoff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69982">
                <a:tc>
                  <a:txBody>
                    <a:bodyPr/>
                    <a:lstStyle/>
                    <a:p>
                      <a:pPr algn="l" fontAlgn="b"/>
                      <a:r>
                        <a:rPr lang="en-US" sz="1600" u="none" strike="noStrike" dirty="0">
                          <a:effectLst/>
                        </a:rPr>
                        <a:t># TP</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69982">
                <a:tc>
                  <a:txBody>
                    <a:bodyPr/>
                    <a:lstStyle/>
                    <a:p>
                      <a:pPr algn="l" fontAlgn="b"/>
                      <a:r>
                        <a:rPr lang="en-US" sz="1600" u="none" strike="noStrike">
                          <a:effectLst/>
                        </a:rPr>
                        <a:t># TN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69982">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69982">
                <a:tc>
                  <a:txBody>
                    <a:bodyPr/>
                    <a:lstStyle/>
                    <a:p>
                      <a:pPr algn="l" fontAlgn="b"/>
                      <a:r>
                        <a:rPr lang="en-US" sz="1600" u="none" strike="noStrike">
                          <a:effectLst/>
                        </a:rPr>
                        <a:t>Sensitivity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0.67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0.50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0.33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0.17</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69982">
                <a:tc>
                  <a:txBody>
                    <a:bodyPr/>
                    <a:lstStyle/>
                    <a:p>
                      <a:pPr algn="l" fontAlgn="b"/>
                      <a:r>
                        <a:rPr lang="en-US" sz="1600" u="none" strike="noStrike">
                          <a:effectLst/>
                        </a:rPr>
                        <a:t>1 – Specificity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0.20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0.20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pic>
        <p:nvPicPr>
          <p:cNvPr id="8" name="Picture 7">
            <a:extLst>
              <a:ext uri="{FF2B5EF4-FFF2-40B4-BE49-F238E27FC236}">
                <a16:creationId xmlns:a16="http://schemas.microsoft.com/office/drawing/2014/main" id="{AFA3F4AE-5383-4326-9077-3B672C9F8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90020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sp>
        <p:nvSpPr>
          <p:cNvPr id="5" name="TextBox 4"/>
          <p:cNvSpPr txBox="1"/>
          <p:nvPr/>
        </p:nvSpPr>
        <p:spPr>
          <a:xfrm>
            <a:off x="5288096" y="1514359"/>
            <a:ext cx="6643171" cy="3231654"/>
          </a:xfrm>
          <a:prstGeom prst="rect">
            <a:avLst/>
          </a:prstGeom>
          <a:noFill/>
        </p:spPr>
        <p:txBody>
          <a:bodyPr wrap="square" rtlCol="0">
            <a:spAutoFit/>
          </a:bodyPr>
          <a:lstStyle/>
          <a:p>
            <a:r>
              <a:rPr lang="en-US" sz="1200" dirty="0" err="1">
                <a:latin typeface="SAS Monospace" panose="020B0609020202020204" pitchFamily="49" charset="0"/>
              </a:rPr>
              <a:t>rocData</a:t>
            </a:r>
            <a:r>
              <a:rPr lang="en-US" sz="1200" dirty="0">
                <a:latin typeface="SAS Monospace" panose="020B0609020202020204" pitchFamily="49" charset="0"/>
              </a:rPr>
              <a:t> = </a:t>
            </a:r>
            <a:r>
              <a:rPr lang="en-US" sz="1200" dirty="0" err="1">
                <a:latin typeface="SAS Monospace" panose="020B0609020202020204" pitchFamily="49" charset="0"/>
              </a:rPr>
              <a:t>pandas.DataFrame</a:t>
            </a:r>
            <a:r>
              <a:rPr lang="en-US" sz="1200" dirty="0">
                <a:latin typeface="SAS Monospace" panose="020B0609020202020204" pitchFamily="49" charset="0"/>
              </a:rPr>
              <a:t>(</a:t>
            </a:r>
          </a:p>
          <a:p>
            <a:r>
              <a:rPr lang="en-US" sz="1200" dirty="0">
                <a:latin typeface="SAS Monospace" panose="020B0609020202020204" pitchFamily="49" charset="0"/>
              </a:rPr>
              <a:t>{'</a:t>
            </a:r>
            <a:r>
              <a:rPr lang="en-US" sz="1200" dirty="0" err="1">
                <a:latin typeface="SAS Monospace" panose="020B0609020202020204" pitchFamily="49" charset="0"/>
              </a:rPr>
              <a:t>CutOff</a:t>
            </a:r>
            <a:r>
              <a:rPr lang="en-US" sz="1200" dirty="0">
                <a:latin typeface="SAS Monospace" panose="020B0609020202020204" pitchFamily="49" charset="0"/>
              </a:rPr>
              <a:t>': [-2, 0.2, 0.3, 0.4, 0.5, 0.7, 0.8, 0.9, 1.0, 2], </a:t>
            </a:r>
          </a:p>
          <a:p>
            <a:r>
              <a:rPr lang="en-US" sz="1200" dirty="0">
                <a:latin typeface="SAS Monospace" panose="020B0609020202020204" pitchFamily="49" charset="0"/>
              </a:rPr>
              <a:t> 'Sensitivity': [1.0, 1.0, 1.0, 0.83, 0.67, 0.5, 0.33, 0.33, 0.17, 0],</a:t>
            </a:r>
          </a:p>
          <a:p>
            <a:r>
              <a:rPr lang="en-US" sz="1200" dirty="0">
                <a:latin typeface="SAS Monospace" panose="020B0609020202020204" pitchFamily="49" charset="0"/>
              </a:rPr>
              <a:t> '</a:t>
            </a:r>
            <a:r>
              <a:rPr lang="en-US" sz="1200" dirty="0" err="1">
                <a:latin typeface="SAS Monospace" panose="020B0609020202020204" pitchFamily="49" charset="0"/>
              </a:rPr>
              <a:t>OneMinusSpecificity</a:t>
            </a:r>
            <a:r>
              <a:rPr lang="en-US" sz="1200" dirty="0">
                <a:latin typeface="SAS Monospace" panose="020B0609020202020204" pitchFamily="49" charset="0"/>
              </a:rPr>
              <a:t>': [1.0, 1.0, 0.8, 0.4, 0.4, 0.2, 0.2, 0, 0, 0]})</a:t>
            </a:r>
          </a:p>
          <a:p>
            <a:endParaRPr lang="en-US" sz="1200" dirty="0">
              <a:latin typeface="SAS Monospace" panose="020B0609020202020204" pitchFamily="49" charset="0"/>
            </a:endParaRPr>
          </a:p>
          <a:p>
            <a:r>
              <a:rPr lang="en-US" sz="1200" dirty="0">
                <a:latin typeface="SAS Monospace" panose="020B0609020202020204" pitchFamily="49" charset="0"/>
              </a:rPr>
              <a:t>ax = </a:t>
            </a:r>
            <a:r>
              <a:rPr lang="en-US" sz="1200" dirty="0" err="1">
                <a:latin typeface="SAS Monospace" panose="020B0609020202020204" pitchFamily="49" charset="0"/>
              </a:rPr>
              <a:t>plt.gca</a:t>
            </a:r>
            <a:r>
              <a:rPr lang="en-US" sz="1200" dirty="0">
                <a:latin typeface="SAS Monospace" panose="020B0609020202020204" pitchFamily="49" charset="0"/>
              </a:rPr>
              <a:t>()</a:t>
            </a:r>
          </a:p>
          <a:p>
            <a:r>
              <a:rPr lang="en-US" sz="1200" dirty="0" err="1">
                <a:latin typeface="SAS Monospace" panose="020B0609020202020204" pitchFamily="49" charset="0"/>
              </a:rPr>
              <a:t>ax.set_aspect</a:t>
            </a:r>
            <a:r>
              <a:rPr lang="en-US" sz="1200" dirty="0">
                <a:latin typeface="SAS Monospace" panose="020B0609020202020204" pitchFamily="49" charset="0"/>
              </a:rPr>
              <a:t>('equal')</a:t>
            </a:r>
          </a:p>
          <a:p>
            <a:r>
              <a:rPr lang="en-US" sz="1200" dirty="0" err="1">
                <a:latin typeface="SAS Monospace" panose="020B0609020202020204" pitchFamily="49" charset="0"/>
              </a:rPr>
              <a:t>plt.figure</a:t>
            </a:r>
            <a:r>
              <a:rPr lang="en-US" sz="1200" dirty="0">
                <a:latin typeface="SAS Monospace" panose="020B0609020202020204" pitchFamily="49" charset="0"/>
              </a:rPr>
              <a:t>(</a:t>
            </a:r>
            <a:r>
              <a:rPr lang="en-US" sz="1200" dirty="0" err="1">
                <a:latin typeface="SAS Monospace" panose="020B0609020202020204" pitchFamily="49" charset="0"/>
              </a:rPr>
              <a:t>figsize</a:t>
            </a:r>
            <a:r>
              <a:rPr lang="en-US" sz="1200" dirty="0">
                <a:latin typeface="SAS Monospace" panose="020B0609020202020204" pitchFamily="49" charset="0"/>
              </a:rPr>
              <a:t>=(6,6))</a:t>
            </a:r>
          </a:p>
          <a:p>
            <a:r>
              <a:rPr lang="en-US" sz="1200" dirty="0" err="1">
                <a:latin typeface="SAS Monospace" panose="020B0609020202020204" pitchFamily="49" charset="0"/>
              </a:rPr>
              <a:t>plt.plot</a:t>
            </a:r>
            <a:r>
              <a:rPr lang="en-US" sz="1200" dirty="0">
                <a:latin typeface="SAS Monospace" panose="020B0609020202020204" pitchFamily="49" charset="0"/>
              </a:rPr>
              <a:t>(</a:t>
            </a:r>
            <a:r>
              <a:rPr lang="en-US" sz="1200" dirty="0" err="1">
                <a:latin typeface="SAS Monospace" panose="020B0609020202020204" pitchFamily="49" charset="0"/>
              </a:rPr>
              <a:t>rocData</a:t>
            </a:r>
            <a:r>
              <a:rPr lang="en-US" sz="1200" dirty="0">
                <a:latin typeface="SAS Monospace" panose="020B0609020202020204" pitchFamily="49" charset="0"/>
              </a:rPr>
              <a:t>['</a:t>
            </a:r>
            <a:r>
              <a:rPr lang="en-US" sz="1200" dirty="0" err="1">
                <a:latin typeface="SAS Monospace" panose="020B0609020202020204" pitchFamily="49" charset="0"/>
              </a:rPr>
              <a:t>OneMinusSpecificity</a:t>
            </a:r>
            <a:r>
              <a:rPr lang="en-US" sz="1200" dirty="0">
                <a:latin typeface="SAS Monospace" panose="020B0609020202020204" pitchFamily="49" charset="0"/>
              </a:rPr>
              <a:t>'], </a:t>
            </a:r>
            <a:r>
              <a:rPr lang="en-US" sz="1200" dirty="0" err="1">
                <a:latin typeface="SAS Monospace" panose="020B0609020202020204" pitchFamily="49" charset="0"/>
              </a:rPr>
              <a:t>rocData</a:t>
            </a:r>
            <a:r>
              <a:rPr lang="en-US" sz="1200" dirty="0">
                <a:latin typeface="SAS Monospace" panose="020B0609020202020204" pitchFamily="49" charset="0"/>
              </a:rPr>
              <a:t>['Sensitivity'], marker = 'o',</a:t>
            </a:r>
          </a:p>
          <a:p>
            <a:r>
              <a:rPr lang="en-US" sz="1200" dirty="0">
                <a:latin typeface="SAS Monospace" panose="020B0609020202020204" pitchFamily="49" charset="0"/>
              </a:rPr>
              <a:t>         color = 'blue', </a:t>
            </a:r>
            <a:r>
              <a:rPr lang="en-US" sz="1200" dirty="0" err="1">
                <a:latin typeface="SAS Monospace" panose="020B0609020202020204" pitchFamily="49" charset="0"/>
              </a:rPr>
              <a:t>linestyle</a:t>
            </a:r>
            <a:r>
              <a:rPr lang="en-US" sz="1200" dirty="0">
                <a:latin typeface="SAS Monospace" panose="020B0609020202020204" pitchFamily="49" charset="0"/>
              </a:rPr>
              <a:t> = 'solid', linewidth = 2, </a:t>
            </a:r>
            <a:r>
              <a:rPr lang="en-US" sz="1200" dirty="0" err="1">
                <a:latin typeface="SAS Monospace" panose="020B0609020202020204" pitchFamily="49" charset="0"/>
              </a:rPr>
              <a:t>markersize</a:t>
            </a:r>
            <a:r>
              <a:rPr lang="en-US" sz="1200" dirty="0">
                <a:latin typeface="SAS Monospace" panose="020B0609020202020204" pitchFamily="49" charset="0"/>
              </a:rPr>
              <a:t> = 6)</a:t>
            </a:r>
          </a:p>
          <a:p>
            <a:r>
              <a:rPr lang="en-US" sz="1200" dirty="0" err="1">
                <a:latin typeface="SAS Monospace" panose="020B0609020202020204" pitchFamily="49" charset="0"/>
              </a:rPr>
              <a:t>plt.plot</a:t>
            </a:r>
            <a:r>
              <a:rPr lang="en-US" sz="1200" dirty="0">
                <a:latin typeface="SAS Monospace" panose="020B0609020202020204" pitchFamily="49" charset="0"/>
              </a:rPr>
              <a:t>([0, 1], [0, 1], color = 'red', </a:t>
            </a:r>
            <a:r>
              <a:rPr lang="en-US" sz="1200" dirty="0" err="1">
                <a:latin typeface="SAS Monospace" panose="020B0609020202020204" pitchFamily="49" charset="0"/>
              </a:rPr>
              <a:t>linestyle</a:t>
            </a:r>
            <a:r>
              <a:rPr lang="en-US" sz="1200" dirty="0">
                <a:latin typeface="SAS Monospace" panose="020B0609020202020204" pitchFamily="49" charset="0"/>
              </a:rPr>
              <a:t> = ':')</a:t>
            </a:r>
          </a:p>
          <a:p>
            <a:r>
              <a:rPr lang="en-US" sz="1200" dirty="0" err="1">
                <a:latin typeface="SAS Monospace" panose="020B0609020202020204" pitchFamily="49" charset="0"/>
              </a:rPr>
              <a:t>plt.grid</a:t>
            </a:r>
            <a:r>
              <a:rPr lang="en-US" sz="1200" dirty="0">
                <a:latin typeface="SAS Monospace" panose="020B0609020202020204" pitchFamily="49" charset="0"/>
              </a:rPr>
              <a:t>(True)</a:t>
            </a:r>
          </a:p>
          <a:p>
            <a:r>
              <a:rPr lang="en-US" sz="1200" dirty="0" err="1">
                <a:latin typeface="SAS Monospace" panose="020B0609020202020204" pitchFamily="49" charset="0"/>
              </a:rPr>
              <a:t>plt.xlabel</a:t>
            </a:r>
            <a:r>
              <a:rPr lang="en-US" sz="1200" dirty="0">
                <a:latin typeface="SAS Monospace" panose="020B0609020202020204" pitchFamily="49" charset="0"/>
              </a:rPr>
              <a:t>("1 - Specificity")</a:t>
            </a:r>
          </a:p>
          <a:p>
            <a:r>
              <a:rPr lang="en-US" sz="1200" dirty="0" err="1">
                <a:latin typeface="SAS Monospace" panose="020B0609020202020204" pitchFamily="49" charset="0"/>
              </a:rPr>
              <a:t>plt.ylabel</a:t>
            </a:r>
            <a:r>
              <a:rPr lang="en-US" sz="1200" dirty="0">
                <a:latin typeface="SAS Monospace" panose="020B0609020202020204" pitchFamily="49" charset="0"/>
              </a:rPr>
              <a:t>("Sensitivity")</a:t>
            </a:r>
          </a:p>
          <a:p>
            <a:r>
              <a:rPr lang="en-US" sz="1200" dirty="0" err="1">
                <a:latin typeface="SAS Monospace" panose="020B0609020202020204" pitchFamily="49" charset="0"/>
              </a:rPr>
              <a:t>plt.show</a:t>
            </a:r>
            <a:r>
              <a:rPr lang="en-US" sz="1200" dirty="0">
                <a:latin typeface="SAS Monospace" panose="020B0609020202020204" pitchFamily="49" charset="0"/>
              </a:rPr>
              <a:t>()</a:t>
            </a:r>
          </a:p>
        </p:txBody>
      </p:sp>
      <p:pic>
        <p:nvPicPr>
          <p:cNvPr id="8" name="Picture 7">
            <a:extLst>
              <a:ext uri="{FF2B5EF4-FFF2-40B4-BE49-F238E27FC236}">
                <a16:creationId xmlns:a16="http://schemas.microsoft.com/office/drawing/2014/main" id="{34D5D3FD-23EE-4111-8881-EB504D82E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291688AA-07D5-400E-ABB9-CC790567FAF6}"/>
              </a:ext>
            </a:extLst>
          </p:cNvPr>
          <p:cNvPicPr>
            <a:picLocks noChangeAspect="1"/>
          </p:cNvPicPr>
          <p:nvPr/>
        </p:nvPicPr>
        <p:blipFill>
          <a:blip r:embed="rId4"/>
          <a:stretch>
            <a:fillRect/>
          </a:stretch>
        </p:blipFill>
        <p:spPr>
          <a:xfrm>
            <a:off x="353458" y="1514359"/>
            <a:ext cx="4742689" cy="4572000"/>
          </a:xfrm>
          <a:prstGeom prst="rect">
            <a:avLst/>
          </a:prstGeom>
        </p:spPr>
      </p:pic>
    </p:spTree>
    <p:extLst>
      <p:ext uri="{BB962C8B-B14F-4D97-AF65-F5344CB8AC3E}">
        <p14:creationId xmlns:p14="http://schemas.microsoft.com/office/powerpoint/2010/main" val="2532033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Interpretations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sp>
        <p:nvSpPr>
          <p:cNvPr id="10" name="Content Placeholder 2"/>
          <p:cNvSpPr>
            <a:spLocks noGrp="1"/>
          </p:cNvSpPr>
          <p:nvPr>
            <p:ph idx="1"/>
          </p:nvPr>
        </p:nvSpPr>
        <p:spPr>
          <a:xfrm>
            <a:off x="838199" y="1825625"/>
            <a:ext cx="5534026" cy="4351338"/>
          </a:xfrm>
        </p:spPr>
        <p:txBody>
          <a:bodyPr>
            <a:normAutofit fontScale="92500" lnSpcReduction="10000"/>
          </a:bodyPr>
          <a:lstStyle/>
          <a:p>
            <a:pPr marL="0" indent="0">
              <a:buNone/>
            </a:pPr>
            <a:r>
              <a:rPr lang="en-US" sz="2000" dirty="0"/>
              <a:t>If I can tolerate a particular percent of False Positive, then what percent of True Positive I will get?</a:t>
            </a:r>
          </a:p>
          <a:p>
            <a:pPr>
              <a:lnSpc>
                <a:spcPct val="120000"/>
              </a:lnSpc>
            </a:pPr>
            <a:r>
              <a:rPr lang="en-US" sz="1800" dirty="0"/>
              <a:t>If I can tolerate up to 10% of False Positive, then I can get up to 33% of True Positive (Sensitivity)</a:t>
            </a:r>
          </a:p>
          <a:p>
            <a:pPr>
              <a:lnSpc>
                <a:spcPct val="120000"/>
              </a:lnSpc>
            </a:pPr>
            <a:r>
              <a:rPr lang="en-US" sz="1800" dirty="0"/>
              <a:t>If I can tolerate up to 20% of False Positive, then I can get up to 50% of True Positive</a:t>
            </a:r>
          </a:p>
          <a:p>
            <a:pPr marL="514350" indent="-514350">
              <a:buFont typeface="+mj-lt"/>
              <a:buAutoNum type="arabicPeriod"/>
            </a:pPr>
            <a:endParaRPr lang="en-US" sz="2000" dirty="0"/>
          </a:p>
          <a:p>
            <a:pPr marL="0" indent="0">
              <a:buNone/>
            </a:pPr>
            <a:r>
              <a:rPr lang="en-US" sz="2000" dirty="0"/>
              <a:t>If I want a certain percent of True Positive, then what percent of False Positive do I need to tolerate?</a:t>
            </a:r>
          </a:p>
          <a:p>
            <a:pPr>
              <a:lnSpc>
                <a:spcPct val="120000"/>
              </a:lnSpc>
            </a:pPr>
            <a:r>
              <a:rPr lang="en-US" sz="1800" dirty="0"/>
              <a:t>If I want at least 80% of True Positive, then I need to tolerate at least 40% of False Positive (1 – Specificity)</a:t>
            </a:r>
          </a:p>
          <a:p>
            <a:pPr>
              <a:lnSpc>
                <a:spcPct val="120000"/>
              </a:lnSpc>
            </a:pPr>
            <a:r>
              <a:rPr lang="en-US" sz="1800" dirty="0"/>
              <a:t>If I want at least 40% of True Positive, then I need to tolerate at least 20% of False Positive</a:t>
            </a:r>
          </a:p>
        </p:txBody>
      </p:sp>
      <p:pic>
        <p:nvPicPr>
          <p:cNvPr id="8" name="Picture 7">
            <a:extLst>
              <a:ext uri="{FF2B5EF4-FFF2-40B4-BE49-F238E27FC236}">
                <a16:creationId xmlns:a16="http://schemas.microsoft.com/office/drawing/2014/main" id="{9E1FAB3E-0035-42DB-8CD5-A76C7519CD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9" name="Picture 8">
            <a:extLst>
              <a:ext uri="{FF2B5EF4-FFF2-40B4-BE49-F238E27FC236}">
                <a16:creationId xmlns:a16="http://schemas.microsoft.com/office/drawing/2014/main" id="{267DB6A0-6854-4B99-BA04-6F9F9BA2B220}"/>
              </a:ext>
            </a:extLst>
          </p:cNvPr>
          <p:cNvPicPr>
            <a:picLocks noChangeAspect="1"/>
          </p:cNvPicPr>
          <p:nvPr/>
        </p:nvPicPr>
        <p:blipFill>
          <a:blip r:embed="rId4"/>
          <a:stretch>
            <a:fillRect/>
          </a:stretch>
        </p:blipFill>
        <p:spPr>
          <a:xfrm>
            <a:off x="6798325" y="1715294"/>
            <a:ext cx="4742689" cy="4572000"/>
          </a:xfrm>
          <a:prstGeom prst="rect">
            <a:avLst/>
          </a:prstGeom>
        </p:spPr>
      </p:pic>
    </p:spTree>
    <p:extLst>
      <p:ext uri="{BB962C8B-B14F-4D97-AF65-F5344CB8AC3E}">
        <p14:creationId xmlns:p14="http://schemas.microsoft.com/office/powerpoint/2010/main" val="32600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Statement of Problem</a:t>
            </a:r>
          </a:p>
        </p:txBody>
      </p:sp>
      <p:sp>
        <p:nvSpPr>
          <p:cNvPr id="3" name="Content Placeholder 2"/>
          <p:cNvSpPr>
            <a:spLocks noGrp="1"/>
          </p:cNvSpPr>
          <p:nvPr>
            <p:ph idx="1"/>
          </p:nvPr>
        </p:nvSpPr>
        <p:spPr/>
        <p:txBody>
          <a:bodyPr>
            <a:normAutofit/>
          </a:bodyPr>
          <a:lstStyle/>
          <a:p>
            <a:r>
              <a:rPr lang="en-US" dirty="0"/>
              <a:t>I have a model to predict a customer’s likelihood to respond to my market campaign.</a:t>
            </a:r>
          </a:p>
          <a:p>
            <a:r>
              <a:rPr lang="en-US" dirty="0"/>
              <a:t>I have limited resources (e.g., budget, time, personnel).</a:t>
            </a:r>
          </a:p>
          <a:p>
            <a:r>
              <a:rPr lang="en-US" dirty="0"/>
              <a:t>I should contact the customers who are more likely to respond according to the model (i.e., higher predicted probability to respond).</a:t>
            </a:r>
          </a:p>
          <a:p>
            <a:r>
              <a:rPr lang="en-US" dirty="0"/>
              <a:t>How should I choose the customers to contact? </a:t>
            </a:r>
          </a:p>
          <a:p>
            <a:r>
              <a:rPr lang="en-US" dirty="0"/>
              <a:t>What percentage of customers should I contact?</a:t>
            </a:r>
          </a:p>
          <a:p>
            <a:r>
              <a:rPr lang="en-US" dirty="0"/>
              <a:t>What is the response rate of the customers who I will contact?</a:t>
            </a:r>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pic>
        <p:nvPicPr>
          <p:cNvPr id="6" name="Picture 5">
            <a:extLst>
              <a:ext uri="{FF2B5EF4-FFF2-40B4-BE49-F238E27FC236}">
                <a16:creationId xmlns:a16="http://schemas.microsoft.com/office/drawing/2014/main" id="{DBB45543-5FCB-47C3-BD25-53EC4A7D4D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42203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Motivations</a:t>
            </a:r>
          </a:p>
        </p:txBody>
      </p:sp>
      <p:sp>
        <p:nvSpPr>
          <p:cNvPr id="3" name="Content Placeholder 2"/>
          <p:cNvSpPr>
            <a:spLocks noGrp="1"/>
          </p:cNvSpPr>
          <p:nvPr>
            <p:ph idx="1"/>
          </p:nvPr>
        </p:nvSpPr>
        <p:spPr/>
        <p:txBody>
          <a:bodyPr>
            <a:normAutofit/>
          </a:bodyPr>
          <a:lstStyle/>
          <a:p>
            <a:r>
              <a:rPr lang="en-US" dirty="0"/>
              <a:t>If my model </a:t>
            </a:r>
            <a:r>
              <a:rPr lang="en-US" i="1" dirty="0"/>
              <a:t>actually works</a:t>
            </a:r>
            <a:r>
              <a:rPr lang="en-US" dirty="0"/>
              <a:t>, then the customers with higher predicted probabilities are more likely to respond than the customers with lower predicted probabilities.</a:t>
            </a:r>
          </a:p>
          <a:p>
            <a:r>
              <a:rPr lang="en-US" dirty="0"/>
              <a:t>An idea is to put customers into groups of descending predicted probabilities and study the response rates of the groups.</a:t>
            </a:r>
          </a:p>
          <a:p>
            <a:r>
              <a:rPr lang="en-US" dirty="0"/>
              <a:t>Customers in the first few groups are "more preferred".</a:t>
            </a:r>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pic>
        <p:nvPicPr>
          <p:cNvPr id="6" name="Picture 5">
            <a:extLst>
              <a:ext uri="{FF2B5EF4-FFF2-40B4-BE49-F238E27FC236}">
                <a16:creationId xmlns:a16="http://schemas.microsoft.com/office/drawing/2014/main" id="{A8B436DD-C516-4394-87EE-A1E46FB6EB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26568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Algorithm</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Calculate the predicted event (e.g., YES) probabilities</a:t>
            </a:r>
          </a:p>
          <a:p>
            <a:pPr marL="514350" indent="-514350">
              <a:buFont typeface="+mj-lt"/>
              <a:buAutoNum type="arabicPeriod"/>
            </a:pPr>
            <a:r>
              <a:rPr lang="en-US" dirty="0"/>
              <a:t>Sort the predicted probabilities in descending order</a:t>
            </a:r>
          </a:p>
          <a:p>
            <a:pPr marL="514350" indent="-514350">
              <a:buFont typeface="+mj-lt"/>
              <a:buAutoNum type="arabicPeriod"/>
            </a:pPr>
            <a:r>
              <a:rPr lang="en-US" dirty="0"/>
              <a:t>Divide the predicted probabilities into ten deciles</a:t>
            </a:r>
          </a:p>
          <a:p>
            <a:pPr lvl="1"/>
            <a:r>
              <a:rPr lang="en-US" dirty="0"/>
              <a:t>Ideally, the deciles have equal number of observations</a:t>
            </a:r>
          </a:p>
          <a:p>
            <a:pPr lvl="1"/>
            <a:r>
              <a:rPr lang="en-US" dirty="0"/>
              <a:t>Decile 1 contains the top 10% of predicted probabilities</a:t>
            </a:r>
          </a:p>
          <a:p>
            <a:pPr lvl="1"/>
            <a:r>
              <a:rPr lang="en-US" dirty="0"/>
              <a:t>Decile 2 contains the next 10% of predicted probabilities</a:t>
            </a:r>
          </a:p>
          <a:p>
            <a:pPr lvl="1"/>
            <a:r>
              <a:rPr lang="en-US" dirty="0"/>
              <a:t>… so on</a:t>
            </a:r>
          </a:p>
          <a:p>
            <a:pPr lvl="1"/>
            <a:r>
              <a:rPr lang="en-US" dirty="0"/>
              <a:t>Decile 10 contains the bottom 10% of predicted probabilities</a:t>
            </a:r>
          </a:p>
          <a:p>
            <a:pPr marL="514350" indent="-514350">
              <a:buFont typeface="+mj-lt"/>
              <a:buAutoNum type="arabicPeriod"/>
            </a:pPr>
            <a:r>
              <a:rPr lang="en-US" dirty="0"/>
              <a:t>Calculate a suite of statistics in each decile</a:t>
            </a:r>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pic>
        <p:nvPicPr>
          <p:cNvPr id="6" name="Picture 5">
            <a:extLst>
              <a:ext uri="{FF2B5EF4-FFF2-40B4-BE49-F238E27FC236}">
                <a16:creationId xmlns:a16="http://schemas.microsoft.com/office/drawing/2014/main" id="{31B602D8-2F8E-4BA7-BE69-74D9D94FF8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77825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Column Statistics</a:t>
            </a:r>
          </a:p>
        </p:txBody>
      </p:sp>
      <p:sp>
        <p:nvSpPr>
          <p:cNvPr id="3" name="Content Placeholder 2"/>
          <p:cNvSpPr>
            <a:spLocks noGrp="1"/>
          </p:cNvSpPr>
          <p:nvPr>
            <p:ph idx="1"/>
          </p:nvPr>
        </p:nvSpPr>
        <p:spPr/>
        <p:txBody>
          <a:bodyPr>
            <a:normAutofit/>
          </a:bodyPr>
          <a:lstStyle/>
          <a:p>
            <a:pPr marL="285750" indent="-285750"/>
            <a:r>
              <a:rPr lang="en-US" b="1" dirty="0"/>
              <a:t>Decile N</a:t>
            </a:r>
            <a:r>
              <a:rPr lang="en-US" dirty="0"/>
              <a:t>: Number of cases in the decile</a:t>
            </a:r>
          </a:p>
          <a:p>
            <a:pPr marL="285750" indent="-285750"/>
            <a:r>
              <a:rPr lang="en-US" b="1" dirty="0"/>
              <a:t>Decile %</a:t>
            </a:r>
            <a:r>
              <a:rPr lang="en-US" dirty="0"/>
              <a:t>: Percent of cases in the decile (base = entire sample)</a:t>
            </a:r>
          </a:p>
          <a:p>
            <a:pPr marL="285750" indent="-285750"/>
            <a:r>
              <a:rPr lang="en-US" b="1" dirty="0"/>
              <a:t>Gain N</a:t>
            </a:r>
            <a:r>
              <a:rPr lang="en-US" dirty="0"/>
              <a:t>: Number of cases of the target category in the decile (e.g., target category = Yes)</a:t>
            </a:r>
          </a:p>
          <a:p>
            <a:pPr marL="285750" indent="-285750"/>
            <a:r>
              <a:rPr lang="en-US" b="1" dirty="0"/>
              <a:t>Gain %</a:t>
            </a:r>
            <a:r>
              <a:rPr lang="en-US" dirty="0"/>
              <a:t>: Percent of cases of the target category in the decile with respect to the overall number of cases of the target category</a:t>
            </a:r>
          </a:p>
          <a:p>
            <a:pPr marL="285750" indent="-285750"/>
            <a:r>
              <a:rPr lang="en-US" b="1" dirty="0"/>
              <a:t>Response %</a:t>
            </a:r>
            <a:r>
              <a:rPr lang="en-US" dirty="0"/>
              <a:t>: Percent of cases of the target category in the decile</a:t>
            </a:r>
          </a:p>
          <a:p>
            <a:pPr marL="285750" indent="-285750"/>
            <a:r>
              <a:rPr lang="en-US" b="1" dirty="0"/>
              <a:t>Lift</a:t>
            </a:r>
            <a:r>
              <a:rPr lang="en-US" dirty="0"/>
              <a:t>: Response % divided by overall percentage of the target category</a:t>
            </a:r>
          </a:p>
        </p:txBody>
      </p:sp>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pic>
        <p:nvPicPr>
          <p:cNvPr id="6" name="Picture 5">
            <a:extLst>
              <a:ext uri="{FF2B5EF4-FFF2-40B4-BE49-F238E27FC236}">
                <a16:creationId xmlns:a16="http://schemas.microsoft.com/office/drawing/2014/main" id="{59EE3384-14E2-42E6-881A-D5766C614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011495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Column Statistics</a:t>
            </a:r>
            <a:br>
              <a:rPr lang="en-US" b="1" dirty="0">
                <a:solidFill>
                  <a:schemeClr val="bg1"/>
                </a:solidFill>
              </a:rPr>
            </a:br>
            <a:r>
              <a:rPr lang="en-US" sz="3200" b="1" dirty="0">
                <a:solidFill>
                  <a:schemeClr val="bg1"/>
                </a:solidFill>
              </a:rPr>
              <a:t>(Accumulated Decile = Lower Deciles + Current Decile)</a:t>
            </a:r>
            <a:endParaRPr lang="en-US" b="1"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285750" indent="-285750"/>
            <a:r>
              <a:rPr lang="en-US" b="1" dirty="0"/>
              <a:t>Accumulated Decile N</a:t>
            </a:r>
            <a:r>
              <a:rPr lang="en-US" dirty="0"/>
              <a:t>: Number of cases in the accumulated decile</a:t>
            </a:r>
          </a:p>
          <a:p>
            <a:pPr marL="285750" indent="-285750"/>
            <a:r>
              <a:rPr lang="en-US" b="1" dirty="0"/>
              <a:t>Accumulated Decile %</a:t>
            </a:r>
            <a:r>
              <a:rPr lang="en-US" dirty="0"/>
              <a:t>: Percent of cases in the accumulated decile (base = entire sample)</a:t>
            </a:r>
          </a:p>
          <a:p>
            <a:pPr marL="285750" indent="-285750"/>
            <a:r>
              <a:rPr lang="en-US" b="1" dirty="0"/>
              <a:t>Accumulated Gain N</a:t>
            </a:r>
            <a:r>
              <a:rPr lang="en-US" dirty="0"/>
              <a:t>: Number of cases of the target category in the accumulated decile (e.g., target category = Yes)</a:t>
            </a:r>
          </a:p>
          <a:p>
            <a:pPr marL="285750" indent="-285750"/>
            <a:r>
              <a:rPr lang="en-US" b="1" dirty="0"/>
              <a:t>Accumulated Gain %</a:t>
            </a:r>
            <a:r>
              <a:rPr lang="en-US" dirty="0"/>
              <a:t>: Percent of cases of the target category in the accumulated decile with respect to the overall number of cases of the target category</a:t>
            </a:r>
          </a:p>
          <a:p>
            <a:pPr marL="285750" indent="-285750"/>
            <a:r>
              <a:rPr lang="en-US" b="1" dirty="0"/>
              <a:t>Accumulated Response %</a:t>
            </a:r>
            <a:r>
              <a:rPr lang="en-US" dirty="0"/>
              <a:t>: Percent of cases of the target category in the accumulated decile</a:t>
            </a:r>
          </a:p>
          <a:p>
            <a:pPr marL="285750" indent="-285750"/>
            <a:r>
              <a:rPr lang="en-US" b="1" dirty="0"/>
              <a:t>Accumulated Lift</a:t>
            </a:r>
            <a:r>
              <a:rPr lang="en-US" dirty="0"/>
              <a:t>: Accumulated Response % divided by the overall percent of the target category</a:t>
            </a:r>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pic>
        <p:nvPicPr>
          <p:cNvPr id="6" name="Picture 5">
            <a:extLst>
              <a:ext uri="{FF2B5EF4-FFF2-40B4-BE49-F238E27FC236}">
                <a16:creationId xmlns:a16="http://schemas.microsoft.com/office/drawing/2014/main" id="{AA0F3455-E5DE-4D33-8B1F-C4345DCBD6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71158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3" name="Content Placeholder 2"/>
          <p:cNvSpPr>
            <a:spLocks noGrp="1"/>
          </p:cNvSpPr>
          <p:nvPr>
            <p:ph idx="1"/>
          </p:nvPr>
        </p:nvSpPr>
        <p:spPr/>
        <p:txBody>
          <a:bodyPr>
            <a:normAutofit/>
          </a:bodyPr>
          <a:lstStyle/>
          <a:p>
            <a:pPr marL="285750" indent="-285750"/>
            <a:r>
              <a:rPr lang="en-US" dirty="0"/>
              <a:t>10,000 observations</a:t>
            </a:r>
          </a:p>
          <a:p>
            <a:pPr marL="285750" indent="-285750"/>
            <a:r>
              <a:rPr lang="en-US" i="1" dirty="0"/>
              <a:t>Response</a:t>
            </a:r>
            <a:r>
              <a:rPr lang="en-US" dirty="0"/>
              <a:t>: generated from a Bernoulli distribution with p = 0.5 (i.e., flipping a fair coin), </a:t>
            </a:r>
            <a:r>
              <a:rPr lang="en-US" i="1" dirty="0"/>
              <a:t>Response</a:t>
            </a:r>
            <a:r>
              <a:rPr lang="en-US" dirty="0"/>
              <a:t> = 1 is the target category</a:t>
            </a:r>
          </a:p>
          <a:p>
            <a:pPr marL="285750" indent="-285750"/>
            <a:r>
              <a:rPr lang="en-US" i="1" dirty="0" err="1"/>
              <a:t>PredProb</a:t>
            </a:r>
            <a:r>
              <a:rPr lang="en-US" dirty="0"/>
              <a:t>: predicted probability from a Uniform distribution</a:t>
            </a:r>
          </a:p>
          <a:p>
            <a:pPr marL="285750" indent="-285750"/>
            <a:r>
              <a:rPr lang="en-US" i="1" dirty="0"/>
              <a:t>Response</a:t>
            </a:r>
            <a:r>
              <a:rPr lang="en-US" dirty="0"/>
              <a:t> and </a:t>
            </a:r>
            <a:r>
              <a:rPr lang="en-US" i="1" dirty="0" err="1"/>
              <a:t>PredProb</a:t>
            </a:r>
            <a:r>
              <a:rPr lang="en-US" dirty="0"/>
              <a:t> are statistically independent</a:t>
            </a:r>
          </a:p>
          <a:p>
            <a:pPr marL="285750" indent="-285750"/>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0553" y="4348163"/>
            <a:ext cx="2438400" cy="1828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734" y="4348163"/>
            <a:ext cx="2438400" cy="18288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8915" y="4348163"/>
            <a:ext cx="2438400" cy="1828800"/>
          </a:xfrm>
          <a:prstGeom prst="rect">
            <a:avLst/>
          </a:prstGeom>
        </p:spPr>
      </p:pic>
      <p:pic>
        <p:nvPicPr>
          <p:cNvPr id="9" name="Picture 8">
            <a:extLst>
              <a:ext uri="{FF2B5EF4-FFF2-40B4-BE49-F238E27FC236}">
                <a16:creationId xmlns:a16="http://schemas.microsoft.com/office/drawing/2014/main" id="{CF1E9E0A-47CF-44F6-B0EF-BE229A63D9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007164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p:graphicFrame>
        <p:nvGraphicFramePr>
          <p:cNvPr id="8" name="Content Placeholder 7"/>
          <p:cNvGraphicFramePr>
            <a:graphicFrameLocks noGrp="1"/>
          </p:cNvGraphicFramePr>
          <p:nvPr>
            <p:ph idx="1"/>
            <p:extLst/>
          </p:nvPr>
        </p:nvGraphicFramePr>
        <p:xfrm>
          <a:off x="962628" y="1566029"/>
          <a:ext cx="10183789" cy="4487528"/>
        </p:xfrm>
        <a:graphic>
          <a:graphicData uri="http://schemas.openxmlformats.org/drawingml/2006/table">
            <a:tbl>
              <a:tblPr/>
              <a:tblGrid>
                <a:gridCol w="1454827">
                  <a:extLst>
                    <a:ext uri="{9D8B030D-6E8A-4147-A177-3AD203B41FA5}">
                      <a16:colId xmlns:a16="http://schemas.microsoft.com/office/drawing/2014/main" val="20000"/>
                    </a:ext>
                  </a:extLst>
                </a:gridCol>
                <a:gridCol w="1454827">
                  <a:extLst>
                    <a:ext uri="{9D8B030D-6E8A-4147-A177-3AD203B41FA5}">
                      <a16:colId xmlns:a16="http://schemas.microsoft.com/office/drawing/2014/main" val="20001"/>
                    </a:ext>
                  </a:extLst>
                </a:gridCol>
                <a:gridCol w="1454827">
                  <a:extLst>
                    <a:ext uri="{9D8B030D-6E8A-4147-A177-3AD203B41FA5}">
                      <a16:colId xmlns:a16="http://schemas.microsoft.com/office/drawing/2014/main" val="20002"/>
                    </a:ext>
                  </a:extLst>
                </a:gridCol>
                <a:gridCol w="1454827">
                  <a:extLst>
                    <a:ext uri="{9D8B030D-6E8A-4147-A177-3AD203B41FA5}">
                      <a16:colId xmlns:a16="http://schemas.microsoft.com/office/drawing/2014/main" val="20003"/>
                    </a:ext>
                  </a:extLst>
                </a:gridCol>
                <a:gridCol w="1454827">
                  <a:extLst>
                    <a:ext uri="{9D8B030D-6E8A-4147-A177-3AD203B41FA5}">
                      <a16:colId xmlns:a16="http://schemas.microsoft.com/office/drawing/2014/main" val="20004"/>
                    </a:ext>
                  </a:extLst>
                </a:gridCol>
                <a:gridCol w="1454827">
                  <a:extLst>
                    <a:ext uri="{9D8B030D-6E8A-4147-A177-3AD203B41FA5}">
                      <a16:colId xmlns:a16="http://schemas.microsoft.com/office/drawing/2014/main" val="20005"/>
                    </a:ext>
                  </a:extLst>
                </a:gridCol>
                <a:gridCol w="1454827">
                  <a:extLst>
                    <a:ext uri="{9D8B030D-6E8A-4147-A177-3AD203B41FA5}">
                      <a16:colId xmlns:a16="http://schemas.microsoft.com/office/drawing/2014/main" val="20006"/>
                    </a:ext>
                  </a:extLst>
                </a:gridCol>
              </a:tblGrid>
              <a:tr h="386222">
                <a:tc>
                  <a:txBody>
                    <a:bodyPr/>
                    <a:lstStyle/>
                    <a:p>
                      <a:pPr algn="r" fontAlgn="b"/>
                      <a:r>
                        <a:rPr lang="en-US" sz="1800" b="1" i="0" u="none" strike="noStrike" dirty="0">
                          <a:solidFill>
                            <a:srgbClr val="000000"/>
                          </a:solidFill>
                          <a:effectLst/>
                          <a:latin typeface="Calibri" panose="020F0502020204030204" pitchFamily="34" charset="0"/>
                        </a:rPr>
                        <a:t>Decile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Decile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Decile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Gain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Gain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Response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Lift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222">
                <a:tc>
                  <a:txBody>
                    <a:bodyPr/>
                    <a:lstStyle/>
                    <a:p>
                      <a:pPr algn="r" fontAlgn="b"/>
                      <a:r>
                        <a:rPr lang="en-US" sz="18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830">
                <a:tc>
                  <a:txBody>
                    <a:bodyPr/>
                    <a:lstStyle/>
                    <a:p>
                      <a:pPr algn="r" fontAlgn="b"/>
                      <a:r>
                        <a:rPr lang="en-US" sz="18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830">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830">
                <a:tc>
                  <a:txBody>
                    <a:bodyPr/>
                    <a:lstStyle/>
                    <a:p>
                      <a:pPr algn="r" fontAlgn="b"/>
                      <a:r>
                        <a:rPr lang="en-US" sz="18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52.10%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830">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830">
                <a:tc>
                  <a:txBody>
                    <a:bodyPr/>
                    <a:lstStyle/>
                    <a:p>
                      <a:pPr algn="r" fontAlgn="b"/>
                      <a:r>
                        <a:rPr lang="en-US" sz="18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48.60%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7830">
                <a:tc>
                  <a:txBody>
                    <a:bodyPr/>
                    <a:lstStyle/>
                    <a:p>
                      <a:pPr algn="r" fontAlgn="b"/>
                      <a:r>
                        <a:rPr lang="en-US" sz="18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7830">
                <a:tc>
                  <a:txBody>
                    <a:bodyPr/>
                    <a:lstStyle/>
                    <a:p>
                      <a:pPr algn="r" fontAlgn="b"/>
                      <a:r>
                        <a:rPr lang="en-US" sz="18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52.40%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830">
                <a:tc>
                  <a:txBody>
                    <a:bodyPr/>
                    <a:lstStyle/>
                    <a:p>
                      <a:pPr algn="r" fontAlgn="b"/>
                      <a:r>
                        <a:rPr lang="en-US" sz="18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86222">
                <a:tc>
                  <a:txBody>
                    <a:bodyPr/>
                    <a:lstStyle/>
                    <a:p>
                      <a:pPr algn="r" fontAlgn="b"/>
                      <a:r>
                        <a:rPr lang="en-US" sz="18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86222">
                <a:tc>
                  <a:txBody>
                    <a:bodyPr/>
                    <a:lstStyle/>
                    <a:p>
                      <a:pPr algn="l" fontAlgn="b"/>
                      <a:r>
                        <a:rPr lang="en-US" sz="1800" b="1" i="0" u="none" strike="noStrike">
                          <a:solidFill>
                            <a:srgbClr val="000000"/>
                          </a:solidFill>
                          <a:effectLst/>
                          <a:latin typeface="Calibri" panose="020F0502020204030204" pitchFamily="34" charset="0"/>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5,060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6" name="Picture 5">
            <a:extLst>
              <a:ext uri="{FF2B5EF4-FFF2-40B4-BE49-F238E27FC236}">
                <a16:creationId xmlns:a16="http://schemas.microsoft.com/office/drawing/2014/main" id="{F9ED5DF6-858C-4A24-B8F5-4B87E4CEE8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6250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Surety in Deployment</a:t>
            </a:r>
          </a:p>
        </p:txBody>
      </p:sp>
      <p:sp>
        <p:nvSpPr>
          <p:cNvPr id="3" name="Content Placeholder 2"/>
          <p:cNvSpPr>
            <a:spLocks noGrp="1"/>
          </p:cNvSpPr>
          <p:nvPr>
            <p:ph idx="1"/>
          </p:nvPr>
        </p:nvSpPr>
        <p:spPr>
          <a:xfrm>
            <a:off x="838200" y="1870075"/>
            <a:ext cx="10515600" cy="4351338"/>
          </a:xfrm>
        </p:spPr>
        <p:txBody>
          <a:bodyPr>
            <a:normAutofit lnSpcReduction="10000"/>
          </a:bodyPr>
          <a:lstStyle/>
          <a:p>
            <a:r>
              <a:rPr lang="en-US" dirty="0"/>
              <a:t>We will have more confidence in the machine learning algorithm if we can replicate the results or conclusions by applying the algorithm on different data.</a:t>
            </a:r>
          </a:p>
          <a:p>
            <a:endParaRPr lang="en-US" dirty="0"/>
          </a:p>
          <a:p>
            <a:r>
              <a:rPr lang="en-US" dirty="0"/>
              <a:t>Be Objective in Deployment</a:t>
            </a:r>
          </a:p>
          <a:p>
            <a:pPr lvl="1"/>
            <a:r>
              <a:rPr lang="en-US" dirty="0"/>
              <a:t>If you are a contester, then you should not be the judge!</a:t>
            </a:r>
          </a:p>
          <a:p>
            <a:endParaRPr lang="en-US" dirty="0"/>
          </a:p>
          <a:p>
            <a:r>
              <a:rPr lang="en-US" dirty="0"/>
              <a:t>Anticipate for the Unexpected in Deployment</a:t>
            </a:r>
          </a:p>
          <a:p>
            <a:pPr lvl="1"/>
            <a:r>
              <a:rPr lang="en-US" dirty="0"/>
              <a:t>A car that runs most smoothly inside a wind tunnel may not perform while driving through the Chicago traffic!</a:t>
            </a:r>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92362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70</a:t>
            </a:fld>
            <a:endParaRPr lang="en-US" dirty="0"/>
          </a:p>
        </p:txBody>
      </p:sp>
      <p:graphicFrame>
        <p:nvGraphicFramePr>
          <p:cNvPr id="8" name="Content Placeholder 7"/>
          <p:cNvGraphicFramePr>
            <a:graphicFrameLocks noGrp="1"/>
          </p:cNvGraphicFramePr>
          <p:nvPr>
            <p:ph idx="1"/>
            <p:extLst/>
          </p:nvPr>
        </p:nvGraphicFramePr>
        <p:xfrm>
          <a:off x="962628" y="1566029"/>
          <a:ext cx="10183789" cy="4487528"/>
        </p:xfrm>
        <a:graphic>
          <a:graphicData uri="http://schemas.openxmlformats.org/drawingml/2006/table">
            <a:tbl>
              <a:tblPr/>
              <a:tblGrid>
                <a:gridCol w="1454827">
                  <a:extLst>
                    <a:ext uri="{9D8B030D-6E8A-4147-A177-3AD203B41FA5}">
                      <a16:colId xmlns:a16="http://schemas.microsoft.com/office/drawing/2014/main" val="20000"/>
                    </a:ext>
                  </a:extLst>
                </a:gridCol>
                <a:gridCol w="1454827">
                  <a:extLst>
                    <a:ext uri="{9D8B030D-6E8A-4147-A177-3AD203B41FA5}">
                      <a16:colId xmlns:a16="http://schemas.microsoft.com/office/drawing/2014/main" val="20001"/>
                    </a:ext>
                  </a:extLst>
                </a:gridCol>
                <a:gridCol w="1454827">
                  <a:extLst>
                    <a:ext uri="{9D8B030D-6E8A-4147-A177-3AD203B41FA5}">
                      <a16:colId xmlns:a16="http://schemas.microsoft.com/office/drawing/2014/main" val="20002"/>
                    </a:ext>
                  </a:extLst>
                </a:gridCol>
                <a:gridCol w="1454827">
                  <a:extLst>
                    <a:ext uri="{9D8B030D-6E8A-4147-A177-3AD203B41FA5}">
                      <a16:colId xmlns:a16="http://schemas.microsoft.com/office/drawing/2014/main" val="20003"/>
                    </a:ext>
                  </a:extLst>
                </a:gridCol>
                <a:gridCol w="1454827">
                  <a:extLst>
                    <a:ext uri="{9D8B030D-6E8A-4147-A177-3AD203B41FA5}">
                      <a16:colId xmlns:a16="http://schemas.microsoft.com/office/drawing/2014/main" val="20004"/>
                    </a:ext>
                  </a:extLst>
                </a:gridCol>
                <a:gridCol w="1454827">
                  <a:extLst>
                    <a:ext uri="{9D8B030D-6E8A-4147-A177-3AD203B41FA5}">
                      <a16:colId xmlns:a16="http://schemas.microsoft.com/office/drawing/2014/main" val="20005"/>
                    </a:ext>
                  </a:extLst>
                </a:gridCol>
                <a:gridCol w="1454827">
                  <a:extLst>
                    <a:ext uri="{9D8B030D-6E8A-4147-A177-3AD203B41FA5}">
                      <a16:colId xmlns:a16="http://schemas.microsoft.com/office/drawing/2014/main" val="20006"/>
                    </a:ext>
                  </a:extLst>
                </a:gridCol>
              </a:tblGrid>
              <a:tr h="386222">
                <a:tc>
                  <a:txBody>
                    <a:bodyPr/>
                    <a:lstStyle/>
                    <a:p>
                      <a:pPr algn="r" fontAlgn="b"/>
                      <a:r>
                        <a:rPr lang="en-US" sz="1800" b="1" i="0" u="none" strike="noStrike" dirty="0">
                          <a:solidFill>
                            <a:srgbClr val="000000"/>
                          </a:solidFill>
                          <a:effectLst/>
                          <a:latin typeface="Calibri" panose="020F0502020204030204" pitchFamily="34" charset="0"/>
                        </a:rPr>
                        <a:t>Decile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Decile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Decile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Gain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Gain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Response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Lift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222">
                <a:tc>
                  <a:txBody>
                    <a:bodyPr/>
                    <a:lstStyle/>
                    <a:p>
                      <a:pPr algn="r" fontAlgn="b"/>
                      <a:r>
                        <a:rPr lang="en-US" sz="18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830">
                <a:tc>
                  <a:txBody>
                    <a:bodyPr/>
                    <a:lstStyle/>
                    <a:p>
                      <a:pPr algn="r" fontAlgn="b"/>
                      <a:r>
                        <a:rPr lang="en-US" sz="18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830">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830">
                <a:tc>
                  <a:txBody>
                    <a:bodyPr/>
                    <a:lstStyle/>
                    <a:p>
                      <a:pPr algn="r" fontAlgn="b"/>
                      <a:r>
                        <a:rPr lang="en-US" sz="18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830">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830">
                <a:tc>
                  <a:txBody>
                    <a:bodyPr/>
                    <a:lstStyle/>
                    <a:p>
                      <a:pPr algn="r" fontAlgn="b"/>
                      <a:r>
                        <a:rPr lang="en-US" sz="18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48.60%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7830">
                <a:tc>
                  <a:txBody>
                    <a:bodyPr/>
                    <a:lstStyle/>
                    <a:p>
                      <a:pPr algn="r" fontAlgn="b"/>
                      <a:r>
                        <a:rPr lang="en-US" sz="18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7830">
                <a:tc>
                  <a:txBody>
                    <a:bodyPr/>
                    <a:lstStyle/>
                    <a:p>
                      <a:pPr algn="r" fontAlgn="b"/>
                      <a:r>
                        <a:rPr lang="en-US" sz="18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52.40%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830">
                <a:tc>
                  <a:txBody>
                    <a:bodyPr/>
                    <a:lstStyle/>
                    <a:p>
                      <a:pPr algn="r" fontAlgn="b"/>
                      <a:r>
                        <a:rPr lang="en-US" sz="18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86222">
                <a:tc>
                  <a:txBody>
                    <a:bodyPr/>
                    <a:lstStyle/>
                    <a:p>
                      <a:pPr algn="r" fontAlgn="b"/>
                      <a:r>
                        <a:rPr lang="en-US" sz="18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86222">
                <a:tc>
                  <a:txBody>
                    <a:bodyPr/>
                    <a:lstStyle/>
                    <a:p>
                      <a:pPr algn="l" fontAlgn="b"/>
                      <a:r>
                        <a:rPr lang="en-US" sz="1800" b="1" i="0" u="none" strike="noStrike">
                          <a:solidFill>
                            <a:srgbClr val="000000"/>
                          </a:solidFill>
                          <a:effectLst/>
                          <a:latin typeface="Calibri" panose="020F0502020204030204" pitchFamily="34" charset="0"/>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5,060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ounded Rectangular Callout 4"/>
          <p:cNvSpPr/>
          <p:nvPr/>
        </p:nvSpPr>
        <p:spPr>
          <a:xfrm>
            <a:off x="2775858" y="3091543"/>
            <a:ext cx="2383972" cy="1393371"/>
          </a:xfrm>
          <a:prstGeom prst="wedgeRoundRectCallout">
            <a:avLst>
              <a:gd name="adj1" fmla="val 99440"/>
              <a:gd name="adj2" fmla="val -116406"/>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 observations with Response = 1 in Decile 1</a:t>
            </a:r>
          </a:p>
        </p:txBody>
      </p:sp>
      <p:sp>
        <p:nvSpPr>
          <p:cNvPr id="6" name="Rounded Rectangular Callout 5"/>
          <p:cNvSpPr/>
          <p:nvPr/>
        </p:nvSpPr>
        <p:spPr>
          <a:xfrm>
            <a:off x="5540829" y="3091543"/>
            <a:ext cx="2122714" cy="936171"/>
          </a:xfrm>
          <a:prstGeom prst="wedgeRoundRectCallout">
            <a:avLst>
              <a:gd name="adj1" fmla="val 47372"/>
              <a:gd name="adj2" fmla="val -146802"/>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505/5060 = 9.98%</a:t>
            </a:r>
          </a:p>
        </p:txBody>
      </p:sp>
      <p:sp>
        <p:nvSpPr>
          <p:cNvPr id="9" name="Rounded Rectangular Callout 8"/>
          <p:cNvSpPr/>
          <p:nvPr/>
        </p:nvSpPr>
        <p:spPr>
          <a:xfrm>
            <a:off x="8044543" y="3396343"/>
            <a:ext cx="2111828" cy="1382486"/>
          </a:xfrm>
          <a:prstGeom prst="wedgeRoundRectCallout">
            <a:avLst>
              <a:gd name="adj1" fmla="val -6775"/>
              <a:gd name="adj2" fmla="val -138423"/>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 / 1000 = 50.50% where 1000 is number of observations in Decile 1</a:t>
            </a:r>
          </a:p>
        </p:txBody>
      </p:sp>
      <p:sp>
        <p:nvSpPr>
          <p:cNvPr id="10" name="Oval 9"/>
          <p:cNvSpPr/>
          <p:nvPr/>
        </p:nvSpPr>
        <p:spPr>
          <a:xfrm>
            <a:off x="5540829" y="5584371"/>
            <a:ext cx="1480457" cy="5334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a:off x="9862457" y="239486"/>
            <a:ext cx="1937657" cy="1110343"/>
          </a:xfrm>
          <a:prstGeom prst="wedgeRoundRectCallout">
            <a:avLst>
              <a:gd name="adj1" fmla="val -12968"/>
              <a:gd name="adj2" fmla="val 112500"/>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 / 50.60% = 0.998</a:t>
            </a:r>
          </a:p>
        </p:txBody>
      </p:sp>
      <p:sp>
        <p:nvSpPr>
          <p:cNvPr id="12" name="Oval 11"/>
          <p:cNvSpPr/>
          <p:nvPr/>
        </p:nvSpPr>
        <p:spPr>
          <a:xfrm>
            <a:off x="8382000" y="5584371"/>
            <a:ext cx="1480457" cy="533400"/>
          </a:xfrm>
          <a:prstGeom prst="ellipse">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9CA8A2E-979D-4E27-BB77-0112DC46CA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284065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71</a:t>
            </a:fld>
            <a:endParaRPr lang="en-US" dirty="0"/>
          </a:p>
        </p:txBody>
      </p:sp>
      <p:graphicFrame>
        <p:nvGraphicFramePr>
          <p:cNvPr id="5" name="Content Placeholder 4"/>
          <p:cNvGraphicFramePr>
            <a:graphicFrameLocks noGrp="1"/>
          </p:cNvGraphicFramePr>
          <p:nvPr>
            <p:ph idx="1"/>
            <p:extLst/>
          </p:nvPr>
        </p:nvGraphicFramePr>
        <p:xfrm>
          <a:off x="997352" y="1586233"/>
          <a:ext cx="10068044" cy="4248029"/>
        </p:xfrm>
        <a:graphic>
          <a:graphicData uri="http://schemas.openxmlformats.org/drawingml/2006/table">
            <a:tbl>
              <a:tblPr/>
              <a:tblGrid>
                <a:gridCol w="1438292">
                  <a:extLst>
                    <a:ext uri="{9D8B030D-6E8A-4147-A177-3AD203B41FA5}">
                      <a16:colId xmlns:a16="http://schemas.microsoft.com/office/drawing/2014/main" val="20000"/>
                    </a:ext>
                  </a:extLst>
                </a:gridCol>
                <a:gridCol w="1438292">
                  <a:extLst>
                    <a:ext uri="{9D8B030D-6E8A-4147-A177-3AD203B41FA5}">
                      <a16:colId xmlns:a16="http://schemas.microsoft.com/office/drawing/2014/main" val="20001"/>
                    </a:ext>
                  </a:extLst>
                </a:gridCol>
                <a:gridCol w="1438292">
                  <a:extLst>
                    <a:ext uri="{9D8B030D-6E8A-4147-A177-3AD203B41FA5}">
                      <a16:colId xmlns:a16="http://schemas.microsoft.com/office/drawing/2014/main" val="20002"/>
                    </a:ext>
                  </a:extLst>
                </a:gridCol>
                <a:gridCol w="1438292">
                  <a:extLst>
                    <a:ext uri="{9D8B030D-6E8A-4147-A177-3AD203B41FA5}">
                      <a16:colId xmlns:a16="http://schemas.microsoft.com/office/drawing/2014/main" val="20003"/>
                    </a:ext>
                  </a:extLst>
                </a:gridCol>
                <a:gridCol w="1438292">
                  <a:extLst>
                    <a:ext uri="{9D8B030D-6E8A-4147-A177-3AD203B41FA5}">
                      <a16:colId xmlns:a16="http://schemas.microsoft.com/office/drawing/2014/main" val="20004"/>
                    </a:ext>
                  </a:extLst>
                </a:gridCol>
                <a:gridCol w="1626520">
                  <a:extLst>
                    <a:ext uri="{9D8B030D-6E8A-4147-A177-3AD203B41FA5}">
                      <a16:colId xmlns:a16="http://schemas.microsoft.com/office/drawing/2014/main" val="20005"/>
                    </a:ext>
                  </a:extLst>
                </a:gridCol>
                <a:gridCol w="1250064">
                  <a:extLst>
                    <a:ext uri="{9D8B030D-6E8A-4147-A177-3AD203B41FA5}">
                      <a16:colId xmlns:a16="http://schemas.microsoft.com/office/drawing/2014/main" val="20006"/>
                    </a:ext>
                  </a:extLst>
                </a:gridCol>
              </a:tblGrid>
              <a:tr h="404613">
                <a:tc>
                  <a:txBody>
                    <a:bodyPr/>
                    <a:lstStyle/>
                    <a:p>
                      <a:pPr algn="r" fontAlgn="b"/>
                      <a:r>
                        <a:rPr lang="en-US" sz="1800" b="1" i="0" u="none" strike="noStrike" dirty="0">
                          <a:solidFill>
                            <a:srgbClr val="000000"/>
                          </a:solidFill>
                          <a:effectLst/>
                          <a:latin typeface="Calibri" panose="020F0502020204030204" pitchFamily="34" charset="0"/>
                        </a:rPr>
                        <a:t>Decile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Decile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Decile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Gain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Gain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Response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Lift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1936">
                <a:tc>
                  <a:txBody>
                    <a:bodyPr/>
                    <a:lstStyle/>
                    <a:p>
                      <a:pPr algn="r" fontAlgn="b"/>
                      <a:r>
                        <a:rPr lang="en-US" sz="18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4701">
                <a:tc>
                  <a:txBody>
                    <a:bodyPr/>
                    <a:lstStyle/>
                    <a:p>
                      <a:pPr algn="r" fontAlgn="b"/>
                      <a:r>
                        <a:rPr lang="en-US" sz="18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4701">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29.86%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4701">
                <a:tc>
                  <a:txBody>
                    <a:bodyPr/>
                    <a:lstStyle/>
                    <a:p>
                      <a:pPr algn="r" fontAlgn="b"/>
                      <a:r>
                        <a:rPr lang="en-US" sz="18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4701">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4701">
                <a:tc>
                  <a:txBody>
                    <a:bodyPr/>
                    <a:lstStyle/>
                    <a:p>
                      <a:pPr algn="r" fontAlgn="b"/>
                      <a:r>
                        <a:rPr lang="en-US" sz="18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59.92%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4701">
                <a:tc>
                  <a:txBody>
                    <a:bodyPr/>
                    <a:lstStyle/>
                    <a:p>
                      <a:pPr algn="r" fontAlgn="b"/>
                      <a:r>
                        <a:rPr lang="en-US" sz="18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3,536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4701">
                <a:tc>
                  <a:txBody>
                    <a:bodyPr/>
                    <a:lstStyle/>
                    <a:p>
                      <a:pPr algn="r" fontAlgn="b"/>
                      <a:r>
                        <a:rPr lang="en-US" sz="18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4701">
                <a:tc>
                  <a:txBody>
                    <a:bodyPr/>
                    <a:lstStyle/>
                    <a:p>
                      <a:pPr algn="r" fontAlgn="b"/>
                      <a:r>
                        <a:rPr lang="en-US" sz="18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4,553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936">
                <a:tc>
                  <a:txBody>
                    <a:bodyPr/>
                    <a:lstStyle/>
                    <a:p>
                      <a:pPr algn="r" fontAlgn="b"/>
                      <a:r>
                        <a:rPr lang="en-US" sz="18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1936">
                <a:tc>
                  <a:txBody>
                    <a:bodyPr/>
                    <a:lstStyle/>
                    <a:p>
                      <a:pPr algn="l" fontAlgn="b"/>
                      <a:r>
                        <a:rPr lang="en-US" sz="1800" b="1" i="0" u="none" strike="noStrike">
                          <a:solidFill>
                            <a:srgbClr val="000000"/>
                          </a:solidFill>
                          <a:effectLst/>
                          <a:latin typeface="Calibri" panose="020F0502020204030204" pitchFamily="34" charset="0"/>
                        </a:rPr>
                        <a:t>Overall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5,060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6" name="Picture 5">
            <a:extLst>
              <a:ext uri="{FF2B5EF4-FFF2-40B4-BE49-F238E27FC236}">
                <a16:creationId xmlns:a16="http://schemas.microsoft.com/office/drawing/2014/main" id="{0DA5F1AB-43B6-4DB4-B87D-4708874B9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663196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3" name="Content Placeholder 2"/>
          <p:cNvSpPr>
            <a:spLocks noGrp="1"/>
          </p:cNvSpPr>
          <p:nvPr>
            <p:ph idx="1"/>
          </p:nvPr>
        </p:nvSpPr>
        <p:spPr/>
        <p:txBody>
          <a:bodyPr>
            <a:normAutofit fontScale="92500" lnSpcReduction="10000"/>
          </a:bodyPr>
          <a:lstStyle/>
          <a:p>
            <a:pPr marL="285750" indent="-285750"/>
            <a:r>
              <a:rPr lang="en-US" dirty="0"/>
              <a:t>For a random model (i.e., predicted and observed values are uncorrelated), lift and accumulated lift values hover around 1.</a:t>
            </a:r>
          </a:p>
          <a:p>
            <a:pPr marL="285750" indent="-285750"/>
            <a:r>
              <a:rPr lang="en-US" dirty="0"/>
              <a:t>Suppose all target categories are observed in 10% of data and, in the perfect case, also in Decile 1.  Then Lift is ten in Decile 1 and zero in other Deciles.</a:t>
            </a:r>
          </a:p>
          <a:p>
            <a:pPr marL="742950" lvl="1" indent="-285750"/>
            <a:r>
              <a:rPr lang="en-US" dirty="0"/>
              <a:t>Let </a:t>
            </a:r>
            <a:r>
              <a:rPr lang="en-US" i="1" dirty="0"/>
              <a:t>N</a:t>
            </a:r>
            <a:r>
              <a:rPr lang="en-US" dirty="0"/>
              <a:t> = no. of observations and </a:t>
            </a:r>
            <a:r>
              <a:rPr lang="en-US" i="1" dirty="0"/>
              <a:t>N</a:t>
            </a:r>
            <a:r>
              <a:rPr lang="en-US" baseline="-25000" dirty="0"/>
              <a:t>T</a:t>
            </a:r>
            <a:r>
              <a:rPr lang="en-US" dirty="0"/>
              <a:t> = no. observations with target category</a:t>
            </a:r>
          </a:p>
          <a:p>
            <a:pPr marL="742950" lvl="1" indent="-285750"/>
            <a:r>
              <a:rPr lang="en-US" dirty="0"/>
              <a:t>Decile 1: Decile N = </a:t>
            </a:r>
            <a:r>
              <a:rPr lang="en-US" i="1" dirty="0"/>
              <a:t>N</a:t>
            </a:r>
            <a:r>
              <a:rPr lang="en-US" dirty="0"/>
              <a:t>/10, Gain N = </a:t>
            </a:r>
            <a:r>
              <a:rPr lang="en-US" i="1" dirty="0"/>
              <a:t>N</a:t>
            </a:r>
            <a:r>
              <a:rPr lang="en-US" baseline="-25000" dirty="0"/>
              <a:t>T</a:t>
            </a:r>
            <a:r>
              <a:rPr lang="en-US" dirty="0"/>
              <a:t>, Gain % = 100%,</a:t>
            </a:r>
            <a:br>
              <a:rPr lang="en-US" dirty="0"/>
            </a:br>
            <a:r>
              <a:rPr lang="en-US" dirty="0"/>
              <a:t>Response % = </a:t>
            </a:r>
            <a:r>
              <a:rPr lang="en-US" i="1" dirty="0"/>
              <a:t>N</a:t>
            </a:r>
            <a:r>
              <a:rPr lang="en-US" baseline="-25000" dirty="0"/>
              <a:t>T</a:t>
            </a:r>
            <a:r>
              <a:rPr lang="en-US" dirty="0"/>
              <a:t> / (</a:t>
            </a:r>
            <a:r>
              <a:rPr lang="en-US" i="1" dirty="0"/>
              <a:t>N</a:t>
            </a:r>
            <a:r>
              <a:rPr lang="en-US" dirty="0"/>
              <a:t>/10), and Lift = (</a:t>
            </a:r>
            <a:r>
              <a:rPr lang="en-US" i="1" dirty="0"/>
              <a:t>N</a:t>
            </a:r>
            <a:r>
              <a:rPr lang="en-US" baseline="-25000" dirty="0"/>
              <a:t>T</a:t>
            </a:r>
            <a:r>
              <a:rPr lang="en-US" dirty="0"/>
              <a:t> / (</a:t>
            </a:r>
            <a:r>
              <a:rPr lang="en-US" i="1" dirty="0"/>
              <a:t>N</a:t>
            </a:r>
            <a:r>
              <a:rPr lang="en-US" dirty="0"/>
              <a:t>/10)) / (</a:t>
            </a:r>
            <a:r>
              <a:rPr lang="en-US" i="1" dirty="0"/>
              <a:t>N</a:t>
            </a:r>
            <a:r>
              <a:rPr lang="en-US" baseline="-25000" dirty="0"/>
              <a:t>T</a:t>
            </a:r>
            <a:r>
              <a:rPr lang="en-US" dirty="0"/>
              <a:t> / </a:t>
            </a:r>
            <a:r>
              <a:rPr lang="en-US" i="1" dirty="0"/>
              <a:t>N</a:t>
            </a:r>
            <a:r>
              <a:rPr lang="en-US" dirty="0"/>
              <a:t>) = 10</a:t>
            </a:r>
          </a:p>
          <a:p>
            <a:pPr marL="742950" lvl="1" indent="-285750"/>
            <a:r>
              <a:rPr lang="en-US" dirty="0"/>
              <a:t>Decile 2 to 10: Decile N = 0, Gain N = 0, Gain % = 0%, Response % = 0%, and Lift = 0.</a:t>
            </a:r>
          </a:p>
          <a:p>
            <a:pPr marL="285750" indent="-285750"/>
            <a:r>
              <a:rPr lang="en-US" dirty="0"/>
              <a:t>Suppose all target categories are observed in 10% of data and, in the worst case, also in Decile 10. Then Lift is ten in Decile 10 and zero in other Deciles.</a:t>
            </a:r>
          </a:p>
        </p:txBody>
      </p:sp>
      <p:sp>
        <p:nvSpPr>
          <p:cNvPr id="7" name="Slide Number Placeholder 6"/>
          <p:cNvSpPr>
            <a:spLocks noGrp="1"/>
          </p:cNvSpPr>
          <p:nvPr>
            <p:ph type="sldNum" sz="quarter" idx="12"/>
          </p:nvPr>
        </p:nvSpPr>
        <p:spPr/>
        <p:txBody>
          <a:bodyPr/>
          <a:lstStyle/>
          <a:p>
            <a:fld id="{1C20BA80-1909-427C-B3BD-3DD8AEAFD5BE}" type="slidenum">
              <a:rPr lang="en-US" smtClean="0"/>
              <a:t>72</a:t>
            </a:fld>
            <a:endParaRPr lang="en-US" dirty="0"/>
          </a:p>
        </p:txBody>
      </p:sp>
      <p:pic>
        <p:nvPicPr>
          <p:cNvPr id="6" name="Picture 5">
            <a:extLst>
              <a:ext uri="{FF2B5EF4-FFF2-40B4-BE49-F238E27FC236}">
                <a16:creationId xmlns:a16="http://schemas.microsoft.com/office/drawing/2014/main" id="{C7C9C3D5-6B15-4CE1-AC89-72BF66775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647032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a:t>
            </a:r>
            <a:r>
              <a:rPr lang="en-US" sz="3600" b="1" dirty="0" err="1">
                <a:solidFill>
                  <a:schemeClr val="bg1"/>
                </a:solidFill>
                <a:latin typeface="SAS Monospace" panose="020B0609020202020204" pitchFamily="49" charset="0"/>
              </a:rPr>
              <a:t>compute_lift_coordinates</a:t>
            </a:r>
            <a:r>
              <a:rPr lang="en-US" b="1" dirty="0">
                <a:solidFill>
                  <a:schemeClr val="bg1"/>
                </a:solidFill>
              </a:rPr>
              <a:t> Function</a:t>
            </a:r>
          </a:p>
        </p:txBody>
      </p:sp>
      <p:sp>
        <p:nvSpPr>
          <p:cNvPr id="3" name="Content Placeholder 2"/>
          <p:cNvSpPr>
            <a:spLocks noGrp="1"/>
          </p:cNvSpPr>
          <p:nvPr>
            <p:ph idx="1"/>
          </p:nvPr>
        </p:nvSpPr>
        <p:spPr/>
        <p:txBody>
          <a:bodyPr>
            <a:normAutofit/>
          </a:bodyPr>
          <a:lstStyle/>
          <a:p>
            <a:pPr marL="0" lvl="1" indent="0">
              <a:spcBef>
                <a:spcPts val="1000"/>
              </a:spcBef>
              <a:buNone/>
            </a:pPr>
            <a:r>
              <a:rPr lang="en-US" sz="1400" dirty="0">
                <a:latin typeface="SAS Monospace" panose="020B0609020202020204" pitchFamily="49" charset="0"/>
              </a:rPr>
              <a:t>def </a:t>
            </a:r>
            <a:r>
              <a:rPr lang="en-US" sz="1400" dirty="0" err="1">
                <a:latin typeface="SAS Monospace" panose="020B0609020202020204" pitchFamily="49" charset="0"/>
              </a:rPr>
              <a:t>compute_lift_coordinates</a:t>
            </a:r>
            <a:r>
              <a:rPr lang="en-US" sz="1400" dirty="0">
                <a:latin typeface="SAS Monospace" panose="020B0609020202020204" pitchFamily="49" charset="0"/>
              </a:rPr>
              <a:t> (</a:t>
            </a:r>
          </a:p>
          <a:p>
            <a:pPr marL="0" lvl="1" indent="0">
              <a:spcBef>
                <a:spcPts val="1000"/>
              </a:spcBef>
              <a:buNone/>
            </a:pPr>
            <a:r>
              <a:rPr lang="en-US" sz="1400" dirty="0">
                <a:latin typeface="SAS Monospace" panose="020B0609020202020204" pitchFamily="49" charset="0"/>
              </a:rPr>
              <a:t>        </a:t>
            </a:r>
            <a:r>
              <a:rPr lang="en-US" sz="1400" dirty="0" err="1">
                <a:latin typeface="SAS Monospace" panose="020B0609020202020204" pitchFamily="49" charset="0"/>
              </a:rPr>
              <a:t>DepVar</a:t>
            </a:r>
            <a:r>
              <a:rPr lang="en-US" sz="1400" dirty="0">
                <a:latin typeface="SAS Monospace" panose="020B0609020202020204" pitchFamily="49" charset="0"/>
              </a:rPr>
              <a:t>,          # The column that holds the dependent variable's values</a:t>
            </a:r>
          </a:p>
          <a:p>
            <a:pPr marL="0" lvl="1" indent="0">
              <a:spcBef>
                <a:spcPts val="1000"/>
              </a:spcBef>
              <a:buNone/>
            </a:pPr>
            <a:r>
              <a:rPr lang="en-US" sz="1400" dirty="0">
                <a:latin typeface="SAS Monospace" panose="020B0609020202020204" pitchFamily="49" charset="0"/>
              </a:rPr>
              <a:t>        </a:t>
            </a:r>
            <a:r>
              <a:rPr lang="en-US" sz="1400" dirty="0" err="1">
                <a:latin typeface="SAS Monospace" panose="020B0609020202020204" pitchFamily="49" charset="0"/>
              </a:rPr>
              <a:t>EventValue</a:t>
            </a:r>
            <a:r>
              <a:rPr lang="en-US" sz="1400" dirty="0">
                <a:latin typeface="SAS Monospace" panose="020B0609020202020204" pitchFamily="49" charset="0"/>
              </a:rPr>
              <a:t>,      # Value of the dependent variable that indicates an event</a:t>
            </a:r>
          </a:p>
          <a:p>
            <a:pPr marL="0" lvl="1" indent="0">
              <a:spcBef>
                <a:spcPts val="1000"/>
              </a:spcBef>
              <a:buNone/>
            </a:pPr>
            <a:r>
              <a:rPr lang="en-US" sz="1400" dirty="0">
                <a:latin typeface="SAS Monospace" panose="020B0609020202020204" pitchFamily="49" charset="0"/>
              </a:rPr>
              <a:t>        </a:t>
            </a:r>
            <a:r>
              <a:rPr lang="en-US" sz="1400" dirty="0" err="1">
                <a:latin typeface="SAS Monospace" panose="020B0609020202020204" pitchFamily="49" charset="0"/>
              </a:rPr>
              <a:t>EventPredProb</a:t>
            </a:r>
            <a:r>
              <a:rPr lang="en-US" sz="1400" dirty="0">
                <a:latin typeface="SAS Monospace" panose="020B0609020202020204" pitchFamily="49" charset="0"/>
              </a:rPr>
              <a:t>,   # The column that holds the predicted event probability</a:t>
            </a:r>
          </a:p>
          <a:p>
            <a:pPr marL="0" lvl="1" indent="0">
              <a:spcBef>
                <a:spcPts val="1000"/>
              </a:spcBef>
              <a:buNone/>
            </a:pPr>
            <a:r>
              <a:rPr lang="en-US" sz="1400" dirty="0">
                <a:latin typeface="SAS Monospace" panose="020B0609020202020204" pitchFamily="49" charset="0"/>
              </a:rPr>
              <a:t>        Debug = 'N'):    # Show debugging information (Y/N)</a:t>
            </a:r>
          </a:p>
        </p:txBody>
      </p:sp>
      <p:sp>
        <p:nvSpPr>
          <p:cNvPr id="7" name="Slide Number Placeholder 6"/>
          <p:cNvSpPr>
            <a:spLocks noGrp="1"/>
          </p:cNvSpPr>
          <p:nvPr>
            <p:ph type="sldNum" sz="quarter" idx="12"/>
          </p:nvPr>
        </p:nvSpPr>
        <p:spPr/>
        <p:txBody>
          <a:bodyPr/>
          <a:lstStyle/>
          <a:p>
            <a:fld id="{1C20BA80-1909-427C-B3BD-3DD8AEAFD5BE}" type="slidenum">
              <a:rPr lang="en-US" smtClean="0"/>
              <a:t>73</a:t>
            </a:fld>
            <a:endParaRPr lang="en-US" dirty="0"/>
          </a:p>
        </p:txBody>
      </p:sp>
      <p:pic>
        <p:nvPicPr>
          <p:cNvPr id="6" name="Picture 5">
            <a:extLst>
              <a:ext uri="{FF2B5EF4-FFF2-40B4-BE49-F238E27FC236}">
                <a16:creationId xmlns:a16="http://schemas.microsoft.com/office/drawing/2014/main" id="{BC7B99A3-9896-476B-8ACC-E353280C4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58696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Example</a:t>
            </a:r>
          </a:p>
        </p:txBody>
      </p:sp>
      <p:sp>
        <p:nvSpPr>
          <p:cNvPr id="3" name="Content Placeholder 2"/>
          <p:cNvSpPr>
            <a:spLocks noGrp="1"/>
          </p:cNvSpPr>
          <p:nvPr>
            <p:ph idx="1"/>
          </p:nvPr>
        </p:nvSpPr>
        <p:spPr/>
        <p:txBody>
          <a:bodyPr>
            <a:normAutofit lnSpcReduction="10000"/>
          </a:bodyPr>
          <a:lstStyle/>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 Read the HMEQ data</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hmeq</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pandas.read_csv</a:t>
            </a:r>
            <a:r>
              <a:rPr lang="en-US" sz="1100" b="1" dirty="0">
                <a:latin typeface="Courier New" panose="02070309020205020404" pitchFamily="49" charset="0"/>
                <a:cs typeface="Courier New" panose="02070309020205020404" pitchFamily="49" charset="0"/>
              </a:rPr>
              <a:t>('C:\\Users\\</a:t>
            </a:r>
            <a:r>
              <a:rPr lang="en-US" sz="1100" b="1" dirty="0" err="1">
                <a:latin typeface="Courier New" panose="02070309020205020404" pitchFamily="49" charset="0"/>
                <a:cs typeface="Courier New" panose="02070309020205020404" pitchFamily="49" charset="0"/>
              </a:rPr>
              <a:t>minlam</a:t>
            </a:r>
            <a:r>
              <a:rPr lang="en-US" sz="1100" b="1" dirty="0">
                <a:latin typeface="Courier New" panose="02070309020205020404" pitchFamily="49" charset="0"/>
                <a:cs typeface="Courier New" panose="02070309020205020404" pitchFamily="49" charset="0"/>
              </a:rPr>
              <a:t>\\Documents\\IIT\\Machine Learning\\Data\\hmeq.csv',</a:t>
            </a: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                       delimiter=',', </a:t>
            </a:r>
            <a:r>
              <a:rPr lang="en-US" sz="1100" b="1" dirty="0" err="1">
                <a:latin typeface="Courier New" panose="02070309020205020404" pitchFamily="49" charset="0"/>
                <a:cs typeface="Courier New" panose="02070309020205020404" pitchFamily="49" charset="0"/>
              </a:rPr>
              <a:t>usecols</a:t>
            </a:r>
            <a:r>
              <a:rPr lang="en-US" sz="1100" b="1" dirty="0">
                <a:latin typeface="Courier New" panose="02070309020205020404" pitchFamily="49" charset="0"/>
                <a:cs typeface="Courier New" panose="02070309020205020404" pitchFamily="49" charset="0"/>
              </a:rPr>
              <a:t> = ['BAD', 'DEBTINC', 'DELINQ', 'DEROG’])</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hmeq</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hmeq.dropna</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 Partition the data</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hmeq_train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hmeq_test</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train_test_split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hmeq</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test_size</a:t>
            </a:r>
            <a:r>
              <a:rPr lang="en-US" sz="1100" b="1" dirty="0">
                <a:latin typeface="Courier New" panose="02070309020205020404" pitchFamily="49" charset="0"/>
                <a:cs typeface="Courier New" panose="02070309020205020404" pitchFamily="49" charset="0"/>
              </a:rPr>
              <a:t> = 0.3, </a:t>
            </a:r>
            <a:r>
              <a:rPr lang="en-US" sz="1100" b="1" dirty="0" err="1">
                <a:latin typeface="Courier New" panose="02070309020205020404" pitchFamily="49" charset="0"/>
                <a:cs typeface="Courier New" panose="02070309020205020404" pitchFamily="49" charset="0"/>
              </a:rPr>
              <a:t>random_state</a:t>
            </a:r>
            <a:r>
              <a:rPr lang="en-US" sz="1100" b="1" dirty="0">
                <a:latin typeface="Courier New" panose="02070309020205020404" pitchFamily="49" charset="0"/>
                <a:cs typeface="Courier New" panose="02070309020205020404" pitchFamily="49" charset="0"/>
              </a:rPr>
              <a:t> = 60616, stratify = </a:t>
            </a:r>
            <a:r>
              <a:rPr lang="en-US" sz="1100" b="1" dirty="0" err="1">
                <a:latin typeface="Courier New" panose="02070309020205020404" pitchFamily="49" charset="0"/>
                <a:cs typeface="Courier New" panose="02070309020205020404" pitchFamily="49" charset="0"/>
              </a:rPr>
              <a:t>hmeq</a:t>
            </a:r>
            <a:r>
              <a:rPr lang="en-US" sz="1100" b="1" dirty="0">
                <a:latin typeface="Courier New" panose="02070309020205020404" pitchFamily="49" charset="0"/>
                <a:cs typeface="Courier New" panose="02070309020205020404" pitchFamily="49" charset="0"/>
              </a:rPr>
              <a:t>['BAD'])</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 Build a logistic model using the training partition</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y_train</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hmeq_train</a:t>
            </a:r>
            <a:r>
              <a:rPr lang="en-US" sz="1100" b="1" dirty="0">
                <a:latin typeface="Courier New" panose="02070309020205020404" pitchFamily="49" charset="0"/>
                <a:cs typeface="Courier New" panose="02070309020205020404" pitchFamily="49" charset="0"/>
              </a:rPr>
              <a:t>['BAD'].</a:t>
            </a:r>
            <a:r>
              <a:rPr lang="en-US" sz="1100" b="1" dirty="0" err="1">
                <a:latin typeface="Courier New" panose="02070309020205020404" pitchFamily="49" charset="0"/>
                <a:cs typeface="Courier New" panose="02070309020205020404" pitchFamily="49" charset="0"/>
              </a:rPr>
              <a:t>astype</a:t>
            </a:r>
            <a:r>
              <a:rPr lang="en-US" sz="1100" b="1" dirty="0">
                <a:latin typeface="Courier New" panose="02070309020205020404" pitchFamily="49" charset="0"/>
                <a:cs typeface="Courier New" panose="02070309020205020404" pitchFamily="49" charset="0"/>
              </a:rPr>
              <a:t>('category')</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X_train</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hmeq_train</a:t>
            </a:r>
            <a:r>
              <a:rPr lang="en-US" sz="1100" b="1" dirty="0">
                <a:latin typeface="Courier New" panose="02070309020205020404" pitchFamily="49" charset="0"/>
                <a:cs typeface="Courier New" panose="02070309020205020404" pitchFamily="49" charset="0"/>
              </a:rPr>
              <a:t>[['DEBTINC', 'DELINQ', 'DEROG']]</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X_train</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stats.add_constant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X_train</a:t>
            </a:r>
            <a:r>
              <a:rPr lang="en-US" sz="1100" b="1" dirty="0">
                <a:latin typeface="Courier New" panose="02070309020205020404" pitchFamily="49" charset="0"/>
                <a:cs typeface="Courier New" panose="02070309020205020404" pitchFamily="49" charset="0"/>
              </a:rPr>
              <a:t>, prepend=True)</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logit = </a:t>
            </a:r>
            <a:r>
              <a:rPr lang="en-US" sz="1100" b="1" dirty="0" err="1">
                <a:latin typeface="Courier New" panose="02070309020205020404" pitchFamily="49" charset="0"/>
                <a:cs typeface="Courier New" panose="02070309020205020404" pitchFamily="49" charset="0"/>
              </a:rPr>
              <a:t>stats.MNLogit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y_train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X_train</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print("Name of Target Variable:", </a:t>
            </a:r>
            <a:r>
              <a:rPr lang="en-US" sz="1100" b="1" dirty="0" err="1">
                <a:latin typeface="Courier New" panose="02070309020205020404" pitchFamily="49" charset="0"/>
                <a:cs typeface="Courier New" panose="02070309020205020404" pitchFamily="49" charset="0"/>
              </a:rPr>
              <a:t>logit.endog_names</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print("Name(s) of Predictors:", </a:t>
            </a:r>
            <a:r>
              <a:rPr lang="en-US" sz="1100" b="1" dirty="0" err="1">
                <a:latin typeface="Courier New" panose="02070309020205020404" pitchFamily="49" charset="0"/>
                <a:cs typeface="Courier New" panose="02070309020205020404" pitchFamily="49" charset="0"/>
              </a:rPr>
              <a:t>logit.exog_names</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thisFit</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logit.fit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maxiter</a:t>
            </a:r>
            <a:r>
              <a:rPr lang="en-US" sz="1100" b="1" dirty="0">
                <a:latin typeface="Courier New" panose="02070309020205020404" pitchFamily="49" charset="0"/>
                <a:cs typeface="Courier New" panose="02070309020205020404" pitchFamily="49" charset="0"/>
              </a:rPr>
              <a:t> = 100)</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thisParameter</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thisFit.params</a:t>
            </a: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print("Model Parameter Estimates:\n", </a:t>
            </a:r>
            <a:r>
              <a:rPr lang="en-US" sz="1100" b="1" dirty="0" err="1">
                <a:latin typeface="Courier New" panose="02070309020205020404" pitchFamily="49" charset="0"/>
                <a:cs typeface="Courier New" panose="02070309020205020404" pitchFamily="49" charset="0"/>
              </a:rPr>
              <a:t>thisFit.params</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print("Model Log-Likelihood Value:\n", </a:t>
            </a:r>
            <a:r>
              <a:rPr lang="en-US" sz="1100" b="1" dirty="0" err="1">
                <a:latin typeface="Courier New" panose="02070309020205020404" pitchFamily="49" charset="0"/>
                <a:cs typeface="Courier New" panose="02070309020205020404" pitchFamily="49" charset="0"/>
              </a:rPr>
              <a:t>logit.loglike</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thisParameter.values</a:t>
            </a:r>
            <a:r>
              <a:rPr lang="en-US" sz="1100" b="1" dirty="0">
                <a:latin typeface="Courier New" panose="02070309020205020404" pitchFamily="49" charset="0"/>
                <a:cs typeface="Courier New" panose="02070309020205020404" pitchFamily="49" charset="0"/>
              </a:rPr>
              <a:t>)</a:t>
            </a:r>
          </a:p>
          <a:p>
            <a:pPr lvl="1">
              <a:lnSpc>
                <a:spcPct val="120000"/>
              </a:lnSpc>
              <a:spcBef>
                <a:spcPts val="0"/>
              </a:spcBef>
            </a:pPr>
            <a:endParaRPr lang="en-US" sz="10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74</a:t>
            </a:fld>
            <a:endParaRPr lang="en-US" dirty="0"/>
          </a:p>
        </p:txBody>
      </p:sp>
      <p:pic>
        <p:nvPicPr>
          <p:cNvPr id="6" name="Picture 5">
            <a:extLst>
              <a:ext uri="{FF2B5EF4-FFF2-40B4-BE49-F238E27FC236}">
                <a16:creationId xmlns:a16="http://schemas.microsoft.com/office/drawing/2014/main" id="{4A002DC6-96C9-4F49-B7D9-7A9273A70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67163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Model Results</a:t>
            </a:r>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Optimization terminated successfully.</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Current function value: 0.251262</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Iterations 7</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Model Parameter Estimates:</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0</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-6.342381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DEBTINC  0.099627</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DELINQ   0.763212</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DEROG    0.640403</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Model Log-Likelihood Value:</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-712.3275144387453</a:t>
            </a:r>
            <a:endParaRPr lang="en-US" sz="18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75</a:t>
            </a:fld>
            <a:endParaRPr lang="en-US" dirty="0"/>
          </a:p>
        </p:txBody>
      </p:sp>
      <p:pic>
        <p:nvPicPr>
          <p:cNvPr id="6" name="Picture 5">
            <a:extLst>
              <a:ext uri="{FF2B5EF4-FFF2-40B4-BE49-F238E27FC236}">
                <a16:creationId xmlns:a16="http://schemas.microsoft.com/office/drawing/2014/main" id="{4A002DC6-96C9-4F49-B7D9-7A9273A70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716636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Score the Training Partition</a:t>
            </a:r>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y_train_predProb</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thisFit.predict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X_train</a:t>
            </a:r>
            <a:r>
              <a:rPr lang="en-US" sz="18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score_train</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pandas.concat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y_train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y_train_predProb</a:t>
            </a:r>
            <a:r>
              <a:rPr lang="en-US" sz="1800" b="1" dirty="0">
                <a:latin typeface="Courier New" panose="02070309020205020404" pitchFamily="49" charset="0"/>
                <a:cs typeface="Courier New" panose="02070309020205020404" pitchFamily="49" charset="0"/>
              </a:rPr>
              <a:t>], axis = 1)</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Get the Lift chart coordinates</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lift_coordinates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acc_lift_coordinates</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compute_lift_coordinates</a:t>
            </a:r>
            <a:r>
              <a:rPr lang="en-US" sz="18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DepVar</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score_train</a:t>
            </a:r>
            <a:r>
              <a:rPr lang="en-US" sz="1800" b="1" dirty="0">
                <a:latin typeface="Courier New" panose="02070309020205020404" pitchFamily="49" charset="0"/>
                <a:cs typeface="Courier New" panose="02070309020205020404" pitchFamily="49" charset="0"/>
              </a:rPr>
              <a:t>['BAD'],</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EventValue</a:t>
            </a:r>
            <a:r>
              <a:rPr lang="en-US" sz="1800" b="1" dirty="0">
                <a:latin typeface="Courier New" panose="02070309020205020404" pitchFamily="49" charset="0"/>
                <a:cs typeface="Courier New" panose="02070309020205020404" pitchFamily="49" charset="0"/>
              </a:rPr>
              <a:t> = 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EventPredProb</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score_train</a:t>
            </a:r>
            <a:r>
              <a:rPr lang="en-US" sz="1800" b="1" dirty="0">
                <a:latin typeface="Courier New" panose="02070309020205020404" pitchFamily="49" charset="0"/>
                <a:cs typeface="Courier New" panose="02070309020205020404" pitchFamily="49" charset="0"/>
              </a:rPr>
              <a:t>[1],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Debug = 'Y')</a:t>
            </a:r>
            <a:endParaRPr lang="en-US" sz="18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76</a:t>
            </a:fld>
            <a:endParaRPr lang="en-US" dirty="0"/>
          </a:p>
        </p:txBody>
      </p:sp>
      <p:pic>
        <p:nvPicPr>
          <p:cNvPr id="6" name="Picture 5">
            <a:extLst>
              <a:ext uri="{FF2B5EF4-FFF2-40B4-BE49-F238E27FC236}">
                <a16:creationId xmlns:a16="http://schemas.microsoft.com/office/drawing/2014/main" id="{4A002DC6-96C9-4F49-B7D9-7A9273A70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726180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Lift Chart for the Training Partition</a:t>
            </a:r>
          </a:p>
        </p:txBody>
      </p:sp>
      <p:sp>
        <p:nvSpPr>
          <p:cNvPr id="7" name="Slide Number Placeholder 6"/>
          <p:cNvSpPr>
            <a:spLocks noGrp="1"/>
          </p:cNvSpPr>
          <p:nvPr>
            <p:ph type="sldNum" sz="quarter" idx="12"/>
          </p:nvPr>
        </p:nvSpPr>
        <p:spPr/>
        <p:txBody>
          <a:bodyPr/>
          <a:lstStyle/>
          <a:p>
            <a:fld id="{1C20BA80-1909-427C-B3BD-3DD8AEAFD5BE}" type="slidenum">
              <a:rPr lang="en-US" smtClean="0"/>
              <a:t>77</a:t>
            </a:fld>
            <a:endParaRPr lang="en-US" dirty="0"/>
          </a:p>
        </p:txBody>
      </p:sp>
      <p:pic>
        <p:nvPicPr>
          <p:cNvPr id="8" name="Picture 7">
            <a:extLst>
              <a:ext uri="{FF2B5EF4-FFF2-40B4-BE49-F238E27FC236}">
                <a16:creationId xmlns:a16="http://schemas.microsoft.com/office/drawing/2014/main" id="{2317CCAD-C15A-4085-8EC7-1FE875F69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5" name="Content Placeholder 4">
            <a:extLst>
              <a:ext uri="{FF2B5EF4-FFF2-40B4-BE49-F238E27FC236}">
                <a16:creationId xmlns:a16="http://schemas.microsoft.com/office/drawing/2014/main" id="{702469B1-7D99-4842-BF4E-8F136371029D}"/>
              </a:ext>
            </a:extLst>
          </p:cNvPr>
          <p:cNvGraphicFramePr>
            <a:graphicFrameLocks noGrp="1"/>
          </p:cNvGraphicFramePr>
          <p:nvPr>
            <p:ph idx="1"/>
            <p:extLst>
              <p:ext uri="{D42A27DB-BD31-4B8C-83A1-F6EECF244321}">
                <p14:modId xmlns:p14="http://schemas.microsoft.com/office/powerpoint/2010/main" val="3254618544"/>
              </p:ext>
            </p:extLst>
          </p:nvPr>
        </p:nvGraphicFramePr>
        <p:xfrm>
          <a:off x="978646" y="1495687"/>
          <a:ext cx="8702682" cy="4594035"/>
        </p:xfrm>
        <a:graphic>
          <a:graphicData uri="http://schemas.openxmlformats.org/drawingml/2006/table">
            <a:tbl>
              <a:tblPr/>
              <a:tblGrid>
                <a:gridCol w="1202524">
                  <a:extLst>
                    <a:ext uri="{9D8B030D-6E8A-4147-A177-3AD203B41FA5}">
                      <a16:colId xmlns:a16="http://schemas.microsoft.com/office/drawing/2014/main" val="1863248740"/>
                    </a:ext>
                  </a:extLst>
                </a:gridCol>
                <a:gridCol w="1202524">
                  <a:extLst>
                    <a:ext uri="{9D8B030D-6E8A-4147-A177-3AD203B41FA5}">
                      <a16:colId xmlns:a16="http://schemas.microsoft.com/office/drawing/2014/main" val="2747637304"/>
                    </a:ext>
                  </a:extLst>
                </a:gridCol>
                <a:gridCol w="1202524">
                  <a:extLst>
                    <a:ext uri="{9D8B030D-6E8A-4147-A177-3AD203B41FA5}">
                      <a16:colId xmlns:a16="http://schemas.microsoft.com/office/drawing/2014/main" val="4034706956"/>
                    </a:ext>
                  </a:extLst>
                </a:gridCol>
                <a:gridCol w="1202524">
                  <a:extLst>
                    <a:ext uri="{9D8B030D-6E8A-4147-A177-3AD203B41FA5}">
                      <a16:colId xmlns:a16="http://schemas.microsoft.com/office/drawing/2014/main" val="2029843370"/>
                    </a:ext>
                  </a:extLst>
                </a:gridCol>
                <a:gridCol w="1202524">
                  <a:extLst>
                    <a:ext uri="{9D8B030D-6E8A-4147-A177-3AD203B41FA5}">
                      <a16:colId xmlns:a16="http://schemas.microsoft.com/office/drawing/2014/main" val="1727568746"/>
                    </a:ext>
                  </a:extLst>
                </a:gridCol>
                <a:gridCol w="1487538">
                  <a:extLst>
                    <a:ext uri="{9D8B030D-6E8A-4147-A177-3AD203B41FA5}">
                      <a16:colId xmlns:a16="http://schemas.microsoft.com/office/drawing/2014/main" val="562312310"/>
                    </a:ext>
                  </a:extLst>
                </a:gridCol>
                <a:gridCol w="1202524">
                  <a:extLst>
                    <a:ext uri="{9D8B030D-6E8A-4147-A177-3AD203B41FA5}">
                      <a16:colId xmlns:a16="http://schemas.microsoft.com/office/drawing/2014/main" val="448356770"/>
                    </a:ext>
                  </a:extLst>
                </a:gridCol>
              </a:tblGrid>
              <a:tr h="203105">
                <a:tc>
                  <a:txBody>
                    <a:bodyPr/>
                    <a:lstStyle/>
                    <a:p>
                      <a:pPr algn="r" rtl="0" fontAlgn="b"/>
                      <a:r>
                        <a:rPr lang="en-US" sz="1100" b="1" i="0" u="none" strike="noStrike">
                          <a:solidFill>
                            <a:srgbClr val="000000"/>
                          </a:solidFill>
                          <a:effectLst/>
                          <a:latin typeface="Calibri" panose="020F0502020204030204" pitchFamily="34" charset="0"/>
                        </a:rPr>
                        <a:t>Decile</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Response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Lift</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4284355973"/>
                  </a:ext>
                </a:extLst>
              </a:tr>
              <a:tr h="203105">
                <a:tc>
                  <a:txBody>
                    <a:bodyPr/>
                    <a:lstStyle/>
                    <a:p>
                      <a:pPr algn="r" rtl="0" fontAlgn="b"/>
                      <a:r>
                        <a:rPr lang="en-US" sz="1100" b="0" i="0" u="none" strike="noStrike">
                          <a:solidFill>
                            <a:srgbClr val="000000"/>
                          </a:solidFill>
                          <a:effectLst/>
                          <a:latin typeface="Calibri" panose="020F0502020204030204" pitchFamily="34" charset="0"/>
                        </a:rPr>
                        <a:t>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44.70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41.55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4505125"/>
                  </a:ext>
                </a:extLst>
              </a:tr>
              <a:tr h="193433">
                <a:tc>
                  <a:txBody>
                    <a:bodyPr/>
                    <a:lstStyle/>
                    <a:p>
                      <a:pPr algn="r" rtl="0" fontAlgn="b"/>
                      <a:r>
                        <a:rPr lang="en-US" sz="1100" b="0" i="0" u="none" strike="noStrike">
                          <a:solidFill>
                            <a:srgbClr val="000000"/>
                          </a:solidFill>
                          <a:effectLst/>
                          <a:latin typeface="Calibri" panose="020F0502020204030204" pitchFamily="34" charset="0"/>
                        </a:rPr>
                        <a:t>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14.39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13.43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232040"/>
                  </a:ext>
                </a:extLst>
              </a:tr>
              <a:tr h="193433">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7.58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7.04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0.76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4666296"/>
                  </a:ext>
                </a:extLst>
              </a:tr>
              <a:tr h="193433">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0.27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30623"/>
                  </a:ext>
                </a:extLst>
              </a:tr>
              <a:tr h="193433">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8.33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7.77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0478619"/>
                  </a:ext>
                </a:extLst>
              </a:tr>
              <a:tr h="193433">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5.30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0.53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445681"/>
                  </a:ext>
                </a:extLst>
              </a:tr>
              <a:tr h="193433">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3.89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0.42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54076"/>
                  </a:ext>
                </a:extLst>
              </a:tr>
              <a:tr h="193433">
                <a:tc>
                  <a:txBody>
                    <a:bodyPr/>
                    <a:lstStyle/>
                    <a:p>
                      <a:pPr algn="r" rtl="0" fontAlgn="b"/>
                      <a:r>
                        <a:rPr lang="en-US" sz="1100" b="0" i="0" u="none" strike="noStrike">
                          <a:solidFill>
                            <a:srgbClr val="000000"/>
                          </a:solidFill>
                          <a:effectLst/>
                          <a:latin typeface="Calibri" panose="020F0502020204030204" pitchFamily="34" charset="0"/>
                        </a:rPr>
                        <a:t>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7.20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6.69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0.72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9637544"/>
                  </a:ext>
                </a:extLst>
              </a:tr>
              <a:tr h="193433">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2.27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2.12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0.23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0650732"/>
                  </a:ext>
                </a:extLst>
              </a:tr>
              <a:tr h="193433">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3.41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3.17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0.34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815356"/>
                  </a:ext>
                </a:extLst>
              </a:tr>
              <a:tr h="299821">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1004324"/>
                  </a:ext>
                </a:extLst>
              </a:tr>
              <a:tr h="203105">
                <a:tc>
                  <a:txBody>
                    <a:bodyPr/>
                    <a:lstStyle/>
                    <a:p>
                      <a:pPr algn="r" rtl="0" fontAlgn="b"/>
                      <a:r>
                        <a:rPr lang="en-US" sz="1100" b="1" i="0" u="none" strike="noStrike" dirty="0">
                          <a:solidFill>
                            <a:srgbClr val="000000"/>
                          </a:solidFill>
                          <a:effectLst/>
                          <a:latin typeface="Calibri" panose="020F0502020204030204" pitchFamily="34" charset="0"/>
                        </a:rPr>
                        <a:t>Decile</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Response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Lift</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718841399"/>
                  </a:ext>
                </a:extLst>
              </a:tr>
              <a:tr h="203105">
                <a:tc>
                  <a:txBody>
                    <a:bodyPr/>
                    <a:lstStyle/>
                    <a:p>
                      <a:pPr algn="r" rtl="0" fontAlgn="b"/>
                      <a:r>
                        <a:rPr lang="en-US" sz="1100" b="0" i="0" u="none" strike="noStrike">
                          <a:solidFill>
                            <a:srgbClr val="000000"/>
                          </a:solidFill>
                          <a:effectLst/>
                          <a:latin typeface="Calibri" panose="020F0502020204030204" pitchFamily="34" charset="0"/>
                        </a:rPr>
                        <a:t>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44.70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41.55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0570755"/>
                  </a:ext>
                </a:extLst>
              </a:tr>
              <a:tr h="193433">
                <a:tc>
                  <a:txBody>
                    <a:bodyPr/>
                    <a:lstStyle/>
                    <a:p>
                      <a:pPr algn="r" rtl="0" fontAlgn="b"/>
                      <a:r>
                        <a:rPr lang="en-US" sz="1100" b="0" i="0" u="none" strike="noStrike">
                          <a:solidFill>
                            <a:srgbClr val="000000"/>
                          </a:solidFill>
                          <a:effectLst/>
                          <a:latin typeface="Calibri" panose="020F0502020204030204" pitchFamily="34" charset="0"/>
                        </a:rPr>
                        <a:t>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567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59.09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27.51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2974048"/>
                  </a:ext>
                </a:extLst>
              </a:tr>
              <a:tr h="193433">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851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176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66.67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20.68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0591052"/>
                  </a:ext>
                </a:extLst>
              </a:tr>
              <a:tr h="193433">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1134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69.32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16.14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1.73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0144354"/>
                  </a:ext>
                </a:extLst>
              </a:tr>
              <a:tr h="193433">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1417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77.65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14.47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3109927"/>
                  </a:ext>
                </a:extLst>
              </a:tr>
              <a:tr h="193433">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1701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82.95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12.87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214035"/>
                  </a:ext>
                </a:extLst>
              </a:tr>
              <a:tr h="193433">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230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87.12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4443710"/>
                  </a:ext>
                </a:extLst>
              </a:tr>
              <a:tr h="193433">
                <a:tc>
                  <a:txBody>
                    <a:bodyPr/>
                    <a:lstStyle/>
                    <a:p>
                      <a:pPr algn="r" rtl="0" fontAlgn="b"/>
                      <a:r>
                        <a:rPr lang="en-US" sz="1100" b="0" i="0" u="none" strike="noStrike">
                          <a:solidFill>
                            <a:srgbClr val="000000"/>
                          </a:solidFill>
                          <a:effectLst/>
                          <a:latin typeface="Calibri" panose="020F0502020204030204" pitchFamily="34" charset="0"/>
                        </a:rPr>
                        <a:t>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2268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94.32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5839034"/>
                  </a:ext>
                </a:extLst>
              </a:tr>
              <a:tr h="193433">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2551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255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96.59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78935"/>
                  </a:ext>
                </a:extLst>
              </a:tr>
              <a:tr h="193433">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9.31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1.00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198571"/>
                  </a:ext>
                </a:extLst>
              </a:tr>
            </a:tbl>
          </a:graphicData>
        </a:graphic>
      </p:graphicFrame>
    </p:spTree>
    <p:extLst>
      <p:ext uri="{BB962C8B-B14F-4D97-AF65-F5344CB8AC3E}">
        <p14:creationId xmlns:p14="http://schemas.microsoft.com/office/powerpoint/2010/main" val="1858907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Score the Testing Partition</a:t>
            </a:r>
          </a:p>
        </p:txBody>
      </p:sp>
      <p:sp>
        <p:nvSpPr>
          <p:cNvPr id="3" name="Content Placeholder 2"/>
          <p:cNvSpPr>
            <a:spLocks noGrp="1"/>
          </p:cNvSpPr>
          <p:nvPr>
            <p:ph idx="1"/>
          </p:nvPr>
        </p:nvSpPr>
        <p:spPr/>
        <p:txBody>
          <a:bodyPr>
            <a:normAutofit fontScale="92500" lnSpcReduction="20000"/>
          </a:bodyPr>
          <a:lstStyle/>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Score the test partition</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y_test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hmeq_test</a:t>
            </a:r>
            <a:r>
              <a:rPr lang="en-US" sz="1800" b="1" dirty="0">
                <a:latin typeface="Courier New" panose="02070309020205020404" pitchFamily="49" charset="0"/>
                <a:cs typeface="Courier New" panose="02070309020205020404" pitchFamily="49" charset="0"/>
              </a:rPr>
              <a:t>['BAD'].</a:t>
            </a:r>
            <a:r>
              <a:rPr lang="en-US" sz="1800" b="1" dirty="0" err="1">
                <a:latin typeface="Courier New" panose="02070309020205020404" pitchFamily="49" charset="0"/>
                <a:cs typeface="Courier New" panose="02070309020205020404" pitchFamily="49" charset="0"/>
              </a:rPr>
              <a:t>astype</a:t>
            </a:r>
            <a:r>
              <a:rPr lang="en-US" sz="1800" b="1" dirty="0">
                <a:latin typeface="Courier New" panose="02070309020205020404" pitchFamily="49" charset="0"/>
                <a:cs typeface="Courier New" panose="02070309020205020404" pitchFamily="49" charset="0"/>
              </a:rPr>
              <a:t>('category')</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X_test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hmeq_test</a:t>
            </a:r>
            <a:r>
              <a:rPr lang="en-US" sz="1800" b="1" dirty="0">
                <a:latin typeface="Courier New" panose="02070309020205020404" pitchFamily="49" charset="0"/>
                <a:cs typeface="Courier New" panose="02070309020205020404" pitchFamily="49" charset="0"/>
              </a:rPr>
              <a:t>[['DEBTINC', 'DELINQ', 'DEROG']]</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X_test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stats.add_constant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X_test</a:t>
            </a:r>
            <a:r>
              <a:rPr lang="en-US" sz="1800" b="1" dirty="0">
                <a:latin typeface="Courier New" panose="02070309020205020404" pitchFamily="49" charset="0"/>
                <a:cs typeface="Courier New" panose="02070309020205020404" pitchFamily="49" charset="0"/>
              </a:rPr>
              <a:t>, prepend=True)</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y_test_predProb</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thisFit.predict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X_test</a:t>
            </a:r>
            <a:r>
              <a:rPr lang="en-US" sz="18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score_test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pandas.concat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y_test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y_test_predProb</a:t>
            </a:r>
            <a:r>
              <a:rPr lang="en-US" sz="1800" b="1" dirty="0">
                <a:latin typeface="Courier New" panose="02070309020205020404" pitchFamily="49" charset="0"/>
                <a:cs typeface="Courier New" panose="02070309020205020404" pitchFamily="49" charset="0"/>
              </a:rPr>
              <a:t>], axis = 1)</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Get the Lift chart coordinates</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lift_coordinates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acc_lift_coordinates</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compute_lift_coordinates</a:t>
            </a:r>
            <a:r>
              <a:rPr lang="en-US" sz="18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DepVar</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score_test</a:t>
            </a:r>
            <a:r>
              <a:rPr lang="en-US" sz="1800" b="1" dirty="0">
                <a:latin typeface="Courier New" panose="02070309020205020404" pitchFamily="49" charset="0"/>
                <a:cs typeface="Courier New" panose="02070309020205020404" pitchFamily="49" charset="0"/>
              </a:rPr>
              <a:t>['BAD'],</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EventValue</a:t>
            </a:r>
            <a:r>
              <a:rPr lang="en-US" sz="1800" b="1" dirty="0">
                <a:latin typeface="Courier New" panose="02070309020205020404" pitchFamily="49" charset="0"/>
                <a:cs typeface="Courier New" panose="02070309020205020404" pitchFamily="49" charset="0"/>
              </a:rPr>
              <a:t> = 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EventPredProb</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score_test</a:t>
            </a:r>
            <a:r>
              <a:rPr lang="en-US" sz="1800" b="1" dirty="0">
                <a:latin typeface="Courier New" panose="02070309020205020404" pitchFamily="49" charset="0"/>
                <a:cs typeface="Courier New" panose="02070309020205020404" pitchFamily="49" charset="0"/>
              </a:rPr>
              <a:t>[1],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Debug = 'Y')</a:t>
            </a:r>
          </a:p>
        </p:txBody>
      </p:sp>
      <p:sp>
        <p:nvSpPr>
          <p:cNvPr id="7" name="Slide Number Placeholder 6"/>
          <p:cNvSpPr>
            <a:spLocks noGrp="1"/>
          </p:cNvSpPr>
          <p:nvPr>
            <p:ph type="sldNum" sz="quarter" idx="12"/>
          </p:nvPr>
        </p:nvSpPr>
        <p:spPr/>
        <p:txBody>
          <a:bodyPr/>
          <a:lstStyle/>
          <a:p>
            <a:fld id="{1C20BA80-1909-427C-B3BD-3DD8AEAFD5BE}" type="slidenum">
              <a:rPr lang="en-US" smtClean="0"/>
              <a:t>78</a:t>
            </a:fld>
            <a:endParaRPr lang="en-US" dirty="0"/>
          </a:p>
        </p:txBody>
      </p:sp>
      <p:pic>
        <p:nvPicPr>
          <p:cNvPr id="6" name="Picture 5">
            <a:extLst>
              <a:ext uri="{FF2B5EF4-FFF2-40B4-BE49-F238E27FC236}">
                <a16:creationId xmlns:a16="http://schemas.microsoft.com/office/drawing/2014/main" id="{4A002DC6-96C9-4F49-B7D9-7A9273A70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344867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Lift Chart for the Testing Partition</a:t>
            </a:r>
          </a:p>
        </p:txBody>
      </p:sp>
      <p:sp>
        <p:nvSpPr>
          <p:cNvPr id="7" name="Slide Number Placeholder 6"/>
          <p:cNvSpPr>
            <a:spLocks noGrp="1"/>
          </p:cNvSpPr>
          <p:nvPr>
            <p:ph type="sldNum" sz="quarter" idx="12"/>
          </p:nvPr>
        </p:nvSpPr>
        <p:spPr/>
        <p:txBody>
          <a:bodyPr/>
          <a:lstStyle/>
          <a:p>
            <a:fld id="{1C20BA80-1909-427C-B3BD-3DD8AEAFD5BE}" type="slidenum">
              <a:rPr lang="en-US" smtClean="0"/>
              <a:t>79</a:t>
            </a:fld>
            <a:endParaRPr lang="en-US" dirty="0"/>
          </a:p>
        </p:txBody>
      </p:sp>
      <p:pic>
        <p:nvPicPr>
          <p:cNvPr id="8" name="Picture 7">
            <a:extLst>
              <a:ext uri="{FF2B5EF4-FFF2-40B4-BE49-F238E27FC236}">
                <a16:creationId xmlns:a16="http://schemas.microsoft.com/office/drawing/2014/main" id="{2317CCAD-C15A-4085-8EC7-1FE875F69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5" name="Content Placeholder 4">
            <a:extLst>
              <a:ext uri="{FF2B5EF4-FFF2-40B4-BE49-F238E27FC236}">
                <a16:creationId xmlns:a16="http://schemas.microsoft.com/office/drawing/2014/main" id="{FC03BE36-3BC1-45DD-A377-A2795EF58277}"/>
              </a:ext>
            </a:extLst>
          </p:cNvPr>
          <p:cNvGraphicFramePr>
            <a:graphicFrameLocks noGrp="1"/>
          </p:cNvGraphicFramePr>
          <p:nvPr>
            <p:ph idx="1"/>
            <p:extLst>
              <p:ext uri="{D42A27DB-BD31-4B8C-83A1-F6EECF244321}">
                <p14:modId xmlns:p14="http://schemas.microsoft.com/office/powerpoint/2010/main" val="3564616862"/>
              </p:ext>
            </p:extLst>
          </p:nvPr>
        </p:nvGraphicFramePr>
        <p:xfrm>
          <a:off x="978645" y="1523970"/>
          <a:ext cx="8740388" cy="4594035"/>
        </p:xfrm>
        <a:graphic>
          <a:graphicData uri="http://schemas.openxmlformats.org/drawingml/2006/table">
            <a:tbl>
              <a:tblPr/>
              <a:tblGrid>
                <a:gridCol w="1207734">
                  <a:extLst>
                    <a:ext uri="{9D8B030D-6E8A-4147-A177-3AD203B41FA5}">
                      <a16:colId xmlns:a16="http://schemas.microsoft.com/office/drawing/2014/main" val="2147741658"/>
                    </a:ext>
                  </a:extLst>
                </a:gridCol>
                <a:gridCol w="1207734">
                  <a:extLst>
                    <a:ext uri="{9D8B030D-6E8A-4147-A177-3AD203B41FA5}">
                      <a16:colId xmlns:a16="http://schemas.microsoft.com/office/drawing/2014/main" val="659428204"/>
                    </a:ext>
                  </a:extLst>
                </a:gridCol>
                <a:gridCol w="1207734">
                  <a:extLst>
                    <a:ext uri="{9D8B030D-6E8A-4147-A177-3AD203B41FA5}">
                      <a16:colId xmlns:a16="http://schemas.microsoft.com/office/drawing/2014/main" val="3069125599"/>
                    </a:ext>
                  </a:extLst>
                </a:gridCol>
                <a:gridCol w="1207734">
                  <a:extLst>
                    <a:ext uri="{9D8B030D-6E8A-4147-A177-3AD203B41FA5}">
                      <a16:colId xmlns:a16="http://schemas.microsoft.com/office/drawing/2014/main" val="1515582913"/>
                    </a:ext>
                  </a:extLst>
                </a:gridCol>
                <a:gridCol w="1207734">
                  <a:extLst>
                    <a:ext uri="{9D8B030D-6E8A-4147-A177-3AD203B41FA5}">
                      <a16:colId xmlns:a16="http://schemas.microsoft.com/office/drawing/2014/main" val="2337403260"/>
                    </a:ext>
                  </a:extLst>
                </a:gridCol>
                <a:gridCol w="1493984">
                  <a:extLst>
                    <a:ext uri="{9D8B030D-6E8A-4147-A177-3AD203B41FA5}">
                      <a16:colId xmlns:a16="http://schemas.microsoft.com/office/drawing/2014/main" val="2065376263"/>
                    </a:ext>
                  </a:extLst>
                </a:gridCol>
                <a:gridCol w="1207734">
                  <a:extLst>
                    <a:ext uri="{9D8B030D-6E8A-4147-A177-3AD203B41FA5}">
                      <a16:colId xmlns:a16="http://schemas.microsoft.com/office/drawing/2014/main" val="2393426034"/>
                    </a:ext>
                  </a:extLst>
                </a:gridCol>
              </a:tblGrid>
              <a:tr h="203105">
                <a:tc>
                  <a:txBody>
                    <a:bodyPr/>
                    <a:lstStyle/>
                    <a:p>
                      <a:pPr algn="r" rtl="0" fontAlgn="b"/>
                      <a:r>
                        <a:rPr lang="en-US" sz="1100" b="1" i="0" u="none" strike="noStrike">
                          <a:solidFill>
                            <a:srgbClr val="000000"/>
                          </a:solidFill>
                          <a:effectLst/>
                          <a:latin typeface="Calibri" panose="020F0502020204030204" pitchFamily="34" charset="0"/>
                        </a:rPr>
                        <a:t>Decile</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Response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Lift</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405333547"/>
                  </a:ext>
                </a:extLst>
              </a:tr>
              <a:tr h="203105">
                <a:tc>
                  <a:txBody>
                    <a:bodyPr/>
                    <a:lstStyle/>
                    <a:p>
                      <a:pPr algn="r" rtl="0" fontAlgn="b"/>
                      <a:r>
                        <a:rPr lang="en-US" sz="1100" b="0" i="0" u="none" strike="noStrike">
                          <a:solidFill>
                            <a:srgbClr val="000000"/>
                          </a:solidFill>
                          <a:effectLst/>
                          <a:latin typeface="Calibri" panose="020F0502020204030204" pitchFamily="34" charset="0"/>
                        </a:rPr>
                        <a:t>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167073"/>
                  </a:ext>
                </a:extLst>
              </a:tr>
              <a:tr h="193433">
                <a:tc>
                  <a:txBody>
                    <a:bodyPr/>
                    <a:lstStyle/>
                    <a:p>
                      <a:pPr algn="r" rtl="0" fontAlgn="b"/>
                      <a:r>
                        <a:rPr lang="en-US" sz="1100" b="0" i="0" u="none" strike="noStrike">
                          <a:solidFill>
                            <a:srgbClr val="000000"/>
                          </a:solidFill>
                          <a:effectLst/>
                          <a:latin typeface="Calibri" panose="020F0502020204030204" pitchFamily="34" charset="0"/>
                        </a:rPr>
                        <a:t>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13.27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194893"/>
                  </a:ext>
                </a:extLst>
              </a:tr>
              <a:tr h="193433">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801693"/>
                  </a:ext>
                </a:extLst>
              </a:tr>
              <a:tr h="193433">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0.27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441061"/>
                  </a:ext>
                </a:extLst>
              </a:tr>
              <a:tr h="193433">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3.54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3.28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0.35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145448"/>
                  </a:ext>
                </a:extLst>
              </a:tr>
              <a:tr h="193433">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5.31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0.53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781277"/>
                  </a:ext>
                </a:extLst>
              </a:tr>
              <a:tr h="193433">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976860"/>
                  </a:ext>
                </a:extLst>
              </a:tr>
              <a:tr h="193433">
                <a:tc>
                  <a:txBody>
                    <a:bodyPr/>
                    <a:lstStyle/>
                    <a:p>
                      <a:pPr algn="r" rtl="0" fontAlgn="b"/>
                      <a:r>
                        <a:rPr lang="en-US" sz="1100" b="0" i="0" u="none" strike="noStrike">
                          <a:solidFill>
                            <a:srgbClr val="000000"/>
                          </a:solidFill>
                          <a:effectLst/>
                          <a:latin typeface="Calibri" panose="020F0502020204030204" pitchFamily="34" charset="0"/>
                        </a:rPr>
                        <a:t>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0.44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824130"/>
                  </a:ext>
                </a:extLst>
              </a:tr>
              <a:tr h="193433">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499955"/>
                  </a:ext>
                </a:extLst>
              </a:tr>
              <a:tr h="193433">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8.85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8.20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0.88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5122485"/>
                  </a:ext>
                </a:extLst>
              </a:tr>
              <a:tr h="299821">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2044764"/>
                  </a:ext>
                </a:extLst>
              </a:tr>
              <a:tr h="203105">
                <a:tc>
                  <a:txBody>
                    <a:bodyPr/>
                    <a:lstStyle/>
                    <a:p>
                      <a:pPr algn="r" rtl="0" fontAlgn="b"/>
                      <a:r>
                        <a:rPr lang="en-US" sz="1100" b="1" i="0" u="none" strike="noStrike">
                          <a:solidFill>
                            <a:srgbClr val="000000"/>
                          </a:solidFill>
                          <a:effectLst/>
                          <a:latin typeface="Calibri" panose="020F0502020204030204" pitchFamily="34" charset="0"/>
                        </a:rPr>
                        <a:t>Decile</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Response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Lift</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802122045"/>
                  </a:ext>
                </a:extLst>
              </a:tr>
              <a:tr h="203105">
                <a:tc>
                  <a:txBody>
                    <a:bodyPr/>
                    <a:lstStyle/>
                    <a:p>
                      <a:pPr algn="r" rtl="0" fontAlgn="b"/>
                      <a:r>
                        <a:rPr lang="en-US" sz="1100" b="0" i="0" u="none" strike="noStrike">
                          <a:solidFill>
                            <a:srgbClr val="000000"/>
                          </a:solidFill>
                          <a:effectLst/>
                          <a:latin typeface="Calibri" panose="020F0502020204030204" pitchFamily="34" charset="0"/>
                        </a:rPr>
                        <a:t>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535978"/>
                  </a:ext>
                </a:extLst>
              </a:tr>
              <a:tr h="193433">
                <a:tc>
                  <a:txBody>
                    <a:bodyPr/>
                    <a:lstStyle/>
                    <a:p>
                      <a:pPr algn="r" rtl="0" fontAlgn="b"/>
                      <a:r>
                        <a:rPr lang="en-US" sz="1100" b="0" i="0" u="none" strike="noStrike">
                          <a:solidFill>
                            <a:srgbClr val="000000"/>
                          </a:solidFill>
                          <a:effectLst/>
                          <a:latin typeface="Calibri" panose="020F0502020204030204" pitchFamily="34" charset="0"/>
                        </a:rPr>
                        <a:t>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56.64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26.34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249864"/>
                  </a:ext>
                </a:extLst>
              </a:tr>
              <a:tr h="193433">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365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19.45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5774639"/>
                  </a:ext>
                </a:extLst>
              </a:tr>
              <a:tr h="193433">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486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39.97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65.49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15.23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1.64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903093"/>
                  </a:ext>
                </a:extLst>
              </a:tr>
              <a:tr h="193433">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608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1803114"/>
                  </a:ext>
                </a:extLst>
              </a:tr>
              <a:tr h="193433">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729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74.34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154225"/>
                  </a:ext>
                </a:extLst>
              </a:tr>
              <a:tr h="193433">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851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80.53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740304"/>
                  </a:ext>
                </a:extLst>
              </a:tr>
              <a:tr h="193433">
                <a:tc>
                  <a:txBody>
                    <a:bodyPr/>
                    <a:lstStyle/>
                    <a:p>
                      <a:pPr algn="r" rtl="0" fontAlgn="b"/>
                      <a:r>
                        <a:rPr lang="en-US" sz="1100" b="0" i="0" u="none" strike="noStrike">
                          <a:solidFill>
                            <a:srgbClr val="000000"/>
                          </a:solidFill>
                          <a:effectLst/>
                          <a:latin typeface="Calibri" panose="020F0502020204030204" pitchFamily="34" charset="0"/>
                        </a:rPr>
                        <a:t>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972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79.93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84.96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9.88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70812"/>
                  </a:ext>
                </a:extLst>
              </a:tr>
              <a:tr h="193433">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1094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89.97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91.15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9.41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9096243"/>
                  </a:ext>
                </a:extLst>
              </a:tr>
              <a:tr h="193433">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9.29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1.00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2096059"/>
                  </a:ext>
                </a:extLst>
              </a:tr>
            </a:tbl>
          </a:graphicData>
        </a:graphic>
      </p:graphicFrame>
    </p:spTree>
    <p:extLst>
      <p:ext uri="{BB962C8B-B14F-4D97-AF65-F5344CB8AC3E}">
        <p14:creationId xmlns:p14="http://schemas.microsoft.com/office/powerpoint/2010/main" val="379803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Common Practice</a:t>
            </a:r>
          </a:p>
        </p:txBody>
      </p:sp>
      <p:sp>
        <p:nvSpPr>
          <p:cNvPr id="3" name="Content Placeholder 2"/>
          <p:cNvSpPr>
            <a:spLocks noGrp="1"/>
          </p:cNvSpPr>
          <p:nvPr>
            <p:ph idx="1"/>
          </p:nvPr>
        </p:nvSpPr>
        <p:spPr>
          <a:xfrm>
            <a:off x="838200" y="1870075"/>
            <a:ext cx="10515600" cy="4351338"/>
          </a:xfrm>
        </p:spPr>
        <p:txBody>
          <a:bodyPr>
            <a:normAutofit/>
          </a:bodyPr>
          <a:lstStyle/>
          <a:p>
            <a:pPr marL="0" indent="0">
              <a:buNone/>
            </a:pPr>
            <a:r>
              <a:rPr lang="en-US" dirty="0"/>
              <a:t>A common practice is to separate the original observations into two, or occasionally three, partitions.</a:t>
            </a:r>
          </a:p>
          <a:p>
            <a:pPr marL="514350" indent="-514350">
              <a:buFont typeface="+mj-lt"/>
              <a:buAutoNum type="arabicPeriod"/>
            </a:pPr>
            <a:r>
              <a:rPr lang="en-US" dirty="0"/>
              <a:t>Randomly select a big majority of the observations to form the Training partition</a:t>
            </a:r>
          </a:p>
          <a:p>
            <a:pPr marL="514350" indent="-514350">
              <a:buFont typeface="+mj-lt"/>
              <a:buAutoNum type="arabicPeriod"/>
            </a:pPr>
            <a:r>
              <a:rPr lang="en-US" dirty="0"/>
              <a:t>Randomly select another portion of the remaining observations to form the Testing partition</a:t>
            </a:r>
          </a:p>
          <a:p>
            <a:pPr marL="514350" indent="-514350">
              <a:buFont typeface="+mj-lt"/>
              <a:buAutoNum type="arabicPeriod"/>
            </a:pPr>
            <a:r>
              <a:rPr lang="en-US" dirty="0"/>
              <a:t>The occasional third dataset which we called the Hold-Out partition consists of the leftover observations </a:t>
            </a:r>
          </a:p>
          <a:p>
            <a:pPr lvl="1"/>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97960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Lift Chart for Both Partitions</a:t>
            </a:r>
          </a:p>
        </p:txBody>
      </p:sp>
      <p:sp>
        <p:nvSpPr>
          <p:cNvPr id="7" name="Slide Number Placeholder 6"/>
          <p:cNvSpPr>
            <a:spLocks noGrp="1"/>
          </p:cNvSpPr>
          <p:nvPr>
            <p:ph type="sldNum" sz="quarter" idx="12"/>
          </p:nvPr>
        </p:nvSpPr>
        <p:spPr/>
        <p:txBody>
          <a:bodyPr/>
          <a:lstStyle/>
          <a:p>
            <a:fld id="{1C20BA80-1909-427C-B3BD-3DD8AEAFD5BE}" type="slidenum">
              <a:rPr lang="en-US" smtClean="0"/>
              <a:t>80</a:t>
            </a:fld>
            <a:endParaRPr lang="en-US" dirty="0"/>
          </a:p>
        </p:txBody>
      </p:sp>
      <p:pic>
        <p:nvPicPr>
          <p:cNvPr id="9" name="Picture 8">
            <a:extLst>
              <a:ext uri="{FF2B5EF4-FFF2-40B4-BE49-F238E27FC236}">
                <a16:creationId xmlns:a16="http://schemas.microsoft.com/office/drawing/2014/main" id="{26F6C946-507E-4969-940F-E1426945D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0B98DABC-471E-43D7-8D2F-D986274E1F16}"/>
              </a:ext>
            </a:extLst>
          </p:cNvPr>
          <p:cNvPicPr>
            <a:picLocks noChangeAspect="1"/>
          </p:cNvPicPr>
          <p:nvPr/>
        </p:nvPicPr>
        <p:blipFill>
          <a:blip r:embed="rId4"/>
          <a:stretch>
            <a:fillRect/>
          </a:stretch>
        </p:blipFill>
        <p:spPr>
          <a:xfrm>
            <a:off x="1040246" y="2034601"/>
            <a:ext cx="4827100" cy="3531405"/>
          </a:xfrm>
          <a:prstGeom prst="rect">
            <a:avLst/>
          </a:prstGeom>
        </p:spPr>
      </p:pic>
      <p:pic>
        <p:nvPicPr>
          <p:cNvPr id="4" name="Picture 3">
            <a:extLst>
              <a:ext uri="{FF2B5EF4-FFF2-40B4-BE49-F238E27FC236}">
                <a16:creationId xmlns:a16="http://schemas.microsoft.com/office/drawing/2014/main" id="{10D451D3-636F-4A89-9474-DF511BFD7AC1}"/>
              </a:ext>
            </a:extLst>
          </p:cNvPr>
          <p:cNvPicPr>
            <a:picLocks noChangeAspect="1"/>
          </p:cNvPicPr>
          <p:nvPr/>
        </p:nvPicPr>
        <p:blipFill>
          <a:blip r:embed="rId5"/>
          <a:stretch>
            <a:fillRect/>
          </a:stretch>
        </p:blipFill>
        <p:spPr>
          <a:xfrm>
            <a:off x="6210328" y="2034601"/>
            <a:ext cx="4941426" cy="3531405"/>
          </a:xfrm>
          <a:prstGeom prst="rect">
            <a:avLst/>
          </a:prstGeom>
        </p:spPr>
      </p:pic>
    </p:spTree>
    <p:extLst>
      <p:ext uri="{BB962C8B-B14F-4D97-AF65-F5344CB8AC3E}">
        <p14:creationId xmlns:p14="http://schemas.microsoft.com/office/powerpoint/2010/main" val="16631864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Accumulative Lift Chart for Both Partitions</a:t>
            </a:r>
          </a:p>
        </p:txBody>
      </p:sp>
      <p:sp>
        <p:nvSpPr>
          <p:cNvPr id="7" name="Slide Number Placeholder 6"/>
          <p:cNvSpPr>
            <a:spLocks noGrp="1"/>
          </p:cNvSpPr>
          <p:nvPr>
            <p:ph type="sldNum" sz="quarter" idx="12"/>
          </p:nvPr>
        </p:nvSpPr>
        <p:spPr/>
        <p:txBody>
          <a:bodyPr/>
          <a:lstStyle/>
          <a:p>
            <a:fld id="{1C20BA80-1909-427C-B3BD-3DD8AEAFD5BE}" type="slidenum">
              <a:rPr lang="en-US" smtClean="0"/>
              <a:t>81</a:t>
            </a:fld>
            <a:endParaRPr lang="en-US" dirty="0"/>
          </a:p>
        </p:txBody>
      </p:sp>
      <p:pic>
        <p:nvPicPr>
          <p:cNvPr id="9" name="Picture 8">
            <a:extLst>
              <a:ext uri="{FF2B5EF4-FFF2-40B4-BE49-F238E27FC236}">
                <a16:creationId xmlns:a16="http://schemas.microsoft.com/office/drawing/2014/main" id="{26F6C946-507E-4969-940F-E1426945D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BE453116-3FE1-489E-B4F3-5EE10D2893BC}"/>
              </a:ext>
            </a:extLst>
          </p:cNvPr>
          <p:cNvPicPr>
            <a:picLocks noChangeAspect="1"/>
          </p:cNvPicPr>
          <p:nvPr/>
        </p:nvPicPr>
        <p:blipFill>
          <a:blip r:embed="rId4"/>
          <a:stretch>
            <a:fillRect/>
          </a:stretch>
        </p:blipFill>
        <p:spPr>
          <a:xfrm>
            <a:off x="1004636" y="1757565"/>
            <a:ext cx="4941426" cy="3531405"/>
          </a:xfrm>
          <a:prstGeom prst="rect">
            <a:avLst/>
          </a:prstGeom>
        </p:spPr>
      </p:pic>
      <p:pic>
        <p:nvPicPr>
          <p:cNvPr id="4" name="Picture 3">
            <a:extLst>
              <a:ext uri="{FF2B5EF4-FFF2-40B4-BE49-F238E27FC236}">
                <a16:creationId xmlns:a16="http://schemas.microsoft.com/office/drawing/2014/main" id="{EAAB5AA2-7879-47CF-9A1E-13FDB593EECA}"/>
              </a:ext>
            </a:extLst>
          </p:cNvPr>
          <p:cNvPicPr>
            <a:picLocks noChangeAspect="1"/>
          </p:cNvPicPr>
          <p:nvPr/>
        </p:nvPicPr>
        <p:blipFill>
          <a:blip r:embed="rId5"/>
          <a:stretch>
            <a:fillRect/>
          </a:stretch>
        </p:blipFill>
        <p:spPr>
          <a:xfrm>
            <a:off x="6245938" y="1757564"/>
            <a:ext cx="4941426" cy="3531405"/>
          </a:xfrm>
          <a:prstGeom prst="rect">
            <a:avLst/>
          </a:prstGeom>
        </p:spPr>
      </p:pic>
    </p:spTree>
    <p:extLst>
      <p:ext uri="{BB962C8B-B14F-4D97-AF65-F5344CB8AC3E}">
        <p14:creationId xmlns:p14="http://schemas.microsoft.com/office/powerpoint/2010/main" val="11194695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Interpretation of Testing Partition</a:t>
            </a:r>
          </a:p>
        </p:txBody>
      </p:sp>
      <p:sp>
        <p:nvSpPr>
          <p:cNvPr id="3" name="Content Placeholder 2"/>
          <p:cNvSpPr>
            <a:spLocks noGrp="1"/>
          </p:cNvSpPr>
          <p:nvPr>
            <p:ph idx="1"/>
          </p:nvPr>
        </p:nvSpPr>
        <p:spPr/>
        <p:txBody>
          <a:bodyPr>
            <a:normAutofit/>
          </a:bodyPr>
          <a:lstStyle/>
          <a:p>
            <a:r>
              <a:rPr lang="en-US" dirty="0"/>
              <a:t>If we only contact the top 10.03% of customers, then 40.16% of them will respond BAD = 1.  This rate is 4.32 times of the overall rate.</a:t>
            </a:r>
          </a:p>
          <a:p>
            <a:r>
              <a:rPr lang="en-US" dirty="0"/>
              <a:t>If we only contact the next 9.95% of customers, then 12.40% of them will respond BAD = 1.  This rate is 1.33 times of the overall rate.</a:t>
            </a:r>
          </a:p>
        </p:txBody>
      </p:sp>
      <p:sp>
        <p:nvSpPr>
          <p:cNvPr id="7" name="Slide Number Placeholder 6"/>
          <p:cNvSpPr>
            <a:spLocks noGrp="1"/>
          </p:cNvSpPr>
          <p:nvPr>
            <p:ph type="sldNum" sz="quarter" idx="12"/>
          </p:nvPr>
        </p:nvSpPr>
        <p:spPr/>
        <p:txBody>
          <a:bodyPr/>
          <a:lstStyle/>
          <a:p>
            <a:fld id="{1C20BA80-1909-427C-B3BD-3DD8AEAFD5BE}" type="slidenum">
              <a:rPr lang="en-US" smtClean="0"/>
              <a:t>82</a:t>
            </a:fld>
            <a:endParaRPr lang="en-US" dirty="0"/>
          </a:p>
        </p:txBody>
      </p:sp>
      <p:pic>
        <p:nvPicPr>
          <p:cNvPr id="8" name="Picture 7">
            <a:extLst>
              <a:ext uri="{FF2B5EF4-FFF2-40B4-BE49-F238E27FC236}">
                <a16:creationId xmlns:a16="http://schemas.microsoft.com/office/drawing/2014/main" id="{8D891C64-95A5-412E-940D-0BF563F73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5" name="Table 4">
            <a:extLst>
              <a:ext uri="{FF2B5EF4-FFF2-40B4-BE49-F238E27FC236}">
                <a16:creationId xmlns:a16="http://schemas.microsoft.com/office/drawing/2014/main" id="{FA0336DC-59C0-47FC-9A8E-F5B008A95E99}"/>
              </a:ext>
            </a:extLst>
          </p:cNvPr>
          <p:cNvGraphicFramePr>
            <a:graphicFrameLocks noGrp="1"/>
          </p:cNvGraphicFramePr>
          <p:nvPr>
            <p:extLst>
              <p:ext uri="{D42A27DB-BD31-4B8C-83A1-F6EECF244321}">
                <p14:modId xmlns:p14="http://schemas.microsoft.com/office/powerpoint/2010/main" val="3091932100"/>
              </p:ext>
            </p:extLst>
          </p:nvPr>
        </p:nvGraphicFramePr>
        <p:xfrm>
          <a:off x="1163883" y="3745298"/>
          <a:ext cx="8649418" cy="2566599"/>
        </p:xfrm>
        <a:graphic>
          <a:graphicData uri="http://schemas.openxmlformats.org/drawingml/2006/table">
            <a:tbl>
              <a:tblPr/>
              <a:tblGrid>
                <a:gridCol w="1195164">
                  <a:extLst>
                    <a:ext uri="{9D8B030D-6E8A-4147-A177-3AD203B41FA5}">
                      <a16:colId xmlns:a16="http://schemas.microsoft.com/office/drawing/2014/main" val="1777323887"/>
                    </a:ext>
                  </a:extLst>
                </a:gridCol>
                <a:gridCol w="1195164">
                  <a:extLst>
                    <a:ext uri="{9D8B030D-6E8A-4147-A177-3AD203B41FA5}">
                      <a16:colId xmlns:a16="http://schemas.microsoft.com/office/drawing/2014/main" val="2351381663"/>
                    </a:ext>
                  </a:extLst>
                </a:gridCol>
                <a:gridCol w="1195164">
                  <a:extLst>
                    <a:ext uri="{9D8B030D-6E8A-4147-A177-3AD203B41FA5}">
                      <a16:colId xmlns:a16="http://schemas.microsoft.com/office/drawing/2014/main" val="2794522106"/>
                    </a:ext>
                  </a:extLst>
                </a:gridCol>
                <a:gridCol w="1195164">
                  <a:extLst>
                    <a:ext uri="{9D8B030D-6E8A-4147-A177-3AD203B41FA5}">
                      <a16:colId xmlns:a16="http://schemas.microsoft.com/office/drawing/2014/main" val="3981559536"/>
                    </a:ext>
                  </a:extLst>
                </a:gridCol>
                <a:gridCol w="1195164">
                  <a:extLst>
                    <a:ext uri="{9D8B030D-6E8A-4147-A177-3AD203B41FA5}">
                      <a16:colId xmlns:a16="http://schemas.microsoft.com/office/drawing/2014/main" val="2636929729"/>
                    </a:ext>
                  </a:extLst>
                </a:gridCol>
                <a:gridCol w="1478434">
                  <a:extLst>
                    <a:ext uri="{9D8B030D-6E8A-4147-A177-3AD203B41FA5}">
                      <a16:colId xmlns:a16="http://schemas.microsoft.com/office/drawing/2014/main" val="2352240226"/>
                    </a:ext>
                  </a:extLst>
                </a:gridCol>
                <a:gridCol w="1195164">
                  <a:extLst>
                    <a:ext uri="{9D8B030D-6E8A-4147-A177-3AD203B41FA5}">
                      <a16:colId xmlns:a16="http://schemas.microsoft.com/office/drawing/2014/main" val="3458199116"/>
                    </a:ext>
                  </a:extLst>
                </a:gridCol>
              </a:tblGrid>
              <a:tr h="242787">
                <a:tc>
                  <a:txBody>
                    <a:bodyPr/>
                    <a:lstStyle/>
                    <a:p>
                      <a:pPr algn="r" rtl="0" fontAlgn="b"/>
                      <a:r>
                        <a:rPr lang="en-US" sz="1100" b="1" i="0" u="none" strike="noStrike">
                          <a:solidFill>
                            <a:srgbClr val="000000"/>
                          </a:solidFill>
                          <a:effectLst/>
                          <a:latin typeface="Calibri" panose="020F0502020204030204" pitchFamily="34" charset="0"/>
                        </a:rPr>
                        <a:t>Decile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Response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Lift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302726326"/>
                  </a:ext>
                </a:extLst>
              </a:tr>
              <a:tr h="242787">
                <a:tc>
                  <a:txBody>
                    <a:bodyPr/>
                    <a:lstStyle/>
                    <a:p>
                      <a:pPr algn="r" rtl="0"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425085"/>
                  </a:ext>
                </a:extLst>
              </a:tr>
              <a:tr h="231225">
                <a:tc>
                  <a:txBody>
                    <a:bodyPr/>
                    <a:lstStyle/>
                    <a:p>
                      <a:pPr algn="r" rtl="0"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4547262"/>
                  </a:ext>
                </a:extLst>
              </a:tr>
              <a:tr h="231225">
                <a:tc>
                  <a:txBody>
                    <a:bodyPr/>
                    <a:lstStyle/>
                    <a:p>
                      <a:pPr algn="r" rtl="0"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5337718"/>
                  </a:ext>
                </a:extLst>
              </a:tr>
              <a:tr h="231225">
                <a:tc>
                  <a:txBody>
                    <a:bodyPr/>
                    <a:lstStyle/>
                    <a:p>
                      <a:pPr algn="r" rtl="0"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40370"/>
                  </a:ext>
                </a:extLst>
              </a:tr>
              <a:tr h="231225">
                <a:tc>
                  <a:txBody>
                    <a:bodyPr/>
                    <a:lstStyle/>
                    <a:p>
                      <a:pPr algn="r" rtl="0"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01372"/>
                  </a:ext>
                </a:extLst>
              </a:tr>
              <a:tr h="231225">
                <a:tc>
                  <a:txBody>
                    <a:bodyPr/>
                    <a:lstStyle/>
                    <a:p>
                      <a:pPr algn="r" rtl="0"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19541"/>
                  </a:ext>
                </a:extLst>
              </a:tr>
              <a:tr h="231225">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516317"/>
                  </a:ext>
                </a:extLst>
              </a:tr>
              <a:tr h="231225">
                <a:tc>
                  <a:txBody>
                    <a:bodyPr/>
                    <a:lstStyle/>
                    <a:p>
                      <a:pPr algn="r" rtl="0"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9539779"/>
                  </a:ext>
                </a:extLst>
              </a:tr>
              <a:tr h="231225">
                <a:tc>
                  <a:txBody>
                    <a:bodyPr/>
                    <a:lstStyle/>
                    <a:p>
                      <a:pPr algn="r" rtl="0"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827313"/>
                  </a:ext>
                </a:extLst>
              </a:tr>
              <a:tr h="231225">
                <a:tc>
                  <a:txBody>
                    <a:bodyPr/>
                    <a:lstStyle/>
                    <a:p>
                      <a:pPr algn="r" rtl="0"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3179913"/>
                  </a:ext>
                </a:extLst>
              </a:tr>
            </a:tbl>
          </a:graphicData>
        </a:graphic>
      </p:graphicFrame>
    </p:spTree>
    <p:extLst>
      <p:ext uri="{BB962C8B-B14F-4D97-AF65-F5344CB8AC3E}">
        <p14:creationId xmlns:p14="http://schemas.microsoft.com/office/powerpoint/2010/main" val="41514905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Interpretation of Testing Partition</a:t>
            </a:r>
          </a:p>
        </p:txBody>
      </p:sp>
      <p:sp>
        <p:nvSpPr>
          <p:cNvPr id="3" name="Content Placeholder 2"/>
          <p:cNvSpPr>
            <a:spLocks noGrp="1"/>
          </p:cNvSpPr>
          <p:nvPr>
            <p:ph idx="1"/>
          </p:nvPr>
        </p:nvSpPr>
        <p:spPr/>
        <p:txBody>
          <a:bodyPr>
            <a:normAutofit/>
          </a:bodyPr>
          <a:lstStyle/>
          <a:p>
            <a:r>
              <a:rPr lang="en-US" dirty="0"/>
              <a:t>If we only contact the top 10.03% of customers, then 40.26% of them will respond BAD = 1.  This rate is 4.32 times of the overall rate.</a:t>
            </a:r>
          </a:p>
          <a:p>
            <a:r>
              <a:rPr lang="en-US" dirty="0"/>
              <a:t>If we only contact the top 19.98% of customers, then 26.34% of them will respond BAD = 1.  This rate is 2.83 times of the overall rate.</a:t>
            </a:r>
          </a:p>
        </p:txBody>
      </p:sp>
      <p:sp>
        <p:nvSpPr>
          <p:cNvPr id="7" name="Slide Number Placeholder 6"/>
          <p:cNvSpPr>
            <a:spLocks noGrp="1"/>
          </p:cNvSpPr>
          <p:nvPr>
            <p:ph type="sldNum" sz="quarter" idx="12"/>
          </p:nvPr>
        </p:nvSpPr>
        <p:spPr/>
        <p:txBody>
          <a:bodyPr/>
          <a:lstStyle/>
          <a:p>
            <a:fld id="{1C20BA80-1909-427C-B3BD-3DD8AEAFD5BE}" type="slidenum">
              <a:rPr lang="en-US" smtClean="0"/>
              <a:t>83</a:t>
            </a:fld>
            <a:endParaRPr lang="en-US" dirty="0"/>
          </a:p>
        </p:txBody>
      </p:sp>
      <p:pic>
        <p:nvPicPr>
          <p:cNvPr id="8" name="Picture 7">
            <a:extLst>
              <a:ext uri="{FF2B5EF4-FFF2-40B4-BE49-F238E27FC236}">
                <a16:creationId xmlns:a16="http://schemas.microsoft.com/office/drawing/2014/main" id="{8D891C64-95A5-412E-940D-0BF563F73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209764AC-76AB-4DDD-B2EB-A8E166B01170}"/>
              </a:ext>
            </a:extLst>
          </p:cNvPr>
          <p:cNvGraphicFramePr>
            <a:graphicFrameLocks noGrp="1"/>
          </p:cNvGraphicFramePr>
          <p:nvPr>
            <p:extLst>
              <p:ext uri="{D42A27DB-BD31-4B8C-83A1-F6EECF244321}">
                <p14:modId xmlns:p14="http://schemas.microsoft.com/office/powerpoint/2010/main" val="3036695611"/>
              </p:ext>
            </p:extLst>
          </p:nvPr>
        </p:nvGraphicFramePr>
        <p:xfrm>
          <a:off x="1211017" y="3745296"/>
          <a:ext cx="8064956" cy="2566599"/>
        </p:xfrm>
        <a:graphic>
          <a:graphicData uri="http://schemas.openxmlformats.org/drawingml/2006/table">
            <a:tbl>
              <a:tblPr/>
              <a:tblGrid>
                <a:gridCol w="1114404">
                  <a:extLst>
                    <a:ext uri="{9D8B030D-6E8A-4147-A177-3AD203B41FA5}">
                      <a16:colId xmlns:a16="http://schemas.microsoft.com/office/drawing/2014/main" val="997592142"/>
                    </a:ext>
                  </a:extLst>
                </a:gridCol>
                <a:gridCol w="1114404">
                  <a:extLst>
                    <a:ext uri="{9D8B030D-6E8A-4147-A177-3AD203B41FA5}">
                      <a16:colId xmlns:a16="http://schemas.microsoft.com/office/drawing/2014/main" val="1292683878"/>
                    </a:ext>
                  </a:extLst>
                </a:gridCol>
                <a:gridCol w="1114404">
                  <a:extLst>
                    <a:ext uri="{9D8B030D-6E8A-4147-A177-3AD203B41FA5}">
                      <a16:colId xmlns:a16="http://schemas.microsoft.com/office/drawing/2014/main" val="3771478754"/>
                    </a:ext>
                  </a:extLst>
                </a:gridCol>
                <a:gridCol w="1114404">
                  <a:extLst>
                    <a:ext uri="{9D8B030D-6E8A-4147-A177-3AD203B41FA5}">
                      <a16:colId xmlns:a16="http://schemas.microsoft.com/office/drawing/2014/main" val="1401580726"/>
                    </a:ext>
                  </a:extLst>
                </a:gridCol>
                <a:gridCol w="1114404">
                  <a:extLst>
                    <a:ext uri="{9D8B030D-6E8A-4147-A177-3AD203B41FA5}">
                      <a16:colId xmlns:a16="http://schemas.microsoft.com/office/drawing/2014/main" val="3184640562"/>
                    </a:ext>
                  </a:extLst>
                </a:gridCol>
                <a:gridCol w="1378532">
                  <a:extLst>
                    <a:ext uri="{9D8B030D-6E8A-4147-A177-3AD203B41FA5}">
                      <a16:colId xmlns:a16="http://schemas.microsoft.com/office/drawing/2014/main" val="3504964742"/>
                    </a:ext>
                  </a:extLst>
                </a:gridCol>
                <a:gridCol w="1114404">
                  <a:extLst>
                    <a:ext uri="{9D8B030D-6E8A-4147-A177-3AD203B41FA5}">
                      <a16:colId xmlns:a16="http://schemas.microsoft.com/office/drawing/2014/main" val="2991057266"/>
                    </a:ext>
                  </a:extLst>
                </a:gridCol>
              </a:tblGrid>
              <a:tr h="242787">
                <a:tc>
                  <a:txBody>
                    <a:bodyPr/>
                    <a:lstStyle/>
                    <a:p>
                      <a:pPr algn="r" rtl="0" fontAlgn="b"/>
                      <a:r>
                        <a:rPr lang="en-US" sz="1100" b="1" i="0" u="none" strike="noStrike">
                          <a:solidFill>
                            <a:srgbClr val="000000"/>
                          </a:solidFill>
                          <a:effectLst/>
                          <a:latin typeface="Calibri" panose="020F0502020204030204" pitchFamily="34" charset="0"/>
                        </a:rPr>
                        <a:t>Decile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Response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Lift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663699325"/>
                  </a:ext>
                </a:extLst>
              </a:tr>
              <a:tr h="242787">
                <a:tc>
                  <a:txBody>
                    <a:bodyPr/>
                    <a:lstStyle/>
                    <a:p>
                      <a:pPr algn="r" rtl="0"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413656"/>
                  </a:ext>
                </a:extLst>
              </a:tr>
              <a:tr h="231225">
                <a:tc>
                  <a:txBody>
                    <a:bodyPr/>
                    <a:lstStyle/>
                    <a:p>
                      <a:pPr algn="r" rtl="0"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77666"/>
                  </a:ext>
                </a:extLst>
              </a:tr>
              <a:tr h="231225">
                <a:tc>
                  <a:txBody>
                    <a:bodyPr/>
                    <a:lstStyle/>
                    <a:p>
                      <a:pPr algn="r" rtl="0"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279420"/>
                  </a:ext>
                </a:extLst>
              </a:tr>
              <a:tr h="231225">
                <a:tc>
                  <a:txBody>
                    <a:bodyPr/>
                    <a:lstStyle/>
                    <a:p>
                      <a:pPr algn="r" rtl="0"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65.49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5635"/>
                  </a:ext>
                </a:extLst>
              </a:tr>
              <a:tr h="231225">
                <a:tc>
                  <a:txBody>
                    <a:bodyPr/>
                    <a:lstStyle/>
                    <a:p>
                      <a:pPr algn="r" rtl="0"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994552"/>
                  </a:ext>
                </a:extLst>
              </a:tr>
              <a:tr h="231225">
                <a:tc>
                  <a:txBody>
                    <a:bodyPr/>
                    <a:lstStyle/>
                    <a:p>
                      <a:pPr algn="r" rtl="0"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196678"/>
                  </a:ext>
                </a:extLst>
              </a:tr>
              <a:tr h="231225">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105200"/>
                  </a:ext>
                </a:extLst>
              </a:tr>
              <a:tr h="231225">
                <a:tc>
                  <a:txBody>
                    <a:bodyPr/>
                    <a:lstStyle/>
                    <a:p>
                      <a:pPr algn="r" rtl="0"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79.93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524902"/>
                  </a:ext>
                </a:extLst>
              </a:tr>
              <a:tr h="231225">
                <a:tc>
                  <a:txBody>
                    <a:bodyPr/>
                    <a:lstStyle/>
                    <a:p>
                      <a:pPr algn="r" rtl="0"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408567"/>
                  </a:ext>
                </a:extLst>
              </a:tr>
              <a:tr h="231225">
                <a:tc>
                  <a:txBody>
                    <a:bodyPr/>
                    <a:lstStyle/>
                    <a:p>
                      <a:pPr algn="r" rtl="0"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140840"/>
                  </a:ext>
                </a:extLst>
              </a:tr>
            </a:tbl>
          </a:graphicData>
        </a:graphic>
      </p:graphicFrame>
    </p:spTree>
    <p:extLst>
      <p:ext uri="{BB962C8B-B14F-4D97-AF65-F5344CB8AC3E}">
        <p14:creationId xmlns:p14="http://schemas.microsoft.com/office/powerpoint/2010/main" val="13430665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Interpretation of Testing Partition</a:t>
            </a:r>
          </a:p>
        </p:txBody>
      </p:sp>
      <p:sp>
        <p:nvSpPr>
          <p:cNvPr id="3" name="Content Placeholder 2"/>
          <p:cNvSpPr>
            <a:spLocks noGrp="1"/>
          </p:cNvSpPr>
          <p:nvPr>
            <p:ph idx="1"/>
          </p:nvPr>
        </p:nvSpPr>
        <p:spPr/>
        <p:txBody>
          <a:bodyPr>
            <a:normAutofit/>
          </a:bodyPr>
          <a:lstStyle/>
          <a:p>
            <a:r>
              <a:rPr lang="en-US" dirty="0"/>
              <a:t>If we only review top 19.98% of loan applications which are predicted with high likelihoods to default, then we can capture 56.64% of all the loans that eventually default.  The default rate of this top 19.98% pool is 26.34</a:t>
            </a:r>
            <a:r>
              <a:rPr lang="en-US"/>
              <a:t>% which is </a:t>
            </a:r>
            <a:r>
              <a:rPr lang="en-US" dirty="0"/>
              <a:t>2.83 times of the overall rate.</a:t>
            </a:r>
          </a:p>
        </p:txBody>
      </p:sp>
      <p:sp>
        <p:nvSpPr>
          <p:cNvPr id="7" name="Slide Number Placeholder 6"/>
          <p:cNvSpPr>
            <a:spLocks noGrp="1"/>
          </p:cNvSpPr>
          <p:nvPr>
            <p:ph type="sldNum" sz="quarter" idx="12"/>
          </p:nvPr>
        </p:nvSpPr>
        <p:spPr/>
        <p:txBody>
          <a:bodyPr/>
          <a:lstStyle/>
          <a:p>
            <a:fld id="{1C20BA80-1909-427C-B3BD-3DD8AEAFD5BE}" type="slidenum">
              <a:rPr lang="en-US" smtClean="0"/>
              <a:t>84</a:t>
            </a:fld>
            <a:endParaRPr lang="en-US" dirty="0"/>
          </a:p>
        </p:txBody>
      </p:sp>
      <p:pic>
        <p:nvPicPr>
          <p:cNvPr id="8" name="Picture 7">
            <a:extLst>
              <a:ext uri="{FF2B5EF4-FFF2-40B4-BE49-F238E27FC236}">
                <a16:creationId xmlns:a16="http://schemas.microsoft.com/office/drawing/2014/main" id="{8D891C64-95A5-412E-940D-0BF563F73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209764AC-76AB-4DDD-B2EB-A8E166B01170}"/>
              </a:ext>
            </a:extLst>
          </p:cNvPr>
          <p:cNvGraphicFramePr>
            <a:graphicFrameLocks noGrp="1"/>
          </p:cNvGraphicFramePr>
          <p:nvPr/>
        </p:nvGraphicFramePr>
        <p:xfrm>
          <a:off x="1211017" y="3745296"/>
          <a:ext cx="8064956" cy="2566599"/>
        </p:xfrm>
        <a:graphic>
          <a:graphicData uri="http://schemas.openxmlformats.org/drawingml/2006/table">
            <a:tbl>
              <a:tblPr/>
              <a:tblGrid>
                <a:gridCol w="1114404">
                  <a:extLst>
                    <a:ext uri="{9D8B030D-6E8A-4147-A177-3AD203B41FA5}">
                      <a16:colId xmlns:a16="http://schemas.microsoft.com/office/drawing/2014/main" val="997592142"/>
                    </a:ext>
                  </a:extLst>
                </a:gridCol>
                <a:gridCol w="1114404">
                  <a:extLst>
                    <a:ext uri="{9D8B030D-6E8A-4147-A177-3AD203B41FA5}">
                      <a16:colId xmlns:a16="http://schemas.microsoft.com/office/drawing/2014/main" val="1292683878"/>
                    </a:ext>
                  </a:extLst>
                </a:gridCol>
                <a:gridCol w="1114404">
                  <a:extLst>
                    <a:ext uri="{9D8B030D-6E8A-4147-A177-3AD203B41FA5}">
                      <a16:colId xmlns:a16="http://schemas.microsoft.com/office/drawing/2014/main" val="3771478754"/>
                    </a:ext>
                  </a:extLst>
                </a:gridCol>
                <a:gridCol w="1114404">
                  <a:extLst>
                    <a:ext uri="{9D8B030D-6E8A-4147-A177-3AD203B41FA5}">
                      <a16:colId xmlns:a16="http://schemas.microsoft.com/office/drawing/2014/main" val="1401580726"/>
                    </a:ext>
                  </a:extLst>
                </a:gridCol>
                <a:gridCol w="1114404">
                  <a:extLst>
                    <a:ext uri="{9D8B030D-6E8A-4147-A177-3AD203B41FA5}">
                      <a16:colId xmlns:a16="http://schemas.microsoft.com/office/drawing/2014/main" val="3184640562"/>
                    </a:ext>
                  </a:extLst>
                </a:gridCol>
                <a:gridCol w="1378532">
                  <a:extLst>
                    <a:ext uri="{9D8B030D-6E8A-4147-A177-3AD203B41FA5}">
                      <a16:colId xmlns:a16="http://schemas.microsoft.com/office/drawing/2014/main" val="3504964742"/>
                    </a:ext>
                  </a:extLst>
                </a:gridCol>
                <a:gridCol w="1114404">
                  <a:extLst>
                    <a:ext uri="{9D8B030D-6E8A-4147-A177-3AD203B41FA5}">
                      <a16:colId xmlns:a16="http://schemas.microsoft.com/office/drawing/2014/main" val="2991057266"/>
                    </a:ext>
                  </a:extLst>
                </a:gridCol>
              </a:tblGrid>
              <a:tr h="242787">
                <a:tc>
                  <a:txBody>
                    <a:bodyPr/>
                    <a:lstStyle/>
                    <a:p>
                      <a:pPr algn="r" rtl="0" fontAlgn="b"/>
                      <a:r>
                        <a:rPr lang="en-US" sz="1100" b="1" i="0" u="none" strike="noStrike">
                          <a:solidFill>
                            <a:srgbClr val="000000"/>
                          </a:solidFill>
                          <a:effectLst/>
                          <a:latin typeface="Calibri" panose="020F0502020204030204" pitchFamily="34" charset="0"/>
                        </a:rPr>
                        <a:t>Decile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Response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Lift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663699325"/>
                  </a:ext>
                </a:extLst>
              </a:tr>
              <a:tr h="242787">
                <a:tc>
                  <a:txBody>
                    <a:bodyPr/>
                    <a:lstStyle/>
                    <a:p>
                      <a:pPr algn="r" rtl="0"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413656"/>
                  </a:ext>
                </a:extLst>
              </a:tr>
              <a:tr h="231225">
                <a:tc>
                  <a:txBody>
                    <a:bodyPr/>
                    <a:lstStyle/>
                    <a:p>
                      <a:pPr algn="r" rtl="0"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77666"/>
                  </a:ext>
                </a:extLst>
              </a:tr>
              <a:tr h="231225">
                <a:tc>
                  <a:txBody>
                    <a:bodyPr/>
                    <a:lstStyle/>
                    <a:p>
                      <a:pPr algn="r" rtl="0"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279420"/>
                  </a:ext>
                </a:extLst>
              </a:tr>
              <a:tr h="231225">
                <a:tc>
                  <a:txBody>
                    <a:bodyPr/>
                    <a:lstStyle/>
                    <a:p>
                      <a:pPr algn="r" rtl="0"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65.49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5635"/>
                  </a:ext>
                </a:extLst>
              </a:tr>
              <a:tr h="231225">
                <a:tc>
                  <a:txBody>
                    <a:bodyPr/>
                    <a:lstStyle/>
                    <a:p>
                      <a:pPr algn="r" rtl="0"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994552"/>
                  </a:ext>
                </a:extLst>
              </a:tr>
              <a:tr h="231225">
                <a:tc>
                  <a:txBody>
                    <a:bodyPr/>
                    <a:lstStyle/>
                    <a:p>
                      <a:pPr algn="r" rtl="0"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196678"/>
                  </a:ext>
                </a:extLst>
              </a:tr>
              <a:tr h="231225">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105200"/>
                  </a:ext>
                </a:extLst>
              </a:tr>
              <a:tr h="231225">
                <a:tc>
                  <a:txBody>
                    <a:bodyPr/>
                    <a:lstStyle/>
                    <a:p>
                      <a:pPr algn="r" rtl="0"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79.93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524902"/>
                  </a:ext>
                </a:extLst>
              </a:tr>
              <a:tr h="231225">
                <a:tc>
                  <a:txBody>
                    <a:bodyPr/>
                    <a:lstStyle/>
                    <a:p>
                      <a:pPr algn="r" rtl="0"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408567"/>
                  </a:ext>
                </a:extLst>
              </a:tr>
              <a:tr h="231225">
                <a:tc>
                  <a:txBody>
                    <a:bodyPr/>
                    <a:lstStyle/>
                    <a:p>
                      <a:pPr algn="r" rtl="0"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140840"/>
                  </a:ext>
                </a:extLst>
              </a:tr>
            </a:tbl>
          </a:graphicData>
        </a:graphic>
      </p:graphicFrame>
    </p:spTree>
    <p:extLst>
      <p:ext uri="{BB962C8B-B14F-4D97-AF65-F5344CB8AC3E}">
        <p14:creationId xmlns:p14="http://schemas.microsoft.com/office/powerpoint/2010/main" val="42336848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Evaluation: Final Remarks</a:t>
            </a:r>
          </a:p>
        </p:txBody>
      </p:sp>
      <p:sp>
        <p:nvSpPr>
          <p:cNvPr id="3" name="Content Placeholder 2"/>
          <p:cNvSpPr>
            <a:spLocks noGrp="1"/>
          </p:cNvSpPr>
          <p:nvPr>
            <p:ph idx="1"/>
          </p:nvPr>
        </p:nvSpPr>
        <p:spPr/>
        <p:txBody>
          <a:bodyPr>
            <a:normAutofit/>
          </a:bodyPr>
          <a:lstStyle/>
          <a:p>
            <a:r>
              <a:rPr lang="en-US" dirty="0"/>
              <a:t>If my goal is to get a model that fits the entire dataset well, then I will consider the Area Under Curve statistic, the Misclassification Rate, the Root Average Squared Error, the ROC Curve </a:t>
            </a:r>
          </a:p>
          <a:p>
            <a:r>
              <a:rPr lang="en-US" dirty="0"/>
              <a:t>If my goal is to get a model that fits a portion of the dataset (usually your top customers) well, then I will consider the Gain and the Lift</a:t>
            </a:r>
          </a:p>
        </p:txBody>
      </p:sp>
      <p:sp>
        <p:nvSpPr>
          <p:cNvPr id="7" name="Slide Number Placeholder 6"/>
          <p:cNvSpPr>
            <a:spLocks noGrp="1"/>
          </p:cNvSpPr>
          <p:nvPr>
            <p:ph type="sldNum" sz="quarter" idx="12"/>
          </p:nvPr>
        </p:nvSpPr>
        <p:spPr/>
        <p:txBody>
          <a:bodyPr/>
          <a:lstStyle/>
          <a:p>
            <a:fld id="{1C20BA80-1909-427C-B3BD-3DD8AEAFD5BE}" type="slidenum">
              <a:rPr lang="en-US" smtClean="0"/>
              <a:t>85</a:t>
            </a:fld>
            <a:endParaRPr lang="en-US" dirty="0"/>
          </a:p>
        </p:txBody>
      </p:sp>
      <p:pic>
        <p:nvPicPr>
          <p:cNvPr id="6" name="Picture 5">
            <a:extLst>
              <a:ext uri="{FF2B5EF4-FFF2-40B4-BE49-F238E27FC236}">
                <a16:creationId xmlns:a16="http://schemas.microsoft.com/office/drawing/2014/main" id="{3462E283-FDAA-463D-B485-B42678166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156581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Comparison: Key Takeaway	</a:t>
            </a:r>
          </a:p>
        </p:txBody>
      </p:sp>
      <p:sp>
        <p:nvSpPr>
          <p:cNvPr id="3" name="Content Placeholder 2"/>
          <p:cNvSpPr>
            <a:spLocks noGrp="1"/>
          </p:cNvSpPr>
          <p:nvPr>
            <p:ph idx="1"/>
          </p:nvPr>
        </p:nvSpPr>
        <p:spPr/>
        <p:txBody>
          <a:bodyPr>
            <a:normAutofit/>
          </a:bodyPr>
          <a:lstStyle/>
          <a:p>
            <a:r>
              <a:rPr lang="en-US" dirty="0"/>
              <a:t>When we compare the results of several algorithms, we should only look at metrics that are calculated using the Test partition.</a:t>
            </a:r>
          </a:p>
          <a:p>
            <a:r>
              <a:rPr lang="en-US" dirty="0"/>
              <a:t>Higher Area Under Curve (for binary target)</a:t>
            </a:r>
          </a:p>
          <a:p>
            <a:r>
              <a:rPr lang="en-US" dirty="0"/>
              <a:t>Higher Lift in the first few deciles (for binary target)</a:t>
            </a:r>
          </a:p>
          <a:p>
            <a:r>
              <a:rPr lang="en-US" dirty="0"/>
              <a:t>Lower Root Average Squared Error (for nominal target)</a:t>
            </a:r>
          </a:p>
          <a:p>
            <a:r>
              <a:rPr lang="en-US" dirty="0"/>
              <a:t>Lower Misclassification Rate (for nominal target)</a:t>
            </a:r>
          </a:p>
          <a:p>
            <a:r>
              <a:rPr lang="en-US" dirty="0"/>
              <a:t>Lower Root Mean Squared Error (for interval target)</a:t>
            </a:r>
          </a:p>
          <a:p>
            <a:r>
              <a:rPr lang="en-US" dirty="0"/>
              <a:t>Lower Relative Error (for interval target)</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86</a:t>
            </a:fld>
            <a:endParaRPr lang="en-US" dirty="0"/>
          </a:p>
        </p:txBody>
      </p:sp>
      <p:pic>
        <p:nvPicPr>
          <p:cNvPr id="6" name="Picture 5">
            <a:extLst>
              <a:ext uri="{FF2B5EF4-FFF2-40B4-BE49-F238E27FC236}">
                <a16:creationId xmlns:a16="http://schemas.microsoft.com/office/drawing/2014/main" id="{3462E283-FDAA-463D-B485-B42678166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35713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Mid-Term Take-Home Test</a:t>
            </a:r>
          </a:p>
        </p:txBody>
      </p:sp>
      <p:sp>
        <p:nvSpPr>
          <p:cNvPr id="3" name="Content Placeholder 2"/>
          <p:cNvSpPr>
            <a:spLocks noGrp="1"/>
          </p:cNvSpPr>
          <p:nvPr>
            <p:ph idx="1"/>
          </p:nvPr>
        </p:nvSpPr>
        <p:spPr/>
        <p:txBody>
          <a:bodyPr>
            <a:normAutofit/>
          </a:bodyPr>
          <a:lstStyle/>
          <a:p>
            <a:r>
              <a:rPr lang="en-US" dirty="0"/>
              <a:t>Available on the Blackboard after 6 PM on October 10, 2018</a:t>
            </a:r>
          </a:p>
          <a:p>
            <a:r>
              <a:rPr lang="en-US" dirty="0"/>
              <a:t>Submit your answer on or before 11:59 PM on </a:t>
            </a:r>
            <a:r>
              <a:rPr lang="en-US"/>
              <a:t>October 13, </a:t>
            </a:r>
            <a:r>
              <a:rPr lang="en-US" dirty="0"/>
              <a:t>2018</a:t>
            </a:r>
          </a:p>
          <a:p>
            <a:r>
              <a:rPr lang="en-US" dirty="0"/>
              <a:t>Account for 20% of your final course grade</a:t>
            </a:r>
          </a:p>
          <a:p>
            <a:r>
              <a:rPr lang="en-US" dirty="0"/>
              <a:t>This class will not meet on October 10, 2018</a:t>
            </a:r>
          </a:p>
        </p:txBody>
      </p:sp>
      <p:sp>
        <p:nvSpPr>
          <p:cNvPr id="7" name="Slide Number Placeholder 6"/>
          <p:cNvSpPr>
            <a:spLocks noGrp="1"/>
          </p:cNvSpPr>
          <p:nvPr>
            <p:ph type="sldNum" sz="quarter" idx="12"/>
          </p:nvPr>
        </p:nvSpPr>
        <p:spPr/>
        <p:txBody>
          <a:bodyPr/>
          <a:lstStyle/>
          <a:p>
            <a:fld id="{1C20BA80-1909-427C-B3BD-3DD8AEAFD5BE}" type="slidenum">
              <a:rPr lang="en-US" smtClean="0"/>
              <a:t>87</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523527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Office Hours</a:t>
            </a:r>
          </a:p>
        </p:txBody>
      </p:sp>
      <p:sp>
        <p:nvSpPr>
          <p:cNvPr id="3" name="Content Placeholder 2"/>
          <p:cNvSpPr>
            <a:spLocks noGrp="1"/>
          </p:cNvSpPr>
          <p:nvPr>
            <p:ph idx="1"/>
          </p:nvPr>
        </p:nvSpPr>
        <p:spPr/>
        <p:txBody>
          <a:bodyPr>
            <a:normAutofit/>
          </a:bodyPr>
          <a:lstStyle/>
          <a:p>
            <a:pPr marL="0" indent="0">
              <a:buNone/>
            </a:pPr>
            <a:r>
              <a:rPr lang="en-US" b="1" dirty="0"/>
              <a:t>Instructor, Dr. Lam</a:t>
            </a:r>
          </a:p>
          <a:p>
            <a:r>
              <a:rPr lang="en-US" dirty="0"/>
              <a:t>mlam5@iit.edu</a:t>
            </a:r>
          </a:p>
          <a:p>
            <a:r>
              <a:rPr lang="en-US" dirty="0"/>
              <a:t>Mondays / 4 PM to 5 PM / Room 228A, Stuart Building</a:t>
            </a:r>
          </a:p>
          <a:p>
            <a:pPr lvl="1"/>
            <a:r>
              <a:rPr lang="en-US" dirty="0"/>
              <a:t>Except for the Fall Break on October 8</a:t>
            </a:r>
          </a:p>
          <a:p>
            <a:pPr marL="0" indent="0">
              <a:buNone/>
            </a:pPr>
            <a:endParaRPr lang="en-US" b="1" dirty="0"/>
          </a:p>
          <a:p>
            <a:pPr marL="0" indent="0">
              <a:buNone/>
            </a:pPr>
            <a:r>
              <a:rPr lang="en-US" b="1" dirty="0"/>
              <a:t>Teaching Assistant, Mr. Jing Zhao</a:t>
            </a:r>
          </a:p>
          <a:p>
            <a:r>
              <a:rPr lang="en-US" dirty="0"/>
              <a:t>jzhao29@hawk.iit.edu</a:t>
            </a:r>
          </a:p>
          <a:p>
            <a:r>
              <a:rPr lang="en-US" dirty="0"/>
              <a:t>Thursdays / 2 PM to 3 PM / Room 019A, Stuart Building</a:t>
            </a:r>
          </a:p>
        </p:txBody>
      </p:sp>
      <p:sp>
        <p:nvSpPr>
          <p:cNvPr id="7" name="Slide Number Placeholder 6"/>
          <p:cNvSpPr>
            <a:spLocks noGrp="1"/>
          </p:cNvSpPr>
          <p:nvPr>
            <p:ph type="sldNum" sz="quarter" idx="12"/>
          </p:nvPr>
        </p:nvSpPr>
        <p:spPr/>
        <p:txBody>
          <a:bodyPr/>
          <a:lstStyle/>
          <a:p>
            <a:fld id="{1C20BA80-1909-427C-B3BD-3DD8AEAFD5BE}" type="slidenum">
              <a:rPr lang="en-US" smtClean="0"/>
              <a:t>88</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7034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Partition Data</a:t>
            </a:r>
          </a:p>
        </p:txBody>
      </p:sp>
      <p:sp>
        <p:nvSpPr>
          <p:cNvPr id="3" name="Content Placeholder 2"/>
          <p:cNvSpPr>
            <a:spLocks noGrp="1"/>
          </p:cNvSpPr>
          <p:nvPr>
            <p:ph idx="1"/>
          </p:nvPr>
        </p:nvSpPr>
        <p:spPr>
          <a:xfrm>
            <a:off x="838200" y="1835150"/>
            <a:ext cx="10515600" cy="4351338"/>
          </a:xfrm>
        </p:spPr>
        <p:txBody>
          <a:bodyPr>
            <a:normAutofit fontScale="92500"/>
          </a:bodyPr>
          <a:lstStyle/>
          <a:p>
            <a:pPr marL="514350" indent="-514350">
              <a:buFont typeface="+mj-lt"/>
              <a:buAutoNum type="arabicPeriod"/>
            </a:pPr>
            <a:r>
              <a:rPr lang="en-US" dirty="0"/>
              <a:t>Training Partition</a:t>
            </a:r>
          </a:p>
          <a:p>
            <a:pPr lvl="1"/>
            <a:r>
              <a:rPr lang="en-US" dirty="0"/>
              <a:t>Use for training or building the model</a:t>
            </a:r>
          </a:p>
          <a:p>
            <a:pPr lvl="1"/>
            <a:r>
              <a:rPr lang="en-US" dirty="0"/>
              <a:t>Find the best model parameters, weights, and structure using this partition</a:t>
            </a:r>
          </a:p>
          <a:p>
            <a:pPr marL="514350" indent="-514350">
              <a:buFont typeface="+mj-lt"/>
              <a:buAutoNum type="arabicPeriod"/>
            </a:pPr>
            <a:r>
              <a:rPr lang="en-US" dirty="0"/>
              <a:t>Testing Partition</a:t>
            </a:r>
          </a:p>
          <a:p>
            <a:pPr lvl="1"/>
            <a:r>
              <a:rPr lang="en-US" dirty="0"/>
              <a:t>Use for assessing the performance of a model</a:t>
            </a:r>
          </a:p>
          <a:p>
            <a:pPr lvl="1"/>
            <a:r>
              <a:rPr lang="en-US" dirty="0"/>
              <a:t>Use for comparing performance among models</a:t>
            </a:r>
          </a:p>
          <a:p>
            <a:pPr lvl="1"/>
            <a:r>
              <a:rPr lang="en-US" dirty="0"/>
              <a:t>Play the role of a “future data”</a:t>
            </a:r>
          </a:p>
          <a:p>
            <a:pPr marL="514350" indent="-514350">
              <a:buFont typeface="+mj-lt"/>
              <a:buAutoNum type="arabicPeriod"/>
            </a:pPr>
            <a:r>
              <a:rPr lang="en-US" dirty="0"/>
              <a:t>Hold-Out Partition</a:t>
            </a:r>
          </a:p>
          <a:p>
            <a:pPr lvl="1"/>
            <a:r>
              <a:rPr lang="en-US" dirty="0"/>
              <a:t>Use to obtain a final, unbiased estimate of the generalization error of the model</a:t>
            </a:r>
          </a:p>
          <a:p>
            <a:pPr lvl="1"/>
            <a:r>
              <a:rPr lang="en-US" dirty="0"/>
              <a:t>For example, a benchmark data in the financial industry that measures model performance across time, regions, etc.</a:t>
            </a:r>
          </a:p>
          <a:p>
            <a:pPr marL="514350" indent="-514350">
              <a:buFont typeface="+mj-lt"/>
              <a:buAutoNum type="arabicPeriod"/>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pic>
        <p:nvPicPr>
          <p:cNvPr id="6" name="Picture 5">
            <a:extLst>
              <a:ext uri="{FF2B5EF4-FFF2-40B4-BE49-F238E27FC236}">
                <a16:creationId xmlns:a16="http://schemas.microsoft.com/office/drawing/2014/main" id="{CBCBBC0A-EDBE-434C-A8D2-52763E54E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4218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9915</TotalTime>
  <Words>8472</Words>
  <Application>Microsoft Office PowerPoint</Application>
  <PresentationFormat>Widescreen</PresentationFormat>
  <Paragraphs>2157</Paragraphs>
  <Slides>88</Slides>
  <Notes>88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Arial</vt:lpstr>
      <vt:lpstr>Calibri</vt:lpstr>
      <vt:lpstr>Calibri Light</vt:lpstr>
      <vt:lpstr>Cambria Math</vt:lpstr>
      <vt:lpstr>Courier New</vt:lpstr>
      <vt:lpstr>SAS Monospace</vt:lpstr>
      <vt:lpstr>Symbol</vt:lpstr>
      <vt:lpstr>Times New Roman</vt:lpstr>
      <vt:lpstr>Office Theme</vt:lpstr>
      <vt:lpstr>   CS 584 Machine Learning</vt:lpstr>
      <vt:lpstr>Week 7 Agenda: Learner Evaluation and Comparison</vt:lpstr>
      <vt:lpstr>Machine Learning Life Cycle</vt:lpstr>
      <vt:lpstr>Surety in Deployment</vt:lpstr>
      <vt:lpstr>Reproducibility</vt:lpstr>
      <vt:lpstr>Replicability</vt:lpstr>
      <vt:lpstr>Surety in Deployment</vt:lpstr>
      <vt:lpstr>A Common Practice</vt:lpstr>
      <vt:lpstr>Partition Data</vt:lpstr>
      <vt:lpstr>Partition Data</vt:lpstr>
      <vt:lpstr>Partition Data by a Pre-Defined Group</vt:lpstr>
      <vt:lpstr>Partition Data by Statistical Sampling</vt:lpstr>
      <vt:lpstr>Python Function for Partitioning Data</vt:lpstr>
      <vt:lpstr>Simple Random Sampling</vt:lpstr>
      <vt:lpstr>Simple Random Sampling</vt:lpstr>
      <vt:lpstr>Simple Random Sampling</vt:lpstr>
      <vt:lpstr>Simple Random Sampling</vt:lpstr>
      <vt:lpstr>Simple Random Sampling</vt:lpstr>
      <vt:lpstr>Simple Random Sampling</vt:lpstr>
      <vt:lpstr>Simple Random Sampling</vt:lpstr>
      <vt:lpstr>Stratified Simple Random Sampling</vt:lpstr>
      <vt:lpstr>Stratified SRS</vt:lpstr>
      <vt:lpstr>Stratified SRS</vt:lpstr>
      <vt:lpstr>Stratified SRS</vt:lpstr>
      <vt:lpstr>Simple Random vs Stratified</vt:lpstr>
      <vt:lpstr>Metrics for Evaluation and Comparison</vt:lpstr>
      <vt:lpstr>Particular Metrics for Interval Target</vt:lpstr>
      <vt:lpstr>Particular Metrics for Binary Target</vt:lpstr>
      <vt:lpstr>Predicted Probabilities</vt:lpstr>
      <vt:lpstr>Area Under Curve (AUC)</vt:lpstr>
      <vt:lpstr>Area Under Curve (AUC)</vt:lpstr>
      <vt:lpstr>Area Under Curve (AUC): Algorithm</vt:lpstr>
      <vt:lpstr>Area Under Curve (AUC): Algorithm</vt:lpstr>
      <vt:lpstr>Area Under Curve (AUC): Example</vt:lpstr>
      <vt:lpstr>Area Under Curve (AUC): Example</vt:lpstr>
      <vt:lpstr>Area Under Curve (AUC): Example</vt:lpstr>
      <vt:lpstr>Area Under Curve (AUC): Example</vt:lpstr>
      <vt:lpstr>Area Under Curve (AUC)</vt:lpstr>
      <vt:lpstr>Area Under Curve (AUC)</vt:lpstr>
      <vt:lpstr>Area Under Curve (AUC)</vt:lpstr>
      <vt:lpstr>Area Under Curve (AUC)</vt:lpstr>
      <vt:lpstr>Root Average Squared Error (RASE): Rationale</vt:lpstr>
      <vt:lpstr>Root Average Squared Error (RASE): Algorithm</vt:lpstr>
      <vt:lpstr>Root Average Squared Error (RASE): Example</vt:lpstr>
      <vt:lpstr>Root Average Squared Error (RASE)</vt:lpstr>
      <vt:lpstr>Misclassification Rate</vt:lpstr>
      <vt:lpstr>Misclassification Rate</vt:lpstr>
      <vt:lpstr>Misclassification Rate</vt:lpstr>
      <vt:lpstr>Misclassification Rate</vt:lpstr>
      <vt:lpstr>Misclassification Rate</vt:lpstr>
      <vt:lpstr>Model Assessment Example</vt:lpstr>
      <vt:lpstr>Common Metric for Nominal Target</vt:lpstr>
      <vt:lpstr>Root Average Squared Error (RASE): Algorithm</vt:lpstr>
      <vt:lpstr>ROC Curve for Binary Target: Introduction</vt:lpstr>
      <vt:lpstr>ROC Curve: Motivations</vt:lpstr>
      <vt:lpstr>ROC Curve: Motivations</vt:lpstr>
      <vt:lpstr>ROC Curve: Construction</vt:lpstr>
      <vt:lpstr>ROC Curve: Example</vt:lpstr>
      <vt:lpstr>ROC Curve: Example</vt:lpstr>
      <vt:lpstr>ROC Curve: Example</vt:lpstr>
      <vt:lpstr>ROC Curve: Example</vt:lpstr>
      <vt:lpstr>ROC Curve: Interpretations</vt:lpstr>
      <vt:lpstr>Gain and Lift: Statement of Problem</vt:lpstr>
      <vt:lpstr>Gain and Lift: Motivations</vt:lpstr>
      <vt:lpstr>Gain and Lift: Algorithm</vt:lpstr>
      <vt:lpstr>Gain and Lift: Column Statistics</vt:lpstr>
      <vt:lpstr>Gain and Lift: Column Statistics (Accumulated Decile = Lower Deciles + Current Decile)</vt:lpstr>
      <vt:lpstr>Gain and Lift: Uninformative Model</vt:lpstr>
      <vt:lpstr>Gain and Lift: Uninformative Model</vt:lpstr>
      <vt:lpstr>Gain and Lift: Uninformative Model</vt:lpstr>
      <vt:lpstr>Gain and Lift: Uninformative Model</vt:lpstr>
      <vt:lpstr>Gain and Lift: Uninformative Model</vt:lpstr>
      <vt:lpstr>The compute_lift_coordinates Function</vt:lpstr>
      <vt:lpstr>Example</vt:lpstr>
      <vt:lpstr>Logistic Model Results</vt:lpstr>
      <vt:lpstr>Score the Training Partition</vt:lpstr>
      <vt:lpstr>Lift Chart for the Training Partition</vt:lpstr>
      <vt:lpstr>Score the Testing Partition</vt:lpstr>
      <vt:lpstr>Lift Chart for the Testing Partition</vt:lpstr>
      <vt:lpstr>Lift Chart for Both Partitions</vt:lpstr>
      <vt:lpstr>Accumulative Lift Chart for Both Partitions</vt:lpstr>
      <vt:lpstr>Interpretation of Testing Partition</vt:lpstr>
      <vt:lpstr>Interpretation of Testing Partition</vt:lpstr>
      <vt:lpstr>Interpretation of Testing Partition</vt:lpstr>
      <vt:lpstr>Model Evaluation: Final Remarks</vt:lpstr>
      <vt:lpstr>Model Comparison: Key Takeaway </vt:lpstr>
      <vt:lpstr>Mid-Term Take-Home Test</vt:lpstr>
      <vt:lpstr>Office Hours</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1754</cp:revision>
  <cp:lastPrinted>2014-06-20T14:10:14Z</cp:lastPrinted>
  <dcterms:created xsi:type="dcterms:W3CDTF">2014-05-31T22:30:28Z</dcterms:created>
  <dcterms:modified xsi:type="dcterms:W3CDTF">2018-10-03T19:46:50Z</dcterms:modified>
</cp:coreProperties>
</file>