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461" r:id="rId3"/>
    <p:sldId id="462" r:id="rId4"/>
    <p:sldId id="463" r:id="rId5"/>
    <p:sldId id="464" r:id="rId6"/>
    <p:sldId id="465" r:id="rId7"/>
    <p:sldId id="468" r:id="rId8"/>
    <p:sldId id="469" r:id="rId9"/>
    <p:sldId id="470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71" r:id="rId24"/>
    <p:sldId id="486" r:id="rId25"/>
    <p:sldId id="487" r:id="rId26"/>
    <p:sldId id="485" r:id="rId27"/>
    <p:sldId id="490" r:id="rId28"/>
    <p:sldId id="488" r:id="rId29"/>
    <p:sldId id="491" r:id="rId30"/>
    <p:sldId id="492" r:id="rId31"/>
    <p:sldId id="494" r:id="rId32"/>
    <p:sldId id="498" r:id="rId33"/>
    <p:sldId id="360" r:id="rId34"/>
    <p:sldId id="496" r:id="rId35"/>
    <p:sldId id="497" r:id="rId36"/>
    <p:sldId id="495" r:id="rId37"/>
    <p:sldId id="499" r:id="rId38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38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83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86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37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22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6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43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90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9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48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3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28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88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34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7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55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40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07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31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6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13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5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9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92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99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814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03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9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9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4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5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5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9</a:t>
            </a:r>
          </a:p>
          <a:p>
            <a:r>
              <a:rPr lang="en-US" sz="4000" dirty="0"/>
              <a:t>October 17,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Find an Orthogonal Transformation</a:t>
                </a:r>
              </a:p>
              <a:p>
                <a:r>
                  <a:rPr lang="en-US" dirty="0"/>
                  <a:t>Denote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dirty="0"/>
                  <a:t> as the transformation matrix of 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row represents a separate linear transformation </a:t>
                </a:r>
              </a:p>
              <a:p>
                <a:pPr lvl="1"/>
                <a:r>
                  <a:rPr lang="en-US" dirty="0"/>
                  <a:t>The columns contain the coefficients of each linear transformation</a:t>
                </a:r>
              </a:p>
              <a:p>
                <a:r>
                  <a:rPr lang="en-US" dirty="0"/>
                  <a:t>The linear transformation from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is represented by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Mean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Covariance matrix: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Our goal is to find a matrix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dirty="0"/>
                  <a:t> (a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Identity matrix)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diagonal matrix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8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Non-Unique Orthogonal Transformation</a:t>
                </a:r>
              </a:p>
              <a:p>
                <a:r>
                  <a:rPr lang="en-US" dirty="0"/>
                  <a:t>Let </a:t>
                </a:r>
                <a:r>
                  <a:rPr lang="en-US" b="1" dirty="0"/>
                  <a:t>Q</a:t>
                </a:r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diagonal matrix whose diagonal elements are either 1 or -1 randomly.</a:t>
                </a:r>
              </a:p>
              <a:p>
                <a:r>
                  <a:rPr lang="en-US" dirty="0"/>
                  <a:t>Suppose we have found a transformation matrix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dirty="0"/>
                  <a:t> (an Identity matrix)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/>
                  <a:t> is a diagonal matrix</a:t>
                </a:r>
              </a:p>
              <a:p>
                <a:r>
                  <a:rPr lang="en-US" dirty="0"/>
                  <a:t>Compute another transformation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𝐕𝐐</m:t>
                    </m:r>
                  </m:oMath>
                </a14:m>
                <a:r>
                  <a:rPr lang="en-US" dirty="0"/>
                  <a:t>. You can prove that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𝐕𝐐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US" dirty="0"/>
                  <a:t> is also a diagonal matrix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0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Unique Orthogonal Transformation</a:t>
            </a:r>
          </a:p>
          <a:p>
            <a:r>
              <a:rPr lang="en-US" dirty="0" err="1"/>
              <a:t>Hotelling</a:t>
            </a:r>
            <a:r>
              <a:rPr lang="en-US" dirty="0"/>
              <a:t> (1933) derived the “principal components” solution.</a:t>
            </a:r>
          </a:p>
          <a:p>
            <a:pPr lvl="1"/>
            <a:r>
              <a:rPr lang="en-US" dirty="0"/>
              <a:t>Harold </a:t>
            </a:r>
            <a:r>
              <a:rPr lang="en-US" dirty="0" err="1"/>
              <a:t>Hotelling</a:t>
            </a:r>
            <a:r>
              <a:rPr lang="en-US" dirty="0"/>
              <a:t> (1895 – 1973).</a:t>
            </a:r>
          </a:p>
          <a:p>
            <a:r>
              <a:rPr lang="en-US" dirty="0"/>
              <a:t>In an essence, we want a solution such that the variance of the </a:t>
            </a:r>
            <a:r>
              <a:rPr lang="en-US" i="1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principal component is maximized subject to the constraint that the transformation is orthonormalized.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5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Find the Unique Orthogonal Transformation</a:t>
                </a:r>
              </a:p>
              <a:p>
                <a:r>
                  <a:rPr lang="en-US" dirty="0"/>
                  <a:t>Denote 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column of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thus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principal component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Hotelling</a:t>
                </a:r>
                <a:r>
                  <a:rPr lang="en-US" dirty="0"/>
                  <a:t> maximizes the variance: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subject to the 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Equivalently, </a:t>
                </a:r>
                <a:r>
                  <a:rPr lang="en-US" dirty="0" err="1"/>
                  <a:t>Hotelling</a:t>
                </a:r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Lagrange multiplier.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Find the Unique Orthogonal Transformation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Lagrange multipliers.</a:t>
                </a:r>
              </a:p>
              <a:p>
                <a:r>
                  <a:rPr lang="en-US" dirty="0"/>
                  <a:t>The partial derivative: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necessary condition for finding the maxima is setting this partial derivative to a vector of zeros gives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.  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other words, the maxima can be found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eigenvector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0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Variances of the Principal Components</a:t>
                </a:r>
              </a:p>
              <a:p>
                <a:r>
                  <a:rPr lang="en-US" dirty="0"/>
                  <a:t>The variance of 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principal component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other words, the variance of 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principal component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Use the fact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it follows that the sum of the variances of the principal component is equal to the sum of the variances of the original variables.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1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Ordering of the Principal Components</a:t>
                </a:r>
              </a:p>
              <a:p>
                <a:r>
                  <a:rPr lang="en-US" dirty="0"/>
                  <a:t>Since the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must be non-negative definite, the eigenvalues must be non-negative too.</a:t>
                </a:r>
              </a:p>
              <a:p>
                <a:r>
                  <a:rPr lang="en-US" dirty="0"/>
                  <a:t>The first principal component corresponds to the largest eigenvalue.</a:t>
                </a:r>
              </a:p>
              <a:p>
                <a:r>
                  <a:rPr lang="en-US" dirty="0"/>
                  <a:t>The second principal component corresponds to the second largest eigenvalue, and so on.</a:t>
                </a:r>
              </a:p>
              <a:p>
                <a:r>
                  <a:rPr lang="en-US" dirty="0"/>
                  <a:t>The last principal component corresponds to the smallest eigenvalue.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7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numpy.random.seed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(1017)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z0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numpy.random.normal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0.0, scale = 1.0, size = 5000)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z1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numpy.random.uniform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(low = -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(3), high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(3), size = 5000)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z2 = (z0 + z1) /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z3 = (z0 - z1) /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numpy.sqrt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z['z0'] = z0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z['z1'] = z1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z['z2'] = z2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z['z3'] = z3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3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print('Descriptive Statistics: \n',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z.describe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Correlations among the variables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zCorrelation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z.corr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min_periods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print('Empirical Correlation: \n',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zCorrelation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F96FAC-C390-4DFF-B70D-788B72003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39073"/>
              </p:ext>
            </p:extLst>
          </p:nvPr>
        </p:nvGraphicFramePr>
        <p:xfrm>
          <a:off x="959177" y="4142205"/>
          <a:ext cx="5334000" cy="2228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5023453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3574251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481247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63370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37962390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Descriptive Statistics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964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830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58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-0.022804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-0.002476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-0.014374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958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0.994521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1.005456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0.997629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345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-3.927028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-1.731972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-3.21066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-3.374742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936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-0.680362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-0.864244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-0.731999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-0.717231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20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-0.033509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-0.014367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-0.021156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-0.032936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57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0.634985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0.843666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0.690334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629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3.995817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1.731765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3.052465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2.992758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722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1C5078-201A-4EBE-8FFA-B8EB57038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92127"/>
              </p:ext>
            </p:extLst>
          </p:nvPr>
        </p:nvGraphicFramePr>
        <p:xfrm>
          <a:off x="6789119" y="4127189"/>
          <a:ext cx="4211962" cy="1542158"/>
        </p:xfrm>
        <a:graphic>
          <a:graphicData uri="http://schemas.openxmlformats.org/drawingml/2006/table">
            <a:tbl>
              <a:tblPr/>
              <a:tblGrid>
                <a:gridCol w="782862">
                  <a:extLst>
                    <a:ext uri="{9D8B030D-6E8A-4147-A177-3AD203B41FA5}">
                      <a16:colId xmlns:a16="http://schemas.microsoft.com/office/drawing/2014/main" val="3311755244"/>
                    </a:ext>
                  </a:extLst>
                </a:gridCol>
                <a:gridCol w="994886">
                  <a:extLst>
                    <a:ext uri="{9D8B030D-6E8A-4147-A177-3AD203B41FA5}">
                      <a16:colId xmlns:a16="http://schemas.microsoft.com/office/drawing/2014/main" val="102716075"/>
                    </a:ext>
                  </a:extLst>
                </a:gridCol>
                <a:gridCol w="831792">
                  <a:extLst>
                    <a:ext uri="{9D8B030D-6E8A-4147-A177-3AD203B41FA5}">
                      <a16:colId xmlns:a16="http://schemas.microsoft.com/office/drawing/2014/main" val="3903425644"/>
                    </a:ext>
                  </a:extLst>
                </a:gridCol>
                <a:gridCol w="770630">
                  <a:extLst>
                    <a:ext uri="{9D8B030D-6E8A-4147-A177-3AD203B41FA5}">
                      <a16:colId xmlns:a16="http://schemas.microsoft.com/office/drawing/2014/main" val="4011089000"/>
                    </a:ext>
                  </a:extLst>
                </a:gridCol>
                <a:gridCol w="831792">
                  <a:extLst>
                    <a:ext uri="{9D8B030D-6E8A-4147-A177-3AD203B41FA5}">
                      <a16:colId xmlns:a16="http://schemas.microsoft.com/office/drawing/2014/main" val="4159492071"/>
                    </a:ext>
                  </a:extLst>
                </a:gridCol>
              </a:tblGrid>
              <a:tr h="252813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Empirical Correlation: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965689"/>
                  </a:ext>
                </a:extLst>
              </a:tr>
              <a:tr h="265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44587"/>
                  </a:ext>
                </a:extLst>
              </a:tr>
              <a:tr h="26545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0.714735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212712"/>
                  </a:ext>
                </a:extLst>
              </a:tr>
              <a:tr h="252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-0.699317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00521"/>
                  </a:ext>
                </a:extLst>
              </a:tr>
              <a:tr h="252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0.714735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50535"/>
                  </a:ext>
                </a:extLst>
              </a:tr>
              <a:tr h="252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0.709324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-0.699317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47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2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Eigenvalue decomposition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numpy.linalg.eigh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zCorrelation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BE6886-622E-4F3E-9188-179FD300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70851"/>
              </p:ext>
            </p:extLst>
          </p:nvPr>
        </p:nvGraphicFramePr>
        <p:xfrm>
          <a:off x="983595" y="2886869"/>
          <a:ext cx="2664577" cy="1626305"/>
        </p:xfrm>
        <a:graphic>
          <a:graphicData uri="http://schemas.openxmlformats.org/drawingml/2006/table">
            <a:tbl>
              <a:tblPr/>
              <a:tblGrid>
                <a:gridCol w="666088">
                  <a:extLst>
                    <a:ext uri="{9D8B030D-6E8A-4147-A177-3AD203B41FA5}">
                      <a16:colId xmlns:a16="http://schemas.microsoft.com/office/drawing/2014/main" val="4137068743"/>
                    </a:ext>
                  </a:extLst>
                </a:gridCol>
                <a:gridCol w="1998489">
                  <a:extLst>
                    <a:ext uri="{9D8B030D-6E8A-4147-A177-3AD203B41FA5}">
                      <a16:colId xmlns:a16="http://schemas.microsoft.com/office/drawing/2014/main" val="1955055873"/>
                    </a:ext>
                  </a:extLst>
                </a:gridCol>
              </a:tblGrid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Eigenvalues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278210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-1.11528802153434E-15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123593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1.11528802138873E-15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701559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1.98397629940875E+00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276808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2.01602370059124E+00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6553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FC88DD6-66B7-4AFB-8F8A-8521AEDC5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89590"/>
              </p:ext>
            </p:extLst>
          </p:nvPr>
        </p:nvGraphicFramePr>
        <p:xfrm>
          <a:off x="4151002" y="2886869"/>
          <a:ext cx="7379680" cy="1764282"/>
        </p:xfrm>
        <a:graphic>
          <a:graphicData uri="http://schemas.openxmlformats.org/drawingml/2006/table">
            <a:tbl>
              <a:tblPr/>
              <a:tblGrid>
                <a:gridCol w="1844920">
                  <a:extLst>
                    <a:ext uri="{9D8B030D-6E8A-4147-A177-3AD203B41FA5}">
                      <a16:colId xmlns:a16="http://schemas.microsoft.com/office/drawing/2014/main" val="749281485"/>
                    </a:ext>
                  </a:extLst>
                </a:gridCol>
                <a:gridCol w="1844920">
                  <a:extLst>
                    <a:ext uri="{9D8B030D-6E8A-4147-A177-3AD203B41FA5}">
                      <a16:colId xmlns:a16="http://schemas.microsoft.com/office/drawing/2014/main" val="2312521083"/>
                    </a:ext>
                  </a:extLst>
                </a:gridCol>
                <a:gridCol w="1844920">
                  <a:extLst>
                    <a:ext uri="{9D8B030D-6E8A-4147-A177-3AD203B41FA5}">
                      <a16:colId xmlns:a16="http://schemas.microsoft.com/office/drawing/2014/main" val="3625446354"/>
                    </a:ext>
                  </a:extLst>
                </a:gridCol>
                <a:gridCol w="1844920">
                  <a:extLst>
                    <a:ext uri="{9D8B030D-6E8A-4147-A177-3AD203B41FA5}">
                      <a16:colId xmlns:a16="http://schemas.microsoft.com/office/drawing/2014/main" val="862429978"/>
                    </a:ext>
                  </a:extLst>
                </a:gridCol>
              </a:tblGrid>
              <a:tr h="29404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Eigenvectors (as columns)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69073"/>
                  </a:ext>
                </a:extLst>
              </a:tr>
              <a:tr h="294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146538"/>
                  </a:ext>
                </a:extLst>
              </a:tr>
              <a:tr h="294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7.08757310538143E-01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3.38121090123292E-02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1.76267215000527E-01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-6.82238730180890E-01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606823"/>
                  </a:ext>
                </a:extLst>
              </a:tr>
              <a:tr h="294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3.08260123592772E-02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-7.03943128942986E-01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-6.86328160951320E-01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-1.80187357106876E-01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017014"/>
                  </a:ext>
                </a:extLst>
              </a:tr>
              <a:tr h="294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-5.21676376848988E-01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4.79400053483425E-01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-3.55008460802516E-01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-6.09916665878568E-01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396728"/>
                  </a:ext>
                </a:extLst>
              </a:tr>
              <a:tr h="2940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-4.73884574087905E-01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-5.22968833888009E-01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6.09797111472138E-01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-3.60672277924953E-01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3954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4E00913-AA85-4E9C-9654-CDADD895FA58}"/>
              </a:ext>
            </a:extLst>
          </p:cNvPr>
          <p:cNvSpPr txBox="1"/>
          <p:nvPr/>
        </p:nvSpPr>
        <p:spPr>
          <a:xfrm>
            <a:off x="983595" y="5156462"/>
            <a:ext cx="9451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Trace of the Empirical Correlation is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Sum of all 4 Eigenvalues is 3.99999999999999</a:t>
            </a:r>
          </a:p>
        </p:txBody>
      </p:sp>
    </p:spTree>
    <p:extLst>
      <p:ext uri="{BB962C8B-B14F-4D97-AF65-F5344CB8AC3E}">
        <p14:creationId xmlns:p14="http://schemas.microsoft.com/office/powerpoint/2010/main" val="128478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9 Agenda: Dimension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Principal Component</a:t>
            </a:r>
          </a:p>
          <a:p>
            <a:r>
              <a:rPr lang="en-US" dirty="0"/>
              <a:t>Chapter 6 of the Machine Learning 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sklearn.decomposition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decomposition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myPCA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decomposition.PCA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svd_solver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'full')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myPCA.fit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print("Mean: \n",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myPCA.mean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print('Explained Variance: \n',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myPCA.explained_variance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print('Explained Variance Ratio: \n',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myPCA.explained_variance_ratio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print('Principal Components: \n',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myPCA.components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Mean: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[-0.02280405 -0.00247609 -0.01787576 -0.01437404]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Explained Variance: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[2.03834744e+00 1.97405981e+00 2.53888532e-31 2.31017544e-32]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258241-D329-4954-A55E-1C69EC605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72592"/>
              </p:ext>
            </p:extLst>
          </p:nvPr>
        </p:nvGraphicFramePr>
        <p:xfrm>
          <a:off x="838200" y="2756465"/>
          <a:ext cx="5334000" cy="8915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5023453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3574251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481247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63370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37962390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Descriptive Statistics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964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830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58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-0.022804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-0.002476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-0.014374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9588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1FC192-264E-4E82-9849-B6381C717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90754"/>
              </p:ext>
            </p:extLst>
          </p:nvPr>
        </p:nvGraphicFramePr>
        <p:xfrm>
          <a:off x="838200" y="4866570"/>
          <a:ext cx="2664577" cy="1626305"/>
        </p:xfrm>
        <a:graphic>
          <a:graphicData uri="http://schemas.openxmlformats.org/drawingml/2006/table">
            <a:tbl>
              <a:tblPr/>
              <a:tblGrid>
                <a:gridCol w="666088">
                  <a:extLst>
                    <a:ext uri="{9D8B030D-6E8A-4147-A177-3AD203B41FA5}">
                      <a16:colId xmlns:a16="http://schemas.microsoft.com/office/drawing/2014/main" val="4137068743"/>
                    </a:ext>
                  </a:extLst>
                </a:gridCol>
                <a:gridCol w="1998489">
                  <a:extLst>
                    <a:ext uri="{9D8B030D-6E8A-4147-A177-3AD203B41FA5}">
                      <a16:colId xmlns:a16="http://schemas.microsoft.com/office/drawing/2014/main" val="1955055873"/>
                    </a:ext>
                  </a:extLst>
                </a:gridCol>
              </a:tblGrid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Eigenvalues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278210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-1.11528802153434E-15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123593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1.11528802138873E-15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701559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1.98397629940875E+00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276808"/>
                  </a:ext>
                </a:extLst>
              </a:tr>
              <a:tr h="325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2.01602370059124E+00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655301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C0968B-8BF4-406D-BB66-281818528FA8}"/>
              </a:ext>
            </a:extLst>
          </p:cNvPr>
          <p:cNvSpPr/>
          <p:nvPr/>
        </p:nvSpPr>
        <p:spPr>
          <a:xfrm>
            <a:off x="8107053" y="2139885"/>
            <a:ext cx="3704734" cy="707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is per-feature empirical mean, estimated from the training set.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888788-EF4E-47C4-9331-CB9C2A882F42}"/>
              </a:ext>
            </a:extLst>
          </p:cNvPr>
          <p:cNvSpPr/>
          <p:nvPr/>
        </p:nvSpPr>
        <p:spPr>
          <a:xfrm>
            <a:off x="8191998" y="4940300"/>
            <a:ext cx="3619789" cy="123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Explained Variance is the amount of variance explained by each of the selected components.  In other words, it is the eigenvalue</a:t>
            </a:r>
          </a:p>
        </p:txBody>
      </p:sp>
    </p:spTree>
    <p:extLst>
      <p:ext uri="{BB962C8B-B14F-4D97-AF65-F5344CB8AC3E}">
        <p14:creationId xmlns:p14="http://schemas.microsoft.com/office/powerpoint/2010/main" val="330021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6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Explained Variance Ratio: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[5.08011104e-01 4.91988896e-01 6.32758631e-32 5.75757968e-33]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Components: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[[ 0.68428497  0.17819676  0.60986668  0.3578584 ]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[-0.17819676  0.68428497  0.3578584  -0.60986668]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[-0.67025603 -0.22529283  0.63324867  0.31463649]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[-0.22529283  0.67025603 -0.31463649  0.63324867]]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57BF28-6B1C-4659-A6D0-6E1E025BD452}"/>
              </a:ext>
            </a:extLst>
          </p:cNvPr>
          <p:cNvSpPr/>
          <p:nvPr/>
        </p:nvSpPr>
        <p:spPr>
          <a:xfrm>
            <a:off x="8420742" y="2815545"/>
            <a:ext cx="3308807" cy="87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Explained Variance Ratio is the Explained Variance divided by the sum of the eigenvalues.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9BDD33-A02A-45AF-98C0-3098E7EE7C67}"/>
              </a:ext>
            </a:extLst>
          </p:cNvPr>
          <p:cNvSpPr/>
          <p:nvPr/>
        </p:nvSpPr>
        <p:spPr>
          <a:xfrm>
            <a:off x="8420742" y="4245345"/>
            <a:ext cx="3308807" cy="2023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 the Principal Components.  Each column contains the coefficients for the linear  transformation.  The order of the columns corresponds to that of the Explained Variance.</a:t>
            </a:r>
          </a:p>
        </p:txBody>
      </p:sp>
    </p:spTree>
    <p:extLst>
      <p:ext uri="{BB962C8B-B14F-4D97-AF65-F5344CB8AC3E}">
        <p14:creationId xmlns:p14="http://schemas.microsoft.com/office/powerpoint/2010/main" val="277737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 Principal Components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PC1 = 0.68428497 * z0 - 0.17819670 * z1 - 0.67025603 * z2 - 0.22529283 * z3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PC2 = 0.17819676 * z0 + 0.68428497 * z1 - 0.22529283 * z2 + 0.67025603 * z3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PC3 = 0.60986668 * z0 + 0.35785840 * z1 + 0.63324867 * z2 - 0.31463649 * z3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PC4 = 0.35785840 * z0 - 0.60986668 * z1 + 0.31463649 * z2 + 0.63324867 * z3</a:t>
                </a:r>
              </a:p>
              <a:p>
                <a:endParaRPr lang="en-US" dirty="0"/>
              </a:p>
              <a:p>
                <a:r>
                  <a:rPr lang="en-US" dirty="0"/>
                  <a:t>Since we know that z2 = (z0 + z1)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  and z3 = (z0 – z1)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, can we simply these principal components?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09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After applying the known relationships z2 = (z0 + z1)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and</a:t>
                </a:r>
                <a:br>
                  <a:rPr lang="en-US" dirty="0"/>
                </a:br>
                <a:r>
                  <a:rPr lang="en-US" dirty="0"/>
                  <a:t>z3 = (z0 – z1)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, the principal components are reduced to: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The Reduced Principal Components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PC1 = 0.051036298 * z0 - 0.492833256 * z1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PC2 = 0.492833256 * z0 + 0.051036298 * z1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PC3 = 0.835159513 * z0 + 1.028114424 * z1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PC4 = 1.028114424 * z0 - 0.835159513 * z1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Question</a:t>
                </a:r>
                <a:r>
                  <a:rPr lang="en-US" dirty="0"/>
                  <a:t>: </a:t>
                </a:r>
                <a:r>
                  <a:rPr lang="en-US" i="1" dirty="0"/>
                  <a:t>Do we really need all four principal components?</a:t>
                </a:r>
              </a:p>
              <a:p>
                <a:pPr marL="0" indent="0">
                  <a:buNone/>
                </a:pPr>
                <a:endParaRPr lang="en-US" sz="1600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01E85E-1BE1-4916-B56B-A962EDC906CC}"/>
              </a:ext>
            </a:extLst>
          </p:cNvPr>
          <p:cNvSpPr/>
          <p:nvPr/>
        </p:nvSpPr>
        <p:spPr>
          <a:xfrm>
            <a:off x="6956982" y="3676453"/>
            <a:ext cx="5024486" cy="1517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Remarks:</a:t>
            </a:r>
          </a:p>
          <a:p>
            <a:pPr marL="342900" indent="-342900">
              <a:buAutoNum type="arabicPeriod"/>
            </a:pPr>
            <a:r>
              <a:rPr lang="en-US" dirty="0"/>
              <a:t>PC1 is dominated by z1</a:t>
            </a:r>
          </a:p>
          <a:p>
            <a:pPr marL="342900" indent="-342900">
              <a:buAutoNum type="arabicPeriod"/>
            </a:pPr>
            <a:r>
              <a:rPr lang="en-US" dirty="0"/>
              <a:t>PC2 is dominated by z0</a:t>
            </a:r>
          </a:p>
          <a:p>
            <a:pPr marL="342900" indent="-342900">
              <a:buAutoNum type="arabicPeriod"/>
            </a:pPr>
            <a:r>
              <a:rPr lang="en-US" dirty="0"/>
              <a:t>PC3 is practically the sum of z0 and z1</a:t>
            </a:r>
          </a:p>
          <a:p>
            <a:pPr marL="342900" indent="-342900">
              <a:buAutoNum type="arabicPeriod"/>
            </a:pPr>
            <a:r>
              <a:rPr lang="en-US" dirty="0"/>
              <a:t>PC4 is practically the difference of z0 and z1</a:t>
            </a:r>
          </a:p>
        </p:txBody>
      </p:sp>
    </p:spTree>
    <p:extLst>
      <p:ext uri="{BB962C8B-B14F-4D97-AF65-F5344CB8AC3E}">
        <p14:creationId xmlns:p14="http://schemas.microsoft.com/office/powerpoint/2010/main" val="2081082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Number of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68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Question</a:t>
            </a:r>
            <a:r>
              <a:rPr lang="en-US" dirty="0"/>
              <a:t>: </a:t>
            </a:r>
            <a:r>
              <a:rPr lang="en-US" i="1" dirty="0"/>
              <a:t>Do we really need all four principal components?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Task</a:t>
            </a:r>
            <a:r>
              <a:rPr lang="en-US" dirty="0"/>
              <a:t>: </a:t>
            </a:r>
            <a:r>
              <a:rPr lang="en-US" i="1" dirty="0"/>
              <a:t>Plot the eigenvalues (or the Explained Variance) against the index.  Count the number of eigenvalues which are greater than one.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Observation</a:t>
            </a:r>
            <a:r>
              <a:rPr lang="en-US" dirty="0"/>
              <a:t>: </a:t>
            </a:r>
            <a:r>
              <a:rPr lang="en-US" i="1" dirty="0"/>
              <a:t>It seems to me that it is sufficient to take the first two principal components.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47200-2944-4A0E-9647-013938BB1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068" y="1690688"/>
            <a:ext cx="544514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9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Rationale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Determine the Number of Principal Components</a:t>
                </a:r>
                <a:endParaRPr lang="en-US" dirty="0"/>
              </a:p>
              <a:p>
                <a:r>
                  <a:rPr lang="en-US" dirty="0"/>
                  <a:t>The trace of the Empirical Correlation matrix is equal to the number variables, i.e.,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trace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the sum of the eigenvalues is equal to the trace of the Empirical Correlation matrix, thus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trace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It follows that the mean of the eigenvalues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Intuitively, if an eigenvalue is greater than one, then that eigenvalue is above the average. This is a good indication that the corresponding principal component may really mean something significant.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739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11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The General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Determine the Number of Principal Components</a:t>
                </a:r>
              </a:p>
              <a:p>
                <a:r>
                  <a:rPr lang="en-US" dirty="0"/>
                  <a:t>The mean of the eigenvalues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trace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Select the eigenvalue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trace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trace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rule is 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In other words, select the eigenvalue whose Variance Explained Ratio is greater than the reciprocal of the number of variables.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6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U.S. Treasury Rate</a:t>
            </a:r>
          </a:p>
          <a:p>
            <a:r>
              <a:rPr lang="en-US" dirty="0"/>
              <a:t>The daily market rates of U.S. Treasury products</a:t>
            </a:r>
          </a:p>
          <a:p>
            <a:pPr lvl="1"/>
            <a:r>
              <a:rPr lang="en-US" dirty="0"/>
              <a:t>Bill: Bill_1Month, Bill_3Month, Bill_6Month, Bill_1Year</a:t>
            </a:r>
          </a:p>
          <a:p>
            <a:pPr lvl="1"/>
            <a:r>
              <a:rPr lang="en-US" dirty="0"/>
              <a:t>Note: Note_2Year, Note_3Year, Note_5Year, Note_7Year, Note_10Year</a:t>
            </a:r>
          </a:p>
          <a:p>
            <a:pPr lvl="1"/>
            <a:r>
              <a:rPr lang="en-US" dirty="0"/>
              <a:t>Bond: Bond_20Year, Bond_30Year</a:t>
            </a:r>
          </a:p>
          <a:p>
            <a:r>
              <a:rPr lang="en-US" dirty="0"/>
              <a:t>From January 2, 2018 to October 12, 2018</a:t>
            </a:r>
          </a:p>
          <a:p>
            <a:pPr lvl="1"/>
            <a:r>
              <a:rPr lang="en-US" dirty="0"/>
              <a:t>It is commonly known that these rates are highly correlated.</a:t>
            </a:r>
          </a:p>
          <a:p>
            <a:pPr lvl="1"/>
            <a:r>
              <a:rPr lang="en-US" dirty="0"/>
              <a:t>After all, they are all some kind of interest rates!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2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854458-1F72-46D4-B381-668D74AF4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48" y="1601788"/>
            <a:ext cx="11458575" cy="38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9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 Before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era of Big Data (including Noisy Data), Model Selection is not the first thing to do</a:t>
            </a:r>
          </a:p>
          <a:p>
            <a:r>
              <a:rPr lang="en-US" dirty="0"/>
              <a:t>Resources (e.g., memory, disk space, CPU speed) limit the number of variables that you can feed into a computer program</a:t>
            </a:r>
          </a:p>
          <a:p>
            <a:r>
              <a:rPr lang="en-US" dirty="0"/>
              <a:t>The machine is not very good at dealing with collinearity (most, if not all, computer program simply choose one and throw away others to deal with collinearity)</a:t>
            </a:r>
          </a:p>
          <a:p>
            <a:r>
              <a:rPr lang="en-US" dirty="0"/>
              <a:t>We need a good practice of selecting features!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95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Scatterplot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8BE78-EA6B-4C16-91E4-7612169F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14" y="1371600"/>
            <a:ext cx="5625479" cy="54864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BD110E5B-4439-4F8D-B17B-7A6E33872B0B}"/>
              </a:ext>
            </a:extLst>
          </p:cNvPr>
          <p:cNvSpPr/>
          <p:nvPr/>
        </p:nvSpPr>
        <p:spPr>
          <a:xfrm>
            <a:off x="8126963" y="1511559"/>
            <a:ext cx="774441" cy="163285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2AC7919-F92E-4B62-BBFA-CB28B6DCBD82}"/>
              </a:ext>
            </a:extLst>
          </p:cNvPr>
          <p:cNvSpPr/>
          <p:nvPr/>
        </p:nvSpPr>
        <p:spPr>
          <a:xfrm>
            <a:off x="8126963" y="3555496"/>
            <a:ext cx="774441" cy="197465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B830DE4-F728-42C0-B16B-C0809FCFD105}"/>
              </a:ext>
            </a:extLst>
          </p:cNvPr>
          <p:cNvSpPr/>
          <p:nvPr/>
        </p:nvSpPr>
        <p:spPr>
          <a:xfrm>
            <a:off x="1735494" y="5878286"/>
            <a:ext cx="428650" cy="52251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C8CDE-2E77-47C3-BF87-8E8D3BDD33EA}"/>
              </a:ext>
            </a:extLst>
          </p:cNvPr>
          <p:cNvSpPr txBox="1"/>
          <p:nvPr/>
        </p:nvSpPr>
        <p:spPr>
          <a:xfrm>
            <a:off x="9356434" y="2143321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Treasury Bills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1C1CA-573D-4412-B0F7-E54321353565}"/>
              </a:ext>
            </a:extLst>
          </p:cNvPr>
          <p:cNvSpPr txBox="1"/>
          <p:nvPr/>
        </p:nvSpPr>
        <p:spPr>
          <a:xfrm>
            <a:off x="9356434" y="4345348"/>
            <a:ext cx="17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Treasury Notes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DD32-066C-4694-914E-9AD65CA73469}"/>
              </a:ext>
            </a:extLst>
          </p:cNvPr>
          <p:cNvSpPr txBox="1"/>
          <p:nvPr/>
        </p:nvSpPr>
        <p:spPr>
          <a:xfrm>
            <a:off x="-21302" y="5963483"/>
            <a:ext cx="17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Treasury Bonds</a:t>
            </a:r>
          </a:p>
        </p:txBody>
      </p:sp>
    </p:spTree>
    <p:extLst>
      <p:ext uri="{BB962C8B-B14F-4D97-AF65-F5344CB8AC3E}">
        <p14:creationId xmlns:p14="http://schemas.microsoft.com/office/powerpoint/2010/main" val="3265817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Explained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Explained Variances (i.e., the eigenvalues) are:</a:t>
            </a:r>
          </a:p>
          <a:p>
            <a:pPr marL="0" indent="0">
              <a:buNone/>
            </a:pPr>
            <a:r>
              <a:rPr lang="en-US" dirty="0"/>
              <a:t>[3.92300471e-01 3.26343809e-02 3.48702900e-03 1.70994716e-03</a:t>
            </a:r>
            <a:br>
              <a:rPr lang="en-US" dirty="0"/>
            </a:br>
            <a:r>
              <a:rPr lang="en-US" dirty="0"/>
              <a:t> 6.16602704e-04 2.88972839e-04 1.73742209e-04 7.43246504e-05</a:t>
            </a:r>
            <a:br>
              <a:rPr lang="en-US" dirty="0"/>
            </a:br>
            <a:r>
              <a:rPr lang="en-US" dirty="0"/>
              <a:t> 5.76629315e-05 2.65093244e-05 1.35176301e-05]</a:t>
            </a:r>
          </a:p>
          <a:p>
            <a:endParaRPr lang="en-US" dirty="0"/>
          </a:p>
          <a:p>
            <a:r>
              <a:rPr lang="en-US" dirty="0"/>
              <a:t>The Cumulative Sum of </a:t>
            </a:r>
            <a:r>
              <a:rPr lang="en-US"/>
              <a:t>Explained Variances Ratios </a:t>
            </a:r>
            <a:r>
              <a:rPr lang="en-US" dirty="0"/>
              <a:t>are:</a:t>
            </a:r>
          </a:p>
          <a:p>
            <a:pPr marL="0" indent="0">
              <a:buNone/>
            </a:pPr>
            <a:r>
              <a:rPr lang="en-US" dirty="0"/>
              <a:t> [0.90940145 0.98505202 0.99313538 0.99709926 0.99852862</a:t>
            </a:r>
            <a:br>
              <a:rPr lang="en-US" dirty="0"/>
            </a:br>
            <a:r>
              <a:rPr lang="en-US" dirty="0"/>
              <a:t>  0.99919849 0.99960125 0.99977354 0.99990721 0.99996866</a:t>
            </a:r>
            <a:br>
              <a:rPr lang="en-US" dirty="0"/>
            </a:br>
            <a:r>
              <a:rPr lang="en-US" dirty="0"/>
              <a:t>  1.]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60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Explained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two principal components account for 98.5052% of the total variance.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F2FC40-35EB-4DA3-9FC3-EC1CD6F3E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18" y="1496919"/>
            <a:ext cx="4941426" cy="3378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1328F-E4D1-4C97-B385-A02E30DAE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157" y="1501584"/>
            <a:ext cx="5017643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84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First Two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36633" cy="4351338"/>
          </a:xfrm>
        </p:spPr>
        <p:txBody>
          <a:bodyPr>
            <a:normAutofit/>
          </a:bodyPr>
          <a:lstStyle/>
          <a:p>
            <a:r>
              <a:rPr lang="en-US" dirty="0"/>
              <a:t>The first principal component is dominated by the Treasury Bills</a:t>
            </a:r>
          </a:p>
          <a:p>
            <a:r>
              <a:rPr lang="en-US" dirty="0"/>
              <a:t>The second principal component is dominated by the 5-Year Note, 2-Year Note, 1-Year Bill, and 1-Month Bill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862A04-22A1-48A7-A098-3F338DB40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30850"/>
              </p:ext>
            </p:extLst>
          </p:nvPr>
        </p:nvGraphicFramePr>
        <p:xfrm>
          <a:off x="8826759" y="1690688"/>
          <a:ext cx="2527041" cy="3996582"/>
        </p:xfrm>
        <a:graphic>
          <a:graphicData uri="http://schemas.openxmlformats.org/drawingml/2006/table">
            <a:tbl>
              <a:tblPr/>
              <a:tblGrid>
                <a:gridCol w="1132811">
                  <a:extLst>
                    <a:ext uri="{9D8B030D-6E8A-4147-A177-3AD203B41FA5}">
                      <a16:colId xmlns:a16="http://schemas.microsoft.com/office/drawing/2014/main" val="2420354644"/>
                    </a:ext>
                  </a:extLst>
                </a:gridCol>
                <a:gridCol w="697115">
                  <a:extLst>
                    <a:ext uri="{9D8B030D-6E8A-4147-A177-3AD203B41FA5}">
                      <a16:colId xmlns:a16="http://schemas.microsoft.com/office/drawing/2014/main" val="3758140737"/>
                    </a:ext>
                  </a:extLst>
                </a:gridCol>
                <a:gridCol w="697115">
                  <a:extLst>
                    <a:ext uri="{9D8B030D-6E8A-4147-A177-3AD203B41FA5}">
                      <a16:colId xmlns:a16="http://schemas.microsoft.com/office/drawing/2014/main" val="301905582"/>
                    </a:ext>
                  </a:extLst>
                </a:gridCol>
              </a:tblGrid>
              <a:tr h="346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476626"/>
                  </a:ext>
                </a:extLst>
              </a:tr>
              <a:tr h="346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Bill_1Month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1886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Bill_3Month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75474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Bill_6Month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725749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Bill_1Year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058927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Note_2Year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6639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Note_3Year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414365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Note_5Year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435160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Note_7Year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145299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Note_10Year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330075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Bond_20Year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174377"/>
                  </a:ext>
                </a:extLst>
              </a:tr>
              <a:tr h="330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Bond_30Year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97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342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82469" cy="4351338"/>
          </a:xfrm>
        </p:spPr>
        <p:txBody>
          <a:bodyPr>
            <a:normAutofit/>
          </a:bodyPr>
          <a:lstStyle/>
          <a:p>
            <a:r>
              <a:rPr lang="en-US" dirty="0"/>
              <a:t>Using the first two principal components, identify clusters.</a:t>
            </a:r>
          </a:p>
          <a:p>
            <a:r>
              <a:rPr lang="en-US" dirty="0"/>
              <a:t>The Elbow chart and the Silhouette chart indicate that there are four clusters.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63B2BF-597D-4C64-9B1F-FD58E212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484" y="3429000"/>
            <a:ext cx="4145737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58668-4D47-49BD-BDA0-C7AE86AF6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433" y="3429000"/>
            <a:ext cx="407354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47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045" y="1825625"/>
            <a:ext cx="521362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0</a:t>
            </a:r>
          </a:p>
          <a:p>
            <a:pPr lvl="1"/>
            <a:r>
              <a:rPr lang="en-US" dirty="0"/>
              <a:t>Low PC1</a:t>
            </a:r>
          </a:p>
          <a:p>
            <a:pPr lvl="1"/>
            <a:r>
              <a:rPr lang="en-US" dirty="0"/>
              <a:t>PC2 inversely proportional to PC1</a:t>
            </a:r>
          </a:p>
          <a:p>
            <a:r>
              <a:rPr lang="en-US" dirty="0"/>
              <a:t>Cluster 1</a:t>
            </a:r>
          </a:p>
          <a:p>
            <a:pPr lvl="1"/>
            <a:r>
              <a:rPr lang="en-US" dirty="0"/>
              <a:t>Lower mid-range PC1</a:t>
            </a:r>
          </a:p>
          <a:p>
            <a:r>
              <a:rPr lang="en-US" dirty="0"/>
              <a:t>Cluster 2</a:t>
            </a:r>
          </a:p>
          <a:p>
            <a:pPr lvl="1"/>
            <a:r>
              <a:rPr lang="en-US" dirty="0"/>
              <a:t>Upper mid-range PC1</a:t>
            </a:r>
          </a:p>
          <a:p>
            <a:pPr lvl="1"/>
            <a:r>
              <a:rPr lang="en-US" dirty="0"/>
              <a:t>PC2 slightly proportional to PC1</a:t>
            </a:r>
          </a:p>
          <a:p>
            <a:r>
              <a:rPr lang="en-US" dirty="0"/>
              <a:t>Cluster 3</a:t>
            </a:r>
          </a:p>
          <a:p>
            <a:pPr lvl="1"/>
            <a:r>
              <a:rPr lang="en-US" dirty="0"/>
              <a:t>High PC1</a:t>
            </a:r>
          </a:p>
          <a:p>
            <a:pPr lvl="1"/>
            <a:r>
              <a:rPr lang="en-US" dirty="0"/>
              <a:t>PC2 inversely proportional to PC1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0022A-B14A-4320-AF0A-13D5E28A6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42" y="1690688"/>
            <a:ext cx="527556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10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Principal components are linear combinations of the features</a:t>
            </a:r>
          </a:p>
          <a:p>
            <a:r>
              <a:rPr lang="en-US" dirty="0"/>
              <a:t>Principal components maximize the variances of the linear combinations.</a:t>
            </a:r>
          </a:p>
          <a:p>
            <a:r>
              <a:rPr lang="en-US" dirty="0"/>
              <a:t>Principal components are calculated by decomposing a covariance matrix into its eigenvalues and the corresponding eigenvectors.</a:t>
            </a:r>
          </a:p>
          <a:p>
            <a:r>
              <a:rPr lang="en-US" dirty="0"/>
              <a:t>The eigenvectors are the coefficients of the linear combinations</a:t>
            </a:r>
          </a:p>
          <a:p>
            <a:r>
              <a:rPr lang="en-US" dirty="0"/>
              <a:t>The eigenvalues are the variances of the linear combinations.</a:t>
            </a:r>
          </a:p>
          <a:p>
            <a:r>
              <a:rPr lang="en-US" dirty="0"/>
              <a:t>Use the magnitudes of the eigenvalues to deduce the number of principal components needed.</a:t>
            </a:r>
          </a:p>
          <a:p>
            <a:r>
              <a:rPr lang="en-US" dirty="0"/>
              <a:t>Use a few major principal components to get some understandings of the relationships in the data.</a:t>
            </a:r>
          </a:p>
          <a:p>
            <a:r>
              <a:rPr lang="en-US" dirty="0"/>
              <a:t>Does not need or use information about the target variable.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6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Instructor, Dr. Lam</a:t>
            </a:r>
          </a:p>
          <a:p>
            <a:r>
              <a:rPr lang="en-US" dirty="0"/>
              <a:t>mlam5@iit.edu</a:t>
            </a:r>
          </a:p>
          <a:p>
            <a:r>
              <a:rPr lang="en-US" dirty="0"/>
              <a:t>Mondays / 4 PM to 5 PM / Room 228A, Stuart Building</a:t>
            </a:r>
          </a:p>
          <a:p>
            <a:pPr lvl="1"/>
            <a:r>
              <a:rPr lang="en-US" dirty="0"/>
              <a:t>Except for the Fall Break on October 8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Teaching Assistant, Mr. Jing Zhao</a:t>
            </a:r>
          </a:p>
          <a:p>
            <a:r>
              <a:rPr lang="en-US" dirty="0"/>
              <a:t>jzhao29@hawk.iit.edu</a:t>
            </a:r>
          </a:p>
          <a:p>
            <a:r>
              <a:rPr lang="en-US" dirty="0"/>
              <a:t>Thursdays / 2 PM to 3 PM / Room 019A, Stuart Building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features based on business practice</a:t>
            </a:r>
          </a:p>
          <a:p>
            <a:r>
              <a:rPr lang="en-US" dirty="0"/>
              <a:t>Select features to discard the “bad apples” or “troublemakers”</a:t>
            </a:r>
          </a:p>
          <a:p>
            <a:r>
              <a:rPr lang="en-US" dirty="0"/>
              <a:t>If you have a difficult time choosing one over the others, then consider combining features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 – Business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 that must be considered whatsoever due to business practice</a:t>
            </a:r>
          </a:p>
          <a:p>
            <a:r>
              <a:rPr lang="en-US" dirty="0"/>
              <a:t>Geographical tiers in insurance ratemaking</a:t>
            </a:r>
          </a:p>
          <a:p>
            <a:r>
              <a:rPr lang="en-US" dirty="0"/>
              <a:t>Marketing incentive in customer purchase behavior</a:t>
            </a:r>
          </a:p>
          <a:p>
            <a:r>
              <a:rPr lang="en-US" dirty="0"/>
              <a:t>Features that must never be included to avoid regulatory issues or legal litigations</a:t>
            </a:r>
          </a:p>
          <a:p>
            <a:r>
              <a:rPr lang="en-US" dirty="0"/>
              <a:t>Race, Gender, Age, Disability Status are avoided in human resources analytics</a:t>
            </a:r>
          </a:p>
          <a:p>
            <a:r>
              <a:rPr lang="en-US" dirty="0"/>
              <a:t>Protected Health Information and Personally Identifiable Information are seldom used to minimize the chance of any breach of privacy.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6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 – “Troublemakers”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that vary too much or too little</a:t>
            </a:r>
          </a:p>
          <a:p>
            <a:r>
              <a:rPr lang="en-US" dirty="0"/>
              <a:t>Record identifiers (unique value for each record)</a:t>
            </a:r>
          </a:p>
          <a:p>
            <a:r>
              <a:rPr lang="en-US" dirty="0"/>
              <a:t>Constant or nearly constant features (percent of observations tie to a particular value must be less than a threshold)</a:t>
            </a:r>
          </a:p>
          <a:p>
            <a:r>
              <a:rPr lang="en-US" dirty="0"/>
              <a:t>Features that are practically all missing values</a:t>
            </a:r>
          </a:p>
          <a:p>
            <a:r>
              <a:rPr lang="en-US" dirty="0"/>
              <a:t>Percent of non-missing observations must be above a threshold</a:t>
            </a:r>
          </a:p>
          <a:p>
            <a:r>
              <a:rPr lang="en-US" dirty="0"/>
              <a:t>Features that vary over a narrow range relative to others</a:t>
            </a:r>
          </a:p>
          <a:p>
            <a:r>
              <a:rPr lang="en-US" dirty="0"/>
              <a:t>Unit of measurement may not be appropriate (e.g., the distance of your house from nearest fire hydrant should not in inches or miles)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3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Feature Selection – “Collinearity”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response is to include some data-healthy features that are easy for interpretations and drop others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Another response is to combine the features</a:t>
            </a:r>
          </a:p>
          <a:p>
            <a:pPr lvl="1"/>
            <a:r>
              <a:rPr lang="en-US" dirty="0"/>
              <a:t>When there are no obvious champions and the predictors are compatible in the units of measurement, then consider combining them linearly using the Principal Component Analysis.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dimension-reduction tool that is particularly useful when there are a substantial number of correlated features.</a:t>
            </a:r>
          </a:p>
          <a:p>
            <a:r>
              <a:rPr lang="en-US" dirty="0"/>
              <a:t>Instead of requiring us to drop some features, it transforms the set of correlated features to another set of uncorrelated features in descending level of accountability of the total variance.</a:t>
            </a:r>
          </a:p>
          <a:p>
            <a:r>
              <a:rPr lang="en-US" dirty="0"/>
              <a:t>Originated by Pearson (1901) and later developed by </a:t>
            </a:r>
            <a:r>
              <a:rPr lang="en-US" dirty="0" err="1"/>
              <a:t>Hotelling</a:t>
            </a:r>
            <a:r>
              <a:rPr lang="en-US" dirty="0"/>
              <a:t> (1933).</a:t>
            </a:r>
          </a:p>
          <a:p>
            <a:pPr lvl="1"/>
            <a:r>
              <a:rPr lang="en-US" dirty="0"/>
              <a:t>Pearson, Karl (1901). “On Lines and Planes of Closest Fit to Systems of Points in Space.” </a:t>
            </a:r>
            <a:r>
              <a:rPr lang="en-US" i="1" dirty="0"/>
              <a:t>Philosophical Magazine</a:t>
            </a:r>
            <a:r>
              <a:rPr lang="en-US" dirty="0"/>
              <a:t>, 6, 559–572.</a:t>
            </a:r>
          </a:p>
          <a:p>
            <a:pPr lvl="1"/>
            <a:r>
              <a:rPr lang="en-US" dirty="0" err="1"/>
              <a:t>Hotelling</a:t>
            </a:r>
            <a:r>
              <a:rPr lang="en-US" dirty="0"/>
              <a:t>, Harold (1933). “Analysis of a Complex of Statistical Variables into Principal Components.” </a:t>
            </a:r>
            <a:r>
              <a:rPr lang="en-US" i="1" dirty="0"/>
              <a:t>Journal of Educational Psychology</a:t>
            </a:r>
            <a:r>
              <a:rPr lang="en-US" dirty="0"/>
              <a:t>, 24, 417–441 and 498–520.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3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Principal Component: The 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variables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Because collinearity cannot happen, thus a non-issue,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variables are, namely,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 of random variables.</a:t>
                </a:r>
              </a:p>
              <a:p>
                <a:r>
                  <a:rPr lang="en-US" dirty="0"/>
                  <a:t>We will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 of means.</a:t>
                </a:r>
              </a:p>
              <a:p>
                <a:pPr lvl="1"/>
                <a:r>
                  <a:rPr lang="en-US" dirty="0"/>
                  <a:t>Denote the covariance matrix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4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10754</TotalTime>
  <Words>2773</Words>
  <Application>Microsoft Office PowerPoint</Application>
  <PresentationFormat>Widescreen</PresentationFormat>
  <Paragraphs>500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Office Theme</vt:lpstr>
      <vt:lpstr>   CS 584 Machine Learning</vt:lpstr>
      <vt:lpstr>Week 9 Agenda: Dimension Reduction</vt:lpstr>
      <vt:lpstr>Feature Selection Before Model Selection</vt:lpstr>
      <vt:lpstr>Feature Selection</vt:lpstr>
      <vt:lpstr>Feature Selection – Business Practice</vt:lpstr>
      <vt:lpstr>Feature Selection – “Troublemakers”</vt:lpstr>
      <vt:lpstr>Feature Selection – “Collinearity”</vt:lpstr>
      <vt:lpstr>Principal Component: Overview</vt:lpstr>
      <vt:lpstr>Principal Component: The Training Data</vt:lpstr>
      <vt:lpstr>Principal Component: Transformation</vt:lpstr>
      <vt:lpstr>Principal Component: Transformation</vt:lpstr>
      <vt:lpstr>Principal Component: Transformation</vt:lpstr>
      <vt:lpstr>Principal Component: Transformation</vt:lpstr>
      <vt:lpstr>Principal Component: Transformation</vt:lpstr>
      <vt:lpstr>Principal Component: Variances</vt:lpstr>
      <vt:lpstr>Principal Component: Ordering</vt:lpstr>
      <vt:lpstr>Principal Component: Example</vt:lpstr>
      <vt:lpstr>Principal Component: Example</vt:lpstr>
      <vt:lpstr>Principal Component: Example</vt:lpstr>
      <vt:lpstr>Principal Component: Example</vt:lpstr>
      <vt:lpstr>Principal Component: Example</vt:lpstr>
      <vt:lpstr>Principal Component: Example</vt:lpstr>
      <vt:lpstr>Principal Component: Example</vt:lpstr>
      <vt:lpstr>Principal Component: Example</vt:lpstr>
      <vt:lpstr>Principal Component: Number of Components</vt:lpstr>
      <vt:lpstr>Principal Component: Rationale</vt:lpstr>
      <vt:lpstr>Principal Component: The General Case</vt:lpstr>
      <vt:lpstr>Principal Component: Example</vt:lpstr>
      <vt:lpstr>Principal Component: Correlations</vt:lpstr>
      <vt:lpstr>Principal Component: Scatterplot Matrix</vt:lpstr>
      <vt:lpstr>Principal Component: Explained Variance</vt:lpstr>
      <vt:lpstr>Principal Component: Explained Variance</vt:lpstr>
      <vt:lpstr>Principal Component: First Two Components</vt:lpstr>
      <vt:lpstr>Principal Component: Clustering</vt:lpstr>
      <vt:lpstr>Principal Component: Clustering</vt:lpstr>
      <vt:lpstr>Principal Components: Summary</vt:lpstr>
      <vt:lpstr>Office Hours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1903</cp:revision>
  <cp:lastPrinted>2014-06-20T14:10:14Z</cp:lastPrinted>
  <dcterms:created xsi:type="dcterms:W3CDTF">2014-05-31T22:30:28Z</dcterms:created>
  <dcterms:modified xsi:type="dcterms:W3CDTF">2018-10-18T21:31:02Z</dcterms:modified>
</cp:coreProperties>
</file>