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1.xml" ContentType="application/vnd.openxmlformats-officedocument.presentationml.notesSlide+xml"/>
  <Override PartName="/ppt/diagrams/data9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diagrams/data10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diagrams/data11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621" r:id="rId2"/>
    <p:sldId id="675" r:id="rId3"/>
    <p:sldId id="497" r:id="rId4"/>
    <p:sldId id="577" r:id="rId5"/>
    <p:sldId id="570" r:id="rId6"/>
    <p:sldId id="571" r:id="rId7"/>
    <p:sldId id="677" r:id="rId8"/>
    <p:sldId id="678" r:id="rId9"/>
    <p:sldId id="679" r:id="rId10"/>
    <p:sldId id="575" r:id="rId11"/>
    <p:sldId id="576" r:id="rId12"/>
    <p:sldId id="572" r:id="rId13"/>
    <p:sldId id="622" r:id="rId14"/>
    <p:sldId id="578" r:id="rId15"/>
    <p:sldId id="618" r:id="rId16"/>
    <p:sldId id="619" r:id="rId17"/>
    <p:sldId id="580" r:id="rId18"/>
    <p:sldId id="581" r:id="rId19"/>
    <p:sldId id="680" r:id="rId20"/>
    <p:sldId id="681" r:id="rId21"/>
    <p:sldId id="582" r:id="rId22"/>
    <p:sldId id="583" r:id="rId23"/>
    <p:sldId id="584" r:id="rId24"/>
    <p:sldId id="623" r:id="rId25"/>
    <p:sldId id="624" r:id="rId26"/>
    <p:sldId id="586" r:id="rId27"/>
    <p:sldId id="625" r:id="rId28"/>
    <p:sldId id="626" r:id="rId29"/>
    <p:sldId id="569" r:id="rId30"/>
    <p:sldId id="589" r:id="rId31"/>
    <p:sldId id="591" r:id="rId32"/>
    <p:sldId id="592" r:id="rId33"/>
    <p:sldId id="605" r:id="rId34"/>
    <p:sldId id="628" r:id="rId35"/>
    <p:sldId id="606" r:id="rId36"/>
    <p:sldId id="629" r:id="rId37"/>
    <p:sldId id="682" r:id="rId38"/>
    <p:sldId id="627" r:id="rId39"/>
    <p:sldId id="593" r:id="rId40"/>
    <p:sldId id="683" r:id="rId41"/>
    <p:sldId id="615" r:id="rId42"/>
    <p:sldId id="632" r:id="rId43"/>
    <p:sldId id="611" r:id="rId44"/>
    <p:sldId id="594" r:id="rId45"/>
    <p:sldId id="635" r:id="rId46"/>
    <p:sldId id="596" r:id="rId47"/>
    <p:sldId id="597" r:id="rId48"/>
    <p:sldId id="598" r:id="rId49"/>
    <p:sldId id="633" r:id="rId50"/>
    <p:sldId id="634" r:id="rId51"/>
    <p:sldId id="603" r:id="rId52"/>
    <p:sldId id="604" r:id="rId53"/>
    <p:sldId id="684" r:id="rId54"/>
    <p:sldId id="685" r:id="rId55"/>
    <p:sldId id="686" r:id="rId56"/>
    <p:sldId id="687" r:id="rId57"/>
    <p:sldId id="638" r:id="rId58"/>
    <p:sldId id="689" r:id="rId59"/>
    <p:sldId id="688" r:id="rId60"/>
    <p:sldId id="608" r:id="rId61"/>
    <p:sldId id="639" r:id="rId62"/>
    <p:sldId id="640" r:id="rId63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image" Target="../media/image8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_rels/data5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7FB03-904F-45B7-840E-94A7A8E1C4EF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5A90E7-B9EB-4C34-B5B8-F906BF183D4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Bootstrapping</a:t>
          </a:r>
        </a:p>
      </dgm:t>
    </dgm:pt>
    <dgm:pt modelId="{8FBD693F-C650-4B29-AA84-15DBCA6804F1}" type="parTrans" cxnId="{BB289B13-DB2B-4EB3-B274-E4FDE28E61F8}">
      <dgm:prSet/>
      <dgm:spPr/>
      <dgm:t>
        <a:bodyPr/>
        <a:lstStyle/>
        <a:p>
          <a:endParaRPr lang="en-US"/>
        </a:p>
      </dgm:t>
    </dgm:pt>
    <dgm:pt modelId="{56BE59EF-4888-4227-A657-DF22857C35E7}" type="sibTrans" cxnId="{BB289B13-DB2B-4EB3-B274-E4FDE28E61F8}">
      <dgm:prSet/>
      <dgm:spPr/>
      <dgm:t>
        <a:bodyPr/>
        <a:lstStyle/>
        <a:p>
          <a:endParaRPr lang="en-US"/>
        </a:p>
      </dgm:t>
    </dgm:pt>
    <dgm:pt modelId="{AF620D37-68B7-49AF-A6DF-310B9ACFA53B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Bagging</a:t>
          </a:r>
        </a:p>
      </dgm:t>
    </dgm:pt>
    <dgm:pt modelId="{F71C5558-13EB-4087-9396-2514A3D33F98}" type="parTrans" cxnId="{B7FC2F94-AC6F-405E-A396-3C4158CC2F04}">
      <dgm:prSet/>
      <dgm:spPr/>
      <dgm:t>
        <a:bodyPr/>
        <a:lstStyle/>
        <a:p>
          <a:endParaRPr lang="en-US"/>
        </a:p>
      </dgm:t>
    </dgm:pt>
    <dgm:pt modelId="{5D02AE34-FD79-452B-8DD6-0B485F66EF11}" type="sibTrans" cxnId="{B7FC2F94-AC6F-405E-A396-3C4158CC2F04}">
      <dgm:prSet/>
      <dgm:spPr/>
      <dgm:t>
        <a:bodyPr/>
        <a:lstStyle/>
        <a:p>
          <a:endParaRPr lang="en-US"/>
        </a:p>
      </dgm:t>
    </dgm:pt>
    <dgm:pt modelId="{CD87FECB-710B-40D8-9E22-1ABA1AB3E78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Boosting</a:t>
          </a:r>
        </a:p>
      </dgm:t>
    </dgm:pt>
    <dgm:pt modelId="{A304CA60-8635-4FE1-BC32-6651917501D3}" type="parTrans" cxnId="{356B02AD-AE06-4B99-8D5C-0802D400CAE8}">
      <dgm:prSet/>
      <dgm:spPr/>
      <dgm:t>
        <a:bodyPr/>
        <a:lstStyle/>
        <a:p>
          <a:endParaRPr lang="en-US"/>
        </a:p>
      </dgm:t>
    </dgm:pt>
    <dgm:pt modelId="{C9034F23-9A18-4065-A63A-14A5EECA4B73}" type="sibTrans" cxnId="{356B02AD-AE06-4B99-8D5C-0802D400CAE8}">
      <dgm:prSet/>
      <dgm:spPr/>
      <dgm:t>
        <a:bodyPr/>
        <a:lstStyle/>
        <a:p>
          <a:endParaRPr lang="en-US"/>
        </a:p>
      </dgm:t>
    </dgm:pt>
    <dgm:pt modelId="{03BE703F-E7AE-4DA9-B2AD-EAA4F8A66F2A}" type="pres">
      <dgm:prSet presAssocID="{2ED7FB03-904F-45B7-840E-94A7A8E1C4EF}" presName="linearFlow" presStyleCnt="0">
        <dgm:presLayoutVars>
          <dgm:dir/>
          <dgm:resizeHandles val="exact"/>
        </dgm:presLayoutVars>
      </dgm:prSet>
      <dgm:spPr/>
    </dgm:pt>
    <dgm:pt modelId="{E6315E6C-CF65-4659-B38C-2F7C854B8E48}" type="pres">
      <dgm:prSet presAssocID="{295A90E7-B9EB-4C34-B5B8-F906BF183D42}" presName="comp" presStyleCnt="0"/>
      <dgm:spPr/>
    </dgm:pt>
    <dgm:pt modelId="{D63BAE48-B4E4-468A-84E1-7DD210DC451C}" type="pres">
      <dgm:prSet presAssocID="{295A90E7-B9EB-4C34-B5B8-F906BF183D42}" presName="rect2" presStyleLbl="node1" presStyleIdx="0" presStyleCnt="3" custScaleX="174244">
        <dgm:presLayoutVars>
          <dgm:bulletEnabled val="1"/>
        </dgm:presLayoutVars>
      </dgm:prSet>
      <dgm:spPr/>
    </dgm:pt>
    <dgm:pt modelId="{FAFDD702-DB39-4E63-9D41-AE797FC41523}" type="pres">
      <dgm:prSet presAssocID="{295A90E7-B9EB-4C34-B5B8-F906BF183D42}" presName="rect1" presStyleLbl="lnNode1" presStyleIdx="0" presStyleCnt="3" custLinFactNeighborX="-69658" custLinFactNeighborY="1430"/>
      <dgm:spPr>
        <a:blipFill rotWithShape="1">
          <a:blip xmlns:r="http://schemas.openxmlformats.org/officeDocument/2006/relationships" r:embed="rId1"/>
          <a:srcRect/>
          <a:stretch>
            <a:fillRect l="-51000" r="-51000"/>
          </a:stretch>
        </a:blipFill>
      </dgm:spPr>
    </dgm:pt>
    <dgm:pt modelId="{7B2AE698-0829-4297-A8ED-88C7BB27FEC4}" type="pres">
      <dgm:prSet presAssocID="{56BE59EF-4888-4227-A657-DF22857C35E7}" presName="sibTrans" presStyleCnt="0"/>
      <dgm:spPr/>
    </dgm:pt>
    <dgm:pt modelId="{0B498553-159F-4FC4-B9F1-C0240BE7DC30}" type="pres">
      <dgm:prSet presAssocID="{AF620D37-68B7-49AF-A6DF-310B9ACFA53B}" presName="comp" presStyleCnt="0"/>
      <dgm:spPr/>
    </dgm:pt>
    <dgm:pt modelId="{73DBD072-7694-4463-9D64-FD2DB5E598D9}" type="pres">
      <dgm:prSet presAssocID="{AF620D37-68B7-49AF-A6DF-310B9ACFA53B}" presName="rect2" presStyleLbl="node1" presStyleIdx="1" presStyleCnt="3" custScaleX="174244" custLinFactNeighborX="-32004" custLinFactNeighborY="2625">
        <dgm:presLayoutVars>
          <dgm:bulletEnabled val="1"/>
        </dgm:presLayoutVars>
      </dgm:prSet>
      <dgm:spPr/>
    </dgm:pt>
    <dgm:pt modelId="{FDEDCEB3-B7CB-4C07-9161-4945887861EE}" type="pres">
      <dgm:prSet presAssocID="{AF620D37-68B7-49AF-A6DF-310B9ACFA53B}" presName="rect1" presStyleLbl="lnNode1" presStyleIdx="1" presStyleCnt="3" custLinFactNeighborX="3610" custLinFactNeighborY="2625"/>
      <dgm:spPr>
        <a:blipFill rotWithShape="1">
          <a:blip xmlns:r="http://schemas.openxmlformats.org/officeDocument/2006/relationships" r:embed="rId2"/>
          <a:srcRect/>
          <a:stretch>
            <a:fillRect t="-1000" b="-1000"/>
          </a:stretch>
        </a:blipFill>
      </dgm:spPr>
    </dgm:pt>
    <dgm:pt modelId="{20FCAEB9-BF7C-457F-A107-50BF36831FDC}" type="pres">
      <dgm:prSet presAssocID="{5D02AE34-FD79-452B-8DD6-0B485F66EF11}" presName="sibTrans" presStyleCnt="0"/>
      <dgm:spPr/>
    </dgm:pt>
    <dgm:pt modelId="{813FFCA2-BE36-4883-9ED4-16B8FA4DC2C5}" type="pres">
      <dgm:prSet presAssocID="{CD87FECB-710B-40D8-9E22-1ABA1AB3E783}" presName="comp" presStyleCnt="0"/>
      <dgm:spPr/>
    </dgm:pt>
    <dgm:pt modelId="{73538B4A-3E5D-4091-90FF-8FCD532B062E}" type="pres">
      <dgm:prSet presAssocID="{CD87FECB-710B-40D8-9E22-1ABA1AB3E783}" presName="rect2" presStyleLbl="node1" presStyleIdx="2" presStyleCnt="3" custScaleX="174244" custLinFactNeighborX="1454" custLinFactNeighborY="-551">
        <dgm:presLayoutVars>
          <dgm:bulletEnabled val="1"/>
        </dgm:presLayoutVars>
      </dgm:prSet>
      <dgm:spPr/>
    </dgm:pt>
    <dgm:pt modelId="{828822D5-2BA7-4F10-AB88-DFC74823F625}" type="pres">
      <dgm:prSet presAssocID="{CD87FECB-710B-40D8-9E22-1ABA1AB3E783}" presName="rect1" presStyleLbl="lnNode1" presStyleIdx="2" presStyleCnt="3" custLinFactNeighborX="-69658" custLinFactNeighborY="878"/>
      <dgm:spPr>
        <a:blipFill rotWithShape="1">
          <a:blip xmlns:r="http://schemas.openxmlformats.org/officeDocument/2006/relationships" r:embed="rId3"/>
          <a:srcRect/>
          <a:stretch>
            <a:fillRect l="-40000" r="-40000"/>
          </a:stretch>
        </a:blipFill>
      </dgm:spPr>
    </dgm:pt>
  </dgm:ptLst>
  <dgm:cxnLst>
    <dgm:cxn modelId="{F6B5B00D-96F5-4D6D-B304-79CAE71B9E03}" type="presOf" srcId="{295A90E7-B9EB-4C34-B5B8-F906BF183D42}" destId="{D63BAE48-B4E4-468A-84E1-7DD210DC451C}" srcOrd="0" destOrd="0" presId="urn:microsoft.com/office/officeart/2008/layout/AlternatingPictureBlocks"/>
    <dgm:cxn modelId="{BB289B13-DB2B-4EB3-B274-E4FDE28E61F8}" srcId="{2ED7FB03-904F-45B7-840E-94A7A8E1C4EF}" destId="{295A90E7-B9EB-4C34-B5B8-F906BF183D42}" srcOrd="0" destOrd="0" parTransId="{8FBD693F-C650-4B29-AA84-15DBCA6804F1}" sibTransId="{56BE59EF-4888-4227-A657-DF22857C35E7}"/>
    <dgm:cxn modelId="{F84B7021-3DD1-4CD7-9966-0E4C36DED78A}" type="presOf" srcId="{2ED7FB03-904F-45B7-840E-94A7A8E1C4EF}" destId="{03BE703F-E7AE-4DA9-B2AD-EAA4F8A66F2A}" srcOrd="0" destOrd="0" presId="urn:microsoft.com/office/officeart/2008/layout/AlternatingPictureBlocks"/>
    <dgm:cxn modelId="{93FFF676-D0C7-4F5D-BC5B-4828CC45CC1A}" type="presOf" srcId="{CD87FECB-710B-40D8-9E22-1ABA1AB3E783}" destId="{73538B4A-3E5D-4091-90FF-8FCD532B062E}" srcOrd="0" destOrd="0" presId="urn:microsoft.com/office/officeart/2008/layout/AlternatingPictureBlocks"/>
    <dgm:cxn modelId="{B7FC2F94-AC6F-405E-A396-3C4158CC2F04}" srcId="{2ED7FB03-904F-45B7-840E-94A7A8E1C4EF}" destId="{AF620D37-68B7-49AF-A6DF-310B9ACFA53B}" srcOrd="1" destOrd="0" parTransId="{F71C5558-13EB-4087-9396-2514A3D33F98}" sibTransId="{5D02AE34-FD79-452B-8DD6-0B485F66EF11}"/>
    <dgm:cxn modelId="{356B02AD-AE06-4B99-8D5C-0802D400CAE8}" srcId="{2ED7FB03-904F-45B7-840E-94A7A8E1C4EF}" destId="{CD87FECB-710B-40D8-9E22-1ABA1AB3E783}" srcOrd="2" destOrd="0" parTransId="{A304CA60-8635-4FE1-BC32-6651917501D3}" sibTransId="{C9034F23-9A18-4065-A63A-14A5EECA4B73}"/>
    <dgm:cxn modelId="{911DA9B7-80D0-4905-918C-D1EF296687D3}" type="presOf" srcId="{AF620D37-68B7-49AF-A6DF-310B9ACFA53B}" destId="{73DBD072-7694-4463-9D64-FD2DB5E598D9}" srcOrd="0" destOrd="0" presId="urn:microsoft.com/office/officeart/2008/layout/AlternatingPictureBlocks"/>
    <dgm:cxn modelId="{F5721CF2-2ED6-48B5-9008-79AE072D684D}" type="presParOf" srcId="{03BE703F-E7AE-4DA9-B2AD-EAA4F8A66F2A}" destId="{E6315E6C-CF65-4659-B38C-2F7C854B8E48}" srcOrd="0" destOrd="0" presId="urn:microsoft.com/office/officeart/2008/layout/AlternatingPictureBlocks"/>
    <dgm:cxn modelId="{529F34A7-1B84-4FCF-9365-0CBB16724636}" type="presParOf" srcId="{E6315E6C-CF65-4659-B38C-2F7C854B8E48}" destId="{D63BAE48-B4E4-468A-84E1-7DD210DC451C}" srcOrd="0" destOrd="0" presId="urn:microsoft.com/office/officeart/2008/layout/AlternatingPictureBlocks"/>
    <dgm:cxn modelId="{B65FB726-748D-456E-9AEA-B5851DFAF555}" type="presParOf" srcId="{E6315E6C-CF65-4659-B38C-2F7C854B8E48}" destId="{FAFDD702-DB39-4E63-9D41-AE797FC41523}" srcOrd="1" destOrd="0" presId="urn:microsoft.com/office/officeart/2008/layout/AlternatingPictureBlocks"/>
    <dgm:cxn modelId="{82C17B43-1AD0-4136-A00A-FABF4684444C}" type="presParOf" srcId="{03BE703F-E7AE-4DA9-B2AD-EAA4F8A66F2A}" destId="{7B2AE698-0829-4297-A8ED-88C7BB27FEC4}" srcOrd="1" destOrd="0" presId="urn:microsoft.com/office/officeart/2008/layout/AlternatingPictureBlocks"/>
    <dgm:cxn modelId="{1BAC70CE-187F-4EE5-9914-08D83F96776C}" type="presParOf" srcId="{03BE703F-E7AE-4DA9-B2AD-EAA4F8A66F2A}" destId="{0B498553-159F-4FC4-B9F1-C0240BE7DC30}" srcOrd="2" destOrd="0" presId="urn:microsoft.com/office/officeart/2008/layout/AlternatingPictureBlocks"/>
    <dgm:cxn modelId="{E3E3ED9F-87F5-4707-88E0-3BEF2303AC2E}" type="presParOf" srcId="{0B498553-159F-4FC4-B9F1-C0240BE7DC30}" destId="{73DBD072-7694-4463-9D64-FD2DB5E598D9}" srcOrd="0" destOrd="0" presId="urn:microsoft.com/office/officeart/2008/layout/AlternatingPictureBlocks"/>
    <dgm:cxn modelId="{1C71C7CB-4810-467C-B195-7B1E80A4A325}" type="presParOf" srcId="{0B498553-159F-4FC4-B9F1-C0240BE7DC30}" destId="{FDEDCEB3-B7CB-4C07-9161-4945887861EE}" srcOrd="1" destOrd="0" presId="urn:microsoft.com/office/officeart/2008/layout/AlternatingPictureBlocks"/>
    <dgm:cxn modelId="{28FCE4B5-AF88-474E-9BCC-69D270E9E0F2}" type="presParOf" srcId="{03BE703F-E7AE-4DA9-B2AD-EAA4F8A66F2A}" destId="{20FCAEB9-BF7C-457F-A107-50BF36831FDC}" srcOrd="3" destOrd="0" presId="urn:microsoft.com/office/officeart/2008/layout/AlternatingPictureBlocks"/>
    <dgm:cxn modelId="{1128B037-A358-473B-83B6-4DD55AD2B1B1}" type="presParOf" srcId="{03BE703F-E7AE-4DA9-B2AD-EAA4F8A66F2A}" destId="{813FFCA2-BE36-4883-9ED4-16B8FA4DC2C5}" srcOrd="4" destOrd="0" presId="urn:microsoft.com/office/officeart/2008/layout/AlternatingPictureBlocks"/>
    <dgm:cxn modelId="{65D5EF7A-0522-4E38-9748-C4D7284362D0}" type="presParOf" srcId="{813FFCA2-BE36-4883-9ED4-16B8FA4DC2C5}" destId="{73538B4A-3E5D-4091-90FF-8FCD532B062E}" srcOrd="0" destOrd="0" presId="urn:microsoft.com/office/officeart/2008/layout/AlternatingPictureBlocks"/>
    <dgm:cxn modelId="{2A391D5C-3859-425E-BE0C-D93305442A5F}" type="presParOf" srcId="{813FFCA2-BE36-4883-9ED4-16B8FA4DC2C5}" destId="{828822D5-2BA7-4F10-AB88-DFC74823F62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D3C69EF-F5AC-401D-9223-9AD93D63CDF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A810678-3548-443D-9422-4588735D6F10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Grow one level deep tree</a:t>
          </a:r>
        </a:p>
      </dgm:t>
    </dgm:pt>
    <dgm:pt modelId="{658C7503-3245-43D0-85C3-FD50F9FAADD9}" type="parTrans" cxnId="{9C9398CA-688D-4E66-A62B-96A59BA8AB30}">
      <dgm:prSet/>
      <dgm:spPr/>
      <dgm:t>
        <a:bodyPr/>
        <a:lstStyle/>
        <a:p>
          <a:endParaRPr lang="en-US"/>
        </a:p>
      </dgm:t>
    </dgm:pt>
    <dgm:pt modelId="{7DB03E9E-C30F-49CE-A261-3BB8D878290F}" type="sibTrans" cxnId="{9C9398CA-688D-4E66-A62B-96A59BA8AB30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83848BB5-44DF-4B4A-AB57-F8F6D4EC6D65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Score the training data</a:t>
          </a:r>
        </a:p>
      </dgm:t>
    </dgm:pt>
    <dgm:pt modelId="{10BC0A9E-BA04-4BF9-B902-ADB7FEF15FB1}" type="parTrans" cxnId="{92BF5D7C-68C1-44CF-BDB2-E4484CD05AB3}">
      <dgm:prSet/>
      <dgm:spPr/>
      <dgm:t>
        <a:bodyPr/>
        <a:lstStyle/>
        <a:p>
          <a:endParaRPr lang="en-US"/>
        </a:p>
      </dgm:t>
    </dgm:pt>
    <dgm:pt modelId="{B98D6618-9F67-47D0-9414-E2F9ECC7C44B}" type="sibTrans" cxnId="{92BF5D7C-68C1-44CF-BDB2-E4484CD05AB3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0F551B9A-F31A-44E6-8102-851F0D35F330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Weight is 1 + ABS(Error) for misclassified observation, otherwise weight is ABS(Error)</a:t>
          </a:r>
        </a:p>
      </dgm:t>
    </dgm:pt>
    <dgm:pt modelId="{CF370E84-C4D7-492B-AF9E-08BA71317140}" type="parTrans" cxnId="{B0D77870-46F4-4B42-9F11-4DE8F2E5C99B}">
      <dgm:prSet/>
      <dgm:spPr/>
      <dgm:t>
        <a:bodyPr/>
        <a:lstStyle/>
        <a:p>
          <a:endParaRPr lang="en-US"/>
        </a:p>
      </dgm:t>
    </dgm:pt>
    <dgm:pt modelId="{17A4A724-1C0C-4BF7-92A6-0A1DF81087DE}" type="sibTrans" cxnId="{B0D77870-46F4-4B42-9F11-4DE8F2E5C99B}">
      <dgm:prSet/>
      <dgm:spPr/>
      <dgm:t>
        <a:bodyPr/>
        <a:lstStyle/>
        <a:p>
          <a:endParaRPr lang="en-US"/>
        </a:p>
      </dgm:t>
    </dgm:pt>
    <dgm:pt modelId="{0F95385A-758D-4C35-99C0-CE3E20CEB2A8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Weighted by </a:t>
          </a:r>
          <a:r>
            <a:rPr lang="en-US" dirty="0" err="1"/>
            <a:t>Oweight</a:t>
          </a:r>
          <a:r>
            <a:rPr lang="en-US" dirty="0"/>
            <a:t> (equals 1 at Iteration 1)</a:t>
          </a:r>
        </a:p>
      </dgm:t>
    </dgm:pt>
    <dgm:pt modelId="{295BA09F-0AD4-45CF-8787-35DEE63A5010}" type="parTrans" cxnId="{AF06527E-9832-4606-B220-AE2ABA8D86B3}">
      <dgm:prSet/>
      <dgm:spPr/>
      <dgm:t>
        <a:bodyPr/>
        <a:lstStyle/>
        <a:p>
          <a:endParaRPr lang="en-US"/>
        </a:p>
      </dgm:t>
    </dgm:pt>
    <dgm:pt modelId="{EB2CFD7A-3EB1-42A5-AE39-1CCA4161F536}" type="sibTrans" cxnId="{AF06527E-9832-4606-B220-AE2ABA8D86B3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3C45770C-93B2-460C-9F59-117F261F063E}" type="pres">
      <dgm:prSet presAssocID="{0D3C69EF-F5AC-401D-9223-9AD93D63CDF9}" presName="linearFlow" presStyleCnt="0">
        <dgm:presLayoutVars>
          <dgm:resizeHandles val="exact"/>
        </dgm:presLayoutVars>
      </dgm:prSet>
      <dgm:spPr/>
    </dgm:pt>
    <dgm:pt modelId="{5E86225B-BAE1-4277-9C28-AB03C027D897}" type="pres">
      <dgm:prSet presAssocID="{5A810678-3548-443D-9422-4588735D6F10}" presName="node" presStyleLbl="node1" presStyleIdx="0" presStyleCnt="4" custScaleX="289606" custLinFactNeighborX="-18965" custLinFactNeighborY="-546">
        <dgm:presLayoutVars>
          <dgm:bulletEnabled val="1"/>
        </dgm:presLayoutVars>
      </dgm:prSet>
      <dgm:spPr/>
    </dgm:pt>
    <dgm:pt modelId="{362CDAB0-2185-4616-AFFC-AF058B71AC28}" type="pres">
      <dgm:prSet presAssocID="{7DB03E9E-C30F-49CE-A261-3BB8D878290F}" presName="sibTrans" presStyleLbl="sibTrans2D1" presStyleIdx="0" presStyleCnt="3"/>
      <dgm:spPr/>
    </dgm:pt>
    <dgm:pt modelId="{4BD7BCB3-95F8-4228-8B48-43D464514887}" type="pres">
      <dgm:prSet presAssocID="{7DB03E9E-C30F-49CE-A261-3BB8D878290F}" presName="connectorText" presStyleLbl="sibTrans2D1" presStyleIdx="0" presStyleCnt="3"/>
      <dgm:spPr/>
    </dgm:pt>
    <dgm:pt modelId="{B3FBE6E0-B5A3-4A04-95D1-AC9E994A60D8}" type="pres">
      <dgm:prSet presAssocID="{0F95385A-758D-4C35-99C0-CE3E20CEB2A8}" presName="node" presStyleLbl="node1" presStyleIdx="1" presStyleCnt="4" custScaleX="290681">
        <dgm:presLayoutVars>
          <dgm:bulletEnabled val="1"/>
        </dgm:presLayoutVars>
      </dgm:prSet>
      <dgm:spPr/>
    </dgm:pt>
    <dgm:pt modelId="{32A8ED0E-A456-48D0-9604-5D3DC31F83D4}" type="pres">
      <dgm:prSet presAssocID="{EB2CFD7A-3EB1-42A5-AE39-1CCA4161F536}" presName="sibTrans" presStyleLbl="sibTrans2D1" presStyleIdx="1" presStyleCnt="3"/>
      <dgm:spPr/>
    </dgm:pt>
    <dgm:pt modelId="{0088EA32-D00A-4EBB-A7DB-6638CF189C45}" type="pres">
      <dgm:prSet presAssocID="{EB2CFD7A-3EB1-42A5-AE39-1CCA4161F536}" presName="connectorText" presStyleLbl="sibTrans2D1" presStyleIdx="1" presStyleCnt="3"/>
      <dgm:spPr/>
    </dgm:pt>
    <dgm:pt modelId="{C7CB0DBB-1F48-4A97-9078-3E4218C9AE05}" type="pres">
      <dgm:prSet presAssocID="{83848BB5-44DF-4B4A-AB57-F8F6D4EC6D65}" presName="node" presStyleLbl="node1" presStyleIdx="2" presStyleCnt="4" custScaleX="290965">
        <dgm:presLayoutVars>
          <dgm:bulletEnabled val="1"/>
        </dgm:presLayoutVars>
      </dgm:prSet>
      <dgm:spPr/>
    </dgm:pt>
    <dgm:pt modelId="{464CB1F3-DAD9-4595-AD79-661FD1B0A2F8}" type="pres">
      <dgm:prSet presAssocID="{B98D6618-9F67-47D0-9414-E2F9ECC7C44B}" presName="sibTrans" presStyleLbl="sibTrans2D1" presStyleIdx="2" presStyleCnt="3"/>
      <dgm:spPr/>
    </dgm:pt>
    <dgm:pt modelId="{38CA2A3A-50D1-4E52-A554-96C8864B8A1D}" type="pres">
      <dgm:prSet presAssocID="{B98D6618-9F67-47D0-9414-E2F9ECC7C44B}" presName="connectorText" presStyleLbl="sibTrans2D1" presStyleIdx="2" presStyleCnt="3"/>
      <dgm:spPr/>
    </dgm:pt>
    <dgm:pt modelId="{FB49341B-658D-48B2-8ECA-F5DB66EA6158}" type="pres">
      <dgm:prSet presAssocID="{0F551B9A-F31A-44E6-8102-851F0D35F330}" presName="node" presStyleLbl="node1" presStyleIdx="3" presStyleCnt="4" custScaleX="290965">
        <dgm:presLayoutVars>
          <dgm:bulletEnabled val="1"/>
        </dgm:presLayoutVars>
      </dgm:prSet>
      <dgm:spPr/>
    </dgm:pt>
  </dgm:ptLst>
  <dgm:cxnLst>
    <dgm:cxn modelId="{96F3780F-8AB6-4428-87F5-75F4DFACD382}" type="presOf" srcId="{B98D6618-9F67-47D0-9414-E2F9ECC7C44B}" destId="{464CB1F3-DAD9-4595-AD79-661FD1B0A2F8}" srcOrd="0" destOrd="0" presId="urn:microsoft.com/office/officeart/2005/8/layout/process2"/>
    <dgm:cxn modelId="{A42B5415-1526-4398-8B7C-2BAB32FCD79D}" type="presOf" srcId="{7DB03E9E-C30F-49CE-A261-3BB8D878290F}" destId="{4BD7BCB3-95F8-4228-8B48-43D464514887}" srcOrd="1" destOrd="0" presId="urn:microsoft.com/office/officeart/2005/8/layout/process2"/>
    <dgm:cxn modelId="{12EA071B-0777-49EB-9678-16560C73973D}" type="presOf" srcId="{5A810678-3548-443D-9422-4588735D6F10}" destId="{5E86225B-BAE1-4277-9C28-AB03C027D897}" srcOrd="0" destOrd="0" presId="urn:microsoft.com/office/officeart/2005/8/layout/process2"/>
    <dgm:cxn modelId="{F8B42728-35B8-412B-AF72-87BE10A91626}" type="presOf" srcId="{7DB03E9E-C30F-49CE-A261-3BB8D878290F}" destId="{362CDAB0-2185-4616-AFFC-AF058B71AC28}" srcOrd="0" destOrd="0" presId="urn:microsoft.com/office/officeart/2005/8/layout/process2"/>
    <dgm:cxn modelId="{B4688745-BBE7-4001-A0BC-F149A51BB132}" type="presOf" srcId="{0D3C69EF-F5AC-401D-9223-9AD93D63CDF9}" destId="{3C45770C-93B2-460C-9F59-117F261F063E}" srcOrd="0" destOrd="0" presId="urn:microsoft.com/office/officeart/2005/8/layout/process2"/>
    <dgm:cxn modelId="{B0D77870-46F4-4B42-9F11-4DE8F2E5C99B}" srcId="{0D3C69EF-F5AC-401D-9223-9AD93D63CDF9}" destId="{0F551B9A-F31A-44E6-8102-851F0D35F330}" srcOrd="3" destOrd="0" parTransId="{CF370E84-C4D7-492B-AF9E-08BA71317140}" sibTransId="{17A4A724-1C0C-4BF7-92A6-0A1DF81087DE}"/>
    <dgm:cxn modelId="{9A5B8451-52BF-4899-A172-452193131DB4}" type="presOf" srcId="{EB2CFD7A-3EB1-42A5-AE39-1CCA4161F536}" destId="{0088EA32-D00A-4EBB-A7DB-6638CF189C45}" srcOrd="1" destOrd="0" presId="urn:microsoft.com/office/officeart/2005/8/layout/process2"/>
    <dgm:cxn modelId="{92BF5D7C-68C1-44CF-BDB2-E4484CD05AB3}" srcId="{0D3C69EF-F5AC-401D-9223-9AD93D63CDF9}" destId="{83848BB5-44DF-4B4A-AB57-F8F6D4EC6D65}" srcOrd="2" destOrd="0" parTransId="{10BC0A9E-BA04-4BF9-B902-ADB7FEF15FB1}" sibTransId="{B98D6618-9F67-47D0-9414-E2F9ECC7C44B}"/>
    <dgm:cxn modelId="{AF06527E-9832-4606-B220-AE2ABA8D86B3}" srcId="{0D3C69EF-F5AC-401D-9223-9AD93D63CDF9}" destId="{0F95385A-758D-4C35-99C0-CE3E20CEB2A8}" srcOrd="1" destOrd="0" parTransId="{295BA09F-0AD4-45CF-8787-35DEE63A5010}" sibTransId="{EB2CFD7A-3EB1-42A5-AE39-1CCA4161F536}"/>
    <dgm:cxn modelId="{34DC6384-E492-48E4-80E3-E46D4B50E4A5}" type="presOf" srcId="{83848BB5-44DF-4B4A-AB57-F8F6D4EC6D65}" destId="{C7CB0DBB-1F48-4A97-9078-3E4218C9AE05}" srcOrd="0" destOrd="0" presId="urn:microsoft.com/office/officeart/2005/8/layout/process2"/>
    <dgm:cxn modelId="{234FEA8D-165D-4962-AD3C-908E5FFF319A}" type="presOf" srcId="{B98D6618-9F67-47D0-9414-E2F9ECC7C44B}" destId="{38CA2A3A-50D1-4E52-A554-96C8864B8A1D}" srcOrd="1" destOrd="0" presId="urn:microsoft.com/office/officeart/2005/8/layout/process2"/>
    <dgm:cxn modelId="{C2338795-8981-4830-A167-2DBBA956C2F0}" type="presOf" srcId="{EB2CFD7A-3EB1-42A5-AE39-1CCA4161F536}" destId="{32A8ED0E-A456-48D0-9604-5D3DC31F83D4}" srcOrd="0" destOrd="0" presId="urn:microsoft.com/office/officeart/2005/8/layout/process2"/>
    <dgm:cxn modelId="{9C9398CA-688D-4E66-A62B-96A59BA8AB30}" srcId="{0D3C69EF-F5AC-401D-9223-9AD93D63CDF9}" destId="{5A810678-3548-443D-9422-4588735D6F10}" srcOrd="0" destOrd="0" parTransId="{658C7503-3245-43D0-85C3-FD50F9FAADD9}" sibTransId="{7DB03E9E-C30F-49CE-A261-3BB8D878290F}"/>
    <dgm:cxn modelId="{F141C6D4-072E-4401-A0E6-909BC2587127}" type="presOf" srcId="{0F551B9A-F31A-44E6-8102-851F0D35F330}" destId="{FB49341B-658D-48B2-8ECA-F5DB66EA6158}" srcOrd="0" destOrd="0" presId="urn:microsoft.com/office/officeart/2005/8/layout/process2"/>
    <dgm:cxn modelId="{CA5B41DA-6D9C-4267-B5F5-3B7B842879E7}" type="presOf" srcId="{0F95385A-758D-4C35-99C0-CE3E20CEB2A8}" destId="{B3FBE6E0-B5A3-4A04-95D1-AC9E994A60D8}" srcOrd="0" destOrd="0" presId="urn:microsoft.com/office/officeart/2005/8/layout/process2"/>
    <dgm:cxn modelId="{FF384B30-8460-470A-97A1-29E40A78F786}" type="presParOf" srcId="{3C45770C-93B2-460C-9F59-117F261F063E}" destId="{5E86225B-BAE1-4277-9C28-AB03C027D897}" srcOrd="0" destOrd="0" presId="urn:microsoft.com/office/officeart/2005/8/layout/process2"/>
    <dgm:cxn modelId="{7473F455-0374-454F-91AD-5F17D5ECEDBA}" type="presParOf" srcId="{3C45770C-93B2-460C-9F59-117F261F063E}" destId="{362CDAB0-2185-4616-AFFC-AF058B71AC28}" srcOrd="1" destOrd="0" presId="urn:microsoft.com/office/officeart/2005/8/layout/process2"/>
    <dgm:cxn modelId="{A8866EC1-E9BB-4C49-9630-E83BFC88DA83}" type="presParOf" srcId="{362CDAB0-2185-4616-AFFC-AF058B71AC28}" destId="{4BD7BCB3-95F8-4228-8B48-43D464514887}" srcOrd="0" destOrd="0" presId="urn:microsoft.com/office/officeart/2005/8/layout/process2"/>
    <dgm:cxn modelId="{2BD7909E-5BFA-4FD6-966F-82FB48FDD6C3}" type="presParOf" srcId="{3C45770C-93B2-460C-9F59-117F261F063E}" destId="{B3FBE6E0-B5A3-4A04-95D1-AC9E994A60D8}" srcOrd="2" destOrd="0" presId="urn:microsoft.com/office/officeart/2005/8/layout/process2"/>
    <dgm:cxn modelId="{723D5AC4-9884-45A8-8147-617F9369487B}" type="presParOf" srcId="{3C45770C-93B2-460C-9F59-117F261F063E}" destId="{32A8ED0E-A456-48D0-9604-5D3DC31F83D4}" srcOrd="3" destOrd="0" presId="urn:microsoft.com/office/officeart/2005/8/layout/process2"/>
    <dgm:cxn modelId="{0B41993A-24A2-4E53-A002-774F1DEEE8D8}" type="presParOf" srcId="{32A8ED0E-A456-48D0-9604-5D3DC31F83D4}" destId="{0088EA32-D00A-4EBB-A7DB-6638CF189C45}" srcOrd="0" destOrd="0" presId="urn:microsoft.com/office/officeart/2005/8/layout/process2"/>
    <dgm:cxn modelId="{13BA5C4C-366E-4B93-AE66-5213DB0473BE}" type="presParOf" srcId="{3C45770C-93B2-460C-9F59-117F261F063E}" destId="{C7CB0DBB-1F48-4A97-9078-3E4218C9AE05}" srcOrd="4" destOrd="0" presId="urn:microsoft.com/office/officeart/2005/8/layout/process2"/>
    <dgm:cxn modelId="{008B5510-6C80-497D-80AE-A01FCB28318D}" type="presParOf" srcId="{3C45770C-93B2-460C-9F59-117F261F063E}" destId="{464CB1F3-DAD9-4595-AD79-661FD1B0A2F8}" srcOrd="5" destOrd="0" presId="urn:microsoft.com/office/officeart/2005/8/layout/process2"/>
    <dgm:cxn modelId="{1CEEC6EE-A69D-4086-B61A-AACA8F0A336E}" type="presParOf" srcId="{464CB1F3-DAD9-4595-AD79-661FD1B0A2F8}" destId="{38CA2A3A-50D1-4E52-A554-96C8864B8A1D}" srcOrd="0" destOrd="0" presId="urn:microsoft.com/office/officeart/2005/8/layout/process2"/>
    <dgm:cxn modelId="{0BA5ABDA-E9A3-4227-9384-CD0030645026}" type="presParOf" srcId="{3C45770C-93B2-460C-9F59-117F261F063E}" destId="{FB49341B-658D-48B2-8ECA-F5DB66EA615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6D1DE67-8B14-4C63-82DF-F50BA7F62F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23E297-CAFD-4512-BCAC-80B3F85DF5F8}">
      <dgm:prSet phldrT="[Text]"/>
      <dgm:spPr/>
      <dgm:t>
        <a:bodyPr/>
        <a:lstStyle/>
        <a:p>
          <a:r>
            <a:rPr lang="en-US" dirty="0"/>
            <a:t>Selling Points …</a:t>
          </a:r>
        </a:p>
      </dgm:t>
    </dgm:pt>
    <dgm:pt modelId="{445B1E1A-1B76-4A81-8799-B8174E8ADC0F}" type="parTrans" cxnId="{5BC994D0-3BAB-45D8-9646-85962533252A}">
      <dgm:prSet/>
      <dgm:spPr/>
      <dgm:t>
        <a:bodyPr/>
        <a:lstStyle/>
        <a:p>
          <a:endParaRPr lang="en-US"/>
        </a:p>
      </dgm:t>
    </dgm:pt>
    <dgm:pt modelId="{8865B3B4-CC20-466B-BB9A-E89F8FFD2CCA}" type="sibTrans" cxnId="{5BC994D0-3BAB-45D8-9646-85962533252A}">
      <dgm:prSet/>
      <dgm:spPr/>
      <dgm:t>
        <a:bodyPr/>
        <a:lstStyle/>
        <a:p>
          <a:endParaRPr lang="en-US"/>
        </a:p>
      </dgm:t>
    </dgm:pt>
    <dgm:pt modelId="{CD0AC8C6-43CD-4EA3-825B-D26ABD0FCB7E}">
      <dgm:prSet phldrT="[Text]"/>
      <dgm:spPr/>
      <dgm:t>
        <a:bodyPr/>
        <a:lstStyle/>
        <a:p>
          <a:r>
            <a:rPr lang="en-US" dirty="0"/>
            <a:t>Bagging or Boosting often improves model performance</a:t>
          </a:r>
        </a:p>
      </dgm:t>
    </dgm:pt>
    <dgm:pt modelId="{A6C6D3ED-B989-4C25-B21B-626EF80C535C}" type="parTrans" cxnId="{4F5468AB-4494-4732-8001-7CEC450323D5}">
      <dgm:prSet/>
      <dgm:spPr/>
      <dgm:t>
        <a:bodyPr/>
        <a:lstStyle/>
        <a:p>
          <a:endParaRPr lang="en-US"/>
        </a:p>
      </dgm:t>
    </dgm:pt>
    <dgm:pt modelId="{50DAD2E4-A646-4288-8826-CC9A82147AB8}" type="sibTrans" cxnId="{4F5468AB-4494-4732-8001-7CEC450323D5}">
      <dgm:prSet/>
      <dgm:spPr/>
      <dgm:t>
        <a:bodyPr/>
        <a:lstStyle/>
        <a:p>
          <a:endParaRPr lang="en-US"/>
        </a:p>
      </dgm:t>
    </dgm:pt>
    <dgm:pt modelId="{E2007736-F179-483A-B212-82725F66A34D}">
      <dgm:prSet phldrT="[Text]"/>
      <dgm:spPr/>
      <dgm:t>
        <a:bodyPr/>
        <a:lstStyle/>
        <a:p>
          <a:r>
            <a:rPr lang="en-US" dirty="0"/>
            <a:t>Second Thoughts …</a:t>
          </a:r>
        </a:p>
      </dgm:t>
    </dgm:pt>
    <dgm:pt modelId="{F2F6211D-732C-40A6-8B10-AD3F515F41D6}" type="parTrans" cxnId="{9C9F4675-06F7-45FC-89BE-63060B3E40A5}">
      <dgm:prSet/>
      <dgm:spPr/>
      <dgm:t>
        <a:bodyPr/>
        <a:lstStyle/>
        <a:p>
          <a:endParaRPr lang="en-US"/>
        </a:p>
      </dgm:t>
    </dgm:pt>
    <dgm:pt modelId="{0DC749C7-7BE1-4E55-B354-9D4605009696}" type="sibTrans" cxnId="{9C9F4675-06F7-45FC-89BE-63060B3E40A5}">
      <dgm:prSet/>
      <dgm:spPr/>
      <dgm:t>
        <a:bodyPr/>
        <a:lstStyle/>
        <a:p>
          <a:endParaRPr lang="en-US"/>
        </a:p>
      </dgm:t>
    </dgm:pt>
    <dgm:pt modelId="{6E43B20F-C85B-4263-8315-36A32CAD542F}">
      <dgm:prSet phldrT="[Text]"/>
      <dgm:spPr/>
      <dgm:t>
        <a:bodyPr/>
        <a:lstStyle/>
        <a:p>
          <a:r>
            <a:rPr lang="en-US" dirty="0"/>
            <a:t>We do not have one single model and thus we cannot visually represent all the models altogether (e.g., in a single tree diagram or equation)</a:t>
          </a:r>
        </a:p>
      </dgm:t>
    </dgm:pt>
    <dgm:pt modelId="{A9741E0F-B352-4089-94EF-9026D4B95739}" type="parTrans" cxnId="{A9E3583E-5536-4131-AC30-0D8BE926823A}">
      <dgm:prSet/>
      <dgm:spPr/>
      <dgm:t>
        <a:bodyPr/>
        <a:lstStyle/>
        <a:p>
          <a:endParaRPr lang="en-US"/>
        </a:p>
      </dgm:t>
    </dgm:pt>
    <dgm:pt modelId="{BA2F47D3-74A5-455D-9234-F8A2825DD38D}" type="sibTrans" cxnId="{A9E3583E-5536-4131-AC30-0D8BE926823A}">
      <dgm:prSet/>
      <dgm:spPr/>
      <dgm:t>
        <a:bodyPr/>
        <a:lstStyle/>
        <a:p>
          <a:endParaRPr lang="en-US"/>
        </a:p>
      </dgm:t>
    </dgm:pt>
    <dgm:pt modelId="{43214BD6-37E6-43D9-9735-E5A555B1402F}">
      <dgm:prSet/>
      <dgm:spPr/>
      <dgm:t>
        <a:bodyPr/>
        <a:lstStyle/>
        <a:p>
          <a:r>
            <a:rPr lang="en-US" dirty="0"/>
            <a:t>The algorithm is not difficult to implement</a:t>
          </a:r>
        </a:p>
      </dgm:t>
    </dgm:pt>
    <dgm:pt modelId="{CD624ACE-7044-4DE5-9271-CE25636DBC25}" type="parTrans" cxnId="{EE17DD7E-F19D-4C7B-85BD-00045AE17E00}">
      <dgm:prSet/>
      <dgm:spPr/>
      <dgm:t>
        <a:bodyPr/>
        <a:lstStyle/>
        <a:p>
          <a:endParaRPr lang="en-US"/>
        </a:p>
      </dgm:t>
    </dgm:pt>
    <dgm:pt modelId="{245218CC-5768-480C-9FB3-C0236C5C588B}" type="sibTrans" cxnId="{EE17DD7E-F19D-4C7B-85BD-00045AE17E00}">
      <dgm:prSet/>
      <dgm:spPr/>
      <dgm:t>
        <a:bodyPr/>
        <a:lstStyle/>
        <a:p>
          <a:endParaRPr lang="en-US"/>
        </a:p>
      </dgm:t>
    </dgm:pt>
    <dgm:pt modelId="{87CCDBCA-5D11-40CF-8B62-A0F3093876DB}">
      <dgm:prSet/>
      <dgm:spPr/>
      <dgm:t>
        <a:bodyPr/>
        <a:lstStyle/>
        <a:p>
          <a:r>
            <a:rPr lang="en-US" dirty="0"/>
            <a:t>The execution time is longer, and special attention needed to avoid a run-away iterative process</a:t>
          </a:r>
        </a:p>
      </dgm:t>
    </dgm:pt>
    <dgm:pt modelId="{953753E7-7283-417D-8A3B-4789EEE37ABE}" type="parTrans" cxnId="{53A4D1FD-656C-4729-87B6-0EB773E66BC9}">
      <dgm:prSet/>
      <dgm:spPr/>
      <dgm:t>
        <a:bodyPr/>
        <a:lstStyle/>
        <a:p>
          <a:endParaRPr lang="en-US"/>
        </a:p>
      </dgm:t>
    </dgm:pt>
    <dgm:pt modelId="{524D2C52-4E43-471A-9541-E56803DE3FCF}" type="sibTrans" cxnId="{53A4D1FD-656C-4729-87B6-0EB773E66BC9}">
      <dgm:prSet/>
      <dgm:spPr/>
      <dgm:t>
        <a:bodyPr/>
        <a:lstStyle/>
        <a:p>
          <a:endParaRPr lang="en-US"/>
        </a:p>
      </dgm:t>
    </dgm:pt>
    <dgm:pt modelId="{B9F282CE-1224-4867-900F-57C3FAB49038}" type="pres">
      <dgm:prSet presAssocID="{B6D1DE67-8B14-4C63-82DF-F50BA7F62F0F}" presName="linear" presStyleCnt="0">
        <dgm:presLayoutVars>
          <dgm:animLvl val="lvl"/>
          <dgm:resizeHandles val="exact"/>
        </dgm:presLayoutVars>
      </dgm:prSet>
      <dgm:spPr/>
    </dgm:pt>
    <dgm:pt modelId="{B829E94F-3112-41CD-80F5-95235574DC1C}" type="pres">
      <dgm:prSet presAssocID="{9923E297-CAFD-4512-BCAC-80B3F85DF5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72A0368-756E-41CB-9692-7A43A3C5CAE5}" type="pres">
      <dgm:prSet presAssocID="{9923E297-CAFD-4512-BCAC-80B3F85DF5F8}" presName="childText" presStyleLbl="revTx" presStyleIdx="0" presStyleCnt="2">
        <dgm:presLayoutVars>
          <dgm:bulletEnabled val="1"/>
        </dgm:presLayoutVars>
      </dgm:prSet>
      <dgm:spPr/>
    </dgm:pt>
    <dgm:pt modelId="{0E6DE2BE-1CEC-4CD7-A8EC-69141BCCBE40}" type="pres">
      <dgm:prSet presAssocID="{E2007736-F179-483A-B212-82725F66A34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ECD4C29-627B-49FA-B736-BD53673E509A}" type="pres">
      <dgm:prSet presAssocID="{E2007736-F179-483A-B212-82725F66A34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6DCC239-2EEB-49C8-9B09-D982055FCAB9}" type="presOf" srcId="{B6D1DE67-8B14-4C63-82DF-F50BA7F62F0F}" destId="{B9F282CE-1224-4867-900F-57C3FAB49038}" srcOrd="0" destOrd="0" presId="urn:microsoft.com/office/officeart/2005/8/layout/vList2"/>
    <dgm:cxn modelId="{C871633D-51F2-4309-B008-FD68CA161E63}" type="presOf" srcId="{9923E297-CAFD-4512-BCAC-80B3F85DF5F8}" destId="{B829E94F-3112-41CD-80F5-95235574DC1C}" srcOrd="0" destOrd="0" presId="urn:microsoft.com/office/officeart/2005/8/layout/vList2"/>
    <dgm:cxn modelId="{A9E3583E-5536-4131-AC30-0D8BE926823A}" srcId="{E2007736-F179-483A-B212-82725F66A34D}" destId="{6E43B20F-C85B-4263-8315-36A32CAD542F}" srcOrd="0" destOrd="0" parTransId="{A9741E0F-B352-4089-94EF-9026D4B95739}" sibTransId="{BA2F47D3-74A5-455D-9234-F8A2825DD38D}"/>
    <dgm:cxn modelId="{50AAA84A-BF64-45FA-AB7E-A9400AAE25B9}" type="presOf" srcId="{E2007736-F179-483A-B212-82725F66A34D}" destId="{0E6DE2BE-1CEC-4CD7-A8EC-69141BCCBE40}" srcOrd="0" destOrd="0" presId="urn:microsoft.com/office/officeart/2005/8/layout/vList2"/>
    <dgm:cxn modelId="{9C9F4675-06F7-45FC-89BE-63060B3E40A5}" srcId="{B6D1DE67-8B14-4C63-82DF-F50BA7F62F0F}" destId="{E2007736-F179-483A-B212-82725F66A34D}" srcOrd="1" destOrd="0" parTransId="{F2F6211D-732C-40A6-8B10-AD3F515F41D6}" sibTransId="{0DC749C7-7BE1-4E55-B354-9D4605009696}"/>
    <dgm:cxn modelId="{EE17DD7E-F19D-4C7B-85BD-00045AE17E00}" srcId="{9923E297-CAFD-4512-BCAC-80B3F85DF5F8}" destId="{43214BD6-37E6-43D9-9735-E5A555B1402F}" srcOrd="1" destOrd="0" parTransId="{CD624ACE-7044-4DE5-9271-CE25636DBC25}" sibTransId="{245218CC-5768-480C-9FB3-C0236C5C588B}"/>
    <dgm:cxn modelId="{4F5468AB-4494-4732-8001-7CEC450323D5}" srcId="{9923E297-CAFD-4512-BCAC-80B3F85DF5F8}" destId="{CD0AC8C6-43CD-4EA3-825B-D26ABD0FCB7E}" srcOrd="0" destOrd="0" parTransId="{A6C6D3ED-B989-4C25-B21B-626EF80C535C}" sibTransId="{50DAD2E4-A646-4288-8826-CC9A82147AB8}"/>
    <dgm:cxn modelId="{3ACA66C3-E730-42C8-84F7-41335D8DA56B}" type="presOf" srcId="{6E43B20F-C85B-4263-8315-36A32CAD542F}" destId="{2ECD4C29-627B-49FA-B736-BD53673E509A}" srcOrd="0" destOrd="0" presId="urn:microsoft.com/office/officeart/2005/8/layout/vList2"/>
    <dgm:cxn modelId="{5BC994D0-3BAB-45D8-9646-85962533252A}" srcId="{B6D1DE67-8B14-4C63-82DF-F50BA7F62F0F}" destId="{9923E297-CAFD-4512-BCAC-80B3F85DF5F8}" srcOrd="0" destOrd="0" parTransId="{445B1E1A-1B76-4A81-8799-B8174E8ADC0F}" sibTransId="{8865B3B4-CC20-466B-BB9A-E89F8FFD2CCA}"/>
    <dgm:cxn modelId="{E571F1E1-20C8-4B1E-AFD9-C80BF55F7E03}" type="presOf" srcId="{CD0AC8C6-43CD-4EA3-825B-D26ABD0FCB7E}" destId="{772A0368-756E-41CB-9692-7A43A3C5CAE5}" srcOrd="0" destOrd="0" presId="urn:microsoft.com/office/officeart/2005/8/layout/vList2"/>
    <dgm:cxn modelId="{8F524EE7-74DC-4A41-A931-395BE33F459A}" type="presOf" srcId="{87CCDBCA-5D11-40CF-8B62-A0F3093876DB}" destId="{2ECD4C29-627B-49FA-B736-BD53673E509A}" srcOrd="0" destOrd="1" presId="urn:microsoft.com/office/officeart/2005/8/layout/vList2"/>
    <dgm:cxn modelId="{53A4D1FD-656C-4729-87B6-0EB773E66BC9}" srcId="{E2007736-F179-483A-B212-82725F66A34D}" destId="{87CCDBCA-5D11-40CF-8B62-A0F3093876DB}" srcOrd="1" destOrd="0" parTransId="{953753E7-7283-417D-8A3B-4789EEE37ABE}" sibTransId="{524D2C52-4E43-471A-9541-E56803DE3FCF}"/>
    <dgm:cxn modelId="{1F13B9FF-4443-4671-A9E3-B07F5ECB521D}" type="presOf" srcId="{43214BD6-37E6-43D9-9735-E5A555B1402F}" destId="{772A0368-756E-41CB-9692-7A43A3C5CAE5}" srcOrd="0" destOrd="1" presId="urn:microsoft.com/office/officeart/2005/8/layout/vList2"/>
    <dgm:cxn modelId="{73D7082E-E8C8-49E8-9C6A-479F8EF9915F}" type="presParOf" srcId="{B9F282CE-1224-4867-900F-57C3FAB49038}" destId="{B829E94F-3112-41CD-80F5-95235574DC1C}" srcOrd="0" destOrd="0" presId="urn:microsoft.com/office/officeart/2005/8/layout/vList2"/>
    <dgm:cxn modelId="{EF42CA40-7F6C-4663-9029-F7D2B7C2A9D8}" type="presParOf" srcId="{B9F282CE-1224-4867-900F-57C3FAB49038}" destId="{772A0368-756E-41CB-9692-7A43A3C5CAE5}" srcOrd="1" destOrd="0" presId="urn:microsoft.com/office/officeart/2005/8/layout/vList2"/>
    <dgm:cxn modelId="{6A3DCDED-E8BE-40BA-944F-7BAABBE1D7FB}" type="presParOf" srcId="{B9F282CE-1224-4867-900F-57C3FAB49038}" destId="{0E6DE2BE-1CEC-4CD7-A8EC-69141BCCBE40}" srcOrd="2" destOrd="0" presId="urn:microsoft.com/office/officeart/2005/8/layout/vList2"/>
    <dgm:cxn modelId="{7A65A296-C2E0-4BB7-8037-494A7CDE5513}" type="presParOf" srcId="{B9F282CE-1224-4867-900F-57C3FAB49038}" destId="{2ECD4C29-627B-49FA-B736-BD53673E50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546E1E-6F08-4CB4-8AFE-CE074731C9D4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 phldr="1"/>
      <dgm:spPr/>
    </dgm:pt>
    <mc:AlternateContent xmlns:mc="http://schemas.openxmlformats.org/markup-compatibility/2006" xmlns:a14="http://schemas.microsoft.com/office/drawing/2010/main">
      <mc:Choice Requires="a14">
        <dgm:pt modelId="{A217F7E2-4991-468D-BCD4-63BAEE4C1681}">
          <dgm:prSet phldrT="[Text]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US" dirty="0"/>
                <a:t>Observe a random sample of independently and identically distributed (i.i.d.) observations </a:t>
              </a:r>
              <a14:m>
                <m:oMath xmlns:m="http://schemas.openxmlformats.org/officeDocument/2006/math">
                  <m:r>
                    <a:rPr lang="en-US" b="1" i="0" smtClean="0">
                      <a:latin typeface="Cambria Math" panose="02040503050406030204" pitchFamily="18" charset="0"/>
                    </a:rPr>
                    <m:t>𝐗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d>
                </m:oMath>
              </a14:m>
              <a:r>
                <a:rPr lang="en-US" dirty="0"/>
                <a:t> from a probability distribution </a:t>
              </a:r>
              <a:r>
                <a:rPr lang="en-US" i="1" dirty="0"/>
                <a:t>F</a:t>
              </a:r>
              <a:endParaRPr lang="en-US" dirty="0"/>
            </a:p>
          </dgm:t>
        </dgm:pt>
      </mc:Choice>
      <mc:Fallback xmlns="">
        <dgm:pt modelId="{A217F7E2-4991-468D-BCD4-63BAEE4C1681}">
          <dgm:prSet phldrT="[Text]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US" dirty="0"/>
                <a:t>Observe a random sample of independently and identically distributed (i.i.d.) observations </a:t>
              </a:r>
              <a:r>
                <a:rPr lang="en-US" b="1" i="0">
                  <a:latin typeface="Cambria Math" panose="02040503050406030204" pitchFamily="18" charset="0"/>
                </a:rPr>
                <a:t>𝐗</a:t>
              </a:r>
              <a:r>
                <a:rPr lang="en-US" b="0" i="0">
                  <a:latin typeface="Cambria Math" panose="02040503050406030204" pitchFamily="18" charset="0"/>
                </a:rPr>
                <a:t>=(𝑋_1,…,</a:t>
              </a:r>
              <a:r>
                <a:rPr lang="en-US" i="0">
                  <a:latin typeface="Cambria Math" panose="02040503050406030204" pitchFamily="18" charset="0"/>
                </a:rPr>
                <a:t>𝑋_</a:t>
              </a:r>
              <a:r>
                <a:rPr lang="en-US" b="0" i="0">
                  <a:latin typeface="Cambria Math" panose="02040503050406030204" pitchFamily="18" charset="0"/>
                </a:rPr>
                <a:t>𝑛 )</a:t>
              </a:r>
              <a:r>
                <a:rPr lang="en-US" dirty="0"/>
                <a:t> from a probability distribution </a:t>
              </a:r>
              <a:r>
                <a:rPr lang="en-US" i="1" dirty="0"/>
                <a:t>F</a:t>
              </a:r>
              <a:endParaRPr lang="en-US" dirty="0"/>
            </a:p>
          </dgm:t>
        </dgm:pt>
      </mc:Fallback>
    </mc:AlternateContent>
    <dgm:pt modelId="{B0A7F4F8-43C8-4673-93B3-41BF3FB7A5EF}" type="parTrans" cxnId="{0E3960CF-D9C4-47B8-A782-3669713FF2CE}">
      <dgm:prSet/>
      <dgm:spPr/>
      <dgm:t>
        <a:bodyPr/>
        <a:lstStyle/>
        <a:p>
          <a:endParaRPr lang="en-US"/>
        </a:p>
      </dgm:t>
    </dgm:pt>
    <dgm:pt modelId="{52C3CE6F-C66B-4FE0-B4C3-C8447679CB69}" type="sibTrans" cxnId="{0E3960CF-D9C4-47B8-A782-3669713FF2C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8C07D7-03FE-44D4-8B1C-C8988AD3C3F2}">
          <dgm:prSet phldrT="[Text]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US" dirty="0"/>
                <a:t>Compute a statistic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𝑠</m:t>
                  </m:r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</m:e>
                  </m:d>
                </m:oMath>
              </a14:m>
              <a:r>
                <a:rPr lang="en-US" dirty="0"/>
                <a:t> based on the observed sample </a:t>
              </a:r>
              <a14:m>
                <m:oMath xmlns:m="http://schemas.openxmlformats.org/officeDocument/2006/math">
                  <m:r>
                    <a:rPr lang="en-US" b="1">
                      <a:latin typeface="Cambria Math" panose="02040503050406030204" pitchFamily="18" charset="0"/>
                    </a:rPr>
                    <m:t>𝐗</m:t>
                  </m:r>
                </m:oMath>
              </a14:m>
              <a:endParaRPr lang="en-US" dirty="0"/>
            </a:p>
          </dgm:t>
        </dgm:pt>
      </mc:Choice>
      <mc:Fallback xmlns="">
        <dgm:pt modelId="{028C07D7-03FE-44D4-8B1C-C8988AD3C3F2}">
          <dgm:prSet phldrT="[Text]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US" dirty="0"/>
                <a:t>Compute a statistic </a:t>
              </a:r>
              <a:r>
                <a:rPr lang="en-US" b="0" i="0">
                  <a:latin typeface="Cambria Math" panose="02040503050406030204" pitchFamily="18" charset="0"/>
                </a:rPr>
                <a:t>𝑠(</a:t>
              </a:r>
              <a:r>
                <a:rPr lang="en-US" b="1" i="0">
                  <a:latin typeface="Cambria Math" panose="02040503050406030204" pitchFamily="18" charset="0"/>
                </a:rPr>
                <a:t>𝐗</a:t>
              </a:r>
              <a:r>
                <a:rPr lang="en-US" b="0" i="0">
                  <a:latin typeface="Cambria Math" panose="02040503050406030204" pitchFamily="18" charset="0"/>
                </a:rPr>
                <a:t>)</a:t>
              </a:r>
              <a:r>
                <a:rPr lang="en-US" dirty="0"/>
                <a:t> based on the observed sample </a:t>
              </a:r>
              <a:r>
                <a:rPr lang="en-US" b="1" i="0">
                  <a:latin typeface="Cambria Math" panose="02040503050406030204" pitchFamily="18" charset="0"/>
                </a:rPr>
                <a:t>𝐗</a:t>
              </a:r>
              <a:endParaRPr lang="en-US" dirty="0"/>
            </a:p>
          </dgm:t>
        </dgm:pt>
      </mc:Fallback>
    </mc:AlternateContent>
    <dgm:pt modelId="{FE6E5BE1-B121-4E18-86AC-754278955983}" type="parTrans" cxnId="{AB3A9268-FEA1-4178-A540-E90E49657E13}">
      <dgm:prSet/>
      <dgm:spPr/>
      <dgm:t>
        <a:bodyPr/>
        <a:lstStyle/>
        <a:p>
          <a:endParaRPr lang="en-US"/>
        </a:p>
      </dgm:t>
    </dgm:pt>
    <dgm:pt modelId="{673AAF44-5916-4F25-A93C-D1A7DF097369}" type="sibTrans" cxnId="{AB3A9268-FEA1-4178-A540-E90E49657E1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7A9876B-E96C-4FD3-BFFB-BA645DF65372}">
          <dgm:prSet phldrT="[Text]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US" dirty="0"/>
                <a:t>Estimate the sampling distribution, the 95% confidence interval, or the standard error of the statistic 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</a:rPr>
                    <m:t>𝑠</m:t>
                  </m:r>
                  <m:d>
                    <m:d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1">
                          <a:latin typeface="Cambria Math" panose="02040503050406030204" pitchFamily="18" charset="0"/>
                        </a:rPr>
                        <m:t>𝐗</m:t>
                      </m:r>
                    </m:e>
                  </m:d>
                </m:oMath>
              </a14:m>
              <a:endParaRPr lang="en-US" dirty="0"/>
            </a:p>
          </dgm:t>
        </dgm:pt>
      </mc:Choice>
      <mc:Fallback xmlns="">
        <dgm:pt modelId="{D7A9876B-E96C-4FD3-BFFB-BA645DF65372}">
          <dgm:prSet phldrT="[Text]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US" dirty="0"/>
                <a:t>Estimate the sampling distribution, the 95% confidence interval, or the standard error of the statistic </a:t>
              </a:r>
              <a:r>
                <a:rPr lang="en-US" i="0">
                  <a:latin typeface="Cambria Math" panose="02040503050406030204" pitchFamily="18" charset="0"/>
                </a:rPr>
                <a:t>𝑠(</a:t>
              </a:r>
              <a:r>
                <a:rPr lang="en-US" b="1" i="0">
                  <a:latin typeface="Cambria Math" panose="02040503050406030204" pitchFamily="18" charset="0"/>
                </a:rPr>
                <a:t>𝐗)</a:t>
              </a:r>
              <a:endParaRPr lang="en-US" dirty="0"/>
            </a:p>
          </dgm:t>
        </dgm:pt>
      </mc:Fallback>
    </mc:AlternateContent>
    <dgm:pt modelId="{EFBCB49A-4593-4FD5-8E7F-532988356DBE}" type="parTrans" cxnId="{21E97D85-1E5C-419A-8D88-E49F209933DC}">
      <dgm:prSet/>
      <dgm:spPr/>
      <dgm:t>
        <a:bodyPr/>
        <a:lstStyle/>
        <a:p>
          <a:endParaRPr lang="en-US"/>
        </a:p>
      </dgm:t>
    </dgm:pt>
    <dgm:pt modelId="{2C0661CA-DC00-4FB8-B4F5-303F32615154}" type="sibTrans" cxnId="{21E97D85-1E5C-419A-8D88-E49F209933DC}">
      <dgm:prSet/>
      <dgm:spPr/>
      <dgm:t>
        <a:bodyPr/>
        <a:lstStyle/>
        <a:p>
          <a:endParaRPr lang="en-US"/>
        </a:p>
      </dgm:t>
    </dgm:pt>
    <dgm:pt modelId="{CC5D4277-BBC5-46D8-B0C5-9C23F728DEFE}" type="pres">
      <dgm:prSet presAssocID="{67546E1E-6F08-4CB4-8AFE-CE074731C9D4}" presName="Name0" presStyleCnt="0">
        <dgm:presLayoutVars>
          <dgm:dir/>
          <dgm:animLvl val="lvl"/>
          <dgm:resizeHandles val="exact"/>
        </dgm:presLayoutVars>
      </dgm:prSet>
      <dgm:spPr/>
    </dgm:pt>
    <dgm:pt modelId="{63997DE2-5C03-495A-AA1A-43CFEB8C2C0F}" type="pres">
      <dgm:prSet presAssocID="{D7A9876B-E96C-4FD3-BFFB-BA645DF65372}" presName="boxAndChildren" presStyleCnt="0"/>
      <dgm:spPr/>
    </dgm:pt>
    <dgm:pt modelId="{FEA98F43-B3E2-4459-A7D9-9CC7F9BD4BEB}" type="pres">
      <dgm:prSet presAssocID="{D7A9876B-E96C-4FD3-BFFB-BA645DF65372}" presName="parentTextBox" presStyleLbl="node1" presStyleIdx="0" presStyleCnt="3"/>
      <dgm:spPr/>
    </dgm:pt>
    <dgm:pt modelId="{95023962-9CE7-44F7-88AD-89A17ABDAE1B}" type="pres">
      <dgm:prSet presAssocID="{673AAF44-5916-4F25-A93C-D1A7DF097369}" presName="sp" presStyleCnt="0"/>
      <dgm:spPr/>
    </dgm:pt>
    <dgm:pt modelId="{B57BAC23-8E7B-4BED-B046-52D3597C17C0}" type="pres">
      <dgm:prSet presAssocID="{028C07D7-03FE-44D4-8B1C-C8988AD3C3F2}" presName="arrowAndChildren" presStyleCnt="0"/>
      <dgm:spPr/>
    </dgm:pt>
    <dgm:pt modelId="{D8EFF358-1DAC-40AF-A704-99911B0BB283}" type="pres">
      <dgm:prSet presAssocID="{028C07D7-03FE-44D4-8B1C-C8988AD3C3F2}" presName="parentTextArrow" presStyleLbl="node1" presStyleIdx="1" presStyleCnt="3"/>
      <dgm:spPr/>
    </dgm:pt>
    <dgm:pt modelId="{7E29B583-A28C-4B3F-8CA1-8D2EA6A7C65D}" type="pres">
      <dgm:prSet presAssocID="{52C3CE6F-C66B-4FE0-B4C3-C8447679CB69}" presName="sp" presStyleCnt="0"/>
      <dgm:spPr/>
    </dgm:pt>
    <dgm:pt modelId="{481C5BE6-1C8F-47D6-9227-AC26BEC9CE3C}" type="pres">
      <dgm:prSet presAssocID="{A217F7E2-4991-468D-BCD4-63BAEE4C1681}" presName="arrowAndChildren" presStyleCnt="0"/>
      <dgm:spPr/>
    </dgm:pt>
    <dgm:pt modelId="{594C13E5-8197-463A-AE24-96D2D4826FAB}" type="pres">
      <dgm:prSet presAssocID="{A217F7E2-4991-468D-BCD4-63BAEE4C1681}" presName="parentTextArrow" presStyleLbl="node1" presStyleIdx="2" presStyleCnt="3"/>
      <dgm:spPr/>
    </dgm:pt>
  </dgm:ptLst>
  <dgm:cxnLst>
    <dgm:cxn modelId="{AB3A9268-FEA1-4178-A540-E90E49657E13}" srcId="{67546E1E-6F08-4CB4-8AFE-CE074731C9D4}" destId="{028C07D7-03FE-44D4-8B1C-C8988AD3C3F2}" srcOrd="1" destOrd="0" parTransId="{FE6E5BE1-B121-4E18-86AC-754278955983}" sibTransId="{673AAF44-5916-4F25-A93C-D1A7DF097369}"/>
    <dgm:cxn modelId="{21E97D85-1E5C-419A-8D88-E49F209933DC}" srcId="{67546E1E-6F08-4CB4-8AFE-CE074731C9D4}" destId="{D7A9876B-E96C-4FD3-BFFB-BA645DF65372}" srcOrd="2" destOrd="0" parTransId="{EFBCB49A-4593-4FD5-8E7F-532988356DBE}" sibTransId="{2C0661CA-DC00-4FB8-B4F5-303F32615154}"/>
    <dgm:cxn modelId="{FF355A99-2A01-4DC5-A15C-B02CBCF61F1A}" type="presOf" srcId="{A217F7E2-4991-468D-BCD4-63BAEE4C1681}" destId="{594C13E5-8197-463A-AE24-96D2D4826FAB}" srcOrd="0" destOrd="0" presId="urn:microsoft.com/office/officeart/2005/8/layout/process4"/>
    <dgm:cxn modelId="{0B6F8BAB-F18A-496F-81F4-3C3E37463BF7}" type="presOf" srcId="{67546E1E-6F08-4CB4-8AFE-CE074731C9D4}" destId="{CC5D4277-BBC5-46D8-B0C5-9C23F728DEFE}" srcOrd="0" destOrd="0" presId="urn:microsoft.com/office/officeart/2005/8/layout/process4"/>
    <dgm:cxn modelId="{587B3CCD-1AF6-49AA-86F9-5EAA0F3FC4C4}" type="presOf" srcId="{D7A9876B-E96C-4FD3-BFFB-BA645DF65372}" destId="{FEA98F43-B3E2-4459-A7D9-9CC7F9BD4BEB}" srcOrd="0" destOrd="0" presId="urn:microsoft.com/office/officeart/2005/8/layout/process4"/>
    <dgm:cxn modelId="{0E3960CF-D9C4-47B8-A782-3669713FF2CE}" srcId="{67546E1E-6F08-4CB4-8AFE-CE074731C9D4}" destId="{A217F7E2-4991-468D-BCD4-63BAEE4C1681}" srcOrd="0" destOrd="0" parTransId="{B0A7F4F8-43C8-4673-93B3-41BF3FB7A5EF}" sibTransId="{52C3CE6F-C66B-4FE0-B4C3-C8447679CB69}"/>
    <dgm:cxn modelId="{ADF25DEF-9627-4D23-BF58-3E2FEF389276}" type="presOf" srcId="{028C07D7-03FE-44D4-8B1C-C8988AD3C3F2}" destId="{D8EFF358-1DAC-40AF-A704-99911B0BB283}" srcOrd="0" destOrd="0" presId="urn:microsoft.com/office/officeart/2005/8/layout/process4"/>
    <dgm:cxn modelId="{15290A17-2716-4E3E-9790-9EE29A5F86FE}" type="presParOf" srcId="{CC5D4277-BBC5-46D8-B0C5-9C23F728DEFE}" destId="{63997DE2-5C03-495A-AA1A-43CFEB8C2C0F}" srcOrd="0" destOrd="0" presId="urn:microsoft.com/office/officeart/2005/8/layout/process4"/>
    <dgm:cxn modelId="{9B3DB0CC-9500-4517-B3BD-E26A4CB944E4}" type="presParOf" srcId="{63997DE2-5C03-495A-AA1A-43CFEB8C2C0F}" destId="{FEA98F43-B3E2-4459-A7D9-9CC7F9BD4BEB}" srcOrd="0" destOrd="0" presId="urn:microsoft.com/office/officeart/2005/8/layout/process4"/>
    <dgm:cxn modelId="{565CADA5-4049-49B6-98D5-1490E257B388}" type="presParOf" srcId="{CC5D4277-BBC5-46D8-B0C5-9C23F728DEFE}" destId="{95023962-9CE7-44F7-88AD-89A17ABDAE1B}" srcOrd="1" destOrd="0" presId="urn:microsoft.com/office/officeart/2005/8/layout/process4"/>
    <dgm:cxn modelId="{A6F7D143-8C6F-4804-BB8D-313E2EF3220A}" type="presParOf" srcId="{CC5D4277-BBC5-46D8-B0C5-9C23F728DEFE}" destId="{B57BAC23-8E7B-4BED-B046-52D3597C17C0}" srcOrd="2" destOrd="0" presId="urn:microsoft.com/office/officeart/2005/8/layout/process4"/>
    <dgm:cxn modelId="{496FB956-7266-44A9-9365-3F0D38A7CDEB}" type="presParOf" srcId="{B57BAC23-8E7B-4BED-B046-52D3597C17C0}" destId="{D8EFF358-1DAC-40AF-A704-99911B0BB283}" srcOrd="0" destOrd="0" presId="urn:microsoft.com/office/officeart/2005/8/layout/process4"/>
    <dgm:cxn modelId="{84F52ED9-41FA-4C96-9F5A-F80FF4E34816}" type="presParOf" srcId="{CC5D4277-BBC5-46D8-B0C5-9C23F728DEFE}" destId="{7E29B583-A28C-4B3F-8CA1-8D2EA6A7C65D}" srcOrd="3" destOrd="0" presId="urn:microsoft.com/office/officeart/2005/8/layout/process4"/>
    <dgm:cxn modelId="{D799F5FE-9D86-4323-88ED-5F80197E61F9}" type="presParOf" srcId="{CC5D4277-BBC5-46D8-B0C5-9C23F728DEFE}" destId="{481C5BE6-1C8F-47D6-9227-AC26BEC9CE3C}" srcOrd="4" destOrd="0" presId="urn:microsoft.com/office/officeart/2005/8/layout/process4"/>
    <dgm:cxn modelId="{D149D2CF-E12A-4A6E-8D72-FDD743D80671}" type="presParOf" srcId="{481C5BE6-1C8F-47D6-9227-AC26BEC9CE3C}" destId="{594C13E5-8197-463A-AE24-96D2D4826FA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546E1E-6F08-4CB4-8AFE-CE074731C9D4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 phldr="1"/>
      <dgm:spPr/>
    </dgm:pt>
    <dgm:pt modelId="{A217F7E2-4991-468D-BCD4-63BAEE4C1681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0A7F4F8-43C8-4673-93B3-41BF3FB7A5EF}" type="parTrans" cxnId="{0E3960CF-D9C4-47B8-A782-3669713FF2CE}">
      <dgm:prSet/>
      <dgm:spPr/>
      <dgm:t>
        <a:bodyPr/>
        <a:lstStyle/>
        <a:p>
          <a:endParaRPr lang="en-US"/>
        </a:p>
      </dgm:t>
    </dgm:pt>
    <dgm:pt modelId="{52C3CE6F-C66B-4FE0-B4C3-C8447679CB69}" type="sibTrans" cxnId="{0E3960CF-D9C4-47B8-A782-3669713FF2CE}">
      <dgm:prSet/>
      <dgm:spPr/>
      <dgm:t>
        <a:bodyPr/>
        <a:lstStyle/>
        <a:p>
          <a:endParaRPr lang="en-US"/>
        </a:p>
      </dgm:t>
    </dgm:pt>
    <dgm:pt modelId="{028C07D7-03FE-44D4-8B1C-C8988AD3C3F2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E6E5BE1-B121-4E18-86AC-754278955983}" type="parTrans" cxnId="{AB3A9268-FEA1-4178-A540-E90E49657E13}">
      <dgm:prSet/>
      <dgm:spPr/>
      <dgm:t>
        <a:bodyPr/>
        <a:lstStyle/>
        <a:p>
          <a:endParaRPr lang="en-US"/>
        </a:p>
      </dgm:t>
    </dgm:pt>
    <dgm:pt modelId="{673AAF44-5916-4F25-A93C-D1A7DF097369}" type="sibTrans" cxnId="{AB3A9268-FEA1-4178-A540-E90E49657E13}">
      <dgm:prSet/>
      <dgm:spPr/>
      <dgm:t>
        <a:bodyPr/>
        <a:lstStyle/>
        <a:p>
          <a:endParaRPr lang="en-US"/>
        </a:p>
      </dgm:t>
    </dgm:pt>
    <dgm:pt modelId="{D7A9876B-E96C-4FD3-BFFB-BA645DF65372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FBCB49A-4593-4FD5-8E7F-532988356DBE}" type="parTrans" cxnId="{21E97D85-1E5C-419A-8D88-E49F209933DC}">
      <dgm:prSet/>
      <dgm:spPr/>
      <dgm:t>
        <a:bodyPr/>
        <a:lstStyle/>
        <a:p>
          <a:endParaRPr lang="en-US"/>
        </a:p>
      </dgm:t>
    </dgm:pt>
    <dgm:pt modelId="{2C0661CA-DC00-4FB8-B4F5-303F32615154}" type="sibTrans" cxnId="{21E97D85-1E5C-419A-8D88-E49F209933DC}">
      <dgm:prSet/>
      <dgm:spPr/>
      <dgm:t>
        <a:bodyPr/>
        <a:lstStyle/>
        <a:p>
          <a:endParaRPr lang="en-US"/>
        </a:p>
      </dgm:t>
    </dgm:pt>
    <dgm:pt modelId="{CC5D4277-BBC5-46D8-B0C5-9C23F728DEFE}" type="pres">
      <dgm:prSet presAssocID="{67546E1E-6F08-4CB4-8AFE-CE074731C9D4}" presName="Name0" presStyleCnt="0">
        <dgm:presLayoutVars>
          <dgm:dir/>
          <dgm:animLvl val="lvl"/>
          <dgm:resizeHandles val="exact"/>
        </dgm:presLayoutVars>
      </dgm:prSet>
      <dgm:spPr/>
    </dgm:pt>
    <dgm:pt modelId="{63997DE2-5C03-495A-AA1A-43CFEB8C2C0F}" type="pres">
      <dgm:prSet presAssocID="{D7A9876B-E96C-4FD3-BFFB-BA645DF65372}" presName="boxAndChildren" presStyleCnt="0"/>
      <dgm:spPr/>
    </dgm:pt>
    <dgm:pt modelId="{FEA98F43-B3E2-4459-A7D9-9CC7F9BD4BEB}" type="pres">
      <dgm:prSet presAssocID="{D7A9876B-E96C-4FD3-BFFB-BA645DF65372}" presName="parentTextBox" presStyleLbl="node1" presStyleIdx="0" presStyleCnt="3"/>
      <dgm:spPr/>
    </dgm:pt>
    <dgm:pt modelId="{95023962-9CE7-44F7-88AD-89A17ABDAE1B}" type="pres">
      <dgm:prSet presAssocID="{673AAF44-5916-4F25-A93C-D1A7DF097369}" presName="sp" presStyleCnt="0"/>
      <dgm:spPr/>
    </dgm:pt>
    <dgm:pt modelId="{B57BAC23-8E7B-4BED-B046-52D3597C17C0}" type="pres">
      <dgm:prSet presAssocID="{028C07D7-03FE-44D4-8B1C-C8988AD3C3F2}" presName="arrowAndChildren" presStyleCnt="0"/>
      <dgm:spPr/>
    </dgm:pt>
    <dgm:pt modelId="{D8EFF358-1DAC-40AF-A704-99911B0BB283}" type="pres">
      <dgm:prSet presAssocID="{028C07D7-03FE-44D4-8B1C-C8988AD3C3F2}" presName="parentTextArrow" presStyleLbl="node1" presStyleIdx="1" presStyleCnt="3"/>
      <dgm:spPr/>
    </dgm:pt>
    <dgm:pt modelId="{7E29B583-A28C-4B3F-8CA1-8D2EA6A7C65D}" type="pres">
      <dgm:prSet presAssocID="{52C3CE6F-C66B-4FE0-B4C3-C8447679CB69}" presName="sp" presStyleCnt="0"/>
      <dgm:spPr/>
    </dgm:pt>
    <dgm:pt modelId="{481C5BE6-1C8F-47D6-9227-AC26BEC9CE3C}" type="pres">
      <dgm:prSet presAssocID="{A217F7E2-4991-468D-BCD4-63BAEE4C1681}" presName="arrowAndChildren" presStyleCnt="0"/>
      <dgm:spPr/>
    </dgm:pt>
    <dgm:pt modelId="{594C13E5-8197-463A-AE24-96D2D4826FAB}" type="pres">
      <dgm:prSet presAssocID="{A217F7E2-4991-468D-BCD4-63BAEE4C1681}" presName="parentTextArrow" presStyleLbl="node1" presStyleIdx="2" presStyleCnt="3"/>
      <dgm:spPr/>
    </dgm:pt>
  </dgm:ptLst>
  <dgm:cxnLst>
    <dgm:cxn modelId="{AB3A9268-FEA1-4178-A540-E90E49657E13}" srcId="{67546E1E-6F08-4CB4-8AFE-CE074731C9D4}" destId="{028C07D7-03FE-44D4-8B1C-C8988AD3C3F2}" srcOrd="1" destOrd="0" parTransId="{FE6E5BE1-B121-4E18-86AC-754278955983}" sibTransId="{673AAF44-5916-4F25-A93C-D1A7DF097369}"/>
    <dgm:cxn modelId="{21E97D85-1E5C-419A-8D88-E49F209933DC}" srcId="{67546E1E-6F08-4CB4-8AFE-CE074731C9D4}" destId="{D7A9876B-E96C-4FD3-BFFB-BA645DF65372}" srcOrd="2" destOrd="0" parTransId="{EFBCB49A-4593-4FD5-8E7F-532988356DBE}" sibTransId="{2C0661CA-DC00-4FB8-B4F5-303F32615154}"/>
    <dgm:cxn modelId="{FF355A99-2A01-4DC5-A15C-B02CBCF61F1A}" type="presOf" srcId="{A217F7E2-4991-468D-BCD4-63BAEE4C1681}" destId="{594C13E5-8197-463A-AE24-96D2D4826FAB}" srcOrd="0" destOrd="0" presId="urn:microsoft.com/office/officeart/2005/8/layout/process4"/>
    <dgm:cxn modelId="{0B6F8BAB-F18A-496F-81F4-3C3E37463BF7}" type="presOf" srcId="{67546E1E-6F08-4CB4-8AFE-CE074731C9D4}" destId="{CC5D4277-BBC5-46D8-B0C5-9C23F728DEFE}" srcOrd="0" destOrd="0" presId="urn:microsoft.com/office/officeart/2005/8/layout/process4"/>
    <dgm:cxn modelId="{587B3CCD-1AF6-49AA-86F9-5EAA0F3FC4C4}" type="presOf" srcId="{D7A9876B-E96C-4FD3-BFFB-BA645DF65372}" destId="{FEA98F43-B3E2-4459-A7D9-9CC7F9BD4BEB}" srcOrd="0" destOrd="0" presId="urn:microsoft.com/office/officeart/2005/8/layout/process4"/>
    <dgm:cxn modelId="{0E3960CF-D9C4-47B8-A782-3669713FF2CE}" srcId="{67546E1E-6F08-4CB4-8AFE-CE074731C9D4}" destId="{A217F7E2-4991-468D-BCD4-63BAEE4C1681}" srcOrd="0" destOrd="0" parTransId="{B0A7F4F8-43C8-4673-93B3-41BF3FB7A5EF}" sibTransId="{52C3CE6F-C66B-4FE0-B4C3-C8447679CB69}"/>
    <dgm:cxn modelId="{ADF25DEF-9627-4D23-BF58-3E2FEF389276}" type="presOf" srcId="{028C07D7-03FE-44D4-8B1C-C8988AD3C3F2}" destId="{D8EFF358-1DAC-40AF-A704-99911B0BB283}" srcOrd="0" destOrd="0" presId="urn:microsoft.com/office/officeart/2005/8/layout/process4"/>
    <dgm:cxn modelId="{15290A17-2716-4E3E-9790-9EE29A5F86FE}" type="presParOf" srcId="{CC5D4277-BBC5-46D8-B0C5-9C23F728DEFE}" destId="{63997DE2-5C03-495A-AA1A-43CFEB8C2C0F}" srcOrd="0" destOrd="0" presId="urn:microsoft.com/office/officeart/2005/8/layout/process4"/>
    <dgm:cxn modelId="{9B3DB0CC-9500-4517-B3BD-E26A4CB944E4}" type="presParOf" srcId="{63997DE2-5C03-495A-AA1A-43CFEB8C2C0F}" destId="{FEA98F43-B3E2-4459-A7D9-9CC7F9BD4BEB}" srcOrd="0" destOrd="0" presId="urn:microsoft.com/office/officeart/2005/8/layout/process4"/>
    <dgm:cxn modelId="{565CADA5-4049-49B6-98D5-1490E257B388}" type="presParOf" srcId="{CC5D4277-BBC5-46D8-B0C5-9C23F728DEFE}" destId="{95023962-9CE7-44F7-88AD-89A17ABDAE1B}" srcOrd="1" destOrd="0" presId="urn:microsoft.com/office/officeart/2005/8/layout/process4"/>
    <dgm:cxn modelId="{A6F7D143-8C6F-4804-BB8D-313E2EF3220A}" type="presParOf" srcId="{CC5D4277-BBC5-46D8-B0C5-9C23F728DEFE}" destId="{B57BAC23-8E7B-4BED-B046-52D3597C17C0}" srcOrd="2" destOrd="0" presId="urn:microsoft.com/office/officeart/2005/8/layout/process4"/>
    <dgm:cxn modelId="{496FB956-7266-44A9-9365-3F0D38A7CDEB}" type="presParOf" srcId="{B57BAC23-8E7B-4BED-B046-52D3597C17C0}" destId="{D8EFF358-1DAC-40AF-A704-99911B0BB283}" srcOrd="0" destOrd="0" presId="urn:microsoft.com/office/officeart/2005/8/layout/process4"/>
    <dgm:cxn modelId="{84F52ED9-41FA-4C96-9F5A-F80FF4E34816}" type="presParOf" srcId="{CC5D4277-BBC5-46D8-B0C5-9C23F728DEFE}" destId="{7E29B583-A28C-4B3F-8CA1-8D2EA6A7C65D}" srcOrd="3" destOrd="0" presId="urn:microsoft.com/office/officeart/2005/8/layout/process4"/>
    <dgm:cxn modelId="{D799F5FE-9D86-4323-88ED-5F80197E61F9}" type="presParOf" srcId="{CC5D4277-BBC5-46D8-B0C5-9C23F728DEFE}" destId="{481C5BE6-1C8F-47D6-9227-AC26BEC9CE3C}" srcOrd="4" destOrd="0" presId="urn:microsoft.com/office/officeart/2005/8/layout/process4"/>
    <dgm:cxn modelId="{D149D2CF-E12A-4A6E-8D72-FDD743D80671}" type="presParOf" srcId="{481C5BE6-1C8F-47D6-9227-AC26BEC9CE3C}" destId="{594C13E5-8197-463A-AE24-96D2D4826FA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F2057B-D5FB-496A-9BFD-76A9A1958EAB}" type="doc">
      <dgm:prSet loTypeId="urn:microsoft.com/office/officeart/2005/8/layout/hierarchy4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2B6B6C36-D0BC-46EB-8880-0E61CDC79AD1}">
          <dgm:prSet phldrT="[Text]" custT="1"/>
          <dgm:spPr/>
          <dgm:t>
            <a:bodyPr/>
            <a:lstStyle/>
            <a:p>
              <a:r>
                <a:rPr lang="en-US" sz="2800" dirty="0"/>
                <a:t>The probability distribution is </a:t>
              </a:r>
              <a14:m>
                <m:oMath xmlns:m="http://schemas.openxmlformats.org/officeDocument/2006/math">
                  <m:r>
                    <a:rPr lang="en-US" sz="2800" b="0" i="1" smtClean="0">
                      <a:latin typeface="Cambria Math" panose="02040503050406030204" pitchFamily="18" charset="0"/>
                    </a:rPr>
                    <m:t>𝐹</m:t>
                  </m:r>
                  <m:r>
                    <a:rPr lang="en-US" sz="28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~</m:t>
                  </m:r>
                  <m:r>
                    <a:rPr lang="en-US" sz="28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𝑁</m:t>
                  </m:r>
                  <m:d>
                    <m:dPr>
                      <m:ctrlP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</m:oMath>
              </a14:m>
              <a:br>
                <a:rPr lang="en-US" sz="2800" dirty="0"/>
              </a:br>
              <a:r>
                <a:rPr lang="en-US" sz="2800" i="1" dirty="0"/>
                <a:t>F</a:t>
              </a:r>
              <a:r>
                <a:rPr lang="en-US" sz="2800" dirty="0"/>
                <a:t> is the Normal distribution with mean </a:t>
              </a:r>
              <a14:m>
                <m:oMath xmlns:m="http://schemas.openxmlformats.org/officeDocument/2006/math">
                  <m:r>
                    <a:rPr lang="en-US" sz="280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</m:oMath>
              </a14:m>
              <a:r>
                <a:rPr lang="en-US" sz="2800" dirty="0"/>
                <a:t> and variance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endParaRPr lang="en-US" sz="2800" dirty="0"/>
            </a:p>
          </dgm:t>
        </dgm:pt>
      </mc:Choice>
      <mc:Fallback>
        <dgm:pt modelId="{2B6B6C36-D0BC-46EB-8880-0E61CDC79AD1}">
          <dgm:prSet phldrT="[Text]" custT="1"/>
          <dgm:spPr/>
          <dgm:t>
            <a:bodyPr/>
            <a:lstStyle/>
            <a:p>
              <a:r>
                <a:rPr lang="en-US" sz="2800" dirty="0"/>
                <a:t>The probability distribution is </a:t>
              </a:r>
              <a:r>
                <a:rPr lang="en-US" sz="2800" b="0" i="0">
                  <a:latin typeface="Cambria Math" panose="02040503050406030204" pitchFamily="18" charset="0"/>
                </a:rPr>
                <a:t>𝐹</a:t>
              </a:r>
              <a:r>
                <a:rPr lang="en-US" sz="28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~𝑁(𝜇,𝜎^2 )</a:t>
              </a:r>
              <a:br>
                <a:rPr lang="en-US" sz="2800" dirty="0"/>
              </a:br>
              <a:r>
                <a:rPr lang="en-US" sz="2800" i="1" dirty="0"/>
                <a:t>F</a:t>
              </a:r>
              <a:r>
                <a:rPr lang="en-US" sz="2800" dirty="0"/>
                <a:t> is the Normal distribution with mean </a:t>
              </a:r>
              <a:r>
                <a:rPr lang="en-US" sz="28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𝜇</a:t>
              </a:r>
              <a:r>
                <a:rPr lang="en-US" sz="2800" dirty="0"/>
                <a:t> and variance </a:t>
              </a:r>
              <a:r>
                <a:rPr lang="en-US" sz="28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𝜎^2</a:t>
              </a:r>
              <a:endParaRPr lang="en-US" sz="2800" dirty="0"/>
            </a:p>
          </dgm:t>
        </dgm:pt>
      </mc:Fallback>
    </mc:AlternateContent>
    <dgm:pt modelId="{126108BA-4B31-4E6A-A052-F1A91EA22109}" type="parTrans" cxnId="{1FEB09AF-08E7-41B3-A761-9A906CA8DF69}">
      <dgm:prSet/>
      <dgm:spPr/>
      <dgm:t>
        <a:bodyPr/>
        <a:lstStyle/>
        <a:p>
          <a:endParaRPr lang="en-US"/>
        </a:p>
      </dgm:t>
    </dgm:pt>
    <dgm:pt modelId="{6D2646AE-7A4D-4BA7-8D80-D9D594F08A97}" type="sibTrans" cxnId="{1FEB09AF-08E7-41B3-A761-9A906CA8DF6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4C8A3239-7B1B-4B85-84F7-6C2E6C81EEEB}">
          <dgm:prSet phldrT="[Text]" custT="1"/>
          <dgm:spPr/>
          <dgm:t>
            <a:bodyPr/>
            <a:lstStyle/>
            <a:p>
              <a:r>
                <a:rPr lang="en-US" sz="2600" b="0" dirty="0"/>
                <a:t>The statistic </a:t>
              </a:r>
              <a14:m>
                <m:oMath xmlns:m="http://schemas.openxmlformats.org/officeDocument/2006/math">
                  <m:r>
                    <a:rPr lang="en-US" sz="2600" b="0" i="1" smtClean="0">
                      <a:latin typeface="Cambria Math" panose="02040503050406030204" pitchFamily="18" charset="0"/>
                    </a:rPr>
                    <m:t>𝑠</m:t>
                  </m:r>
                  <m:d>
                    <m:dPr>
                      <m:ctrlPr>
                        <a:rPr lang="en-US" sz="26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600" b="1" i="0" smtClean="0">
                          <a:latin typeface="Cambria Math" panose="02040503050406030204" pitchFamily="18" charset="0"/>
                        </a:rPr>
                        <m:t>𝐗</m:t>
                      </m:r>
                    </m:e>
                  </m:d>
                </m:oMath>
              </a14:m>
              <a:r>
                <a:rPr lang="en-US" sz="2600" dirty="0"/>
                <a:t> is the sample mean</a:t>
              </a:r>
              <a:br>
                <a:rPr lang="en-US" sz="2600" dirty="0"/>
              </a:br>
              <a:r>
                <a:rPr lang="en-US" sz="2600" dirty="0"/>
                <a:t> </a:t>
              </a: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US" sz="2600" b="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</m:acc>
                  <m:r>
                    <a:rPr lang="en-US" sz="2600" b="0" i="1" smtClean="0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sz="2600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</m:den>
                  </m:f>
                  <m:nary>
                    <m:naryPr>
                      <m:chr m:val="∑"/>
                      <m:limLoc m:val="subSup"/>
                      <m:ctrlPr>
                        <a:rPr lang="en-US" sz="2600" b="0" i="1" smtClean="0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m:rPr>
                          <m:brk m:alnAt="25"/>
                        </m:rP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</m:sup>
                    <m:e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e>
                  </m:nary>
                </m:oMath>
              </a14:m>
              <a:r>
                <a:rPr lang="en-US" sz="2600" dirty="0"/>
                <a:t> </a:t>
              </a:r>
            </a:p>
          </dgm:t>
        </dgm:pt>
      </mc:Choice>
      <mc:Fallback>
        <dgm:pt modelId="{4C8A3239-7B1B-4B85-84F7-6C2E6C81EEEB}">
          <dgm:prSet phldrT="[Text]" custT="1"/>
          <dgm:spPr/>
          <dgm:t>
            <a:bodyPr/>
            <a:lstStyle/>
            <a:p>
              <a:r>
                <a:rPr lang="en-US" sz="2600" b="0" dirty="0"/>
                <a:t>The statistic </a:t>
              </a:r>
              <a:r>
                <a:rPr lang="en-US" sz="2600" b="0" i="0">
                  <a:latin typeface="Cambria Math" panose="02040503050406030204" pitchFamily="18" charset="0"/>
                </a:rPr>
                <a:t>𝑠(</a:t>
              </a:r>
              <a:r>
                <a:rPr lang="en-US" sz="2600" b="1" i="0">
                  <a:latin typeface="Cambria Math" panose="02040503050406030204" pitchFamily="18" charset="0"/>
                </a:rPr>
                <a:t>𝐗</a:t>
              </a:r>
              <a:r>
                <a:rPr lang="en-US" sz="2600" b="0" i="0">
                  <a:latin typeface="Cambria Math" panose="02040503050406030204" pitchFamily="18" charset="0"/>
                </a:rPr>
                <a:t>)</a:t>
              </a:r>
              <a:r>
                <a:rPr lang="en-US" sz="2600" dirty="0"/>
                <a:t> is the sample mean</a:t>
              </a:r>
              <a:br>
                <a:rPr lang="en-US" sz="2600" dirty="0"/>
              </a:br>
              <a:r>
                <a:rPr lang="en-US" sz="2600" dirty="0"/>
                <a:t> </a:t>
              </a:r>
              <a:r>
                <a:rPr lang="en-US" sz="2600" b="0" i="0">
                  <a:latin typeface="Cambria Math" panose="02040503050406030204" pitchFamily="18" charset="0"/>
                </a:rPr>
                <a:t>𝑋 ̅=1/𝑛 ∑2_(𝑖=1)^𝑛▒𝑋_𝑖 </a:t>
              </a:r>
              <a:r>
                <a:rPr lang="en-US" sz="2600" dirty="0"/>
                <a:t> </a:t>
              </a:r>
            </a:p>
          </dgm:t>
        </dgm:pt>
      </mc:Fallback>
    </mc:AlternateContent>
    <dgm:pt modelId="{C9D3DAA4-BDC8-46CA-B7F1-5979C3239257}" type="parTrans" cxnId="{D54A9AAF-7214-421B-B500-963EB0E203D3}">
      <dgm:prSet/>
      <dgm:spPr/>
      <dgm:t>
        <a:bodyPr/>
        <a:lstStyle/>
        <a:p>
          <a:endParaRPr lang="en-US"/>
        </a:p>
      </dgm:t>
    </dgm:pt>
    <dgm:pt modelId="{7881BAF4-FD59-4D67-B6FA-A14A9BD28956}" type="sibTrans" cxnId="{D54A9AAF-7214-421B-B500-963EB0E203D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2F9E596B-6EAB-44E6-9F90-A90530DED96B}">
          <dgm:prSet phldrT="[Text]" custT="1"/>
          <dgm:spPr/>
          <dgm:t>
            <a:bodyPr/>
            <a:lstStyle/>
            <a:p>
              <a:r>
                <a:rPr lang="en-US" sz="2000" dirty="0"/>
                <a:t>The sampling distribution of mean </a:t>
              </a: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US" sz="2000" b="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</m:acc>
                </m:oMath>
              </a14:m>
              <a:r>
                <a:rPr lang="en-US" sz="2000" dirty="0"/>
                <a:t> is </a:t>
              </a:r>
              <a14:m>
                <m:oMath xmlns:m="http://schemas.openxmlformats.org/officeDocument/2006/math">
                  <m:r>
                    <a:rPr lang="en-US" sz="200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𝑁</m:t>
                  </m:r>
                  <m:d>
                    <m:dPr>
                      <m:ctrlP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type m:val="li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e>
                  </m:d>
                </m:oMath>
              </a14:m>
              <a:endParaRPr lang="en-US" sz="2000" dirty="0"/>
            </a:p>
          </dgm:t>
        </dgm:pt>
      </mc:Choice>
      <mc:Fallback>
        <dgm:pt modelId="{2F9E596B-6EAB-44E6-9F90-A90530DED96B}">
          <dgm:prSet phldrT="[Text]" custT="1"/>
          <dgm:spPr/>
          <dgm:t>
            <a:bodyPr/>
            <a:lstStyle/>
            <a:p>
              <a:r>
                <a:rPr lang="en-US" sz="2000" dirty="0"/>
                <a:t>The sampling distribution of mean </a:t>
              </a:r>
              <a:r>
                <a:rPr lang="en-US" sz="2000" b="0" i="0">
                  <a:latin typeface="Cambria Math" panose="02040503050406030204" pitchFamily="18" charset="0"/>
                </a:rPr>
                <a:t>𝑋 ̅</a:t>
              </a:r>
              <a:r>
                <a:rPr lang="en-US" sz="2000" dirty="0"/>
                <a:t> is </a:t>
              </a:r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𝑁(𝜇,𝜎^2∕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𝑛 </a:t>
              </a:r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 )</a:t>
              </a:r>
              <a:endParaRPr lang="en-US" sz="2000" dirty="0"/>
            </a:p>
          </dgm:t>
        </dgm:pt>
      </mc:Fallback>
    </mc:AlternateContent>
    <dgm:pt modelId="{53B5E698-86AF-4A37-A347-813A8D83A951}" type="parTrans" cxnId="{2C0214C9-C970-4554-A49D-C0BC380BC284}">
      <dgm:prSet/>
      <dgm:spPr/>
      <dgm:t>
        <a:bodyPr/>
        <a:lstStyle/>
        <a:p>
          <a:endParaRPr lang="en-US"/>
        </a:p>
      </dgm:t>
    </dgm:pt>
    <dgm:pt modelId="{204FD6CD-DB09-41E3-AB2F-718A64685CBA}" type="sibTrans" cxnId="{2C0214C9-C970-4554-A49D-C0BC380BC28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04310235-8905-4E67-8C3E-97670FAFC64D}">
          <dgm:prSet phldrT="[Text]" custT="1"/>
          <dgm:spPr/>
          <dgm:t>
            <a:bodyPr/>
            <a:lstStyle/>
            <a:p>
              <a:r>
                <a:rPr lang="en-US" sz="2000" dirty="0"/>
                <a:t>The standard error of the mean is </a:t>
              </a:r>
              <a14:m>
                <m:oMath xmlns:m="http://schemas.openxmlformats.org/officeDocument/2006/math">
                  <m:f>
                    <m:fPr>
                      <m:type m:val="lin"/>
                      <m:ctrlPr>
                        <a:rPr lang="en-US" sz="2000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</m:num>
                    <m:den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den>
                  </m:f>
                </m:oMath>
              </a14:m>
              <a:endParaRPr lang="en-US" sz="2000" dirty="0"/>
            </a:p>
          </dgm:t>
        </dgm:pt>
      </mc:Choice>
      <mc:Fallback>
        <dgm:pt modelId="{04310235-8905-4E67-8C3E-97670FAFC64D}">
          <dgm:prSet phldrT="[Text]" custT="1"/>
          <dgm:spPr/>
          <dgm:t>
            <a:bodyPr/>
            <a:lstStyle/>
            <a:p>
              <a:r>
                <a:rPr lang="en-US" sz="2000" dirty="0"/>
                <a:t>The standard error of the mean is </a:t>
              </a:r>
              <a:r>
                <a:rPr lang="en-US" sz="2000" i="0">
                  <a:latin typeface="Cambria Math" panose="02040503050406030204" pitchFamily="18" charset="0"/>
                </a:rPr>
                <a:t>𝑠∕√𝑛</a:t>
              </a:r>
              <a:endParaRPr lang="en-US" sz="2000" dirty="0"/>
            </a:p>
          </dgm:t>
        </dgm:pt>
      </mc:Fallback>
    </mc:AlternateContent>
    <dgm:pt modelId="{8E4EBEBD-16BB-40B0-B571-1E4FD4B5A728}" type="parTrans" cxnId="{0029B107-0AF9-4C50-B39B-0FE9D01A63C6}">
      <dgm:prSet/>
      <dgm:spPr/>
      <dgm:t>
        <a:bodyPr/>
        <a:lstStyle/>
        <a:p>
          <a:endParaRPr lang="en-US"/>
        </a:p>
      </dgm:t>
    </dgm:pt>
    <dgm:pt modelId="{D31B9B17-5CF6-4775-A171-901C1D6D49FE}" type="sibTrans" cxnId="{0029B107-0AF9-4C50-B39B-0FE9D01A63C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664C0B7E-64C0-414F-8515-18472D8F6FFC}">
          <dgm:prSet phldrT="[Text]" custT="1"/>
          <dgm:spPr/>
          <dgm:t>
            <a:bodyPr/>
            <a:lstStyle/>
            <a:p>
              <a:r>
                <a:rPr lang="en-US" sz="1800" dirty="0"/>
                <a:t>The sample standard deviation</a:t>
              </a:r>
              <a:br>
                <a:rPr lang="en-US" sz="1800" dirty="0"/>
              </a:b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m:oMathPara>
              </a14:m>
              <a:endParaRPr lang="en-US" sz="1600" dirty="0"/>
            </a:p>
          </dgm:t>
        </dgm:pt>
      </mc:Choice>
      <mc:Fallback>
        <dgm:pt modelId="{664C0B7E-64C0-414F-8515-18472D8F6FFC}">
          <dgm:prSet phldrT="[Text]" custT="1"/>
          <dgm:spPr/>
          <dgm:t>
            <a:bodyPr/>
            <a:lstStyle/>
            <a:p>
              <a:r>
                <a:rPr lang="en-US" sz="1800" dirty="0"/>
                <a:t>The sample standard deviation</a:t>
              </a:r>
              <a:br>
                <a:rPr lang="en-US" sz="1800" dirty="0"/>
              </a:br>
              <a:r>
                <a:rPr lang="en-US" sz="1600" b="0" i="0">
                  <a:latin typeface="Cambria Math" panose="02040503050406030204" pitchFamily="18" charset="0"/>
                </a:rPr>
                <a:t> 𝑠=√(1/((𝑛−1) ) ∑2_(𝑖=1)^𝑛▒(𝑋_𝑖−𝑋 ̅ )^2 )</a:t>
              </a:r>
              <a:endParaRPr lang="en-US" sz="1600" dirty="0"/>
            </a:p>
          </dgm:t>
        </dgm:pt>
      </mc:Fallback>
    </mc:AlternateContent>
    <dgm:pt modelId="{ED29239B-109C-44B2-85AF-74FD3FD7E8F4}" type="parTrans" cxnId="{58920715-1211-4DD0-A3C5-23F5524BED46}">
      <dgm:prSet/>
      <dgm:spPr/>
      <dgm:t>
        <a:bodyPr/>
        <a:lstStyle/>
        <a:p>
          <a:endParaRPr lang="en-US"/>
        </a:p>
      </dgm:t>
    </dgm:pt>
    <dgm:pt modelId="{67786BCC-03AB-4A2C-8642-ED9C492979D4}" type="sibTrans" cxnId="{58920715-1211-4DD0-A3C5-23F5524BED4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BC70603C-C0DB-47DB-8FFC-6D88D91211FD}">
          <dgm:prSet phldrT="[Text]" custT="1"/>
          <dgm:spPr/>
          <dgm:t>
            <a:bodyPr/>
            <a:lstStyle/>
            <a:p>
              <a:r>
                <a:rPr lang="en-US" sz="2000" dirty="0"/>
                <a:t>The 95% confidence interval is</a:t>
              </a:r>
              <a:br>
                <a:rPr lang="en-US" sz="2000" dirty="0"/>
              </a:br>
              <a:r>
                <a:rPr lang="en-US" sz="2000" dirty="0"/>
                <a:t> </a:t>
              </a:r>
              <a14:m>
                <m:oMath xmlns:m="http://schemas.openxmlformats.org/officeDocument/2006/math">
                  <m:d>
                    <m:dPr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acc>
                        <m:accPr>
                          <m:chr m:val="̅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−1.96</m:t>
                      </m:r>
                      <m:f>
                        <m:fPr>
                          <m:type m:val="li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1.96</m:t>
                      </m:r>
                      <m:f>
                        <m:fPr>
                          <m:type m:val="li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e>
                  </m:d>
                </m:oMath>
              </a14:m>
              <a:endParaRPr lang="en-US" sz="1600" dirty="0"/>
            </a:p>
          </dgm:t>
        </dgm:pt>
      </mc:Choice>
      <mc:Fallback>
        <dgm:pt modelId="{BC70603C-C0DB-47DB-8FFC-6D88D91211FD}">
          <dgm:prSet phldrT="[Text]" custT="1"/>
          <dgm:spPr/>
          <dgm:t>
            <a:bodyPr/>
            <a:lstStyle/>
            <a:p>
              <a:r>
                <a:rPr lang="en-US" sz="2000" dirty="0"/>
                <a:t>The 95% confidence interval is</a:t>
              </a:r>
              <a:br>
                <a:rPr lang="en-US" sz="2000" dirty="0"/>
              </a:br>
              <a:r>
                <a:rPr lang="en-US" sz="2000" dirty="0"/>
                <a:t> </a:t>
              </a:r>
              <a:r>
                <a:rPr lang="en-US" sz="1600" i="0">
                  <a:latin typeface="Cambria Math" panose="02040503050406030204" pitchFamily="18" charset="0"/>
                </a:rPr>
                <a:t>(</a:t>
              </a:r>
              <a:r>
                <a:rPr lang="en-US" sz="1600" b="0" i="0">
                  <a:latin typeface="Cambria Math" panose="02040503050406030204" pitchFamily="18" charset="0"/>
                </a:rPr>
                <a:t>𝑋 ̅−1.96 𝑠∕√𝑛,</a:t>
              </a:r>
              <a:r>
                <a:rPr lang="en-US" sz="1600" i="0">
                  <a:latin typeface="Cambria Math" panose="02040503050406030204" pitchFamily="18" charset="0"/>
                </a:rPr>
                <a:t>𝑋 ̅</a:t>
              </a:r>
              <a:r>
                <a:rPr lang="en-US" sz="1600" b="0" i="0">
                  <a:latin typeface="Cambria Math" panose="02040503050406030204" pitchFamily="18" charset="0"/>
                </a:rPr>
                <a:t>+</a:t>
              </a:r>
              <a:r>
                <a:rPr lang="en-US" sz="1600" i="0">
                  <a:latin typeface="Cambria Math" panose="02040503050406030204" pitchFamily="18" charset="0"/>
                </a:rPr>
                <a:t>1.96 𝑠∕√𝑛)</a:t>
              </a:r>
              <a:endParaRPr lang="en-US" sz="1600" dirty="0"/>
            </a:p>
          </dgm:t>
        </dgm:pt>
      </mc:Fallback>
    </mc:AlternateContent>
    <dgm:pt modelId="{0DFAD672-E360-4AD4-8986-C3863660886F}" type="parTrans" cxnId="{333F9F80-C983-4939-871B-478F2AD3E650}">
      <dgm:prSet/>
      <dgm:spPr/>
      <dgm:t>
        <a:bodyPr/>
        <a:lstStyle/>
        <a:p>
          <a:endParaRPr lang="en-US"/>
        </a:p>
      </dgm:t>
    </dgm:pt>
    <dgm:pt modelId="{787CB431-B061-4C58-90F3-46785DC6FE67}" type="sibTrans" cxnId="{333F9F80-C983-4939-871B-478F2AD3E650}">
      <dgm:prSet/>
      <dgm:spPr/>
      <dgm:t>
        <a:bodyPr/>
        <a:lstStyle/>
        <a:p>
          <a:endParaRPr lang="en-US"/>
        </a:p>
      </dgm:t>
    </dgm:pt>
    <dgm:pt modelId="{16895C9A-9485-4841-AB02-39FD545D7BF6}" type="pres">
      <dgm:prSet presAssocID="{E9F2057B-D5FB-496A-9BFD-76A9A1958EA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E0503C-CD3D-4E5B-8FC3-92A355871E59}" type="pres">
      <dgm:prSet presAssocID="{2B6B6C36-D0BC-46EB-8880-0E61CDC79AD1}" presName="vertOne" presStyleCnt="0"/>
      <dgm:spPr/>
    </dgm:pt>
    <dgm:pt modelId="{A4DE1403-F30E-4418-BEA4-0FD0CF85F3DF}" type="pres">
      <dgm:prSet presAssocID="{2B6B6C36-D0BC-46EB-8880-0E61CDC79AD1}" presName="txOne" presStyleLbl="node0" presStyleIdx="0" presStyleCnt="1">
        <dgm:presLayoutVars>
          <dgm:chPref val="3"/>
        </dgm:presLayoutVars>
      </dgm:prSet>
      <dgm:spPr/>
    </dgm:pt>
    <dgm:pt modelId="{FFC51081-9E13-4721-858A-B0143BF57CC0}" type="pres">
      <dgm:prSet presAssocID="{2B6B6C36-D0BC-46EB-8880-0E61CDC79AD1}" presName="parTransOne" presStyleCnt="0"/>
      <dgm:spPr/>
    </dgm:pt>
    <dgm:pt modelId="{D9C7EFF7-D5D0-4497-BFE1-A3968918EF5E}" type="pres">
      <dgm:prSet presAssocID="{2B6B6C36-D0BC-46EB-8880-0E61CDC79AD1}" presName="horzOne" presStyleCnt="0"/>
      <dgm:spPr/>
    </dgm:pt>
    <dgm:pt modelId="{A921353A-8AD1-40F9-BBF1-AA3B07961C4C}" type="pres">
      <dgm:prSet presAssocID="{4C8A3239-7B1B-4B85-84F7-6C2E6C81EEEB}" presName="vertTwo" presStyleCnt="0"/>
      <dgm:spPr/>
    </dgm:pt>
    <dgm:pt modelId="{8E0AAC6A-EF52-46DD-9508-409F43FDAE6A}" type="pres">
      <dgm:prSet presAssocID="{4C8A3239-7B1B-4B85-84F7-6C2E6C81EEEB}" presName="txTwo" presStyleLbl="node2" presStyleIdx="0" presStyleCnt="2">
        <dgm:presLayoutVars>
          <dgm:chPref val="3"/>
        </dgm:presLayoutVars>
      </dgm:prSet>
      <dgm:spPr/>
    </dgm:pt>
    <dgm:pt modelId="{B522474C-1ACE-4E52-A034-2164EA923D33}" type="pres">
      <dgm:prSet presAssocID="{4C8A3239-7B1B-4B85-84F7-6C2E6C81EEEB}" presName="parTransTwo" presStyleCnt="0"/>
      <dgm:spPr/>
    </dgm:pt>
    <dgm:pt modelId="{787CD7CC-3B4E-4180-A3ED-EFEE730F3CEE}" type="pres">
      <dgm:prSet presAssocID="{4C8A3239-7B1B-4B85-84F7-6C2E6C81EEEB}" presName="horzTwo" presStyleCnt="0"/>
      <dgm:spPr/>
    </dgm:pt>
    <dgm:pt modelId="{1157E4A7-BE15-443A-B88F-3625B1B2E726}" type="pres">
      <dgm:prSet presAssocID="{2F9E596B-6EAB-44E6-9F90-A90530DED96B}" presName="vertThree" presStyleCnt="0"/>
      <dgm:spPr/>
    </dgm:pt>
    <dgm:pt modelId="{700ABE01-0C5B-4784-97A1-7ECCCF11F52E}" type="pres">
      <dgm:prSet presAssocID="{2F9E596B-6EAB-44E6-9F90-A90530DED96B}" presName="txThree" presStyleLbl="node3" presStyleIdx="0" presStyleCnt="3">
        <dgm:presLayoutVars>
          <dgm:chPref val="3"/>
        </dgm:presLayoutVars>
      </dgm:prSet>
      <dgm:spPr/>
    </dgm:pt>
    <dgm:pt modelId="{37623996-6338-458A-81B0-27096476F8A3}" type="pres">
      <dgm:prSet presAssocID="{2F9E596B-6EAB-44E6-9F90-A90530DED96B}" presName="horzThree" presStyleCnt="0"/>
      <dgm:spPr/>
    </dgm:pt>
    <dgm:pt modelId="{8EDF7BCD-2751-46E5-8BF7-1B7EB419827A}" type="pres">
      <dgm:prSet presAssocID="{204FD6CD-DB09-41E3-AB2F-718A64685CBA}" presName="sibSpaceThree" presStyleCnt="0"/>
      <dgm:spPr/>
    </dgm:pt>
    <dgm:pt modelId="{66E7A290-7C9E-4C6F-8663-037EFEE42C77}" type="pres">
      <dgm:prSet presAssocID="{04310235-8905-4E67-8C3E-97670FAFC64D}" presName="vertThree" presStyleCnt="0"/>
      <dgm:spPr/>
    </dgm:pt>
    <dgm:pt modelId="{CC734DCE-6A87-4A7D-955F-7483B65FCA1B}" type="pres">
      <dgm:prSet presAssocID="{04310235-8905-4E67-8C3E-97670FAFC64D}" presName="txThree" presStyleLbl="node3" presStyleIdx="1" presStyleCnt="3">
        <dgm:presLayoutVars>
          <dgm:chPref val="3"/>
        </dgm:presLayoutVars>
      </dgm:prSet>
      <dgm:spPr/>
    </dgm:pt>
    <dgm:pt modelId="{79F60A77-51E2-431A-8075-D4EB542982DD}" type="pres">
      <dgm:prSet presAssocID="{04310235-8905-4E67-8C3E-97670FAFC64D}" presName="horzThree" presStyleCnt="0"/>
      <dgm:spPr/>
    </dgm:pt>
    <dgm:pt modelId="{2FC9711E-FD4A-4FA1-9CF4-66DD0D7E6EA5}" type="pres">
      <dgm:prSet presAssocID="{7881BAF4-FD59-4D67-B6FA-A14A9BD28956}" presName="sibSpaceTwo" presStyleCnt="0"/>
      <dgm:spPr/>
    </dgm:pt>
    <dgm:pt modelId="{D6B4EA38-1B40-405E-855B-5B36B4B657AA}" type="pres">
      <dgm:prSet presAssocID="{664C0B7E-64C0-414F-8515-18472D8F6FFC}" presName="vertTwo" presStyleCnt="0"/>
      <dgm:spPr/>
    </dgm:pt>
    <dgm:pt modelId="{75B00C91-C791-449E-AE4E-C6A01074B9E7}" type="pres">
      <dgm:prSet presAssocID="{664C0B7E-64C0-414F-8515-18472D8F6FFC}" presName="txTwo" presStyleLbl="node2" presStyleIdx="1" presStyleCnt="2">
        <dgm:presLayoutVars>
          <dgm:chPref val="3"/>
        </dgm:presLayoutVars>
      </dgm:prSet>
      <dgm:spPr/>
    </dgm:pt>
    <dgm:pt modelId="{FA154EAB-35A2-45DA-A654-123DA74A6E37}" type="pres">
      <dgm:prSet presAssocID="{664C0B7E-64C0-414F-8515-18472D8F6FFC}" presName="parTransTwo" presStyleCnt="0"/>
      <dgm:spPr/>
    </dgm:pt>
    <dgm:pt modelId="{95DD8AD7-758E-4127-99B2-70E3D991E62B}" type="pres">
      <dgm:prSet presAssocID="{664C0B7E-64C0-414F-8515-18472D8F6FFC}" presName="horzTwo" presStyleCnt="0"/>
      <dgm:spPr/>
    </dgm:pt>
    <dgm:pt modelId="{BA3C04F9-0BCC-445A-A108-C4B7D9017FE5}" type="pres">
      <dgm:prSet presAssocID="{BC70603C-C0DB-47DB-8FFC-6D88D91211FD}" presName="vertThree" presStyleCnt="0"/>
      <dgm:spPr/>
    </dgm:pt>
    <dgm:pt modelId="{4645B0CB-774D-4FF2-8D45-077111891FC9}" type="pres">
      <dgm:prSet presAssocID="{BC70603C-C0DB-47DB-8FFC-6D88D91211FD}" presName="txThree" presStyleLbl="node3" presStyleIdx="2" presStyleCnt="3">
        <dgm:presLayoutVars>
          <dgm:chPref val="3"/>
        </dgm:presLayoutVars>
      </dgm:prSet>
      <dgm:spPr/>
    </dgm:pt>
    <dgm:pt modelId="{1512F48D-BCBE-4AF0-AEFC-774C4AF37B34}" type="pres">
      <dgm:prSet presAssocID="{BC70603C-C0DB-47DB-8FFC-6D88D91211FD}" presName="horzThree" presStyleCnt="0"/>
      <dgm:spPr/>
    </dgm:pt>
  </dgm:ptLst>
  <dgm:cxnLst>
    <dgm:cxn modelId="{0029B107-0AF9-4C50-B39B-0FE9D01A63C6}" srcId="{4C8A3239-7B1B-4B85-84F7-6C2E6C81EEEB}" destId="{04310235-8905-4E67-8C3E-97670FAFC64D}" srcOrd="1" destOrd="0" parTransId="{8E4EBEBD-16BB-40B0-B571-1E4FD4B5A728}" sibTransId="{D31B9B17-5CF6-4775-A171-901C1D6D49FE}"/>
    <dgm:cxn modelId="{58920715-1211-4DD0-A3C5-23F5524BED46}" srcId="{2B6B6C36-D0BC-46EB-8880-0E61CDC79AD1}" destId="{664C0B7E-64C0-414F-8515-18472D8F6FFC}" srcOrd="1" destOrd="0" parTransId="{ED29239B-109C-44B2-85AF-74FD3FD7E8F4}" sibTransId="{67786BCC-03AB-4A2C-8642-ED9C492979D4}"/>
    <dgm:cxn modelId="{CF1DA015-9A23-407C-9945-120368A8C6D4}" type="presOf" srcId="{2F9E596B-6EAB-44E6-9F90-A90530DED96B}" destId="{700ABE01-0C5B-4784-97A1-7ECCCF11F52E}" srcOrd="0" destOrd="0" presId="urn:microsoft.com/office/officeart/2005/8/layout/hierarchy4"/>
    <dgm:cxn modelId="{81FBA824-7461-40BA-BDA9-89BA95BAFA13}" type="presOf" srcId="{664C0B7E-64C0-414F-8515-18472D8F6FFC}" destId="{75B00C91-C791-449E-AE4E-C6A01074B9E7}" srcOrd="0" destOrd="0" presId="urn:microsoft.com/office/officeart/2005/8/layout/hierarchy4"/>
    <dgm:cxn modelId="{613C536B-AC8D-4ADC-915E-0E9D4AECAEF3}" type="presOf" srcId="{04310235-8905-4E67-8C3E-97670FAFC64D}" destId="{CC734DCE-6A87-4A7D-955F-7483B65FCA1B}" srcOrd="0" destOrd="0" presId="urn:microsoft.com/office/officeart/2005/8/layout/hierarchy4"/>
    <dgm:cxn modelId="{333F9F80-C983-4939-871B-478F2AD3E650}" srcId="{664C0B7E-64C0-414F-8515-18472D8F6FFC}" destId="{BC70603C-C0DB-47DB-8FFC-6D88D91211FD}" srcOrd="0" destOrd="0" parTransId="{0DFAD672-E360-4AD4-8986-C3863660886F}" sibTransId="{787CB431-B061-4C58-90F3-46785DC6FE67}"/>
    <dgm:cxn modelId="{D4D4488F-88B2-4B23-A0D6-CA73947CFFF8}" type="presOf" srcId="{2B6B6C36-D0BC-46EB-8880-0E61CDC79AD1}" destId="{A4DE1403-F30E-4418-BEA4-0FD0CF85F3DF}" srcOrd="0" destOrd="0" presId="urn:microsoft.com/office/officeart/2005/8/layout/hierarchy4"/>
    <dgm:cxn modelId="{1FEB09AF-08E7-41B3-A761-9A906CA8DF69}" srcId="{E9F2057B-D5FB-496A-9BFD-76A9A1958EAB}" destId="{2B6B6C36-D0BC-46EB-8880-0E61CDC79AD1}" srcOrd="0" destOrd="0" parTransId="{126108BA-4B31-4E6A-A052-F1A91EA22109}" sibTransId="{6D2646AE-7A4D-4BA7-8D80-D9D594F08A97}"/>
    <dgm:cxn modelId="{D54A9AAF-7214-421B-B500-963EB0E203D3}" srcId="{2B6B6C36-D0BC-46EB-8880-0E61CDC79AD1}" destId="{4C8A3239-7B1B-4B85-84F7-6C2E6C81EEEB}" srcOrd="0" destOrd="0" parTransId="{C9D3DAA4-BDC8-46CA-B7F1-5979C3239257}" sibTransId="{7881BAF4-FD59-4D67-B6FA-A14A9BD28956}"/>
    <dgm:cxn modelId="{2C0214C9-C970-4554-A49D-C0BC380BC284}" srcId="{4C8A3239-7B1B-4B85-84F7-6C2E6C81EEEB}" destId="{2F9E596B-6EAB-44E6-9F90-A90530DED96B}" srcOrd="0" destOrd="0" parTransId="{53B5E698-86AF-4A37-A347-813A8D83A951}" sibTransId="{204FD6CD-DB09-41E3-AB2F-718A64685CBA}"/>
    <dgm:cxn modelId="{03B01DCC-FAE3-4679-95A2-EF787491DD03}" type="presOf" srcId="{BC70603C-C0DB-47DB-8FFC-6D88D91211FD}" destId="{4645B0CB-774D-4FF2-8D45-077111891FC9}" srcOrd="0" destOrd="0" presId="urn:microsoft.com/office/officeart/2005/8/layout/hierarchy4"/>
    <dgm:cxn modelId="{2F6ACFE6-E941-4374-B194-1D7FADEBB7F8}" type="presOf" srcId="{E9F2057B-D5FB-496A-9BFD-76A9A1958EAB}" destId="{16895C9A-9485-4841-AB02-39FD545D7BF6}" srcOrd="0" destOrd="0" presId="urn:microsoft.com/office/officeart/2005/8/layout/hierarchy4"/>
    <dgm:cxn modelId="{C3F606EF-5FA0-4DC8-A6BE-E9592471A7BD}" type="presOf" srcId="{4C8A3239-7B1B-4B85-84F7-6C2E6C81EEEB}" destId="{8E0AAC6A-EF52-46DD-9508-409F43FDAE6A}" srcOrd="0" destOrd="0" presId="urn:microsoft.com/office/officeart/2005/8/layout/hierarchy4"/>
    <dgm:cxn modelId="{16828807-F277-4337-BEF5-747A3E4FF9BE}" type="presParOf" srcId="{16895C9A-9485-4841-AB02-39FD545D7BF6}" destId="{E6E0503C-CD3D-4E5B-8FC3-92A355871E59}" srcOrd="0" destOrd="0" presId="urn:microsoft.com/office/officeart/2005/8/layout/hierarchy4"/>
    <dgm:cxn modelId="{C251672B-4CF0-4252-85F4-7C5AFF94EA0E}" type="presParOf" srcId="{E6E0503C-CD3D-4E5B-8FC3-92A355871E59}" destId="{A4DE1403-F30E-4418-BEA4-0FD0CF85F3DF}" srcOrd="0" destOrd="0" presId="urn:microsoft.com/office/officeart/2005/8/layout/hierarchy4"/>
    <dgm:cxn modelId="{450E2EC7-261D-4AA5-8E8B-5DD4E99801F8}" type="presParOf" srcId="{E6E0503C-CD3D-4E5B-8FC3-92A355871E59}" destId="{FFC51081-9E13-4721-858A-B0143BF57CC0}" srcOrd="1" destOrd="0" presId="urn:microsoft.com/office/officeart/2005/8/layout/hierarchy4"/>
    <dgm:cxn modelId="{E7C03547-7F92-4471-96AD-552FDAA6D7ED}" type="presParOf" srcId="{E6E0503C-CD3D-4E5B-8FC3-92A355871E59}" destId="{D9C7EFF7-D5D0-4497-BFE1-A3968918EF5E}" srcOrd="2" destOrd="0" presId="urn:microsoft.com/office/officeart/2005/8/layout/hierarchy4"/>
    <dgm:cxn modelId="{ED794DF0-E196-4486-BE5F-30FBEB5108DF}" type="presParOf" srcId="{D9C7EFF7-D5D0-4497-BFE1-A3968918EF5E}" destId="{A921353A-8AD1-40F9-BBF1-AA3B07961C4C}" srcOrd="0" destOrd="0" presId="urn:microsoft.com/office/officeart/2005/8/layout/hierarchy4"/>
    <dgm:cxn modelId="{096FEEB6-DC83-4879-8CF8-3F8199E50BDB}" type="presParOf" srcId="{A921353A-8AD1-40F9-BBF1-AA3B07961C4C}" destId="{8E0AAC6A-EF52-46DD-9508-409F43FDAE6A}" srcOrd="0" destOrd="0" presId="urn:microsoft.com/office/officeart/2005/8/layout/hierarchy4"/>
    <dgm:cxn modelId="{D6530CC9-2A36-4833-BB4D-C53351D985C2}" type="presParOf" srcId="{A921353A-8AD1-40F9-BBF1-AA3B07961C4C}" destId="{B522474C-1ACE-4E52-A034-2164EA923D33}" srcOrd="1" destOrd="0" presId="urn:microsoft.com/office/officeart/2005/8/layout/hierarchy4"/>
    <dgm:cxn modelId="{44453C16-8ABF-4F14-BD3D-11429E9BE5CC}" type="presParOf" srcId="{A921353A-8AD1-40F9-BBF1-AA3B07961C4C}" destId="{787CD7CC-3B4E-4180-A3ED-EFEE730F3CEE}" srcOrd="2" destOrd="0" presId="urn:microsoft.com/office/officeart/2005/8/layout/hierarchy4"/>
    <dgm:cxn modelId="{1245C2D8-A8DE-415C-A2C5-D77EEE0CDA08}" type="presParOf" srcId="{787CD7CC-3B4E-4180-A3ED-EFEE730F3CEE}" destId="{1157E4A7-BE15-443A-B88F-3625B1B2E726}" srcOrd="0" destOrd="0" presId="urn:microsoft.com/office/officeart/2005/8/layout/hierarchy4"/>
    <dgm:cxn modelId="{E38F3485-EBEA-4C50-B888-D050F6C37281}" type="presParOf" srcId="{1157E4A7-BE15-443A-B88F-3625B1B2E726}" destId="{700ABE01-0C5B-4784-97A1-7ECCCF11F52E}" srcOrd="0" destOrd="0" presId="urn:microsoft.com/office/officeart/2005/8/layout/hierarchy4"/>
    <dgm:cxn modelId="{B003D264-767A-468A-9156-C9EDC37B7961}" type="presParOf" srcId="{1157E4A7-BE15-443A-B88F-3625B1B2E726}" destId="{37623996-6338-458A-81B0-27096476F8A3}" srcOrd="1" destOrd="0" presId="urn:microsoft.com/office/officeart/2005/8/layout/hierarchy4"/>
    <dgm:cxn modelId="{52D8FCA0-CA38-45E1-9090-D0466CA95376}" type="presParOf" srcId="{787CD7CC-3B4E-4180-A3ED-EFEE730F3CEE}" destId="{8EDF7BCD-2751-46E5-8BF7-1B7EB419827A}" srcOrd="1" destOrd="0" presId="urn:microsoft.com/office/officeart/2005/8/layout/hierarchy4"/>
    <dgm:cxn modelId="{A2A9EFE3-C3FF-4C15-B6E3-34C0DFF54C7B}" type="presParOf" srcId="{787CD7CC-3B4E-4180-A3ED-EFEE730F3CEE}" destId="{66E7A290-7C9E-4C6F-8663-037EFEE42C77}" srcOrd="2" destOrd="0" presId="urn:microsoft.com/office/officeart/2005/8/layout/hierarchy4"/>
    <dgm:cxn modelId="{419C2358-C4E5-4E61-924F-2C34D4D7FB84}" type="presParOf" srcId="{66E7A290-7C9E-4C6F-8663-037EFEE42C77}" destId="{CC734DCE-6A87-4A7D-955F-7483B65FCA1B}" srcOrd="0" destOrd="0" presId="urn:microsoft.com/office/officeart/2005/8/layout/hierarchy4"/>
    <dgm:cxn modelId="{E3CFB0B0-8180-44C4-88E7-B0E97659B8E7}" type="presParOf" srcId="{66E7A290-7C9E-4C6F-8663-037EFEE42C77}" destId="{79F60A77-51E2-431A-8075-D4EB542982DD}" srcOrd="1" destOrd="0" presId="urn:microsoft.com/office/officeart/2005/8/layout/hierarchy4"/>
    <dgm:cxn modelId="{BA091FD2-D9BB-4A91-B494-5500AFD3F83B}" type="presParOf" srcId="{D9C7EFF7-D5D0-4497-BFE1-A3968918EF5E}" destId="{2FC9711E-FD4A-4FA1-9CF4-66DD0D7E6EA5}" srcOrd="1" destOrd="0" presId="urn:microsoft.com/office/officeart/2005/8/layout/hierarchy4"/>
    <dgm:cxn modelId="{19D72EC1-0EAA-40A9-90D1-F407C76D84EA}" type="presParOf" srcId="{D9C7EFF7-D5D0-4497-BFE1-A3968918EF5E}" destId="{D6B4EA38-1B40-405E-855B-5B36B4B657AA}" srcOrd="2" destOrd="0" presId="urn:microsoft.com/office/officeart/2005/8/layout/hierarchy4"/>
    <dgm:cxn modelId="{78244021-6056-4A09-B4ED-2D83FFC8C3BB}" type="presParOf" srcId="{D6B4EA38-1B40-405E-855B-5B36B4B657AA}" destId="{75B00C91-C791-449E-AE4E-C6A01074B9E7}" srcOrd="0" destOrd="0" presId="urn:microsoft.com/office/officeart/2005/8/layout/hierarchy4"/>
    <dgm:cxn modelId="{332B4510-085B-4C44-A361-3FA825525B22}" type="presParOf" srcId="{D6B4EA38-1B40-405E-855B-5B36B4B657AA}" destId="{FA154EAB-35A2-45DA-A654-123DA74A6E37}" srcOrd="1" destOrd="0" presId="urn:microsoft.com/office/officeart/2005/8/layout/hierarchy4"/>
    <dgm:cxn modelId="{743B7686-2FC1-448F-A913-F170287530F8}" type="presParOf" srcId="{D6B4EA38-1B40-405E-855B-5B36B4B657AA}" destId="{95DD8AD7-758E-4127-99B2-70E3D991E62B}" srcOrd="2" destOrd="0" presId="urn:microsoft.com/office/officeart/2005/8/layout/hierarchy4"/>
    <dgm:cxn modelId="{BCA755E0-ACF8-4022-88E8-407EF3084BCA}" type="presParOf" srcId="{95DD8AD7-758E-4127-99B2-70E3D991E62B}" destId="{BA3C04F9-0BCC-445A-A108-C4B7D9017FE5}" srcOrd="0" destOrd="0" presId="urn:microsoft.com/office/officeart/2005/8/layout/hierarchy4"/>
    <dgm:cxn modelId="{83F69C25-A4B8-444D-AFA0-B59591232E7F}" type="presParOf" srcId="{BA3C04F9-0BCC-445A-A108-C4B7D9017FE5}" destId="{4645B0CB-774D-4FF2-8D45-077111891FC9}" srcOrd="0" destOrd="0" presId="urn:microsoft.com/office/officeart/2005/8/layout/hierarchy4"/>
    <dgm:cxn modelId="{0C6D7DCC-EBD8-4C42-966F-2C1906BC0286}" type="presParOf" srcId="{BA3C04F9-0BCC-445A-A108-C4B7D9017FE5}" destId="{1512F48D-BCBE-4AF0-AEFC-774C4AF37B3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F2057B-D5FB-496A-9BFD-76A9A1958EAB}" type="doc">
      <dgm:prSet loTypeId="urn:microsoft.com/office/officeart/2005/8/layout/hierarchy4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2B6B6C36-D0BC-46EB-8880-0E61CDC79AD1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26108BA-4B31-4E6A-A052-F1A91EA22109}" type="parTrans" cxnId="{1FEB09AF-08E7-41B3-A761-9A906CA8DF69}">
      <dgm:prSet/>
      <dgm:spPr/>
      <dgm:t>
        <a:bodyPr/>
        <a:lstStyle/>
        <a:p>
          <a:endParaRPr lang="en-US"/>
        </a:p>
      </dgm:t>
    </dgm:pt>
    <dgm:pt modelId="{6D2646AE-7A4D-4BA7-8D80-D9D594F08A97}" type="sibTrans" cxnId="{1FEB09AF-08E7-41B3-A761-9A906CA8DF69}">
      <dgm:prSet/>
      <dgm:spPr/>
      <dgm:t>
        <a:bodyPr/>
        <a:lstStyle/>
        <a:p>
          <a:endParaRPr lang="en-US"/>
        </a:p>
      </dgm:t>
    </dgm:pt>
    <dgm:pt modelId="{4C8A3239-7B1B-4B85-84F7-6C2E6C81EEEB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9D3DAA4-BDC8-46CA-B7F1-5979C3239257}" type="parTrans" cxnId="{D54A9AAF-7214-421B-B500-963EB0E203D3}">
      <dgm:prSet/>
      <dgm:spPr/>
      <dgm:t>
        <a:bodyPr/>
        <a:lstStyle/>
        <a:p>
          <a:endParaRPr lang="en-US"/>
        </a:p>
      </dgm:t>
    </dgm:pt>
    <dgm:pt modelId="{7881BAF4-FD59-4D67-B6FA-A14A9BD28956}" type="sibTrans" cxnId="{D54A9AAF-7214-421B-B500-963EB0E203D3}">
      <dgm:prSet/>
      <dgm:spPr/>
      <dgm:t>
        <a:bodyPr/>
        <a:lstStyle/>
        <a:p>
          <a:endParaRPr lang="en-US"/>
        </a:p>
      </dgm:t>
    </dgm:pt>
    <dgm:pt modelId="{2F9E596B-6EAB-44E6-9F90-A90530DED96B}">
      <dgm:prSet phldrT="[Text]" custT="1"/>
      <dgm:spPr>
        <a:blipFill>
          <a:blip xmlns:r="http://schemas.openxmlformats.org/officeDocument/2006/relationships" r:embed="rId3"/>
          <a:stretch>
            <a:fillRect b="-2772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3B5E698-86AF-4A37-A347-813A8D83A951}" type="parTrans" cxnId="{2C0214C9-C970-4554-A49D-C0BC380BC284}">
      <dgm:prSet/>
      <dgm:spPr/>
      <dgm:t>
        <a:bodyPr/>
        <a:lstStyle/>
        <a:p>
          <a:endParaRPr lang="en-US"/>
        </a:p>
      </dgm:t>
    </dgm:pt>
    <dgm:pt modelId="{204FD6CD-DB09-41E3-AB2F-718A64685CBA}" type="sibTrans" cxnId="{2C0214C9-C970-4554-A49D-C0BC380BC284}">
      <dgm:prSet/>
      <dgm:spPr/>
      <dgm:t>
        <a:bodyPr/>
        <a:lstStyle/>
        <a:p>
          <a:endParaRPr lang="en-US"/>
        </a:p>
      </dgm:t>
    </dgm:pt>
    <dgm:pt modelId="{04310235-8905-4E67-8C3E-97670FAFC64D}">
      <dgm:prSet phldrT="[Text]" custT="1"/>
      <dgm:spPr>
        <a:blipFill>
          <a:blip xmlns:r="http://schemas.openxmlformats.org/officeDocument/2006/relationships" r:embed="rId4"/>
          <a:stretch>
            <a:fillRect b="-2818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E4EBEBD-16BB-40B0-B571-1E4FD4B5A728}" type="parTrans" cxnId="{0029B107-0AF9-4C50-B39B-0FE9D01A63C6}">
      <dgm:prSet/>
      <dgm:spPr/>
      <dgm:t>
        <a:bodyPr/>
        <a:lstStyle/>
        <a:p>
          <a:endParaRPr lang="en-US"/>
        </a:p>
      </dgm:t>
    </dgm:pt>
    <dgm:pt modelId="{D31B9B17-5CF6-4775-A171-901C1D6D49FE}" type="sibTrans" cxnId="{0029B107-0AF9-4C50-B39B-0FE9D01A63C6}">
      <dgm:prSet/>
      <dgm:spPr/>
      <dgm:t>
        <a:bodyPr/>
        <a:lstStyle/>
        <a:p>
          <a:endParaRPr lang="en-US"/>
        </a:p>
      </dgm:t>
    </dgm:pt>
    <dgm:pt modelId="{664C0B7E-64C0-414F-8515-18472D8F6FFC}">
      <dgm:prSet phldrT="[Text]" custT="1"/>
      <dgm:spPr>
        <a:blipFill>
          <a:blip xmlns:r="http://schemas.openxmlformats.org/officeDocument/2006/relationships" r:embed="rId5"/>
          <a:stretch>
            <a:fillRect t="-45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D29239B-109C-44B2-85AF-74FD3FD7E8F4}" type="parTrans" cxnId="{58920715-1211-4DD0-A3C5-23F5524BED46}">
      <dgm:prSet/>
      <dgm:spPr/>
      <dgm:t>
        <a:bodyPr/>
        <a:lstStyle/>
        <a:p>
          <a:endParaRPr lang="en-US"/>
        </a:p>
      </dgm:t>
    </dgm:pt>
    <dgm:pt modelId="{67786BCC-03AB-4A2C-8642-ED9C492979D4}" type="sibTrans" cxnId="{58920715-1211-4DD0-A3C5-23F5524BED46}">
      <dgm:prSet/>
      <dgm:spPr/>
      <dgm:t>
        <a:bodyPr/>
        <a:lstStyle/>
        <a:p>
          <a:endParaRPr lang="en-US"/>
        </a:p>
      </dgm:t>
    </dgm:pt>
    <dgm:pt modelId="{BC70603C-C0DB-47DB-8FFC-6D88D91211FD}">
      <dgm:prSet phldrT="[Text]" custT="1"/>
      <dgm:spPr>
        <a:blipFill>
          <a:blip xmlns:r="http://schemas.openxmlformats.org/officeDocument/2006/relationships" r:embed="rId6"/>
          <a:stretch>
            <a:fillRect l="-1266" r="-1085" b="-150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DFAD672-E360-4AD4-8986-C3863660886F}" type="parTrans" cxnId="{333F9F80-C983-4939-871B-478F2AD3E650}">
      <dgm:prSet/>
      <dgm:spPr/>
      <dgm:t>
        <a:bodyPr/>
        <a:lstStyle/>
        <a:p>
          <a:endParaRPr lang="en-US"/>
        </a:p>
      </dgm:t>
    </dgm:pt>
    <dgm:pt modelId="{787CB431-B061-4C58-90F3-46785DC6FE67}" type="sibTrans" cxnId="{333F9F80-C983-4939-871B-478F2AD3E650}">
      <dgm:prSet/>
      <dgm:spPr/>
      <dgm:t>
        <a:bodyPr/>
        <a:lstStyle/>
        <a:p>
          <a:endParaRPr lang="en-US"/>
        </a:p>
      </dgm:t>
    </dgm:pt>
    <dgm:pt modelId="{16895C9A-9485-4841-AB02-39FD545D7BF6}" type="pres">
      <dgm:prSet presAssocID="{E9F2057B-D5FB-496A-9BFD-76A9A1958EA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E0503C-CD3D-4E5B-8FC3-92A355871E59}" type="pres">
      <dgm:prSet presAssocID="{2B6B6C36-D0BC-46EB-8880-0E61CDC79AD1}" presName="vertOne" presStyleCnt="0"/>
      <dgm:spPr/>
    </dgm:pt>
    <dgm:pt modelId="{A4DE1403-F30E-4418-BEA4-0FD0CF85F3DF}" type="pres">
      <dgm:prSet presAssocID="{2B6B6C36-D0BC-46EB-8880-0E61CDC79AD1}" presName="txOne" presStyleLbl="node0" presStyleIdx="0" presStyleCnt="1">
        <dgm:presLayoutVars>
          <dgm:chPref val="3"/>
        </dgm:presLayoutVars>
      </dgm:prSet>
      <dgm:spPr/>
    </dgm:pt>
    <dgm:pt modelId="{FFC51081-9E13-4721-858A-B0143BF57CC0}" type="pres">
      <dgm:prSet presAssocID="{2B6B6C36-D0BC-46EB-8880-0E61CDC79AD1}" presName="parTransOne" presStyleCnt="0"/>
      <dgm:spPr/>
    </dgm:pt>
    <dgm:pt modelId="{D9C7EFF7-D5D0-4497-BFE1-A3968918EF5E}" type="pres">
      <dgm:prSet presAssocID="{2B6B6C36-D0BC-46EB-8880-0E61CDC79AD1}" presName="horzOne" presStyleCnt="0"/>
      <dgm:spPr/>
    </dgm:pt>
    <dgm:pt modelId="{A921353A-8AD1-40F9-BBF1-AA3B07961C4C}" type="pres">
      <dgm:prSet presAssocID="{4C8A3239-7B1B-4B85-84F7-6C2E6C81EEEB}" presName="vertTwo" presStyleCnt="0"/>
      <dgm:spPr/>
    </dgm:pt>
    <dgm:pt modelId="{8E0AAC6A-EF52-46DD-9508-409F43FDAE6A}" type="pres">
      <dgm:prSet presAssocID="{4C8A3239-7B1B-4B85-84F7-6C2E6C81EEEB}" presName="txTwo" presStyleLbl="node2" presStyleIdx="0" presStyleCnt="2">
        <dgm:presLayoutVars>
          <dgm:chPref val="3"/>
        </dgm:presLayoutVars>
      </dgm:prSet>
      <dgm:spPr/>
    </dgm:pt>
    <dgm:pt modelId="{B522474C-1ACE-4E52-A034-2164EA923D33}" type="pres">
      <dgm:prSet presAssocID="{4C8A3239-7B1B-4B85-84F7-6C2E6C81EEEB}" presName="parTransTwo" presStyleCnt="0"/>
      <dgm:spPr/>
    </dgm:pt>
    <dgm:pt modelId="{787CD7CC-3B4E-4180-A3ED-EFEE730F3CEE}" type="pres">
      <dgm:prSet presAssocID="{4C8A3239-7B1B-4B85-84F7-6C2E6C81EEEB}" presName="horzTwo" presStyleCnt="0"/>
      <dgm:spPr/>
    </dgm:pt>
    <dgm:pt modelId="{1157E4A7-BE15-443A-B88F-3625B1B2E726}" type="pres">
      <dgm:prSet presAssocID="{2F9E596B-6EAB-44E6-9F90-A90530DED96B}" presName="vertThree" presStyleCnt="0"/>
      <dgm:spPr/>
    </dgm:pt>
    <dgm:pt modelId="{700ABE01-0C5B-4784-97A1-7ECCCF11F52E}" type="pres">
      <dgm:prSet presAssocID="{2F9E596B-6EAB-44E6-9F90-A90530DED96B}" presName="txThree" presStyleLbl="node3" presStyleIdx="0" presStyleCnt="3">
        <dgm:presLayoutVars>
          <dgm:chPref val="3"/>
        </dgm:presLayoutVars>
      </dgm:prSet>
      <dgm:spPr/>
    </dgm:pt>
    <dgm:pt modelId="{37623996-6338-458A-81B0-27096476F8A3}" type="pres">
      <dgm:prSet presAssocID="{2F9E596B-6EAB-44E6-9F90-A90530DED96B}" presName="horzThree" presStyleCnt="0"/>
      <dgm:spPr/>
    </dgm:pt>
    <dgm:pt modelId="{8EDF7BCD-2751-46E5-8BF7-1B7EB419827A}" type="pres">
      <dgm:prSet presAssocID="{204FD6CD-DB09-41E3-AB2F-718A64685CBA}" presName="sibSpaceThree" presStyleCnt="0"/>
      <dgm:spPr/>
    </dgm:pt>
    <dgm:pt modelId="{66E7A290-7C9E-4C6F-8663-037EFEE42C77}" type="pres">
      <dgm:prSet presAssocID="{04310235-8905-4E67-8C3E-97670FAFC64D}" presName="vertThree" presStyleCnt="0"/>
      <dgm:spPr/>
    </dgm:pt>
    <dgm:pt modelId="{CC734DCE-6A87-4A7D-955F-7483B65FCA1B}" type="pres">
      <dgm:prSet presAssocID="{04310235-8905-4E67-8C3E-97670FAFC64D}" presName="txThree" presStyleLbl="node3" presStyleIdx="1" presStyleCnt="3">
        <dgm:presLayoutVars>
          <dgm:chPref val="3"/>
        </dgm:presLayoutVars>
      </dgm:prSet>
      <dgm:spPr/>
    </dgm:pt>
    <dgm:pt modelId="{79F60A77-51E2-431A-8075-D4EB542982DD}" type="pres">
      <dgm:prSet presAssocID="{04310235-8905-4E67-8C3E-97670FAFC64D}" presName="horzThree" presStyleCnt="0"/>
      <dgm:spPr/>
    </dgm:pt>
    <dgm:pt modelId="{2FC9711E-FD4A-4FA1-9CF4-66DD0D7E6EA5}" type="pres">
      <dgm:prSet presAssocID="{7881BAF4-FD59-4D67-B6FA-A14A9BD28956}" presName="sibSpaceTwo" presStyleCnt="0"/>
      <dgm:spPr/>
    </dgm:pt>
    <dgm:pt modelId="{D6B4EA38-1B40-405E-855B-5B36B4B657AA}" type="pres">
      <dgm:prSet presAssocID="{664C0B7E-64C0-414F-8515-18472D8F6FFC}" presName="vertTwo" presStyleCnt="0"/>
      <dgm:spPr/>
    </dgm:pt>
    <dgm:pt modelId="{75B00C91-C791-449E-AE4E-C6A01074B9E7}" type="pres">
      <dgm:prSet presAssocID="{664C0B7E-64C0-414F-8515-18472D8F6FFC}" presName="txTwo" presStyleLbl="node2" presStyleIdx="1" presStyleCnt="2">
        <dgm:presLayoutVars>
          <dgm:chPref val="3"/>
        </dgm:presLayoutVars>
      </dgm:prSet>
      <dgm:spPr/>
    </dgm:pt>
    <dgm:pt modelId="{FA154EAB-35A2-45DA-A654-123DA74A6E37}" type="pres">
      <dgm:prSet presAssocID="{664C0B7E-64C0-414F-8515-18472D8F6FFC}" presName="parTransTwo" presStyleCnt="0"/>
      <dgm:spPr/>
    </dgm:pt>
    <dgm:pt modelId="{95DD8AD7-758E-4127-99B2-70E3D991E62B}" type="pres">
      <dgm:prSet presAssocID="{664C0B7E-64C0-414F-8515-18472D8F6FFC}" presName="horzTwo" presStyleCnt="0"/>
      <dgm:spPr/>
    </dgm:pt>
    <dgm:pt modelId="{BA3C04F9-0BCC-445A-A108-C4B7D9017FE5}" type="pres">
      <dgm:prSet presAssocID="{BC70603C-C0DB-47DB-8FFC-6D88D91211FD}" presName="vertThree" presStyleCnt="0"/>
      <dgm:spPr/>
    </dgm:pt>
    <dgm:pt modelId="{4645B0CB-774D-4FF2-8D45-077111891FC9}" type="pres">
      <dgm:prSet presAssocID="{BC70603C-C0DB-47DB-8FFC-6D88D91211FD}" presName="txThree" presStyleLbl="node3" presStyleIdx="2" presStyleCnt="3">
        <dgm:presLayoutVars>
          <dgm:chPref val="3"/>
        </dgm:presLayoutVars>
      </dgm:prSet>
      <dgm:spPr/>
    </dgm:pt>
    <dgm:pt modelId="{1512F48D-BCBE-4AF0-AEFC-774C4AF37B34}" type="pres">
      <dgm:prSet presAssocID="{BC70603C-C0DB-47DB-8FFC-6D88D91211FD}" presName="horzThree" presStyleCnt="0"/>
      <dgm:spPr/>
    </dgm:pt>
  </dgm:ptLst>
  <dgm:cxnLst>
    <dgm:cxn modelId="{0029B107-0AF9-4C50-B39B-0FE9D01A63C6}" srcId="{4C8A3239-7B1B-4B85-84F7-6C2E6C81EEEB}" destId="{04310235-8905-4E67-8C3E-97670FAFC64D}" srcOrd="1" destOrd="0" parTransId="{8E4EBEBD-16BB-40B0-B571-1E4FD4B5A728}" sibTransId="{D31B9B17-5CF6-4775-A171-901C1D6D49FE}"/>
    <dgm:cxn modelId="{58920715-1211-4DD0-A3C5-23F5524BED46}" srcId="{2B6B6C36-D0BC-46EB-8880-0E61CDC79AD1}" destId="{664C0B7E-64C0-414F-8515-18472D8F6FFC}" srcOrd="1" destOrd="0" parTransId="{ED29239B-109C-44B2-85AF-74FD3FD7E8F4}" sibTransId="{67786BCC-03AB-4A2C-8642-ED9C492979D4}"/>
    <dgm:cxn modelId="{CF1DA015-9A23-407C-9945-120368A8C6D4}" type="presOf" srcId="{2F9E596B-6EAB-44E6-9F90-A90530DED96B}" destId="{700ABE01-0C5B-4784-97A1-7ECCCF11F52E}" srcOrd="0" destOrd="0" presId="urn:microsoft.com/office/officeart/2005/8/layout/hierarchy4"/>
    <dgm:cxn modelId="{81FBA824-7461-40BA-BDA9-89BA95BAFA13}" type="presOf" srcId="{664C0B7E-64C0-414F-8515-18472D8F6FFC}" destId="{75B00C91-C791-449E-AE4E-C6A01074B9E7}" srcOrd="0" destOrd="0" presId="urn:microsoft.com/office/officeart/2005/8/layout/hierarchy4"/>
    <dgm:cxn modelId="{613C536B-AC8D-4ADC-915E-0E9D4AECAEF3}" type="presOf" srcId="{04310235-8905-4E67-8C3E-97670FAFC64D}" destId="{CC734DCE-6A87-4A7D-955F-7483B65FCA1B}" srcOrd="0" destOrd="0" presId="urn:microsoft.com/office/officeart/2005/8/layout/hierarchy4"/>
    <dgm:cxn modelId="{333F9F80-C983-4939-871B-478F2AD3E650}" srcId="{664C0B7E-64C0-414F-8515-18472D8F6FFC}" destId="{BC70603C-C0DB-47DB-8FFC-6D88D91211FD}" srcOrd="0" destOrd="0" parTransId="{0DFAD672-E360-4AD4-8986-C3863660886F}" sibTransId="{787CB431-B061-4C58-90F3-46785DC6FE67}"/>
    <dgm:cxn modelId="{D4D4488F-88B2-4B23-A0D6-CA73947CFFF8}" type="presOf" srcId="{2B6B6C36-D0BC-46EB-8880-0E61CDC79AD1}" destId="{A4DE1403-F30E-4418-BEA4-0FD0CF85F3DF}" srcOrd="0" destOrd="0" presId="urn:microsoft.com/office/officeart/2005/8/layout/hierarchy4"/>
    <dgm:cxn modelId="{1FEB09AF-08E7-41B3-A761-9A906CA8DF69}" srcId="{E9F2057B-D5FB-496A-9BFD-76A9A1958EAB}" destId="{2B6B6C36-D0BC-46EB-8880-0E61CDC79AD1}" srcOrd="0" destOrd="0" parTransId="{126108BA-4B31-4E6A-A052-F1A91EA22109}" sibTransId="{6D2646AE-7A4D-4BA7-8D80-D9D594F08A97}"/>
    <dgm:cxn modelId="{D54A9AAF-7214-421B-B500-963EB0E203D3}" srcId="{2B6B6C36-D0BC-46EB-8880-0E61CDC79AD1}" destId="{4C8A3239-7B1B-4B85-84F7-6C2E6C81EEEB}" srcOrd="0" destOrd="0" parTransId="{C9D3DAA4-BDC8-46CA-B7F1-5979C3239257}" sibTransId="{7881BAF4-FD59-4D67-B6FA-A14A9BD28956}"/>
    <dgm:cxn modelId="{2C0214C9-C970-4554-A49D-C0BC380BC284}" srcId="{4C8A3239-7B1B-4B85-84F7-6C2E6C81EEEB}" destId="{2F9E596B-6EAB-44E6-9F90-A90530DED96B}" srcOrd="0" destOrd="0" parTransId="{53B5E698-86AF-4A37-A347-813A8D83A951}" sibTransId="{204FD6CD-DB09-41E3-AB2F-718A64685CBA}"/>
    <dgm:cxn modelId="{03B01DCC-FAE3-4679-95A2-EF787491DD03}" type="presOf" srcId="{BC70603C-C0DB-47DB-8FFC-6D88D91211FD}" destId="{4645B0CB-774D-4FF2-8D45-077111891FC9}" srcOrd="0" destOrd="0" presId="urn:microsoft.com/office/officeart/2005/8/layout/hierarchy4"/>
    <dgm:cxn modelId="{2F6ACFE6-E941-4374-B194-1D7FADEBB7F8}" type="presOf" srcId="{E9F2057B-D5FB-496A-9BFD-76A9A1958EAB}" destId="{16895C9A-9485-4841-AB02-39FD545D7BF6}" srcOrd="0" destOrd="0" presId="urn:microsoft.com/office/officeart/2005/8/layout/hierarchy4"/>
    <dgm:cxn modelId="{C3F606EF-5FA0-4DC8-A6BE-E9592471A7BD}" type="presOf" srcId="{4C8A3239-7B1B-4B85-84F7-6C2E6C81EEEB}" destId="{8E0AAC6A-EF52-46DD-9508-409F43FDAE6A}" srcOrd="0" destOrd="0" presId="urn:microsoft.com/office/officeart/2005/8/layout/hierarchy4"/>
    <dgm:cxn modelId="{16828807-F277-4337-BEF5-747A3E4FF9BE}" type="presParOf" srcId="{16895C9A-9485-4841-AB02-39FD545D7BF6}" destId="{E6E0503C-CD3D-4E5B-8FC3-92A355871E59}" srcOrd="0" destOrd="0" presId="urn:microsoft.com/office/officeart/2005/8/layout/hierarchy4"/>
    <dgm:cxn modelId="{C251672B-4CF0-4252-85F4-7C5AFF94EA0E}" type="presParOf" srcId="{E6E0503C-CD3D-4E5B-8FC3-92A355871E59}" destId="{A4DE1403-F30E-4418-BEA4-0FD0CF85F3DF}" srcOrd="0" destOrd="0" presId="urn:microsoft.com/office/officeart/2005/8/layout/hierarchy4"/>
    <dgm:cxn modelId="{450E2EC7-261D-4AA5-8E8B-5DD4E99801F8}" type="presParOf" srcId="{E6E0503C-CD3D-4E5B-8FC3-92A355871E59}" destId="{FFC51081-9E13-4721-858A-B0143BF57CC0}" srcOrd="1" destOrd="0" presId="urn:microsoft.com/office/officeart/2005/8/layout/hierarchy4"/>
    <dgm:cxn modelId="{E7C03547-7F92-4471-96AD-552FDAA6D7ED}" type="presParOf" srcId="{E6E0503C-CD3D-4E5B-8FC3-92A355871E59}" destId="{D9C7EFF7-D5D0-4497-BFE1-A3968918EF5E}" srcOrd="2" destOrd="0" presId="urn:microsoft.com/office/officeart/2005/8/layout/hierarchy4"/>
    <dgm:cxn modelId="{ED794DF0-E196-4486-BE5F-30FBEB5108DF}" type="presParOf" srcId="{D9C7EFF7-D5D0-4497-BFE1-A3968918EF5E}" destId="{A921353A-8AD1-40F9-BBF1-AA3B07961C4C}" srcOrd="0" destOrd="0" presId="urn:microsoft.com/office/officeart/2005/8/layout/hierarchy4"/>
    <dgm:cxn modelId="{096FEEB6-DC83-4879-8CF8-3F8199E50BDB}" type="presParOf" srcId="{A921353A-8AD1-40F9-BBF1-AA3B07961C4C}" destId="{8E0AAC6A-EF52-46DD-9508-409F43FDAE6A}" srcOrd="0" destOrd="0" presId="urn:microsoft.com/office/officeart/2005/8/layout/hierarchy4"/>
    <dgm:cxn modelId="{D6530CC9-2A36-4833-BB4D-C53351D985C2}" type="presParOf" srcId="{A921353A-8AD1-40F9-BBF1-AA3B07961C4C}" destId="{B522474C-1ACE-4E52-A034-2164EA923D33}" srcOrd="1" destOrd="0" presId="urn:microsoft.com/office/officeart/2005/8/layout/hierarchy4"/>
    <dgm:cxn modelId="{44453C16-8ABF-4F14-BD3D-11429E9BE5CC}" type="presParOf" srcId="{A921353A-8AD1-40F9-BBF1-AA3B07961C4C}" destId="{787CD7CC-3B4E-4180-A3ED-EFEE730F3CEE}" srcOrd="2" destOrd="0" presId="urn:microsoft.com/office/officeart/2005/8/layout/hierarchy4"/>
    <dgm:cxn modelId="{1245C2D8-A8DE-415C-A2C5-D77EEE0CDA08}" type="presParOf" srcId="{787CD7CC-3B4E-4180-A3ED-EFEE730F3CEE}" destId="{1157E4A7-BE15-443A-B88F-3625B1B2E726}" srcOrd="0" destOrd="0" presId="urn:microsoft.com/office/officeart/2005/8/layout/hierarchy4"/>
    <dgm:cxn modelId="{E38F3485-EBEA-4C50-B888-D050F6C37281}" type="presParOf" srcId="{1157E4A7-BE15-443A-B88F-3625B1B2E726}" destId="{700ABE01-0C5B-4784-97A1-7ECCCF11F52E}" srcOrd="0" destOrd="0" presId="urn:microsoft.com/office/officeart/2005/8/layout/hierarchy4"/>
    <dgm:cxn modelId="{B003D264-767A-468A-9156-C9EDC37B7961}" type="presParOf" srcId="{1157E4A7-BE15-443A-B88F-3625B1B2E726}" destId="{37623996-6338-458A-81B0-27096476F8A3}" srcOrd="1" destOrd="0" presId="urn:microsoft.com/office/officeart/2005/8/layout/hierarchy4"/>
    <dgm:cxn modelId="{52D8FCA0-CA38-45E1-9090-D0466CA95376}" type="presParOf" srcId="{787CD7CC-3B4E-4180-A3ED-EFEE730F3CEE}" destId="{8EDF7BCD-2751-46E5-8BF7-1B7EB419827A}" srcOrd="1" destOrd="0" presId="urn:microsoft.com/office/officeart/2005/8/layout/hierarchy4"/>
    <dgm:cxn modelId="{A2A9EFE3-C3FF-4C15-B6E3-34C0DFF54C7B}" type="presParOf" srcId="{787CD7CC-3B4E-4180-A3ED-EFEE730F3CEE}" destId="{66E7A290-7C9E-4C6F-8663-037EFEE42C77}" srcOrd="2" destOrd="0" presId="urn:microsoft.com/office/officeart/2005/8/layout/hierarchy4"/>
    <dgm:cxn modelId="{419C2358-C4E5-4E61-924F-2C34D4D7FB84}" type="presParOf" srcId="{66E7A290-7C9E-4C6F-8663-037EFEE42C77}" destId="{CC734DCE-6A87-4A7D-955F-7483B65FCA1B}" srcOrd="0" destOrd="0" presId="urn:microsoft.com/office/officeart/2005/8/layout/hierarchy4"/>
    <dgm:cxn modelId="{E3CFB0B0-8180-44C4-88E7-B0E97659B8E7}" type="presParOf" srcId="{66E7A290-7C9E-4C6F-8663-037EFEE42C77}" destId="{79F60A77-51E2-431A-8075-D4EB542982DD}" srcOrd="1" destOrd="0" presId="urn:microsoft.com/office/officeart/2005/8/layout/hierarchy4"/>
    <dgm:cxn modelId="{BA091FD2-D9BB-4A91-B494-5500AFD3F83B}" type="presParOf" srcId="{D9C7EFF7-D5D0-4497-BFE1-A3968918EF5E}" destId="{2FC9711E-FD4A-4FA1-9CF4-66DD0D7E6EA5}" srcOrd="1" destOrd="0" presId="urn:microsoft.com/office/officeart/2005/8/layout/hierarchy4"/>
    <dgm:cxn modelId="{19D72EC1-0EAA-40A9-90D1-F407C76D84EA}" type="presParOf" srcId="{D9C7EFF7-D5D0-4497-BFE1-A3968918EF5E}" destId="{D6B4EA38-1B40-405E-855B-5B36B4B657AA}" srcOrd="2" destOrd="0" presId="urn:microsoft.com/office/officeart/2005/8/layout/hierarchy4"/>
    <dgm:cxn modelId="{78244021-6056-4A09-B4ED-2D83FFC8C3BB}" type="presParOf" srcId="{D6B4EA38-1B40-405E-855B-5B36B4B657AA}" destId="{75B00C91-C791-449E-AE4E-C6A01074B9E7}" srcOrd="0" destOrd="0" presId="urn:microsoft.com/office/officeart/2005/8/layout/hierarchy4"/>
    <dgm:cxn modelId="{332B4510-085B-4C44-A361-3FA825525B22}" type="presParOf" srcId="{D6B4EA38-1B40-405E-855B-5B36B4B657AA}" destId="{FA154EAB-35A2-45DA-A654-123DA74A6E37}" srcOrd="1" destOrd="0" presId="urn:microsoft.com/office/officeart/2005/8/layout/hierarchy4"/>
    <dgm:cxn modelId="{743B7686-2FC1-448F-A913-F170287530F8}" type="presParOf" srcId="{D6B4EA38-1B40-405E-855B-5B36B4B657AA}" destId="{95DD8AD7-758E-4127-99B2-70E3D991E62B}" srcOrd="2" destOrd="0" presId="urn:microsoft.com/office/officeart/2005/8/layout/hierarchy4"/>
    <dgm:cxn modelId="{BCA755E0-ACF8-4022-88E8-407EF3084BCA}" type="presParOf" srcId="{95DD8AD7-758E-4127-99B2-70E3D991E62B}" destId="{BA3C04F9-0BCC-445A-A108-C4B7D9017FE5}" srcOrd="0" destOrd="0" presId="urn:microsoft.com/office/officeart/2005/8/layout/hierarchy4"/>
    <dgm:cxn modelId="{83F69C25-A4B8-444D-AFA0-B59591232E7F}" type="presParOf" srcId="{BA3C04F9-0BCC-445A-A108-C4B7D9017FE5}" destId="{4645B0CB-774D-4FF2-8D45-077111891FC9}" srcOrd="0" destOrd="0" presId="urn:microsoft.com/office/officeart/2005/8/layout/hierarchy4"/>
    <dgm:cxn modelId="{0C6D7DCC-EBD8-4C42-966F-2C1906BC0286}" type="presParOf" srcId="{BA3C04F9-0BCC-445A-A108-C4B7D9017FE5}" destId="{1512F48D-BCBE-4AF0-AEFC-774C4AF37B3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8D774EC8-C459-40E7-9691-B5F715F5D52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87D282-58F1-48B6-91F4-7B6464FEA674}">
      <dgm:prSet phldrT="[Text]" custT="1"/>
      <dgm:spPr/>
      <dgm:t>
        <a:bodyPr/>
        <a:lstStyle/>
        <a:p>
          <a:r>
            <a:rPr lang="en-US" sz="3000" dirty="0"/>
            <a:t>If we can …</a:t>
          </a:r>
        </a:p>
      </dgm:t>
    </dgm:pt>
    <dgm:pt modelId="{025B428E-70DE-4091-B225-D52C3A7CA812}" type="parTrans" cxnId="{A6568482-52E8-4BEA-AA27-1AE5B8A2A24C}">
      <dgm:prSet/>
      <dgm:spPr/>
      <dgm:t>
        <a:bodyPr/>
        <a:lstStyle/>
        <a:p>
          <a:endParaRPr lang="en-US"/>
        </a:p>
      </dgm:t>
    </dgm:pt>
    <dgm:pt modelId="{BA2271F0-0E37-4528-AE1E-F732B1A425DF}" type="sibTrans" cxnId="{A6568482-52E8-4BEA-AA27-1AE5B8A2A24C}">
      <dgm:prSet/>
      <dgm:spPr/>
      <dgm:t>
        <a:bodyPr/>
        <a:lstStyle/>
        <a:p>
          <a:endParaRPr lang="en-US"/>
        </a:p>
      </dgm:t>
    </dgm:pt>
    <dgm:pt modelId="{9FDDD502-E815-4A31-A4DC-35A700AB31F9}">
      <dgm:prSet phldrT="[Text]"/>
      <dgm:spPr>
        <a:blipFill>
          <a:blip xmlns:r="http://schemas.openxmlformats.org/officeDocument/2006/relationships" r:embed="rId1"/>
          <a:stretch>
            <a:fillRect l="-86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9DF4ACF-1B5B-4A1E-8790-1F51918A2A31}" type="parTrans" cxnId="{F13B3E7C-1E17-465A-B83C-594079079F0D}">
      <dgm:prSet/>
      <dgm:spPr/>
      <dgm:t>
        <a:bodyPr/>
        <a:lstStyle/>
        <a:p>
          <a:endParaRPr lang="en-US"/>
        </a:p>
      </dgm:t>
    </dgm:pt>
    <dgm:pt modelId="{CD43DDC4-19D3-40D5-9B1F-D8A1ECD1E420}" type="sibTrans" cxnId="{F13B3E7C-1E17-465A-B83C-594079079F0D}">
      <dgm:prSet/>
      <dgm:spPr/>
      <dgm:t>
        <a:bodyPr/>
        <a:lstStyle/>
        <a:p>
          <a:endParaRPr lang="en-US"/>
        </a:p>
      </dgm:t>
    </dgm:pt>
    <dgm:pt modelId="{E5784072-3A0E-44A3-BA80-A7B64ED69AFA}">
      <dgm:prSet phldrT="[Text]" custT="1"/>
      <dgm:spPr/>
      <dgm:t>
        <a:bodyPr/>
        <a:lstStyle/>
        <a:p>
          <a:r>
            <a:rPr lang="en-US" sz="3000" dirty="0"/>
            <a:t>Then we can …</a:t>
          </a:r>
        </a:p>
      </dgm:t>
    </dgm:pt>
    <dgm:pt modelId="{924DD5A8-23B1-4D87-9E56-438BD59B9800}" type="parTrans" cxnId="{315D07F8-CDBB-4F54-92BD-6949E325DCA5}">
      <dgm:prSet/>
      <dgm:spPr/>
      <dgm:t>
        <a:bodyPr/>
        <a:lstStyle/>
        <a:p>
          <a:endParaRPr lang="en-US"/>
        </a:p>
      </dgm:t>
    </dgm:pt>
    <dgm:pt modelId="{1B3FC2B0-A9A9-4DEB-9573-6EF99CD4C0D4}" type="sibTrans" cxnId="{315D07F8-CDBB-4F54-92BD-6949E325DCA5}">
      <dgm:prSet/>
      <dgm:spPr/>
      <dgm:t>
        <a:bodyPr/>
        <a:lstStyle/>
        <a:p>
          <a:endParaRPr lang="en-US"/>
        </a:p>
      </dgm:t>
    </dgm:pt>
    <dgm:pt modelId="{27754023-957F-4BF8-BEB8-593B570E0DBC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Produce a histogram of the array of these statistics</a:t>
          </a:r>
        </a:p>
      </dgm:t>
    </dgm:pt>
    <dgm:pt modelId="{65CFB30D-E66E-44C7-ADF2-8E39C36B1FB4}" type="parTrans" cxnId="{B288B688-C2EF-4D85-87D8-A7AFE9E2772F}">
      <dgm:prSet/>
      <dgm:spPr/>
      <dgm:t>
        <a:bodyPr/>
        <a:lstStyle/>
        <a:p>
          <a:endParaRPr lang="en-US"/>
        </a:p>
      </dgm:t>
    </dgm:pt>
    <dgm:pt modelId="{0F93029D-F423-42B3-ABB6-D35D36C1D776}" type="sibTrans" cxnId="{B288B688-C2EF-4D85-87D8-A7AFE9E2772F}">
      <dgm:prSet/>
      <dgm:spPr/>
      <dgm:t>
        <a:bodyPr/>
        <a:lstStyle/>
        <a:p>
          <a:endParaRPr lang="en-US"/>
        </a:p>
      </dgm:t>
    </dgm:pt>
    <dgm:pt modelId="{D0E66E2D-6C89-45D5-9CD6-141D81C2E78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C761411-7EFF-4D89-B456-B7C109741523}" type="parTrans" cxnId="{A06F93C0-AB2C-4AB9-9A83-CD23185BAA9F}">
      <dgm:prSet/>
      <dgm:spPr/>
      <dgm:t>
        <a:bodyPr/>
        <a:lstStyle/>
        <a:p>
          <a:endParaRPr lang="en-US"/>
        </a:p>
      </dgm:t>
    </dgm:pt>
    <dgm:pt modelId="{CE6CA6F0-063D-4719-BE9F-4F9AC33DCECC}" type="sibTrans" cxnId="{A06F93C0-AB2C-4AB9-9A83-CD23185BAA9F}">
      <dgm:prSet/>
      <dgm:spPr/>
      <dgm:t>
        <a:bodyPr/>
        <a:lstStyle/>
        <a:p>
          <a:endParaRPr lang="en-US"/>
        </a:p>
      </dgm:t>
    </dgm:pt>
    <dgm:pt modelId="{E30377BC-ECCD-4717-A865-E8CC03B4F13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513CF1B-557E-4887-A6CD-891EBBDBCFEB}" type="parTrans" cxnId="{A2F93C8D-EB34-4C62-91D2-DD4B754A4CB6}">
      <dgm:prSet/>
      <dgm:spPr/>
      <dgm:t>
        <a:bodyPr/>
        <a:lstStyle/>
        <a:p>
          <a:endParaRPr lang="en-US"/>
        </a:p>
      </dgm:t>
    </dgm:pt>
    <dgm:pt modelId="{367EB046-0D84-4FD1-AAA5-54CB9607FF3B}" type="sibTrans" cxnId="{A2F93C8D-EB34-4C62-91D2-DD4B754A4CB6}">
      <dgm:prSet/>
      <dgm:spPr/>
      <dgm:t>
        <a:bodyPr/>
        <a:lstStyle/>
        <a:p>
          <a:endParaRPr lang="en-US"/>
        </a:p>
      </dgm:t>
    </dgm:pt>
    <dgm:pt modelId="{494CC2C0-B6C4-418A-B598-4B61F7748358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Calculate the standard deviation of these statistics</a:t>
          </a:r>
        </a:p>
      </dgm:t>
    </dgm:pt>
    <dgm:pt modelId="{1F36DC84-6802-4617-8286-3ADA3D343F28}" type="parTrans" cxnId="{515C0F39-92A4-49ED-9956-7A5BB85E148A}">
      <dgm:prSet/>
      <dgm:spPr/>
      <dgm:t>
        <a:bodyPr/>
        <a:lstStyle/>
        <a:p>
          <a:endParaRPr lang="en-US"/>
        </a:p>
      </dgm:t>
    </dgm:pt>
    <dgm:pt modelId="{A9AFE6DD-5117-4CB1-8632-36CA4621A4F6}" type="sibTrans" cxnId="{515C0F39-92A4-49ED-9956-7A5BB85E148A}">
      <dgm:prSet/>
      <dgm:spPr/>
      <dgm:t>
        <a:bodyPr/>
        <a:lstStyle/>
        <a:p>
          <a:endParaRPr lang="en-US"/>
        </a:p>
      </dgm:t>
    </dgm:pt>
    <dgm:pt modelId="{DBA8788A-FC9B-44F4-9EFE-9895B2599C53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Determine an interval which covers 95% of these statistics</a:t>
          </a:r>
        </a:p>
      </dgm:t>
    </dgm:pt>
    <dgm:pt modelId="{B98EB2C1-BC91-402C-8E62-8579589A0CBF}" type="parTrans" cxnId="{4874316B-480E-431E-9DC2-E07C97400F64}">
      <dgm:prSet/>
      <dgm:spPr/>
      <dgm:t>
        <a:bodyPr/>
        <a:lstStyle/>
        <a:p>
          <a:endParaRPr lang="en-US"/>
        </a:p>
      </dgm:t>
    </dgm:pt>
    <dgm:pt modelId="{F17FA79B-ED56-4EF2-AAC7-28756134A25C}" type="sibTrans" cxnId="{4874316B-480E-431E-9DC2-E07C97400F64}">
      <dgm:prSet/>
      <dgm:spPr/>
      <dgm:t>
        <a:bodyPr/>
        <a:lstStyle/>
        <a:p>
          <a:endParaRPr lang="en-US"/>
        </a:p>
      </dgm:t>
    </dgm:pt>
    <dgm:pt modelId="{24C86955-161B-4E1E-9C17-7A8C6EC81E3F}" type="pres">
      <dgm:prSet presAssocID="{8D774EC8-C459-40E7-9691-B5F715F5D52C}" presName="Name0" presStyleCnt="0">
        <dgm:presLayoutVars>
          <dgm:dir/>
          <dgm:animLvl val="lvl"/>
          <dgm:resizeHandles val="exact"/>
        </dgm:presLayoutVars>
      </dgm:prSet>
      <dgm:spPr/>
    </dgm:pt>
    <dgm:pt modelId="{556ACA1A-469F-49EA-B22A-C830A43FD239}" type="pres">
      <dgm:prSet presAssocID="{FC87D282-58F1-48B6-91F4-7B6464FEA674}" presName="composite" presStyleCnt="0"/>
      <dgm:spPr/>
    </dgm:pt>
    <dgm:pt modelId="{949FD2D9-70C4-4526-8134-A7A73E0F16AA}" type="pres">
      <dgm:prSet presAssocID="{FC87D282-58F1-48B6-91F4-7B6464FEA67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58458FA-D179-44D9-8E4B-99C416504F46}" type="pres">
      <dgm:prSet presAssocID="{FC87D282-58F1-48B6-91F4-7B6464FEA674}" presName="desTx" presStyleLbl="alignAccFollowNode1" presStyleIdx="0" presStyleCnt="2">
        <dgm:presLayoutVars>
          <dgm:bulletEnabled val="1"/>
        </dgm:presLayoutVars>
      </dgm:prSet>
      <dgm:spPr/>
    </dgm:pt>
    <dgm:pt modelId="{ABDB6A0B-2241-4954-B532-E386104F0580}" type="pres">
      <dgm:prSet presAssocID="{BA2271F0-0E37-4528-AE1E-F732B1A425DF}" presName="space" presStyleCnt="0"/>
      <dgm:spPr/>
    </dgm:pt>
    <dgm:pt modelId="{958546E5-505D-4AD0-8FA4-220189B95462}" type="pres">
      <dgm:prSet presAssocID="{E5784072-3A0E-44A3-BA80-A7B64ED69AFA}" presName="composite" presStyleCnt="0"/>
      <dgm:spPr/>
    </dgm:pt>
    <dgm:pt modelId="{F8A6F21B-8115-4B61-9770-301AD369E274}" type="pres">
      <dgm:prSet presAssocID="{E5784072-3A0E-44A3-BA80-A7B64ED69AF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2723EC1-E6F9-4C09-9ECE-8AC4F8490957}" type="pres">
      <dgm:prSet presAssocID="{E5784072-3A0E-44A3-BA80-A7B64ED69AF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6EFE836-9A80-4365-9351-597CADCB517E}" type="presOf" srcId="{8D774EC8-C459-40E7-9691-B5F715F5D52C}" destId="{24C86955-161B-4E1E-9C17-7A8C6EC81E3F}" srcOrd="0" destOrd="0" presId="urn:microsoft.com/office/officeart/2005/8/layout/hList1"/>
    <dgm:cxn modelId="{327D4837-1EF4-4CC7-B578-AF64069D6A10}" type="presOf" srcId="{494CC2C0-B6C4-418A-B598-4B61F7748358}" destId="{82723EC1-E6F9-4C09-9ECE-8AC4F8490957}" srcOrd="0" destOrd="1" presId="urn:microsoft.com/office/officeart/2005/8/layout/hList1"/>
    <dgm:cxn modelId="{22C41438-22CD-4A82-8B47-F9C437F5DB23}" type="presOf" srcId="{9FDDD502-E815-4A31-A4DC-35A700AB31F9}" destId="{758458FA-D179-44D9-8E4B-99C416504F46}" srcOrd="0" destOrd="0" presId="urn:microsoft.com/office/officeart/2005/8/layout/hList1"/>
    <dgm:cxn modelId="{515C0F39-92A4-49ED-9956-7A5BB85E148A}" srcId="{E5784072-3A0E-44A3-BA80-A7B64ED69AFA}" destId="{494CC2C0-B6C4-418A-B598-4B61F7748358}" srcOrd="1" destOrd="0" parTransId="{1F36DC84-6802-4617-8286-3ADA3D343F28}" sibTransId="{A9AFE6DD-5117-4CB1-8632-36CA4621A4F6}"/>
    <dgm:cxn modelId="{8F75463D-E050-4CAC-B3FA-7A18D36CFF25}" type="presOf" srcId="{D0E66E2D-6C89-45D5-9CD6-141D81C2E782}" destId="{758458FA-D179-44D9-8E4B-99C416504F46}" srcOrd="0" destOrd="2" presId="urn:microsoft.com/office/officeart/2005/8/layout/hList1"/>
    <dgm:cxn modelId="{13FF6067-91FA-4EEF-AB1D-230C237F2E3B}" type="presOf" srcId="{E5784072-3A0E-44A3-BA80-A7B64ED69AFA}" destId="{F8A6F21B-8115-4B61-9770-301AD369E274}" srcOrd="0" destOrd="0" presId="urn:microsoft.com/office/officeart/2005/8/layout/hList1"/>
    <dgm:cxn modelId="{4874316B-480E-431E-9DC2-E07C97400F64}" srcId="{E5784072-3A0E-44A3-BA80-A7B64ED69AFA}" destId="{DBA8788A-FC9B-44F4-9EFE-9895B2599C53}" srcOrd="2" destOrd="0" parTransId="{B98EB2C1-BC91-402C-8E62-8579589A0CBF}" sibTransId="{F17FA79B-ED56-4EF2-AAC7-28756134A25C}"/>
    <dgm:cxn modelId="{8FDB7E57-C297-4C59-AC93-03769972708E}" type="presOf" srcId="{27754023-957F-4BF8-BEB8-593B570E0DBC}" destId="{82723EC1-E6F9-4C09-9ECE-8AC4F8490957}" srcOrd="0" destOrd="0" presId="urn:microsoft.com/office/officeart/2005/8/layout/hList1"/>
    <dgm:cxn modelId="{F13B3E7C-1E17-465A-B83C-594079079F0D}" srcId="{FC87D282-58F1-48B6-91F4-7B6464FEA674}" destId="{9FDDD502-E815-4A31-A4DC-35A700AB31F9}" srcOrd="0" destOrd="0" parTransId="{09DF4ACF-1B5B-4A1E-8790-1F51918A2A31}" sibTransId="{CD43DDC4-19D3-40D5-9B1F-D8A1ECD1E420}"/>
    <dgm:cxn modelId="{A6568482-52E8-4BEA-AA27-1AE5B8A2A24C}" srcId="{8D774EC8-C459-40E7-9691-B5F715F5D52C}" destId="{FC87D282-58F1-48B6-91F4-7B6464FEA674}" srcOrd="0" destOrd="0" parTransId="{025B428E-70DE-4091-B225-D52C3A7CA812}" sibTransId="{BA2271F0-0E37-4528-AE1E-F732B1A425DF}"/>
    <dgm:cxn modelId="{B288B688-C2EF-4D85-87D8-A7AFE9E2772F}" srcId="{E5784072-3A0E-44A3-BA80-A7B64ED69AFA}" destId="{27754023-957F-4BF8-BEB8-593B570E0DBC}" srcOrd="0" destOrd="0" parTransId="{65CFB30D-E66E-44C7-ADF2-8E39C36B1FB4}" sibTransId="{0F93029D-F423-42B3-ABB6-D35D36C1D776}"/>
    <dgm:cxn modelId="{A2F93C8D-EB34-4C62-91D2-DD4B754A4CB6}" srcId="{FC87D282-58F1-48B6-91F4-7B6464FEA674}" destId="{E30377BC-ECCD-4717-A865-E8CC03B4F134}" srcOrd="1" destOrd="0" parTransId="{9513CF1B-557E-4887-A6CD-891EBBDBCFEB}" sibTransId="{367EB046-0D84-4FD1-AAA5-54CB9607FF3B}"/>
    <dgm:cxn modelId="{41CDC5B0-9D9F-4108-A9AC-9AB282409D95}" type="presOf" srcId="{DBA8788A-FC9B-44F4-9EFE-9895B2599C53}" destId="{82723EC1-E6F9-4C09-9ECE-8AC4F8490957}" srcOrd="0" destOrd="2" presId="urn:microsoft.com/office/officeart/2005/8/layout/hList1"/>
    <dgm:cxn modelId="{A06F93C0-AB2C-4AB9-9A83-CD23185BAA9F}" srcId="{FC87D282-58F1-48B6-91F4-7B6464FEA674}" destId="{D0E66E2D-6C89-45D5-9CD6-141D81C2E782}" srcOrd="2" destOrd="0" parTransId="{8C761411-7EFF-4D89-B456-B7C109741523}" sibTransId="{CE6CA6F0-063D-4719-BE9F-4F9AC33DCECC}"/>
    <dgm:cxn modelId="{106326EF-329C-4264-BDF3-84607E0E66D9}" type="presOf" srcId="{E30377BC-ECCD-4717-A865-E8CC03B4F134}" destId="{758458FA-D179-44D9-8E4B-99C416504F46}" srcOrd="0" destOrd="1" presId="urn:microsoft.com/office/officeart/2005/8/layout/hList1"/>
    <dgm:cxn modelId="{546B6CF3-7452-4E7F-8807-23CC22A320F0}" type="presOf" srcId="{FC87D282-58F1-48B6-91F4-7B6464FEA674}" destId="{949FD2D9-70C4-4526-8134-A7A73E0F16AA}" srcOrd="0" destOrd="0" presId="urn:microsoft.com/office/officeart/2005/8/layout/hList1"/>
    <dgm:cxn modelId="{315D07F8-CDBB-4F54-92BD-6949E325DCA5}" srcId="{8D774EC8-C459-40E7-9691-B5F715F5D52C}" destId="{E5784072-3A0E-44A3-BA80-A7B64ED69AFA}" srcOrd="1" destOrd="0" parTransId="{924DD5A8-23B1-4D87-9E56-438BD59B9800}" sibTransId="{1B3FC2B0-A9A9-4DEB-9573-6EF99CD4C0D4}"/>
    <dgm:cxn modelId="{7E47344B-26F4-4085-ACDF-BB9A868DA00D}" type="presParOf" srcId="{24C86955-161B-4E1E-9C17-7A8C6EC81E3F}" destId="{556ACA1A-469F-49EA-B22A-C830A43FD239}" srcOrd="0" destOrd="0" presId="urn:microsoft.com/office/officeart/2005/8/layout/hList1"/>
    <dgm:cxn modelId="{68D6E142-F470-42C5-BFC6-F549F63D8CA3}" type="presParOf" srcId="{556ACA1A-469F-49EA-B22A-C830A43FD239}" destId="{949FD2D9-70C4-4526-8134-A7A73E0F16AA}" srcOrd="0" destOrd="0" presId="urn:microsoft.com/office/officeart/2005/8/layout/hList1"/>
    <dgm:cxn modelId="{D6B1DC49-F218-4EB9-9AC5-AF428074DA5D}" type="presParOf" srcId="{556ACA1A-469F-49EA-B22A-C830A43FD239}" destId="{758458FA-D179-44D9-8E4B-99C416504F46}" srcOrd="1" destOrd="0" presId="urn:microsoft.com/office/officeart/2005/8/layout/hList1"/>
    <dgm:cxn modelId="{9F301B4F-FAB1-4600-95D2-34D3012BF89E}" type="presParOf" srcId="{24C86955-161B-4E1E-9C17-7A8C6EC81E3F}" destId="{ABDB6A0B-2241-4954-B532-E386104F0580}" srcOrd="1" destOrd="0" presId="urn:microsoft.com/office/officeart/2005/8/layout/hList1"/>
    <dgm:cxn modelId="{5563CFF9-3690-452F-8C33-E90790E261D7}" type="presParOf" srcId="{24C86955-161B-4E1E-9C17-7A8C6EC81E3F}" destId="{958546E5-505D-4AD0-8FA4-220189B95462}" srcOrd="2" destOrd="0" presId="urn:microsoft.com/office/officeart/2005/8/layout/hList1"/>
    <dgm:cxn modelId="{CE3E4D29-41D0-43BC-A545-413EFC2D7430}" type="presParOf" srcId="{958546E5-505D-4AD0-8FA4-220189B95462}" destId="{F8A6F21B-8115-4B61-9770-301AD369E274}" srcOrd="0" destOrd="0" presId="urn:microsoft.com/office/officeart/2005/8/layout/hList1"/>
    <dgm:cxn modelId="{5C223C59-1F2B-4B1B-9BA5-46141198398E}" type="presParOf" srcId="{958546E5-505D-4AD0-8FA4-220189B95462}" destId="{82723EC1-E6F9-4C09-9ECE-8AC4F84909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774EC8-C459-40E7-9691-B5F715F5D52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87D282-58F1-48B6-91F4-7B6464FEA674}">
      <dgm:prSet phldrT="[Text]" custT="1"/>
      <dgm:spPr/>
      <dgm:t>
        <a:bodyPr/>
        <a:lstStyle/>
        <a:p>
          <a:r>
            <a:rPr lang="en-US" sz="3000" dirty="0"/>
            <a:t>If we can …</a:t>
          </a:r>
        </a:p>
      </dgm:t>
    </dgm:pt>
    <dgm:pt modelId="{025B428E-70DE-4091-B225-D52C3A7CA812}" type="parTrans" cxnId="{A6568482-52E8-4BEA-AA27-1AE5B8A2A24C}">
      <dgm:prSet/>
      <dgm:spPr/>
      <dgm:t>
        <a:bodyPr/>
        <a:lstStyle/>
        <a:p>
          <a:endParaRPr lang="en-US"/>
        </a:p>
      </dgm:t>
    </dgm:pt>
    <dgm:pt modelId="{BA2271F0-0E37-4528-AE1E-F732B1A425DF}" type="sibTrans" cxnId="{A6568482-52E8-4BEA-AA27-1AE5B8A2A24C}">
      <dgm:prSet/>
      <dgm:spPr/>
      <dgm:t>
        <a:bodyPr/>
        <a:lstStyle/>
        <a:p>
          <a:endParaRPr lang="en-US"/>
        </a:p>
      </dgm:t>
    </dgm:pt>
    <dgm:pt modelId="{9FDDD502-E815-4A31-A4DC-35A700AB31F9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Have full access to the original population</a:t>
          </a:r>
        </a:p>
      </dgm:t>
    </dgm:pt>
    <dgm:pt modelId="{09DF4ACF-1B5B-4A1E-8790-1F51918A2A31}" type="parTrans" cxnId="{F13B3E7C-1E17-465A-B83C-594079079F0D}">
      <dgm:prSet/>
      <dgm:spPr/>
      <dgm:t>
        <a:bodyPr/>
        <a:lstStyle/>
        <a:p>
          <a:endParaRPr lang="en-US"/>
        </a:p>
      </dgm:t>
    </dgm:pt>
    <dgm:pt modelId="{CD43DDC4-19D3-40D5-9B1F-D8A1ECD1E420}" type="sibTrans" cxnId="{F13B3E7C-1E17-465A-B83C-594079079F0D}">
      <dgm:prSet/>
      <dgm:spPr/>
      <dgm:t>
        <a:bodyPr/>
        <a:lstStyle/>
        <a:p>
          <a:endParaRPr lang="en-US"/>
        </a:p>
      </dgm:t>
    </dgm:pt>
    <dgm:pt modelId="{E5784072-3A0E-44A3-BA80-A7B64ED69AFA}">
      <dgm:prSet phldrT="[Text]" custT="1"/>
      <dgm:spPr/>
      <dgm:t>
        <a:bodyPr/>
        <a:lstStyle/>
        <a:p>
          <a:r>
            <a:rPr lang="en-US" sz="3000" dirty="0"/>
            <a:t>Then we can …</a:t>
          </a:r>
        </a:p>
      </dgm:t>
    </dgm:pt>
    <dgm:pt modelId="{924DD5A8-23B1-4D87-9E56-438BD59B9800}" type="parTrans" cxnId="{315D07F8-CDBB-4F54-92BD-6949E325DCA5}">
      <dgm:prSet/>
      <dgm:spPr/>
      <dgm:t>
        <a:bodyPr/>
        <a:lstStyle/>
        <a:p>
          <a:endParaRPr lang="en-US"/>
        </a:p>
      </dgm:t>
    </dgm:pt>
    <dgm:pt modelId="{1B3FC2B0-A9A9-4DEB-9573-6EF99CD4C0D4}" type="sibTrans" cxnId="{315D07F8-CDBB-4F54-92BD-6949E325DCA5}">
      <dgm:prSet/>
      <dgm:spPr/>
      <dgm:t>
        <a:bodyPr/>
        <a:lstStyle/>
        <a:p>
          <a:endParaRPr lang="en-US"/>
        </a:p>
      </dgm:t>
    </dgm:pt>
    <dgm:pt modelId="{27754023-957F-4BF8-BEB8-593B570E0DBC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Produce a histogram of the array of these statistics</a:t>
          </a:r>
        </a:p>
      </dgm:t>
    </dgm:pt>
    <dgm:pt modelId="{65CFB30D-E66E-44C7-ADF2-8E39C36B1FB4}" type="parTrans" cxnId="{B288B688-C2EF-4D85-87D8-A7AFE9E2772F}">
      <dgm:prSet/>
      <dgm:spPr/>
      <dgm:t>
        <a:bodyPr/>
        <a:lstStyle/>
        <a:p>
          <a:endParaRPr lang="en-US"/>
        </a:p>
      </dgm:t>
    </dgm:pt>
    <dgm:pt modelId="{0F93029D-F423-42B3-ABB6-D35D36C1D776}" type="sibTrans" cxnId="{B288B688-C2EF-4D85-87D8-A7AFE9E277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0E66E2D-6C89-45D5-9CD6-141D81C2E782}">
          <dgm:prSet/>
          <dgm:spPr/>
          <dgm:t>
            <a:bodyPr/>
            <a:lstStyle/>
            <a:p>
              <a:pPr>
                <a:buFont typeface="Wingdings" panose="05000000000000000000" pitchFamily="2" charset="2"/>
                <a:buChar char="§"/>
              </a:pPr>
              <a:r>
                <a:rPr lang="en-US" dirty="0"/>
                <a:t>Compute the statistic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  <m:d>
                    <m:d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1">
                          <a:latin typeface="Cambria Math" panose="02040503050406030204" pitchFamily="18" charset="0"/>
                        </a:rPr>
                        <m:t>𝐗</m:t>
                      </m:r>
                    </m:e>
                  </m:d>
                </m:oMath>
              </a14:m>
              <a:r>
                <a:rPr lang="en-US" dirty="0"/>
                <a:t>, where 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</a:rPr>
                    <m:t>𝑘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=1, 2, …</m:t>
                  </m:r>
                </m:oMath>
              </a14:m>
              <a:r>
                <a:rPr lang="en-US" dirty="0"/>
                <a:t> are indices to the draws</a:t>
              </a:r>
            </a:p>
          </dgm:t>
        </dgm:pt>
      </mc:Choice>
      <mc:Fallback xmlns="">
        <dgm:pt modelId="{D0E66E2D-6C89-45D5-9CD6-141D81C2E782}">
          <dgm:prSet/>
          <dgm:spPr/>
          <dgm:t>
            <a:bodyPr/>
            <a:lstStyle/>
            <a:p>
              <a:pPr>
                <a:buFont typeface="Wingdings" panose="05000000000000000000" pitchFamily="2" charset="2"/>
                <a:buChar char="§"/>
              </a:pPr>
              <a:r>
                <a:rPr lang="en-US" dirty="0"/>
                <a:t>Compute the statistic </a:t>
              </a:r>
              <a:r>
                <a:rPr lang="en-US" b="0" i="0">
                  <a:latin typeface="Cambria Math" panose="02040503050406030204" pitchFamily="18" charset="0"/>
                </a:rPr>
                <a:t>𝑠_𝑘 </a:t>
              </a:r>
              <a:r>
                <a:rPr lang="en-US" i="0">
                  <a:latin typeface="Cambria Math" panose="02040503050406030204" pitchFamily="18" charset="0"/>
                </a:rPr>
                <a:t>(</a:t>
              </a:r>
              <a:r>
                <a:rPr lang="en-US" b="1" i="0">
                  <a:latin typeface="Cambria Math" panose="02040503050406030204" pitchFamily="18" charset="0"/>
                </a:rPr>
                <a:t>𝐗)</a:t>
              </a:r>
              <a:r>
                <a:rPr lang="en-US" dirty="0"/>
                <a:t>, where </a:t>
              </a:r>
              <a:r>
                <a:rPr lang="en-US" i="0">
                  <a:latin typeface="Cambria Math" panose="02040503050406030204" pitchFamily="18" charset="0"/>
                </a:rPr>
                <a:t>𝑘</a:t>
              </a:r>
              <a:r>
                <a:rPr lang="en-US" b="0" i="0">
                  <a:latin typeface="Cambria Math" panose="02040503050406030204" pitchFamily="18" charset="0"/>
                </a:rPr>
                <a:t>=1, 2, …</a:t>
              </a:r>
              <a:r>
                <a:rPr lang="en-US" dirty="0"/>
                <a:t> are indices to the draws</a:t>
              </a:r>
            </a:p>
          </dgm:t>
        </dgm:pt>
      </mc:Fallback>
    </mc:AlternateContent>
    <dgm:pt modelId="{8C761411-7EFF-4D89-B456-B7C109741523}" type="parTrans" cxnId="{A06F93C0-AB2C-4AB9-9A83-CD23185BAA9F}">
      <dgm:prSet/>
      <dgm:spPr/>
      <dgm:t>
        <a:bodyPr/>
        <a:lstStyle/>
        <a:p>
          <a:endParaRPr lang="en-US"/>
        </a:p>
      </dgm:t>
    </dgm:pt>
    <dgm:pt modelId="{CE6CA6F0-063D-4719-BE9F-4F9AC33DCECC}" type="sibTrans" cxnId="{A06F93C0-AB2C-4AB9-9A83-CD23185BAA9F}">
      <dgm:prSet/>
      <dgm:spPr/>
      <dgm:t>
        <a:bodyPr/>
        <a:lstStyle/>
        <a:p>
          <a:endParaRPr lang="en-US"/>
        </a:p>
      </dgm:t>
    </dgm:pt>
    <dgm:pt modelId="{E30377BC-ECCD-4717-A865-E8CC03B4F134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Repeatedly draw a random sample of size </a:t>
          </a:r>
          <a:r>
            <a:rPr lang="en-US" i="1" dirty="0"/>
            <a:t>n</a:t>
          </a:r>
          <a:r>
            <a:rPr lang="en-US" i="0" dirty="0"/>
            <a:t> from the original population</a:t>
          </a:r>
        </a:p>
      </dgm:t>
    </dgm:pt>
    <dgm:pt modelId="{9513CF1B-557E-4887-A6CD-891EBBDBCFEB}" type="parTrans" cxnId="{A2F93C8D-EB34-4C62-91D2-DD4B754A4CB6}">
      <dgm:prSet/>
      <dgm:spPr/>
      <dgm:t>
        <a:bodyPr/>
        <a:lstStyle/>
        <a:p>
          <a:endParaRPr lang="en-US"/>
        </a:p>
      </dgm:t>
    </dgm:pt>
    <dgm:pt modelId="{367EB046-0D84-4FD1-AAA5-54CB9607FF3B}" type="sibTrans" cxnId="{A2F93C8D-EB34-4C62-91D2-DD4B754A4CB6}">
      <dgm:prSet/>
      <dgm:spPr/>
      <dgm:t>
        <a:bodyPr/>
        <a:lstStyle/>
        <a:p>
          <a:endParaRPr lang="en-US"/>
        </a:p>
      </dgm:t>
    </dgm:pt>
    <dgm:pt modelId="{494CC2C0-B6C4-418A-B598-4B61F7748358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Calculate the standard deviation of these statistics</a:t>
          </a:r>
        </a:p>
      </dgm:t>
    </dgm:pt>
    <dgm:pt modelId="{1F36DC84-6802-4617-8286-3ADA3D343F28}" type="parTrans" cxnId="{515C0F39-92A4-49ED-9956-7A5BB85E148A}">
      <dgm:prSet/>
      <dgm:spPr/>
      <dgm:t>
        <a:bodyPr/>
        <a:lstStyle/>
        <a:p>
          <a:endParaRPr lang="en-US"/>
        </a:p>
      </dgm:t>
    </dgm:pt>
    <dgm:pt modelId="{A9AFE6DD-5117-4CB1-8632-36CA4621A4F6}" type="sibTrans" cxnId="{515C0F39-92A4-49ED-9956-7A5BB85E148A}">
      <dgm:prSet/>
      <dgm:spPr/>
      <dgm:t>
        <a:bodyPr/>
        <a:lstStyle/>
        <a:p>
          <a:endParaRPr lang="en-US"/>
        </a:p>
      </dgm:t>
    </dgm:pt>
    <dgm:pt modelId="{DBA8788A-FC9B-44F4-9EFE-9895B2599C53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Determine an interval which covers 95% of these statistics</a:t>
          </a:r>
        </a:p>
      </dgm:t>
    </dgm:pt>
    <dgm:pt modelId="{B98EB2C1-BC91-402C-8E62-8579589A0CBF}" type="parTrans" cxnId="{4874316B-480E-431E-9DC2-E07C97400F64}">
      <dgm:prSet/>
      <dgm:spPr/>
      <dgm:t>
        <a:bodyPr/>
        <a:lstStyle/>
        <a:p>
          <a:endParaRPr lang="en-US"/>
        </a:p>
      </dgm:t>
    </dgm:pt>
    <dgm:pt modelId="{F17FA79B-ED56-4EF2-AAC7-28756134A25C}" type="sibTrans" cxnId="{4874316B-480E-431E-9DC2-E07C97400F64}">
      <dgm:prSet/>
      <dgm:spPr/>
      <dgm:t>
        <a:bodyPr/>
        <a:lstStyle/>
        <a:p>
          <a:endParaRPr lang="en-US"/>
        </a:p>
      </dgm:t>
    </dgm:pt>
    <dgm:pt modelId="{24C86955-161B-4E1E-9C17-7A8C6EC81E3F}" type="pres">
      <dgm:prSet presAssocID="{8D774EC8-C459-40E7-9691-B5F715F5D52C}" presName="Name0" presStyleCnt="0">
        <dgm:presLayoutVars>
          <dgm:dir/>
          <dgm:animLvl val="lvl"/>
          <dgm:resizeHandles val="exact"/>
        </dgm:presLayoutVars>
      </dgm:prSet>
      <dgm:spPr/>
    </dgm:pt>
    <dgm:pt modelId="{556ACA1A-469F-49EA-B22A-C830A43FD239}" type="pres">
      <dgm:prSet presAssocID="{FC87D282-58F1-48B6-91F4-7B6464FEA674}" presName="composite" presStyleCnt="0"/>
      <dgm:spPr/>
    </dgm:pt>
    <dgm:pt modelId="{949FD2D9-70C4-4526-8134-A7A73E0F16AA}" type="pres">
      <dgm:prSet presAssocID="{FC87D282-58F1-48B6-91F4-7B6464FEA67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58458FA-D179-44D9-8E4B-99C416504F46}" type="pres">
      <dgm:prSet presAssocID="{FC87D282-58F1-48B6-91F4-7B6464FEA674}" presName="desTx" presStyleLbl="alignAccFollowNode1" presStyleIdx="0" presStyleCnt="2">
        <dgm:presLayoutVars>
          <dgm:bulletEnabled val="1"/>
        </dgm:presLayoutVars>
      </dgm:prSet>
      <dgm:spPr/>
    </dgm:pt>
    <dgm:pt modelId="{ABDB6A0B-2241-4954-B532-E386104F0580}" type="pres">
      <dgm:prSet presAssocID="{BA2271F0-0E37-4528-AE1E-F732B1A425DF}" presName="space" presStyleCnt="0"/>
      <dgm:spPr/>
    </dgm:pt>
    <dgm:pt modelId="{958546E5-505D-4AD0-8FA4-220189B95462}" type="pres">
      <dgm:prSet presAssocID="{E5784072-3A0E-44A3-BA80-A7B64ED69AFA}" presName="composite" presStyleCnt="0"/>
      <dgm:spPr/>
    </dgm:pt>
    <dgm:pt modelId="{F8A6F21B-8115-4B61-9770-301AD369E274}" type="pres">
      <dgm:prSet presAssocID="{E5784072-3A0E-44A3-BA80-A7B64ED69AF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2723EC1-E6F9-4C09-9ECE-8AC4F8490957}" type="pres">
      <dgm:prSet presAssocID="{E5784072-3A0E-44A3-BA80-A7B64ED69AF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6EFE836-9A80-4365-9351-597CADCB517E}" type="presOf" srcId="{8D774EC8-C459-40E7-9691-B5F715F5D52C}" destId="{24C86955-161B-4E1E-9C17-7A8C6EC81E3F}" srcOrd="0" destOrd="0" presId="urn:microsoft.com/office/officeart/2005/8/layout/hList1"/>
    <dgm:cxn modelId="{327D4837-1EF4-4CC7-B578-AF64069D6A10}" type="presOf" srcId="{494CC2C0-B6C4-418A-B598-4B61F7748358}" destId="{82723EC1-E6F9-4C09-9ECE-8AC4F8490957}" srcOrd="0" destOrd="1" presId="urn:microsoft.com/office/officeart/2005/8/layout/hList1"/>
    <dgm:cxn modelId="{22C41438-22CD-4A82-8B47-F9C437F5DB23}" type="presOf" srcId="{9FDDD502-E815-4A31-A4DC-35A700AB31F9}" destId="{758458FA-D179-44D9-8E4B-99C416504F46}" srcOrd="0" destOrd="0" presId="urn:microsoft.com/office/officeart/2005/8/layout/hList1"/>
    <dgm:cxn modelId="{515C0F39-92A4-49ED-9956-7A5BB85E148A}" srcId="{E5784072-3A0E-44A3-BA80-A7B64ED69AFA}" destId="{494CC2C0-B6C4-418A-B598-4B61F7748358}" srcOrd="1" destOrd="0" parTransId="{1F36DC84-6802-4617-8286-3ADA3D343F28}" sibTransId="{A9AFE6DD-5117-4CB1-8632-36CA4621A4F6}"/>
    <dgm:cxn modelId="{8F75463D-E050-4CAC-B3FA-7A18D36CFF25}" type="presOf" srcId="{D0E66E2D-6C89-45D5-9CD6-141D81C2E782}" destId="{758458FA-D179-44D9-8E4B-99C416504F46}" srcOrd="0" destOrd="2" presId="urn:microsoft.com/office/officeart/2005/8/layout/hList1"/>
    <dgm:cxn modelId="{13FF6067-91FA-4EEF-AB1D-230C237F2E3B}" type="presOf" srcId="{E5784072-3A0E-44A3-BA80-A7B64ED69AFA}" destId="{F8A6F21B-8115-4B61-9770-301AD369E274}" srcOrd="0" destOrd="0" presId="urn:microsoft.com/office/officeart/2005/8/layout/hList1"/>
    <dgm:cxn modelId="{4874316B-480E-431E-9DC2-E07C97400F64}" srcId="{E5784072-3A0E-44A3-BA80-A7B64ED69AFA}" destId="{DBA8788A-FC9B-44F4-9EFE-9895B2599C53}" srcOrd="2" destOrd="0" parTransId="{B98EB2C1-BC91-402C-8E62-8579589A0CBF}" sibTransId="{F17FA79B-ED56-4EF2-AAC7-28756134A25C}"/>
    <dgm:cxn modelId="{8FDB7E57-C297-4C59-AC93-03769972708E}" type="presOf" srcId="{27754023-957F-4BF8-BEB8-593B570E0DBC}" destId="{82723EC1-E6F9-4C09-9ECE-8AC4F8490957}" srcOrd="0" destOrd="0" presId="urn:microsoft.com/office/officeart/2005/8/layout/hList1"/>
    <dgm:cxn modelId="{F13B3E7C-1E17-465A-B83C-594079079F0D}" srcId="{FC87D282-58F1-48B6-91F4-7B6464FEA674}" destId="{9FDDD502-E815-4A31-A4DC-35A700AB31F9}" srcOrd="0" destOrd="0" parTransId="{09DF4ACF-1B5B-4A1E-8790-1F51918A2A31}" sibTransId="{CD43DDC4-19D3-40D5-9B1F-D8A1ECD1E420}"/>
    <dgm:cxn modelId="{A6568482-52E8-4BEA-AA27-1AE5B8A2A24C}" srcId="{8D774EC8-C459-40E7-9691-B5F715F5D52C}" destId="{FC87D282-58F1-48B6-91F4-7B6464FEA674}" srcOrd="0" destOrd="0" parTransId="{025B428E-70DE-4091-B225-D52C3A7CA812}" sibTransId="{BA2271F0-0E37-4528-AE1E-F732B1A425DF}"/>
    <dgm:cxn modelId="{B288B688-C2EF-4D85-87D8-A7AFE9E2772F}" srcId="{E5784072-3A0E-44A3-BA80-A7B64ED69AFA}" destId="{27754023-957F-4BF8-BEB8-593B570E0DBC}" srcOrd="0" destOrd="0" parTransId="{65CFB30D-E66E-44C7-ADF2-8E39C36B1FB4}" sibTransId="{0F93029D-F423-42B3-ABB6-D35D36C1D776}"/>
    <dgm:cxn modelId="{A2F93C8D-EB34-4C62-91D2-DD4B754A4CB6}" srcId="{FC87D282-58F1-48B6-91F4-7B6464FEA674}" destId="{E30377BC-ECCD-4717-A865-E8CC03B4F134}" srcOrd="1" destOrd="0" parTransId="{9513CF1B-557E-4887-A6CD-891EBBDBCFEB}" sibTransId="{367EB046-0D84-4FD1-AAA5-54CB9607FF3B}"/>
    <dgm:cxn modelId="{41CDC5B0-9D9F-4108-A9AC-9AB282409D95}" type="presOf" srcId="{DBA8788A-FC9B-44F4-9EFE-9895B2599C53}" destId="{82723EC1-E6F9-4C09-9ECE-8AC4F8490957}" srcOrd="0" destOrd="2" presId="urn:microsoft.com/office/officeart/2005/8/layout/hList1"/>
    <dgm:cxn modelId="{A06F93C0-AB2C-4AB9-9A83-CD23185BAA9F}" srcId="{FC87D282-58F1-48B6-91F4-7B6464FEA674}" destId="{D0E66E2D-6C89-45D5-9CD6-141D81C2E782}" srcOrd="2" destOrd="0" parTransId="{8C761411-7EFF-4D89-B456-B7C109741523}" sibTransId="{CE6CA6F0-063D-4719-BE9F-4F9AC33DCECC}"/>
    <dgm:cxn modelId="{106326EF-329C-4264-BDF3-84607E0E66D9}" type="presOf" srcId="{E30377BC-ECCD-4717-A865-E8CC03B4F134}" destId="{758458FA-D179-44D9-8E4B-99C416504F46}" srcOrd="0" destOrd="1" presId="urn:microsoft.com/office/officeart/2005/8/layout/hList1"/>
    <dgm:cxn modelId="{546B6CF3-7452-4E7F-8807-23CC22A320F0}" type="presOf" srcId="{FC87D282-58F1-48B6-91F4-7B6464FEA674}" destId="{949FD2D9-70C4-4526-8134-A7A73E0F16AA}" srcOrd="0" destOrd="0" presId="urn:microsoft.com/office/officeart/2005/8/layout/hList1"/>
    <dgm:cxn modelId="{315D07F8-CDBB-4F54-92BD-6949E325DCA5}" srcId="{8D774EC8-C459-40E7-9691-B5F715F5D52C}" destId="{E5784072-3A0E-44A3-BA80-A7B64ED69AFA}" srcOrd="1" destOrd="0" parTransId="{924DD5A8-23B1-4D87-9E56-438BD59B9800}" sibTransId="{1B3FC2B0-A9A9-4DEB-9573-6EF99CD4C0D4}"/>
    <dgm:cxn modelId="{7E47344B-26F4-4085-ACDF-BB9A868DA00D}" type="presParOf" srcId="{24C86955-161B-4E1E-9C17-7A8C6EC81E3F}" destId="{556ACA1A-469F-49EA-B22A-C830A43FD239}" srcOrd="0" destOrd="0" presId="urn:microsoft.com/office/officeart/2005/8/layout/hList1"/>
    <dgm:cxn modelId="{68D6E142-F470-42C5-BFC6-F549F63D8CA3}" type="presParOf" srcId="{556ACA1A-469F-49EA-B22A-C830A43FD239}" destId="{949FD2D9-70C4-4526-8134-A7A73E0F16AA}" srcOrd="0" destOrd="0" presId="urn:microsoft.com/office/officeart/2005/8/layout/hList1"/>
    <dgm:cxn modelId="{D6B1DC49-F218-4EB9-9AC5-AF428074DA5D}" type="presParOf" srcId="{556ACA1A-469F-49EA-B22A-C830A43FD239}" destId="{758458FA-D179-44D9-8E4B-99C416504F46}" srcOrd="1" destOrd="0" presId="urn:microsoft.com/office/officeart/2005/8/layout/hList1"/>
    <dgm:cxn modelId="{9F301B4F-FAB1-4600-95D2-34D3012BF89E}" type="presParOf" srcId="{24C86955-161B-4E1E-9C17-7A8C6EC81E3F}" destId="{ABDB6A0B-2241-4954-B532-E386104F0580}" srcOrd="1" destOrd="0" presId="urn:microsoft.com/office/officeart/2005/8/layout/hList1"/>
    <dgm:cxn modelId="{5563CFF9-3690-452F-8C33-E90790E261D7}" type="presParOf" srcId="{24C86955-161B-4E1E-9C17-7A8C6EC81E3F}" destId="{958546E5-505D-4AD0-8FA4-220189B95462}" srcOrd="2" destOrd="0" presId="urn:microsoft.com/office/officeart/2005/8/layout/hList1"/>
    <dgm:cxn modelId="{CE3E4D29-41D0-43BC-A545-413EFC2D7430}" type="presParOf" srcId="{958546E5-505D-4AD0-8FA4-220189B95462}" destId="{F8A6F21B-8115-4B61-9770-301AD369E274}" srcOrd="0" destOrd="0" presId="urn:microsoft.com/office/officeart/2005/8/layout/hList1"/>
    <dgm:cxn modelId="{5C223C59-1F2B-4B1B-9BA5-46141198398E}" type="presParOf" srcId="{958546E5-505D-4AD0-8FA4-220189B95462}" destId="{82723EC1-E6F9-4C09-9ECE-8AC4F84909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2A2AA7-FD10-43F4-8EF8-F2D047444FE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1F2F3-3CE2-490D-9D41-17642C9BBA62}">
      <dgm:prSet phldrT="[Text]"/>
      <dgm:spPr/>
      <dgm:t>
        <a:bodyPr/>
        <a:lstStyle/>
        <a:p>
          <a:r>
            <a:rPr lang="en-US" dirty="0"/>
            <a:t>The sample carries the genes of the population because they are from the population</a:t>
          </a:r>
        </a:p>
      </dgm:t>
    </dgm:pt>
    <dgm:pt modelId="{40D967EE-8FFE-4677-B37E-9CECC598B147}" type="parTrans" cxnId="{49AD0AE9-DBEC-4AC8-861F-8FBE8201C9AF}">
      <dgm:prSet/>
      <dgm:spPr/>
      <dgm:t>
        <a:bodyPr/>
        <a:lstStyle/>
        <a:p>
          <a:endParaRPr lang="en-US"/>
        </a:p>
      </dgm:t>
    </dgm:pt>
    <dgm:pt modelId="{316E799B-775D-4595-ADD7-C8B912BACA17}" type="sibTrans" cxnId="{49AD0AE9-DBEC-4AC8-861F-8FBE8201C9AF}">
      <dgm:prSet/>
      <dgm:spPr>
        <a:solidFill>
          <a:srgbClr val="FFFF00">
            <a:alpha val="90000"/>
          </a:srgbClr>
        </a:solidFill>
      </dgm:spPr>
      <dgm:t>
        <a:bodyPr/>
        <a:lstStyle/>
        <a:p>
          <a:endParaRPr lang="en-US"/>
        </a:p>
      </dgm:t>
    </dgm:pt>
    <dgm:pt modelId="{F1DE2315-C1EB-4B99-B3D4-ED2E7574338E}">
      <dgm:prSet phldrT="[Text]"/>
      <dgm:spPr/>
      <dgm:t>
        <a:bodyPr/>
        <a:lstStyle/>
        <a:p>
          <a:r>
            <a:rPr lang="en-US" dirty="0"/>
            <a:t>Pretend the sample is the population, draw with replacement from this </a:t>
          </a:r>
          <a:r>
            <a:rPr lang="en-US" i="1" dirty="0"/>
            <a:t>make-believe</a:t>
          </a:r>
          <a:r>
            <a:rPr lang="en-US" dirty="0"/>
            <a:t> population to create another sample that represents the population</a:t>
          </a:r>
        </a:p>
      </dgm:t>
    </dgm:pt>
    <dgm:pt modelId="{333853EF-4C26-44CE-886B-C2F9BCF45154}" type="parTrans" cxnId="{BC839240-F899-48DC-87D2-87E98C9C8C94}">
      <dgm:prSet/>
      <dgm:spPr/>
      <dgm:t>
        <a:bodyPr/>
        <a:lstStyle/>
        <a:p>
          <a:endParaRPr lang="en-US"/>
        </a:p>
      </dgm:t>
    </dgm:pt>
    <dgm:pt modelId="{EC1C44F0-1F10-4657-9E91-398AB30D74EC}" type="sibTrans" cxnId="{BC839240-F899-48DC-87D2-87E98C9C8C94}">
      <dgm:prSet/>
      <dgm:spPr>
        <a:solidFill>
          <a:srgbClr val="FFFF00">
            <a:alpha val="90000"/>
          </a:srgbClr>
        </a:solidFill>
      </dgm:spPr>
      <dgm:t>
        <a:bodyPr/>
        <a:lstStyle/>
        <a:p>
          <a:endParaRPr lang="en-US"/>
        </a:p>
      </dgm:t>
    </dgm:pt>
    <dgm:pt modelId="{9F21FFC6-D41C-4684-88F5-A7CE0091F7E0}">
      <dgm:prSet phldrT="[Text]"/>
      <dgm:spPr/>
      <dgm:t>
        <a:bodyPr/>
        <a:lstStyle/>
        <a:p>
          <a:r>
            <a:rPr lang="en-US" dirty="0"/>
            <a:t>Thus simulate as many “samples” as we can handle from </a:t>
          </a:r>
          <a:r>
            <a:rPr lang="en-US"/>
            <a:t>the true population</a:t>
          </a:r>
          <a:endParaRPr lang="en-US" dirty="0"/>
        </a:p>
      </dgm:t>
    </dgm:pt>
    <dgm:pt modelId="{47480C55-EE46-4CB6-A6E2-8CE3577F2917}" type="parTrans" cxnId="{0C2C4AE6-B63D-4BAF-97BA-7BCC26434719}">
      <dgm:prSet/>
      <dgm:spPr/>
      <dgm:t>
        <a:bodyPr/>
        <a:lstStyle/>
        <a:p>
          <a:endParaRPr lang="en-US"/>
        </a:p>
      </dgm:t>
    </dgm:pt>
    <dgm:pt modelId="{DD15280F-DAD9-463A-8CB2-C41E93F54D99}" type="sibTrans" cxnId="{0C2C4AE6-B63D-4BAF-97BA-7BCC26434719}">
      <dgm:prSet/>
      <dgm:spPr/>
      <dgm:t>
        <a:bodyPr/>
        <a:lstStyle/>
        <a:p>
          <a:endParaRPr lang="en-US"/>
        </a:p>
      </dgm:t>
    </dgm:pt>
    <dgm:pt modelId="{84E3DF61-BD3C-4182-8425-EDF3873FC87D}">
      <dgm:prSet phldrT="[Text]"/>
      <dgm:spPr/>
      <dgm:t>
        <a:bodyPr/>
        <a:lstStyle/>
        <a:p>
          <a:r>
            <a:rPr lang="en-US" dirty="0"/>
            <a:t>If we </a:t>
          </a:r>
          <a:r>
            <a:rPr lang="en-US" b="1" i="1" dirty="0">
              <a:solidFill>
                <a:srgbClr val="FF0000"/>
              </a:solidFill>
            </a:rPr>
            <a:t>can introduce</a:t>
          </a:r>
          <a:r>
            <a:rPr lang="en-US" dirty="0"/>
            <a:t> variations into the sample, then we may create another sample that represents the population.</a:t>
          </a:r>
        </a:p>
      </dgm:t>
    </dgm:pt>
    <dgm:pt modelId="{1299C48F-D0D3-4C2F-AD8D-60813B5B4E33}" type="parTrans" cxnId="{B371B14A-4435-4F75-B283-87748F09C8BB}">
      <dgm:prSet/>
      <dgm:spPr/>
      <dgm:t>
        <a:bodyPr/>
        <a:lstStyle/>
        <a:p>
          <a:endParaRPr lang="en-US"/>
        </a:p>
      </dgm:t>
    </dgm:pt>
    <dgm:pt modelId="{4DA429EE-F6D1-43CC-B07E-1F0A8EA72E01}" type="sibTrans" cxnId="{B371B14A-4435-4F75-B283-87748F09C8BB}">
      <dgm:prSet/>
      <dgm:spPr>
        <a:solidFill>
          <a:srgbClr val="FFFF00">
            <a:alpha val="90000"/>
          </a:srgbClr>
        </a:solidFill>
      </dgm:spPr>
      <dgm:t>
        <a:bodyPr/>
        <a:lstStyle/>
        <a:p>
          <a:endParaRPr lang="en-US"/>
        </a:p>
      </dgm:t>
    </dgm:pt>
    <dgm:pt modelId="{DF054DDE-8EBB-46BD-84C5-1C18D87E8A4E}" type="pres">
      <dgm:prSet presAssocID="{F52A2AA7-FD10-43F4-8EF8-F2D047444FE2}" presName="outerComposite" presStyleCnt="0">
        <dgm:presLayoutVars>
          <dgm:chMax val="5"/>
          <dgm:dir val="rev"/>
          <dgm:resizeHandles val="exact"/>
        </dgm:presLayoutVars>
      </dgm:prSet>
      <dgm:spPr/>
    </dgm:pt>
    <dgm:pt modelId="{7F312391-4FF8-4BC3-99EF-FAB6F4D7CB4C}" type="pres">
      <dgm:prSet presAssocID="{F52A2AA7-FD10-43F4-8EF8-F2D047444FE2}" presName="dummyMaxCanvas" presStyleCnt="0">
        <dgm:presLayoutVars/>
      </dgm:prSet>
      <dgm:spPr/>
    </dgm:pt>
    <dgm:pt modelId="{D31FB480-46FF-4099-9CE3-7DC5025E9FA5}" type="pres">
      <dgm:prSet presAssocID="{F52A2AA7-FD10-43F4-8EF8-F2D047444FE2}" presName="FourNodes_1" presStyleLbl="node1" presStyleIdx="0" presStyleCnt="4">
        <dgm:presLayoutVars>
          <dgm:bulletEnabled val="1"/>
        </dgm:presLayoutVars>
      </dgm:prSet>
      <dgm:spPr/>
    </dgm:pt>
    <dgm:pt modelId="{2D04AF7A-1BE8-4146-B4C3-8348A7F213F2}" type="pres">
      <dgm:prSet presAssocID="{F52A2AA7-FD10-43F4-8EF8-F2D047444FE2}" presName="FourNodes_2" presStyleLbl="node1" presStyleIdx="1" presStyleCnt="4">
        <dgm:presLayoutVars>
          <dgm:bulletEnabled val="1"/>
        </dgm:presLayoutVars>
      </dgm:prSet>
      <dgm:spPr/>
    </dgm:pt>
    <dgm:pt modelId="{0459EB6B-CEE7-48FA-AAC7-3BE4FD183E1A}" type="pres">
      <dgm:prSet presAssocID="{F52A2AA7-FD10-43F4-8EF8-F2D047444FE2}" presName="FourNodes_3" presStyleLbl="node1" presStyleIdx="2" presStyleCnt="4">
        <dgm:presLayoutVars>
          <dgm:bulletEnabled val="1"/>
        </dgm:presLayoutVars>
      </dgm:prSet>
      <dgm:spPr/>
    </dgm:pt>
    <dgm:pt modelId="{D2B6107A-07FA-4801-B235-BB292B031DEA}" type="pres">
      <dgm:prSet presAssocID="{F52A2AA7-FD10-43F4-8EF8-F2D047444FE2}" presName="FourNodes_4" presStyleLbl="node1" presStyleIdx="3" presStyleCnt="4">
        <dgm:presLayoutVars>
          <dgm:bulletEnabled val="1"/>
        </dgm:presLayoutVars>
      </dgm:prSet>
      <dgm:spPr/>
    </dgm:pt>
    <dgm:pt modelId="{412FB863-17A9-4DC4-8DAF-9792740B9F85}" type="pres">
      <dgm:prSet presAssocID="{F52A2AA7-FD10-43F4-8EF8-F2D047444FE2}" presName="FourConn_1-2" presStyleLbl="fgAccFollowNode1" presStyleIdx="0" presStyleCnt="3">
        <dgm:presLayoutVars>
          <dgm:bulletEnabled val="1"/>
        </dgm:presLayoutVars>
      </dgm:prSet>
      <dgm:spPr/>
    </dgm:pt>
    <dgm:pt modelId="{5115F070-F012-4E35-A0BE-7D6E39BF741C}" type="pres">
      <dgm:prSet presAssocID="{F52A2AA7-FD10-43F4-8EF8-F2D047444FE2}" presName="FourConn_2-3" presStyleLbl="fgAccFollowNode1" presStyleIdx="1" presStyleCnt="3">
        <dgm:presLayoutVars>
          <dgm:bulletEnabled val="1"/>
        </dgm:presLayoutVars>
      </dgm:prSet>
      <dgm:spPr/>
    </dgm:pt>
    <dgm:pt modelId="{C07C3F09-C5FB-4CD6-9863-4CA924DA22F5}" type="pres">
      <dgm:prSet presAssocID="{F52A2AA7-FD10-43F4-8EF8-F2D047444FE2}" presName="FourConn_3-4" presStyleLbl="fgAccFollowNode1" presStyleIdx="2" presStyleCnt="3">
        <dgm:presLayoutVars>
          <dgm:bulletEnabled val="1"/>
        </dgm:presLayoutVars>
      </dgm:prSet>
      <dgm:spPr/>
    </dgm:pt>
    <dgm:pt modelId="{FB4259A2-2D8C-49DA-B69D-646AE8CA97B2}" type="pres">
      <dgm:prSet presAssocID="{F52A2AA7-FD10-43F4-8EF8-F2D047444FE2}" presName="FourNodes_1_text" presStyleLbl="node1" presStyleIdx="3" presStyleCnt="4">
        <dgm:presLayoutVars>
          <dgm:bulletEnabled val="1"/>
        </dgm:presLayoutVars>
      </dgm:prSet>
      <dgm:spPr/>
    </dgm:pt>
    <dgm:pt modelId="{BFFC2F70-EE54-475A-8D98-0A93D8FE9530}" type="pres">
      <dgm:prSet presAssocID="{F52A2AA7-FD10-43F4-8EF8-F2D047444FE2}" presName="FourNodes_2_text" presStyleLbl="node1" presStyleIdx="3" presStyleCnt="4">
        <dgm:presLayoutVars>
          <dgm:bulletEnabled val="1"/>
        </dgm:presLayoutVars>
      </dgm:prSet>
      <dgm:spPr/>
    </dgm:pt>
    <dgm:pt modelId="{5D2E970E-6D83-4557-A295-50A41B92B571}" type="pres">
      <dgm:prSet presAssocID="{F52A2AA7-FD10-43F4-8EF8-F2D047444FE2}" presName="FourNodes_3_text" presStyleLbl="node1" presStyleIdx="3" presStyleCnt="4">
        <dgm:presLayoutVars>
          <dgm:bulletEnabled val="1"/>
        </dgm:presLayoutVars>
      </dgm:prSet>
      <dgm:spPr/>
    </dgm:pt>
    <dgm:pt modelId="{5189C4EB-AE31-4A55-8D77-120B8D7D655B}" type="pres">
      <dgm:prSet presAssocID="{F52A2AA7-FD10-43F4-8EF8-F2D047444FE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FF63F2A-FDFB-44A3-8DCB-60660F21593F}" type="presOf" srcId="{77B1F2F3-3CE2-490D-9D41-17642C9BBA62}" destId="{D31FB480-46FF-4099-9CE3-7DC5025E9FA5}" srcOrd="0" destOrd="0" presId="urn:microsoft.com/office/officeart/2005/8/layout/vProcess5"/>
    <dgm:cxn modelId="{5DE05A40-37C2-44B0-B61F-E8323A4DD077}" type="presOf" srcId="{316E799B-775D-4595-ADD7-C8B912BACA17}" destId="{412FB863-17A9-4DC4-8DAF-9792740B9F85}" srcOrd="0" destOrd="0" presId="urn:microsoft.com/office/officeart/2005/8/layout/vProcess5"/>
    <dgm:cxn modelId="{BC839240-F899-48DC-87D2-87E98C9C8C94}" srcId="{F52A2AA7-FD10-43F4-8EF8-F2D047444FE2}" destId="{F1DE2315-C1EB-4B99-B3D4-ED2E7574338E}" srcOrd="2" destOrd="0" parTransId="{333853EF-4C26-44CE-886B-C2F9BCF45154}" sibTransId="{EC1C44F0-1F10-4657-9E91-398AB30D74EC}"/>
    <dgm:cxn modelId="{B371B14A-4435-4F75-B283-87748F09C8BB}" srcId="{F52A2AA7-FD10-43F4-8EF8-F2D047444FE2}" destId="{84E3DF61-BD3C-4182-8425-EDF3873FC87D}" srcOrd="1" destOrd="0" parTransId="{1299C48F-D0D3-4C2F-AD8D-60813B5B4E33}" sibTransId="{4DA429EE-F6D1-43CC-B07E-1F0A8EA72E01}"/>
    <dgm:cxn modelId="{C0EC806B-BF3B-4A41-80E7-6084719C68CD}" type="presOf" srcId="{F1DE2315-C1EB-4B99-B3D4-ED2E7574338E}" destId="{5D2E970E-6D83-4557-A295-50A41B92B571}" srcOrd="1" destOrd="0" presId="urn:microsoft.com/office/officeart/2005/8/layout/vProcess5"/>
    <dgm:cxn modelId="{8853D04B-361E-4130-9FBC-38832C3FA1BC}" type="presOf" srcId="{EC1C44F0-1F10-4657-9E91-398AB30D74EC}" destId="{C07C3F09-C5FB-4CD6-9863-4CA924DA22F5}" srcOrd="0" destOrd="0" presId="urn:microsoft.com/office/officeart/2005/8/layout/vProcess5"/>
    <dgm:cxn modelId="{0B15C076-C27D-4AF4-BD96-DBF4E1626855}" type="presOf" srcId="{9F21FFC6-D41C-4684-88F5-A7CE0091F7E0}" destId="{5189C4EB-AE31-4A55-8D77-120B8D7D655B}" srcOrd="1" destOrd="0" presId="urn:microsoft.com/office/officeart/2005/8/layout/vProcess5"/>
    <dgm:cxn modelId="{C416CE58-CA96-42A1-BFC3-9E419E21CDC4}" type="presOf" srcId="{77B1F2F3-3CE2-490D-9D41-17642C9BBA62}" destId="{FB4259A2-2D8C-49DA-B69D-646AE8CA97B2}" srcOrd="1" destOrd="0" presId="urn:microsoft.com/office/officeart/2005/8/layout/vProcess5"/>
    <dgm:cxn modelId="{8D39EB7D-8BF8-44A3-8F7D-1AAC0AE15E8F}" type="presOf" srcId="{84E3DF61-BD3C-4182-8425-EDF3873FC87D}" destId="{2D04AF7A-1BE8-4146-B4C3-8348A7F213F2}" srcOrd="0" destOrd="0" presId="urn:microsoft.com/office/officeart/2005/8/layout/vProcess5"/>
    <dgm:cxn modelId="{56590583-6346-4125-86ED-A8B323EFD79A}" type="presOf" srcId="{F52A2AA7-FD10-43F4-8EF8-F2D047444FE2}" destId="{DF054DDE-8EBB-46BD-84C5-1C18D87E8A4E}" srcOrd="0" destOrd="0" presId="urn:microsoft.com/office/officeart/2005/8/layout/vProcess5"/>
    <dgm:cxn modelId="{D1113FAB-4ADD-4EA4-A922-5DBB7696C28B}" type="presOf" srcId="{9F21FFC6-D41C-4684-88F5-A7CE0091F7E0}" destId="{D2B6107A-07FA-4801-B235-BB292B031DEA}" srcOrd="0" destOrd="0" presId="urn:microsoft.com/office/officeart/2005/8/layout/vProcess5"/>
    <dgm:cxn modelId="{2B0E2DBC-86B5-49DF-97FB-8EC74AF850A0}" type="presOf" srcId="{4DA429EE-F6D1-43CC-B07E-1F0A8EA72E01}" destId="{5115F070-F012-4E35-A0BE-7D6E39BF741C}" srcOrd="0" destOrd="0" presId="urn:microsoft.com/office/officeart/2005/8/layout/vProcess5"/>
    <dgm:cxn modelId="{0C2C4AE6-B63D-4BAF-97BA-7BCC26434719}" srcId="{F52A2AA7-FD10-43F4-8EF8-F2D047444FE2}" destId="{9F21FFC6-D41C-4684-88F5-A7CE0091F7E0}" srcOrd="3" destOrd="0" parTransId="{47480C55-EE46-4CB6-A6E2-8CE3577F2917}" sibTransId="{DD15280F-DAD9-463A-8CB2-C41E93F54D99}"/>
    <dgm:cxn modelId="{7BD1FAE8-AEDA-4FB4-9F5A-6F7C73CA2423}" type="presOf" srcId="{84E3DF61-BD3C-4182-8425-EDF3873FC87D}" destId="{BFFC2F70-EE54-475A-8D98-0A93D8FE9530}" srcOrd="1" destOrd="0" presId="urn:microsoft.com/office/officeart/2005/8/layout/vProcess5"/>
    <dgm:cxn modelId="{49AD0AE9-DBEC-4AC8-861F-8FBE8201C9AF}" srcId="{F52A2AA7-FD10-43F4-8EF8-F2D047444FE2}" destId="{77B1F2F3-3CE2-490D-9D41-17642C9BBA62}" srcOrd="0" destOrd="0" parTransId="{40D967EE-8FFE-4677-B37E-9CECC598B147}" sibTransId="{316E799B-775D-4595-ADD7-C8B912BACA17}"/>
    <dgm:cxn modelId="{6F7B64F3-79C0-4A27-8608-0074B8276FA3}" type="presOf" srcId="{F1DE2315-C1EB-4B99-B3D4-ED2E7574338E}" destId="{0459EB6B-CEE7-48FA-AAC7-3BE4FD183E1A}" srcOrd="0" destOrd="0" presId="urn:microsoft.com/office/officeart/2005/8/layout/vProcess5"/>
    <dgm:cxn modelId="{7C356592-ABA3-491B-B299-410C24AD4038}" type="presParOf" srcId="{DF054DDE-8EBB-46BD-84C5-1C18D87E8A4E}" destId="{7F312391-4FF8-4BC3-99EF-FAB6F4D7CB4C}" srcOrd="0" destOrd="0" presId="urn:microsoft.com/office/officeart/2005/8/layout/vProcess5"/>
    <dgm:cxn modelId="{B81520D3-F185-4FA3-B42C-E8EFA791AB14}" type="presParOf" srcId="{DF054DDE-8EBB-46BD-84C5-1C18D87E8A4E}" destId="{D31FB480-46FF-4099-9CE3-7DC5025E9FA5}" srcOrd="1" destOrd="0" presId="urn:microsoft.com/office/officeart/2005/8/layout/vProcess5"/>
    <dgm:cxn modelId="{EB19F52D-0E61-4755-9885-D4664EE99107}" type="presParOf" srcId="{DF054DDE-8EBB-46BD-84C5-1C18D87E8A4E}" destId="{2D04AF7A-1BE8-4146-B4C3-8348A7F213F2}" srcOrd="2" destOrd="0" presId="urn:microsoft.com/office/officeart/2005/8/layout/vProcess5"/>
    <dgm:cxn modelId="{FC7BD800-561C-4280-9458-1A2747B9F110}" type="presParOf" srcId="{DF054DDE-8EBB-46BD-84C5-1C18D87E8A4E}" destId="{0459EB6B-CEE7-48FA-AAC7-3BE4FD183E1A}" srcOrd="3" destOrd="0" presId="urn:microsoft.com/office/officeart/2005/8/layout/vProcess5"/>
    <dgm:cxn modelId="{CD82CE38-A220-4629-8188-3BF41D167D07}" type="presParOf" srcId="{DF054DDE-8EBB-46BD-84C5-1C18D87E8A4E}" destId="{D2B6107A-07FA-4801-B235-BB292B031DEA}" srcOrd="4" destOrd="0" presId="urn:microsoft.com/office/officeart/2005/8/layout/vProcess5"/>
    <dgm:cxn modelId="{7B524A8E-8A5E-49CD-BD1A-4D6A9B460143}" type="presParOf" srcId="{DF054DDE-8EBB-46BD-84C5-1C18D87E8A4E}" destId="{412FB863-17A9-4DC4-8DAF-9792740B9F85}" srcOrd="5" destOrd="0" presId="urn:microsoft.com/office/officeart/2005/8/layout/vProcess5"/>
    <dgm:cxn modelId="{5B3909E7-41AD-4114-8F82-6ADB65801D9A}" type="presParOf" srcId="{DF054DDE-8EBB-46BD-84C5-1C18D87E8A4E}" destId="{5115F070-F012-4E35-A0BE-7D6E39BF741C}" srcOrd="6" destOrd="0" presId="urn:microsoft.com/office/officeart/2005/8/layout/vProcess5"/>
    <dgm:cxn modelId="{FC811CD3-152D-430A-A95C-502C414C382A}" type="presParOf" srcId="{DF054DDE-8EBB-46BD-84C5-1C18D87E8A4E}" destId="{C07C3F09-C5FB-4CD6-9863-4CA924DA22F5}" srcOrd="7" destOrd="0" presId="urn:microsoft.com/office/officeart/2005/8/layout/vProcess5"/>
    <dgm:cxn modelId="{8E8B8561-80F3-47FC-A332-D968C1D76CB7}" type="presParOf" srcId="{DF054DDE-8EBB-46BD-84C5-1C18D87E8A4E}" destId="{FB4259A2-2D8C-49DA-B69D-646AE8CA97B2}" srcOrd="8" destOrd="0" presId="urn:microsoft.com/office/officeart/2005/8/layout/vProcess5"/>
    <dgm:cxn modelId="{EC9F148E-6A87-419E-9369-5914E339C231}" type="presParOf" srcId="{DF054DDE-8EBB-46BD-84C5-1C18D87E8A4E}" destId="{BFFC2F70-EE54-475A-8D98-0A93D8FE9530}" srcOrd="9" destOrd="0" presId="urn:microsoft.com/office/officeart/2005/8/layout/vProcess5"/>
    <dgm:cxn modelId="{037B5C57-46B3-424E-9A4D-B0ED3D7AA177}" type="presParOf" srcId="{DF054DDE-8EBB-46BD-84C5-1C18D87E8A4E}" destId="{5D2E970E-6D83-4557-A295-50A41B92B571}" srcOrd="10" destOrd="0" presId="urn:microsoft.com/office/officeart/2005/8/layout/vProcess5"/>
    <dgm:cxn modelId="{6ED9A586-5762-4123-B536-6D7DA964BAE9}" type="presParOf" srcId="{DF054DDE-8EBB-46BD-84C5-1C18D87E8A4E}" destId="{5189C4EB-AE31-4A55-8D77-120B8D7D655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BFD6D1-81A0-4AE5-8EFA-36EFFE39496E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D414751-1277-491A-A9CE-84F0A0BCFABF}">
      <dgm:prSet phldrT="[Text]" custT="1"/>
      <dgm:spPr/>
      <dgm:t>
        <a:bodyPr/>
        <a:lstStyle/>
        <a:p>
          <a:r>
            <a:rPr lang="en-US" sz="2600" dirty="0"/>
            <a:t>The idea is to train a series of models using the same learning algorithm.</a:t>
          </a:r>
        </a:p>
      </dgm:t>
    </dgm:pt>
    <dgm:pt modelId="{185A560F-389E-4B91-98B4-CA30EDF9799F}" type="parTrans" cxnId="{7816D296-0E40-417F-9619-B33CF5E9D4DA}">
      <dgm:prSet/>
      <dgm:spPr/>
      <dgm:t>
        <a:bodyPr/>
        <a:lstStyle/>
        <a:p>
          <a:endParaRPr lang="en-US"/>
        </a:p>
      </dgm:t>
    </dgm:pt>
    <dgm:pt modelId="{FA2E2CD4-8F7F-43D4-A9F4-18871CBD7C56}" type="sibTrans" cxnId="{7816D296-0E40-417F-9619-B33CF5E9D4DA}">
      <dgm:prSet/>
      <dgm:spPr/>
      <dgm:t>
        <a:bodyPr/>
        <a:lstStyle/>
        <a:p>
          <a:endParaRPr lang="en-US"/>
        </a:p>
      </dgm:t>
    </dgm:pt>
    <dgm:pt modelId="{CB65656D-4C6F-422A-B160-394B3011BD0B}">
      <dgm:prSet phldrT="[Text]" custT="1"/>
      <dgm:spPr/>
      <dgm:t>
        <a:bodyPr/>
        <a:lstStyle/>
        <a:p>
          <a:r>
            <a:rPr lang="en-US" sz="2600" dirty="0"/>
            <a:t>The objective is to combine the  models and create a stronger model that delivers better performance.</a:t>
          </a:r>
        </a:p>
      </dgm:t>
    </dgm:pt>
    <dgm:pt modelId="{76A27187-9EDA-4C2C-86D7-614837B16DC7}" type="parTrans" cxnId="{3BA79ABA-C9AA-4643-A4A6-14A0E7A8AAD9}">
      <dgm:prSet/>
      <dgm:spPr/>
      <dgm:t>
        <a:bodyPr/>
        <a:lstStyle/>
        <a:p>
          <a:endParaRPr lang="en-US"/>
        </a:p>
      </dgm:t>
    </dgm:pt>
    <dgm:pt modelId="{03AF43F4-FBFE-4EE3-90F4-4EC90B1A9E39}" type="sibTrans" cxnId="{3BA79ABA-C9AA-4643-A4A6-14A0E7A8AAD9}">
      <dgm:prSet/>
      <dgm:spPr/>
      <dgm:t>
        <a:bodyPr/>
        <a:lstStyle/>
        <a:p>
          <a:endParaRPr lang="en-US"/>
        </a:p>
      </dgm:t>
    </dgm:pt>
    <dgm:pt modelId="{0C66795D-D7A2-49E3-AE78-A12C571AD92B}">
      <dgm:prSet phldrT="[Text]" custT="1"/>
      <dgm:spPr/>
      <dgm:t>
        <a:bodyPr/>
        <a:lstStyle/>
        <a:p>
          <a:r>
            <a:rPr lang="en-US" sz="2600" dirty="0"/>
            <a:t>Bagging averages a series of model outcomes which have high variance to decrease the outcome variance.</a:t>
          </a:r>
        </a:p>
      </dgm:t>
    </dgm:pt>
    <dgm:pt modelId="{BBED0A71-AEA9-4DA1-B326-EFE571B7178D}" type="parTrans" cxnId="{D76B9AA2-6F19-4C2A-890C-7F0CCA8252C4}">
      <dgm:prSet/>
      <dgm:spPr/>
      <dgm:t>
        <a:bodyPr/>
        <a:lstStyle/>
        <a:p>
          <a:endParaRPr lang="en-US"/>
        </a:p>
      </dgm:t>
    </dgm:pt>
    <dgm:pt modelId="{3B7D8E24-AA56-428C-BBF5-A62FBFFBE4D5}" type="sibTrans" cxnId="{D76B9AA2-6F19-4C2A-890C-7F0CCA8252C4}">
      <dgm:prSet/>
      <dgm:spPr/>
      <dgm:t>
        <a:bodyPr/>
        <a:lstStyle/>
        <a:p>
          <a:endParaRPr lang="en-US"/>
        </a:p>
      </dgm:t>
    </dgm:pt>
    <dgm:pt modelId="{50CF1265-BB4F-444C-B17F-ED0009E8EE0E}">
      <dgm:prSet phldrT="[Text]" custT="1"/>
      <dgm:spPr/>
      <dgm:t>
        <a:bodyPr/>
        <a:lstStyle/>
        <a:p>
          <a:r>
            <a:rPr lang="en-US" sz="2600" dirty="0"/>
            <a:t>Boosting builds a series of incremental models to decrease the bias, while keeping variance small.</a:t>
          </a:r>
        </a:p>
      </dgm:t>
    </dgm:pt>
    <dgm:pt modelId="{1CA819ED-E272-4F0A-8528-67833EEDCBA3}" type="parTrans" cxnId="{48E2CFD6-7A23-4D10-824C-734CCF0A7309}">
      <dgm:prSet/>
      <dgm:spPr/>
      <dgm:t>
        <a:bodyPr/>
        <a:lstStyle/>
        <a:p>
          <a:endParaRPr lang="en-US"/>
        </a:p>
      </dgm:t>
    </dgm:pt>
    <dgm:pt modelId="{25A04AFF-44A5-48DA-A512-8A819814FE12}" type="sibTrans" cxnId="{48E2CFD6-7A23-4D10-824C-734CCF0A7309}">
      <dgm:prSet/>
      <dgm:spPr/>
      <dgm:t>
        <a:bodyPr/>
        <a:lstStyle/>
        <a:p>
          <a:endParaRPr lang="en-US"/>
        </a:p>
      </dgm:t>
    </dgm:pt>
    <dgm:pt modelId="{842F29C5-7714-4AA6-852C-FCBC8476AE87}" type="pres">
      <dgm:prSet presAssocID="{95BFD6D1-81A0-4AE5-8EFA-36EFFE39496E}" presName="diagram" presStyleCnt="0">
        <dgm:presLayoutVars>
          <dgm:dir/>
          <dgm:resizeHandles val="exact"/>
        </dgm:presLayoutVars>
      </dgm:prSet>
      <dgm:spPr/>
    </dgm:pt>
    <dgm:pt modelId="{D99F2A02-D7D0-4035-AD69-2468CC1F05A6}" type="pres">
      <dgm:prSet presAssocID="{CD414751-1277-491A-A9CE-84F0A0BCFABF}" presName="node" presStyleLbl="node1" presStyleIdx="0" presStyleCnt="4" custScaleX="162989">
        <dgm:presLayoutVars>
          <dgm:bulletEnabled val="1"/>
        </dgm:presLayoutVars>
      </dgm:prSet>
      <dgm:spPr/>
    </dgm:pt>
    <dgm:pt modelId="{868FFFAF-0CC5-4C00-8CD3-05FE7D42E7E2}" type="pres">
      <dgm:prSet presAssocID="{FA2E2CD4-8F7F-43D4-A9F4-18871CBD7C56}" presName="sibTrans" presStyleCnt="0"/>
      <dgm:spPr/>
    </dgm:pt>
    <dgm:pt modelId="{9D1F3B62-629C-4C36-8BBA-3C4152B31A3F}" type="pres">
      <dgm:prSet presAssocID="{CB65656D-4C6F-422A-B160-394B3011BD0B}" presName="node" presStyleLbl="node1" presStyleIdx="1" presStyleCnt="4" custScaleX="166017">
        <dgm:presLayoutVars>
          <dgm:bulletEnabled val="1"/>
        </dgm:presLayoutVars>
      </dgm:prSet>
      <dgm:spPr/>
    </dgm:pt>
    <dgm:pt modelId="{DF8FF2ED-2278-4367-BA09-ECF64670D001}" type="pres">
      <dgm:prSet presAssocID="{03AF43F4-FBFE-4EE3-90F4-4EC90B1A9E39}" presName="sibTrans" presStyleCnt="0"/>
      <dgm:spPr/>
    </dgm:pt>
    <dgm:pt modelId="{57E33626-BA55-4F79-9634-BE215F74E1C7}" type="pres">
      <dgm:prSet presAssocID="{0C66795D-D7A2-49E3-AE78-A12C571AD92B}" presName="node" presStyleLbl="node1" presStyleIdx="2" presStyleCnt="4" custScaleX="163347">
        <dgm:presLayoutVars>
          <dgm:bulletEnabled val="1"/>
        </dgm:presLayoutVars>
      </dgm:prSet>
      <dgm:spPr/>
    </dgm:pt>
    <dgm:pt modelId="{A657F238-0CCB-46D6-B512-1926ABDC3616}" type="pres">
      <dgm:prSet presAssocID="{3B7D8E24-AA56-428C-BBF5-A62FBFFBE4D5}" presName="sibTrans" presStyleCnt="0"/>
      <dgm:spPr/>
    </dgm:pt>
    <dgm:pt modelId="{F9016DB3-FD58-4648-A584-4FA12F794CA3}" type="pres">
      <dgm:prSet presAssocID="{50CF1265-BB4F-444C-B17F-ED0009E8EE0E}" presName="node" presStyleLbl="node1" presStyleIdx="3" presStyleCnt="4" custScaleX="164133">
        <dgm:presLayoutVars>
          <dgm:bulletEnabled val="1"/>
        </dgm:presLayoutVars>
      </dgm:prSet>
      <dgm:spPr/>
    </dgm:pt>
  </dgm:ptLst>
  <dgm:cxnLst>
    <dgm:cxn modelId="{4A2C4126-26A8-45F7-BBFD-32195EF95D08}" type="presOf" srcId="{CB65656D-4C6F-422A-B160-394B3011BD0B}" destId="{9D1F3B62-629C-4C36-8BBA-3C4152B31A3F}" srcOrd="0" destOrd="0" presId="urn:microsoft.com/office/officeart/2005/8/layout/default"/>
    <dgm:cxn modelId="{6731002F-D6FC-42F9-9CF9-BF833C187C76}" type="presOf" srcId="{50CF1265-BB4F-444C-B17F-ED0009E8EE0E}" destId="{F9016DB3-FD58-4648-A584-4FA12F794CA3}" srcOrd="0" destOrd="0" presId="urn:microsoft.com/office/officeart/2005/8/layout/default"/>
    <dgm:cxn modelId="{7BEE7E55-F893-4946-B521-CAE53C342D75}" type="presOf" srcId="{95BFD6D1-81A0-4AE5-8EFA-36EFFE39496E}" destId="{842F29C5-7714-4AA6-852C-FCBC8476AE87}" srcOrd="0" destOrd="0" presId="urn:microsoft.com/office/officeart/2005/8/layout/default"/>
    <dgm:cxn modelId="{ABB14981-7861-44B4-9639-8D04759C83AB}" type="presOf" srcId="{CD414751-1277-491A-A9CE-84F0A0BCFABF}" destId="{D99F2A02-D7D0-4035-AD69-2468CC1F05A6}" srcOrd="0" destOrd="0" presId="urn:microsoft.com/office/officeart/2005/8/layout/default"/>
    <dgm:cxn modelId="{7816D296-0E40-417F-9619-B33CF5E9D4DA}" srcId="{95BFD6D1-81A0-4AE5-8EFA-36EFFE39496E}" destId="{CD414751-1277-491A-A9CE-84F0A0BCFABF}" srcOrd="0" destOrd="0" parTransId="{185A560F-389E-4B91-98B4-CA30EDF9799F}" sibTransId="{FA2E2CD4-8F7F-43D4-A9F4-18871CBD7C56}"/>
    <dgm:cxn modelId="{D76B9AA2-6F19-4C2A-890C-7F0CCA8252C4}" srcId="{95BFD6D1-81A0-4AE5-8EFA-36EFFE39496E}" destId="{0C66795D-D7A2-49E3-AE78-A12C571AD92B}" srcOrd="2" destOrd="0" parTransId="{BBED0A71-AEA9-4DA1-B326-EFE571B7178D}" sibTransId="{3B7D8E24-AA56-428C-BBF5-A62FBFFBE4D5}"/>
    <dgm:cxn modelId="{3BA79ABA-C9AA-4643-A4A6-14A0E7A8AAD9}" srcId="{95BFD6D1-81A0-4AE5-8EFA-36EFFE39496E}" destId="{CB65656D-4C6F-422A-B160-394B3011BD0B}" srcOrd="1" destOrd="0" parTransId="{76A27187-9EDA-4C2C-86D7-614837B16DC7}" sibTransId="{03AF43F4-FBFE-4EE3-90F4-4EC90B1A9E39}"/>
    <dgm:cxn modelId="{48E2CFD6-7A23-4D10-824C-734CCF0A7309}" srcId="{95BFD6D1-81A0-4AE5-8EFA-36EFFE39496E}" destId="{50CF1265-BB4F-444C-B17F-ED0009E8EE0E}" srcOrd="3" destOrd="0" parTransId="{1CA819ED-E272-4F0A-8528-67833EEDCBA3}" sibTransId="{25A04AFF-44A5-48DA-A512-8A819814FE12}"/>
    <dgm:cxn modelId="{524024E1-B2B7-4315-A965-38E1F61BFC9F}" type="presOf" srcId="{0C66795D-D7A2-49E3-AE78-A12C571AD92B}" destId="{57E33626-BA55-4F79-9634-BE215F74E1C7}" srcOrd="0" destOrd="0" presId="urn:microsoft.com/office/officeart/2005/8/layout/default"/>
    <dgm:cxn modelId="{713C22E8-0B5D-47F9-802A-7DA87FBAC2DC}" type="presParOf" srcId="{842F29C5-7714-4AA6-852C-FCBC8476AE87}" destId="{D99F2A02-D7D0-4035-AD69-2468CC1F05A6}" srcOrd="0" destOrd="0" presId="urn:microsoft.com/office/officeart/2005/8/layout/default"/>
    <dgm:cxn modelId="{6C0F03FB-85A5-4B20-BBC1-D74495E279EC}" type="presParOf" srcId="{842F29C5-7714-4AA6-852C-FCBC8476AE87}" destId="{868FFFAF-0CC5-4C00-8CD3-05FE7D42E7E2}" srcOrd="1" destOrd="0" presId="urn:microsoft.com/office/officeart/2005/8/layout/default"/>
    <dgm:cxn modelId="{E8230001-168A-4C74-A07A-D7B737C235E4}" type="presParOf" srcId="{842F29C5-7714-4AA6-852C-FCBC8476AE87}" destId="{9D1F3B62-629C-4C36-8BBA-3C4152B31A3F}" srcOrd="2" destOrd="0" presId="urn:microsoft.com/office/officeart/2005/8/layout/default"/>
    <dgm:cxn modelId="{A0EF4869-011B-4F47-A973-FF00286594AB}" type="presParOf" srcId="{842F29C5-7714-4AA6-852C-FCBC8476AE87}" destId="{DF8FF2ED-2278-4367-BA09-ECF64670D001}" srcOrd="3" destOrd="0" presId="urn:microsoft.com/office/officeart/2005/8/layout/default"/>
    <dgm:cxn modelId="{7E2CDBBB-1A5F-4B5B-AA91-F04808DBEB5B}" type="presParOf" srcId="{842F29C5-7714-4AA6-852C-FCBC8476AE87}" destId="{57E33626-BA55-4F79-9634-BE215F74E1C7}" srcOrd="4" destOrd="0" presId="urn:microsoft.com/office/officeart/2005/8/layout/default"/>
    <dgm:cxn modelId="{8279180A-9740-4A08-8BE7-07F95AB01181}" type="presParOf" srcId="{842F29C5-7714-4AA6-852C-FCBC8476AE87}" destId="{A657F238-0CCB-46D6-B512-1926ABDC3616}" srcOrd="5" destOrd="0" presId="urn:microsoft.com/office/officeart/2005/8/layout/default"/>
    <dgm:cxn modelId="{E8A68413-50A5-4A6D-80FF-76D9E333EE86}" type="presParOf" srcId="{842F29C5-7714-4AA6-852C-FCBC8476AE87}" destId="{F9016DB3-FD58-4648-A584-4FA12F794CA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928F000-4282-4A72-8FA2-D8B25FF6419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D7AF5-D580-4BBC-BA80-E71F617EA2C0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Select a supervised learner algorithm that meet your business specifications</a:t>
          </a:r>
        </a:p>
      </dgm:t>
    </dgm:pt>
    <dgm:pt modelId="{D1B1620F-2FC2-4D65-9A0D-09EE64022660}" type="parTrans" cxnId="{7AD710AD-FB35-4880-A35C-9A19F21BDB7B}">
      <dgm:prSet/>
      <dgm:spPr/>
      <dgm:t>
        <a:bodyPr/>
        <a:lstStyle/>
        <a:p>
          <a:endParaRPr lang="en-US"/>
        </a:p>
      </dgm:t>
    </dgm:pt>
    <dgm:pt modelId="{85A4D19F-3A1C-49B1-9763-C835F32910B1}" type="sibTrans" cxnId="{7AD710AD-FB35-4880-A35C-9A19F21BDB7B}">
      <dgm:prSet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BD0C7233-6F4B-4150-9AFC-002E071C4FC5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dirty="0"/>
            <a:t>Train the algorithm multiple times</a:t>
          </a:r>
        </a:p>
        <a:p>
          <a:pPr algn="l">
            <a:buFont typeface="+mj-lt"/>
            <a:buAutoNum type="alphaLcParenR"/>
          </a:pPr>
          <a:r>
            <a:rPr lang="en-US" u="sng" dirty="0"/>
            <a:t>Bagging:</a:t>
          </a:r>
          <a:r>
            <a:rPr lang="en-US" dirty="0"/>
            <a:t> In parallel on different training samples</a:t>
          </a:r>
        </a:p>
        <a:p>
          <a:pPr algn="l">
            <a:buFont typeface="+mj-lt"/>
            <a:buAutoNum type="alphaLcParenR"/>
          </a:pPr>
          <a:r>
            <a:rPr lang="en-US" u="sng" dirty="0"/>
            <a:t>Boosting:</a:t>
          </a:r>
          <a:r>
            <a:rPr lang="en-US" dirty="0"/>
            <a:t> Sequentially with different weights on observations</a:t>
          </a:r>
        </a:p>
      </dgm:t>
    </dgm:pt>
    <dgm:pt modelId="{B8A3021D-DB7A-4027-B157-BADB9DCCC624}" type="parTrans" cxnId="{03E99A65-0159-4A82-9675-CA4211142705}">
      <dgm:prSet/>
      <dgm:spPr/>
      <dgm:t>
        <a:bodyPr/>
        <a:lstStyle/>
        <a:p>
          <a:endParaRPr lang="en-US"/>
        </a:p>
      </dgm:t>
    </dgm:pt>
    <dgm:pt modelId="{83C06029-5CE0-4B4D-B56A-CCFC730A45AE}" type="sibTrans" cxnId="{03E99A65-0159-4A82-9675-CA4211142705}">
      <dgm:prSet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F47F63E3-9609-4703-8408-9284E746482D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Assemble the predictions from the models, with or without weights</a:t>
          </a:r>
        </a:p>
      </dgm:t>
    </dgm:pt>
    <dgm:pt modelId="{97228B8F-094E-43B0-846F-BD3713BA6582}" type="parTrans" cxnId="{AF283155-8681-49B1-BA43-893FB43BEDFC}">
      <dgm:prSet/>
      <dgm:spPr/>
      <dgm:t>
        <a:bodyPr/>
        <a:lstStyle/>
        <a:p>
          <a:endParaRPr lang="en-US"/>
        </a:p>
      </dgm:t>
    </dgm:pt>
    <dgm:pt modelId="{061E6963-E170-496F-91A6-32E7D8AD0BCB}" type="sibTrans" cxnId="{AF283155-8681-49B1-BA43-893FB43BEDFC}">
      <dgm:prSet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220CB62C-8E87-4B17-9330-F1B064DE5174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ensemble prediction is the outcome of the Ensemble Method</a:t>
          </a:r>
        </a:p>
      </dgm:t>
    </dgm:pt>
    <dgm:pt modelId="{45887B9C-C1EC-4F25-9D00-6A28A9B482F8}" type="parTrans" cxnId="{18748753-E118-4DEA-86C4-7F93A27F2C89}">
      <dgm:prSet/>
      <dgm:spPr/>
      <dgm:t>
        <a:bodyPr/>
        <a:lstStyle/>
        <a:p>
          <a:endParaRPr lang="en-US"/>
        </a:p>
      </dgm:t>
    </dgm:pt>
    <dgm:pt modelId="{A60BD941-1BBC-41BD-8DB0-46955FD19FBC}" type="sibTrans" cxnId="{18748753-E118-4DEA-86C4-7F93A27F2C89}">
      <dgm:prSet/>
      <dgm:spPr/>
      <dgm:t>
        <a:bodyPr/>
        <a:lstStyle/>
        <a:p>
          <a:endParaRPr lang="en-US"/>
        </a:p>
      </dgm:t>
    </dgm:pt>
    <dgm:pt modelId="{149C7C60-CBF6-4957-82DC-C9CFC9929EB4}" type="pres">
      <dgm:prSet presAssocID="{6928F000-4282-4A72-8FA2-D8B25FF6419C}" presName="Name0" presStyleCnt="0">
        <dgm:presLayoutVars>
          <dgm:dir/>
          <dgm:resizeHandles val="exact"/>
        </dgm:presLayoutVars>
      </dgm:prSet>
      <dgm:spPr/>
    </dgm:pt>
    <dgm:pt modelId="{4BCAAE02-8780-424D-9612-F193FA460A59}" type="pres">
      <dgm:prSet presAssocID="{AF1D7AF5-D580-4BBC-BA80-E71F617EA2C0}" presName="node" presStyleLbl="node1" presStyleIdx="0" presStyleCnt="4">
        <dgm:presLayoutVars>
          <dgm:bulletEnabled val="1"/>
        </dgm:presLayoutVars>
      </dgm:prSet>
      <dgm:spPr/>
    </dgm:pt>
    <dgm:pt modelId="{4D242A31-39CB-4DE6-A65B-55281F171AD6}" type="pres">
      <dgm:prSet presAssocID="{85A4D19F-3A1C-49B1-9763-C835F32910B1}" presName="sibTrans" presStyleLbl="sibTrans2D1" presStyleIdx="0" presStyleCnt="3"/>
      <dgm:spPr/>
    </dgm:pt>
    <dgm:pt modelId="{0DC78169-C060-4936-BE14-127A887098E2}" type="pres">
      <dgm:prSet presAssocID="{85A4D19F-3A1C-49B1-9763-C835F32910B1}" presName="connectorText" presStyleLbl="sibTrans2D1" presStyleIdx="0" presStyleCnt="3"/>
      <dgm:spPr/>
    </dgm:pt>
    <dgm:pt modelId="{34492C2B-EF64-42C5-86FC-9E3063722C89}" type="pres">
      <dgm:prSet presAssocID="{BD0C7233-6F4B-4150-9AFC-002E071C4FC5}" presName="node" presStyleLbl="node1" presStyleIdx="1" presStyleCnt="4">
        <dgm:presLayoutVars>
          <dgm:bulletEnabled val="1"/>
        </dgm:presLayoutVars>
      </dgm:prSet>
      <dgm:spPr/>
    </dgm:pt>
    <dgm:pt modelId="{F94966B4-194B-410D-B54F-11F4026EEB3D}" type="pres">
      <dgm:prSet presAssocID="{83C06029-5CE0-4B4D-B56A-CCFC730A45AE}" presName="sibTrans" presStyleLbl="sibTrans2D1" presStyleIdx="1" presStyleCnt="3"/>
      <dgm:spPr/>
    </dgm:pt>
    <dgm:pt modelId="{52AE5930-8F84-4850-819C-E55844F75A53}" type="pres">
      <dgm:prSet presAssocID="{83C06029-5CE0-4B4D-B56A-CCFC730A45AE}" presName="connectorText" presStyleLbl="sibTrans2D1" presStyleIdx="1" presStyleCnt="3"/>
      <dgm:spPr/>
    </dgm:pt>
    <dgm:pt modelId="{3F839089-BCF1-407B-A762-D043861689BD}" type="pres">
      <dgm:prSet presAssocID="{F47F63E3-9609-4703-8408-9284E746482D}" presName="node" presStyleLbl="node1" presStyleIdx="2" presStyleCnt="4">
        <dgm:presLayoutVars>
          <dgm:bulletEnabled val="1"/>
        </dgm:presLayoutVars>
      </dgm:prSet>
      <dgm:spPr/>
    </dgm:pt>
    <dgm:pt modelId="{B4C6185E-E81A-4F62-984D-9C5A30890E70}" type="pres">
      <dgm:prSet presAssocID="{061E6963-E170-496F-91A6-32E7D8AD0BCB}" presName="sibTrans" presStyleLbl="sibTrans2D1" presStyleIdx="2" presStyleCnt="3"/>
      <dgm:spPr/>
    </dgm:pt>
    <dgm:pt modelId="{A260B694-B957-4DE6-9862-09483A2C4D45}" type="pres">
      <dgm:prSet presAssocID="{061E6963-E170-496F-91A6-32E7D8AD0BCB}" presName="connectorText" presStyleLbl="sibTrans2D1" presStyleIdx="2" presStyleCnt="3"/>
      <dgm:spPr/>
    </dgm:pt>
    <dgm:pt modelId="{ACAEE3BF-0411-443F-8D2C-BD6D0AF32EF4}" type="pres">
      <dgm:prSet presAssocID="{220CB62C-8E87-4B17-9330-F1B064DE5174}" presName="node" presStyleLbl="node1" presStyleIdx="3" presStyleCnt="4">
        <dgm:presLayoutVars>
          <dgm:bulletEnabled val="1"/>
        </dgm:presLayoutVars>
      </dgm:prSet>
      <dgm:spPr/>
    </dgm:pt>
  </dgm:ptLst>
  <dgm:cxnLst>
    <dgm:cxn modelId="{32270013-BCBE-48E3-81B4-CAE8E111C15C}" type="presOf" srcId="{F47F63E3-9609-4703-8408-9284E746482D}" destId="{3F839089-BCF1-407B-A762-D043861689BD}" srcOrd="0" destOrd="0" presId="urn:microsoft.com/office/officeart/2005/8/layout/process1"/>
    <dgm:cxn modelId="{3C1FE715-48FA-4224-97EC-AA182652C34D}" type="presOf" srcId="{85A4D19F-3A1C-49B1-9763-C835F32910B1}" destId="{4D242A31-39CB-4DE6-A65B-55281F171AD6}" srcOrd="0" destOrd="0" presId="urn:microsoft.com/office/officeart/2005/8/layout/process1"/>
    <dgm:cxn modelId="{8FF4A31B-BBE2-475F-B12C-594C96478BE1}" type="presOf" srcId="{061E6963-E170-496F-91A6-32E7D8AD0BCB}" destId="{B4C6185E-E81A-4F62-984D-9C5A30890E70}" srcOrd="0" destOrd="0" presId="urn:microsoft.com/office/officeart/2005/8/layout/process1"/>
    <dgm:cxn modelId="{DEC8B72D-EA2D-48B4-927C-B82464C47B05}" type="presOf" srcId="{220CB62C-8E87-4B17-9330-F1B064DE5174}" destId="{ACAEE3BF-0411-443F-8D2C-BD6D0AF32EF4}" srcOrd="0" destOrd="0" presId="urn:microsoft.com/office/officeart/2005/8/layout/process1"/>
    <dgm:cxn modelId="{7E3CAD35-C310-4AE8-A9D4-1D225F84A37C}" type="presOf" srcId="{6928F000-4282-4A72-8FA2-D8B25FF6419C}" destId="{149C7C60-CBF6-4957-82DC-C9CFC9929EB4}" srcOrd="0" destOrd="0" presId="urn:microsoft.com/office/officeart/2005/8/layout/process1"/>
    <dgm:cxn modelId="{03E99A65-0159-4A82-9675-CA4211142705}" srcId="{6928F000-4282-4A72-8FA2-D8B25FF6419C}" destId="{BD0C7233-6F4B-4150-9AFC-002E071C4FC5}" srcOrd="1" destOrd="0" parTransId="{B8A3021D-DB7A-4027-B157-BADB9DCCC624}" sibTransId="{83C06029-5CE0-4B4D-B56A-CCFC730A45AE}"/>
    <dgm:cxn modelId="{18748753-E118-4DEA-86C4-7F93A27F2C89}" srcId="{6928F000-4282-4A72-8FA2-D8B25FF6419C}" destId="{220CB62C-8E87-4B17-9330-F1B064DE5174}" srcOrd="3" destOrd="0" parTransId="{45887B9C-C1EC-4F25-9D00-6A28A9B482F8}" sibTransId="{A60BD941-1BBC-41BD-8DB0-46955FD19FBC}"/>
    <dgm:cxn modelId="{AF283155-8681-49B1-BA43-893FB43BEDFC}" srcId="{6928F000-4282-4A72-8FA2-D8B25FF6419C}" destId="{F47F63E3-9609-4703-8408-9284E746482D}" srcOrd="2" destOrd="0" parTransId="{97228B8F-094E-43B0-846F-BD3713BA6582}" sibTransId="{061E6963-E170-496F-91A6-32E7D8AD0BCB}"/>
    <dgm:cxn modelId="{DE87207C-BC48-4B07-8BF2-4135C968EC03}" type="presOf" srcId="{83C06029-5CE0-4B4D-B56A-CCFC730A45AE}" destId="{52AE5930-8F84-4850-819C-E55844F75A53}" srcOrd="1" destOrd="0" presId="urn:microsoft.com/office/officeart/2005/8/layout/process1"/>
    <dgm:cxn modelId="{9727197D-65DB-4E70-948A-00621B1509F4}" type="presOf" srcId="{BD0C7233-6F4B-4150-9AFC-002E071C4FC5}" destId="{34492C2B-EF64-42C5-86FC-9E3063722C89}" srcOrd="0" destOrd="0" presId="urn:microsoft.com/office/officeart/2005/8/layout/process1"/>
    <dgm:cxn modelId="{ABA8EB7E-6724-4B52-A961-854CC7D2CDAE}" type="presOf" srcId="{83C06029-5CE0-4B4D-B56A-CCFC730A45AE}" destId="{F94966B4-194B-410D-B54F-11F4026EEB3D}" srcOrd="0" destOrd="0" presId="urn:microsoft.com/office/officeart/2005/8/layout/process1"/>
    <dgm:cxn modelId="{7AD710AD-FB35-4880-A35C-9A19F21BDB7B}" srcId="{6928F000-4282-4A72-8FA2-D8B25FF6419C}" destId="{AF1D7AF5-D580-4BBC-BA80-E71F617EA2C0}" srcOrd="0" destOrd="0" parTransId="{D1B1620F-2FC2-4D65-9A0D-09EE64022660}" sibTransId="{85A4D19F-3A1C-49B1-9763-C835F32910B1}"/>
    <dgm:cxn modelId="{1E1111C6-425A-41D1-AC80-B6AA15E9C95B}" type="presOf" srcId="{85A4D19F-3A1C-49B1-9763-C835F32910B1}" destId="{0DC78169-C060-4936-BE14-127A887098E2}" srcOrd="1" destOrd="0" presId="urn:microsoft.com/office/officeart/2005/8/layout/process1"/>
    <dgm:cxn modelId="{FCDE30D1-983E-4BBA-B5DF-AA1C86063404}" type="presOf" srcId="{061E6963-E170-496F-91A6-32E7D8AD0BCB}" destId="{A260B694-B957-4DE6-9862-09483A2C4D45}" srcOrd="1" destOrd="0" presId="urn:microsoft.com/office/officeart/2005/8/layout/process1"/>
    <dgm:cxn modelId="{9E7F1BE8-43D2-4E9E-9AA8-DDA08F102CBB}" type="presOf" srcId="{AF1D7AF5-D580-4BBC-BA80-E71F617EA2C0}" destId="{4BCAAE02-8780-424D-9612-F193FA460A59}" srcOrd="0" destOrd="0" presId="urn:microsoft.com/office/officeart/2005/8/layout/process1"/>
    <dgm:cxn modelId="{3CDD6C36-86C7-4D2C-9373-09F06E38CAB6}" type="presParOf" srcId="{149C7C60-CBF6-4957-82DC-C9CFC9929EB4}" destId="{4BCAAE02-8780-424D-9612-F193FA460A59}" srcOrd="0" destOrd="0" presId="urn:microsoft.com/office/officeart/2005/8/layout/process1"/>
    <dgm:cxn modelId="{AB4073E9-1C6F-4743-AC1B-710E5D95AAB0}" type="presParOf" srcId="{149C7C60-CBF6-4957-82DC-C9CFC9929EB4}" destId="{4D242A31-39CB-4DE6-A65B-55281F171AD6}" srcOrd="1" destOrd="0" presId="urn:microsoft.com/office/officeart/2005/8/layout/process1"/>
    <dgm:cxn modelId="{E45A81F2-6067-4F39-A3AE-AA338AB84402}" type="presParOf" srcId="{4D242A31-39CB-4DE6-A65B-55281F171AD6}" destId="{0DC78169-C060-4936-BE14-127A887098E2}" srcOrd="0" destOrd="0" presId="urn:microsoft.com/office/officeart/2005/8/layout/process1"/>
    <dgm:cxn modelId="{89A641C2-A8F8-4652-8289-873D58E0667E}" type="presParOf" srcId="{149C7C60-CBF6-4957-82DC-C9CFC9929EB4}" destId="{34492C2B-EF64-42C5-86FC-9E3063722C89}" srcOrd="2" destOrd="0" presId="urn:microsoft.com/office/officeart/2005/8/layout/process1"/>
    <dgm:cxn modelId="{A952AB79-75E2-4B0E-8365-F23510F17FBE}" type="presParOf" srcId="{149C7C60-CBF6-4957-82DC-C9CFC9929EB4}" destId="{F94966B4-194B-410D-B54F-11F4026EEB3D}" srcOrd="3" destOrd="0" presId="urn:microsoft.com/office/officeart/2005/8/layout/process1"/>
    <dgm:cxn modelId="{2D3C3E8C-814E-4ECB-AC42-E34E4B4BBD60}" type="presParOf" srcId="{F94966B4-194B-410D-B54F-11F4026EEB3D}" destId="{52AE5930-8F84-4850-819C-E55844F75A53}" srcOrd="0" destOrd="0" presId="urn:microsoft.com/office/officeart/2005/8/layout/process1"/>
    <dgm:cxn modelId="{DA70457B-E189-43A5-8B95-E71554D03639}" type="presParOf" srcId="{149C7C60-CBF6-4957-82DC-C9CFC9929EB4}" destId="{3F839089-BCF1-407B-A762-D043861689BD}" srcOrd="4" destOrd="0" presId="urn:microsoft.com/office/officeart/2005/8/layout/process1"/>
    <dgm:cxn modelId="{3FAA4EBE-3DD2-493C-842C-65B2EF494CBE}" type="presParOf" srcId="{149C7C60-CBF6-4957-82DC-C9CFC9929EB4}" destId="{B4C6185E-E81A-4F62-984D-9C5A30890E70}" srcOrd="5" destOrd="0" presId="urn:microsoft.com/office/officeart/2005/8/layout/process1"/>
    <dgm:cxn modelId="{BCAB1C61-699A-461F-A7C1-FF7C3E9A6FD4}" type="presParOf" srcId="{B4C6185E-E81A-4F62-984D-9C5A30890E70}" destId="{A260B694-B957-4DE6-9862-09483A2C4D45}" srcOrd="0" destOrd="0" presId="urn:microsoft.com/office/officeart/2005/8/layout/process1"/>
    <dgm:cxn modelId="{C90D9AFA-E306-456C-A58E-2E73B1870F58}" type="presParOf" srcId="{149C7C60-CBF6-4957-82DC-C9CFC9929EB4}" destId="{ACAEE3BF-0411-443F-8D2C-BD6D0AF32EF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BAE48-B4E4-468A-84E1-7DD210DC451C}">
      <dsp:nvSpPr>
        <dsp:cNvPr id="0" name=""/>
        <dsp:cNvSpPr/>
      </dsp:nvSpPr>
      <dsp:spPr>
        <a:xfrm>
          <a:off x="2918280" y="2135"/>
          <a:ext cx="5029197" cy="130542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Bootstrapping</a:t>
          </a:r>
        </a:p>
      </dsp:txBody>
      <dsp:txXfrm>
        <a:off x="2918280" y="2135"/>
        <a:ext cx="5029197" cy="1305425"/>
      </dsp:txXfrm>
    </dsp:sp>
    <dsp:sp modelId="{FAFDD702-DB39-4E63-9D41-AE797FC41523}">
      <dsp:nvSpPr>
        <dsp:cNvPr id="0" name=""/>
        <dsp:cNvSpPr/>
      </dsp:nvSpPr>
      <dsp:spPr>
        <a:xfrm>
          <a:off x="1667882" y="20802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51000" r="-5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D072-7694-4463-9D64-FD2DB5E598D9}">
      <dsp:nvSpPr>
        <dsp:cNvPr id="0" name=""/>
        <dsp:cNvSpPr/>
      </dsp:nvSpPr>
      <dsp:spPr>
        <a:xfrm>
          <a:off x="1644392" y="1557223"/>
          <a:ext cx="5029197" cy="130542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Bagging</a:t>
          </a:r>
        </a:p>
      </dsp:txBody>
      <dsp:txXfrm>
        <a:off x="1644392" y="1557223"/>
        <a:ext cx="5029197" cy="1305425"/>
      </dsp:txXfrm>
    </dsp:sp>
    <dsp:sp modelId="{FDEDCEB3-B7CB-4C07-9161-4945887861EE}">
      <dsp:nvSpPr>
        <dsp:cNvPr id="0" name=""/>
        <dsp:cNvSpPr/>
      </dsp:nvSpPr>
      <dsp:spPr>
        <a:xfrm>
          <a:off x="6701760" y="1557223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38B4A-3E5D-4091-90FF-8FCD532B062E}">
      <dsp:nvSpPr>
        <dsp:cNvPr id="0" name=""/>
        <dsp:cNvSpPr/>
      </dsp:nvSpPr>
      <dsp:spPr>
        <a:xfrm>
          <a:off x="2960246" y="3036584"/>
          <a:ext cx="5029197" cy="130542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Boosting</a:t>
          </a:r>
        </a:p>
      </dsp:txBody>
      <dsp:txXfrm>
        <a:off x="2960246" y="3036584"/>
        <a:ext cx="5029197" cy="1305425"/>
      </dsp:txXfrm>
    </dsp:sp>
    <dsp:sp modelId="{828822D5-2BA7-4F10-AB88-DFC74823F625}">
      <dsp:nvSpPr>
        <dsp:cNvPr id="0" name=""/>
        <dsp:cNvSpPr/>
      </dsp:nvSpPr>
      <dsp:spPr>
        <a:xfrm>
          <a:off x="1667882" y="3045912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40000" r="-4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98F43-B3E2-4459-A7D9-9CC7F9BD4BEB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500" kern="1200" dirty="0"/>
            <a:t>Estimate the sampling distribution, the 95% confidence interval, or the standard error of the statistic </a:t>
          </a:r>
          <a14:m xmlns:a14="http://schemas.microsoft.com/office/drawing/2010/main">
            <m:oMath xmlns:m="http://schemas.openxmlformats.org/officeDocument/2006/math">
              <m:r>
                <a:rPr lang="en-US" sz="2500" i="1" kern="1200">
                  <a:latin typeface="Cambria Math" panose="02040503050406030204" pitchFamily="18" charset="0"/>
                </a:rPr>
                <m:t>𝑠</m:t>
              </m:r>
              <m:d>
                <m:dPr>
                  <m:ctrlPr>
                    <a:rPr lang="en-US" sz="2500" i="1" kern="120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500" b="1" kern="1200">
                      <a:latin typeface="Cambria Math" panose="02040503050406030204" pitchFamily="18" charset="0"/>
                    </a:rPr>
                    <m:t>𝐗</m:t>
                  </m:r>
                </m:e>
              </m:d>
            </m:oMath>
          </a14:m>
          <a:endParaRPr lang="en-US" sz="2500" kern="1200" dirty="0"/>
        </a:p>
      </dsp:txBody>
      <dsp:txXfrm>
        <a:off x="0" y="3275482"/>
        <a:ext cx="10515600" cy="1075086"/>
      </dsp:txXfrm>
    </dsp:sp>
    <dsp:sp modelId="{D8EFF358-1DAC-40AF-A704-99911B0BB283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500" kern="1200" dirty="0"/>
            <a:t>Compute a statistic 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𝑠</m:t>
              </m:r>
              <m:d>
                <m:d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500" b="1" i="0" kern="1200" smtClean="0">
                      <a:latin typeface="Cambria Math" panose="02040503050406030204" pitchFamily="18" charset="0"/>
                    </a:rPr>
                    <m:t>𝐗</m:t>
                  </m:r>
                </m:e>
              </m:d>
            </m:oMath>
          </a14:m>
          <a:r>
            <a:rPr lang="en-US" sz="2500" kern="1200" dirty="0"/>
            <a:t> based on the observed sample </a:t>
          </a:r>
          <a14:m xmlns:a14="http://schemas.microsoft.com/office/drawing/2010/main">
            <m:oMath xmlns:m="http://schemas.openxmlformats.org/officeDocument/2006/math">
              <m:r>
                <a:rPr lang="en-US" sz="2500" b="1" kern="1200">
                  <a:latin typeface="Cambria Math" panose="02040503050406030204" pitchFamily="18" charset="0"/>
                </a:rPr>
                <m:t>𝐗</m:t>
              </m:r>
            </m:oMath>
          </a14:m>
          <a:endParaRPr lang="en-US" sz="2500" kern="1200" dirty="0"/>
        </a:p>
      </dsp:txBody>
      <dsp:txXfrm rot="10800000">
        <a:off x="0" y="1638125"/>
        <a:ext cx="10515600" cy="1074383"/>
      </dsp:txXfrm>
    </dsp:sp>
    <dsp:sp modelId="{594C13E5-8197-463A-AE24-96D2D4826FAB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500" kern="1200" dirty="0"/>
            <a:t>Observe a random sample of independently and identically distributed (i.i.d.) observations </a:t>
          </a:r>
          <a14:m xmlns:a14="http://schemas.microsoft.com/office/drawing/2010/main">
            <m:oMath xmlns:m="http://schemas.openxmlformats.org/officeDocument/2006/math">
              <m:r>
                <a:rPr lang="en-US" sz="2500" b="1" i="0" kern="1200" smtClean="0">
                  <a:latin typeface="Cambria Math" panose="02040503050406030204" pitchFamily="18" charset="0"/>
                </a:rPr>
                <m:t>𝐗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=</m:t>
              </m:r>
              <m:d>
                <m:d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b>
                    <m:sSubPr>
                      <m:ctrlPr>
                        <a:rPr lang="en-US" sz="25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,…,</m:t>
                  </m:r>
                  <m:sSub>
                    <m:sSubPr>
                      <m:ctrlPr>
                        <a:rPr lang="en-US" sz="25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500" i="1" kern="1200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</m:e>
              </m:d>
            </m:oMath>
          </a14:m>
          <a:r>
            <a:rPr lang="en-US" sz="2500" kern="1200" dirty="0"/>
            <a:t> from a probability distribution </a:t>
          </a:r>
          <a:r>
            <a:rPr lang="en-US" sz="2500" i="1" kern="1200" dirty="0"/>
            <a:t>F</a:t>
          </a:r>
          <a:endParaRPr lang="en-US" sz="2500" kern="1200" dirty="0"/>
        </a:p>
      </dsp:txBody>
      <dsp:txXfrm rot="10800000">
        <a:off x="0" y="769"/>
        <a:ext cx="10515600" cy="10743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E1403-F30E-4418-BEA4-0FD0CF85F3DF}">
      <dsp:nvSpPr>
        <dsp:cNvPr id="0" name=""/>
        <dsp:cNvSpPr/>
      </dsp:nvSpPr>
      <dsp:spPr>
        <a:xfrm>
          <a:off x="1206" y="600"/>
          <a:ext cx="10513186" cy="1330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probability distribution is </a:t>
          </a:r>
          <a14:m xmlns:a14="http://schemas.microsoft.com/office/drawing/2010/main">
            <m:oMath xmlns:m="http://schemas.openxmlformats.org/officeDocument/2006/math">
              <m:r>
                <a:rPr lang="en-US" sz="2800" b="0" i="1" kern="1200" smtClean="0">
                  <a:latin typeface="Cambria Math" panose="02040503050406030204" pitchFamily="18" charset="0"/>
                </a:rPr>
                <m:t>𝐹</m:t>
              </m:r>
              <m:r>
                <a:rPr lang="en-US" sz="28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~</m:t>
              </m:r>
              <m:r>
                <a:rPr lang="en-US" sz="28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𝑁</m:t>
              </m:r>
              <m:d>
                <m:dPr>
                  <m:ctrlPr>
                    <a:rPr lang="en-US" sz="28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dPr>
                <m:e>
                  <m:r>
                    <a:rPr lang="en-US" sz="28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  <m:r>
                    <a:rPr lang="en-US" sz="28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</m:t>
                  </m:r>
                  <m:sSup>
                    <m:sSupPr>
                      <m:ctrlPr>
                        <a:rPr lang="en-US" sz="28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8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p>
                      <m:r>
                        <a:rPr lang="en-US" sz="28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sup>
                  </m:sSup>
                </m:e>
              </m:d>
            </m:oMath>
          </a14:m>
          <a:br>
            <a:rPr lang="en-US" sz="2800" kern="1200" dirty="0"/>
          </a:br>
          <a:r>
            <a:rPr lang="en-US" sz="2800" i="1" kern="1200" dirty="0"/>
            <a:t>F</a:t>
          </a:r>
          <a:r>
            <a:rPr lang="en-US" sz="2800" kern="1200" dirty="0"/>
            <a:t> is the Normal distribution with mean </a:t>
          </a:r>
          <a14:m xmlns:a14="http://schemas.microsoft.com/office/drawing/2010/main">
            <m:oMath xmlns:m="http://schemas.openxmlformats.org/officeDocument/2006/math">
              <m:r>
                <a:rPr lang="en-US" sz="280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𝜇</m:t>
              </m:r>
            </m:oMath>
          </a14:m>
          <a:r>
            <a:rPr lang="en-US" sz="2800" kern="1200" dirty="0"/>
            <a:t> and variance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8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pPr>
                <m:e>
                  <m:r>
                    <a:rPr lang="en-US" sz="28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𝜎</m:t>
                  </m:r>
                </m:e>
                <m:sup>
                  <m:r>
                    <a:rPr lang="en-US" sz="28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2</m:t>
                  </m:r>
                </m:sup>
              </m:sSup>
            </m:oMath>
          </a14:m>
          <a:endParaRPr lang="en-US" sz="2800" kern="1200" dirty="0"/>
        </a:p>
      </dsp:txBody>
      <dsp:txXfrm>
        <a:off x="40162" y="39556"/>
        <a:ext cx="10435274" cy="1252135"/>
      </dsp:txXfrm>
    </dsp:sp>
    <dsp:sp modelId="{8E0AAC6A-EF52-46DD-9508-409F43FDAE6A}">
      <dsp:nvSpPr>
        <dsp:cNvPr id="0" name=""/>
        <dsp:cNvSpPr/>
      </dsp:nvSpPr>
      <dsp:spPr>
        <a:xfrm>
          <a:off x="1206" y="1510645"/>
          <a:ext cx="6867539" cy="1330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The statistic </a:t>
          </a:r>
          <a14:m xmlns:a14="http://schemas.microsoft.com/office/drawing/2010/main">
            <m:oMath xmlns:m="http://schemas.openxmlformats.org/officeDocument/2006/math">
              <m:r>
                <a:rPr lang="en-US" sz="2600" b="0" i="1" kern="1200" smtClean="0">
                  <a:latin typeface="Cambria Math" panose="02040503050406030204" pitchFamily="18" charset="0"/>
                </a:rPr>
                <m:t>𝑠</m:t>
              </m:r>
              <m:d>
                <m:dPr>
                  <m:ctrlPr>
                    <a:rPr lang="en-US" sz="26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600" b="1" i="0" kern="1200" smtClean="0">
                      <a:latin typeface="Cambria Math" panose="02040503050406030204" pitchFamily="18" charset="0"/>
                    </a:rPr>
                    <m:t>𝐗</m:t>
                  </m:r>
                </m:e>
              </m:d>
            </m:oMath>
          </a14:m>
          <a:r>
            <a:rPr lang="en-US" sz="2600" kern="1200" dirty="0"/>
            <a:t> is the sample mean</a:t>
          </a:r>
          <a:br>
            <a:rPr lang="en-US" sz="2600" kern="1200" dirty="0"/>
          </a:br>
          <a:r>
            <a:rPr lang="en-US" sz="2600" kern="1200" dirty="0"/>
            <a:t>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US" sz="2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𝑋</m:t>
                  </m:r>
                </m:e>
              </m:acc>
              <m:r>
                <a:rPr lang="en-US" sz="26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26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1</m:t>
                  </m:r>
                </m:num>
                <m:den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𝑛</m:t>
                  </m:r>
                </m:den>
              </m:f>
              <m:nary>
                <m:naryPr>
                  <m:chr m:val="∑"/>
                  <m:limLoc m:val="subSup"/>
                  <m:ctrlPr>
                    <a:rPr lang="en-US" sz="2600" b="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25"/>
                    </m:rPr>
                    <a:rPr lang="en-US" sz="26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=1</m:t>
                  </m:r>
                </m:sub>
                <m:sup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𝑛</m:t>
                  </m:r>
                </m:sup>
                <m:e>
                  <m:sSub>
                    <m:sSubPr>
                      <m:ctrlPr>
                        <a:rPr lang="en-US" sz="26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e>
              </m:nary>
            </m:oMath>
          </a14:m>
          <a:r>
            <a:rPr lang="en-US" sz="2600" kern="1200" dirty="0"/>
            <a:t> </a:t>
          </a:r>
        </a:p>
      </dsp:txBody>
      <dsp:txXfrm>
        <a:off x="40162" y="1549601"/>
        <a:ext cx="6789627" cy="1252135"/>
      </dsp:txXfrm>
    </dsp:sp>
    <dsp:sp modelId="{700ABE01-0C5B-4784-97A1-7ECCCF11F52E}">
      <dsp:nvSpPr>
        <dsp:cNvPr id="0" name=""/>
        <dsp:cNvSpPr/>
      </dsp:nvSpPr>
      <dsp:spPr>
        <a:xfrm>
          <a:off x="1206" y="3020690"/>
          <a:ext cx="3363143" cy="1330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sampling distribution of mean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US" sz="20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𝑋</m:t>
                  </m:r>
                </m:e>
              </m:acc>
            </m:oMath>
          </a14:m>
          <a:r>
            <a:rPr lang="en-US" sz="2000" kern="1200" dirty="0"/>
            <a:t> is </a:t>
          </a:r>
          <a14:m xmlns:a14="http://schemas.microsoft.com/office/drawing/2010/main">
            <m:oMath xmlns:m="http://schemas.openxmlformats.org/officeDocument/2006/math">
              <m:r>
                <a:rPr lang="en-US" sz="200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𝑁</m:t>
              </m:r>
              <m:d>
                <m:dPr>
                  <m:ctrlPr>
                    <a:rPr lang="en-US" sz="20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dPr>
                <m:e>
                  <m:r>
                    <a:rPr lang="en-US" sz="20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  <m:r>
                    <a:rPr lang="en-US" sz="20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</m:t>
                  </m:r>
                  <m:f>
                    <m:fPr>
                      <m:type m:val="lin"/>
                      <m:ctrlPr>
                        <a:rPr lang="en-US" sz="20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fPr>
                    <m:num>
                      <m:sSup>
                        <m:sSupPr>
                          <m:ctrlPr>
                            <a:rPr lang="en-US" sz="20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lang="en-US" sz="20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den>
                  </m:f>
                  <m:r>
                    <a:rPr lang="en-US" sz="20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</m:e>
              </m:d>
            </m:oMath>
          </a14:m>
          <a:endParaRPr lang="en-US" sz="2000" kern="1200" dirty="0"/>
        </a:p>
      </dsp:txBody>
      <dsp:txXfrm>
        <a:off x="40162" y="3059646"/>
        <a:ext cx="3285231" cy="1252135"/>
      </dsp:txXfrm>
    </dsp:sp>
    <dsp:sp modelId="{CC734DCE-6A87-4A7D-955F-7483B65FCA1B}">
      <dsp:nvSpPr>
        <dsp:cNvPr id="0" name=""/>
        <dsp:cNvSpPr/>
      </dsp:nvSpPr>
      <dsp:spPr>
        <a:xfrm>
          <a:off x="3505602" y="3020690"/>
          <a:ext cx="3363143" cy="1330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standard error of the mean is </a:t>
          </a:r>
          <a14:m xmlns:a14="http://schemas.microsoft.com/office/drawing/2010/main">
            <m:oMath xmlns:m="http://schemas.openxmlformats.org/officeDocument/2006/math">
              <m:f>
                <m:fPr>
                  <m:type m:val="lin"/>
                  <m:ctrlPr>
                    <a:rPr lang="en-US" sz="2000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000" i="1" kern="1200">
                      <a:latin typeface="Cambria Math" panose="02040503050406030204" pitchFamily="18" charset="0"/>
                    </a:rPr>
                    <m:t>𝑠</m:t>
                  </m:r>
                </m:num>
                <m:den>
                  <m:rad>
                    <m:radPr>
                      <m:degHide m:val="on"/>
                      <m:ctrlPr>
                        <a:rPr lang="en-US" sz="2000" i="1" kern="1200">
                          <a:latin typeface="Cambria Math" panose="02040503050406030204" pitchFamily="18" charset="0"/>
                        </a:rPr>
                      </m:ctrlPr>
                    </m:radPr>
                    <m:deg/>
                    <m:e>
                      <m:r>
                        <a:rPr lang="en-US" sz="2000" i="1" kern="1200">
                          <a:latin typeface="Cambria Math" panose="02040503050406030204" pitchFamily="18" charset="0"/>
                        </a:rPr>
                        <m:t>𝑛</m:t>
                      </m:r>
                    </m:e>
                  </m:rad>
                </m:den>
              </m:f>
            </m:oMath>
          </a14:m>
          <a:endParaRPr lang="en-US" sz="2000" kern="1200" dirty="0"/>
        </a:p>
      </dsp:txBody>
      <dsp:txXfrm>
        <a:off x="3544558" y="3059646"/>
        <a:ext cx="3285231" cy="1252135"/>
      </dsp:txXfrm>
    </dsp:sp>
    <dsp:sp modelId="{75B00C91-C791-449E-AE4E-C6A01074B9E7}">
      <dsp:nvSpPr>
        <dsp:cNvPr id="0" name=""/>
        <dsp:cNvSpPr/>
      </dsp:nvSpPr>
      <dsp:spPr>
        <a:xfrm>
          <a:off x="7151249" y="1510645"/>
          <a:ext cx="3363143" cy="1330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sample standard deviation</a:t>
          </a:r>
          <a:br>
            <a:rPr lang="en-US" sz="1800" kern="1200" dirty="0"/>
          </a:b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600" b="0" i="0" kern="1200" smtClean="0">
                    <a:latin typeface="Cambria Math" panose="02040503050406030204" pitchFamily="18" charset="0"/>
                  </a:rPr>
                  <m:t> 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𝑠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=</m:t>
                </m:r>
                <m:rad>
                  <m:radPr>
                    <m:degHide m:val="on"/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radPr>
                  <m:deg/>
                  <m:e>
                    <m:f>
                      <m:fPr>
                        <m:ctrlPr>
                          <a:rPr lang="en-US" sz="16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1600" b="0" i="1" kern="120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kern="12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e>
                </m:rad>
              </m:oMath>
            </m:oMathPara>
          </a14:m>
          <a:endParaRPr lang="en-US" sz="1600" kern="1200" dirty="0"/>
        </a:p>
      </dsp:txBody>
      <dsp:txXfrm>
        <a:off x="7190205" y="1549601"/>
        <a:ext cx="3285231" cy="1252135"/>
      </dsp:txXfrm>
    </dsp:sp>
    <dsp:sp modelId="{4645B0CB-774D-4FF2-8D45-077111891FC9}">
      <dsp:nvSpPr>
        <dsp:cNvPr id="0" name=""/>
        <dsp:cNvSpPr/>
      </dsp:nvSpPr>
      <dsp:spPr>
        <a:xfrm>
          <a:off x="7151249" y="3020690"/>
          <a:ext cx="3363143" cy="1330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95% confidence interval is</a:t>
          </a:r>
          <a:br>
            <a:rPr lang="en-US" sz="2000" kern="1200" dirty="0"/>
          </a:br>
          <a:r>
            <a:rPr lang="en-US" sz="2000" kern="1200" dirty="0"/>
            <a:t>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dPr>
                <m:e>
                  <m:acc>
                    <m:accPr>
                      <m:chr m:val="̅"/>
                      <m:ctrlPr>
                        <a:rPr lang="en-US" sz="1600" i="1" kern="1200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</m:acc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−1.96</m:t>
                  </m:r>
                  <m:f>
                    <m:fPr>
                      <m:type m:val="lin"/>
                      <m:ctrlPr>
                        <a:rPr lang="en-US" sz="1600" b="0" i="1" kern="120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𝑠</m:t>
                      </m:r>
                    </m:num>
                    <m:den>
                      <m:rad>
                        <m:radPr>
                          <m:degHide m:val="on"/>
                          <m:ctrlPr>
                            <a:rPr lang="en-US" sz="1600" b="0" i="1" kern="120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kern="12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den>
                  </m:f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,</m:t>
                  </m:r>
                  <m:acc>
                    <m:accPr>
                      <m:chr m:val="̅"/>
                      <m:ctrlPr>
                        <a:rPr lang="en-US" sz="1600" i="1" kern="120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𝑋</m:t>
                      </m:r>
                    </m:e>
                  </m:acc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+</m:t>
                  </m:r>
                  <m:r>
                    <a:rPr lang="en-US" sz="1600" i="1" kern="1200">
                      <a:latin typeface="Cambria Math" panose="02040503050406030204" pitchFamily="18" charset="0"/>
                    </a:rPr>
                    <m:t>1.96</m:t>
                  </m:r>
                  <m:f>
                    <m:fPr>
                      <m:type m:val="lin"/>
                      <m:ctrlPr>
                        <a:rPr lang="en-US" sz="1600" i="1" kern="120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𝑠</m:t>
                      </m:r>
                    </m:num>
                    <m:den>
                      <m:rad>
                        <m:radPr>
                          <m:degHide m:val="on"/>
                          <m:ctrlPr>
                            <a:rPr lang="en-US" sz="1600" i="1" kern="120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kern="12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den>
                  </m:f>
                </m:e>
              </m:d>
            </m:oMath>
          </a14:m>
          <a:endParaRPr lang="en-US" sz="1600" kern="1200" dirty="0"/>
        </a:p>
      </dsp:txBody>
      <dsp:txXfrm>
        <a:off x="7190205" y="3059646"/>
        <a:ext cx="3285231" cy="12521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FD2D9-70C4-4526-8134-A7A73E0F16AA}">
      <dsp:nvSpPr>
        <dsp:cNvPr id="0" name=""/>
        <dsp:cNvSpPr/>
      </dsp:nvSpPr>
      <dsp:spPr>
        <a:xfrm>
          <a:off x="51" y="8109"/>
          <a:ext cx="4913783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If we can …</a:t>
          </a:r>
        </a:p>
      </dsp:txBody>
      <dsp:txXfrm>
        <a:off x="51" y="8109"/>
        <a:ext cx="4913783" cy="777600"/>
      </dsp:txXfrm>
    </dsp:sp>
    <dsp:sp modelId="{758458FA-D179-44D9-8E4B-99C416504F46}">
      <dsp:nvSpPr>
        <dsp:cNvPr id="0" name=""/>
        <dsp:cNvSpPr/>
      </dsp:nvSpPr>
      <dsp:spPr>
        <a:xfrm>
          <a:off x="51" y="785709"/>
          <a:ext cx="4913783" cy="3557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700" kern="1200" dirty="0"/>
            <a:t>Have full access to the original population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700" kern="1200" dirty="0"/>
            <a:t>Repeatedly draw a random sample of size </a:t>
          </a:r>
          <a:r>
            <a:rPr lang="en-US" sz="2700" i="1" kern="1200" dirty="0"/>
            <a:t>n</a:t>
          </a:r>
          <a:r>
            <a:rPr lang="en-US" sz="2700" i="0" kern="1200" dirty="0"/>
            <a:t> from the original population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700" kern="1200" dirty="0"/>
            <a:t>Compute the statistic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7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𝑠</m:t>
                  </m:r>
                </m:e>
                <m:sub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𝑘</m:t>
                  </m:r>
                </m:sub>
              </m:sSub>
              <m:d>
                <m:dPr>
                  <m:ctrlPr>
                    <a:rPr lang="en-US" sz="2700" i="1" kern="120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700" b="1" kern="1200">
                      <a:latin typeface="Cambria Math" panose="02040503050406030204" pitchFamily="18" charset="0"/>
                    </a:rPr>
                    <m:t>𝐗</m:t>
                  </m:r>
                </m:e>
              </m:d>
            </m:oMath>
          </a14:m>
          <a:r>
            <a:rPr lang="en-US" sz="2700" kern="1200" dirty="0"/>
            <a:t>, where </a:t>
          </a:r>
          <a14:m xmlns:a14="http://schemas.microsoft.com/office/drawing/2010/main">
            <m:oMath xmlns:m="http://schemas.openxmlformats.org/officeDocument/2006/math">
              <m:r>
                <a:rPr lang="en-US" sz="2700" i="1" kern="1200">
                  <a:latin typeface="Cambria Math" panose="02040503050406030204" pitchFamily="18" charset="0"/>
                </a:rPr>
                <m:t>𝑘</m:t>
              </m:r>
              <m:r>
                <a:rPr lang="en-US" sz="2700" b="0" i="1" kern="1200" smtClean="0">
                  <a:latin typeface="Cambria Math" panose="02040503050406030204" pitchFamily="18" charset="0"/>
                </a:rPr>
                <m:t>=1, 2, …</m:t>
              </m:r>
            </m:oMath>
          </a14:m>
          <a:r>
            <a:rPr lang="en-US" sz="2700" kern="1200" dirty="0"/>
            <a:t> are indices to the draws</a:t>
          </a:r>
        </a:p>
      </dsp:txBody>
      <dsp:txXfrm>
        <a:off x="51" y="785709"/>
        <a:ext cx="4913783" cy="3557520"/>
      </dsp:txXfrm>
    </dsp:sp>
    <dsp:sp modelId="{F8A6F21B-8115-4B61-9770-301AD369E274}">
      <dsp:nvSpPr>
        <dsp:cNvPr id="0" name=""/>
        <dsp:cNvSpPr/>
      </dsp:nvSpPr>
      <dsp:spPr>
        <a:xfrm>
          <a:off x="5601764" y="8109"/>
          <a:ext cx="4913783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Then we can …</a:t>
          </a:r>
        </a:p>
      </dsp:txBody>
      <dsp:txXfrm>
        <a:off x="5601764" y="8109"/>
        <a:ext cx="4913783" cy="777600"/>
      </dsp:txXfrm>
    </dsp:sp>
    <dsp:sp modelId="{82723EC1-E6F9-4C09-9ECE-8AC4F8490957}">
      <dsp:nvSpPr>
        <dsp:cNvPr id="0" name=""/>
        <dsp:cNvSpPr/>
      </dsp:nvSpPr>
      <dsp:spPr>
        <a:xfrm>
          <a:off x="5601764" y="785709"/>
          <a:ext cx="4913783" cy="3557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700" kern="1200" dirty="0"/>
            <a:t>Produce a histogram of the array of these statistics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700" kern="1200" dirty="0"/>
            <a:t>Calculate the standard deviation of these statistics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700" kern="1200" dirty="0"/>
            <a:t>Determine an interval which covers 95% of these statistics</a:t>
          </a:r>
        </a:p>
      </dsp:txBody>
      <dsp:txXfrm>
        <a:off x="5601764" y="785709"/>
        <a:ext cx="4913783" cy="35575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FB480-46FF-4099-9CE3-7DC5025E9FA5}">
      <dsp:nvSpPr>
        <dsp:cNvPr id="0" name=""/>
        <dsp:cNvSpPr/>
      </dsp:nvSpPr>
      <dsp:spPr>
        <a:xfrm>
          <a:off x="2103119" y="0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sample carries the genes of the population because they are from the population</a:t>
          </a:r>
        </a:p>
      </dsp:txBody>
      <dsp:txXfrm>
        <a:off x="3182745" y="28038"/>
        <a:ext cx="7304816" cy="901218"/>
      </dsp:txXfrm>
    </dsp:sp>
    <dsp:sp modelId="{2D04AF7A-1BE8-4146-B4C3-8348A7F213F2}">
      <dsp:nvSpPr>
        <dsp:cNvPr id="0" name=""/>
        <dsp:cNvSpPr/>
      </dsp:nvSpPr>
      <dsp:spPr>
        <a:xfrm>
          <a:off x="1398574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we </a:t>
          </a:r>
          <a:r>
            <a:rPr lang="en-US" sz="1800" b="1" i="1" kern="1200" dirty="0">
              <a:solidFill>
                <a:srgbClr val="FF0000"/>
              </a:solidFill>
            </a:rPr>
            <a:t>can introduce</a:t>
          </a:r>
          <a:r>
            <a:rPr lang="en-US" sz="1800" kern="1200" dirty="0"/>
            <a:t> variations into the sample, then we may create another sample that represents the population.</a:t>
          </a:r>
        </a:p>
      </dsp:txBody>
      <dsp:txXfrm>
        <a:off x="2753399" y="1159385"/>
        <a:ext cx="7029617" cy="901218"/>
      </dsp:txXfrm>
    </dsp:sp>
    <dsp:sp modelId="{0459EB6B-CEE7-48FA-AAC7-3BE4FD183E1A}">
      <dsp:nvSpPr>
        <dsp:cNvPr id="0" name=""/>
        <dsp:cNvSpPr/>
      </dsp:nvSpPr>
      <dsp:spPr>
        <a:xfrm>
          <a:off x="704545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Pretend the sample is the population, draw with replacement from this </a:t>
          </a:r>
          <a:r>
            <a:rPr lang="en-US" sz="1800" i="1" kern="1200" dirty="0"/>
            <a:t>make-believe</a:t>
          </a:r>
          <a:r>
            <a:rPr lang="en-US" sz="1800" kern="1200" dirty="0"/>
            <a:t> population to create another sample that represents the population</a:t>
          </a:r>
        </a:p>
      </dsp:txBody>
      <dsp:txXfrm>
        <a:off x="2048854" y="2290733"/>
        <a:ext cx="7040133" cy="901218"/>
      </dsp:txXfrm>
    </dsp:sp>
    <dsp:sp modelId="{D2B6107A-07FA-4801-B235-BB292B031DEA}">
      <dsp:nvSpPr>
        <dsp:cNvPr id="0" name=""/>
        <dsp:cNvSpPr/>
      </dsp:nvSpPr>
      <dsp:spPr>
        <a:xfrm>
          <a:off x="0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Thus simulate as many “samples” as we can handle from </a:t>
          </a:r>
          <a:r>
            <a:rPr lang="en-US" sz="1800" kern="1200"/>
            <a:t>the true population</a:t>
          </a:r>
          <a:endParaRPr lang="en-US" sz="1800" kern="1200" dirty="0"/>
        </a:p>
      </dsp:txBody>
      <dsp:txXfrm>
        <a:off x="1354824" y="3422081"/>
        <a:ext cx="7029617" cy="901218"/>
      </dsp:txXfrm>
    </dsp:sp>
    <dsp:sp modelId="{412FB863-17A9-4DC4-8DAF-9792740B9F85}">
      <dsp:nvSpPr>
        <dsp:cNvPr id="0" name=""/>
        <dsp:cNvSpPr/>
      </dsp:nvSpPr>
      <dsp:spPr>
        <a:xfrm>
          <a:off x="2103119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243123" y="733200"/>
        <a:ext cx="342233" cy="468236"/>
      </dsp:txXfrm>
    </dsp:sp>
    <dsp:sp modelId="{5115F070-F012-4E35-A0BE-7D6E39BF741C}">
      <dsp:nvSpPr>
        <dsp:cNvPr id="0" name=""/>
        <dsp:cNvSpPr/>
      </dsp:nvSpPr>
      <dsp:spPr>
        <a:xfrm>
          <a:off x="1398574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1538578" y="1864548"/>
        <a:ext cx="342233" cy="468236"/>
      </dsp:txXfrm>
    </dsp:sp>
    <dsp:sp modelId="{C07C3F09-C5FB-4CD6-9863-4CA924DA22F5}">
      <dsp:nvSpPr>
        <dsp:cNvPr id="0" name=""/>
        <dsp:cNvSpPr/>
      </dsp:nvSpPr>
      <dsp:spPr>
        <a:xfrm>
          <a:off x="704545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44549" y="2995896"/>
        <a:ext cx="342233" cy="4682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F2A02-D7D0-4035-AD69-2468CC1F05A6}">
      <dsp:nvSpPr>
        <dsp:cNvPr id="0" name=""/>
        <dsp:cNvSpPr/>
      </dsp:nvSpPr>
      <dsp:spPr>
        <a:xfrm>
          <a:off x="1036" y="159836"/>
          <a:ext cx="5054746" cy="18607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idea is to train a series of models using the same learning algorithm.</a:t>
          </a:r>
        </a:p>
      </dsp:txBody>
      <dsp:txXfrm>
        <a:off x="1036" y="159836"/>
        <a:ext cx="5054746" cy="1860768"/>
      </dsp:txXfrm>
    </dsp:sp>
    <dsp:sp modelId="{9D1F3B62-629C-4C36-8BBA-3C4152B31A3F}">
      <dsp:nvSpPr>
        <dsp:cNvPr id="0" name=""/>
        <dsp:cNvSpPr/>
      </dsp:nvSpPr>
      <dsp:spPr>
        <a:xfrm>
          <a:off x="5365910" y="159836"/>
          <a:ext cx="5148652" cy="18607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objective is to combine the  models and create a stronger model that delivers better performance.</a:t>
          </a:r>
        </a:p>
      </dsp:txBody>
      <dsp:txXfrm>
        <a:off x="5365910" y="159836"/>
        <a:ext cx="5148652" cy="1860768"/>
      </dsp:txXfrm>
    </dsp:sp>
    <dsp:sp modelId="{57E33626-BA55-4F79-9634-BE215F74E1C7}">
      <dsp:nvSpPr>
        <dsp:cNvPr id="0" name=""/>
        <dsp:cNvSpPr/>
      </dsp:nvSpPr>
      <dsp:spPr>
        <a:xfrm>
          <a:off x="24699" y="2330733"/>
          <a:ext cx="5065848" cy="18607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Bagging averages a series of model outcomes which have high variance to decrease the outcome variance.</a:t>
          </a:r>
        </a:p>
      </dsp:txBody>
      <dsp:txXfrm>
        <a:off x="24699" y="2330733"/>
        <a:ext cx="5065848" cy="1860768"/>
      </dsp:txXfrm>
    </dsp:sp>
    <dsp:sp modelId="{F9016DB3-FD58-4648-A584-4FA12F794CA3}">
      <dsp:nvSpPr>
        <dsp:cNvPr id="0" name=""/>
        <dsp:cNvSpPr/>
      </dsp:nvSpPr>
      <dsp:spPr>
        <a:xfrm>
          <a:off x="5400675" y="2330733"/>
          <a:ext cx="5090224" cy="18607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Boosting builds a series of incremental models to decrease the bias, while keeping variance small.</a:t>
          </a:r>
        </a:p>
      </dsp:txBody>
      <dsp:txXfrm>
        <a:off x="5400675" y="2330733"/>
        <a:ext cx="5090224" cy="18607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AAE02-8780-424D-9612-F193FA460A59}">
      <dsp:nvSpPr>
        <dsp:cNvPr id="0" name=""/>
        <dsp:cNvSpPr/>
      </dsp:nvSpPr>
      <dsp:spPr>
        <a:xfrm>
          <a:off x="4621" y="684302"/>
          <a:ext cx="2020453" cy="2982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Select a supervised learner algorithm that meet your business specifications</a:t>
          </a:r>
        </a:p>
      </dsp:txBody>
      <dsp:txXfrm>
        <a:off x="63798" y="743479"/>
        <a:ext cx="1902099" cy="2864379"/>
      </dsp:txXfrm>
    </dsp:sp>
    <dsp:sp modelId="{4D242A31-39CB-4DE6-A65B-55281F171AD6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27119" y="2025346"/>
        <a:ext cx="299835" cy="300644"/>
      </dsp:txXfrm>
    </dsp:sp>
    <dsp:sp modelId="{34492C2B-EF64-42C5-86FC-9E3063722C89}">
      <dsp:nvSpPr>
        <dsp:cNvPr id="0" name=""/>
        <dsp:cNvSpPr/>
      </dsp:nvSpPr>
      <dsp:spPr>
        <a:xfrm>
          <a:off x="2833255" y="684302"/>
          <a:ext cx="2020453" cy="2982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Train the algorithm multiple times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u="sng" kern="1200" dirty="0"/>
            <a:t>Bagging:</a:t>
          </a:r>
          <a:r>
            <a:rPr lang="en-US" sz="1800" kern="1200" dirty="0"/>
            <a:t> In parallel on different training samples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u="sng" kern="1200" dirty="0"/>
            <a:t>Boosting:</a:t>
          </a:r>
          <a:r>
            <a:rPr lang="en-US" sz="1800" kern="1200" dirty="0"/>
            <a:t> Sequentially with different weights on observations</a:t>
          </a:r>
        </a:p>
      </dsp:txBody>
      <dsp:txXfrm>
        <a:off x="2892432" y="743479"/>
        <a:ext cx="1902099" cy="2864379"/>
      </dsp:txXfrm>
    </dsp:sp>
    <dsp:sp modelId="{F94966B4-194B-410D-B54F-11F4026EEB3D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055754" y="2025346"/>
        <a:ext cx="299835" cy="300644"/>
      </dsp:txXfrm>
    </dsp:sp>
    <dsp:sp modelId="{3F839089-BCF1-407B-A762-D043861689BD}">
      <dsp:nvSpPr>
        <dsp:cNvPr id="0" name=""/>
        <dsp:cNvSpPr/>
      </dsp:nvSpPr>
      <dsp:spPr>
        <a:xfrm>
          <a:off x="5661890" y="684302"/>
          <a:ext cx="2020453" cy="2982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Assemble the predictions from the models, with or without weights</a:t>
          </a:r>
        </a:p>
      </dsp:txBody>
      <dsp:txXfrm>
        <a:off x="5721067" y="743479"/>
        <a:ext cx="1902099" cy="2864379"/>
      </dsp:txXfrm>
    </dsp:sp>
    <dsp:sp modelId="{B4C6185E-E81A-4F62-984D-9C5A30890E70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884389" y="2025346"/>
        <a:ext cx="299835" cy="300644"/>
      </dsp:txXfrm>
    </dsp:sp>
    <dsp:sp modelId="{ACAEE3BF-0411-443F-8D2C-BD6D0AF32EF4}">
      <dsp:nvSpPr>
        <dsp:cNvPr id="0" name=""/>
        <dsp:cNvSpPr/>
      </dsp:nvSpPr>
      <dsp:spPr>
        <a:xfrm>
          <a:off x="8490525" y="684302"/>
          <a:ext cx="2020453" cy="2982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The ensemble prediction is the outcome of the Ensemble Method</a:t>
          </a:r>
        </a:p>
      </dsp:txBody>
      <dsp:txXfrm>
        <a:off x="8549702" y="743479"/>
        <a:ext cx="1902099" cy="28643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6225B-BAE1-4277-9C28-AB03C027D897}">
      <dsp:nvSpPr>
        <dsp:cNvPr id="0" name=""/>
        <dsp:cNvSpPr/>
      </dsp:nvSpPr>
      <dsp:spPr>
        <a:xfrm>
          <a:off x="0" y="2115"/>
          <a:ext cx="4732234" cy="798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Grow one level deep tree</a:t>
          </a:r>
        </a:p>
      </dsp:txBody>
      <dsp:txXfrm>
        <a:off x="23394" y="25509"/>
        <a:ext cx="4685446" cy="751942"/>
      </dsp:txXfrm>
    </dsp:sp>
    <dsp:sp modelId="{362CDAB0-2185-4616-AFFC-AF058B71AC28}">
      <dsp:nvSpPr>
        <dsp:cNvPr id="0" name=""/>
        <dsp:cNvSpPr/>
      </dsp:nvSpPr>
      <dsp:spPr>
        <a:xfrm rot="5374845">
          <a:off x="2219924" y="821904"/>
          <a:ext cx="301167" cy="359428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2262349" y="851035"/>
        <a:ext cx="215656" cy="210817"/>
      </dsp:txXfrm>
    </dsp:sp>
    <dsp:sp modelId="{B3FBE6E0-B5A3-4A04-95D1-AC9E994A60D8}">
      <dsp:nvSpPr>
        <dsp:cNvPr id="0" name=""/>
        <dsp:cNvSpPr/>
      </dsp:nvSpPr>
      <dsp:spPr>
        <a:xfrm>
          <a:off x="0" y="1202391"/>
          <a:ext cx="4749800" cy="798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Weighted by </a:t>
          </a:r>
          <a:r>
            <a:rPr lang="en-US" sz="1900" kern="1200" dirty="0" err="1"/>
            <a:t>Oweight</a:t>
          </a:r>
          <a:r>
            <a:rPr lang="en-US" sz="1900" kern="1200" dirty="0"/>
            <a:t> (equals 1 at Iteration 1)</a:t>
          </a:r>
        </a:p>
      </dsp:txBody>
      <dsp:txXfrm>
        <a:off x="23394" y="1225785"/>
        <a:ext cx="4703012" cy="751942"/>
      </dsp:txXfrm>
    </dsp:sp>
    <dsp:sp modelId="{32A8ED0E-A456-48D0-9604-5D3DC31F83D4}">
      <dsp:nvSpPr>
        <dsp:cNvPr id="0" name=""/>
        <dsp:cNvSpPr/>
      </dsp:nvSpPr>
      <dsp:spPr>
        <a:xfrm rot="5400000">
          <a:off x="2225138" y="2021089"/>
          <a:ext cx="299523" cy="359428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2267072" y="2051042"/>
        <a:ext cx="215656" cy="209666"/>
      </dsp:txXfrm>
    </dsp:sp>
    <dsp:sp modelId="{C7CB0DBB-1F48-4A97-9078-3E4218C9AE05}">
      <dsp:nvSpPr>
        <dsp:cNvPr id="0" name=""/>
        <dsp:cNvSpPr/>
      </dsp:nvSpPr>
      <dsp:spPr>
        <a:xfrm>
          <a:off x="-2320" y="2400486"/>
          <a:ext cx="4754440" cy="798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Score the training data</a:t>
          </a:r>
        </a:p>
      </dsp:txBody>
      <dsp:txXfrm>
        <a:off x="21074" y="2423880"/>
        <a:ext cx="4707652" cy="751942"/>
      </dsp:txXfrm>
    </dsp:sp>
    <dsp:sp modelId="{464CB1F3-DAD9-4595-AD79-661FD1B0A2F8}">
      <dsp:nvSpPr>
        <dsp:cNvPr id="0" name=""/>
        <dsp:cNvSpPr/>
      </dsp:nvSpPr>
      <dsp:spPr>
        <a:xfrm rot="5400000">
          <a:off x="2225138" y="3219184"/>
          <a:ext cx="299523" cy="359428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2267072" y="3249137"/>
        <a:ext cx="215656" cy="209666"/>
      </dsp:txXfrm>
    </dsp:sp>
    <dsp:sp modelId="{FB49341B-658D-48B2-8ECA-F5DB66EA6158}">
      <dsp:nvSpPr>
        <dsp:cNvPr id="0" name=""/>
        <dsp:cNvSpPr/>
      </dsp:nvSpPr>
      <dsp:spPr>
        <a:xfrm>
          <a:off x="-2320" y="3598581"/>
          <a:ext cx="4754440" cy="798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Weight is 1 + ABS(Error) for misclassified observation, otherwise weight is ABS(Error)</a:t>
          </a:r>
        </a:p>
      </dsp:txBody>
      <dsp:txXfrm>
        <a:off x="21074" y="3621975"/>
        <a:ext cx="4707652" cy="7519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9E94F-3112-41CD-80F5-95235574DC1C}">
      <dsp:nvSpPr>
        <dsp:cNvPr id="0" name=""/>
        <dsp:cNvSpPr/>
      </dsp:nvSpPr>
      <dsp:spPr>
        <a:xfrm>
          <a:off x="0" y="111890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Selling Points …</a:t>
          </a:r>
        </a:p>
      </dsp:txBody>
      <dsp:txXfrm>
        <a:off x="38638" y="150528"/>
        <a:ext cx="10438324" cy="714229"/>
      </dsp:txXfrm>
    </dsp:sp>
    <dsp:sp modelId="{772A0368-756E-41CB-9692-7A43A3C5CAE5}">
      <dsp:nvSpPr>
        <dsp:cNvPr id="0" name=""/>
        <dsp:cNvSpPr/>
      </dsp:nvSpPr>
      <dsp:spPr>
        <a:xfrm>
          <a:off x="0" y="903395"/>
          <a:ext cx="10515600" cy="90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Bagging or Boosting often improves model performance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The algorithm is not difficult to implement</a:t>
          </a:r>
        </a:p>
      </dsp:txBody>
      <dsp:txXfrm>
        <a:off x="0" y="903395"/>
        <a:ext cx="10515600" cy="905107"/>
      </dsp:txXfrm>
    </dsp:sp>
    <dsp:sp modelId="{0E6DE2BE-1CEC-4CD7-A8EC-69141BCCBE40}">
      <dsp:nvSpPr>
        <dsp:cNvPr id="0" name=""/>
        <dsp:cNvSpPr/>
      </dsp:nvSpPr>
      <dsp:spPr>
        <a:xfrm>
          <a:off x="0" y="1808502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Second Thoughts …</a:t>
          </a:r>
        </a:p>
      </dsp:txBody>
      <dsp:txXfrm>
        <a:off x="38638" y="1847140"/>
        <a:ext cx="10438324" cy="714229"/>
      </dsp:txXfrm>
    </dsp:sp>
    <dsp:sp modelId="{2ECD4C29-627B-49FA-B736-BD53673E509A}">
      <dsp:nvSpPr>
        <dsp:cNvPr id="0" name=""/>
        <dsp:cNvSpPr/>
      </dsp:nvSpPr>
      <dsp:spPr>
        <a:xfrm>
          <a:off x="0" y="2600007"/>
          <a:ext cx="10515600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We do not have one single model and thus we cannot visually represent all the models altogether (e.g., in a single tree diagram or equation)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The execution time is longer, and special attention needed to avoid a run-away iterative process</a:t>
          </a:r>
        </a:p>
      </dsp:txBody>
      <dsp:txXfrm>
        <a:off x="0" y="2600007"/>
        <a:ext cx="10515600" cy="1639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65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54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53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02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9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33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76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58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04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37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4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48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55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31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5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10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58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6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42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759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347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02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15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694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66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62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397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272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728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2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403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596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8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129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777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926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90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147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149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483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66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45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575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52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615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72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895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453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680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695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141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434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169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721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16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333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208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9581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92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29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5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3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tweb.stanford.edu/~ckirby/bra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influentialpoints.com/Training/standard_error_of_coefficient_of_variation.ht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8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9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5.jpe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5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4" y="2117627"/>
            <a:ext cx="8098971" cy="1885206"/>
          </a:xfrm>
          <a:noFill/>
        </p:spPr>
        <p:txBody>
          <a:bodyPr>
            <a:noAutofit/>
          </a:bodyPr>
          <a:lstStyle/>
          <a:p>
            <a:br>
              <a:rPr lang="en-US" sz="7000" b="1">
                <a:solidFill>
                  <a:schemeClr val="bg1"/>
                </a:solidFill>
              </a:rPr>
            </a:br>
            <a:br>
              <a:rPr lang="en-US" sz="7000" b="1">
                <a:solidFill>
                  <a:schemeClr val="bg1"/>
                </a:solidFill>
              </a:rPr>
            </a:br>
            <a:br>
              <a:rPr lang="en-US" sz="7000" b="1">
                <a:solidFill>
                  <a:schemeClr val="bg1"/>
                </a:solidFill>
              </a:rPr>
            </a:br>
            <a:r>
              <a:rPr lang="en-US" sz="7000" b="1">
                <a:solidFill>
                  <a:schemeClr val="accent5">
                    <a:lumMod val="50000"/>
                  </a:schemeClr>
                </a:solidFill>
              </a:rPr>
              <a:t>CS 584</a:t>
            </a:r>
            <a:br>
              <a:rPr lang="en-US" sz="7000" b="1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13</a:t>
            </a:r>
          </a:p>
          <a:p>
            <a:r>
              <a:rPr lang="en-US" sz="4000" dirty="0"/>
              <a:t>November 11,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E5C9E-5B35-47BB-8A82-326EB9820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"/>
            <a:ext cx="12192000" cy="1316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33785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Resampling is the Solution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E21B1F-4B1E-4897-ABD9-33D0720C4D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40985FA-CD1A-4A47-93C3-F7FBB3D0D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9940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9237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 Brief History</a:t>
            </a:r>
          </a:p>
          <a:p>
            <a:r>
              <a:rPr lang="en-US" dirty="0"/>
              <a:t>The bootstrap method was first published by Bradley </a:t>
            </a:r>
            <a:r>
              <a:rPr lang="en-US" dirty="0" err="1"/>
              <a:t>Efron</a:t>
            </a:r>
            <a:r>
              <a:rPr lang="en-US" dirty="0"/>
              <a:t> in 1979</a:t>
            </a:r>
          </a:p>
          <a:p>
            <a:pPr lvl="1"/>
            <a:r>
              <a:rPr lang="en-US" dirty="0"/>
              <a:t>Professor of Statistics at Stanford, </a:t>
            </a:r>
            <a:r>
              <a:rPr lang="en-US" dirty="0">
                <a:hlinkClick r:id="rId3"/>
              </a:rPr>
              <a:t>http://statweb.stanford.edu/~ckirby/brad/</a:t>
            </a:r>
            <a:endParaRPr lang="en-US" dirty="0"/>
          </a:p>
          <a:p>
            <a:r>
              <a:rPr lang="en-US" i="1" dirty="0"/>
              <a:t>Bootstrap Methods: Another Look At The Jackknife</a:t>
            </a:r>
            <a:r>
              <a:rPr lang="en-US" dirty="0"/>
              <a:t>, The Annals of Statistics, 1979, Volume 7, Number 1, Pages 1-26</a:t>
            </a:r>
          </a:p>
          <a:p>
            <a:r>
              <a:rPr lang="en-US" i="1" dirty="0"/>
              <a:t>The Jackknife, the Bootstrap and Other Resampling Plans</a:t>
            </a:r>
            <a:r>
              <a:rPr lang="en-US" dirty="0"/>
              <a:t>, 1982, Society for Industrial and Applied Mathematics (SIAM), U.S.</a:t>
            </a:r>
          </a:p>
          <a:p>
            <a:r>
              <a:rPr lang="en-US" i="1" dirty="0"/>
              <a:t>An Introduction to the Bootstrap</a:t>
            </a:r>
            <a:r>
              <a:rPr lang="en-US" dirty="0"/>
              <a:t>, 1993, Chapman &amp; Hall, co-authored with R.J. </a:t>
            </a:r>
            <a:r>
              <a:rPr lang="en-US" dirty="0" err="1"/>
              <a:t>Tibshirani</a:t>
            </a:r>
            <a:r>
              <a:rPr lang="en-US" dirty="0"/>
              <a:t> (also at Stanford)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54C9C-7758-4C24-B237-9E8CFB5992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 Simple Algorithm: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Construct the empirical probability distribution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, assigning probability mass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to each observation.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the following two tasks as many times as you desire: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Draw a bootstrap sample which is a random sample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replacement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Compute the statistic: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based on the bootstrap sample.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Approximate the sampling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by the empirical distribution of the statistics based on the bootstrap samples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F7DF6-7F09-4E07-BE56-FC6BF10EFF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1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 the Original Theory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9110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DO use the bootstrap method to estimate:</a:t>
                </a:r>
              </a:p>
              <a:p>
                <a:pPr lvl="1"/>
                <a:r>
                  <a:rPr lang="en-US" dirty="0"/>
                  <a:t>Sampling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error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Confidence interval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Significance value of a hypothesis test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91100" cy="4351338"/>
              </a:xfrm>
              <a:blipFill>
                <a:blip r:embed="rId3"/>
                <a:stretch>
                  <a:fillRect l="-220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F7DF6-7F09-4E07-BE56-FC6BF10EFF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B43CFE8-0A5F-406B-8B50-8FD13541B0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12925"/>
                <a:ext cx="540067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DO NOT use any location estimates (e.g., mean, median and mode) of the sampling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to “re-estimate” the 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It is because the 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has already been estimated by the original sample data.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B43CFE8-0A5F-406B-8B50-8FD13541B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12925"/>
                <a:ext cx="5400675" cy="4351338"/>
              </a:xfrm>
              <a:prstGeom prst="rect">
                <a:avLst/>
              </a:prstGeom>
              <a:blipFill>
                <a:blip r:embed="rId5"/>
                <a:stretch>
                  <a:fillRect l="-1919" t="-2241" r="-3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424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Sampling With Replacement Using Python:</a:t>
            </a:r>
            <a:endParaRPr lang="en-US" dirty="0"/>
          </a:p>
          <a:p>
            <a:pPr marL="0" indent="0">
              <a:buNone/>
            </a:pPr>
            <a:endParaRPr lang="en-US" sz="1800" dirty="0">
              <a:latin typeface="SAS Monospace" panose="020B0609020202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def </a:t>
            </a:r>
            <a:r>
              <a:rPr lang="en-US" sz="1800" dirty="0" err="1">
                <a:latin typeface="SAS Monospace" panose="020B0609020202020204" pitchFamily="49" charset="0"/>
              </a:rPr>
              <a:t>sample_wr</a:t>
            </a:r>
            <a:r>
              <a:rPr lang="en-US" sz="1800" dirty="0">
                <a:latin typeface="SAS Monospace" panose="020B0609020202020204" pitchFamily="49" charset="0"/>
              </a:rPr>
              <a:t> (</a:t>
            </a:r>
            <a:r>
              <a:rPr lang="en-US" sz="1800" dirty="0" err="1">
                <a:latin typeface="SAS Monospace" panose="020B0609020202020204" pitchFamily="49" charset="0"/>
              </a:rPr>
              <a:t>inData</a:t>
            </a:r>
            <a:r>
              <a:rPr lang="en-US" sz="1800" dirty="0">
                <a:latin typeface="SAS Monospace" panose="020B0609020202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n = </a:t>
            </a:r>
            <a:r>
              <a:rPr lang="en-US" sz="1800" dirty="0" err="1">
                <a:latin typeface="SAS Monospace" panose="020B0609020202020204" pitchFamily="49" charset="0"/>
              </a:rPr>
              <a:t>len</a:t>
            </a:r>
            <a:r>
              <a:rPr lang="en-US" sz="1800" dirty="0">
                <a:latin typeface="SAS Monospace" panose="020B0609020202020204" pitchFamily="49" charset="0"/>
              </a:rPr>
              <a:t>(</a:t>
            </a:r>
            <a:r>
              <a:rPr lang="en-US" sz="1800" dirty="0" err="1">
                <a:latin typeface="SAS Monospace" panose="020B0609020202020204" pitchFamily="49" charset="0"/>
              </a:rPr>
              <a:t>inData</a:t>
            </a:r>
            <a:r>
              <a:rPr lang="en-US" sz="18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</a:t>
            </a:r>
            <a:r>
              <a:rPr lang="en-US" sz="1800" dirty="0" err="1">
                <a:latin typeface="SAS Monospace" panose="020B0609020202020204" pitchFamily="49" charset="0"/>
              </a:rPr>
              <a:t>outData</a:t>
            </a:r>
            <a:r>
              <a:rPr lang="en-US" sz="1800" dirty="0">
                <a:latin typeface="SAS Monospace" panose="020B0609020202020204" pitchFamily="49" charset="0"/>
              </a:rPr>
              <a:t> = </a:t>
            </a:r>
            <a:r>
              <a:rPr lang="en-US" sz="1800" dirty="0" err="1">
                <a:latin typeface="SAS Monospace" panose="020B0609020202020204" pitchFamily="49" charset="0"/>
              </a:rPr>
              <a:t>numpy.empty</a:t>
            </a:r>
            <a:r>
              <a:rPr lang="en-US" sz="1800" dirty="0">
                <a:latin typeface="SAS Monospace" panose="020B0609020202020204" pitchFamily="49" charset="0"/>
              </a:rPr>
              <a:t>((n,1))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for </a:t>
            </a:r>
            <a:r>
              <a:rPr lang="en-US" sz="1800" dirty="0" err="1">
                <a:latin typeface="SAS Monospace" panose="020B0609020202020204" pitchFamily="49" charset="0"/>
              </a:rPr>
              <a:t>i</a:t>
            </a:r>
            <a:r>
              <a:rPr lang="en-US" sz="1800" dirty="0">
                <a:latin typeface="SAS Monospace" panose="020B0609020202020204" pitchFamily="49" charset="0"/>
              </a:rPr>
              <a:t> in range(n):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    j = </a:t>
            </a:r>
            <a:r>
              <a:rPr lang="en-US" sz="1800" dirty="0" err="1">
                <a:latin typeface="SAS Monospace" panose="020B0609020202020204" pitchFamily="49" charset="0"/>
              </a:rPr>
              <a:t>int</a:t>
            </a:r>
            <a:r>
              <a:rPr lang="en-US" sz="1800" dirty="0">
                <a:latin typeface="SAS Monospace" panose="020B0609020202020204" pitchFamily="49" charset="0"/>
              </a:rPr>
              <a:t>(</a:t>
            </a:r>
            <a:r>
              <a:rPr lang="en-US" sz="1800" dirty="0" err="1">
                <a:latin typeface="SAS Monospace" panose="020B0609020202020204" pitchFamily="49" charset="0"/>
              </a:rPr>
              <a:t>random.random</a:t>
            </a:r>
            <a:r>
              <a:rPr lang="en-US" sz="1800" dirty="0">
                <a:latin typeface="SAS Monospace" panose="020B0609020202020204" pitchFamily="49" charset="0"/>
              </a:rPr>
              <a:t>() * n)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    </a:t>
            </a:r>
            <a:r>
              <a:rPr lang="en-US" sz="1800" dirty="0" err="1">
                <a:latin typeface="SAS Monospace" panose="020B0609020202020204" pitchFamily="49" charset="0"/>
              </a:rPr>
              <a:t>outData</a:t>
            </a:r>
            <a:r>
              <a:rPr lang="en-US" sz="1800" dirty="0">
                <a:latin typeface="SAS Monospace" panose="020B0609020202020204" pitchFamily="49" charset="0"/>
              </a:rPr>
              <a:t>[</a:t>
            </a:r>
            <a:r>
              <a:rPr lang="en-US" sz="1800" dirty="0" err="1">
                <a:latin typeface="SAS Monospace" panose="020B0609020202020204" pitchFamily="49" charset="0"/>
              </a:rPr>
              <a:t>i</a:t>
            </a:r>
            <a:r>
              <a:rPr lang="en-US" sz="1800" dirty="0">
                <a:latin typeface="SAS Monospace" panose="020B0609020202020204" pitchFamily="49" charset="0"/>
              </a:rPr>
              <a:t>] = </a:t>
            </a:r>
            <a:r>
              <a:rPr lang="en-US" sz="1800" dirty="0" err="1">
                <a:latin typeface="SAS Monospace" panose="020B0609020202020204" pitchFamily="49" charset="0"/>
              </a:rPr>
              <a:t>inData</a:t>
            </a:r>
            <a:r>
              <a:rPr lang="en-US" sz="1800" dirty="0">
                <a:latin typeface="SAS Monospace" panose="020B0609020202020204" pitchFamily="49" charset="0"/>
              </a:rPr>
              <a:t>[j]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return </a:t>
            </a:r>
            <a:r>
              <a:rPr lang="en-US" sz="1800" dirty="0" err="1">
                <a:latin typeface="SAS Monospace" panose="020B0609020202020204" pitchFamily="49" charset="0"/>
              </a:rPr>
              <a:t>outData</a:t>
            </a:r>
            <a:endParaRPr lang="en-US" sz="1800" dirty="0">
              <a:latin typeface="SAS Monospace" panose="020B0609020202020204" pitchFamily="49" charset="0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4106436" y="3814974"/>
            <a:ext cx="356839" cy="3345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6028163" y="4168561"/>
            <a:ext cx="356839" cy="3345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5221326" y="4576974"/>
            <a:ext cx="356839" cy="3345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8148EC-5710-41CB-8C16-0372D81A7E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59CE3366-E466-4325-8753-E8C3CB0D3B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2602" y="2433210"/>
                <a:ext cx="4892363" cy="38052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bootstrap sample should have the same number of observations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as the original sample.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Draw a random integer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between 0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Pull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observation from the original sample into the bootstrap sample.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59CE3366-E466-4325-8753-E8C3CB0D3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602" y="2433210"/>
                <a:ext cx="4892363" cy="3805238"/>
              </a:xfrm>
              <a:prstGeom prst="rect">
                <a:avLst/>
              </a:prstGeom>
              <a:blipFill>
                <a:blip r:embed="rId4"/>
                <a:stretch>
                  <a:fillRect l="-2615" t="-2885" r="-2989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64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7793" y="1476260"/>
            <a:ext cx="11105002" cy="4331372"/>
          </a:xfrm>
        </p:spPr>
        <p:txBody>
          <a:bodyPr numCol="2"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bootstrap sample from the population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numpy.empty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((n,1))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j = int(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* 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outData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([1,2,3,4,5,6,7,8,10])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print('Original Sample:\n',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Check the bootstrap 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random.seed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(20191113)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sample1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(sample1,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print('Sample 1:\n',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sample2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(sample2,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print('Sample 2:\n',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sample3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(sample3,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print('Sample 3:\n',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sample4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(sample4,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print('Sample 4:\n',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3BB7C-A28E-4A53-AB6D-C755FFC8338A}"/>
              </a:ext>
            </a:extLst>
          </p:cNvPr>
          <p:cNvSpPr/>
          <p:nvPr/>
        </p:nvSpPr>
        <p:spPr>
          <a:xfrm>
            <a:off x="4078901" y="6308209"/>
            <a:ext cx="37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13 Create Bootstrap Sample.py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067C00-66A3-47D7-A818-DBD60EA531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7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32A158-2055-48FA-B19C-E0D67B6F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5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Original Sample: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[[ 1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[ 2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[ 3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[ 4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[ 5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[ 6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[ 7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[ 8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[10  1]]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1: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[[ 1.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[ 2. 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[ 3.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[ 4.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[ 7.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[ 8.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[10.  2.]]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2: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[[ 1. 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[ 3.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[ 4.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[ 5. 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[ 6.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[10.  2.]]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3: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[[1.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[2.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[3.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[4.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[5. 3.]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[6. 1.]]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4: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[[ 1.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[ 2. 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[ 3. 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[ 5. 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[ 6.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[10.  1.]]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5AD829-A27A-4E00-BB30-2667C95845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5C6EF3F-F515-451F-B3EA-4E2271ED1662}"/>
              </a:ext>
            </a:extLst>
          </p:cNvPr>
          <p:cNvSpPr/>
          <p:nvPr/>
        </p:nvSpPr>
        <p:spPr>
          <a:xfrm>
            <a:off x="838200" y="1388825"/>
            <a:ext cx="2997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[data value, frequency count]</a:t>
            </a:r>
          </a:p>
        </p:txBody>
      </p:sp>
    </p:spTree>
    <p:extLst>
      <p:ext uri="{BB962C8B-B14F-4D97-AF65-F5344CB8AC3E}">
        <p14:creationId xmlns:p14="http://schemas.microsoft.com/office/powerpoint/2010/main" val="1701311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Bootstrapping Using Python: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each bootstrap iteration: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Create a bootstrap sample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Calculate the statistic of interest accordingly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Append the statistic of interest to a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Derive the summary on the statistic of interest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Generate the empirical distribution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Find a pair of values that enclose 95% of values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Calculate the standard deviation of values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62933-820A-49FF-B9B9-FA39793B9F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0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Common Specifications</a:t>
            </a:r>
          </a:p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Number of observations is 100</a:t>
            </a:r>
          </a:p>
          <a:p>
            <a:pPr lvl="1"/>
            <a:r>
              <a:rPr lang="en-US" dirty="0"/>
              <a:t>Data are simulated from a particular</a:t>
            </a:r>
            <a:br>
              <a:rPr lang="en-US" dirty="0"/>
            </a:br>
            <a:r>
              <a:rPr lang="en-US" dirty="0"/>
              <a:t>distribution</a:t>
            </a:r>
          </a:p>
          <a:p>
            <a:pPr lvl="1"/>
            <a:r>
              <a:rPr lang="en-US" dirty="0"/>
              <a:t>Random seed is 20191113</a:t>
            </a:r>
          </a:p>
          <a:p>
            <a:pPr lvl="1"/>
            <a:r>
              <a:rPr lang="en-US" dirty="0"/>
              <a:t>The summary statistic is the Mean</a:t>
            </a:r>
          </a:p>
          <a:p>
            <a:r>
              <a:rPr lang="en-US" dirty="0"/>
              <a:t>Bootstrapping</a:t>
            </a:r>
          </a:p>
          <a:p>
            <a:pPr lvl="1"/>
            <a:r>
              <a:rPr lang="en-US" dirty="0"/>
              <a:t>Get the standard error and 95% confidence interval of the summary statistic</a:t>
            </a:r>
          </a:p>
          <a:p>
            <a:pPr lvl="1"/>
            <a:r>
              <a:rPr lang="en-US" dirty="0"/>
              <a:t>Perform 500 and 1000 times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58D68D-4028-4086-8564-3CAC73237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535221-9714-4785-BBA4-23DFC8AC4EE1}"/>
              </a:ext>
            </a:extLst>
          </p:cNvPr>
          <p:cNvSpPr/>
          <p:nvPr/>
        </p:nvSpPr>
        <p:spPr>
          <a:xfrm>
            <a:off x="4068299" y="6311900"/>
            <a:ext cx="3770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Symbol" panose="05050102010706020507" pitchFamily="18" charset="2"/>
              </a:rPr>
              <a:t>Week 13 Bootstrap Mean Example.py</a:t>
            </a:r>
            <a:endParaRPr lang="en-US" b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C24A4422-B9A5-49E1-9AEE-1DF1C1CCE477}"/>
              </a:ext>
            </a:extLst>
          </p:cNvPr>
          <p:cNvSpPr txBox="1">
            <a:spLocks/>
          </p:cNvSpPr>
          <p:nvPr/>
        </p:nvSpPr>
        <p:spPr>
          <a:xfrm>
            <a:off x="6449549" y="3487342"/>
            <a:ext cx="4800600" cy="113268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 = 20191113)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population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numpy.zeros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((nPopulation,1))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nPopulation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population[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random.gauss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(10,7)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zConfInterval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(population)</a:t>
            </a:r>
          </a:p>
        </p:txBody>
      </p:sp>
    </p:spTree>
    <p:extLst>
      <p:ext uri="{BB962C8B-B14F-4D97-AF65-F5344CB8AC3E}">
        <p14:creationId xmlns:p14="http://schemas.microsoft.com/office/powerpoint/2010/main" val="169573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99919"/>
            <a:ext cx="4800600" cy="1908175"/>
          </a:xfrm>
        </p:spPr>
        <p:txBody>
          <a:bodyPr numCol="1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means for the bootstrap samples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bootstrap_mean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n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outMean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numpy.empty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((nB,1))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bootSample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bootMean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j in range(n):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bootMean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bootMean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bootSample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outMean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bootMean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/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outMean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58D68D-4028-4086-8564-3CAC73237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535221-9714-4785-BBA4-23DFC8AC4EE1}"/>
              </a:ext>
            </a:extLst>
          </p:cNvPr>
          <p:cNvSpPr/>
          <p:nvPr/>
        </p:nvSpPr>
        <p:spPr>
          <a:xfrm>
            <a:off x="4068299" y="6311900"/>
            <a:ext cx="3770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Symbol" panose="05050102010706020507" pitchFamily="18" charset="2"/>
              </a:rPr>
              <a:t>Week 13 Bootstrap Mean Example.py</a:t>
            </a:r>
            <a:endParaRPr lang="en-US" b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8F1F7F1-5B4B-4D50-9896-1A2BB8E69EF8}"/>
              </a:ext>
            </a:extLst>
          </p:cNvPr>
          <p:cNvSpPr txBox="1">
            <a:spLocks/>
          </p:cNvSpPr>
          <p:nvPr/>
        </p:nvSpPr>
        <p:spPr>
          <a:xfrm>
            <a:off x="795183" y="3943587"/>
            <a:ext cx="7729536" cy="223282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95% confidence interval based on the normal distribution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zConfInterval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obsMean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inData.mean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inData.std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numpy.sqrt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z = 1.9599639845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lowerCI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obsMean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z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obsSE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obsMean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z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obsSE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print('Observed Mean: {:.7f}' .format(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obsMean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print('Observed Standard Error: {:.7f}' .format(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print('95% z-confidence interval {:.7f}, {:.7f}:' .format(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lowerCI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92557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Week 13 Agenda: Combine Multiple Learners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B55D19-90BE-4091-918C-6FF2213C0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787626"/>
              </p:ext>
            </p:extLst>
          </p:nvPr>
        </p:nvGraphicFramePr>
        <p:xfrm>
          <a:off x="838200" y="180154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039359-0B3D-4529-A009-FC46B6ED05CE}"/>
              </a:ext>
            </a:extLst>
          </p:cNvPr>
          <p:cNvSpPr/>
          <p:nvPr/>
        </p:nvSpPr>
        <p:spPr>
          <a:xfrm>
            <a:off x="3499869" y="6152880"/>
            <a:ext cx="4086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Chapter 13 of the Machine Learning book</a:t>
            </a:r>
          </a:p>
        </p:txBody>
      </p:sp>
    </p:spTree>
    <p:extLst>
      <p:ext uri="{BB962C8B-B14F-4D97-AF65-F5344CB8AC3E}">
        <p14:creationId xmlns:p14="http://schemas.microsoft.com/office/powerpoint/2010/main" val="2721761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58D68D-4028-4086-8564-3CAC73237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535221-9714-4785-BBA4-23DFC8AC4EE1}"/>
              </a:ext>
            </a:extLst>
          </p:cNvPr>
          <p:cNvSpPr/>
          <p:nvPr/>
        </p:nvSpPr>
        <p:spPr>
          <a:xfrm>
            <a:off x="4068299" y="6311900"/>
            <a:ext cx="3770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Symbol" panose="05050102010706020507" pitchFamily="18" charset="2"/>
              </a:rPr>
              <a:t>Week 13 Bootstrap Mean Example.py</a:t>
            </a:r>
            <a:endParaRPr lang="en-US" b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8F1F7F1-5B4B-4D50-9896-1A2BB8E69EF8}"/>
              </a:ext>
            </a:extLst>
          </p:cNvPr>
          <p:cNvSpPr txBox="1">
            <a:spLocks/>
          </p:cNvSpPr>
          <p:nvPr/>
        </p:nvSpPr>
        <p:spPr>
          <a:xfrm>
            <a:off x="766607" y="3284376"/>
            <a:ext cx="10796743" cy="25830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Summarize the bootstrap results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summarize_bootstrap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bootResult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print('Bootstrap Statistics:\n')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                 Number:',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bootResult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                   Mean: {:.7f}' .format(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bootResult.mean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     Standard Deviation: {:.7f}' .format(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bootResult.std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print('95% Confidence Interval: {:.7f}, {:.7f}'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.format(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numpy.percentile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bootResult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(2.5)),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numpy.percentile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bootResult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(97.5))))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bootResult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align = 'mid', bins = 50)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(axis='both')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E28EA8-D1C7-461D-A46B-194FA9B40249}"/>
              </a:ext>
            </a:extLst>
          </p:cNvPr>
          <p:cNvSpPr/>
          <p:nvPr/>
        </p:nvSpPr>
        <p:spPr>
          <a:xfrm>
            <a:off x="838200" y="1737757"/>
            <a:ext cx="10610850" cy="1243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Summarize the bootstrap results to obtain estimates for the statistic’s standard error, 95% confidence interval, and sample distribution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07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Simulated Distribution: Normal, mean = 10, standard deviation = 7</a:t>
            </a:r>
          </a:p>
          <a:p>
            <a:pPr lvl="1"/>
            <a:r>
              <a:rPr lang="en-US" dirty="0"/>
              <a:t>Observed Mean (</a:t>
            </a:r>
            <a:r>
              <a:rPr lang="en-US" dirty="0">
                <a:sym typeface="Symbol MT" panose="05050102010706020507" pitchFamily="18" charset="2"/>
              </a:rPr>
              <a:t> z-</a:t>
            </a:r>
            <a:r>
              <a:rPr lang="en-US" dirty="0"/>
              <a:t>Standard Error) is </a:t>
            </a:r>
            <a:r>
              <a:rPr lang="en-US" dirty="0">
                <a:solidFill>
                  <a:srgbClr val="FF0000"/>
                </a:solidFill>
              </a:rPr>
              <a:t>11.4698122</a:t>
            </a:r>
            <a:r>
              <a:rPr lang="en-US" dirty="0"/>
              <a:t> (</a:t>
            </a:r>
            <a:r>
              <a:rPr lang="en-US" dirty="0">
                <a:sym typeface="Symbol MT" panose="05050102010706020507" pitchFamily="18" charset="2"/>
              </a:rPr>
              <a:t> </a:t>
            </a:r>
            <a:r>
              <a:rPr lang="en-US" dirty="0">
                <a:solidFill>
                  <a:srgbClr val="7030A0"/>
                </a:solidFill>
              </a:rPr>
              <a:t>0.7502696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95% z-Confidence Interval is (</a:t>
            </a:r>
            <a:r>
              <a:rPr lang="en-US" dirty="0">
                <a:solidFill>
                  <a:srgbClr val="0070C0"/>
                </a:solidFill>
              </a:rPr>
              <a:t>9.9993108, 12.9403136</a:t>
            </a:r>
            <a:r>
              <a:rPr lang="en-US" dirty="0"/>
              <a:t>)</a:t>
            </a:r>
          </a:p>
          <a:p>
            <a:r>
              <a:rPr lang="en-US" dirty="0"/>
              <a:t>Bootstrapping 500 Times of the Mean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11.4909977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0.7785430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9.9347357, 12.9175503</a:t>
            </a:r>
            <a:r>
              <a:rPr lang="en-US" dirty="0"/>
              <a:t>)</a:t>
            </a:r>
          </a:p>
          <a:p>
            <a:r>
              <a:rPr lang="en-US" dirty="0"/>
              <a:t>Bootstrapping 1000 Times of the Mean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11.4699720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0.7517242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10.0187111, 12.9595051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42C6CB-F558-4504-B6E0-934268BD2F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FC2B73-7D57-4CBC-A69B-F6A0FD970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929" y="3321845"/>
            <a:ext cx="2051871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E423F0-CD81-490C-A4AA-0A149199D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1929" y="4917282"/>
            <a:ext cx="203527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15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 Data</a:t>
                </a:r>
              </a:p>
              <a:p>
                <a:pPr lvl="1"/>
                <a:r>
                  <a:rPr lang="en-US" dirty="0"/>
                  <a:t>Simulated Distribution: Gamma, mean = 10.5, SD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10.5</m:t>
                        </m:r>
                      </m:e>
                    </m:rad>
                  </m:oMath>
                </a14:m>
                <a:r>
                  <a:rPr lang="en-US" dirty="0"/>
                  <a:t> = 3.2403703</a:t>
                </a:r>
              </a:p>
              <a:p>
                <a:pPr lvl="1"/>
                <a:r>
                  <a:rPr lang="en-US" dirty="0"/>
                  <a:t>Observed Mean (</a:t>
                </a:r>
                <a:r>
                  <a:rPr lang="en-US" dirty="0">
                    <a:sym typeface="Symbol MT" panose="05050102010706020507" pitchFamily="18" charset="2"/>
                  </a:rPr>
                  <a:t> z-</a:t>
                </a:r>
                <a:r>
                  <a:rPr lang="en-US" dirty="0"/>
                  <a:t>Standard Error) is </a:t>
                </a:r>
                <a:r>
                  <a:rPr lang="en-US" dirty="0">
                    <a:solidFill>
                      <a:srgbClr val="FF0000"/>
                    </a:solidFill>
                  </a:rPr>
                  <a:t>10.0751304</a:t>
                </a:r>
                <a:r>
                  <a:rPr lang="en-US" dirty="0"/>
                  <a:t> (</a:t>
                </a:r>
                <a:r>
                  <a:rPr lang="en-US" dirty="0">
                    <a:sym typeface="Symbol MT" panose="05050102010706020507" pitchFamily="18" charset="2"/>
                  </a:rPr>
                  <a:t> </a:t>
                </a:r>
                <a:r>
                  <a:rPr lang="en-US" dirty="0">
                    <a:solidFill>
                      <a:srgbClr val="7030A0"/>
                    </a:solidFill>
                  </a:rPr>
                  <a:t>0.3229253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95% z-Confidence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9.4422085, 10.7080523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Bootstrapping 500 Times of the Mean Statistic</a:t>
                </a:r>
              </a:p>
              <a:p>
                <a:pPr lvl="1"/>
                <a:r>
                  <a:rPr lang="en-US" dirty="0"/>
                  <a:t>Mean is </a:t>
                </a:r>
                <a:r>
                  <a:rPr lang="en-US" dirty="0">
                    <a:solidFill>
                      <a:srgbClr val="FF0000"/>
                    </a:solidFill>
                  </a:rPr>
                  <a:t>10.0871907</a:t>
                </a:r>
                <a:r>
                  <a:rPr lang="en-US" dirty="0"/>
                  <a:t> and Standard Deviation is </a:t>
                </a:r>
                <a:r>
                  <a:rPr lang="en-US" dirty="0">
                    <a:solidFill>
                      <a:srgbClr val="7030A0"/>
                    </a:solidFill>
                  </a:rPr>
                  <a:t>0.3255313</a:t>
                </a:r>
              </a:p>
              <a:p>
                <a:pPr lvl="1"/>
                <a:r>
                  <a:rPr lang="en-US" dirty="0"/>
                  <a:t>95% 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9.4818758, 10.7433969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Bootstrapping 1000 Times of the Mean Statistic</a:t>
                </a:r>
              </a:p>
              <a:p>
                <a:pPr lvl="1"/>
                <a:r>
                  <a:rPr lang="en-US" dirty="0"/>
                  <a:t>Mean is </a:t>
                </a:r>
                <a:r>
                  <a:rPr lang="en-US" dirty="0">
                    <a:solidFill>
                      <a:srgbClr val="FF0000"/>
                    </a:solidFill>
                  </a:rPr>
                  <a:t>10.0954962</a:t>
                </a:r>
                <a:r>
                  <a:rPr lang="en-US" dirty="0"/>
                  <a:t> and Standard Deviation is </a:t>
                </a:r>
                <a:r>
                  <a:rPr lang="en-US" dirty="0">
                    <a:solidFill>
                      <a:srgbClr val="7030A0"/>
                    </a:solidFill>
                  </a:rPr>
                  <a:t>0.3273110</a:t>
                </a:r>
              </a:p>
              <a:p>
                <a:pPr lvl="1"/>
                <a:r>
                  <a:rPr lang="en-US" dirty="0"/>
                  <a:t>95% 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9.4988971, 10.7348476</a:t>
                </a:r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B3418DC-7F3E-4DF1-A6AB-35E744D216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B72CC0-7561-4C80-8742-633ECF793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490" y="3313113"/>
            <a:ext cx="2035277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EBB724-0A4D-41B2-9CBC-BDDAA028E7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489" y="4800601"/>
            <a:ext cx="203527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6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Simulated Distribution: </a:t>
            </a:r>
            <a:r>
              <a:rPr lang="en-US" dirty="0" err="1"/>
              <a:t>Pr</a:t>
            </a:r>
            <a:r>
              <a:rPr lang="en-US" dirty="0"/>
              <a:t>(X=1)=0.3, </a:t>
            </a:r>
            <a:r>
              <a:rPr lang="en-US" dirty="0" err="1"/>
              <a:t>Pr</a:t>
            </a:r>
            <a:r>
              <a:rPr lang="en-US" dirty="0"/>
              <a:t>(X=2)=0.1, </a:t>
            </a:r>
            <a:r>
              <a:rPr lang="en-US" dirty="0" err="1"/>
              <a:t>Pr</a:t>
            </a:r>
            <a:r>
              <a:rPr lang="en-US" dirty="0"/>
              <a:t>(X=3)=0.4, </a:t>
            </a:r>
            <a:r>
              <a:rPr lang="en-US" dirty="0" err="1"/>
              <a:t>Pr</a:t>
            </a:r>
            <a:r>
              <a:rPr lang="en-US" dirty="0"/>
              <a:t>(X=4)=0.2</a:t>
            </a:r>
          </a:p>
          <a:p>
            <a:pPr lvl="1"/>
            <a:r>
              <a:rPr lang="en-US" dirty="0"/>
              <a:t>E(X) = 2.5, Var(X) = 1.25, SD(X) = 1.1180340</a:t>
            </a:r>
          </a:p>
          <a:p>
            <a:pPr lvl="1"/>
            <a:r>
              <a:rPr lang="en-US" dirty="0"/>
              <a:t>Observed Mean (</a:t>
            </a:r>
            <a:r>
              <a:rPr lang="en-US" dirty="0">
                <a:sym typeface="Symbol MT" panose="05050102010706020507" pitchFamily="18" charset="2"/>
              </a:rPr>
              <a:t> z-</a:t>
            </a:r>
            <a:r>
              <a:rPr lang="en-US" dirty="0"/>
              <a:t>Standard Error) is </a:t>
            </a:r>
            <a:r>
              <a:rPr lang="en-US" dirty="0">
                <a:solidFill>
                  <a:srgbClr val="FF0000"/>
                </a:solidFill>
              </a:rPr>
              <a:t>2.3100000</a:t>
            </a:r>
            <a:r>
              <a:rPr lang="en-US" dirty="0"/>
              <a:t> (</a:t>
            </a:r>
            <a:r>
              <a:rPr lang="en-US" dirty="0">
                <a:sym typeface="Symbol MT" panose="05050102010706020507" pitchFamily="18" charset="2"/>
              </a:rPr>
              <a:t> </a:t>
            </a:r>
            <a:r>
              <a:rPr lang="en-US" dirty="0">
                <a:solidFill>
                  <a:srgbClr val="7030A0"/>
                </a:solidFill>
              </a:rPr>
              <a:t>0.1172135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95% z-Confidence Interval is (</a:t>
            </a:r>
            <a:r>
              <a:rPr lang="en-US" dirty="0">
                <a:solidFill>
                  <a:srgbClr val="0070C0"/>
                </a:solidFill>
              </a:rPr>
              <a:t>2.0802658, 2.5397342</a:t>
            </a:r>
            <a:r>
              <a:rPr lang="en-US" dirty="0"/>
              <a:t>)</a:t>
            </a:r>
          </a:p>
          <a:p>
            <a:r>
              <a:rPr lang="en-US" dirty="0"/>
              <a:t>Bootstrapping 500 Times of the Mean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2.3136800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0.1157310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2.1000000, 2.5400000</a:t>
            </a:r>
            <a:r>
              <a:rPr lang="en-US" dirty="0"/>
              <a:t>)</a:t>
            </a:r>
          </a:p>
          <a:p>
            <a:r>
              <a:rPr lang="en-US" dirty="0"/>
              <a:t>Bootstrapping 1000 Times of the Mean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2.3146500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0.1168857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2.0900000, 2.5500000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58882E-8C6C-41AA-A75E-933D1B0674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FD55F8-D0D0-4AEB-9C2A-9BEEC8CDB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867" y="3359944"/>
            <a:ext cx="2035277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B3708D-F219-4970-92A0-5E22A4B38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8866" y="4842272"/>
            <a:ext cx="203527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13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Common Specifications</a:t>
            </a:r>
          </a:p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Number of observations is 100</a:t>
            </a:r>
          </a:p>
          <a:p>
            <a:pPr lvl="1"/>
            <a:r>
              <a:rPr lang="en-US" dirty="0"/>
              <a:t>Data are simulated from a particular distribution</a:t>
            </a:r>
          </a:p>
          <a:p>
            <a:pPr lvl="1"/>
            <a:r>
              <a:rPr lang="en-US" dirty="0"/>
              <a:t>Random seed is 20191113</a:t>
            </a:r>
          </a:p>
          <a:p>
            <a:pPr lvl="1"/>
            <a:r>
              <a:rPr lang="en-US" dirty="0"/>
              <a:t>The summary statistic is the Coefficient of Variation = SD / Mean</a:t>
            </a:r>
            <a:br>
              <a:rPr lang="en-US" dirty="0"/>
            </a:br>
            <a:r>
              <a:rPr lang="en-US" dirty="0"/>
              <a:t>(Note: this is a biased estimator of the population CV)</a:t>
            </a:r>
          </a:p>
          <a:p>
            <a:r>
              <a:rPr lang="en-US" dirty="0"/>
              <a:t>Bootstrapping</a:t>
            </a:r>
          </a:p>
          <a:p>
            <a:pPr lvl="1"/>
            <a:r>
              <a:rPr lang="en-US" dirty="0"/>
              <a:t>Get the standard error and 95% confidence interval of the summary statistic</a:t>
            </a:r>
          </a:p>
          <a:p>
            <a:pPr lvl="1"/>
            <a:r>
              <a:rPr lang="en-US" dirty="0"/>
              <a:t>500 and 1000 times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58D68D-4028-4086-8564-3CAC73237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535221-9714-4785-BBA4-23DFC8AC4EE1}"/>
              </a:ext>
            </a:extLst>
          </p:cNvPr>
          <p:cNvSpPr/>
          <p:nvPr/>
        </p:nvSpPr>
        <p:spPr>
          <a:xfrm>
            <a:off x="8460401" y="5919550"/>
            <a:ext cx="3474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Symbol" panose="05050102010706020507" pitchFamily="18" charset="2"/>
              </a:rPr>
              <a:t>Week 14 Bootstrap CV Example.py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3725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Standard Error of the Coefficient of Variation</a:t>
                </a:r>
              </a:p>
              <a:p>
                <a:r>
                  <a:rPr lang="en-US" dirty="0"/>
                  <a:t>This website </a:t>
                </a:r>
                <a:r>
                  <a:rPr lang="en-US" sz="2200" dirty="0">
                    <a:hlinkClick r:id="rId3"/>
                  </a:rPr>
                  <a:t>http://influentialpoints.com/Training/standard_error_of_coefficient_of_variation.htm</a:t>
                </a:r>
                <a:r>
                  <a:rPr lang="en-US" dirty="0"/>
                  <a:t> gives a formula for the asymptotic standard error for normal distribution data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𝐶𝑉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CV is expressed in percentages</a:t>
                </a:r>
              </a:p>
              <a:p>
                <a:r>
                  <a:rPr lang="en-US" dirty="0"/>
                  <a:t>We can check this asymptotic standard error against the bootstrap results.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158D68D-4028-4086-8564-3CAC73237B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535221-9714-4785-BBA4-23DFC8AC4EE1}"/>
              </a:ext>
            </a:extLst>
          </p:cNvPr>
          <p:cNvSpPr/>
          <p:nvPr/>
        </p:nvSpPr>
        <p:spPr>
          <a:xfrm>
            <a:off x="8460401" y="5919550"/>
            <a:ext cx="3474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Symbol" panose="05050102010706020507" pitchFamily="18" charset="2"/>
              </a:rPr>
              <a:t>Week 14 Bootstrap CV Example.py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5994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Simulated Distribution: Normal, mean = 10, standard deviation = 7, CV = 70%</a:t>
            </a:r>
          </a:p>
          <a:p>
            <a:pPr lvl="1"/>
            <a:r>
              <a:rPr lang="en-US" dirty="0"/>
              <a:t>Observed CV (</a:t>
            </a:r>
            <a:r>
              <a:rPr lang="en-US" dirty="0">
                <a:sym typeface="Symbol MT" panose="05050102010706020507" pitchFamily="18" charset="2"/>
              </a:rPr>
              <a:t> z-</a:t>
            </a:r>
            <a:r>
              <a:rPr lang="en-US" dirty="0"/>
              <a:t>Standard Error) is </a:t>
            </a:r>
            <a:r>
              <a:rPr lang="en-US" dirty="0">
                <a:solidFill>
                  <a:srgbClr val="FF0000"/>
                </a:solidFill>
              </a:rPr>
              <a:t>65.4125456%</a:t>
            </a:r>
            <a:r>
              <a:rPr lang="en-US" dirty="0"/>
              <a:t> (</a:t>
            </a:r>
            <a:r>
              <a:rPr lang="en-US" dirty="0">
                <a:sym typeface="Symbol MT" panose="05050102010706020507" pitchFamily="18" charset="2"/>
              </a:rPr>
              <a:t> </a:t>
            </a:r>
            <a:r>
              <a:rPr lang="en-US" dirty="0">
                <a:solidFill>
                  <a:srgbClr val="7030A0"/>
                </a:solidFill>
                <a:sym typeface="Symbol MT" panose="05050102010706020507" pitchFamily="18" charset="2"/>
              </a:rPr>
              <a:t>6.3009638%</a:t>
            </a:r>
            <a:r>
              <a:rPr lang="en-US" dirty="0">
                <a:sym typeface="Symbol MT" panose="05050102010706020507" pitchFamily="18" charset="2"/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95% z-Confidence Interval is (</a:t>
            </a:r>
            <a:r>
              <a:rPr lang="en-US" dirty="0">
                <a:solidFill>
                  <a:srgbClr val="0070C0"/>
                </a:solidFill>
              </a:rPr>
              <a:t>53.0628835%, 77.7622077%</a:t>
            </a:r>
            <a:r>
              <a:rPr lang="en-US" dirty="0"/>
              <a:t>) </a:t>
            </a:r>
          </a:p>
          <a:p>
            <a:r>
              <a:rPr lang="en-US" dirty="0"/>
              <a:t>Bootstrapping 500 Times of the CV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65.3862739%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7.0765185%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52.5474446%, 80.3672691%</a:t>
            </a:r>
            <a:r>
              <a:rPr lang="en-US" dirty="0"/>
              <a:t>)</a:t>
            </a:r>
          </a:p>
          <a:p>
            <a:r>
              <a:rPr lang="en-US" dirty="0"/>
              <a:t>Bootstrapping 1000 Times of the CV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65.4251694%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7.2087710%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53.1530442%, 81.6593212%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972265-523D-4F60-B4D4-DA1733D34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0A784E-7149-4A6D-ADB1-01BD1754B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9411" y="3315494"/>
            <a:ext cx="2035277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9B3F59-9767-4218-A45E-0BEA05679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9411" y="4805363"/>
            <a:ext cx="203527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31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 Data</a:t>
                </a:r>
              </a:p>
              <a:p>
                <a:pPr lvl="1"/>
                <a:r>
                  <a:rPr lang="en-US" dirty="0"/>
                  <a:t>Simulated Distribution: Gamma, mean = 10.5, CV =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10.5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= 30.86%</a:t>
                </a:r>
              </a:p>
              <a:p>
                <a:pPr lvl="1"/>
                <a:r>
                  <a:rPr lang="en-US" dirty="0"/>
                  <a:t>Observed CV (</a:t>
                </a:r>
                <a:r>
                  <a:rPr lang="en-US" dirty="0">
                    <a:sym typeface="Symbol MT" panose="05050102010706020507" pitchFamily="18" charset="2"/>
                  </a:rPr>
                  <a:t> z-</a:t>
                </a:r>
                <a:r>
                  <a:rPr lang="en-US" dirty="0"/>
                  <a:t>Standard Error) is </a:t>
                </a:r>
                <a:r>
                  <a:rPr lang="en-US" dirty="0">
                    <a:solidFill>
                      <a:srgbClr val="FF0000"/>
                    </a:solidFill>
                  </a:rPr>
                  <a:t>32.0517209%</a:t>
                </a:r>
                <a:r>
                  <a:rPr lang="en-US" dirty="0"/>
                  <a:t> (</a:t>
                </a:r>
                <a:r>
                  <a:rPr lang="en-US" dirty="0">
                    <a:sym typeface="Symbol MT" panose="05050102010706020507" pitchFamily="18" charset="2"/>
                  </a:rPr>
                  <a:t> </a:t>
                </a:r>
                <a:r>
                  <a:rPr lang="en-US" dirty="0">
                    <a:solidFill>
                      <a:srgbClr val="7030A0"/>
                    </a:solidFill>
                    <a:sym typeface="Symbol MT" panose="05050102010706020507" pitchFamily="18" charset="2"/>
                  </a:rPr>
                  <a:t>2.4883600%</a:t>
                </a:r>
                <a:r>
                  <a:rPr lang="en-US" dirty="0">
                    <a:sym typeface="Symbol MT" panose="05050102010706020507" pitchFamily="18" charset="2"/>
                  </a:rPr>
                  <a:t>)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95% z-Confidence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27.1746248%, 36.9288169%</a:t>
                </a:r>
                <a:r>
                  <a:rPr lang="en-US" dirty="0"/>
                  <a:t>) </a:t>
                </a:r>
              </a:p>
              <a:p>
                <a:r>
                  <a:rPr lang="en-US" dirty="0"/>
                  <a:t>Bootstrapping 500 Times of the CV Statistic</a:t>
                </a:r>
              </a:p>
              <a:p>
                <a:pPr lvl="1"/>
                <a:r>
                  <a:rPr lang="en-US" dirty="0"/>
                  <a:t>Mean is </a:t>
                </a:r>
                <a:r>
                  <a:rPr lang="en-US" dirty="0">
                    <a:solidFill>
                      <a:srgbClr val="FF0000"/>
                    </a:solidFill>
                  </a:rPr>
                  <a:t>31.9818172%</a:t>
                </a:r>
                <a:r>
                  <a:rPr lang="en-US" dirty="0"/>
                  <a:t> and Standard Deviation is </a:t>
                </a:r>
                <a:r>
                  <a:rPr lang="en-US" dirty="0">
                    <a:solidFill>
                      <a:srgbClr val="7030A0"/>
                    </a:solidFill>
                  </a:rPr>
                  <a:t>2.2344820%</a:t>
                </a:r>
              </a:p>
              <a:p>
                <a:pPr lvl="1"/>
                <a:r>
                  <a:rPr lang="en-US" dirty="0"/>
                  <a:t>95% 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27.7704495%, 36.3145352%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Bootstrapping 1000 Times of the CV Statistic</a:t>
                </a:r>
              </a:p>
              <a:p>
                <a:pPr lvl="1"/>
                <a:r>
                  <a:rPr lang="en-US" dirty="0"/>
                  <a:t>Mean is </a:t>
                </a:r>
                <a:r>
                  <a:rPr lang="en-US" dirty="0">
                    <a:solidFill>
                      <a:srgbClr val="FF0000"/>
                    </a:solidFill>
                  </a:rPr>
                  <a:t>32.0214920%</a:t>
                </a:r>
                <a:r>
                  <a:rPr lang="en-US" dirty="0"/>
                  <a:t> and Standard Deviation is </a:t>
                </a:r>
                <a:r>
                  <a:rPr lang="en-US" dirty="0">
                    <a:solidFill>
                      <a:srgbClr val="7030A0"/>
                    </a:solidFill>
                  </a:rPr>
                  <a:t>2.3023207%</a:t>
                </a:r>
              </a:p>
              <a:p>
                <a:pPr lvl="1"/>
                <a:r>
                  <a:rPr lang="en-US" dirty="0"/>
                  <a:t>95% 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27.6705634%, 36.4458927%</a:t>
                </a:r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D972265-523D-4F60-B4D4-DA1733D34D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6C9349-61A0-42C2-BCB6-4C728D54E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4096" y="3315494"/>
            <a:ext cx="2035277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D42FB2-5478-43C5-8089-210F3AA09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4095" y="4825387"/>
            <a:ext cx="203527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04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Simulated Distribution: </a:t>
            </a:r>
            <a:r>
              <a:rPr lang="en-US" dirty="0" err="1"/>
              <a:t>Pr</a:t>
            </a:r>
            <a:r>
              <a:rPr lang="en-US" dirty="0"/>
              <a:t>(X=1)=0.3, </a:t>
            </a:r>
            <a:r>
              <a:rPr lang="en-US" dirty="0" err="1"/>
              <a:t>Pr</a:t>
            </a:r>
            <a:r>
              <a:rPr lang="en-US" dirty="0"/>
              <a:t>(X=2)=0.1, </a:t>
            </a:r>
            <a:r>
              <a:rPr lang="en-US" dirty="0" err="1"/>
              <a:t>Pr</a:t>
            </a:r>
            <a:r>
              <a:rPr lang="en-US" dirty="0"/>
              <a:t>(X=3)=0.4, </a:t>
            </a:r>
            <a:r>
              <a:rPr lang="en-US" dirty="0" err="1"/>
              <a:t>Pr</a:t>
            </a:r>
            <a:r>
              <a:rPr lang="en-US" dirty="0"/>
              <a:t>(X=4)=0.2</a:t>
            </a:r>
          </a:p>
          <a:p>
            <a:pPr lvl="1"/>
            <a:r>
              <a:rPr lang="en-US" dirty="0"/>
              <a:t>E(X) = 2.5, Var(X) = 1.25, theoretical CV is 44.72%</a:t>
            </a:r>
          </a:p>
          <a:p>
            <a:pPr lvl="1"/>
            <a:r>
              <a:rPr lang="en-US" dirty="0"/>
              <a:t>Observed CV (</a:t>
            </a:r>
            <a:r>
              <a:rPr lang="en-US" dirty="0">
                <a:sym typeface="Symbol MT" panose="05050102010706020507" pitchFamily="18" charset="2"/>
              </a:rPr>
              <a:t> z-</a:t>
            </a:r>
            <a:r>
              <a:rPr lang="en-US" dirty="0"/>
              <a:t>Standard Error) is </a:t>
            </a:r>
            <a:r>
              <a:rPr lang="en-US" dirty="0">
                <a:solidFill>
                  <a:srgbClr val="FF0000"/>
                </a:solidFill>
              </a:rPr>
              <a:t>50.7417664%</a:t>
            </a:r>
            <a:r>
              <a:rPr lang="en-US" dirty="0"/>
              <a:t> (</a:t>
            </a:r>
            <a:r>
              <a:rPr lang="en-US" dirty="0">
                <a:sym typeface="Symbol MT" panose="05050102010706020507" pitchFamily="18" charset="2"/>
              </a:rPr>
              <a:t> </a:t>
            </a:r>
            <a:r>
              <a:rPr lang="en-US" dirty="0">
                <a:solidFill>
                  <a:srgbClr val="7030A0"/>
                </a:solidFill>
                <a:sym typeface="Symbol MT" panose="05050102010706020507" pitchFamily="18" charset="2"/>
              </a:rPr>
              <a:t>4.4162034%</a:t>
            </a:r>
            <a:r>
              <a:rPr lang="en-US" dirty="0">
                <a:sym typeface="Symbol MT" panose="05050102010706020507" pitchFamily="18" charset="2"/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95% z-Confidence Interval is (</a:t>
            </a:r>
            <a:r>
              <a:rPr lang="en-US" dirty="0">
                <a:solidFill>
                  <a:srgbClr val="0070C0"/>
                </a:solidFill>
              </a:rPr>
              <a:t>42.0861668%, 59.3973661%</a:t>
            </a:r>
            <a:r>
              <a:rPr lang="en-US" dirty="0"/>
              <a:t>) </a:t>
            </a:r>
          </a:p>
          <a:p>
            <a:r>
              <a:rPr lang="en-US" dirty="0"/>
              <a:t>Bootstrapping 500 Times of the CV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50.6918017%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3.0381406%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44.9900869%, 56.5142718%</a:t>
            </a:r>
            <a:r>
              <a:rPr lang="en-US" dirty="0"/>
              <a:t>)</a:t>
            </a:r>
          </a:p>
          <a:p>
            <a:r>
              <a:rPr lang="en-US" dirty="0"/>
              <a:t>Bootstrapping 1000 Times of the CV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50.6632044%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2.9507101%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44.7786547%, 56.2430608%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972265-523D-4F60-B4D4-DA1733D34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63C2D9-7A36-45BC-A2B1-3244A68D8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584" y="3298826"/>
            <a:ext cx="2051869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A74E3A-43B2-4A0F-B232-D4BBEAE23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9584" y="4805363"/>
            <a:ext cx="203527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97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Closing Remarks</a:t>
            </a:r>
            <a:r>
              <a:rPr lang="en-US" dirty="0"/>
              <a:t>:</a:t>
            </a:r>
          </a:p>
          <a:p>
            <a:r>
              <a:rPr lang="en-US" dirty="0"/>
              <a:t>The Confidence Interval is simple to use, but actual probability coverage may be less than the nominal value, e.g., 95%.</a:t>
            </a:r>
          </a:p>
          <a:p>
            <a:r>
              <a:rPr lang="en-US" dirty="0"/>
              <a:t>The bootstrap method depends on the sample being representative.  Otherwise, the re-sampling results will be inappropriate.</a:t>
            </a:r>
          </a:p>
          <a:p>
            <a:r>
              <a:rPr lang="en-US" dirty="0"/>
              <a:t>If the sample statistic of interest (e.g., the Coefficient of Variation) is </a:t>
            </a:r>
            <a:r>
              <a:rPr lang="en-US" u="sng" dirty="0"/>
              <a:t>already a biased estimate</a:t>
            </a:r>
            <a:r>
              <a:rPr lang="en-US" dirty="0"/>
              <a:t> of the population statistic, then the bootstrap method cannot correct the problem though the bootstrap standard error and confidence interval are accurate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99040-FAE7-4E3A-B230-E268A145D4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Bootstrap, the Dictionary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4619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Bootstrap</a:t>
            </a:r>
          </a:p>
          <a:p>
            <a:r>
              <a:rPr lang="en-US" dirty="0"/>
              <a:t>(</a:t>
            </a:r>
            <a:r>
              <a:rPr lang="en-US" i="1" dirty="0"/>
              <a:t>noun</a:t>
            </a:r>
            <a:r>
              <a:rPr lang="en-US" dirty="0"/>
              <a:t>) A looped strap sewed at the side or the rear top of a boot to help in pulling it on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i="1" dirty="0"/>
              <a:t>Idiom</a:t>
            </a:r>
            <a:r>
              <a:rPr lang="en-US" dirty="0"/>
              <a:t>) </a:t>
            </a:r>
            <a:r>
              <a:rPr lang="en-US" i="1" dirty="0"/>
              <a:t>To pull oneself up by one's bootstraps</a:t>
            </a:r>
            <a:r>
              <a:rPr lang="en-US" dirty="0"/>
              <a:t> – To </a:t>
            </a:r>
            <a:r>
              <a:rPr lang="en-US" dirty="0">
                <a:solidFill>
                  <a:srgbClr val="FF0000"/>
                </a:solidFill>
              </a:rPr>
              <a:t>succeed only on one’s effort or abilities</a:t>
            </a:r>
            <a:r>
              <a:rPr lang="en-US" dirty="0"/>
              <a:t>, despite limited resources, or to function independently without outside assistance 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544895" y="1690688"/>
            <a:ext cx="2286000" cy="22860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544895" y="4057650"/>
            <a:ext cx="2286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D3B9B4-597D-4401-8869-9C8FA03CC0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715790-31CA-4FBE-946B-BB9E8D0DC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626" y="5029200"/>
            <a:ext cx="27377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63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Ensemble Methods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00CDCD-4762-4602-B5D1-148774D16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8425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AD4AEA4-E508-4BED-9BB3-41C84BA0E0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23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or Boosting: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08C0F7-0A50-44D4-B9FF-F5CA047D9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3083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2D15879-402F-4225-B40D-C706E85BAF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33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Bagging is </a:t>
            </a:r>
            <a:r>
              <a:rPr lang="en-US" b="1" u="sng" dirty="0"/>
              <a:t>B</a:t>
            </a:r>
            <a:r>
              <a:rPr lang="en-US" b="1" dirty="0"/>
              <a:t>ootstrap </a:t>
            </a:r>
            <a:r>
              <a:rPr lang="en-US" b="1" u="sng" dirty="0"/>
              <a:t>Agg</a:t>
            </a:r>
            <a:r>
              <a:rPr lang="en-US" b="1" dirty="0"/>
              <a:t>regat</a:t>
            </a:r>
            <a:r>
              <a:rPr lang="en-US" b="1" u="sng" dirty="0"/>
              <a:t>ing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bootstrap sample from the training partition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model is trained individually on each bootstrap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Observations in a bootstrap sample are not weighted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Models’ predicted target values are summarized (without weights) to produce the ensemble prediction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Mean of the predicted values for an interval target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Mean of the predicted probabilities for a category of a categorical target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Mode of the predicted outcome of a categorical target (majority vote)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35794-2E75-40ED-B504-55F820C178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18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predictors: DELINQ and DEBTINC</a:t>
            </a:r>
          </a:p>
          <a:p>
            <a:r>
              <a:rPr lang="en-US" dirty="0"/>
              <a:t>Binary target: BAD (1 = Event, 0 = Non-Event)</a:t>
            </a:r>
          </a:p>
          <a:p>
            <a:r>
              <a:rPr lang="en-US" dirty="0"/>
              <a:t>5960 observations read</a:t>
            </a:r>
          </a:p>
          <a:p>
            <a:pPr lvl="1"/>
            <a:r>
              <a:rPr lang="en-US" dirty="0"/>
              <a:t>4,217 observations used after removing missing values in the predictors and the target variable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Assign the observations into the Training and the Testing partitions, stratified by the target variable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70% for Training, actually has 2,951 observations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30% for Testing, actually has 1,266 observations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E62FF-3B6C-43C5-92BD-ACAC83234A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B9C27B-5BFE-4D6D-97B2-B55EC8032F0D}"/>
              </a:ext>
            </a:extLst>
          </p:cNvPr>
          <p:cNvSpPr/>
          <p:nvPr/>
        </p:nvSpPr>
        <p:spPr>
          <a:xfrm>
            <a:off x="7920193" y="5992297"/>
            <a:ext cx="3914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13 Bagging </a:t>
            </a:r>
            <a:r>
              <a:rPr lang="en-US" b="1" dirty="0" err="1"/>
              <a:t>ClassTree</a:t>
            </a:r>
            <a:r>
              <a:rPr lang="en-US" b="1" dirty="0"/>
              <a:t> Example.py</a:t>
            </a:r>
          </a:p>
        </p:txBody>
      </p:sp>
    </p:spTree>
    <p:extLst>
      <p:ext uri="{BB962C8B-B14F-4D97-AF65-F5344CB8AC3E}">
        <p14:creationId xmlns:p14="http://schemas.microsoft.com/office/powerpoint/2010/main" val="1315729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Classification of Observations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Classify an observation as an Event if the predicted probability is greater than or equal to a threshold value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threshold is the fraction of BAD = 1 observations in the Training partition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threshold value is 0.09115554049474754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Classification Tree Specifications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Criterion is Entropy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Maximum depth is two (i.e., the tree has three layers including the root node)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Random seed is 60616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E62FF-3B6C-43C5-92BD-ACAC83234A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30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Classification Tree Without Bagging</a:t>
            </a:r>
            <a:r>
              <a:rPr lang="en-US" dirty="0"/>
              <a:t>:</a:t>
            </a:r>
          </a:p>
          <a:p>
            <a:r>
              <a:rPr lang="en-US" dirty="0"/>
              <a:t>Metrics are calculated on the Testing partition</a:t>
            </a:r>
          </a:p>
          <a:p>
            <a:r>
              <a:rPr lang="en-US" dirty="0"/>
              <a:t>Area Under Curve = 0.7097004</a:t>
            </a:r>
          </a:p>
          <a:p>
            <a:r>
              <a:rPr lang="en-US" dirty="0"/>
              <a:t>Misclassification Rate = 0.1895735</a:t>
            </a:r>
          </a:p>
          <a:p>
            <a:r>
              <a:rPr lang="en-US" dirty="0"/>
              <a:t>Root Average Squared Error = 0.2500173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Comments</a:t>
            </a:r>
          </a:p>
          <a:p>
            <a:r>
              <a:rPr lang="en-US" dirty="0"/>
              <a:t>The classification tree result is fairly good</a:t>
            </a:r>
          </a:p>
          <a:p>
            <a:r>
              <a:rPr lang="en-US" dirty="0"/>
              <a:t>Can we improve further?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879A3E-F520-48AC-9F8C-C78EEC6AA7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C62C56-BCB1-4F20-B993-FB42ED821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265" y="1690688"/>
            <a:ext cx="372497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31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Classification Tree With Bagging</a:t>
            </a:r>
            <a:r>
              <a:rPr lang="en-US" dirty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bootstrap_classTree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x_train.index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numpy.zeros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((nT,2))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random.seed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(20181114)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x_train_boot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x_train.loc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[:,0]]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y_train_boot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y_train.loc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[:,0]]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x_train_boot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y_train_boot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['BAD'])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classTree.predict_proba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879A3E-F520-48AC-9F8C-C78EEC6AA7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99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879A3E-F520-48AC-9F8C-C78EEC6AA7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E6B873-81B4-46F6-B35D-E0656AE45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35" y="1707336"/>
            <a:ext cx="2743200" cy="2020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255F9F-4850-4F37-9F41-34D5956BC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345" y="1714501"/>
            <a:ext cx="2743200" cy="2020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07F0CF-77AF-4F28-88F4-9022D7161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150" y="1707336"/>
            <a:ext cx="2743200" cy="2020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DE7965-C577-4ED2-B130-CE7F83F8F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0921" y="1723582"/>
            <a:ext cx="2743200" cy="2020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58FA15-8C11-4157-A40A-8FB9320460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540" y="3942151"/>
            <a:ext cx="2743200" cy="2020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F4D5FD-631E-45CE-A0A4-6D6E0063E3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5345" y="3942151"/>
            <a:ext cx="2743200" cy="20201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B18247-A1CC-4CE9-AF9F-5F5F034F6A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2150" y="3933825"/>
            <a:ext cx="2743200" cy="20201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7BD4D8-6B74-43AA-A891-B4FCD706C3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0921" y="3933825"/>
            <a:ext cx="2743200" cy="202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52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879A3E-F520-48AC-9F8C-C78EEC6AA7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1D040-A537-438D-9D00-D8BF5631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76699"/>
              </p:ext>
            </p:extLst>
          </p:nvPr>
        </p:nvGraphicFramePr>
        <p:xfrm>
          <a:off x="957262" y="1983740"/>
          <a:ext cx="10277476" cy="3607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526">
                  <a:extLst>
                    <a:ext uri="{9D8B030D-6E8A-4147-A177-3AD203B41FA5}">
                      <a16:colId xmlns:a16="http://schemas.microsoft.com/office/drawing/2014/main" val="996766252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251801687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40280775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332253311"/>
                    </a:ext>
                  </a:extLst>
                </a:gridCol>
              </a:tblGrid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Bootstraps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 Under Curve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Misclassification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 Average Squared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445047"/>
                  </a:ext>
                </a:extLst>
              </a:tr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(No Bagging)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0.7097004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0.1895735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0.2500173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371435"/>
                  </a:ext>
                </a:extLst>
              </a:tr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0.7245798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0.1919431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0.2479301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67511"/>
                  </a:ext>
                </a:extLst>
              </a:tr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0.7238772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0.1919431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0.2465820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293551"/>
                  </a:ext>
                </a:extLst>
              </a:tr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0.7249537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0.1935229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0.2466624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143424"/>
                  </a:ext>
                </a:extLst>
              </a:tr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0.7251426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0.1935229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0.2465695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81580"/>
                  </a:ext>
                </a:extLst>
              </a:tr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0.7313980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0.1927330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0.2466442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486645"/>
                  </a:ext>
                </a:extLst>
              </a:tr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0.7282137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0.1919431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0.2466952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102811"/>
                  </a:ext>
                </a:extLst>
              </a:tr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0.7282137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0.1919431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0.2467116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330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the Bootstrap method to estimate the distribution of the predicted probabilities Prob(BAD = 0) and Prob(BAD = 1).</a:t>
            </a:r>
          </a:p>
          <a:p>
            <a:r>
              <a:rPr lang="en-US" dirty="0"/>
              <a:t>The more bootstrap iterations performed, the distributions will be more precise (a layman term for the word </a:t>
            </a:r>
            <a:r>
              <a:rPr lang="en-US" i="1" dirty="0"/>
              <a:t>Converged</a:t>
            </a:r>
            <a:r>
              <a:rPr lang="en-US" dirty="0"/>
              <a:t>).</a:t>
            </a:r>
          </a:p>
          <a:p>
            <a:r>
              <a:rPr lang="en-US" dirty="0"/>
              <a:t>Indirectly, the Area Under Curve, the Misclassification Rate, and the Root Average Squared Error metrics will be more precise for large enough number of bootstrap iterations.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63854-8D58-4F93-BA06-10CAA73001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0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General Statistical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DFC548E-A986-44B0-979B-36C3F506D9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5012589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DFC548E-A986-44B0-979B-36C3F506D9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5012589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6EEEA3-2A83-478D-965F-C59AD983882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20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Bagging: Number of Bootstrap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63854-8D58-4F93-BA06-10CAA73001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830151A7-DD20-4F9D-BB9D-37EBE682EA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1819751"/>
            <a:ext cx="6660431" cy="494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72806F3-F12E-4D40-9A8F-39F0345CCAF3}"/>
              </a:ext>
            </a:extLst>
          </p:cNvPr>
          <p:cNvSpPr/>
          <p:nvPr/>
        </p:nvSpPr>
        <p:spPr>
          <a:xfrm>
            <a:off x="1371601" y="2928382"/>
            <a:ext cx="2352674" cy="1365250"/>
          </a:xfrm>
          <a:prstGeom prst="wedgeRoundRectCallout">
            <a:avLst>
              <a:gd name="adj1" fmla="val 92239"/>
              <a:gd name="adj2" fmla="val 1172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getting more bootstrap samples give me a better model?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22D306-F2A6-463B-91AC-F6635864194F}"/>
              </a:ext>
            </a:extLst>
          </p:cNvPr>
          <p:cNvSpPr/>
          <p:nvPr/>
        </p:nvSpPr>
        <p:spPr>
          <a:xfrm>
            <a:off x="6877049" y="2559050"/>
            <a:ext cx="2686051" cy="13223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 algn="ctr"/>
            <a:r>
              <a:rPr lang="en-US" dirty="0">
                <a:solidFill>
                  <a:schemeClr val="tx1"/>
                </a:solidFill>
              </a:rPr>
              <a:t>Not Necessary, it depends on the metrics that you used.  But you get more precise results.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41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Bagging: Should I Do It?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of Bagging is straightforward</a:t>
            </a:r>
          </a:p>
          <a:p>
            <a:r>
              <a:rPr lang="en-US" dirty="0"/>
              <a:t>Bagging can be applied to any supervised predictive models</a:t>
            </a:r>
          </a:p>
          <a:p>
            <a:r>
              <a:rPr lang="en-US" dirty="0"/>
              <a:t>Bagging will, in general, improve model goodness-of-fit, but for a price of model interpretation</a:t>
            </a:r>
          </a:p>
          <a:p>
            <a:pPr lvl="1"/>
            <a:r>
              <a:rPr lang="en-US" dirty="0"/>
              <a:t>Because the bagging builds the same model on multiple training data</a:t>
            </a:r>
          </a:p>
          <a:p>
            <a:pPr lvl="1"/>
            <a:r>
              <a:rPr lang="en-US" dirty="0"/>
              <a:t>Then aggregates the multiple outcomes (e.g., predicted probabilities).</a:t>
            </a:r>
          </a:p>
          <a:p>
            <a:r>
              <a:rPr lang="en-US" dirty="0"/>
              <a:t>Bagging will consume more machine computing cycles and resources</a:t>
            </a:r>
          </a:p>
          <a:p>
            <a:pPr lvl="1"/>
            <a:r>
              <a:rPr lang="en-US" dirty="0"/>
              <a:t>Specify your number of bootstrap samples based on how long you can wait for the results.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D500E-EF6A-4B77-849D-F8AFBF9BE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51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in Python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can, of course, implement your own Bagging function</a:t>
            </a:r>
          </a:p>
          <a:p>
            <a:r>
              <a:rPr lang="en-US" dirty="0"/>
              <a:t>Python offers efficient ways to perform Bagging</a:t>
            </a:r>
          </a:p>
          <a:p>
            <a:pPr lvl="1"/>
            <a:r>
              <a:rPr lang="en-US" dirty="0" err="1"/>
              <a:t>sklearn.ensemble.BaggingClassifier</a:t>
            </a:r>
            <a:endParaRPr lang="en-US" dirty="0"/>
          </a:p>
          <a:p>
            <a:pPr lvl="1"/>
            <a:r>
              <a:rPr lang="en-US" dirty="0" err="1"/>
              <a:t>sklearn.ensemble.BaggingRegressor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D500E-EF6A-4B77-849D-F8AFBF9BE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76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Adaptive Boosting (AdaBoost)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Boosting adaptively weighs observations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model is trained on the training partition (without weights)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Poorly predicted observations are assigned larger weights, such that subsequent model will try to improve their prediction accuracies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Iterate Step 2 until the overall model performance is desirable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Outcomes from the models (e.g., predicted probabilities) are aggregated with weights to produce the ensemble prediction</a:t>
            </a:r>
          </a:p>
          <a:p>
            <a:pPr lvl="1"/>
            <a:r>
              <a:rPr lang="en-US" dirty="0"/>
              <a:t>A model with poor model performance is given less weight</a:t>
            </a:r>
          </a:p>
          <a:p>
            <a:pPr lvl="1"/>
            <a:r>
              <a:rPr lang="en-US" dirty="0"/>
              <a:t>A model with good model performance is given more weight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71456-5097-428F-A7E9-25F7DBF6D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76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4" y="1749164"/>
            <a:ext cx="5143500" cy="1789243"/>
          </a:xfrm>
        </p:spPr>
        <p:txBody>
          <a:bodyPr>
            <a:normAutofit/>
          </a:bodyPr>
          <a:lstStyle/>
          <a:p>
            <a:r>
              <a:rPr lang="en-US" sz="2400" dirty="0"/>
              <a:t>Ten observations</a:t>
            </a:r>
          </a:p>
          <a:p>
            <a:r>
              <a:rPr lang="en-US" sz="2400" dirty="0"/>
              <a:t>Two interval predictors X1 and X2</a:t>
            </a:r>
          </a:p>
          <a:p>
            <a:r>
              <a:rPr lang="en-US" sz="2400" dirty="0"/>
              <a:t>One binary target Y</a:t>
            </a:r>
            <a:br>
              <a:rPr lang="en-US" sz="2400" dirty="0"/>
            </a:br>
            <a:r>
              <a:rPr lang="en-US" sz="2400" dirty="0"/>
              <a:t>(1 = Event, 0 = Non-Event)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254306"/>
              </p:ext>
            </p:extLst>
          </p:nvPr>
        </p:nvGraphicFramePr>
        <p:xfrm>
          <a:off x="6924676" y="1690688"/>
          <a:ext cx="4429124" cy="3695438"/>
        </p:xfrm>
        <a:graphic>
          <a:graphicData uri="http://schemas.openxmlformats.org/drawingml/2006/table">
            <a:tbl>
              <a:tblPr/>
              <a:tblGrid>
                <a:gridCol w="1107281">
                  <a:extLst>
                    <a:ext uri="{9D8B030D-6E8A-4147-A177-3AD203B41FA5}">
                      <a16:colId xmlns:a16="http://schemas.microsoft.com/office/drawing/2014/main" val="2741248"/>
                    </a:ext>
                  </a:extLst>
                </a:gridCol>
                <a:gridCol w="1107281">
                  <a:extLst>
                    <a:ext uri="{9D8B030D-6E8A-4147-A177-3AD203B41FA5}">
                      <a16:colId xmlns:a16="http://schemas.microsoft.com/office/drawing/2014/main" val="1404597796"/>
                    </a:ext>
                  </a:extLst>
                </a:gridCol>
                <a:gridCol w="1107281">
                  <a:extLst>
                    <a:ext uri="{9D8B030D-6E8A-4147-A177-3AD203B41FA5}">
                      <a16:colId xmlns:a16="http://schemas.microsoft.com/office/drawing/2014/main" val="1740928799"/>
                    </a:ext>
                  </a:extLst>
                </a:gridCol>
                <a:gridCol w="1107281">
                  <a:extLst>
                    <a:ext uri="{9D8B030D-6E8A-4147-A177-3AD203B41FA5}">
                      <a16:colId xmlns:a16="http://schemas.microsoft.com/office/drawing/2014/main" val="4229136095"/>
                    </a:ext>
                  </a:extLst>
                </a:gridCol>
              </a:tblGrid>
              <a:tr h="3480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284634"/>
                  </a:ext>
                </a:extLst>
              </a:tr>
              <a:tr h="3480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013245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612736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409830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516419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49995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122513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225384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99503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229527"/>
                  </a:ext>
                </a:extLst>
              </a:tr>
              <a:tr h="3480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80788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23BEAE1-6C8F-4577-A1B8-86365C387E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4E8E06-5B9E-4240-8D27-095DBC9FF3B0}"/>
              </a:ext>
            </a:extLst>
          </p:cNvPr>
          <p:cNvSpPr/>
          <p:nvPr/>
        </p:nvSpPr>
        <p:spPr>
          <a:xfrm>
            <a:off x="7944376" y="6031468"/>
            <a:ext cx="3523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13 Toy AdaBoost Example.py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DD8EC4-6914-496C-9115-E1C94229B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4" y="3538407"/>
            <a:ext cx="563341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01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Strong Learner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617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classTree.predict_proba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accuracy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classTree.score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71456-5097-428F-A7E9-25F7DBF6D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FCA467-ECBF-423F-A0CC-BD160A88D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412" y="3086100"/>
            <a:ext cx="5633417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9DFD7-6155-41C6-9491-B14A7842D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918" y="3086100"/>
            <a:ext cx="2787545" cy="36576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C85AB5-0224-48DB-8E2B-59D616B8B4E3}"/>
              </a:ext>
            </a:extLst>
          </p:cNvPr>
          <p:cNvSpPr/>
          <p:nvPr/>
        </p:nvSpPr>
        <p:spPr>
          <a:xfrm>
            <a:off x="5378349" y="3308747"/>
            <a:ext cx="1889226" cy="8405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Misclassification Rate is 0%</a:t>
            </a:r>
          </a:p>
        </p:txBody>
      </p:sp>
    </p:spTree>
    <p:extLst>
      <p:ext uri="{BB962C8B-B14F-4D97-AF65-F5344CB8AC3E}">
        <p14:creationId xmlns:p14="http://schemas.microsoft.com/office/powerpoint/2010/main" val="131347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Weak Learner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([[0.1, 0.3],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[0.2, 0.2],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[0.3, 0.1],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[0.4, 0.4],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[0.5, 0.7],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[0.6, 0.5],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[0.7, 0.9],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[0.8, 0.8],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[0.8, 0.2],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[0.9, 0.8]],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([1, 1, 0, 0, 1, 0, 1, 1, 0, 0],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([1, 1, 1, 1, 1, 1, 1, 1, 1, 1],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classTree.predict_proba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AUC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metrics.roc_auc_score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[:,1])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print('Area Under Curve = ', AUC)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65E56-1471-41BE-82A6-CC04622748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129844A-0754-4F6C-A396-0F5B2B1242E3}"/>
              </a:ext>
            </a:extLst>
          </p:cNvPr>
          <p:cNvSpPr/>
          <p:nvPr/>
        </p:nvSpPr>
        <p:spPr>
          <a:xfrm>
            <a:off x="7958293" y="3429000"/>
            <a:ext cx="2419350" cy="866775"/>
          </a:xfrm>
          <a:prstGeom prst="wedgeRoundRectCallout">
            <a:avLst>
              <a:gd name="adj1" fmla="val -51647"/>
              <a:gd name="adj2" fmla="val 1084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Suppose the maximum number of depths is restricted to  1</a:t>
            </a:r>
          </a:p>
        </p:txBody>
      </p:sp>
    </p:spTree>
    <p:extLst>
      <p:ext uri="{BB962C8B-B14F-4D97-AF65-F5344CB8AC3E}">
        <p14:creationId xmlns:p14="http://schemas.microsoft.com/office/powerpoint/2010/main" val="2280244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Iteration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827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Iteration 1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SAS Monospace" panose="020B0609020202020204" pitchFamily="49" charset="0"/>
              </a:rPr>
              <a:t>eventError</a:t>
            </a:r>
            <a:r>
              <a:rPr lang="en-US" sz="1600" dirty="0">
                <a:latin typeface="SAS Monospace" panose="020B0609020202020204" pitchFamily="49" charset="0"/>
              </a:rPr>
              <a:t> = </a:t>
            </a:r>
            <a:r>
              <a:rPr lang="en-US" sz="1600" dirty="0" err="1">
                <a:latin typeface="SAS Monospace" panose="020B0609020202020204" pitchFamily="49" charset="0"/>
              </a:rPr>
              <a:t>numpy.empty</a:t>
            </a:r>
            <a:r>
              <a:rPr lang="en-US" sz="1600" dirty="0">
                <a:latin typeface="SAS Monospace" panose="020B0609020202020204" pitchFamily="49" charset="0"/>
              </a:rPr>
              <a:t>((10, 1))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SAS Monospace" panose="020B0609020202020204" pitchFamily="49" charset="0"/>
              </a:rPr>
              <a:t>predClass</a:t>
            </a:r>
            <a:r>
              <a:rPr lang="en-US" sz="1600" dirty="0">
                <a:latin typeface="SAS Monospace" panose="020B0609020202020204" pitchFamily="49" charset="0"/>
              </a:rPr>
              <a:t> = </a:t>
            </a:r>
            <a:r>
              <a:rPr lang="en-US" sz="1600" dirty="0" err="1">
                <a:latin typeface="SAS Monospace" panose="020B0609020202020204" pitchFamily="49" charset="0"/>
              </a:rPr>
              <a:t>numpy.empty</a:t>
            </a:r>
            <a:r>
              <a:rPr lang="en-US" sz="1600" dirty="0">
                <a:latin typeface="SAS Monospace" panose="020B0609020202020204" pitchFamily="49" charset="0"/>
              </a:rPr>
              <a:t>((10, 1))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for 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 in range(10):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if (</a:t>
            </a:r>
            <a:r>
              <a:rPr lang="en-US" sz="1600" dirty="0" err="1">
                <a:latin typeface="SAS Monospace" panose="020B0609020202020204" pitchFamily="49" charset="0"/>
              </a:rPr>
              <a:t>y_train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 == 0):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     </a:t>
            </a:r>
            <a:r>
              <a:rPr lang="en-US" sz="1600" dirty="0" err="1">
                <a:latin typeface="SAS Monospace" panose="020B0609020202020204" pitchFamily="49" charset="0"/>
              </a:rPr>
              <a:t>eventError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 = 0 - </a:t>
            </a:r>
            <a:r>
              <a:rPr lang="en-US" sz="1600" dirty="0" err="1">
                <a:latin typeface="SAS Monospace" panose="020B0609020202020204" pitchFamily="49" charset="0"/>
              </a:rPr>
              <a:t>treePredProb</a:t>
            </a:r>
            <a:r>
              <a:rPr lang="en-US" sz="1600" dirty="0">
                <a:latin typeface="SAS Monospace" panose="020B0609020202020204" pitchFamily="49" charset="0"/>
              </a:rPr>
              <a:t>[i,1]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     </a:t>
            </a:r>
            <a:r>
              <a:rPr lang="en-US" sz="1600" dirty="0" err="1">
                <a:latin typeface="SAS Monospace" panose="020B0609020202020204" pitchFamily="49" charset="0"/>
              </a:rPr>
              <a:t>eventError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 = 1 - </a:t>
            </a:r>
            <a:r>
              <a:rPr lang="en-US" sz="1600" dirty="0" err="1">
                <a:latin typeface="SAS Monospace" panose="020B0609020202020204" pitchFamily="49" charset="0"/>
              </a:rPr>
              <a:t>treePredProb</a:t>
            </a:r>
            <a:r>
              <a:rPr lang="en-US" sz="1600" dirty="0">
                <a:latin typeface="SAS Monospace" panose="020B0609020202020204" pitchFamily="49" charset="0"/>
              </a:rPr>
              <a:t>[i,1]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if (</a:t>
            </a:r>
            <a:r>
              <a:rPr lang="en-US" sz="1600" dirty="0" err="1">
                <a:latin typeface="SAS Monospace" panose="020B0609020202020204" pitchFamily="49" charset="0"/>
              </a:rPr>
              <a:t>treePredProb</a:t>
            </a:r>
            <a:r>
              <a:rPr lang="en-US" sz="1600" dirty="0">
                <a:latin typeface="SAS Monospace" panose="020B0609020202020204" pitchFamily="49" charset="0"/>
              </a:rPr>
              <a:t>[i,1] &gt;= </a:t>
            </a:r>
            <a:r>
              <a:rPr lang="en-US" sz="1600" dirty="0" err="1">
                <a:latin typeface="SAS Monospace" panose="020B0609020202020204" pitchFamily="49" charset="0"/>
              </a:rPr>
              <a:t>treePredProb</a:t>
            </a:r>
            <a:r>
              <a:rPr lang="en-US" sz="1600" dirty="0">
                <a:latin typeface="SAS Monospace" panose="020B0609020202020204" pitchFamily="49" charset="0"/>
              </a:rPr>
              <a:t>[i,0]):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     </a:t>
            </a:r>
            <a:r>
              <a:rPr lang="en-US" sz="1600" dirty="0" err="1">
                <a:latin typeface="SAS Monospace" panose="020B0609020202020204" pitchFamily="49" charset="0"/>
              </a:rPr>
              <a:t>predClass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 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     </a:t>
            </a:r>
            <a:r>
              <a:rPr lang="en-US" sz="1600" dirty="0" err="1">
                <a:latin typeface="SAS Monospace" panose="020B0609020202020204" pitchFamily="49" charset="0"/>
              </a:rPr>
              <a:t>predClass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if (</a:t>
            </a:r>
            <a:r>
              <a:rPr lang="en-US" sz="1600" dirty="0" err="1">
                <a:latin typeface="SAS Monospace" panose="020B0609020202020204" pitchFamily="49" charset="0"/>
              </a:rPr>
              <a:t>predClass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 != </a:t>
            </a:r>
            <a:r>
              <a:rPr lang="en-US" sz="1600" dirty="0" err="1">
                <a:latin typeface="SAS Monospace" panose="020B0609020202020204" pitchFamily="49" charset="0"/>
              </a:rPr>
              <a:t>y_train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     </a:t>
            </a:r>
            <a:r>
              <a:rPr lang="en-US" sz="1600" dirty="0" err="1">
                <a:latin typeface="SAS Monospace" panose="020B0609020202020204" pitchFamily="49" charset="0"/>
              </a:rPr>
              <a:t>w_train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 = 1 + </a:t>
            </a:r>
            <a:r>
              <a:rPr lang="en-US" sz="1600" dirty="0" err="1">
                <a:latin typeface="SAS Monospace" panose="020B0609020202020204" pitchFamily="49" charset="0"/>
              </a:rPr>
              <a:t>numpy.abs</a:t>
            </a:r>
            <a:r>
              <a:rPr lang="en-US" sz="1600" dirty="0">
                <a:latin typeface="SAS Monospace" panose="020B0609020202020204" pitchFamily="49" charset="0"/>
              </a:rPr>
              <a:t>(</a:t>
            </a:r>
            <a:r>
              <a:rPr lang="en-US" sz="1600" dirty="0" err="1">
                <a:latin typeface="SAS Monospace" panose="020B0609020202020204" pitchFamily="49" charset="0"/>
              </a:rPr>
              <a:t>eventError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     </a:t>
            </a:r>
            <a:r>
              <a:rPr lang="en-US" sz="1600" dirty="0" err="1">
                <a:latin typeface="SAS Monospace" panose="020B0609020202020204" pitchFamily="49" charset="0"/>
              </a:rPr>
              <a:t>w_train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 = </a:t>
            </a:r>
            <a:r>
              <a:rPr lang="en-US" sz="1600" dirty="0" err="1">
                <a:latin typeface="SAS Monospace" panose="020B0609020202020204" pitchFamily="49" charset="0"/>
              </a:rPr>
              <a:t>numpy.abs</a:t>
            </a:r>
            <a:r>
              <a:rPr lang="en-US" sz="1600" dirty="0">
                <a:latin typeface="SAS Monospace" panose="020B0609020202020204" pitchFamily="49" charset="0"/>
              </a:rPr>
              <a:t>(</a:t>
            </a:r>
            <a:r>
              <a:rPr lang="en-US" sz="1600" dirty="0" err="1">
                <a:latin typeface="SAS Monospace" panose="020B0609020202020204" pitchFamily="49" charset="0"/>
              </a:rPr>
              <a:t>eventError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])</a:t>
            </a:r>
          </a:p>
          <a:p>
            <a:pPr marL="0" indent="0">
              <a:buNone/>
            </a:pPr>
            <a:endParaRPr lang="en-US" sz="1600" dirty="0">
              <a:latin typeface="SAS Monospace" panose="020B060902020202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9C4227-BCC5-44F1-9176-FC49165B51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A5F8925-466A-4215-B57D-241E60DB9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722008"/>
              </p:ext>
            </p:extLst>
          </p:nvPr>
        </p:nvGraphicFramePr>
        <p:xfrm>
          <a:off x="6213475" y="1690688"/>
          <a:ext cx="4749800" cy="4401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04789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2C66D2-5054-426E-BA5B-6D445781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1 – (3 / 10) = 0.7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Iteration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43617"/>
              </p:ext>
            </p:extLst>
          </p:nvPr>
        </p:nvGraphicFramePr>
        <p:xfrm>
          <a:off x="838200" y="2539206"/>
          <a:ext cx="10115552" cy="3637758"/>
        </p:xfrm>
        <a:graphic>
          <a:graphicData uri="http://schemas.openxmlformats.org/drawingml/2006/table">
            <a:tbl>
              <a:tblPr/>
              <a:tblGrid>
                <a:gridCol w="1264444">
                  <a:extLst>
                    <a:ext uri="{9D8B030D-6E8A-4147-A177-3AD203B41FA5}">
                      <a16:colId xmlns:a16="http://schemas.microsoft.com/office/drawing/2014/main" val="62469629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762479516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4115850072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2696030002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2139879204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3499830505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1067766714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635645676"/>
                    </a:ext>
                  </a:extLst>
                </a:gridCol>
              </a:tblGrid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Pred. Class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201069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5427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04435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37014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7226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693699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77971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543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7101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66303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2134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4665A84-5E17-495D-9E5A-106408CA0C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393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2C66D2-5054-426E-BA5B-6D445781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1 – (0.375/6.75) = 0.9444444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Iteration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10337"/>
              </p:ext>
            </p:extLst>
          </p:nvPr>
        </p:nvGraphicFramePr>
        <p:xfrm>
          <a:off x="838199" y="2539206"/>
          <a:ext cx="10201272" cy="3980328"/>
        </p:xfrm>
        <a:graphic>
          <a:graphicData uri="http://schemas.openxmlformats.org/drawingml/2006/table">
            <a:tbl>
              <a:tblPr/>
              <a:tblGrid>
                <a:gridCol w="1275159">
                  <a:extLst>
                    <a:ext uri="{9D8B030D-6E8A-4147-A177-3AD203B41FA5}">
                      <a16:colId xmlns:a16="http://schemas.microsoft.com/office/drawing/2014/main" val="62469629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762479516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1406219378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2696030002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2139879204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3499830505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1067766714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1374871583"/>
                    </a:ext>
                  </a:extLst>
                </a:gridCol>
              </a:tblGrid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Pred. Class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201069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5427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04435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37014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7226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693699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77971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543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7101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66303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1.92857143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21348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770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4665A84-5E17-495D-9E5A-106408CA0C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Typical Textbook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366FECC8-BB0C-4DFF-8295-76F8C52935E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6109555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366FECC8-BB0C-4DFF-8295-76F8C52935E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6109555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F4A85-9AA8-4762-A7B0-23BAD7D6252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7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2C66D2-5054-426E-BA5B-6D445781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1 – (0 / 6.1428568) = 1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Iteration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711918"/>
              </p:ext>
            </p:extLst>
          </p:nvPr>
        </p:nvGraphicFramePr>
        <p:xfrm>
          <a:off x="838199" y="2539206"/>
          <a:ext cx="10125072" cy="3637758"/>
        </p:xfrm>
        <a:graphic>
          <a:graphicData uri="http://schemas.openxmlformats.org/drawingml/2006/table">
            <a:tbl>
              <a:tblPr/>
              <a:tblGrid>
                <a:gridCol w="1265634">
                  <a:extLst>
                    <a:ext uri="{9D8B030D-6E8A-4147-A177-3AD203B41FA5}">
                      <a16:colId xmlns:a16="http://schemas.microsoft.com/office/drawing/2014/main" val="62469629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762479516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2971194720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2696030002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2139879204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3499830505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1067766714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3492319222"/>
                    </a:ext>
                  </a:extLst>
                </a:gridCol>
              </a:tblGrid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Pred. Class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OWeight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201069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5427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04435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37014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7226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0.07142857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693699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77971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0.07142857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543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0.07142857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7101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66303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1.92857143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2134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4665A84-5E17-495D-9E5A-106408CA0C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326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453019"/>
              </p:ext>
            </p:extLst>
          </p:nvPr>
        </p:nvGraphicFramePr>
        <p:xfrm>
          <a:off x="962024" y="1446232"/>
          <a:ext cx="48101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62">
                  <a:extLst>
                    <a:ext uri="{9D8B030D-6E8A-4147-A177-3AD203B41FA5}">
                      <a16:colId xmlns:a16="http://schemas.microsoft.com/office/drawing/2014/main" val="2653476326"/>
                    </a:ext>
                  </a:extLst>
                </a:gridCol>
                <a:gridCol w="3146764">
                  <a:extLst>
                    <a:ext uri="{9D8B030D-6E8A-4147-A177-3AD203B41FA5}">
                      <a16:colId xmlns:a16="http://schemas.microsoft.com/office/drawing/2014/main" val="923215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Ensemble</a:t>
                      </a:r>
                      <a:r>
                        <a:rPr lang="en-US" baseline="0" dirty="0"/>
                        <a:t> Weight (Accuracy)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7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1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0.944444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14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584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3430359"/>
            <a:ext cx="10182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Ensemble Prediction: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Boost_P_Y1 =</a:t>
            </a:r>
            <a:br>
              <a:rPr lang="en-US" dirty="0"/>
            </a:br>
            <a:r>
              <a:rPr lang="en-US" dirty="0"/>
              <a:t>(0.7 * P_Y1_Iteration1 + 0.9444444 * P_Y1_Iteration2 + 1 * P_Y1_Iteration3) / (0.7 + 0.944444 + 1)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Boost_P_Y0 = 1 – Boost_P_Y1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0CEE17-0CCA-46A7-AE8D-668DCFAC1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D774BCC-3CBA-43C8-AA87-18C8130D0F95}"/>
              </a:ext>
            </a:extLst>
          </p:cNvPr>
          <p:cNvSpPr/>
          <p:nvPr/>
        </p:nvSpPr>
        <p:spPr>
          <a:xfrm>
            <a:off x="7958292" y="1702921"/>
            <a:ext cx="2576357" cy="1226671"/>
          </a:xfrm>
          <a:prstGeom prst="wedgeRoundRectCallout">
            <a:avLst>
              <a:gd name="adj1" fmla="val -130731"/>
              <a:gd name="adj2" fmla="val 34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Iteration stops since the Weighted Accuracy has reached 1 </a:t>
            </a:r>
          </a:p>
        </p:txBody>
      </p:sp>
    </p:spTree>
    <p:extLst>
      <p:ext uri="{BB962C8B-B14F-4D97-AF65-F5344CB8AC3E}">
        <p14:creationId xmlns:p14="http://schemas.microsoft.com/office/powerpoint/2010/main" val="3373322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930266"/>
              </p:ext>
            </p:extLst>
          </p:nvPr>
        </p:nvGraphicFramePr>
        <p:xfrm>
          <a:off x="1019173" y="1483553"/>
          <a:ext cx="9486900" cy="4212398"/>
        </p:xfrm>
        <a:graphic>
          <a:graphicData uri="http://schemas.openxmlformats.org/drawingml/2006/table">
            <a:tbl>
              <a:tblPr/>
              <a:tblGrid>
                <a:gridCol w="862446">
                  <a:extLst>
                    <a:ext uri="{9D8B030D-6E8A-4147-A177-3AD203B41FA5}">
                      <a16:colId xmlns:a16="http://schemas.microsoft.com/office/drawing/2014/main" val="2027356583"/>
                    </a:ext>
                  </a:extLst>
                </a:gridCol>
                <a:gridCol w="862446">
                  <a:extLst>
                    <a:ext uri="{9D8B030D-6E8A-4147-A177-3AD203B41FA5}">
                      <a16:colId xmlns:a16="http://schemas.microsoft.com/office/drawing/2014/main" val="3607517647"/>
                    </a:ext>
                  </a:extLst>
                </a:gridCol>
                <a:gridCol w="862446">
                  <a:extLst>
                    <a:ext uri="{9D8B030D-6E8A-4147-A177-3AD203B41FA5}">
                      <a16:colId xmlns:a16="http://schemas.microsoft.com/office/drawing/2014/main" val="1798008544"/>
                    </a:ext>
                  </a:extLst>
                </a:gridCol>
                <a:gridCol w="862446">
                  <a:extLst>
                    <a:ext uri="{9D8B030D-6E8A-4147-A177-3AD203B41FA5}">
                      <a16:colId xmlns:a16="http://schemas.microsoft.com/office/drawing/2014/main" val="643200769"/>
                    </a:ext>
                  </a:extLst>
                </a:gridCol>
                <a:gridCol w="1509279">
                  <a:extLst>
                    <a:ext uri="{9D8B030D-6E8A-4147-A177-3AD203B41FA5}">
                      <a16:colId xmlns:a16="http://schemas.microsoft.com/office/drawing/2014/main" val="280187219"/>
                    </a:ext>
                  </a:extLst>
                </a:gridCol>
                <a:gridCol w="1509279">
                  <a:extLst>
                    <a:ext uri="{9D8B030D-6E8A-4147-A177-3AD203B41FA5}">
                      <a16:colId xmlns:a16="http://schemas.microsoft.com/office/drawing/2014/main" val="3037534289"/>
                    </a:ext>
                  </a:extLst>
                </a:gridCol>
                <a:gridCol w="1509279">
                  <a:extLst>
                    <a:ext uri="{9D8B030D-6E8A-4147-A177-3AD203B41FA5}">
                      <a16:colId xmlns:a16="http://schemas.microsoft.com/office/drawing/2014/main" val="2131159788"/>
                    </a:ext>
                  </a:extLst>
                </a:gridCol>
                <a:gridCol w="1509279">
                  <a:extLst>
                    <a:ext uri="{9D8B030D-6E8A-4147-A177-3AD203B41FA5}">
                      <a16:colId xmlns:a16="http://schemas.microsoft.com/office/drawing/2014/main" val="1448767703"/>
                    </a:ext>
                  </a:extLst>
                </a:gridCol>
              </a:tblGrid>
              <a:tr h="396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Boost_P_Y0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Boost_P_Y1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Boost_Pred_Y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Misclassify?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925530"/>
                  </a:ext>
                </a:extLst>
              </a:tr>
              <a:tr h="396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0.35713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0.64287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871467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0.35713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0.64287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132313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0.52258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0.47742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704508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0.52258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0.47742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801985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0.19095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0.80905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833530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0.52258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0.47742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436456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0.19095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0.80905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103365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0.19095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0.80905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861892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0.52258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0.47742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520189"/>
                  </a:ext>
                </a:extLst>
              </a:tr>
              <a:tr h="396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0.56911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0.43089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15992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A4FE3AC-208D-44B7-A95A-538FD1D01A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883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Two Spirals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4" y="1749165"/>
            <a:ext cx="5143500" cy="1479810"/>
          </a:xfrm>
        </p:spPr>
        <p:txBody>
          <a:bodyPr>
            <a:normAutofit/>
          </a:bodyPr>
          <a:lstStyle/>
          <a:p>
            <a:r>
              <a:rPr lang="en-US" sz="2400" dirty="0"/>
              <a:t>One hundred observations</a:t>
            </a:r>
          </a:p>
          <a:p>
            <a:r>
              <a:rPr lang="en-US" sz="2400" dirty="0"/>
              <a:t>Two interval predictors x and y</a:t>
            </a:r>
          </a:p>
          <a:p>
            <a:r>
              <a:rPr lang="en-US" sz="2400" dirty="0"/>
              <a:t>One binary target </a:t>
            </a:r>
            <a:r>
              <a:rPr lang="en-US" sz="2400" dirty="0" err="1"/>
              <a:t>SpiralCluster</a:t>
            </a:r>
            <a:r>
              <a:rPr lang="en-US" sz="2400" dirty="0"/>
              <a:t> (0, 1)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BEAE1-6C8F-4577-A1B8-86365C387E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4E8E06-5B9E-4240-8D27-095DBC9FF3B0}"/>
              </a:ext>
            </a:extLst>
          </p:cNvPr>
          <p:cNvSpPr/>
          <p:nvPr/>
        </p:nvSpPr>
        <p:spPr>
          <a:xfrm>
            <a:off x="4334139" y="6308209"/>
            <a:ext cx="343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13 Two Spiral AdaBoost.py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39EDF-7849-4761-8F42-15F73964A32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434560" y="145946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465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Strong Learner Two Spirals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354" y="1620251"/>
            <a:ext cx="6953446" cy="171622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classTree.predict_proba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accuracy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classTree.score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71456-5097-428F-A7E9-25F7DBF6D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C85AB5-0224-48DB-8E2B-59D616B8B4E3}"/>
              </a:ext>
            </a:extLst>
          </p:cNvPr>
          <p:cNvSpPr/>
          <p:nvPr/>
        </p:nvSpPr>
        <p:spPr>
          <a:xfrm>
            <a:off x="8165708" y="3204808"/>
            <a:ext cx="2856746" cy="14302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eight levels tree gives zero Misclassification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EA002-82CB-4B33-884B-2018309E2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46" y="1600200"/>
            <a:ext cx="3228862" cy="502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D1EA58-B7FF-4173-82DA-4A7B68543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676" y="3205517"/>
            <a:ext cx="3405686" cy="338328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F1A4A5-70E0-498A-AC9F-FA946EE391C7}"/>
              </a:ext>
            </a:extLst>
          </p:cNvPr>
          <p:cNvSpPr/>
          <p:nvPr/>
        </p:nvSpPr>
        <p:spPr>
          <a:xfrm>
            <a:off x="8165708" y="4802804"/>
            <a:ext cx="2856746" cy="14302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dotted lines indicate the x-coordinate and the y-coordinate of the split criteria </a:t>
            </a:r>
          </a:p>
        </p:txBody>
      </p:sp>
    </p:spTree>
    <p:extLst>
      <p:ext uri="{BB962C8B-B14F-4D97-AF65-F5344CB8AC3E}">
        <p14:creationId xmlns:p14="http://schemas.microsoft.com/office/powerpoint/2010/main" val="38293038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Weak Learner Two Spirals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2663"/>
            <a:ext cx="10515600" cy="5150212"/>
          </a:xfrm>
          <a:solidFill>
            <a:schemeClr val="bg1"/>
          </a:solidFill>
        </p:spPr>
        <p:txBody>
          <a:bodyPr numCol="1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range(28):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classTree.predict_proba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accuracy[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classTree.score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accuracy[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Update the weights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numpy.empty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predClass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numpy.empty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1))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0):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0 -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[i,1]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1 -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[i,1]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[i,1] &gt;=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[i,0]):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predClass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predClass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predClass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!=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1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numpy.abs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numpy.abs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65E56-1471-41BE-82A6-CC04622748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129844A-0754-4F6C-A396-0F5B2B1242E3}"/>
              </a:ext>
            </a:extLst>
          </p:cNvPr>
          <p:cNvSpPr/>
          <p:nvPr/>
        </p:nvSpPr>
        <p:spPr>
          <a:xfrm>
            <a:off x="8239125" y="2651396"/>
            <a:ext cx="2419350" cy="866775"/>
          </a:xfrm>
          <a:prstGeom prst="wedgeRoundRectCallout">
            <a:avLst>
              <a:gd name="adj1" fmla="val -24856"/>
              <a:gd name="adj2" fmla="val -133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Suppose the maximum number of depths is restricted to  2</a:t>
            </a:r>
          </a:p>
        </p:txBody>
      </p:sp>
    </p:spTree>
    <p:extLst>
      <p:ext uri="{BB962C8B-B14F-4D97-AF65-F5344CB8AC3E}">
        <p14:creationId xmlns:p14="http://schemas.microsoft.com/office/powerpoint/2010/main" val="17401079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Weak Learner Two Spirals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71456-5097-428F-A7E9-25F7DBF6D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30A7C8C-F9F8-4BF1-8261-2DC6B58DE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396503"/>
              </p:ext>
            </p:extLst>
          </p:nvPr>
        </p:nvGraphicFramePr>
        <p:xfrm>
          <a:off x="947918" y="1553972"/>
          <a:ext cx="3635657" cy="4719495"/>
        </p:xfrm>
        <a:graphic>
          <a:graphicData uri="http://schemas.openxmlformats.org/drawingml/2006/table">
            <a:tbl>
              <a:tblPr/>
              <a:tblGrid>
                <a:gridCol w="1296436">
                  <a:extLst>
                    <a:ext uri="{9D8B030D-6E8A-4147-A177-3AD203B41FA5}">
                      <a16:colId xmlns:a16="http://schemas.microsoft.com/office/drawing/2014/main" val="3963970759"/>
                    </a:ext>
                  </a:extLst>
                </a:gridCol>
                <a:gridCol w="2339221">
                  <a:extLst>
                    <a:ext uri="{9D8B030D-6E8A-4147-A177-3AD203B41FA5}">
                      <a16:colId xmlns:a16="http://schemas.microsoft.com/office/drawing/2014/main" val="2558638265"/>
                    </a:ext>
                  </a:extLst>
                </a:gridCol>
              </a:tblGrid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79488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0.6400000000000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782492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0.8819444444444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483437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0.9784898792124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141351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0.9874700370451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467746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0.9936661745293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635562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0.9979558952939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258061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0.9987668310317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057236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0.9995618142112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50671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0.9997583931071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636881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0.9999036729736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631037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0.9999477679093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500915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0.9999780745323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049868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0.9999889638162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053930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0.9999952586201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64448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8CB1912-FA73-4A2C-83A5-6752FB7F3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35066"/>
              </p:ext>
            </p:extLst>
          </p:nvPr>
        </p:nvGraphicFramePr>
        <p:xfrm>
          <a:off x="5045357" y="1553971"/>
          <a:ext cx="3635657" cy="4719495"/>
        </p:xfrm>
        <a:graphic>
          <a:graphicData uri="http://schemas.openxmlformats.org/drawingml/2006/table">
            <a:tbl>
              <a:tblPr/>
              <a:tblGrid>
                <a:gridCol w="1296435">
                  <a:extLst>
                    <a:ext uri="{9D8B030D-6E8A-4147-A177-3AD203B41FA5}">
                      <a16:colId xmlns:a16="http://schemas.microsoft.com/office/drawing/2014/main" val="1694070772"/>
                    </a:ext>
                  </a:extLst>
                </a:gridCol>
                <a:gridCol w="2339222">
                  <a:extLst>
                    <a:ext uri="{9D8B030D-6E8A-4147-A177-3AD203B41FA5}">
                      <a16:colId xmlns:a16="http://schemas.microsoft.com/office/drawing/2014/main" val="1065530607"/>
                    </a:ext>
                  </a:extLst>
                </a:gridCol>
              </a:tblGrid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727421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0.9999976942166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844538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0.9999989871230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159950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0.9999994968119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958678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0.9999997742193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259620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0.9999998881804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944606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0.9999999544144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153818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0.9999999769783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13251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0.9999999922207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295018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0.9999999961526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465408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0.9999999987237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665673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0.9999999994206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785856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0.9999999998886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5994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0.9999999999449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742332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1.0000000000000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974253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2EBB53-13C0-4566-89DF-92430C4DC6F4}"/>
              </a:ext>
            </a:extLst>
          </p:cNvPr>
          <p:cNvSpPr/>
          <p:nvPr/>
        </p:nvSpPr>
        <p:spPr>
          <a:xfrm>
            <a:off x="8958836" y="1553971"/>
            <a:ext cx="2504682" cy="14302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Attained 100% Accuracy in 28 iterations</a:t>
            </a:r>
          </a:p>
        </p:txBody>
      </p:sp>
    </p:spTree>
    <p:extLst>
      <p:ext uri="{BB962C8B-B14F-4D97-AF65-F5344CB8AC3E}">
        <p14:creationId xmlns:p14="http://schemas.microsoft.com/office/powerpoint/2010/main" val="16076952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Weak Learner Two Spirals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3253" cy="4351338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final predicted probabilities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numpy.sum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(accuracy)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predCluster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numpy.where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[:,1] &gt;= 0.5, 1, 0)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carray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['red', 'blue']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=(10,10))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predCluster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==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['x'],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y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['y'], c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carray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label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 = 25)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('Spiral with Cluster')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('x')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(title = 'Predicted Cluster', loc = 'best',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bbox_to_anchor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(1, 1),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D500E-EF6A-4B77-849D-F8AFBF9BE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31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Weak Learner Two Spirals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58</a:t>
            </a:fld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DEF7CF-C23A-4664-9086-0F1EAF00A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491" y="1600200"/>
            <a:ext cx="5062509" cy="502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5D500E-EF6A-4B77-849D-F8AFBF9BE4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D4484AF8-8C89-4411-A4FC-C5EE97542558}"/>
              </a:ext>
            </a:extLst>
          </p:cNvPr>
          <p:cNvSpPr/>
          <p:nvPr/>
        </p:nvSpPr>
        <p:spPr>
          <a:xfrm>
            <a:off x="6655442" y="2016608"/>
            <a:ext cx="4907667" cy="3252486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Another Perfect Classification!</a:t>
            </a:r>
          </a:p>
        </p:txBody>
      </p:sp>
    </p:spTree>
    <p:extLst>
      <p:ext uri="{BB962C8B-B14F-4D97-AF65-F5344CB8AC3E}">
        <p14:creationId xmlns:p14="http://schemas.microsoft.com/office/powerpoint/2010/main" val="10647369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Adaptive Boosting in Python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can, of course, implement your own Adaptive Boosting function</a:t>
            </a:r>
          </a:p>
          <a:p>
            <a:r>
              <a:rPr lang="en-US" dirty="0"/>
              <a:t>Python offers efficient ways to perform Adaptive Boosting</a:t>
            </a:r>
          </a:p>
          <a:p>
            <a:pPr lvl="1"/>
            <a:r>
              <a:rPr lang="en-US" dirty="0" err="1"/>
              <a:t>sklearn.ensemble.AdaBoostClassifier</a:t>
            </a:r>
            <a:endParaRPr lang="en-US" dirty="0"/>
          </a:p>
          <a:p>
            <a:pPr lvl="1"/>
            <a:r>
              <a:rPr lang="en-US" dirty="0" err="1"/>
              <a:t>sklearn.ensemble.AdaBoostRegressor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D500E-EF6A-4B77-849D-F8AFBF9BE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9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Deviation from Typical Textbook Problem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905C8-91F1-45BF-8E3C-28053EBD78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AE282-A790-4519-9EBD-6689BD5D3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179" y="1674601"/>
            <a:ext cx="3657600" cy="2743200"/>
          </a:xfrm>
          <a:prstGeom prst="rect">
            <a:avLst/>
          </a:prstGeom>
        </p:spPr>
      </p:pic>
      <p:pic>
        <p:nvPicPr>
          <p:cNvPr id="1026" name="Picture 2" descr="Image result for question">
            <a:extLst>
              <a:ext uri="{FF2B5EF4-FFF2-40B4-BE49-F238E27FC236}">
                <a16:creationId xmlns:a16="http://schemas.microsoft.com/office/drawing/2014/main" id="{5E48C81B-26FD-4F59-ADCD-C2AE1B89F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90963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hought Bubble: Cloud 4">
                <a:extLst>
                  <a:ext uri="{FF2B5EF4-FFF2-40B4-BE49-F238E27FC236}">
                    <a16:creationId xmlns:a16="http://schemas.microsoft.com/office/drawing/2014/main" id="{2BFD78D0-8A96-48A7-83C4-D2866FBC9ECA}"/>
                  </a:ext>
                </a:extLst>
              </p:cNvPr>
              <p:cNvSpPr/>
              <p:nvPr/>
            </p:nvSpPr>
            <p:spPr>
              <a:xfrm>
                <a:off x="1393371" y="1730829"/>
                <a:ext cx="3461657" cy="1814804"/>
              </a:xfrm>
              <a:prstGeom prst="cloudCallout">
                <a:avLst>
                  <a:gd name="adj1" fmla="val -18946"/>
                  <a:gd name="adj2" fmla="val 9180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What if the 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not normal, say Poisson instead?</a:t>
                </a:r>
              </a:p>
            </p:txBody>
          </p:sp>
        </mc:Choice>
        <mc:Fallback xmlns="">
          <p:sp>
            <p:nvSpPr>
              <p:cNvPr id="5" name="Thought Bubble: Cloud 4">
                <a:extLst>
                  <a:ext uri="{FF2B5EF4-FFF2-40B4-BE49-F238E27FC236}">
                    <a16:creationId xmlns:a16="http://schemas.microsoft.com/office/drawing/2014/main" id="{2BFD78D0-8A96-48A7-83C4-D2866FBC9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71" y="1730829"/>
                <a:ext cx="3461657" cy="1814804"/>
              </a:xfrm>
              <a:prstGeom prst="cloudCallout">
                <a:avLst>
                  <a:gd name="adj1" fmla="val -18946"/>
                  <a:gd name="adj2" fmla="val 9180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DF9E75E-0CCD-4DDD-83E0-DFD07257CF63}"/>
              </a:ext>
            </a:extLst>
          </p:cNvPr>
          <p:cNvSpPr/>
          <p:nvPr/>
        </p:nvSpPr>
        <p:spPr>
          <a:xfrm>
            <a:off x="5302179" y="4581135"/>
            <a:ext cx="5518221" cy="14929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Central Limit Theorem asserts that the sample mean will distribute asymptotically as a Normal distribution although the probability distribution </a:t>
            </a:r>
            <a:r>
              <a:rPr lang="en-US" i="1" dirty="0"/>
              <a:t>F</a:t>
            </a:r>
            <a:r>
              <a:rPr lang="en-US" dirty="0"/>
              <a:t> is not Normal.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8D2A35D-F2F9-43CB-A90C-78C5CBEC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048" y="420292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6711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Closing Remarks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E035B-3E20-4F0D-BE68-B170332588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A5C436F-C8A5-48DC-9430-2436BB464D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7432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39214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Final Lecture on November 20,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Gradient Boosting Machine (GBM)</a:t>
            </a:r>
          </a:p>
          <a:p>
            <a:r>
              <a:rPr lang="en-US" dirty="0"/>
              <a:t>The principle idea behind the GBM algorithm is to construct the new base-learners to be maximally correlated with the negative gradient of the loss function associated with the whole ensemble.</a:t>
            </a:r>
          </a:p>
          <a:p>
            <a:r>
              <a:rPr lang="en-US" dirty="0"/>
              <a:t>Hastie, T. J., </a:t>
            </a:r>
            <a:r>
              <a:rPr lang="en-US" dirty="0" err="1"/>
              <a:t>Tibshirani</a:t>
            </a:r>
            <a:r>
              <a:rPr lang="en-US" dirty="0"/>
              <a:t>, R. J., and Friedman, J. H. (2001). </a:t>
            </a:r>
            <a:r>
              <a:rPr lang="en-US" i="1" dirty="0"/>
              <a:t>The Elements of Statistical Learning: Data Mining, Inference, and Prediction</a:t>
            </a:r>
            <a:r>
              <a:rPr lang="en-US" dirty="0"/>
              <a:t>. New York: Springer-Verlag.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E035B-3E20-4F0D-BE68-B170332588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225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Assignment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5 has been posted</a:t>
            </a:r>
          </a:p>
          <a:p>
            <a:r>
              <a:rPr lang="en-US" dirty="0"/>
              <a:t>Due date is 11:59 pm on Wednesday, November 20, 2019</a:t>
            </a:r>
          </a:p>
          <a:p>
            <a:r>
              <a:rPr lang="en-US" dirty="0"/>
              <a:t>Maximum two attempts, only the most recent attempt is graded</a:t>
            </a:r>
          </a:p>
          <a:p>
            <a:r>
              <a:rPr lang="en-US" dirty="0"/>
              <a:t>Must submit Python codes with the assignment. Otherwise, the teaching assistant may deduct 50% of your question score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D8BD4-E22E-4BBC-ADDC-890042EE1A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9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Deviation from Typical Textbook Problem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905C8-91F1-45BF-8E3C-28053EBD78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1026" name="Picture 2" descr="Image result for question">
            <a:extLst>
              <a:ext uri="{FF2B5EF4-FFF2-40B4-BE49-F238E27FC236}">
                <a16:creationId xmlns:a16="http://schemas.microsoft.com/office/drawing/2014/main" id="{5E48C81B-26FD-4F59-ADCD-C2AE1B89F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148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2BFD78D0-8A96-48A7-83C4-D2866FBC9ECA}"/>
              </a:ext>
            </a:extLst>
          </p:cNvPr>
          <p:cNvSpPr/>
          <p:nvPr/>
        </p:nvSpPr>
        <p:spPr>
          <a:xfrm>
            <a:off x="4542559" y="1446068"/>
            <a:ext cx="4118264" cy="1814804"/>
          </a:xfrm>
          <a:prstGeom prst="cloudCallout">
            <a:avLst>
              <a:gd name="adj1" fmla="val -7340"/>
              <a:gd name="adj2" fmla="val 10554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dirty="0"/>
              <a:t>What if the statistic is the median, the standard deviation, or the range?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77C2B931-6BD9-4D4B-A1A1-455874A3DBD4}"/>
              </a:ext>
            </a:extLst>
          </p:cNvPr>
          <p:cNvSpPr/>
          <p:nvPr/>
        </p:nvSpPr>
        <p:spPr>
          <a:xfrm>
            <a:off x="629515" y="2697019"/>
            <a:ext cx="4118264" cy="1814804"/>
          </a:xfrm>
          <a:prstGeom prst="cloudCallout">
            <a:avLst>
              <a:gd name="adj1" fmla="val 59524"/>
              <a:gd name="adj2" fmla="val 6375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dirty="0">
                <a:solidFill>
                  <a:schemeClr val="tx1"/>
                </a:solidFill>
              </a:rPr>
              <a:t>What if my sample is not that big, say,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= 10?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EC0BF2E4-489E-4F3B-BDEF-CE0B03FC01F3}"/>
              </a:ext>
            </a:extLst>
          </p:cNvPr>
          <p:cNvSpPr/>
          <p:nvPr/>
        </p:nvSpPr>
        <p:spPr>
          <a:xfrm>
            <a:off x="7711788" y="2650614"/>
            <a:ext cx="4118264" cy="2424623"/>
          </a:xfrm>
          <a:prstGeom prst="cloudCallout">
            <a:avLst>
              <a:gd name="adj1" fmla="val -69156"/>
              <a:gd name="adj2" fmla="val 3684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dirty="0"/>
              <a:t>What if the distribution </a:t>
            </a:r>
            <a:r>
              <a:rPr lang="en-US" sz="2000" i="1" dirty="0"/>
              <a:t>F</a:t>
            </a:r>
            <a:r>
              <a:rPr lang="en-US" sz="2000" dirty="0"/>
              <a:t> is multivariate and the statistic is the Pearson correlation coefficient?</a:t>
            </a:r>
          </a:p>
        </p:txBody>
      </p:sp>
    </p:spTree>
    <p:extLst>
      <p:ext uri="{BB962C8B-B14F-4D97-AF65-F5344CB8AC3E}">
        <p14:creationId xmlns:p14="http://schemas.microsoft.com/office/powerpoint/2010/main" val="49409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Hypothetical Approach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36AF27-2171-4819-9928-B8829FD197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E3B8B1AA-8876-4075-B06B-043D46D7B4A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8908858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E3B8B1AA-8876-4075-B06B-043D46D7B4A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8908858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217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Reality is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13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original population cannot be directly observed</a:t>
            </a:r>
          </a:p>
          <a:p>
            <a:r>
              <a:rPr lang="en-US" dirty="0"/>
              <a:t>We may not locate all patients who had a deadly disease but were </a:t>
            </a:r>
            <a:r>
              <a:rPr lang="en-US" u="sng" dirty="0"/>
              <a:t>not</a:t>
            </a:r>
            <a:r>
              <a:rPr lang="en-US" dirty="0"/>
              <a:t> diagnosed.</a:t>
            </a:r>
          </a:p>
          <a:p>
            <a:r>
              <a:rPr lang="en-US" dirty="0"/>
              <a:t>Some of them may have passed away due to the disease.</a:t>
            </a:r>
          </a:p>
          <a:p>
            <a:r>
              <a:rPr lang="en-US" dirty="0"/>
              <a:t>We cannot accurately calculate the mortality rate of the disease.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756CD8-1BCD-4D84-A62B-DD9EB638F0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30443D-2000-4FFE-A1C7-6DA935DC25C3}"/>
              </a:ext>
            </a:extLst>
          </p:cNvPr>
          <p:cNvSpPr txBox="1">
            <a:spLocks/>
          </p:cNvSpPr>
          <p:nvPr/>
        </p:nvSpPr>
        <p:spPr>
          <a:xfrm>
            <a:off x="6192416" y="1825625"/>
            <a:ext cx="5161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It is logistically infeasible to observe the original population</a:t>
            </a:r>
          </a:p>
          <a:p>
            <a:r>
              <a:rPr lang="en-US" dirty="0"/>
              <a:t>Not everyone U.S. citizens who earn income live in the States.</a:t>
            </a:r>
          </a:p>
          <a:p>
            <a:r>
              <a:rPr lang="en-US" dirty="0"/>
              <a:t>The U.S. Census may not able to  contact every U.S. citizens.</a:t>
            </a:r>
          </a:p>
          <a:p>
            <a:r>
              <a:rPr lang="en-US" dirty="0"/>
              <a:t>Thus, we cannot accurately calculate the U.S. Median Income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1AAF4A-27E7-404E-9D67-E4D74154889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46339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9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9738</TotalTime>
  <Words>5821</Words>
  <Application>Microsoft Office PowerPoint</Application>
  <PresentationFormat>Widescreen</PresentationFormat>
  <Paragraphs>1208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Courier New</vt:lpstr>
      <vt:lpstr>SAS Monospace</vt:lpstr>
      <vt:lpstr>Wingdings</vt:lpstr>
      <vt:lpstr>Office Theme</vt:lpstr>
      <vt:lpstr>   CS 584 Machine Learning</vt:lpstr>
      <vt:lpstr>Week 13 Agenda: Combine Multiple Learners</vt:lpstr>
      <vt:lpstr>Bootstrap, the Dictionary Meaning</vt:lpstr>
      <vt:lpstr>A General Statistical Problem</vt:lpstr>
      <vt:lpstr>The Typical Textbook Problem</vt:lpstr>
      <vt:lpstr>Deviation from Typical Textbook Problem</vt:lpstr>
      <vt:lpstr>Deviation from Typical Textbook Problem</vt:lpstr>
      <vt:lpstr>A Hypothetical Approach</vt:lpstr>
      <vt:lpstr>Reality is …</vt:lpstr>
      <vt:lpstr>Resampling is the Solution</vt:lpstr>
      <vt:lpstr>Bootstrap Method</vt:lpstr>
      <vt:lpstr>Bootstrap Method</vt:lpstr>
      <vt:lpstr>In the Original Theory …</vt:lpstr>
      <vt:lpstr>Bootstrap Method</vt:lpstr>
      <vt:lpstr>Bootstrap Method</vt:lpstr>
      <vt:lpstr>Bootstrap Method</vt:lpstr>
      <vt:lpstr>Bootstrap Method</vt:lpstr>
      <vt:lpstr>Bootstrap Method: Mean Examples</vt:lpstr>
      <vt:lpstr>Bootstrap Method: Mean Examples</vt:lpstr>
      <vt:lpstr>Bootstrap Method: Mean Examples</vt:lpstr>
      <vt:lpstr>Bootstrap Method: Mean Example 1</vt:lpstr>
      <vt:lpstr>Bootstrap Method: Mean Example 2</vt:lpstr>
      <vt:lpstr>Bootstrap Method: Mean Example 3</vt:lpstr>
      <vt:lpstr>Bootstrap Method: CV Examples</vt:lpstr>
      <vt:lpstr>Bootstrap Method: CV Examples</vt:lpstr>
      <vt:lpstr>Bootstrap Method: CV Example 1</vt:lpstr>
      <vt:lpstr>Bootstrap Method: CV Example 2</vt:lpstr>
      <vt:lpstr>Bootstrap Method: CV Example 3</vt:lpstr>
      <vt:lpstr>Bootstrap Method</vt:lpstr>
      <vt:lpstr>Ensemble Methods</vt:lpstr>
      <vt:lpstr>Bagging or Boosting: Overview</vt:lpstr>
      <vt:lpstr>Bagging</vt:lpstr>
      <vt:lpstr>Bagging Example: HMEQ</vt:lpstr>
      <vt:lpstr>Bagging Example: HMEQ</vt:lpstr>
      <vt:lpstr>Bagging Example: HMEQ</vt:lpstr>
      <vt:lpstr>Bagging Example: HMEQ</vt:lpstr>
      <vt:lpstr>Bagging Example: HMEQ</vt:lpstr>
      <vt:lpstr>Bagging Example: HMEQ</vt:lpstr>
      <vt:lpstr>Bagging Example: HMEQ</vt:lpstr>
      <vt:lpstr>Bagging: Number of Bootstrap Samples</vt:lpstr>
      <vt:lpstr>Bagging: Should I Do It?</vt:lpstr>
      <vt:lpstr>Bagging in Python</vt:lpstr>
      <vt:lpstr>Adaptive Boosting (AdaBoost)</vt:lpstr>
      <vt:lpstr>Boosting: Toy Example</vt:lpstr>
      <vt:lpstr>Boosting: A Strong Learner Toy Example</vt:lpstr>
      <vt:lpstr>Boosting: A Weak Learner Toy Example</vt:lpstr>
      <vt:lpstr>Boosting: Iteration 1</vt:lpstr>
      <vt:lpstr>Boosting: Iteration 1</vt:lpstr>
      <vt:lpstr>Boosting: Iteration 2</vt:lpstr>
      <vt:lpstr>Boosting: Iteration 3</vt:lpstr>
      <vt:lpstr>Boosting: Toy Example</vt:lpstr>
      <vt:lpstr>Boosting: Toy Example</vt:lpstr>
      <vt:lpstr>Boosting: Two Spirals</vt:lpstr>
      <vt:lpstr>Boosting: A Strong Learner Two Spirals</vt:lpstr>
      <vt:lpstr>Boosting: A Weak Learner Two Spirals</vt:lpstr>
      <vt:lpstr>Boosting: A Weak Learner Two Spirals</vt:lpstr>
      <vt:lpstr>Boosting: A Weak Learner Two Spirals</vt:lpstr>
      <vt:lpstr>Boosting: A Weak Learner Two Spirals</vt:lpstr>
      <vt:lpstr>Adaptive Boosting in Python</vt:lpstr>
      <vt:lpstr>Closing Remarks</vt:lpstr>
      <vt:lpstr>Final Lecture on November 20, 2019</vt:lpstr>
      <vt:lpstr>Assignment 5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1773</cp:revision>
  <cp:lastPrinted>2014-06-20T14:10:14Z</cp:lastPrinted>
  <dcterms:created xsi:type="dcterms:W3CDTF">2014-05-31T22:30:28Z</dcterms:created>
  <dcterms:modified xsi:type="dcterms:W3CDTF">2019-11-13T22:05:21Z</dcterms:modified>
</cp:coreProperties>
</file>