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490" r:id="rId3"/>
    <p:sldId id="491" r:id="rId4"/>
    <p:sldId id="492" r:id="rId5"/>
    <p:sldId id="589" r:id="rId6"/>
    <p:sldId id="591" r:id="rId7"/>
    <p:sldId id="493" r:id="rId8"/>
    <p:sldId id="495" r:id="rId9"/>
    <p:sldId id="496" r:id="rId10"/>
    <p:sldId id="499" r:id="rId11"/>
    <p:sldId id="592" r:id="rId12"/>
    <p:sldId id="497" r:id="rId13"/>
    <p:sldId id="500" r:id="rId14"/>
    <p:sldId id="501" r:id="rId15"/>
    <p:sldId id="498" r:id="rId16"/>
    <p:sldId id="569" r:id="rId17"/>
    <p:sldId id="502" r:id="rId18"/>
    <p:sldId id="504" r:id="rId19"/>
    <p:sldId id="505" r:id="rId20"/>
    <p:sldId id="503" r:id="rId21"/>
    <p:sldId id="507" r:id="rId22"/>
    <p:sldId id="517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68" r:id="rId32"/>
    <p:sldId id="570" r:id="rId33"/>
    <p:sldId id="571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72" r:id="rId46"/>
    <p:sldId id="573" r:id="rId47"/>
    <p:sldId id="574" r:id="rId48"/>
    <p:sldId id="577" r:id="rId49"/>
    <p:sldId id="582" r:id="rId50"/>
    <p:sldId id="575" r:id="rId51"/>
    <p:sldId id="583" r:id="rId52"/>
    <p:sldId id="585" r:id="rId53"/>
    <p:sldId id="584" r:id="rId54"/>
    <p:sldId id="586" r:id="rId55"/>
    <p:sldId id="587" r:id="rId56"/>
    <p:sldId id="580" r:id="rId57"/>
    <p:sldId id="588" r:id="rId58"/>
    <p:sldId id="581" r:id="rId59"/>
    <p:sldId id="567" r:id="rId60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D4160-74BD-4645-9664-1DDEA530251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32718B-7EC1-4680-B61C-251EC29D5AA0}">
      <dgm:prSet phldrT="[Text]" custT="1"/>
      <dgm:spPr/>
      <dgm:t>
        <a:bodyPr/>
        <a:lstStyle/>
        <a:p>
          <a:r>
            <a:rPr lang="en-US" sz="2800" b="1" dirty="0"/>
            <a:t>Parametric</a:t>
          </a:r>
        </a:p>
      </dgm:t>
    </dgm:pt>
    <dgm:pt modelId="{17E01B11-F8DC-483D-9F36-309E60D3BFBF}" type="parTrans" cxnId="{F5A3D69B-F583-4292-8515-A655CCFF805E}">
      <dgm:prSet/>
      <dgm:spPr/>
      <dgm:t>
        <a:bodyPr/>
        <a:lstStyle/>
        <a:p>
          <a:endParaRPr lang="en-US"/>
        </a:p>
      </dgm:t>
    </dgm:pt>
    <dgm:pt modelId="{1DFEF61B-77EA-4278-AB82-9324A08EC964}" type="sibTrans" cxnId="{F5A3D69B-F583-4292-8515-A655CCFF805E}">
      <dgm:prSet/>
      <dgm:spPr/>
      <dgm:t>
        <a:bodyPr/>
        <a:lstStyle/>
        <a:p>
          <a:endParaRPr lang="en-US"/>
        </a:p>
      </dgm:t>
    </dgm:pt>
    <dgm:pt modelId="{6DACF0A0-22F0-40C3-93D9-4571A45B8E7A}">
      <dgm:prSet phldrT="[Text]"/>
      <dgm:spPr/>
      <dgm:t>
        <a:bodyPr/>
        <a:lstStyle/>
        <a:p>
          <a:r>
            <a:rPr lang="en-US" dirty="0"/>
            <a:t>Describe the probability density (mass) by a mathematical formula</a:t>
          </a:r>
        </a:p>
      </dgm:t>
    </dgm:pt>
    <dgm:pt modelId="{889B1F9B-7E30-4811-87CF-66B007E12699}" type="parTrans" cxnId="{5A473C81-4E85-4A38-931B-06A2A5E2FCC0}">
      <dgm:prSet/>
      <dgm:spPr/>
      <dgm:t>
        <a:bodyPr/>
        <a:lstStyle/>
        <a:p>
          <a:endParaRPr lang="en-US"/>
        </a:p>
      </dgm:t>
    </dgm:pt>
    <dgm:pt modelId="{F5BE0B6D-A920-436B-B618-2A46062B9944}" type="sibTrans" cxnId="{5A473C81-4E85-4A38-931B-06A2A5E2FCC0}">
      <dgm:prSet/>
      <dgm:spPr/>
      <dgm:t>
        <a:bodyPr/>
        <a:lstStyle/>
        <a:p>
          <a:endParaRPr lang="en-US"/>
        </a:p>
      </dgm:t>
    </dgm:pt>
    <dgm:pt modelId="{1CA8C091-EF5E-45FD-B421-E59F5D21CF6F}">
      <dgm:prSet phldrT="[Text]"/>
      <dgm:spPr/>
      <dgm:t>
        <a:bodyPr/>
        <a:lstStyle/>
        <a:p>
          <a:r>
            <a:rPr lang="en-US" dirty="0"/>
            <a:t>The formula contains parameters which control the shape and the scale of the probability density (mass) function.</a:t>
          </a:r>
        </a:p>
      </dgm:t>
    </dgm:pt>
    <dgm:pt modelId="{1934728B-7F95-4875-ADC7-C19F9623B7DD}" type="parTrans" cxnId="{ACED3382-0B60-4A9F-8B0C-B49E5465D195}">
      <dgm:prSet/>
      <dgm:spPr/>
      <dgm:t>
        <a:bodyPr/>
        <a:lstStyle/>
        <a:p>
          <a:endParaRPr lang="en-US"/>
        </a:p>
      </dgm:t>
    </dgm:pt>
    <dgm:pt modelId="{0D3E8D6D-9F70-4F2B-8C8A-6D0A9A0CE799}" type="sibTrans" cxnId="{ACED3382-0B60-4A9F-8B0C-B49E5465D195}">
      <dgm:prSet/>
      <dgm:spPr/>
      <dgm:t>
        <a:bodyPr/>
        <a:lstStyle/>
        <a:p>
          <a:endParaRPr lang="en-US"/>
        </a:p>
      </dgm:t>
    </dgm:pt>
    <dgm:pt modelId="{F6685094-94C4-48E3-9DD5-10FD856FACDB}">
      <dgm:prSet phldrT="[Text]" custT="1"/>
      <dgm:spPr/>
      <dgm:t>
        <a:bodyPr/>
        <a:lstStyle/>
        <a:p>
          <a:r>
            <a:rPr lang="en-US" sz="2800" b="1" dirty="0"/>
            <a:t>Non-Parametric</a:t>
          </a:r>
        </a:p>
      </dgm:t>
    </dgm:pt>
    <dgm:pt modelId="{1AC6E8C2-3D53-4889-8ADE-309192B365F9}" type="parTrans" cxnId="{DE0989E2-87EC-47BC-B05D-DD389411089D}">
      <dgm:prSet/>
      <dgm:spPr/>
      <dgm:t>
        <a:bodyPr/>
        <a:lstStyle/>
        <a:p>
          <a:endParaRPr lang="en-US"/>
        </a:p>
      </dgm:t>
    </dgm:pt>
    <dgm:pt modelId="{4EA8CB54-741F-4C4C-B18D-D8C80BC2DC86}" type="sibTrans" cxnId="{DE0989E2-87EC-47BC-B05D-DD389411089D}">
      <dgm:prSet/>
      <dgm:spPr/>
      <dgm:t>
        <a:bodyPr/>
        <a:lstStyle/>
        <a:p>
          <a:endParaRPr lang="en-US"/>
        </a:p>
      </dgm:t>
    </dgm:pt>
    <dgm:pt modelId="{5C1AB842-FB4B-4B92-8485-13694B07ADFD}">
      <dgm:prSet phldrT="[Text]"/>
      <dgm:spPr/>
      <dgm:t>
        <a:bodyPr/>
        <a:lstStyle/>
        <a:p>
          <a:r>
            <a:rPr lang="en-US" dirty="0"/>
            <a:t>Describe the probability density (mass) by ALL the moments. </a:t>
          </a:r>
        </a:p>
      </dgm:t>
    </dgm:pt>
    <dgm:pt modelId="{F3B3B98F-3A29-4067-93D6-C2FE8279AF01}" type="parTrans" cxnId="{4F3DD891-9675-4F21-BEA1-B6971A671ED6}">
      <dgm:prSet/>
      <dgm:spPr/>
      <dgm:t>
        <a:bodyPr/>
        <a:lstStyle/>
        <a:p>
          <a:endParaRPr lang="en-US"/>
        </a:p>
      </dgm:t>
    </dgm:pt>
    <dgm:pt modelId="{BC658B9B-B17E-4587-91F6-D8ABCCEA8BE2}" type="sibTrans" cxnId="{4F3DD891-9675-4F21-BEA1-B6971A671ED6}">
      <dgm:prSet/>
      <dgm:spPr/>
      <dgm:t>
        <a:bodyPr/>
        <a:lstStyle/>
        <a:p>
          <a:endParaRPr lang="en-US"/>
        </a:p>
      </dgm:t>
    </dgm:pt>
    <dgm:pt modelId="{EDDF818B-1E2E-4C33-A4C9-E24310A0054A}">
      <dgm:prSet phldrT="[Text]"/>
      <dgm:spPr/>
      <dgm:t>
        <a:bodyPr/>
        <a:lstStyle/>
        <a:p>
          <a:r>
            <a:rPr lang="en-US" dirty="0"/>
            <a:t>First moment is mean</a:t>
          </a:r>
        </a:p>
      </dgm:t>
    </dgm:pt>
    <dgm:pt modelId="{3DC26E78-17E9-4BA6-B8B9-FE610A57C349}" type="parTrans" cxnId="{959CB294-5755-4E08-9BEC-E2901C8BD672}">
      <dgm:prSet/>
      <dgm:spPr/>
      <dgm:t>
        <a:bodyPr/>
        <a:lstStyle/>
        <a:p>
          <a:endParaRPr lang="en-US"/>
        </a:p>
      </dgm:t>
    </dgm:pt>
    <dgm:pt modelId="{783AE217-5BE8-4B73-88B7-3E7E96797C88}" type="sibTrans" cxnId="{959CB294-5755-4E08-9BEC-E2901C8BD672}">
      <dgm:prSet/>
      <dgm:spPr/>
      <dgm:t>
        <a:bodyPr/>
        <a:lstStyle/>
        <a:p>
          <a:endParaRPr lang="en-US"/>
        </a:p>
      </dgm:t>
    </dgm:pt>
    <dgm:pt modelId="{DE5CD742-929E-463F-9FA0-71BD30DA5325}">
      <dgm:prSet phldrT="[Text]"/>
      <dgm:spPr/>
      <dgm:t>
        <a:bodyPr/>
        <a:lstStyle/>
        <a:p>
          <a:r>
            <a:rPr lang="en-US" dirty="0"/>
            <a:t>Second moment is variance</a:t>
          </a:r>
        </a:p>
      </dgm:t>
    </dgm:pt>
    <dgm:pt modelId="{026B6C8C-8404-4E55-9880-F75233A43E81}" type="parTrans" cxnId="{0053E97F-13AB-4A29-933B-F94A03BB0AAC}">
      <dgm:prSet/>
      <dgm:spPr/>
      <dgm:t>
        <a:bodyPr/>
        <a:lstStyle/>
        <a:p>
          <a:endParaRPr lang="en-US"/>
        </a:p>
      </dgm:t>
    </dgm:pt>
    <dgm:pt modelId="{355205AD-FD60-498E-AEE6-29A65858D2B4}" type="sibTrans" cxnId="{0053E97F-13AB-4A29-933B-F94A03BB0AAC}">
      <dgm:prSet/>
      <dgm:spPr/>
      <dgm:t>
        <a:bodyPr/>
        <a:lstStyle/>
        <a:p>
          <a:endParaRPr lang="en-US"/>
        </a:p>
      </dgm:t>
    </dgm:pt>
    <dgm:pt modelId="{EE3E4947-2F53-45A6-8759-9697719CD40E}">
      <dgm:prSet phldrT="[Text]"/>
      <dgm:spPr/>
      <dgm:t>
        <a:bodyPr/>
        <a:lstStyle/>
        <a:p>
          <a:r>
            <a:rPr lang="en-US" dirty="0"/>
            <a:t>Third moment is skewness</a:t>
          </a:r>
        </a:p>
      </dgm:t>
    </dgm:pt>
    <dgm:pt modelId="{ACAEE1EC-D594-4DB6-A5FD-BB111B82ACF6}" type="parTrans" cxnId="{E268090D-BE92-42C6-8250-BFCC6B69F17F}">
      <dgm:prSet/>
      <dgm:spPr/>
      <dgm:t>
        <a:bodyPr/>
        <a:lstStyle/>
        <a:p>
          <a:endParaRPr lang="en-US"/>
        </a:p>
      </dgm:t>
    </dgm:pt>
    <dgm:pt modelId="{718F0CB0-F791-44FE-B706-EC604F7313D1}" type="sibTrans" cxnId="{E268090D-BE92-42C6-8250-BFCC6B69F17F}">
      <dgm:prSet/>
      <dgm:spPr/>
      <dgm:t>
        <a:bodyPr/>
        <a:lstStyle/>
        <a:p>
          <a:endParaRPr lang="en-US"/>
        </a:p>
      </dgm:t>
    </dgm:pt>
    <dgm:pt modelId="{9FBE66E3-CA3D-415C-A14C-E7AC24F7A970}">
      <dgm:prSet phldrT="[Text]"/>
      <dgm:spPr/>
      <dgm:t>
        <a:bodyPr/>
        <a:lstStyle/>
        <a:p>
          <a:r>
            <a:rPr lang="en-US" dirty="0"/>
            <a:t>Fourth moment is kurtosis</a:t>
          </a:r>
        </a:p>
      </dgm:t>
    </dgm:pt>
    <dgm:pt modelId="{9353CEDB-86E0-4EB8-BB9E-D51FFFD0824A}" type="parTrans" cxnId="{8944E832-6F8C-4276-80A1-929FCF8CB11C}">
      <dgm:prSet/>
      <dgm:spPr/>
      <dgm:t>
        <a:bodyPr/>
        <a:lstStyle/>
        <a:p>
          <a:endParaRPr lang="en-US"/>
        </a:p>
      </dgm:t>
    </dgm:pt>
    <dgm:pt modelId="{43B8A829-58EA-4AF5-B723-8C1418752CCF}" type="sibTrans" cxnId="{8944E832-6F8C-4276-80A1-929FCF8CB11C}">
      <dgm:prSet/>
      <dgm:spPr/>
      <dgm:t>
        <a:bodyPr/>
        <a:lstStyle/>
        <a:p>
          <a:endParaRPr lang="en-US"/>
        </a:p>
      </dgm:t>
    </dgm:pt>
    <dgm:pt modelId="{1E2E340B-D413-4A93-B840-EE235FAD1CEA}">
      <dgm:prSet phldrT="[Text]"/>
      <dgm:spPr/>
      <dgm:t>
        <a:bodyPr/>
        <a:lstStyle/>
        <a:p>
          <a:r>
            <a:rPr lang="en-US" dirty="0"/>
            <a:t>All the </a:t>
          </a:r>
          <a:r>
            <a:rPr lang="en-US" i="1" dirty="0" err="1"/>
            <a:t>i</a:t>
          </a:r>
          <a:r>
            <a:rPr lang="en-US" baseline="30000" dirty="0" err="1"/>
            <a:t>th</a:t>
          </a:r>
          <a:r>
            <a:rPr lang="en-US" dirty="0"/>
            <a:t>, </a:t>
          </a:r>
          <a:r>
            <a:rPr lang="en-US" dirty="0" err="1"/>
            <a:t>i</a:t>
          </a:r>
          <a:r>
            <a:rPr lang="en-US" dirty="0"/>
            <a:t> = 5, … are unnamed </a:t>
          </a:r>
        </a:p>
      </dgm:t>
    </dgm:pt>
    <dgm:pt modelId="{09E7F452-E860-4C93-802F-5CFACE273B34}" type="parTrans" cxnId="{E73502E6-FA44-4DE6-8026-0F176EEB7FF0}">
      <dgm:prSet/>
      <dgm:spPr/>
      <dgm:t>
        <a:bodyPr/>
        <a:lstStyle/>
        <a:p>
          <a:endParaRPr lang="en-US"/>
        </a:p>
      </dgm:t>
    </dgm:pt>
    <dgm:pt modelId="{AFA7CF34-FF04-4B89-9E80-22126B0DFC7A}" type="sibTrans" cxnId="{E73502E6-FA44-4DE6-8026-0F176EEB7FF0}">
      <dgm:prSet/>
      <dgm:spPr/>
      <dgm:t>
        <a:bodyPr/>
        <a:lstStyle/>
        <a:p>
          <a:endParaRPr lang="en-US"/>
        </a:p>
      </dgm:t>
    </dgm:pt>
    <dgm:pt modelId="{C266B991-B3BA-445D-86D8-2AEBAE3DD2F4}" type="pres">
      <dgm:prSet presAssocID="{CC1D4160-74BD-4645-9664-1DDEA5302517}" presName="Name0" presStyleCnt="0">
        <dgm:presLayoutVars>
          <dgm:dir/>
          <dgm:animLvl val="lvl"/>
          <dgm:resizeHandles val="exact"/>
        </dgm:presLayoutVars>
      </dgm:prSet>
      <dgm:spPr/>
    </dgm:pt>
    <dgm:pt modelId="{13E34DD2-9CC4-4EC5-ADEB-9AC29FBBB416}" type="pres">
      <dgm:prSet presAssocID="{5E32718B-7EC1-4680-B61C-251EC29D5AA0}" presName="composite" presStyleCnt="0"/>
      <dgm:spPr/>
    </dgm:pt>
    <dgm:pt modelId="{0221D2A9-24F7-433E-97E9-D16E97FF6362}" type="pres">
      <dgm:prSet presAssocID="{5E32718B-7EC1-4680-B61C-251EC29D5AA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EABD47C-7920-419E-8780-DD171967BBA8}" type="pres">
      <dgm:prSet presAssocID="{5E32718B-7EC1-4680-B61C-251EC29D5AA0}" presName="desTx" presStyleLbl="alignAccFollowNode1" presStyleIdx="0" presStyleCnt="2">
        <dgm:presLayoutVars>
          <dgm:bulletEnabled val="1"/>
        </dgm:presLayoutVars>
      </dgm:prSet>
      <dgm:spPr/>
    </dgm:pt>
    <dgm:pt modelId="{6F4E5B7F-0A1A-4740-9166-0AE0DA14BAA7}" type="pres">
      <dgm:prSet presAssocID="{1DFEF61B-77EA-4278-AB82-9324A08EC964}" presName="space" presStyleCnt="0"/>
      <dgm:spPr/>
    </dgm:pt>
    <dgm:pt modelId="{C8FEC1BD-5C6C-479A-A715-ABE574568BA5}" type="pres">
      <dgm:prSet presAssocID="{F6685094-94C4-48E3-9DD5-10FD856FACDB}" presName="composite" presStyleCnt="0"/>
      <dgm:spPr/>
    </dgm:pt>
    <dgm:pt modelId="{E1225400-84E3-4DEA-AC25-BFE0372B283D}" type="pres">
      <dgm:prSet presAssocID="{F6685094-94C4-48E3-9DD5-10FD856FACD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CB1CA99-974B-4F1A-B107-5E03AEECA1A3}" type="pres">
      <dgm:prSet presAssocID="{F6685094-94C4-48E3-9DD5-10FD856FACDB}" presName="desTx" presStyleLbl="alignAccFollowNode1" presStyleIdx="1" presStyleCnt="2" custLinFactNeighborX="1201" custLinFactNeighborY="-2444">
        <dgm:presLayoutVars>
          <dgm:bulletEnabled val="1"/>
        </dgm:presLayoutVars>
      </dgm:prSet>
      <dgm:spPr/>
    </dgm:pt>
  </dgm:ptLst>
  <dgm:cxnLst>
    <dgm:cxn modelId="{E268090D-BE92-42C6-8250-BFCC6B69F17F}" srcId="{F6685094-94C4-48E3-9DD5-10FD856FACDB}" destId="{EE3E4947-2F53-45A6-8759-9697719CD40E}" srcOrd="3" destOrd="0" parTransId="{ACAEE1EC-D594-4DB6-A5FD-BB111B82ACF6}" sibTransId="{718F0CB0-F791-44FE-B706-EC604F7313D1}"/>
    <dgm:cxn modelId="{FE56E723-E1C8-4B8F-92D4-87F7334638B9}" type="presOf" srcId="{CC1D4160-74BD-4645-9664-1DDEA5302517}" destId="{C266B991-B3BA-445D-86D8-2AEBAE3DD2F4}" srcOrd="0" destOrd="0" presId="urn:microsoft.com/office/officeart/2005/8/layout/hList1"/>
    <dgm:cxn modelId="{8944E832-6F8C-4276-80A1-929FCF8CB11C}" srcId="{F6685094-94C4-48E3-9DD5-10FD856FACDB}" destId="{9FBE66E3-CA3D-415C-A14C-E7AC24F7A970}" srcOrd="4" destOrd="0" parTransId="{9353CEDB-86E0-4EB8-BB9E-D51FFFD0824A}" sibTransId="{43B8A829-58EA-4AF5-B723-8C1418752CCF}"/>
    <dgm:cxn modelId="{D25BCA52-13D4-47C2-BD60-73F2C88E39DC}" type="presOf" srcId="{EDDF818B-1E2E-4C33-A4C9-E24310A0054A}" destId="{6CB1CA99-974B-4F1A-B107-5E03AEECA1A3}" srcOrd="0" destOrd="1" presId="urn:microsoft.com/office/officeart/2005/8/layout/hList1"/>
    <dgm:cxn modelId="{3C684D76-D84F-4299-9E98-D8809E6A4973}" type="presOf" srcId="{5E32718B-7EC1-4680-B61C-251EC29D5AA0}" destId="{0221D2A9-24F7-433E-97E9-D16E97FF6362}" srcOrd="0" destOrd="0" presId="urn:microsoft.com/office/officeart/2005/8/layout/hList1"/>
    <dgm:cxn modelId="{39006B7E-D16E-45EB-8088-CEB96955074D}" type="presOf" srcId="{5C1AB842-FB4B-4B92-8485-13694B07ADFD}" destId="{6CB1CA99-974B-4F1A-B107-5E03AEECA1A3}" srcOrd="0" destOrd="0" presId="urn:microsoft.com/office/officeart/2005/8/layout/hList1"/>
    <dgm:cxn modelId="{0053E97F-13AB-4A29-933B-F94A03BB0AAC}" srcId="{F6685094-94C4-48E3-9DD5-10FD856FACDB}" destId="{DE5CD742-929E-463F-9FA0-71BD30DA5325}" srcOrd="2" destOrd="0" parTransId="{026B6C8C-8404-4E55-9880-F75233A43E81}" sibTransId="{355205AD-FD60-498E-AEE6-29A65858D2B4}"/>
    <dgm:cxn modelId="{5A473C81-4E85-4A38-931B-06A2A5E2FCC0}" srcId="{5E32718B-7EC1-4680-B61C-251EC29D5AA0}" destId="{6DACF0A0-22F0-40C3-93D9-4571A45B8E7A}" srcOrd="0" destOrd="0" parTransId="{889B1F9B-7E30-4811-87CF-66B007E12699}" sibTransId="{F5BE0B6D-A920-436B-B618-2A46062B9944}"/>
    <dgm:cxn modelId="{ACED3382-0B60-4A9F-8B0C-B49E5465D195}" srcId="{5E32718B-7EC1-4680-B61C-251EC29D5AA0}" destId="{1CA8C091-EF5E-45FD-B421-E59F5D21CF6F}" srcOrd="1" destOrd="0" parTransId="{1934728B-7F95-4875-ADC7-C19F9623B7DD}" sibTransId="{0D3E8D6D-9F70-4F2B-8C8A-6D0A9A0CE799}"/>
    <dgm:cxn modelId="{2484808F-9F75-4168-8674-7E3E56DB05D3}" type="presOf" srcId="{1CA8C091-EF5E-45FD-B421-E59F5D21CF6F}" destId="{EEABD47C-7920-419E-8780-DD171967BBA8}" srcOrd="0" destOrd="1" presId="urn:microsoft.com/office/officeart/2005/8/layout/hList1"/>
    <dgm:cxn modelId="{4F3DD891-9675-4F21-BEA1-B6971A671ED6}" srcId="{F6685094-94C4-48E3-9DD5-10FD856FACDB}" destId="{5C1AB842-FB4B-4B92-8485-13694B07ADFD}" srcOrd="0" destOrd="0" parTransId="{F3B3B98F-3A29-4067-93D6-C2FE8279AF01}" sibTransId="{BC658B9B-B17E-4587-91F6-D8ABCCEA8BE2}"/>
    <dgm:cxn modelId="{959CB294-5755-4E08-9BEC-E2901C8BD672}" srcId="{F6685094-94C4-48E3-9DD5-10FD856FACDB}" destId="{EDDF818B-1E2E-4C33-A4C9-E24310A0054A}" srcOrd="1" destOrd="0" parTransId="{3DC26E78-17E9-4BA6-B8B9-FE610A57C349}" sibTransId="{783AE217-5BE8-4B73-88B7-3E7E96797C88}"/>
    <dgm:cxn modelId="{9F4CBE9B-DC4E-40A7-836C-C107841A0B58}" type="presOf" srcId="{F6685094-94C4-48E3-9DD5-10FD856FACDB}" destId="{E1225400-84E3-4DEA-AC25-BFE0372B283D}" srcOrd="0" destOrd="0" presId="urn:microsoft.com/office/officeart/2005/8/layout/hList1"/>
    <dgm:cxn modelId="{F5A3D69B-F583-4292-8515-A655CCFF805E}" srcId="{CC1D4160-74BD-4645-9664-1DDEA5302517}" destId="{5E32718B-7EC1-4680-B61C-251EC29D5AA0}" srcOrd="0" destOrd="0" parTransId="{17E01B11-F8DC-483D-9F36-309E60D3BFBF}" sibTransId="{1DFEF61B-77EA-4278-AB82-9324A08EC964}"/>
    <dgm:cxn modelId="{CE4B89A7-2FB1-4A3D-A887-B290B00C1719}" type="presOf" srcId="{9FBE66E3-CA3D-415C-A14C-E7AC24F7A970}" destId="{6CB1CA99-974B-4F1A-B107-5E03AEECA1A3}" srcOrd="0" destOrd="4" presId="urn:microsoft.com/office/officeart/2005/8/layout/hList1"/>
    <dgm:cxn modelId="{A3164FD2-2AED-46F9-8BE2-5D08CE504B75}" type="presOf" srcId="{1E2E340B-D413-4A93-B840-EE235FAD1CEA}" destId="{6CB1CA99-974B-4F1A-B107-5E03AEECA1A3}" srcOrd="0" destOrd="5" presId="urn:microsoft.com/office/officeart/2005/8/layout/hList1"/>
    <dgm:cxn modelId="{DE0989E2-87EC-47BC-B05D-DD389411089D}" srcId="{CC1D4160-74BD-4645-9664-1DDEA5302517}" destId="{F6685094-94C4-48E3-9DD5-10FD856FACDB}" srcOrd="1" destOrd="0" parTransId="{1AC6E8C2-3D53-4889-8ADE-309192B365F9}" sibTransId="{4EA8CB54-741F-4C4C-B18D-D8C80BC2DC86}"/>
    <dgm:cxn modelId="{E73502E6-FA44-4DE6-8026-0F176EEB7FF0}" srcId="{F6685094-94C4-48E3-9DD5-10FD856FACDB}" destId="{1E2E340B-D413-4A93-B840-EE235FAD1CEA}" srcOrd="5" destOrd="0" parTransId="{09E7F452-E860-4C93-802F-5CFACE273B34}" sibTransId="{AFA7CF34-FF04-4B89-9E80-22126B0DFC7A}"/>
    <dgm:cxn modelId="{B32665E9-1E10-4F66-A65E-E58921B68295}" type="presOf" srcId="{EE3E4947-2F53-45A6-8759-9697719CD40E}" destId="{6CB1CA99-974B-4F1A-B107-5E03AEECA1A3}" srcOrd="0" destOrd="3" presId="urn:microsoft.com/office/officeart/2005/8/layout/hList1"/>
    <dgm:cxn modelId="{E158E6F1-53FD-402E-9398-478E4B8236BD}" type="presOf" srcId="{6DACF0A0-22F0-40C3-93D9-4571A45B8E7A}" destId="{EEABD47C-7920-419E-8780-DD171967BBA8}" srcOrd="0" destOrd="0" presId="urn:microsoft.com/office/officeart/2005/8/layout/hList1"/>
    <dgm:cxn modelId="{6BCF72FB-CABA-4E02-B855-E5A4792E1DBE}" type="presOf" srcId="{DE5CD742-929E-463F-9FA0-71BD30DA5325}" destId="{6CB1CA99-974B-4F1A-B107-5E03AEECA1A3}" srcOrd="0" destOrd="2" presId="urn:microsoft.com/office/officeart/2005/8/layout/hList1"/>
    <dgm:cxn modelId="{70E50C06-4FBA-4243-B83B-B54C2334B4E6}" type="presParOf" srcId="{C266B991-B3BA-445D-86D8-2AEBAE3DD2F4}" destId="{13E34DD2-9CC4-4EC5-ADEB-9AC29FBBB416}" srcOrd="0" destOrd="0" presId="urn:microsoft.com/office/officeart/2005/8/layout/hList1"/>
    <dgm:cxn modelId="{A4642913-874E-4156-9C94-380407DF9592}" type="presParOf" srcId="{13E34DD2-9CC4-4EC5-ADEB-9AC29FBBB416}" destId="{0221D2A9-24F7-433E-97E9-D16E97FF6362}" srcOrd="0" destOrd="0" presId="urn:microsoft.com/office/officeart/2005/8/layout/hList1"/>
    <dgm:cxn modelId="{01CABF57-009E-4A83-92B8-907AE392268F}" type="presParOf" srcId="{13E34DD2-9CC4-4EC5-ADEB-9AC29FBBB416}" destId="{EEABD47C-7920-419E-8780-DD171967BBA8}" srcOrd="1" destOrd="0" presId="urn:microsoft.com/office/officeart/2005/8/layout/hList1"/>
    <dgm:cxn modelId="{34DF6270-EA83-48A2-8265-89DCFA14E087}" type="presParOf" srcId="{C266B991-B3BA-445D-86D8-2AEBAE3DD2F4}" destId="{6F4E5B7F-0A1A-4740-9166-0AE0DA14BAA7}" srcOrd="1" destOrd="0" presId="urn:microsoft.com/office/officeart/2005/8/layout/hList1"/>
    <dgm:cxn modelId="{6777DBC7-7FCD-4EC0-83AE-7CDCC17985DC}" type="presParOf" srcId="{C266B991-B3BA-445D-86D8-2AEBAE3DD2F4}" destId="{C8FEC1BD-5C6C-479A-A715-ABE574568BA5}" srcOrd="2" destOrd="0" presId="urn:microsoft.com/office/officeart/2005/8/layout/hList1"/>
    <dgm:cxn modelId="{D2B4C629-7B9B-47E1-86F8-A21A05C62855}" type="presParOf" srcId="{C8FEC1BD-5C6C-479A-A715-ABE574568BA5}" destId="{E1225400-84E3-4DEA-AC25-BFE0372B283D}" srcOrd="0" destOrd="0" presId="urn:microsoft.com/office/officeart/2005/8/layout/hList1"/>
    <dgm:cxn modelId="{6D4D52D0-9339-4619-8555-49E4CFEB0927}" type="presParOf" srcId="{C8FEC1BD-5C6C-479A-A715-ABE574568BA5}" destId="{6CB1CA99-974B-4F1A-B107-5E03AEECA1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1D4160-74BD-4645-9664-1DDEA530251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32718B-7EC1-4680-B61C-251EC29D5AA0}">
      <dgm:prSet phldrT="[Text]" custT="1"/>
      <dgm:spPr/>
      <dgm:t>
        <a:bodyPr/>
        <a:lstStyle/>
        <a:p>
          <a:r>
            <a:rPr lang="en-US" sz="2800" dirty="0"/>
            <a:t>Parametric</a:t>
          </a:r>
        </a:p>
      </dgm:t>
    </dgm:pt>
    <dgm:pt modelId="{17E01B11-F8DC-483D-9F36-309E60D3BFBF}" type="parTrans" cxnId="{F5A3D69B-F583-4292-8515-A655CCFF805E}">
      <dgm:prSet/>
      <dgm:spPr/>
      <dgm:t>
        <a:bodyPr/>
        <a:lstStyle/>
        <a:p>
          <a:endParaRPr lang="en-US"/>
        </a:p>
      </dgm:t>
    </dgm:pt>
    <dgm:pt modelId="{1DFEF61B-77EA-4278-AB82-9324A08EC964}" type="sibTrans" cxnId="{F5A3D69B-F583-4292-8515-A655CCFF805E}">
      <dgm:prSet/>
      <dgm:spPr/>
      <dgm:t>
        <a:bodyPr/>
        <a:lstStyle/>
        <a:p>
          <a:endParaRPr lang="en-US"/>
        </a:p>
      </dgm:t>
    </dgm:pt>
    <dgm:pt modelId="{6DACF0A0-22F0-40C3-93D9-4571A45B8E7A}">
      <dgm:prSet phldrT="[Text]"/>
      <dgm:spPr/>
      <dgm:t>
        <a:bodyPr/>
        <a:lstStyle/>
        <a:p>
          <a:r>
            <a:rPr lang="en-US" dirty="0"/>
            <a:t>Calculate the probability arithmetically or programmatically</a:t>
          </a:r>
        </a:p>
      </dgm:t>
    </dgm:pt>
    <dgm:pt modelId="{889B1F9B-7E30-4811-87CF-66B007E12699}" type="parTrans" cxnId="{5A473C81-4E85-4A38-931B-06A2A5E2FCC0}">
      <dgm:prSet/>
      <dgm:spPr/>
      <dgm:t>
        <a:bodyPr/>
        <a:lstStyle/>
        <a:p>
          <a:endParaRPr lang="en-US"/>
        </a:p>
      </dgm:t>
    </dgm:pt>
    <dgm:pt modelId="{F5BE0B6D-A920-436B-B618-2A46062B9944}" type="sibTrans" cxnId="{5A473C81-4E85-4A38-931B-06A2A5E2FCC0}">
      <dgm:prSet/>
      <dgm:spPr/>
      <dgm:t>
        <a:bodyPr/>
        <a:lstStyle/>
        <a:p>
          <a:endParaRPr lang="en-US"/>
        </a:p>
      </dgm:t>
    </dgm:pt>
    <dgm:pt modelId="{F6685094-94C4-48E3-9DD5-10FD856FACDB}">
      <dgm:prSet phldrT="[Text]" custT="1"/>
      <dgm:spPr/>
      <dgm:t>
        <a:bodyPr/>
        <a:lstStyle/>
        <a:p>
          <a:r>
            <a:rPr lang="en-US" sz="2800" dirty="0"/>
            <a:t>Non-Parametric</a:t>
          </a:r>
        </a:p>
      </dgm:t>
    </dgm:pt>
    <dgm:pt modelId="{1AC6E8C2-3D53-4889-8ADE-309192B365F9}" type="parTrans" cxnId="{DE0989E2-87EC-47BC-B05D-DD389411089D}">
      <dgm:prSet/>
      <dgm:spPr/>
      <dgm:t>
        <a:bodyPr/>
        <a:lstStyle/>
        <a:p>
          <a:endParaRPr lang="en-US"/>
        </a:p>
      </dgm:t>
    </dgm:pt>
    <dgm:pt modelId="{4EA8CB54-741F-4C4C-B18D-D8C80BC2DC86}" type="sibTrans" cxnId="{DE0989E2-87EC-47BC-B05D-DD389411089D}">
      <dgm:prSet/>
      <dgm:spPr/>
      <dgm:t>
        <a:bodyPr/>
        <a:lstStyle/>
        <a:p>
          <a:endParaRPr lang="en-US"/>
        </a:p>
      </dgm:t>
    </dgm:pt>
    <dgm:pt modelId="{1E2E340B-D413-4A93-B840-EE235FAD1CEA}">
      <dgm:prSet phldrT="[Text]"/>
      <dgm:spPr/>
      <dgm:t>
        <a:bodyPr/>
        <a:lstStyle/>
        <a:p>
          <a:r>
            <a:rPr lang="en-US" dirty="0"/>
            <a:t>Can mix-and-match categorical and continuous values in domain (e.g., 1, 2, [3, 5), 5, [6, 10), 11, …)</a:t>
          </a:r>
        </a:p>
      </dgm:t>
    </dgm:pt>
    <dgm:pt modelId="{09E7F452-E860-4C93-802F-5CFACE273B34}" type="parTrans" cxnId="{E73502E6-FA44-4DE6-8026-0F176EEB7FF0}">
      <dgm:prSet/>
      <dgm:spPr/>
      <dgm:t>
        <a:bodyPr/>
        <a:lstStyle/>
        <a:p>
          <a:endParaRPr lang="en-US"/>
        </a:p>
      </dgm:t>
    </dgm:pt>
    <dgm:pt modelId="{AFA7CF34-FF04-4B89-9E80-22126B0DFC7A}" type="sibTrans" cxnId="{E73502E6-FA44-4DE6-8026-0F176EEB7FF0}">
      <dgm:prSet/>
      <dgm:spPr/>
      <dgm:t>
        <a:bodyPr/>
        <a:lstStyle/>
        <a:p>
          <a:endParaRPr lang="en-US"/>
        </a:p>
      </dgm:t>
    </dgm:pt>
    <dgm:pt modelId="{7B8D44F9-FE01-437F-BA31-B8D0A5959D8E}">
      <dgm:prSet phldrT="[Text]"/>
      <dgm:spPr/>
      <dgm:t>
        <a:bodyPr/>
        <a:lstStyle/>
        <a:p>
          <a:endParaRPr lang="en-US" dirty="0"/>
        </a:p>
      </dgm:t>
    </dgm:pt>
    <dgm:pt modelId="{B7A07F24-E555-443A-A8FA-65DCB6C842FE}" type="parTrans" cxnId="{BAAB91BE-6086-4742-ACD3-2ADE25075773}">
      <dgm:prSet/>
      <dgm:spPr/>
      <dgm:t>
        <a:bodyPr/>
        <a:lstStyle/>
        <a:p>
          <a:endParaRPr lang="en-US"/>
        </a:p>
      </dgm:t>
    </dgm:pt>
    <dgm:pt modelId="{BAC5ECF4-7A44-4D04-9F10-6E795809DEA7}" type="sibTrans" cxnId="{BAAB91BE-6086-4742-ACD3-2ADE25075773}">
      <dgm:prSet/>
      <dgm:spPr/>
      <dgm:t>
        <a:bodyPr/>
        <a:lstStyle/>
        <a:p>
          <a:endParaRPr lang="en-US"/>
        </a:p>
      </dgm:t>
    </dgm:pt>
    <dgm:pt modelId="{7F6C54A3-E374-4408-8853-B304413F6199}">
      <dgm:prSet phldrT="[Text]"/>
      <dgm:spPr/>
      <dgm:t>
        <a:bodyPr/>
        <a:lstStyle/>
        <a:p>
          <a:r>
            <a:rPr lang="en-US" dirty="0"/>
            <a:t>Complete describe the probability (mass) by a few parameters</a:t>
          </a:r>
        </a:p>
      </dgm:t>
    </dgm:pt>
    <dgm:pt modelId="{C12303E6-51EF-4881-B0CD-0D4D6540C832}" type="parTrans" cxnId="{A6837AA7-AEF1-489E-8EDA-2326766A51DD}">
      <dgm:prSet/>
      <dgm:spPr/>
      <dgm:t>
        <a:bodyPr/>
        <a:lstStyle/>
        <a:p>
          <a:endParaRPr lang="en-US"/>
        </a:p>
      </dgm:t>
    </dgm:pt>
    <dgm:pt modelId="{60E3D9E9-B94B-4B29-B790-1A809F80FCC3}" type="sibTrans" cxnId="{A6837AA7-AEF1-489E-8EDA-2326766A51DD}">
      <dgm:prSet/>
      <dgm:spPr/>
      <dgm:t>
        <a:bodyPr/>
        <a:lstStyle/>
        <a:p>
          <a:endParaRPr lang="en-US"/>
        </a:p>
      </dgm:t>
    </dgm:pt>
    <dgm:pt modelId="{A5391EC2-DD26-4EB6-B09D-7074F255B9C3}">
      <dgm:prSet phldrT="[Text]"/>
      <dgm:spPr/>
      <dgm:t>
        <a:bodyPr/>
        <a:lstStyle/>
        <a:p>
          <a:pPr>
            <a:buNone/>
          </a:pPr>
          <a:r>
            <a:rPr lang="en-US" b="1" dirty="0"/>
            <a:t>Cons</a:t>
          </a:r>
        </a:p>
      </dgm:t>
    </dgm:pt>
    <dgm:pt modelId="{BDDED15C-3490-4316-BC40-D0EE59ACA2A3}" type="parTrans" cxnId="{7722BD64-7C9A-435A-BB2F-C16AF61A81AB}">
      <dgm:prSet/>
      <dgm:spPr/>
      <dgm:t>
        <a:bodyPr/>
        <a:lstStyle/>
        <a:p>
          <a:endParaRPr lang="en-US"/>
        </a:p>
      </dgm:t>
    </dgm:pt>
    <dgm:pt modelId="{8B311B7D-E6E0-4639-B011-222ED66D66D7}" type="sibTrans" cxnId="{7722BD64-7C9A-435A-BB2F-C16AF61A81AB}">
      <dgm:prSet/>
      <dgm:spPr/>
      <dgm:t>
        <a:bodyPr/>
        <a:lstStyle/>
        <a:p>
          <a:endParaRPr lang="en-US"/>
        </a:p>
      </dgm:t>
    </dgm:pt>
    <dgm:pt modelId="{586DA3D9-852A-45FF-A1C4-1B6DA1841679}">
      <dgm:prSet phldrT="[Text]"/>
      <dgm:spPr/>
      <dgm:t>
        <a:bodyPr/>
        <a:lstStyle/>
        <a:p>
          <a:pPr>
            <a:buNone/>
          </a:pPr>
          <a:r>
            <a:rPr lang="en-US" b="1" dirty="0"/>
            <a:t>Pros</a:t>
          </a:r>
        </a:p>
      </dgm:t>
    </dgm:pt>
    <dgm:pt modelId="{D4D27196-419C-4EAE-BFB4-778BE1B30B42}" type="parTrans" cxnId="{C72F07EB-21ED-44F6-B9CD-159944429DB8}">
      <dgm:prSet/>
      <dgm:spPr/>
      <dgm:t>
        <a:bodyPr/>
        <a:lstStyle/>
        <a:p>
          <a:endParaRPr lang="en-US"/>
        </a:p>
      </dgm:t>
    </dgm:pt>
    <dgm:pt modelId="{7600F04F-074B-45A8-8FE0-10A9846B5F4D}" type="sibTrans" cxnId="{C72F07EB-21ED-44F6-B9CD-159944429DB8}">
      <dgm:prSet/>
      <dgm:spPr/>
      <dgm:t>
        <a:bodyPr/>
        <a:lstStyle/>
        <a:p>
          <a:endParaRPr lang="en-US"/>
        </a:p>
      </dgm:t>
    </dgm:pt>
    <dgm:pt modelId="{0414C0BD-E0D6-4ADB-BBBF-11A9AF03AFDB}">
      <dgm:prSet phldrT="[Text]"/>
      <dgm:spPr/>
      <dgm:t>
        <a:bodyPr/>
        <a:lstStyle/>
        <a:p>
          <a:r>
            <a:rPr lang="en-US" dirty="0"/>
            <a:t>A burden to determine if the mathematical function is appropriate</a:t>
          </a:r>
        </a:p>
      </dgm:t>
    </dgm:pt>
    <dgm:pt modelId="{AECEFEED-4C1E-4AF6-98EA-CEB2A9FB5EA4}" type="parTrans" cxnId="{1D3D2FE2-BC9A-41A6-A03D-171ED09EE563}">
      <dgm:prSet/>
      <dgm:spPr/>
      <dgm:t>
        <a:bodyPr/>
        <a:lstStyle/>
        <a:p>
          <a:endParaRPr lang="en-US"/>
        </a:p>
      </dgm:t>
    </dgm:pt>
    <dgm:pt modelId="{42DE1162-C35B-4208-9787-B2AE207D1F64}" type="sibTrans" cxnId="{1D3D2FE2-BC9A-41A6-A03D-171ED09EE563}">
      <dgm:prSet/>
      <dgm:spPr/>
      <dgm:t>
        <a:bodyPr/>
        <a:lstStyle/>
        <a:p>
          <a:endParaRPr lang="en-US"/>
        </a:p>
      </dgm:t>
    </dgm:pt>
    <dgm:pt modelId="{773172E2-29A8-402E-8ED9-27D2EA55A31D}">
      <dgm:prSet phldrT="[Text]"/>
      <dgm:spPr/>
      <dgm:t>
        <a:bodyPr/>
        <a:lstStyle/>
        <a:p>
          <a:pPr>
            <a:buNone/>
          </a:pPr>
          <a:r>
            <a:rPr lang="en-US" b="1" dirty="0"/>
            <a:t>Pros</a:t>
          </a:r>
        </a:p>
      </dgm:t>
    </dgm:pt>
    <dgm:pt modelId="{87B726FF-28C3-45B1-BAF9-7F6EA2031386}" type="parTrans" cxnId="{66CB4471-E210-4EB8-A76E-43842CB7A149}">
      <dgm:prSet/>
      <dgm:spPr/>
      <dgm:t>
        <a:bodyPr/>
        <a:lstStyle/>
        <a:p>
          <a:endParaRPr lang="en-US"/>
        </a:p>
      </dgm:t>
    </dgm:pt>
    <dgm:pt modelId="{112092E6-E419-43D5-8BD2-FA837037F774}" type="sibTrans" cxnId="{66CB4471-E210-4EB8-A76E-43842CB7A149}">
      <dgm:prSet/>
      <dgm:spPr/>
      <dgm:t>
        <a:bodyPr/>
        <a:lstStyle/>
        <a:p>
          <a:endParaRPr lang="en-US"/>
        </a:p>
      </dgm:t>
    </dgm:pt>
    <dgm:pt modelId="{5975AC67-D888-4CE4-9A95-BC3A989EEB1E}">
      <dgm:prSet phldrT="[Text]"/>
      <dgm:spPr/>
      <dgm:t>
        <a:bodyPr/>
        <a:lstStyle/>
        <a:p>
          <a:r>
            <a:rPr lang="en-US" dirty="0"/>
            <a:t>Free from assuming any mathematical function</a:t>
          </a:r>
        </a:p>
      </dgm:t>
    </dgm:pt>
    <dgm:pt modelId="{356D3A2A-0613-4689-8066-CEA5D6661B58}" type="parTrans" cxnId="{857ADA03-54AD-4159-A352-CEB800950CBA}">
      <dgm:prSet/>
      <dgm:spPr/>
      <dgm:t>
        <a:bodyPr/>
        <a:lstStyle/>
        <a:p>
          <a:endParaRPr lang="en-US"/>
        </a:p>
      </dgm:t>
    </dgm:pt>
    <dgm:pt modelId="{10936916-B877-4F38-B5D8-426F67B4F25C}" type="sibTrans" cxnId="{857ADA03-54AD-4159-A352-CEB800950CBA}">
      <dgm:prSet/>
      <dgm:spPr/>
      <dgm:t>
        <a:bodyPr/>
        <a:lstStyle/>
        <a:p>
          <a:endParaRPr lang="en-US"/>
        </a:p>
      </dgm:t>
    </dgm:pt>
    <dgm:pt modelId="{4466FA53-0BEE-4994-BD4D-6CF055060475}">
      <dgm:prSet phldrT="[Text]"/>
      <dgm:spPr/>
      <dgm:t>
        <a:bodyPr/>
        <a:lstStyle/>
        <a:p>
          <a:pPr>
            <a:buNone/>
          </a:pPr>
          <a:r>
            <a:rPr lang="en-US" b="1" dirty="0"/>
            <a:t>Cons</a:t>
          </a:r>
          <a:r>
            <a:rPr lang="en-US" dirty="0"/>
            <a:t> </a:t>
          </a:r>
        </a:p>
      </dgm:t>
    </dgm:pt>
    <dgm:pt modelId="{CC46F829-E14C-432D-A05A-FA1345BE60E6}" type="parTrans" cxnId="{04053E01-60A7-4C26-A291-224DA7EF8871}">
      <dgm:prSet/>
      <dgm:spPr/>
      <dgm:t>
        <a:bodyPr/>
        <a:lstStyle/>
        <a:p>
          <a:endParaRPr lang="en-US"/>
        </a:p>
      </dgm:t>
    </dgm:pt>
    <dgm:pt modelId="{7979D06A-221E-4A6F-A844-C2A851B85B5B}" type="sibTrans" cxnId="{04053E01-60A7-4C26-A291-224DA7EF8871}">
      <dgm:prSet/>
      <dgm:spPr/>
      <dgm:t>
        <a:bodyPr/>
        <a:lstStyle/>
        <a:p>
          <a:endParaRPr lang="en-US"/>
        </a:p>
      </dgm:t>
    </dgm:pt>
    <dgm:pt modelId="{C0053EEB-395A-42AD-BBBB-C8A62054390D}">
      <dgm:prSet phldrT="[Text]"/>
      <dgm:spPr/>
      <dgm:t>
        <a:bodyPr/>
        <a:lstStyle/>
        <a:p>
          <a:r>
            <a:rPr lang="en-US" dirty="0"/>
            <a:t>If we can/may not calculate all the infinitely many moments, we will never completely describe the probability density (mass).</a:t>
          </a:r>
        </a:p>
      </dgm:t>
    </dgm:pt>
    <dgm:pt modelId="{11CC9FE6-C7ED-48A3-BBB9-005C4F779E74}" type="parTrans" cxnId="{5368BDC4-2CF2-49DC-B01C-C915A49C3AD4}">
      <dgm:prSet/>
      <dgm:spPr/>
      <dgm:t>
        <a:bodyPr/>
        <a:lstStyle/>
        <a:p>
          <a:endParaRPr lang="en-US"/>
        </a:p>
      </dgm:t>
    </dgm:pt>
    <dgm:pt modelId="{6B111993-E8A9-400A-9FDA-662FB2D9874A}" type="sibTrans" cxnId="{5368BDC4-2CF2-49DC-B01C-C915A49C3AD4}">
      <dgm:prSet/>
      <dgm:spPr/>
      <dgm:t>
        <a:bodyPr/>
        <a:lstStyle/>
        <a:p>
          <a:endParaRPr lang="en-US"/>
        </a:p>
      </dgm:t>
    </dgm:pt>
    <dgm:pt modelId="{D17F70E5-21DC-4BB4-8A75-CD309847F7AA}">
      <dgm:prSet phldrT="[Text]"/>
      <dgm:spPr/>
      <dgm:t>
        <a:bodyPr/>
        <a:lstStyle/>
        <a:p>
          <a:r>
            <a:rPr lang="en-US" dirty="0"/>
            <a:t>Domain is either categorical or continuous (except a few special cases)</a:t>
          </a:r>
        </a:p>
      </dgm:t>
    </dgm:pt>
    <dgm:pt modelId="{0B820182-BECA-4A2F-B813-2F085B77B77C}" type="parTrans" cxnId="{56868071-0BB4-4C76-BA36-F4DF31A5523C}">
      <dgm:prSet/>
      <dgm:spPr/>
      <dgm:t>
        <a:bodyPr/>
        <a:lstStyle/>
        <a:p>
          <a:endParaRPr lang="en-US"/>
        </a:p>
      </dgm:t>
    </dgm:pt>
    <dgm:pt modelId="{8C3A02A3-B73A-42C9-B745-FF6A3CB397D4}" type="sibTrans" cxnId="{56868071-0BB4-4C76-BA36-F4DF31A5523C}">
      <dgm:prSet/>
      <dgm:spPr/>
      <dgm:t>
        <a:bodyPr/>
        <a:lstStyle/>
        <a:p>
          <a:endParaRPr lang="en-US"/>
        </a:p>
      </dgm:t>
    </dgm:pt>
    <dgm:pt modelId="{C266B991-B3BA-445D-86D8-2AEBAE3DD2F4}" type="pres">
      <dgm:prSet presAssocID="{CC1D4160-74BD-4645-9664-1DDEA5302517}" presName="Name0" presStyleCnt="0">
        <dgm:presLayoutVars>
          <dgm:dir/>
          <dgm:animLvl val="lvl"/>
          <dgm:resizeHandles val="exact"/>
        </dgm:presLayoutVars>
      </dgm:prSet>
      <dgm:spPr/>
    </dgm:pt>
    <dgm:pt modelId="{13E34DD2-9CC4-4EC5-ADEB-9AC29FBBB416}" type="pres">
      <dgm:prSet presAssocID="{5E32718B-7EC1-4680-B61C-251EC29D5AA0}" presName="composite" presStyleCnt="0"/>
      <dgm:spPr/>
    </dgm:pt>
    <dgm:pt modelId="{0221D2A9-24F7-433E-97E9-D16E97FF6362}" type="pres">
      <dgm:prSet presAssocID="{5E32718B-7EC1-4680-B61C-251EC29D5AA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EABD47C-7920-419E-8780-DD171967BBA8}" type="pres">
      <dgm:prSet presAssocID="{5E32718B-7EC1-4680-B61C-251EC29D5AA0}" presName="desTx" presStyleLbl="alignAccFollowNode1" presStyleIdx="0" presStyleCnt="2" custLinFactNeighborX="600" custLinFactNeighborY="411">
        <dgm:presLayoutVars>
          <dgm:bulletEnabled val="1"/>
        </dgm:presLayoutVars>
      </dgm:prSet>
      <dgm:spPr/>
    </dgm:pt>
    <dgm:pt modelId="{6F4E5B7F-0A1A-4740-9166-0AE0DA14BAA7}" type="pres">
      <dgm:prSet presAssocID="{1DFEF61B-77EA-4278-AB82-9324A08EC964}" presName="space" presStyleCnt="0"/>
      <dgm:spPr/>
    </dgm:pt>
    <dgm:pt modelId="{C8FEC1BD-5C6C-479A-A715-ABE574568BA5}" type="pres">
      <dgm:prSet presAssocID="{F6685094-94C4-48E3-9DD5-10FD856FACDB}" presName="composite" presStyleCnt="0"/>
      <dgm:spPr/>
    </dgm:pt>
    <dgm:pt modelId="{E1225400-84E3-4DEA-AC25-BFE0372B283D}" type="pres">
      <dgm:prSet presAssocID="{F6685094-94C4-48E3-9DD5-10FD856FACD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CB1CA99-974B-4F1A-B107-5E03AEECA1A3}" type="pres">
      <dgm:prSet presAssocID="{F6685094-94C4-48E3-9DD5-10FD856FACDB}" presName="desTx" presStyleLbl="alignAccFollowNode1" presStyleIdx="1" presStyleCnt="2" custLinFactNeighborX="1201" custLinFactNeighborY="-2444">
        <dgm:presLayoutVars>
          <dgm:bulletEnabled val="1"/>
        </dgm:presLayoutVars>
      </dgm:prSet>
      <dgm:spPr/>
    </dgm:pt>
  </dgm:ptLst>
  <dgm:cxnLst>
    <dgm:cxn modelId="{04053E01-60A7-4C26-A291-224DA7EF8871}" srcId="{F6685094-94C4-48E3-9DD5-10FD856FACDB}" destId="{4466FA53-0BEE-4994-BD4D-6CF055060475}" srcOrd="3" destOrd="0" parTransId="{CC46F829-E14C-432D-A05A-FA1345BE60E6}" sibTransId="{7979D06A-221E-4A6F-A844-C2A851B85B5B}"/>
    <dgm:cxn modelId="{857ADA03-54AD-4159-A352-CEB800950CBA}" srcId="{F6685094-94C4-48E3-9DD5-10FD856FACDB}" destId="{5975AC67-D888-4CE4-9A95-BC3A989EEB1E}" srcOrd="1" destOrd="0" parTransId="{356D3A2A-0613-4689-8066-CEA5D6661B58}" sibTransId="{10936916-B877-4F38-B5D8-426F67B4F25C}"/>
    <dgm:cxn modelId="{8ABDD712-63F0-459B-B19B-3D6C59C0C139}" type="presOf" srcId="{C0053EEB-395A-42AD-BBBB-C8A62054390D}" destId="{6CB1CA99-974B-4F1A-B107-5E03AEECA1A3}" srcOrd="0" destOrd="4" presId="urn:microsoft.com/office/officeart/2005/8/layout/hList1"/>
    <dgm:cxn modelId="{FE56E723-E1C8-4B8F-92D4-87F7334638B9}" type="presOf" srcId="{CC1D4160-74BD-4645-9664-1DDEA5302517}" destId="{C266B991-B3BA-445D-86D8-2AEBAE3DD2F4}" srcOrd="0" destOrd="0" presId="urn:microsoft.com/office/officeart/2005/8/layout/hList1"/>
    <dgm:cxn modelId="{219CAB29-131C-4B2B-9F64-52814B49F4E3}" type="presOf" srcId="{586DA3D9-852A-45FF-A1C4-1B6DA1841679}" destId="{EEABD47C-7920-419E-8780-DD171967BBA8}" srcOrd="0" destOrd="0" presId="urn:microsoft.com/office/officeart/2005/8/layout/hList1"/>
    <dgm:cxn modelId="{12360D2A-00D3-4B84-BCBB-BE6203A301BB}" type="presOf" srcId="{773172E2-29A8-402E-8ED9-27D2EA55A31D}" destId="{6CB1CA99-974B-4F1A-B107-5E03AEECA1A3}" srcOrd="0" destOrd="0" presId="urn:microsoft.com/office/officeart/2005/8/layout/hList1"/>
    <dgm:cxn modelId="{7722BD64-7C9A-435A-BB2F-C16AF61A81AB}" srcId="{5E32718B-7EC1-4680-B61C-251EC29D5AA0}" destId="{A5391EC2-DD26-4EB6-B09D-7074F255B9C3}" srcOrd="3" destOrd="0" parTransId="{BDDED15C-3490-4316-BC40-D0EE59ACA2A3}" sibTransId="{8B311B7D-E6E0-4639-B011-222ED66D66D7}"/>
    <dgm:cxn modelId="{30F70E68-F902-48C8-A1B2-2BCC2593BD66}" type="presOf" srcId="{7F6C54A3-E374-4408-8853-B304413F6199}" destId="{EEABD47C-7920-419E-8780-DD171967BBA8}" srcOrd="0" destOrd="2" presId="urn:microsoft.com/office/officeart/2005/8/layout/hList1"/>
    <dgm:cxn modelId="{66CB4471-E210-4EB8-A76E-43842CB7A149}" srcId="{F6685094-94C4-48E3-9DD5-10FD856FACDB}" destId="{773172E2-29A8-402E-8ED9-27D2EA55A31D}" srcOrd="0" destOrd="0" parTransId="{87B726FF-28C3-45B1-BAF9-7F6EA2031386}" sibTransId="{112092E6-E419-43D5-8BD2-FA837037F774}"/>
    <dgm:cxn modelId="{56868071-0BB4-4C76-BA36-F4DF31A5523C}" srcId="{5E32718B-7EC1-4680-B61C-251EC29D5AA0}" destId="{D17F70E5-21DC-4BB4-8A75-CD309847F7AA}" srcOrd="5" destOrd="0" parTransId="{0B820182-BECA-4A2F-B813-2F085B77B77C}" sibTransId="{8C3A02A3-B73A-42C9-B745-FF6A3CB397D4}"/>
    <dgm:cxn modelId="{3C684D76-D84F-4299-9E98-D8809E6A4973}" type="presOf" srcId="{5E32718B-7EC1-4680-B61C-251EC29D5AA0}" destId="{0221D2A9-24F7-433E-97E9-D16E97FF6362}" srcOrd="0" destOrd="0" presId="urn:microsoft.com/office/officeart/2005/8/layout/hList1"/>
    <dgm:cxn modelId="{5A473C81-4E85-4A38-931B-06A2A5E2FCC0}" srcId="{5E32718B-7EC1-4680-B61C-251EC29D5AA0}" destId="{6DACF0A0-22F0-40C3-93D9-4571A45B8E7A}" srcOrd="1" destOrd="0" parTransId="{889B1F9B-7E30-4811-87CF-66B007E12699}" sibTransId="{F5BE0B6D-A920-436B-B618-2A46062B9944}"/>
    <dgm:cxn modelId="{9F4CBE9B-DC4E-40A7-836C-C107841A0B58}" type="presOf" srcId="{F6685094-94C4-48E3-9DD5-10FD856FACDB}" destId="{E1225400-84E3-4DEA-AC25-BFE0372B283D}" srcOrd="0" destOrd="0" presId="urn:microsoft.com/office/officeart/2005/8/layout/hList1"/>
    <dgm:cxn modelId="{F5A3D69B-F583-4292-8515-A655CCFF805E}" srcId="{CC1D4160-74BD-4645-9664-1DDEA5302517}" destId="{5E32718B-7EC1-4680-B61C-251EC29D5AA0}" srcOrd="0" destOrd="0" parTransId="{17E01B11-F8DC-483D-9F36-309E60D3BFBF}" sibTransId="{1DFEF61B-77EA-4278-AB82-9324A08EC964}"/>
    <dgm:cxn modelId="{A6837AA7-AEF1-489E-8EDA-2326766A51DD}" srcId="{5E32718B-7EC1-4680-B61C-251EC29D5AA0}" destId="{7F6C54A3-E374-4408-8853-B304413F6199}" srcOrd="2" destOrd="0" parTransId="{C12303E6-51EF-4881-B0CD-0D4D6540C832}" sibTransId="{60E3D9E9-B94B-4B29-B790-1A809F80FCC3}"/>
    <dgm:cxn modelId="{E94BBFB4-1337-4375-B650-D34947998D27}" type="presOf" srcId="{D17F70E5-21DC-4BB4-8A75-CD309847F7AA}" destId="{EEABD47C-7920-419E-8780-DD171967BBA8}" srcOrd="0" destOrd="5" presId="urn:microsoft.com/office/officeart/2005/8/layout/hList1"/>
    <dgm:cxn modelId="{0F52E1B4-E3F6-4EA3-BA93-3A5E049F0182}" type="presOf" srcId="{A5391EC2-DD26-4EB6-B09D-7074F255B9C3}" destId="{EEABD47C-7920-419E-8780-DD171967BBA8}" srcOrd="0" destOrd="3" presId="urn:microsoft.com/office/officeart/2005/8/layout/hList1"/>
    <dgm:cxn modelId="{BAAB91BE-6086-4742-ACD3-2ADE25075773}" srcId="{5E32718B-7EC1-4680-B61C-251EC29D5AA0}" destId="{7B8D44F9-FE01-437F-BA31-B8D0A5959D8E}" srcOrd="6" destOrd="0" parTransId="{B7A07F24-E555-443A-A8FA-65DCB6C842FE}" sibTransId="{BAC5ECF4-7A44-4D04-9F10-6E795809DEA7}"/>
    <dgm:cxn modelId="{5368BDC4-2CF2-49DC-B01C-C915A49C3AD4}" srcId="{F6685094-94C4-48E3-9DD5-10FD856FACDB}" destId="{C0053EEB-395A-42AD-BBBB-C8A62054390D}" srcOrd="4" destOrd="0" parTransId="{11CC9FE6-C7ED-48A3-BBB9-005C4F779E74}" sibTransId="{6B111993-E8A9-400A-9FDA-662FB2D9874A}"/>
    <dgm:cxn modelId="{A9F417CB-4964-4AED-B9F4-B9BA02F31A20}" type="presOf" srcId="{5975AC67-D888-4CE4-9A95-BC3A989EEB1E}" destId="{6CB1CA99-974B-4F1A-B107-5E03AEECA1A3}" srcOrd="0" destOrd="1" presId="urn:microsoft.com/office/officeart/2005/8/layout/hList1"/>
    <dgm:cxn modelId="{A3164FD2-2AED-46F9-8BE2-5D08CE504B75}" type="presOf" srcId="{1E2E340B-D413-4A93-B840-EE235FAD1CEA}" destId="{6CB1CA99-974B-4F1A-B107-5E03AEECA1A3}" srcOrd="0" destOrd="2" presId="urn:microsoft.com/office/officeart/2005/8/layout/hList1"/>
    <dgm:cxn modelId="{2E0192E0-C278-49A7-B3F1-BEE56D5D56EC}" type="presOf" srcId="{0414C0BD-E0D6-4ADB-BBBF-11A9AF03AFDB}" destId="{EEABD47C-7920-419E-8780-DD171967BBA8}" srcOrd="0" destOrd="4" presId="urn:microsoft.com/office/officeart/2005/8/layout/hList1"/>
    <dgm:cxn modelId="{CFDBC0E1-AE24-46E0-81E5-F351E26AF223}" type="presOf" srcId="{4466FA53-0BEE-4994-BD4D-6CF055060475}" destId="{6CB1CA99-974B-4F1A-B107-5E03AEECA1A3}" srcOrd="0" destOrd="3" presId="urn:microsoft.com/office/officeart/2005/8/layout/hList1"/>
    <dgm:cxn modelId="{1D3D2FE2-BC9A-41A6-A03D-171ED09EE563}" srcId="{5E32718B-7EC1-4680-B61C-251EC29D5AA0}" destId="{0414C0BD-E0D6-4ADB-BBBF-11A9AF03AFDB}" srcOrd="4" destOrd="0" parTransId="{AECEFEED-4C1E-4AF6-98EA-CEB2A9FB5EA4}" sibTransId="{42DE1162-C35B-4208-9787-B2AE207D1F64}"/>
    <dgm:cxn modelId="{DE0989E2-87EC-47BC-B05D-DD389411089D}" srcId="{CC1D4160-74BD-4645-9664-1DDEA5302517}" destId="{F6685094-94C4-48E3-9DD5-10FD856FACDB}" srcOrd="1" destOrd="0" parTransId="{1AC6E8C2-3D53-4889-8ADE-309192B365F9}" sibTransId="{4EA8CB54-741F-4C4C-B18D-D8C80BC2DC86}"/>
    <dgm:cxn modelId="{0AAEEFE4-8DE8-4548-8261-C9A8F9C5CC32}" type="presOf" srcId="{7B8D44F9-FE01-437F-BA31-B8D0A5959D8E}" destId="{EEABD47C-7920-419E-8780-DD171967BBA8}" srcOrd="0" destOrd="6" presId="urn:microsoft.com/office/officeart/2005/8/layout/hList1"/>
    <dgm:cxn modelId="{E73502E6-FA44-4DE6-8026-0F176EEB7FF0}" srcId="{F6685094-94C4-48E3-9DD5-10FD856FACDB}" destId="{1E2E340B-D413-4A93-B840-EE235FAD1CEA}" srcOrd="2" destOrd="0" parTransId="{09E7F452-E860-4C93-802F-5CFACE273B34}" sibTransId="{AFA7CF34-FF04-4B89-9E80-22126B0DFC7A}"/>
    <dgm:cxn modelId="{C72F07EB-21ED-44F6-B9CD-159944429DB8}" srcId="{5E32718B-7EC1-4680-B61C-251EC29D5AA0}" destId="{586DA3D9-852A-45FF-A1C4-1B6DA1841679}" srcOrd="0" destOrd="0" parTransId="{D4D27196-419C-4EAE-BFB4-778BE1B30B42}" sibTransId="{7600F04F-074B-45A8-8FE0-10A9846B5F4D}"/>
    <dgm:cxn modelId="{E158E6F1-53FD-402E-9398-478E4B8236BD}" type="presOf" srcId="{6DACF0A0-22F0-40C3-93D9-4571A45B8E7A}" destId="{EEABD47C-7920-419E-8780-DD171967BBA8}" srcOrd="0" destOrd="1" presId="urn:microsoft.com/office/officeart/2005/8/layout/hList1"/>
    <dgm:cxn modelId="{70E50C06-4FBA-4243-B83B-B54C2334B4E6}" type="presParOf" srcId="{C266B991-B3BA-445D-86D8-2AEBAE3DD2F4}" destId="{13E34DD2-9CC4-4EC5-ADEB-9AC29FBBB416}" srcOrd="0" destOrd="0" presId="urn:microsoft.com/office/officeart/2005/8/layout/hList1"/>
    <dgm:cxn modelId="{A4642913-874E-4156-9C94-380407DF9592}" type="presParOf" srcId="{13E34DD2-9CC4-4EC5-ADEB-9AC29FBBB416}" destId="{0221D2A9-24F7-433E-97E9-D16E97FF6362}" srcOrd="0" destOrd="0" presId="urn:microsoft.com/office/officeart/2005/8/layout/hList1"/>
    <dgm:cxn modelId="{01CABF57-009E-4A83-92B8-907AE392268F}" type="presParOf" srcId="{13E34DD2-9CC4-4EC5-ADEB-9AC29FBBB416}" destId="{EEABD47C-7920-419E-8780-DD171967BBA8}" srcOrd="1" destOrd="0" presId="urn:microsoft.com/office/officeart/2005/8/layout/hList1"/>
    <dgm:cxn modelId="{34DF6270-EA83-48A2-8265-89DCFA14E087}" type="presParOf" srcId="{C266B991-B3BA-445D-86D8-2AEBAE3DD2F4}" destId="{6F4E5B7F-0A1A-4740-9166-0AE0DA14BAA7}" srcOrd="1" destOrd="0" presId="urn:microsoft.com/office/officeart/2005/8/layout/hList1"/>
    <dgm:cxn modelId="{6777DBC7-7FCD-4EC0-83AE-7CDCC17985DC}" type="presParOf" srcId="{C266B991-B3BA-445D-86D8-2AEBAE3DD2F4}" destId="{C8FEC1BD-5C6C-479A-A715-ABE574568BA5}" srcOrd="2" destOrd="0" presId="urn:microsoft.com/office/officeart/2005/8/layout/hList1"/>
    <dgm:cxn modelId="{D2B4C629-7B9B-47E1-86F8-A21A05C62855}" type="presParOf" srcId="{C8FEC1BD-5C6C-479A-A715-ABE574568BA5}" destId="{E1225400-84E3-4DEA-AC25-BFE0372B283D}" srcOrd="0" destOrd="0" presId="urn:microsoft.com/office/officeart/2005/8/layout/hList1"/>
    <dgm:cxn modelId="{6D4D52D0-9339-4619-8555-49E4CFEB0927}" type="presParOf" srcId="{C8FEC1BD-5C6C-479A-A715-ABE574568BA5}" destId="{6CB1CA99-974B-4F1A-B107-5E03AEECA1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C4CDA6-2A9E-4AC4-9890-0CBB1FC6D88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F6970-8DEA-45F0-A3B7-5F60A031FBD5}">
      <dgm:prSet phldrT="[Text]"/>
      <dgm:spPr/>
      <dgm:t>
        <a:bodyPr/>
        <a:lstStyle/>
        <a:p>
          <a:r>
            <a:rPr lang="en-US" dirty="0"/>
            <a:t>Has Target Variable</a:t>
          </a:r>
        </a:p>
      </dgm:t>
    </dgm:pt>
    <dgm:pt modelId="{B0E2C3A2-DD77-4571-AFC7-9DEE153F7F11}" type="parTrans" cxnId="{485EB293-37E5-4332-A889-10238CCA0434}">
      <dgm:prSet/>
      <dgm:spPr/>
      <dgm:t>
        <a:bodyPr/>
        <a:lstStyle/>
        <a:p>
          <a:endParaRPr lang="en-US"/>
        </a:p>
      </dgm:t>
    </dgm:pt>
    <dgm:pt modelId="{3CB5C5A6-0D07-43F9-80F9-E2DCFF1496A5}" type="sibTrans" cxnId="{485EB293-37E5-4332-A889-10238CCA0434}">
      <dgm:prSet/>
      <dgm:spPr/>
      <dgm:t>
        <a:bodyPr/>
        <a:lstStyle/>
        <a:p>
          <a:endParaRPr lang="en-US"/>
        </a:p>
      </dgm:t>
    </dgm:pt>
    <dgm:pt modelId="{CA412985-B8D3-4DF2-997C-0AD6F92E3488}">
      <dgm:prSet phldrT="[Text]"/>
      <dgm:spPr/>
      <dgm:t>
        <a:bodyPr/>
        <a:lstStyle/>
        <a:p>
          <a:r>
            <a:rPr lang="en-US" dirty="0"/>
            <a:t>Adjust the number of neighbors until the classifications (or predictions) are more “consistent” with the observed target value(s) </a:t>
          </a:r>
        </a:p>
      </dgm:t>
    </dgm:pt>
    <dgm:pt modelId="{32B58B48-45D6-4007-AF6B-CE56E9ED0F9D}" type="parTrans" cxnId="{6D0504F5-F6AF-4EB7-85E0-61B118521607}">
      <dgm:prSet/>
      <dgm:spPr/>
      <dgm:t>
        <a:bodyPr/>
        <a:lstStyle/>
        <a:p>
          <a:endParaRPr lang="en-US"/>
        </a:p>
      </dgm:t>
    </dgm:pt>
    <dgm:pt modelId="{B74C9C2F-2FDB-4452-99F5-1836C1E786F5}" type="sibTrans" cxnId="{6D0504F5-F6AF-4EB7-85E0-61B118521607}">
      <dgm:prSet/>
      <dgm:spPr/>
      <dgm:t>
        <a:bodyPr/>
        <a:lstStyle/>
        <a:p>
          <a:endParaRPr lang="en-US"/>
        </a:p>
      </dgm:t>
    </dgm:pt>
    <dgm:pt modelId="{AEEE250D-0D64-4DB5-A9C5-A3AE6B64670F}">
      <dgm:prSet phldrT="[Text]"/>
      <dgm:spPr/>
      <dgm:t>
        <a:bodyPr/>
        <a:lstStyle/>
        <a:p>
          <a:r>
            <a:rPr lang="en-US" dirty="0"/>
            <a:t>No Target Variable</a:t>
          </a:r>
        </a:p>
      </dgm:t>
    </dgm:pt>
    <dgm:pt modelId="{09D7439D-EB11-44D5-99F5-F5D0DED54273}" type="parTrans" cxnId="{DFF1A7FF-FEFB-4F39-BA62-8127C2F358CB}">
      <dgm:prSet/>
      <dgm:spPr/>
      <dgm:t>
        <a:bodyPr/>
        <a:lstStyle/>
        <a:p>
          <a:endParaRPr lang="en-US"/>
        </a:p>
      </dgm:t>
    </dgm:pt>
    <dgm:pt modelId="{2B116561-872F-4EC0-8971-DCE23426FF81}" type="sibTrans" cxnId="{DFF1A7FF-FEFB-4F39-BA62-8127C2F358CB}">
      <dgm:prSet/>
      <dgm:spPr/>
      <dgm:t>
        <a:bodyPr/>
        <a:lstStyle/>
        <a:p>
          <a:endParaRPr lang="en-US"/>
        </a:p>
      </dgm:t>
    </dgm:pt>
    <dgm:pt modelId="{0E8FB9F6-3BD6-4A5D-8AB5-AA7D7B85EC8F}">
      <dgm:prSet phldrT="[Text]"/>
      <dgm:spPr/>
      <dgm:t>
        <a:bodyPr/>
        <a:lstStyle/>
        <a:p>
          <a:r>
            <a:rPr lang="en-US" dirty="0"/>
            <a:t>I am not aware of the answer when there is no target variable</a:t>
          </a:r>
        </a:p>
      </dgm:t>
    </dgm:pt>
    <dgm:pt modelId="{88498486-7FE4-48C7-847E-81F953C72A7F}" type="parTrans" cxnId="{E85E0F3C-A972-4FCA-84AF-8E4609F08DBE}">
      <dgm:prSet/>
      <dgm:spPr/>
      <dgm:t>
        <a:bodyPr/>
        <a:lstStyle/>
        <a:p>
          <a:endParaRPr lang="en-US"/>
        </a:p>
      </dgm:t>
    </dgm:pt>
    <dgm:pt modelId="{B5CCC1DE-5A69-44F7-80C3-835E15CA91B7}" type="sibTrans" cxnId="{E85E0F3C-A972-4FCA-84AF-8E4609F08DBE}">
      <dgm:prSet/>
      <dgm:spPr/>
      <dgm:t>
        <a:bodyPr/>
        <a:lstStyle/>
        <a:p>
          <a:endParaRPr lang="en-US"/>
        </a:p>
      </dgm:t>
    </dgm:pt>
    <dgm:pt modelId="{E9570F5A-69A8-4798-A0C6-BF2AC7E84035}">
      <dgm:prSet phldrT="[Text]"/>
      <dgm:spPr/>
      <dgm:t>
        <a:bodyPr/>
        <a:lstStyle/>
        <a:p>
          <a:r>
            <a:rPr lang="en-US" dirty="0"/>
            <a:t>Use your best analytical judgment!</a:t>
          </a:r>
        </a:p>
      </dgm:t>
    </dgm:pt>
    <dgm:pt modelId="{E1A4D308-E850-4380-A02E-044444B5D690}" type="parTrans" cxnId="{FFB9A8CB-7FFC-4018-B193-02F0376C49A6}">
      <dgm:prSet/>
      <dgm:spPr/>
      <dgm:t>
        <a:bodyPr/>
        <a:lstStyle/>
        <a:p>
          <a:endParaRPr lang="en-US"/>
        </a:p>
      </dgm:t>
    </dgm:pt>
    <dgm:pt modelId="{AF9B4196-B1D9-4E3F-81D8-43E285EF723D}" type="sibTrans" cxnId="{FFB9A8CB-7FFC-4018-B193-02F0376C49A6}">
      <dgm:prSet/>
      <dgm:spPr/>
      <dgm:t>
        <a:bodyPr/>
        <a:lstStyle/>
        <a:p>
          <a:endParaRPr lang="en-US"/>
        </a:p>
      </dgm:t>
    </dgm:pt>
    <dgm:pt modelId="{574AE018-AF67-4ED7-84BD-74DF57E7C2A3}">
      <dgm:prSet phldrT="[Text]"/>
      <dgm:spPr/>
      <dgm:t>
        <a:bodyPr/>
        <a:lstStyle/>
        <a:p>
          <a:r>
            <a:rPr lang="en-US" dirty="0"/>
            <a:t>Consistency is defined in terms of lower misclassification or prediction error</a:t>
          </a:r>
        </a:p>
      </dgm:t>
    </dgm:pt>
    <dgm:pt modelId="{3CD0A826-A44D-465C-90CA-AB0F8C36491C}" type="parTrans" cxnId="{72C292AE-7789-485C-862E-D6AC4A082E43}">
      <dgm:prSet/>
      <dgm:spPr/>
      <dgm:t>
        <a:bodyPr/>
        <a:lstStyle/>
        <a:p>
          <a:endParaRPr lang="en-US"/>
        </a:p>
      </dgm:t>
    </dgm:pt>
    <dgm:pt modelId="{874405F9-992D-4EDD-9712-B00C2F0D019D}" type="sibTrans" cxnId="{72C292AE-7789-485C-862E-D6AC4A082E43}">
      <dgm:prSet/>
      <dgm:spPr/>
      <dgm:t>
        <a:bodyPr/>
        <a:lstStyle/>
        <a:p>
          <a:endParaRPr lang="en-US"/>
        </a:p>
      </dgm:t>
    </dgm:pt>
    <dgm:pt modelId="{C12257EF-43F4-4459-9B8E-F69F9333AD4A}" type="pres">
      <dgm:prSet presAssocID="{73C4CDA6-2A9E-4AC4-9890-0CBB1FC6D885}" presName="Name0" presStyleCnt="0">
        <dgm:presLayoutVars>
          <dgm:dir/>
          <dgm:animLvl val="lvl"/>
          <dgm:resizeHandles val="exact"/>
        </dgm:presLayoutVars>
      </dgm:prSet>
      <dgm:spPr/>
    </dgm:pt>
    <dgm:pt modelId="{6F8F668A-5C7C-4A18-9BB4-F0544DC0CC3B}" type="pres">
      <dgm:prSet presAssocID="{85DF6970-8DEA-45F0-A3B7-5F60A031FBD5}" presName="composite" presStyleCnt="0"/>
      <dgm:spPr/>
    </dgm:pt>
    <dgm:pt modelId="{B1BEE5D2-1DA6-402D-99CB-8D566164449A}" type="pres">
      <dgm:prSet presAssocID="{85DF6970-8DEA-45F0-A3B7-5F60A031FBD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151842C-0344-4489-BB90-BB810B906688}" type="pres">
      <dgm:prSet presAssocID="{85DF6970-8DEA-45F0-A3B7-5F60A031FBD5}" presName="desTx" presStyleLbl="alignAccFollowNode1" presStyleIdx="0" presStyleCnt="2">
        <dgm:presLayoutVars>
          <dgm:bulletEnabled val="1"/>
        </dgm:presLayoutVars>
      </dgm:prSet>
      <dgm:spPr/>
    </dgm:pt>
    <dgm:pt modelId="{FCE5C635-1190-4FF1-AF32-88160F893B0D}" type="pres">
      <dgm:prSet presAssocID="{3CB5C5A6-0D07-43F9-80F9-E2DCFF1496A5}" presName="space" presStyleCnt="0"/>
      <dgm:spPr/>
    </dgm:pt>
    <dgm:pt modelId="{97DAB90C-8FA3-4E85-B490-394B604B38AC}" type="pres">
      <dgm:prSet presAssocID="{AEEE250D-0D64-4DB5-A9C5-A3AE6B64670F}" presName="composite" presStyleCnt="0"/>
      <dgm:spPr/>
    </dgm:pt>
    <dgm:pt modelId="{46B1207A-3226-408F-A0EB-13ABBE9B6AEA}" type="pres">
      <dgm:prSet presAssocID="{AEEE250D-0D64-4DB5-A9C5-A3AE6B6467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B9D450D-BEDC-4267-9EA1-3C9240A700B5}" type="pres">
      <dgm:prSet presAssocID="{AEEE250D-0D64-4DB5-A9C5-A3AE6B64670F}" presName="desTx" presStyleLbl="alignAccFollowNode1" presStyleIdx="1" presStyleCnt="2" custLinFactNeighborX="601">
        <dgm:presLayoutVars>
          <dgm:bulletEnabled val="1"/>
        </dgm:presLayoutVars>
      </dgm:prSet>
      <dgm:spPr/>
    </dgm:pt>
  </dgm:ptLst>
  <dgm:cxnLst>
    <dgm:cxn modelId="{19953E0D-64D7-4F91-B03D-D7D7185557D9}" type="presOf" srcId="{85DF6970-8DEA-45F0-A3B7-5F60A031FBD5}" destId="{B1BEE5D2-1DA6-402D-99CB-8D566164449A}" srcOrd="0" destOrd="0" presId="urn:microsoft.com/office/officeart/2005/8/layout/hList1"/>
    <dgm:cxn modelId="{59F16415-617B-444F-B04D-B3C4668BEC40}" type="presOf" srcId="{73C4CDA6-2A9E-4AC4-9890-0CBB1FC6D885}" destId="{C12257EF-43F4-4459-9B8E-F69F9333AD4A}" srcOrd="0" destOrd="0" presId="urn:microsoft.com/office/officeart/2005/8/layout/hList1"/>
    <dgm:cxn modelId="{C11C6820-8A6A-4B01-91AA-51D428483872}" type="presOf" srcId="{E9570F5A-69A8-4798-A0C6-BF2AC7E84035}" destId="{3B9D450D-BEDC-4267-9EA1-3C9240A700B5}" srcOrd="0" destOrd="1" presId="urn:microsoft.com/office/officeart/2005/8/layout/hList1"/>
    <dgm:cxn modelId="{E85E0F3C-A972-4FCA-84AF-8E4609F08DBE}" srcId="{AEEE250D-0D64-4DB5-A9C5-A3AE6B64670F}" destId="{0E8FB9F6-3BD6-4A5D-8AB5-AA7D7B85EC8F}" srcOrd="0" destOrd="0" parTransId="{88498486-7FE4-48C7-847E-81F953C72A7F}" sibTransId="{B5CCC1DE-5A69-44F7-80C3-835E15CA91B7}"/>
    <dgm:cxn modelId="{5F046683-6BF8-48A9-9764-3ABD8A14D3B7}" type="presOf" srcId="{574AE018-AF67-4ED7-84BD-74DF57E7C2A3}" destId="{1151842C-0344-4489-BB90-BB810B906688}" srcOrd="0" destOrd="1" presId="urn:microsoft.com/office/officeart/2005/8/layout/hList1"/>
    <dgm:cxn modelId="{485EB293-37E5-4332-A889-10238CCA0434}" srcId="{73C4CDA6-2A9E-4AC4-9890-0CBB1FC6D885}" destId="{85DF6970-8DEA-45F0-A3B7-5F60A031FBD5}" srcOrd="0" destOrd="0" parTransId="{B0E2C3A2-DD77-4571-AFC7-9DEE153F7F11}" sibTransId="{3CB5C5A6-0D07-43F9-80F9-E2DCFF1496A5}"/>
    <dgm:cxn modelId="{3D5D089F-0FBF-4122-8E91-FA5D3A69F305}" type="presOf" srcId="{AEEE250D-0D64-4DB5-A9C5-A3AE6B64670F}" destId="{46B1207A-3226-408F-A0EB-13ABBE9B6AEA}" srcOrd="0" destOrd="0" presId="urn:microsoft.com/office/officeart/2005/8/layout/hList1"/>
    <dgm:cxn modelId="{72C292AE-7789-485C-862E-D6AC4A082E43}" srcId="{85DF6970-8DEA-45F0-A3B7-5F60A031FBD5}" destId="{574AE018-AF67-4ED7-84BD-74DF57E7C2A3}" srcOrd="1" destOrd="0" parTransId="{3CD0A826-A44D-465C-90CA-AB0F8C36491C}" sibTransId="{874405F9-992D-4EDD-9712-B00C2F0D019D}"/>
    <dgm:cxn modelId="{0A9F20C1-C6B4-4242-8131-AEDCC2B3FCA3}" type="presOf" srcId="{CA412985-B8D3-4DF2-997C-0AD6F92E3488}" destId="{1151842C-0344-4489-BB90-BB810B906688}" srcOrd="0" destOrd="0" presId="urn:microsoft.com/office/officeart/2005/8/layout/hList1"/>
    <dgm:cxn modelId="{FFB9A8CB-7FFC-4018-B193-02F0376C49A6}" srcId="{AEEE250D-0D64-4DB5-A9C5-A3AE6B64670F}" destId="{E9570F5A-69A8-4798-A0C6-BF2AC7E84035}" srcOrd="1" destOrd="0" parTransId="{E1A4D308-E850-4380-A02E-044444B5D690}" sibTransId="{AF9B4196-B1D9-4E3F-81D8-43E285EF723D}"/>
    <dgm:cxn modelId="{6D0504F5-F6AF-4EB7-85E0-61B118521607}" srcId="{85DF6970-8DEA-45F0-A3B7-5F60A031FBD5}" destId="{CA412985-B8D3-4DF2-997C-0AD6F92E3488}" srcOrd="0" destOrd="0" parTransId="{32B58B48-45D6-4007-AF6B-CE56E9ED0F9D}" sibTransId="{B74C9C2F-2FDB-4452-99F5-1836C1E786F5}"/>
    <dgm:cxn modelId="{0645ECF9-E4F6-418E-A907-DFD2215ECC21}" type="presOf" srcId="{0E8FB9F6-3BD6-4A5D-8AB5-AA7D7B85EC8F}" destId="{3B9D450D-BEDC-4267-9EA1-3C9240A700B5}" srcOrd="0" destOrd="0" presId="urn:microsoft.com/office/officeart/2005/8/layout/hList1"/>
    <dgm:cxn modelId="{DFF1A7FF-FEFB-4F39-BA62-8127C2F358CB}" srcId="{73C4CDA6-2A9E-4AC4-9890-0CBB1FC6D885}" destId="{AEEE250D-0D64-4DB5-A9C5-A3AE6B64670F}" srcOrd="1" destOrd="0" parTransId="{09D7439D-EB11-44D5-99F5-F5D0DED54273}" sibTransId="{2B116561-872F-4EC0-8971-DCE23426FF81}"/>
    <dgm:cxn modelId="{B7A05745-B6A8-4576-BA66-A9008151B74E}" type="presParOf" srcId="{C12257EF-43F4-4459-9B8E-F69F9333AD4A}" destId="{6F8F668A-5C7C-4A18-9BB4-F0544DC0CC3B}" srcOrd="0" destOrd="0" presId="urn:microsoft.com/office/officeart/2005/8/layout/hList1"/>
    <dgm:cxn modelId="{7459A5C2-1E16-4C2C-8ECA-FDED64BC909C}" type="presParOf" srcId="{6F8F668A-5C7C-4A18-9BB4-F0544DC0CC3B}" destId="{B1BEE5D2-1DA6-402D-99CB-8D566164449A}" srcOrd="0" destOrd="0" presId="urn:microsoft.com/office/officeart/2005/8/layout/hList1"/>
    <dgm:cxn modelId="{D2DBCCC8-4C17-41DB-B1D1-A59412131100}" type="presParOf" srcId="{6F8F668A-5C7C-4A18-9BB4-F0544DC0CC3B}" destId="{1151842C-0344-4489-BB90-BB810B906688}" srcOrd="1" destOrd="0" presId="urn:microsoft.com/office/officeart/2005/8/layout/hList1"/>
    <dgm:cxn modelId="{2F34B7D4-7496-4985-A078-58167F8B4B16}" type="presParOf" srcId="{C12257EF-43F4-4459-9B8E-F69F9333AD4A}" destId="{FCE5C635-1190-4FF1-AF32-88160F893B0D}" srcOrd="1" destOrd="0" presId="urn:microsoft.com/office/officeart/2005/8/layout/hList1"/>
    <dgm:cxn modelId="{C519FEB4-F4B2-466F-9CC6-789E7B518750}" type="presParOf" srcId="{C12257EF-43F4-4459-9B8E-F69F9333AD4A}" destId="{97DAB90C-8FA3-4E85-B490-394B604B38AC}" srcOrd="2" destOrd="0" presId="urn:microsoft.com/office/officeart/2005/8/layout/hList1"/>
    <dgm:cxn modelId="{2AA89768-9E7B-45C6-B5C7-174C0F4D8D65}" type="presParOf" srcId="{97DAB90C-8FA3-4E85-B490-394B604B38AC}" destId="{46B1207A-3226-408F-A0EB-13ABBE9B6AEA}" srcOrd="0" destOrd="0" presId="urn:microsoft.com/office/officeart/2005/8/layout/hList1"/>
    <dgm:cxn modelId="{7D34A111-875A-4494-84CE-ACA748E4B6CC}" type="presParOf" srcId="{97DAB90C-8FA3-4E85-B490-394B604B38AC}" destId="{3B9D450D-BEDC-4267-9EA1-3C9240A700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D2A9-24F7-433E-97E9-D16E97FF6362}">
      <dsp:nvSpPr>
        <dsp:cNvPr id="0" name=""/>
        <dsp:cNvSpPr/>
      </dsp:nvSpPr>
      <dsp:spPr>
        <a:xfrm>
          <a:off x="49" y="380503"/>
          <a:ext cx="471531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Parametric</a:t>
          </a:r>
        </a:p>
      </dsp:txBody>
      <dsp:txXfrm>
        <a:off x="49" y="380503"/>
        <a:ext cx="4715313" cy="720000"/>
      </dsp:txXfrm>
    </dsp:sp>
    <dsp:sp modelId="{EEABD47C-7920-419E-8780-DD171967BBA8}">
      <dsp:nvSpPr>
        <dsp:cNvPr id="0" name=""/>
        <dsp:cNvSpPr/>
      </dsp:nvSpPr>
      <dsp:spPr>
        <a:xfrm>
          <a:off x="49" y="1100503"/>
          <a:ext cx="4715313" cy="3225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Describe the probability density (mass) by a mathematical formula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The formula contains parameters which control the shape and the scale of the probability density (mass) function.</a:t>
          </a:r>
        </a:p>
      </dsp:txBody>
      <dsp:txXfrm>
        <a:off x="49" y="1100503"/>
        <a:ext cx="4715313" cy="3225375"/>
      </dsp:txXfrm>
    </dsp:sp>
    <dsp:sp modelId="{E1225400-84E3-4DEA-AC25-BFE0372B283D}">
      <dsp:nvSpPr>
        <dsp:cNvPr id="0" name=""/>
        <dsp:cNvSpPr/>
      </dsp:nvSpPr>
      <dsp:spPr>
        <a:xfrm>
          <a:off x="5375506" y="380503"/>
          <a:ext cx="471531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Non-Parametric</a:t>
          </a:r>
        </a:p>
      </dsp:txBody>
      <dsp:txXfrm>
        <a:off x="5375506" y="380503"/>
        <a:ext cx="4715313" cy="720000"/>
      </dsp:txXfrm>
    </dsp:sp>
    <dsp:sp modelId="{6CB1CA99-974B-4F1A-B107-5E03AEECA1A3}">
      <dsp:nvSpPr>
        <dsp:cNvPr id="0" name=""/>
        <dsp:cNvSpPr/>
      </dsp:nvSpPr>
      <dsp:spPr>
        <a:xfrm>
          <a:off x="5375556" y="1021675"/>
          <a:ext cx="4715313" cy="3225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Describe the probability density (mass) by ALL the moments.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First moment is mean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Second moment is variance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Third moment is skewness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Fourth moment is kurtosis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All the </a:t>
          </a:r>
          <a:r>
            <a:rPr lang="en-US" sz="2500" i="1" kern="1200" dirty="0" err="1"/>
            <a:t>i</a:t>
          </a:r>
          <a:r>
            <a:rPr lang="en-US" sz="2500" kern="1200" baseline="30000" dirty="0" err="1"/>
            <a:t>th</a:t>
          </a:r>
          <a:r>
            <a:rPr lang="en-US" sz="2500" kern="1200" dirty="0"/>
            <a:t>, </a:t>
          </a:r>
          <a:r>
            <a:rPr lang="en-US" sz="2500" kern="1200" dirty="0" err="1"/>
            <a:t>i</a:t>
          </a:r>
          <a:r>
            <a:rPr lang="en-US" sz="2500" kern="1200" dirty="0"/>
            <a:t> = 5, … are unnamed </a:t>
          </a:r>
        </a:p>
      </dsp:txBody>
      <dsp:txXfrm>
        <a:off x="5375556" y="1021675"/>
        <a:ext cx="4715313" cy="3225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D2A9-24F7-433E-97E9-D16E97FF6362}">
      <dsp:nvSpPr>
        <dsp:cNvPr id="0" name=""/>
        <dsp:cNvSpPr/>
      </dsp:nvSpPr>
      <dsp:spPr>
        <a:xfrm>
          <a:off x="49" y="128485"/>
          <a:ext cx="4715313" cy="644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Parametric</a:t>
          </a:r>
        </a:p>
      </dsp:txBody>
      <dsp:txXfrm>
        <a:off x="49" y="128485"/>
        <a:ext cx="4715313" cy="644841"/>
      </dsp:txXfrm>
    </dsp:sp>
    <dsp:sp modelId="{EEABD47C-7920-419E-8780-DD171967BBA8}">
      <dsp:nvSpPr>
        <dsp:cNvPr id="0" name=""/>
        <dsp:cNvSpPr/>
      </dsp:nvSpPr>
      <dsp:spPr>
        <a:xfrm>
          <a:off x="28341" y="788963"/>
          <a:ext cx="4715313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b="1" kern="1200" dirty="0"/>
            <a:t>Pros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Calculate the probability arithmetically or programmatically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Complete describe the probability (mass) by a few parameters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b="1" kern="1200" dirty="0"/>
            <a:t>Cons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 burden to determine if the mathematical function is appropriate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Domain is either categorical or continuous (except a few special cases)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>
        <a:off x="28341" y="788963"/>
        <a:ext cx="4715313" cy="3804570"/>
      </dsp:txXfrm>
    </dsp:sp>
    <dsp:sp modelId="{E1225400-84E3-4DEA-AC25-BFE0372B283D}">
      <dsp:nvSpPr>
        <dsp:cNvPr id="0" name=""/>
        <dsp:cNvSpPr/>
      </dsp:nvSpPr>
      <dsp:spPr>
        <a:xfrm>
          <a:off x="5375506" y="128485"/>
          <a:ext cx="4715313" cy="644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Non-Parametric</a:t>
          </a:r>
        </a:p>
      </dsp:txBody>
      <dsp:txXfrm>
        <a:off x="5375506" y="128485"/>
        <a:ext cx="4715313" cy="644841"/>
      </dsp:txXfrm>
    </dsp:sp>
    <dsp:sp modelId="{6CB1CA99-974B-4F1A-B107-5E03AEECA1A3}">
      <dsp:nvSpPr>
        <dsp:cNvPr id="0" name=""/>
        <dsp:cNvSpPr/>
      </dsp:nvSpPr>
      <dsp:spPr>
        <a:xfrm>
          <a:off x="5375556" y="680343"/>
          <a:ext cx="4715313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b="1" kern="1200" dirty="0"/>
            <a:t>Pros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Free from assuming any mathematical function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Can mix-and-match categorical and continuous values in domain (e.g., 1, 2, [3, 5), 5, [6, 10), 11, …)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b="1" kern="1200" dirty="0"/>
            <a:t>Cons</a:t>
          </a:r>
          <a:r>
            <a:rPr lang="en-US" sz="2100" kern="1200" dirty="0"/>
            <a:t>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If we can/may not calculate all the infinitely many moments, we will never completely describe the probability density (mass).</a:t>
          </a:r>
        </a:p>
      </dsp:txBody>
      <dsp:txXfrm>
        <a:off x="5375556" y="680343"/>
        <a:ext cx="4715313" cy="3804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EE5D2-1DA6-402D-99CB-8D566164449A}">
      <dsp:nvSpPr>
        <dsp:cNvPr id="0" name=""/>
        <dsp:cNvSpPr/>
      </dsp:nvSpPr>
      <dsp:spPr>
        <a:xfrm>
          <a:off x="48" y="144371"/>
          <a:ext cx="468288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Has Target Variable</a:t>
          </a:r>
        </a:p>
      </dsp:txBody>
      <dsp:txXfrm>
        <a:off x="48" y="144371"/>
        <a:ext cx="4682887" cy="720000"/>
      </dsp:txXfrm>
    </dsp:sp>
    <dsp:sp modelId="{1151842C-0344-4489-BB90-BB810B906688}">
      <dsp:nvSpPr>
        <dsp:cNvPr id="0" name=""/>
        <dsp:cNvSpPr/>
      </dsp:nvSpPr>
      <dsp:spPr>
        <a:xfrm>
          <a:off x="48" y="864371"/>
          <a:ext cx="4682887" cy="3225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Adjust the number of neighbors until the classifications (or predictions) are more “consistent” with the observed target value(s)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Consistency is defined in terms of lower misclassification or prediction error</a:t>
          </a:r>
        </a:p>
      </dsp:txBody>
      <dsp:txXfrm>
        <a:off x="48" y="864371"/>
        <a:ext cx="4682887" cy="3225375"/>
      </dsp:txXfrm>
    </dsp:sp>
    <dsp:sp modelId="{46B1207A-3226-408F-A0EB-13ABBE9B6AEA}">
      <dsp:nvSpPr>
        <dsp:cNvPr id="0" name=""/>
        <dsp:cNvSpPr/>
      </dsp:nvSpPr>
      <dsp:spPr>
        <a:xfrm>
          <a:off x="5338541" y="144371"/>
          <a:ext cx="468288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 Target Variable</a:t>
          </a:r>
        </a:p>
      </dsp:txBody>
      <dsp:txXfrm>
        <a:off x="5338541" y="144371"/>
        <a:ext cx="4682887" cy="720000"/>
      </dsp:txXfrm>
    </dsp:sp>
    <dsp:sp modelId="{3B9D450D-BEDC-4267-9EA1-3C9240A700B5}">
      <dsp:nvSpPr>
        <dsp:cNvPr id="0" name=""/>
        <dsp:cNvSpPr/>
      </dsp:nvSpPr>
      <dsp:spPr>
        <a:xfrm>
          <a:off x="5338590" y="864371"/>
          <a:ext cx="4682887" cy="3225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 am not aware of the answer when there is no target variable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Use your best analytical judgment!</a:t>
          </a:r>
        </a:p>
      </dsp:txBody>
      <dsp:txXfrm>
        <a:off x="5338590" y="864371"/>
        <a:ext cx="4682887" cy="3225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00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92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04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06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34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92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56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63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51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0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46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25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60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57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66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57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49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41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4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5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416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60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760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79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84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69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210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43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343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96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763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021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6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039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146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737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309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086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102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037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5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602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043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856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25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679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25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65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084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839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413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84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61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71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52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4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neighbors.html#unsupervised-neighbors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2</a:t>
            </a:r>
          </a:p>
          <a:p>
            <a:r>
              <a:rPr lang="en-US" sz="4000" dirty="0"/>
              <a:t>August 28,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a Histogram to Estimate the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7627" y="1816198"/>
                <a:ext cx="7110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be the bin-width.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mid-point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bin. Let us represent the bin by this left-open-right-close interval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i="1" dirty="0"/>
                  <a:t>.</a:t>
                </a: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be the number of observations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bin.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.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Thus, the area of the rectangle that represents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bin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(base width multiple the rectangle height)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627" y="1816198"/>
                <a:ext cx="7110666" cy="4351338"/>
              </a:xfrm>
              <a:blipFill>
                <a:blip r:embed="rId3"/>
                <a:stretch>
                  <a:fillRect l="-1544" t="-2381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2D08F5-E141-40E2-82B3-83E4223863FA}"/>
                  </a:ext>
                </a:extLst>
              </p:cNvPr>
              <p:cNvSpPr/>
              <p:nvPr/>
            </p:nvSpPr>
            <p:spPr>
              <a:xfrm>
                <a:off x="9448799" y="2055812"/>
                <a:ext cx="1216057" cy="32805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2D08F5-E141-40E2-82B3-83E422386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799" y="2055812"/>
                <a:ext cx="1216057" cy="32805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Left-Right 4">
                <a:extLst>
                  <a:ext uri="{FF2B5EF4-FFF2-40B4-BE49-F238E27FC236}">
                    <a16:creationId xmlns:a16="http://schemas.microsoft.com/office/drawing/2014/main" id="{19E5287A-8699-45BB-878F-92EF5B9C9385}"/>
                  </a:ext>
                </a:extLst>
              </p:cNvPr>
              <p:cNvSpPr/>
              <p:nvPr/>
            </p:nvSpPr>
            <p:spPr>
              <a:xfrm>
                <a:off x="9448800" y="5341003"/>
                <a:ext cx="1216057" cy="457200"/>
              </a:xfrm>
              <a:prstGeom prst="leftRightArrow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Arrow: Left-Right 4">
                <a:extLst>
                  <a:ext uri="{FF2B5EF4-FFF2-40B4-BE49-F238E27FC236}">
                    <a16:creationId xmlns:a16="http://schemas.microsoft.com/office/drawing/2014/main" id="{19E5287A-8699-45BB-878F-92EF5B9C9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5341003"/>
                <a:ext cx="1216057" cy="457200"/>
              </a:xfrm>
              <a:prstGeom prst="leftRightArrow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Arrow: Up-Down 7">
                <a:extLst>
                  <a:ext uri="{FF2B5EF4-FFF2-40B4-BE49-F238E27FC236}">
                    <a16:creationId xmlns:a16="http://schemas.microsoft.com/office/drawing/2014/main" id="{FB944518-ACDA-45A1-B93E-A912BE5D83FB}"/>
                  </a:ext>
                </a:extLst>
              </p:cNvPr>
              <p:cNvSpPr/>
              <p:nvPr/>
            </p:nvSpPr>
            <p:spPr>
              <a:xfrm>
                <a:off x="8885798" y="2055812"/>
                <a:ext cx="486515" cy="3280527"/>
              </a:xfrm>
              <a:prstGeom prst="upDownArrow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Arrow: Up-Down 7">
                <a:extLst>
                  <a:ext uri="{FF2B5EF4-FFF2-40B4-BE49-F238E27FC236}">
                    <a16:creationId xmlns:a16="http://schemas.microsoft.com/office/drawing/2014/main" id="{FB944518-ACDA-45A1-B93E-A912BE5D8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798" y="2055812"/>
                <a:ext cx="486515" cy="3280527"/>
              </a:xfrm>
              <a:prstGeom prst="upDownArrow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449B99-41C8-4A7C-81B1-E20FE0BE628E}"/>
              </a:ext>
            </a:extLst>
          </p:cNvPr>
          <p:cNvCxnSpPr/>
          <p:nvPr/>
        </p:nvCxnSpPr>
        <p:spPr>
          <a:xfrm>
            <a:off x="10026974" y="4846145"/>
            <a:ext cx="18319" cy="499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4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a Histogram to Estimate the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7627" y="1816198"/>
                <a:ext cx="7110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total area of all the rectangles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h𝑁</m:t>
                        </m:r>
                      </m:e>
                    </m:nary>
                  </m:oMath>
                </a14:m>
                <a:r>
                  <a:rPr lang="en-US" i="1" dirty="0"/>
                  <a:t>.</a:t>
                </a:r>
                <a:endParaRPr lang="en-US" dirty="0"/>
              </a:p>
              <a:p>
                <a:r>
                  <a:rPr lang="en-US" dirty="0"/>
                  <a:t>Since the area under the density polygon must be one, we need to divide the area of each rectangle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h𝑁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the base of the rectangle is always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therefore, the height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rectangle in the density estimator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h𝑁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627" y="1816198"/>
                <a:ext cx="7110666" cy="4351338"/>
              </a:xfrm>
              <a:blipFill>
                <a:blip r:embed="rId3"/>
                <a:stretch>
                  <a:fillRect l="-154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3BEB56-AA23-4859-ABB0-753DB5E55CDC}"/>
                  </a:ext>
                </a:extLst>
              </p:cNvPr>
              <p:cNvSpPr/>
              <p:nvPr/>
            </p:nvSpPr>
            <p:spPr>
              <a:xfrm>
                <a:off x="9448799" y="2055812"/>
                <a:ext cx="1216057" cy="32805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3BEB56-AA23-4859-ABB0-753DB5E55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799" y="2055812"/>
                <a:ext cx="1216057" cy="32805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Left-Right 8">
                <a:extLst>
                  <a:ext uri="{FF2B5EF4-FFF2-40B4-BE49-F238E27FC236}">
                    <a16:creationId xmlns:a16="http://schemas.microsoft.com/office/drawing/2014/main" id="{ACE0A12A-4CDC-4195-9049-586ADDEC77DE}"/>
                  </a:ext>
                </a:extLst>
              </p:cNvPr>
              <p:cNvSpPr/>
              <p:nvPr/>
            </p:nvSpPr>
            <p:spPr>
              <a:xfrm>
                <a:off x="9448800" y="5341003"/>
                <a:ext cx="1216057" cy="457200"/>
              </a:xfrm>
              <a:prstGeom prst="leftRightArrow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Arrow: Left-Right 8">
                <a:extLst>
                  <a:ext uri="{FF2B5EF4-FFF2-40B4-BE49-F238E27FC236}">
                    <a16:creationId xmlns:a16="http://schemas.microsoft.com/office/drawing/2014/main" id="{ACE0A12A-4CDC-4195-9049-586ADDEC7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5341003"/>
                <a:ext cx="1216057" cy="457200"/>
              </a:xfrm>
              <a:prstGeom prst="leftRightArrow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Arrow: Up-Down 9">
                <a:extLst>
                  <a:ext uri="{FF2B5EF4-FFF2-40B4-BE49-F238E27FC236}">
                    <a16:creationId xmlns:a16="http://schemas.microsoft.com/office/drawing/2014/main" id="{92D460B2-00F8-4E37-98AB-748F65225580}"/>
                  </a:ext>
                </a:extLst>
              </p:cNvPr>
              <p:cNvSpPr/>
              <p:nvPr/>
            </p:nvSpPr>
            <p:spPr>
              <a:xfrm>
                <a:off x="8436990" y="2055812"/>
                <a:ext cx="935323" cy="3280527"/>
              </a:xfrm>
              <a:prstGeom prst="upDownArrow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h𝑁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Arrow: Up-Down 9">
                <a:extLst>
                  <a:ext uri="{FF2B5EF4-FFF2-40B4-BE49-F238E27FC236}">
                    <a16:creationId xmlns:a16="http://schemas.microsoft.com/office/drawing/2014/main" id="{92D460B2-00F8-4E37-98AB-748F65225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990" y="2055812"/>
                <a:ext cx="935323" cy="3280527"/>
              </a:xfrm>
              <a:prstGeom prst="upDownArrow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110A7-F879-408B-882C-53007B51AFBD}"/>
              </a:ext>
            </a:extLst>
          </p:cNvPr>
          <p:cNvCxnSpPr/>
          <p:nvPr/>
        </p:nvCxnSpPr>
        <p:spPr>
          <a:xfrm>
            <a:off x="10026974" y="4846145"/>
            <a:ext cx="18319" cy="499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2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a Histogram to Estimate the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density estimate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𝑁h</m:t>
                        </m:r>
                      </m:den>
                    </m:f>
                  </m:oMath>
                </a14:m>
                <a:r>
                  <a:rPr lang="en-US" dirty="0"/>
                  <a:t> where #() is the count of observation in the interval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are the observations</a:t>
                </a:r>
              </a:p>
              <a:p>
                <a:r>
                  <a:rPr lang="en-US" dirty="0"/>
                  <a:t>Alternatively, the density estimate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weight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1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Density Estimation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observations are 0.4, 0.6, 0.7, 1.9, 2.4, 6.1, 6.2, and 7.3 (</a:t>
                </a:r>
                <a:r>
                  <a:rPr lang="en-US" i="1" dirty="0"/>
                  <a:t>N</a:t>
                </a:r>
                <a:r>
                  <a:rPr lang="en-US" dirty="0"/>
                  <a:t> = 8)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h</a:t>
                </a:r>
                <a:r>
                  <a:rPr lang="en-US" dirty="0"/>
                  <a:t> = 2, choose mid-points as 1, 3, 5, and 7.</a:t>
                </a:r>
              </a:p>
              <a:p>
                <a:r>
                  <a:rPr lang="en-US" dirty="0"/>
                  <a:t>Consider </a:t>
                </a:r>
                <a:r>
                  <a:rPr lang="en-US" i="1" dirty="0"/>
                  <a:t>m</a:t>
                </a:r>
                <a:r>
                  <a:rPr lang="en-US" i="1" baseline="-25000" dirty="0"/>
                  <a:t>1</a:t>
                </a:r>
                <a:r>
                  <a:rPr lang="en-US" dirty="0"/>
                  <a:t> = 1.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density estimate for </a:t>
                </a:r>
                <a:r>
                  <a:rPr lang="en-US" i="1" dirty="0"/>
                  <a:t>m</a:t>
                </a:r>
                <a:r>
                  <a:rPr lang="en-US" i="1" baseline="-25000" dirty="0"/>
                  <a:t>1</a:t>
                </a:r>
                <a:r>
                  <a:rPr lang="en-US" dirty="0"/>
                  <a:t> = 1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l-GR" dirty="0"/>
                  <a:t>Σ</a:t>
                </a:r>
                <a:r>
                  <a:rPr lang="en-US" dirty="0"/>
                  <a:t> </a:t>
                </a:r>
                <a:r>
                  <a:rPr lang="en-US" i="1" dirty="0"/>
                  <a:t>w</a:t>
                </a:r>
                <a:r>
                  <a:rPr lang="en-US" dirty="0"/>
                  <a:t>(</a:t>
                </a:r>
                <a:r>
                  <a:rPr lang="en-US" i="1" dirty="0"/>
                  <a:t>u</a:t>
                </a:r>
                <a:r>
                  <a:rPr lang="en-US" dirty="0"/>
                  <a:t>) / (</a:t>
                </a:r>
                <a:r>
                  <a:rPr lang="en-US" i="1" dirty="0"/>
                  <a:t>Nh</a:t>
                </a:r>
                <a:r>
                  <a:rPr lang="en-US" dirty="0"/>
                  <a:t>) = 4 / (8*2) = 0.25.</a:t>
                </a:r>
              </a:p>
              <a:p>
                <a:r>
                  <a:rPr lang="en-US" dirty="0"/>
                  <a:t>The density estimates are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= 0.25,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/>
                  <a:t> = 0.0625,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/>
                  <a:t> = 0,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S" dirty="0"/>
                  <a:t> = 0.1875.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28AEBB-8591-4EC9-A36F-CCC6B256F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96571"/>
              </p:ext>
            </p:extLst>
          </p:nvPr>
        </p:nvGraphicFramePr>
        <p:xfrm>
          <a:off x="838200" y="3346926"/>
          <a:ext cx="10146026" cy="1308735"/>
        </p:xfrm>
        <a:graphic>
          <a:graphicData uri="http://schemas.openxmlformats.org/drawingml/2006/table">
            <a:tbl>
              <a:tblPr/>
              <a:tblGrid>
                <a:gridCol w="2275170">
                  <a:extLst>
                    <a:ext uri="{9D8B030D-6E8A-4147-A177-3AD203B41FA5}">
                      <a16:colId xmlns:a16="http://schemas.microsoft.com/office/drawing/2014/main" val="1353959852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4205889433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339864498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1403211240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059088655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070125105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341543698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3678627601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618030372"/>
                    </a:ext>
                  </a:extLst>
                </a:gridCol>
              </a:tblGrid>
              <a:tr h="35025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8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36598"/>
                  </a:ext>
                </a:extLst>
              </a:tr>
              <a:tr h="35025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</a:t>
                      </a:r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8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r>
                        <a:rPr lang="en-US" sz="2800" i="1" dirty="0"/>
                        <a:t>m</a:t>
                      </a:r>
                      <a:r>
                        <a:rPr lang="en-US" sz="2800" i="1" baseline="-25000" dirty="0"/>
                        <a:t>1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)/2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962608"/>
                  </a:ext>
                </a:extLst>
              </a:tr>
              <a:tr h="35025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5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41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Density Estimation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14A0AB-7A00-4F4F-9249-B869F7640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85193"/>
              </p:ext>
            </p:extLst>
          </p:nvPr>
        </p:nvGraphicFramePr>
        <p:xfrm>
          <a:off x="7783032" y="1027906"/>
          <a:ext cx="1908810" cy="1703070"/>
        </p:xfrm>
        <a:graphic>
          <a:graphicData uri="http://schemas.openxmlformats.org/drawingml/2006/table">
            <a:tbl>
              <a:tblPr/>
              <a:tblGrid>
                <a:gridCol w="954405">
                  <a:extLst>
                    <a:ext uri="{9D8B030D-6E8A-4147-A177-3AD203B41FA5}">
                      <a16:colId xmlns:a16="http://schemas.microsoft.com/office/drawing/2014/main" val="3753118604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18706750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h=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11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06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734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132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171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816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C30508-FF6E-46F9-877C-AC39493CF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64697"/>
              </p:ext>
            </p:extLst>
          </p:nvPr>
        </p:nvGraphicFramePr>
        <p:xfrm>
          <a:off x="7783032" y="3298666"/>
          <a:ext cx="1908810" cy="2838450"/>
        </p:xfrm>
        <a:graphic>
          <a:graphicData uri="http://schemas.openxmlformats.org/drawingml/2006/table">
            <a:tbl>
              <a:tblPr/>
              <a:tblGrid>
                <a:gridCol w="954405">
                  <a:extLst>
                    <a:ext uri="{9D8B030D-6E8A-4147-A177-3AD203B41FA5}">
                      <a16:colId xmlns:a16="http://schemas.microsoft.com/office/drawing/2014/main" val="88962056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416262000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=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03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40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753488"/>
                  </a:ext>
                </a:extLst>
              </a:tr>
              <a:tr h="1581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32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262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586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53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00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684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62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5308A9-B37A-4BE6-B111-2B34ADBAC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36493"/>
              </p:ext>
            </p:extLst>
          </p:nvPr>
        </p:nvGraphicFramePr>
        <p:xfrm>
          <a:off x="10075146" y="1027906"/>
          <a:ext cx="1825788" cy="5109210"/>
        </p:xfrm>
        <a:graphic>
          <a:graphicData uri="http://schemas.openxmlformats.org/drawingml/2006/table">
            <a:tbl>
              <a:tblPr/>
              <a:tblGrid>
                <a:gridCol w="912894">
                  <a:extLst>
                    <a:ext uri="{9D8B030D-6E8A-4147-A177-3AD203B41FA5}">
                      <a16:colId xmlns:a16="http://schemas.microsoft.com/office/drawing/2014/main" val="2907499562"/>
                    </a:ext>
                  </a:extLst>
                </a:gridCol>
                <a:gridCol w="912894">
                  <a:extLst>
                    <a:ext uri="{9D8B030D-6E8A-4147-A177-3AD203B41FA5}">
                      <a16:colId xmlns:a16="http://schemas.microsoft.com/office/drawing/2014/main" val="299786674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= 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91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71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816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754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304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928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100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255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193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132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629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370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137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497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653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885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525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0800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281B3BB-70AA-4072-9240-95ADC03AA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40" y="1508760"/>
            <a:ext cx="7406640" cy="46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8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Specify the Bin-Width?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Specify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−1/3</m:t>
                        </m:r>
                      </m:sup>
                    </m:sSup>
                  </m:oMath>
                </a14:m>
                <a:r>
                  <a:rPr lang="en-US" dirty="0"/>
                  <a:t> where IQR is the Interquartile Range</a:t>
                </a:r>
              </a:p>
              <a:p>
                <a:r>
                  <a:rPr lang="en-US" dirty="0"/>
                  <a:t>Suggested by </a:t>
                </a:r>
                <a:r>
                  <a:rPr lang="en-US" dirty="0" err="1"/>
                  <a:t>Izenman</a:t>
                </a:r>
                <a:r>
                  <a:rPr lang="en-US" dirty="0"/>
                  <a:t>, A. J. (1991). Recent developments in nonparametric density estimation. </a:t>
                </a:r>
                <a:r>
                  <a:rPr lang="en-US" i="1" dirty="0"/>
                  <a:t>Journal of the American Statistical Association</a:t>
                </a:r>
                <a:r>
                  <a:rPr lang="en-US" dirty="0"/>
                  <a:t>, v.86, no.413: pp.205-224.</a:t>
                </a:r>
              </a:p>
              <a:p>
                <a:r>
                  <a:rPr lang="en-US" dirty="0"/>
                  <a:t>In practice, we will round </a:t>
                </a:r>
                <a:r>
                  <a:rPr lang="en-US" i="1" dirty="0"/>
                  <a:t>h</a:t>
                </a:r>
                <a:r>
                  <a:rPr lang="en-US" dirty="0"/>
                  <a:t> to some nice value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:r>
                  <a:rPr lang="en-US" i="1" dirty="0"/>
                  <a:t>u</a:t>
                </a:r>
                <a:r>
                  <a:rPr lang="en-US" dirty="0"/>
                  <a:t> = log</a:t>
                </a:r>
                <a:r>
                  <a:rPr lang="en-US" baseline="-25000" dirty="0"/>
                  <a:t>10</a:t>
                </a:r>
                <a:r>
                  <a:rPr lang="en-US" dirty="0"/>
                  <a:t>(</a:t>
                </a:r>
                <a:r>
                  <a:rPr lang="en-US" i="1" dirty="0"/>
                  <a:t>h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:r>
                  <a:rPr lang="en-US" i="1" dirty="0"/>
                  <a:t>v</a:t>
                </a:r>
                <a:r>
                  <a:rPr lang="en-US" dirty="0"/>
                  <a:t> = sign(u) * ceil(abs(</a:t>
                </a:r>
                <a:r>
                  <a:rPr lang="en-US" i="1" dirty="0"/>
                  <a:t>u</a:t>
                </a:r>
                <a:r>
                  <a:rPr lang="en-US" dirty="0"/>
                  <a:t>)) which round </a:t>
                </a:r>
                <a:r>
                  <a:rPr lang="en-US" i="1" dirty="0"/>
                  <a:t>u</a:t>
                </a:r>
                <a:r>
                  <a:rPr lang="en-US" dirty="0"/>
                  <a:t> to the next larger integer (e.g., -2.456 to -3 and 4.567 to 5)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Calculate the beautified </a:t>
                </a:r>
                <a:r>
                  <a:rPr lang="en-US" i="1" dirty="0"/>
                  <a:t>h</a:t>
                </a:r>
                <a:r>
                  <a:rPr lang="en-US" dirty="0"/>
                  <a:t> = 10^</a:t>
                </a:r>
                <a:r>
                  <a:rPr lang="en-US" i="1" dirty="0"/>
                  <a:t>v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37F249-7DAE-4CAE-AF5F-D4EF9033539C}"/>
              </a:ext>
            </a:extLst>
          </p:cNvPr>
          <p:cNvSpPr txBox="1"/>
          <p:nvPr/>
        </p:nvSpPr>
        <p:spPr>
          <a:xfrm>
            <a:off x="9344070" y="59195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 2 NiceBinWidth.py</a:t>
            </a:r>
          </a:p>
        </p:txBody>
      </p:sp>
    </p:spTree>
    <p:extLst>
      <p:ext uri="{BB962C8B-B14F-4D97-AF65-F5344CB8AC3E}">
        <p14:creationId xmlns:p14="http://schemas.microsoft.com/office/powerpoint/2010/main" val="310151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Specify the Bin-Width?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our previous example, Q3 = 6.15 and Q1 = 0.65.  Thus IQR = 6.15 – 0.65 = 5.5.  The suggested bin-width is h = 2 * 5.5 * 8</a:t>
                </a:r>
                <a:r>
                  <a:rPr lang="en-US" baseline="30000" dirty="0"/>
                  <a:t>-1/3</a:t>
                </a:r>
                <a:r>
                  <a:rPr lang="en-US" dirty="0"/>
                  <a:t> =  5.5.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nice</a:t>
                </a:r>
                <a:r>
                  <a:rPr lang="en-US" dirty="0"/>
                  <a:t> bin-width is 10 which is larger than the range of the values, so we prefer the original bin-width of 5.5.</a:t>
                </a:r>
              </a:p>
              <a:p>
                <a:r>
                  <a:rPr lang="en-US" dirty="0"/>
                  <a:t>The density will have two rectangles,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2.75</m:t>
                        </m:r>
                      </m:e>
                    </m:d>
                  </m:oMath>
                </a14:m>
                <a:r>
                  <a:rPr lang="en-US" dirty="0"/>
                  <a:t> = 0.223636,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8.25</m:t>
                        </m:r>
                      </m:e>
                    </m:d>
                  </m:oMath>
                </a14:m>
                <a:r>
                  <a:rPr lang="en-US" dirty="0"/>
                  <a:t> = 0.068182.</a:t>
                </a:r>
              </a:p>
              <a:p>
                <a:r>
                  <a:rPr lang="en-US" dirty="0"/>
                  <a:t>This may be a good choice as the observations seem to form two groups {0.4, 0.6, 0.7, 1.9, 2.4} and {6.1, 6.2, 7.3}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1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Specify the Bins’ Mid-points?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mid-point is the minimum value + bin-width / 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 mid-point is the first mid-point + bin-width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Recursively, the current mid-point is the previous mid-point + bin-width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Stop when the current mid-point has exceeded the maximum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beautify the mid-points, e.g., round the mid-points to the least number of significant digits such that the mid-points are still visually different.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2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Procedure for Constructing a Box-Plot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five-number summary which is the minimum, the first quartile, the median, the third quartile, and the maximum.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first quartile (Q1) is the 25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median (Q2) is the 50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third quartile (Q3) is the 75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a box, either horizontally or vertically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centerline represents the median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left or the lower box boundary represents the first quartile.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right or the upper box boundary represents the third quartile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C55590-44C2-4A41-B544-D7A63E454B69}"/>
              </a:ext>
            </a:extLst>
          </p:cNvPr>
          <p:cNvSpPr/>
          <p:nvPr/>
        </p:nvSpPr>
        <p:spPr>
          <a:xfrm>
            <a:off x="3073706" y="5684704"/>
            <a:ext cx="2787267" cy="4627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05B1DE-1D60-4E37-8E31-7A87A20C8EF0}"/>
              </a:ext>
            </a:extLst>
          </p:cNvPr>
          <p:cNvCxnSpPr/>
          <p:nvPr/>
        </p:nvCxnSpPr>
        <p:spPr>
          <a:xfrm>
            <a:off x="4054207" y="5684704"/>
            <a:ext cx="0" cy="462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F7B613-F989-40BA-B57B-A49B14E21634}"/>
              </a:ext>
            </a:extLst>
          </p:cNvPr>
          <p:cNvSpPr/>
          <p:nvPr/>
        </p:nvSpPr>
        <p:spPr>
          <a:xfrm>
            <a:off x="2768072" y="6147412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03AD1-400F-47E0-A753-7505BBDBA472}"/>
              </a:ext>
            </a:extLst>
          </p:cNvPr>
          <p:cNvSpPr/>
          <p:nvPr/>
        </p:nvSpPr>
        <p:spPr>
          <a:xfrm>
            <a:off x="3748573" y="6147411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0BCB9-C87A-4A80-B5ED-4CB1B45CD986}"/>
              </a:ext>
            </a:extLst>
          </p:cNvPr>
          <p:cNvSpPr/>
          <p:nvPr/>
        </p:nvSpPr>
        <p:spPr>
          <a:xfrm>
            <a:off x="5523291" y="6147410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38848-7DE1-4920-97E7-E9246ADA34D8}"/>
              </a:ext>
            </a:extLst>
          </p:cNvPr>
          <p:cNvSpPr/>
          <p:nvPr/>
        </p:nvSpPr>
        <p:spPr>
          <a:xfrm>
            <a:off x="3234699" y="5694955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44FFB-C2EC-40B8-A821-8FBF6933F2E5}"/>
              </a:ext>
            </a:extLst>
          </p:cNvPr>
          <p:cNvSpPr/>
          <p:nvPr/>
        </p:nvSpPr>
        <p:spPr>
          <a:xfrm>
            <a:off x="4467339" y="5694954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6777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Procedure for Constructing a Box-Plot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Interquartile Range IQR = Q3 – Q1.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two whiskers which extend from the ends of the box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left or the lower whisker extends to the </a:t>
            </a:r>
            <a:r>
              <a:rPr lang="en-US" b="1" dirty="0"/>
              <a:t>larger</a:t>
            </a:r>
            <a:r>
              <a:rPr lang="en-US" dirty="0"/>
              <a:t> of Q1 – 1.5 * IQR and the minimum.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right or the upper whisker extends to the </a:t>
            </a:r>
            <a:r>
              <a:rPr lang="en-US" b="1" dirty="0"/>
              <a:t>smaller</a:t>
            </a:r>
            <a:r>
              <a:rPr lang="en-US" dirty="0"/>
              <a:t> of Q3 + 1.5 * IQR and the maximum.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C55590-44C2-4A41-B544-D7A63E454B69}"/>
              </a:ext>
            </a:extLst>
          </p:cNvPr>
          <p:cNvSpPr/>
          <p:nvPr/>
        </p:nvSpPr>
        <p:spPr>
          <a:xfrm>
            <a:off x="3366732" y="4658926"/>
            <a:ext cx="2787267" cy="4627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05B1DE-1D60-4E37-8E31-7A87A20C8EF0}"/>
              </a:ext>
            </a:extLst>
          </p:cNvPr>
          <p:cNvCxnSpPr/>
          <p:nvPr/>
        </p:nvCxnSpPr>
        <p:spPr>
          <a:xfrm>
            <a:off x="4355333" y="4658926"/>
            <a:ext cx="0" cy="462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F7B613-F989-40BA-B57B-A49B14E21634}"/>
              </a:ext>
            </a:extLst>
          </p:cNvPr>
          <p:cNvSpPr/>
          <p:nvPr/>
        </p:nvSpPr>
        <p:spPr>
          <a:xfrm>
            <a:off x="3061098" y="5161176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03AD1-400F-47E0-A753-7505BBDBA472}"/>
              </a:ext>
            </a:extLst>
          </p:cNvPr>
          <p:cNvSpPr/>
          <p:nvPr/>
        </p:nvSpPr>
        <p:spPr>
          <a:xfrm>
            <a:off x="4049699" y="5161177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0BCB9-C87A-4A80-B5ED-4CB1B45CD986}"/>
              </a:ext>
            </a:extLst>
          </p:cNvPr>
          <p:cNvSpPr/>
          <p:nvPr/>
        </p:nvSpPr>
        <p:spPr>
          <a:xfrm>
            <a:off x="5848365" y="5121634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38848-7DE1-4920-97E7-E9246ADA34D8}"/>
              </a:ext>
            </a:extLst>
          </p:cNvPr>
          <p:cNvSpPr/>
          <p:nvPr/>
        </p:nvSpPr>
        <p:spPr>
          <a:xfrm>
            <a:off x="3451281" y="4673276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44FFB-C2EC-40B8-A821-8FBF6933F2E5}"/>
              </a:ext>
            </a:extLst>
          </p:cNvPr>
          <p:cNvSpPr/>
          <p:nvPr/>
        </p:nvSpPr>
        <p:spPr>
          <a:xfrm>
            <a:off x="4703787" y="4666622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978D00-28B4-49F6-B8DC-E2E38DED20FD}"/>
              </a:ext>
            </a:extLst>
          </p:cNvPr>
          <p:cNvCxnSpPr>
            <a:stCxn id="4" idx="3"/>
          </p:cNvCxnSpPr>
          <p:nvPr/>
        </p:nvCxnSpPr>
        <p:spPr>
          <a:xfrm>
            <a:off x="6153999" y="4890280"/>
            <a:ext cx="16679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79199F-F8DA-4D40-BD2C-42D187CEF341}"/>
              </a:ext>
            </a:extLst>
          </p:cNvPr>
          <p:cNvCxnSpPr>
            <a:cxnSpLocks/>
          </p:cNvCxnSpPr>
          <p:nvPr/>
        </p:nvCxnSpPr>
        <p:spPr>
          <a:xfrm>
            <a:off x="2071171" y="4890280"/>
            <a:ext cx="1295560" cy="7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94627-51F3-46E4-9581-BE3FBD377B36}"/>
              </a:ext>
            </a:extLst>
          </p:cNvPr>
          <p:cNvCxnSpPr/>
          <p:nvPr/>
        </p:nvCxnSpPr>
        <p:spPr>
          <a:xfrm>
            <a:off x="2071171" y="4759287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969B7-1798-4730-8061-8BC80A74C9C4}"/>
              </a:ext>
            </a:extLst>
          </p:cNvPr>
          <p:cNvCxnSpPr/>
          <p:nvPr/>
        </p:nvCxnSpPr>
        <p:spPr>
          <a:xfrm>
            <a:off x="7821976" y="4774806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49943-B93D-493A-B95C-EAFBB6CC0C94}"/>
              </a:ext>
            </a:extLst>
          </p:cNvPr>
          <p:cNvSpPr/>
          <p:nvPr/>
        </p:nvSpPr>
        <p:spPr>
          <a:xfrm>
            <a:off x="1035387" y="4265887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Q1 -1.5*IQR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FEBB9D-A942-4FBF-A1EE-F13D86D5C9FF}"/>
              </a:ext>
            </a:extLst>
          </p:cNvPr>
          <p:cNvSpPr/>
          <p:nvPr/>
        </p:nvSpPr>
        <p:spPr>
          <a:xfrm>
            <a:off x="6843194" y="4218449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1.5*IQR</a:t>
            </a:r>
          </a:p>
        </p:txBody>
      </p:sp>
    </p:spTree>
    <p:extLst>
      <p:ext uri="{BB962C8B-B14F-4D97-AF65-F5344CB8AC3E}">
        <p14:creationId xmlns:p14="http://schemas.microsoft.com/office/powerpoint/2010/main" val="289433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2 Agenda: Non-parametric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Density Estimation</a:t>
            </a:r>
          </a:p>
          <a:p>
            <a:r>
              <a:rPr lang="en-US" dirty="0"/>
              <a:t>Simple Outlier Detection</a:t>
            </a:r>
          </a:p>
          <a:p>
            <a:r>
              <a:rPr lang="en-US" dirty="0"/>
              <a:t>Nearest Neighbors</a:t>
            </a:r>
          </a:p>
          <a:p>
            <a:r>
              <a:rPr lang="en-US" dirty="0"/>
              <a:t>Chapter 8 of the Machine Learning book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5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Why 1.5 Times of the IQR?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a standard normal distribution (i.e., mean = 0 and standard deviation = 1)</a:t>
            </a:r>
          </a:p>
          <a:p>
            <a:r>
              <a:rPr lang="en-US" dirty="0"/>
              <a:t>Q1 = -0.67449, Q2 = 0, and Q3 = 0.67449.</a:t>
            </a:r>
          </a:p>
          <a:p>
            <a:r>
              <a:rPr lang="en-US" dirty="0"/>
              <a:t>Therefore IQR = Q3 – Q1 = 1.34898 and 1.5*IQR = 2.02347.</a:t>
            </a:r>
          </a:p>
          <a:p>
            <a:r>
              <a:rPr lang="en-US" dirty="0"/>
              <a:t>The lower whisker is Q1 – 1.5*IQR = -2.69796 and the upper whisker is Q3 + 1.5*IQR = 2.69796.</a:t>
            </a:r>
          </a:p>
          <a:p>
            <a:r>
              <a:rPr lang="en-US" dirty="0"/>
              <a:t>Common wisdom says any values more than three standard deviations from the mean are outliers.</a:t>
            </a:r>
          </a:p>
          <a:p>
            <a:r>
              <a:rPr lang="en-US" dirty="0"/>
              <a:t>If the multiplier is 2, then the upper whisker is 3.37245 &gt; 3.</a:t>
            </a:r>
          </a:p>
          <a:p>
            <a:r>
              <a:rPr lang="en-US" dirty="0"/>
              <a:t>If the multiplier is 1, then the upper whisker is 2.02347 &lt;&lt; 3.</a:t>
            </a:r>
          </a:p>
          <a:p>
            <a:r>
              <a:rPr lang="en-US" dirty="0"/>
              <a:t>The 1.5 multiplier is sort of the compromise.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64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Detect Outliers Using a Box-Plot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Observations whose values lie outside the whiskers Q1 – 1.5*IQR and Q3 + 1.5*IQR are considered </a:t>
            </a:r>
            <a:r>
              <a:rPr lang="en-US" b="1" dirty="0"/>
              <a:t>outliers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Actually, there are another set of whiskers which are Q1 – 3*IQR and Q3 + 3*IQR.  Observations whose values lie outside these whiskers are considered </a:t>
            </a:r>
            <a:r>
              <a:rPr lang="en-US" b="1" dirty="0"/>
              <a:t>extreme values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C55590-44C2-4A41-B544-D7A63E454B69}"/>
              </a:ext>
            </a:extLst>
          </p:cNvPr>
          <p:cNvSpPr/>
          <p:nvPr/>
        </p:nvSpPr>
        <p:spPr>
          <a:xfrm>
            <a:off x="4611070" y="4534985"/>
            <a:ext cx="2787267" cy="4627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05B1DE-1D60-4E37-8E31-7A87A20C8EF0}"/>
              </a:ext>
            </a:extLst>
          </p:cNvPr>
          <p:cNvCxnSpPr/>
          <p:nvPr/>
        </p:nvCxnSpPr>
        <p:spPr>
          <a:xfrm>
            <a:off x="5599671" y="4534985"/>
            <a:ext cx="0" cy="462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F7B613-F989-40BA-B57B-A49B14E21634}"/>
              </a:ext>
            </a:extLst>
          </p:cNvPr>
          <p:cNvSpPr/>
          <p:nvPr/>
        </p:nvSpPr>
        <p:spPr>
          <a:xfrm>
            <a:off x="4305436" y="5037235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03AD1-400F-47E0-A753-7505BBDBA472}"/>
              </a:ext>
            </a:extLst>
          </p:cNvPr>
          <p:cNvSpPr/>
          <p:nvPr/>
        </p:nvSpPr>
        <p:spPr>
          <a:xfrm>
            <a:off x="5294037" y="5037236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0BCB9-C87A-4A80-B5ED-4CB1B45CD986}"/>
              </a:ext>
            </a:extLst>
          </p:cNvPr>
          <p:cNvSpPr/>
          <p:nvPr/>
        </p:nvSpPr>
        <p:spPr>
          <a:xfrm>
            <a:off x="7092703" y="4997693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38848-7DE1-4920-97E7-E9246ADA34D8}"/>
              </a:ext>
            </a:extLst>
          </p:cNvPr>
          <p:cNvSpPr/>
          <p:nvPr/>
        </p:nvSpPr>
        <p:spPr>
          <a:xfrm>
            <a:off x="4695619" y="4549335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44FFB-C2EC-40B8-A821-8FBF6933F2E5}"/>
              </a:ext>
            </a:extLst>
          </p:cNvPr>
          <p:cNvSpPr/>
          <p:nvPr/>
        </p:nvSpPr>
        <p:spPr>
          <a:xfrm>
            <a:off x="5948125" y="4542681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978D00-28B4-49F6-B8DC-E2E38DED20FD}"/>
              </a:ext>
            </a:extLst>
          </p:cNvPr>
          <p:cNvCxnSpPr>
            <a:stCxn id="4" idx="3"/>
          </p:cNvCxnSpPr>
          <p:nvPr/>
        </p:nvCxnSpPr>
        <p:spPr>
          <a:xfrm>
            <a:off x="7398337" y="4766339"/>
            <a:ext cx="16679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79199F-F8DA-4D40-BD2C-42D187CEF341}"/>
              </a:ext>
            </a:extLst>
          </p:cNvPr>
          <p:cNvCxnSpPr>
            <a:cxnSpLocks/>
          </p:cNvCxnSpPr>
          <p:nvPr/>
        </p:nvCxnSpPr>
        <p:spPr>
          <a:xfrm>
            <a:off x="3315509" y="4766339"/>
            <a:ext cx="1295560" cy="7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94627-51F3-46E4-9581-BE3FBD377B36}"/>
              </a:ext>
            </a:extLst>
          </p:cNvPr>
          <p:cNvCxnSpPr/>
          <p:nvPr/>
        </p:nvCxnSpPr>
        <p:spPr>
          <a:xfrm>
            <a:off x="3315509" y="4635346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969B7-1798-4730-8061-8BC80A74C9C4}"/>
              </a:ext>
            </a:extLst>
          </p:cNvPr>
          <p:cNvCxnSpPr/>
          <p:nvPr/>
        </p:nvCxnSpPr>
        <p:spPr>
          <a:xfrm>
            <a:off x="9066314" y="4650865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49943-B93D-493A-B95C-EAFBB6CC0C94}"/>
              </a:ext>
            </a:extLst>
          </p:cNvPr>
          <p:cNvSpPr/>
          <p:nvPr/>
        </p:nvSpPr>
        <p:spPr>
          <a:xfrm>
            <a:off x="2279725" y="4141946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Q1 -1.5*IQR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FEBB9D-A942-4FBF-A1EE-F13D86D5C9FF}"/>
              </a:ext>
            </a:extLst>
          </p:cNvPr>
          <p:cNvSpPr/>
          <p:nvPr/>
        </p:nvSpPr>
        <p:spPr>
          <a:xfrm>
            <a:off x="8087532" y="4094508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1.5*IQR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3439DD-DEA2-41C5-90A2-CA7913AE198A}"/>
              </a:ext>
            </a:extLst>
          </p:cNvPr>
          <p:cNvCxnSpPr/>
          <p:nvPr/>
        </p:nvCxnSpPr>
        <p:spPr>
          <a:xfrm>
            <a:off x="9066314" y="4763294"/>
            <a:ext cx="16679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71B360-7536-48A3-9D37-DDAFAA018B1E}"/>
              </a:ext>
            </a:extLst>
          </p:cNvPr>
          <p:cNvCxnSpPr/>
          <p:nvPr/>
        </p:nvCxnSpPr>
        <p:spPr>
          <a:xfrm>
            <a:off x="10734291" y="4636600"/>
            <a:ext cx="0" cy="253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E1C96FF-40C1-4F64-AEA7-112DDBD4FF73}"/>
              </a:ext>
            </a:extLst>
          </p:cNvPr>
          <p:cNvSpPr/>
          <p:nvPr/>
        </p:nvSpPr>
        <p:spPr>
          <a:xfrm>
            <a:off x="9753383" y="4951296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+3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*IQR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696B33-53A3-4723-A3FD-EC038EF670D1}"/>
              </a:ext>
            </a:extLst>
          </p:cNvPr>
          <p:cNvCxnSpPr>
            <a:cxnSpLocks/>
          </p:cNvCxnSpPr>
          <p:nvPr/>
        </p:nvCxnSpPr>
        <p:spPr>
          <a:xfrm>
            <a:off x="2008970" y="4754866"/>
            <a:ext cx="1295560" cy="7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DEF3DE-C7CC-46AA-803F-B6E06042A1BA}"/>
              </a:ext>
            </a:extLst>
          </p:cNvPr>
          <p:cNvCxnSpPr/>
          <p:nvPr/>
        </p:nvCxnSpPr>
        <p:spPr>
          <a:xfrm>
            <a:off x="2008970" y="4628172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C1DF165-46CB-4048-A791-022C6FBD5912}"/>
              </a:ext>
            </a:extLst>
          </p:cNvPr>
          <p:cNvSpPr/>
          <p:nvPr/>
        </p:nvSpPr>
        <p:spPr>
          <a:xfrm>
            <a:off x="1080901" y="4997692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Q1 -3*IQR</a:t>
            </a:r>
          </a:p>
        </p:txBody>
      </p:sp>
    </p:spTree>
    <p:extLst>
      <p:ext uri="{BB962C8B-B14F-4D97-AF65-F5344CB8AC3E}">
        <p14:creationId xmlns:p14="http://schemas.microsoft.com/office/powerpoint/2010/main" val="1183591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Memory-Based Learning (MBL)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Nearest Neighbors Algorithm</a:t>
            </a:r>
            <a:r>
              <a:rPr lang="en-US" dirty="0"/>
              <a:t>:</a:t>
            </a:r>
          </a:p>
          <a:p>
            <a:r>
              <a:rPr lang="en-US" dirty="0"/>
              <a:t>A memorization technique based on similarity</a:t>
            </a:r>
          </a:p>
          <a:p>
            <a:r>
              <a:rPr lang="en-US" dirty="0"/>
              <a:t>Memorizes a </a:t>
            </a:r>
            <a:r>
              <a:rPr lang="en-US" u="sng" dirty="0"/>
              <a:t>fixed number</a:t>
            </a:r>
            <a:r>
              <a:rPr lang="en-US" dirty="0"/>
              <a:t> of observations in training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can I determine that fixed number?</a:t>
            </a:r>
          </a:p>
          <a:p>
            <a:r>
              <a:rPr lang="en-US" dirty="0"/>
              <a:t>Identify the observations (i.e., neighbors) that </a:t>
            </a:r>
            <a:r>
              <a:rPr lang="en-US" u="sng" dirty="0"/>
              <a:t>most resemble</a:t>
            </a:r>
            <a:r>
              <a:rPr lang="en-US" dirty="0"/>
              <a:t> attributes of the probe</a:t>
            </a:r>
          </a:p>
          <a:p>
            <a:r>
              <a:rPr lang="en-US" dirty="0"/>
              <a:t>Summarize neighbors using central tendency statistics</a:t>
            </a:r>
          </a:p>
          <a:p>
            <a:pPr lvl="1"/>
            <a:r>
              <a:rPr lang="en-US" dirty="0"/>
              <a:t>Mode of neighbors for classification</a:t>
            </a:r>
          </a:p>
          <a:p>
            <a:pPr lvl="1"/>
            <a:r>
              <a:rPr lang="en-US" dirty="0"/>
              <a:t>Mean or median of neighbors for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CD523-46DA-4A4D-A917-7F16C1B185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0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Nearest Neighbors Basic Idea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creature </a:t>
            </a:r>
            <a:r>
              <a:rPr lang="en-US" u="sng" dirty="0"/>
              <a:t>walks</a:t>
            </a:r>
            <a:r>
              <a:rPr lang="en-US" dirty="0"/>
              <a:t> like a dog, </a:t>
            </a:r>
            <a:r>
              <a:rPr lang="en-US" u="sng" dirty="0"/>
              <a:t>looks</a:t>
            </a:r>
            <a:r>
              <a:rPr lang="en-US" dirty="0"/>
              <a:t> like a dog, </a:t>
            </a:r>
            <a:r>
              <a:rPr lang="en-US" u="sng" dirty="0"/>
              <a:t>sits</a:t>
            </a:r>
            <a:r>
              <a:rPr lang="en-US" dirty="0"/>
              <a:t> like a dog, and </a:t>
            </a:r>
            <a:r>
              <a:rPr lang="en-US" u="sng" dirty="0"/>
              <a:t>eats</a:t>
            </a:r>
            <a:r>
              <a:rPr lang="en-US" dirty="0"/>
              <a:t> like a dog then it is </a:t>
            </a:r>
            <a:r>
              <a:rPr lang="en-US" i="1" dirty="0"/>
              <a:t>probably</a:t>
            </a:r>
            <a:r>
              <a:rPr lang="en-US" dirty="0"/>
              <a:t> a dog.</a:t>
            </a:r>
          </a:p>
          <a:p>
            <a:r>
              <a:rPr lang="en-US" dirty="0"/>
              <a:t>Well, it may not </a:t>
            </a:r>
            <a:r>
              <a:rPr lang="en-US" u="sng" dirty="0"/>
              <a:t>bark</a:t>
            </a:r>
            <a:r>
              <a:rPr lang="en-US" dirty="0"/>
              <a:t> and </a:t>
            </a:r>
            <a:r>
              <a:rPr lang="en-US" u="sng" dirty="0"/>
              <a:t>be obedient</a:t>
            </a:r>
            <a:r>
              <a:rPr lang="en-US" dirty="0"/>
              <a:t> as a dog.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42" y="3496697"/>
            <a:ext cx="2743200" cy="27432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7" y="3517107"/>
            <a:ext cx="2743200" cy="27432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2447" y="3496697"/>
            <a:ext cx="2743200" cy="27432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974059" y="3496697"/>
            <a:ext cx="27432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25852" y="5870565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017" y="5870565"/>
            <a:ext cx="58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4235" y="5895618"/>
            <a:ext cx="69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Wolf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435" y="5874529"/>
            <a:ext cx="82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Hyena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18D145-4BFE-4F18-917D-24546E2348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Memory-Based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Observations in the training dataset</a:t>
            </a:r>
          </a:p>
          <a:p>
            <a:pPr lvl="1"/>
            <a:r>
              <a:rPr lang="en-US" dirty="0"/>
              <a:t>A distance metric to compute the </a:t>
            </a:r>
            <a:r>
              <a:rPr lang="en-US" i="1" dirty="0"/>
              <a:t>distance</a:t>
            </a:r>
            <a:r>
              <a:rPr lang="en-US" dirty="0"/>
              <a:t> between observations</a:t>
            </a:r>
          </a:p>
          <a:p>
            <a:pPr lvl="1"/>
            <a:r>
              <a:rPr lang="en-US" dirty="0"/>
              <a:t>The integer value </a:t>
            </a:r>
            <a:r>
              <a:rPr lang="en-US" i="1" dirty="0"/>
              <a:t>k</a:t>
            </a:r>
            <a:r>
              <a:rPr lang="en-US" dirty="0"/>
              <a:t> which is the number of nearest neighbors to retrieve</a:t>
            </a:r>
          </a:p>
          <a:p>
            <a:r>
              <a:rPr lang="en-US" b="1" dirty="0"/>
              <a:t>Learning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Classify or predict for an arbitrary observation</a:t>
            </a:r>
          </a:p>
          <a:p>
            <a:pPr lvl="1"/>
            <a:r>
              <a:rPr lang="en-US" dirty="0"/>
              <a:t>Compute </a:t>
            </a:r>
            <a:r>
              <a:rPr lang="en-US" i="1" dirty="0"/>
              <a:t>distance</a:t>
            </a:r>
            <a:r>
              <a:rPr lang="en-US" dirty="0"/>
              <a:t> to all observations in training dataset</a:t>
            </a:r>
          </a:p>
          <a:p>
            <a:pPr lvl="1"/>
            <a:r>
              <a:rPr lang="en-US" dirty="0"/>
              <a:t>Identify </a:t>
            </a:r>
            <a:r>
              <a:rPr lang="en-US" i="1" dirty="0"/>
              <a:t>k</a:t>
            </a:r>
            <a:r>
              <a:rPr lang="en-US" dirty="0"/>
              <a:t> observations with shortest distances</a:t>
            </a:r>
          </a:p>
          <a:p>
            <a:pPr lvl="1"/>
            <a:r>
              <a:rPr lang="en-US" dirty="0"/>
              <a:t>Uses these </a:t>
            </a:r>
            <a:r>
              <a:rPr lang="en-US" i="1" dirty="0"/>
              <a:t>k</a:t>
            </a:r>
            <a:r>
              <a:rPr lang="en-US" dirty="0"/>
              <a:t> neighbors for classification or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F54B7F-3712-483D-A1BE-F8F1EFC02C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77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Distance Metric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sub>
                    </m:sSub>
                  </m:oMath>
                </a14:m>
                <a:r>
                  <a:rPr lang="en-US" dirty="0"/>
                  <a:t> be the </a:t>
                </a:r>
                <a:r>
                  <a:rPr lang="en-US" i="1" dirty="0"/>
                  <a:t>v-</a:t>
                </a:r>
                <a:r>
                  <a:rPr lang="en-US" dirty="0" err="1"/>
                  <a:t>th</a:t>
                </a:r>
                <a:r>
                  <a:rPr lang="en-US" dirty="0"/>
                  <a:t> input variable in the </a:t>
                </a:r>
                <a:r>
                  <a:rPr lang="en-US" i="1" dirty="0"/>
                  <a:t>i</a:t>
                </a:r>
                <a:r>
                  <a:rPr lang="en-US" dirty="0"/>
                  <a:t>-th case.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𝑗𝑣</m:t>
                        </m:r>
                      </m:sub>
                    </m:sSub>
                  </m:oMath>
                </a14:m>
                <a:r>
                  <a:rPr lang="en-US" dirty="0"/>
                  <a:t> be the </a:t>
                </a:r>
                <a:r>
                  <a:rPr lang="en-US" i="1" dirty="0"/>
                  <a:t>v-</a:t>
                </a:r>
                <a:r>
                  <a:rPr lang="en-US" dirty="0" err="1"/>
                  <a:t>th</a:t>
                </a:r>
                <a:r>
                  <a:rPr lang="en-US" dirty="0"/>
                  <a:t> input variable in the </a:t>
                </a:r>
                <a:r>
                  <a:rPr lang="en-US" i="1" dirty="0"/>
                  <a:t>j-</a:t>
                </a:r>
                <a:r>
                  <a:rPr lang="en-US" i="1" dirty="0" err="1"/>
                  <a:t>th</a:t>
                </a:r>
                <a:r>
                  <a:rPr lang="en-US" i="1" dirty="0"/>
                  <a:t> case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All input variables are assumed to have interval measurement levels.</a:t>
                </a:r>
              </a:p>
              <a:p>
                <a:pPr lvl="1"/>
                <a:r>
                  <a:rPr lang="en-US" dirty="0"/>
                  <a:t>Otherwise, we need to do something about them.</a:t>
                </a:r>
              </a:p>
              <a:p>
                <a:r>
                  <a:rPr lang="en-US" dirty="0"/>
                  <a:t>Euclidean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𝑖𝑣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AC9797F-894F-499C-AF73-AEF837627D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Preparation</a:t>
            </a:r>
            <a:r>
              <a:rPr lang="en-US" dirty="0"/>
              <a:t>:</a:t>
            </a:r>
          </a:p>
          <a:p>
            <a:r>
              <a:rPr lang="en-US" dirty="0"/>
              <a:t>Since distance metric works only on interval predictors, dummy variables have to be created for nominal or ordinal predictors first.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CAT is a nominal predictor with levels: “A”, “B”, and “C”</a:t>
            </a:r>
          </a:p>
          <a:p>
            <a:pPr lvl="1"/>
            <a:r>
              <a:rPr lang="en-US" dirty="0"/>
              <a:t>CAT_A = 1 if CAT = “A”, and 0 otherwise</a:t>
            </a:r>
          </a:p>
          <a:p>
            <a:pPr lvl="1"/>
            <a:r>
              <a:rPr lang="en-US" dirty="0"/>
              <a:t>CAT_B = 1 if CAT = “B”, and 0 otherwise</a:t>
            </a:r>
          </a:p>
          <a:p>
            <a:pPr lvl="1"/>
            <a:r>
              <a:rPr lang="en-US" dirty="0"/>
              <a:t>CAT_C = 1 if CAT = “C”, and 0 otherwise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76493A-E181-4F9E-9167-0F7B79D382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42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Optionally Scaling of Input Variables</a:t>
            </a:r>
            <a:r>
              <a:rPr lang="en-US" dirty="0"/>
              <a:t>:</a:t>
            </a:r>
          </a:p>
          <a:p>
            <a:r>
              <a:rPr lang="en-US" dirty="0"/>
              <a:t>Perform principal component analysis to scale or transform input (excluding target) variables into orthonormal components.</a:t>
            </a:r>
          </a:p>
          <a:p>
            <a:pPr lvl="1"/>
            <a:r>
              <a:rPr lang="en-US" dirty="0"/>
              <a:t>Any two orthonormal components have zero correlation</a:t>
            </a:r>
          </a:p>
          <a:p>
            <a:pPr lvl="1"/>
            <a:r>
              <a:rPr lang="en-US" dirty="0"/>
              <a:t>All orthonormal components have the same variance</a:t>
            </a:r>
          </a:p>
          <a:p>
            <a:r>
              <a:rPr lang="en-US" dirty="0"/>
              <a:t>Two reasons to scale or orthonormalize the input variables</a:t>
            </a:r>
          </a:p>
          <a:p>
            <a:pPr lvl="1"/>
            <a:r>
              <a:rPr lang="en-US" dirty="0"/>
              <a:t>Avoid highly correlated input variables to contribute unnecessary addition to the distance metric</a:t>
            </a:r>
          </a:p>
          <a:p>
            <a:pPr lvl="1"/>
            <a:r>
              <a:rPr lang="en-US" dirty="0"/>
              <a:t>Avoid input variables that have relatively large absolute values to exert unwanted leverages on the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845EB-ACE0-4DF6-B0F4-0D6CAAED12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05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Preparation</a:t>
            </a:r>
            <a:r>
              <a:rPr lang="en-US" dirty="0"/>
              <a:t>:</a:t>
            </a:r>
          </a:p>
          <a:p>
            <a:r>
              <a:rPr lang="en-US" dirty="0"/>
              <a:t>Example (attributes of a person):</a:t>
            </a:r>
          </a:p>
          <a:p>
            <a:pPr lvl="1"/>
            <a:r>
              <a:rPr lang="en-US" dirty="0"/>
              <a:t>BMI Table: Height may vary from 4 feet 10 inches to 6 feet 4 inches</a:t>
            </a:r>
          </a:p>
          <a:p>
            <a:pPr lvl="1"/>
            <a:r>
              <a:rPr lang="en-US" dirty="0"/>
              <a:t>BMI Table: Weight may vary from 91 pounds to 443 pounds</a:t>
            </a:r>
          </a:p>
          <a:p>
            <a:pPr lvl="1"/>
            <a:r>
              <a:rPr lang="en-US" dirty="0"/>
              <a:t>Annual Income may vary from $20,000 to $500,000</a:t>
            </a:r>
          </a:p>
          <a:p>
            <a:r>
              <a:rPr lang="en-US" dirty="0"/>
              <a:t>Difference:</a:t>
            </a:r>
          </a:p>
          <a:p>
            <a:pPr lvl="1"/>
            <a:r>
              <a:rPr lang="en-US" dirty="0"/>
              <a:t>10 inches difference in height is very visible</a:t>
            </a:r>
          </a:p>
          <a:p>
            <a:pPr lvl="1"/>
            <a:r>
              <a:rPr lang="en-US" dirty="0"/>
              <a:t>10 pounds difference in weight may worry some but not all the people</a:t>
            </a:r>
          </a:p>
          <a:p>
            <a:pPr lvl="1"/>
            <a:r>
              <a:rPr lang="en-US" dirty="0"/>
              <a:t>10 dollars difference in income won’t make one person richer than the others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9C0DD-333E-47F6-B8AD-F003416D4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49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</a:t>
            </a:r>
            <a:r>
              <a:rPr lang="en-US" b="1" dirty="0"/>
              <a:t>X</a:t>
            </a:r>
            <a:r>
              <a:rPr lang="en-US" dirty="0"/>
              <a:t> = {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/>
              <a:t>} where 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is the </a:t>
            </a:r>
            <a:r>
              <a:rPr lang="en-US" dirty="0" err="1"/>
              <a:t>i-th</a:t>
            </a:r>
            <a:r>
              <a:rPr lang="en-US" dirty="0"/>
              <a:t> observation of the j-</a:t>
            </a:r>
            <a:r>
              <a:rPr lang="en-US" dirty="0" err="1"/>
              <a:t>th</a:t>
            </a:r>
            <a:r>
              <a:rPr lang="en-US" dirty="0"/>
              <a:t> variable and the dimension is </a:t>
            </a:r>
            <a:r>
              <a:rPr lang="en-US" i="1" dirty="0"/>
              <a:t>n</a:t>
            </a:r>
            <a:r>
              <a:rPr lang="en-US" dirty="0"/>
              <a:t> by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Compute </a:t>
            </a:r>
            <a:r>
              <a:rPr lang="en-US" b="1" dirty="0" err="1"/>
              <a:t>X</a:t>
            </a:r>
            <a:r>
              <a:rPr lang="en-US" baseline="30000" dirty="0" err="1"/>
              <a:t>t</a:t>
            </a:r>
            <a:r>
              <a:rPr lang="en-US" b="1" dirty="0" err="1"/>
              <a:t>X</a:t>
            </a:r>
            <a:r>
              <a:rPr lang="en-US" dirty="0"/>
              <a:t> (superscript t is the matrix transpose operator) and the resulting matrix has dimension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Eigenvalue decomposition will find a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 </a:t>
            </a:r>
            <a:r>
              <a:rPr lang="en-US" dirty="0"/>
              <a:t>diagonal matrix </a:t>
            </a:r>
            <a:r>
              <a:rPr lang="en-US" b="1" dirty="0"/>
              <a:t>D</a:t>
            </a:r>
            <a:r>
              <a:rPr lang="en-US" dirty="0"/>
              <a:t> and a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 </a:t>
            </a:r>
            <a:r>
              <a:rPr lang="en-US" dirty="0"/>
              <a:t>matrix </a:t>
            </a:r>
            <a:r>
              <a:rPr lang="en-US" b="1" dirty="0"/>
              <a:t>V</a:t>
            </a:r>
            <a:r>
              <a:rPr lang="en-US" dirty="0"/>
              <a:t> such that:</a:t>
            </a:r>
          </a:p>
          <a:p>
            <a:pPr lvl="1"/>
            <a:r>
              <a:rPr lang="en-US" b="1" dirty="0" err="1"/>
              <a:t>V</a:t>
            </a:r>
            <a:r>
              <a:rPr lang="en-US" baseline="30000" dirty="0" err="1"/>
              <a:t>t</a:t>
            </a:r>
            <a:r>
              <a:rPr lang="en-US" b="1" dirty="0" err="1"/>
              <a:t>V</a:t>
            </a:r>
            <a:r>
              <a:rPr lang="en-US" dirty="0"/>
              <a:t> = </a:t>
            </a:r>
            <a:r>
              <a:rPr lang="en-US" b="1" dirty="0"/>
              <a:t>I</a:t>
            </a:r>
            <a:r>
              <a:rPr lang="en-US" dirty="0"/>
              <a:t> where I is a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 </a:t>
            </a:r>
            <a:r>
              <a:rPr lang="en-US" dirty="0"/>
              <a:t>identity matrix (this implies </a:t>
            </a:r>
            <a:r>
              <a:rPr lang="en-US" b="1" dirty="0"/>
              <a:t>V</a:t>
            </a:r>
            <a:r>
              <a:rPr lang="en-US" baseline="30000" dirty="0"/>
              <a:t>-1</a:t>
            </a:r>
            <a:r>
              <a:rPr lang="en-US" dirty="0"/>
              <a:t> = </a:t>
            </a:r>
            <a:r>
              <a:rPr lang="en-US" b="1" dirty="0" err="1"/>
              <a:t>V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X</a:t>
            </a:r>
            <a:r>
              <a:rPr lang="en-US" baseline="30000" dirty="0" err="1"/>
              <a:t>t</a:t>
            </a:r>
            <a:r>
              <a:rPr lang="en-US" b="1" dirty="0" err="1"/>
              <a:t>XV</a:t>
            </a:r>
            <a:r>
              <a:rPr lang="en-US" dirty="0"/>
              <a:t> = </a:t>
            </a:r>
            <a:r>
              <a:rPr lang="en-US" b="1" dirty="0"/>
              <a:t>VD</a:t>
            </a:r>
            <a:r>
              <a:rPr lang="en-US" dirty="0"/>
              <a:t> or (</a:t>
            </a:r>
            <a:r>
              <a:rPr lang="en-US" b="1" dirty="0"/>
              <a:t>XV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(</a:t>
            </a:r>
            <a:r>
              <a:rPr lang="en-US" b="1" dirty="0"/>
              <a:t>XV</a:t>
            </a:r>
            <a:r>
              <a:rPr lang="en-US" dirty="0"/>
              <a:t>) = </a:t>
            </a:r>
            <a:r>
              <a:rPr lang="en-US" b="1" dirty="0"/>
              <a:t>D</a:t>
            </a:r>
            <a:r>
              <a:rPr lang="en-US" dirty="0"/>
              <a:t> or 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 = </a:t>
            </a:r>
            <a:r>
              <a:rPr lang="en-US" b="1" dirty="0"/>
              <a:t>I</a:t>
            </a:r>
            <a:r>
              <a:rPr lang="en-US" dirty="0"/>
              <a:t> (</a:t>
            </a:r>
            <a:r>
              <a:rPr lang="en-US" b="1" dirty="0"/>
              <a:t>D</a:t>
            </a:r>
            <a:r>
              <a:rPr lang="en-US" baseline="30000" dirty="0"/>
              <a:t>-1/2 </a:t>
            </a:r>
            <a:r>
              <a:rPr lang="en-US" dirty="0"/>
              <a:t>is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 </a:t>
            </a:r>
            <a:r>
              <a:rPr lang="en-US" dirty="0"/>
              <a:t>diagonal matrix whose elements are reciprocal of the square root of those of </a:t>
            </a:r>
            <a:r>
              <a:rPr lang="en-US" b="1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transformation </a:t>
            </a:r>
            <a:r>
              <a:rPr lang="en-US" b="1" dirty="0"/>
              <a:t>XVD</a:t>
            </a:r>
            <a:r>
              <a:rPr lang="en-US" baseline="30000" dirty="0"/>
              <a:t>-1/2 </a:t>
            </a:r>
            <a:r>
              <a:rPr lang="en-US" dirty="0"/>
              <a:t>is the orthonormal transformation of </a:t>
            </a:r>
            <a:r>
              <a:rPr lang="en-US" b="1" dirty="0"/>
              <a:t>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924B1-5DEB-4EC6-B07A-B5EC3FF955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Non-parametric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Fundamental Belief / Proposition / Axiom</a:t>
            </a:r>
          </a:p>
          <a:p>
            <a:r>
              <a:rPr lang="en-US" dirty="0"/>
              <a:t>Similar inputs have similar outputs or behaviors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Two cars made at the same plant in the same week probably will break down for similar reasons after the same number of years.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majority of students in this class have eaten their supper.</a:t>
            </a:r>
          </a:p>
          <a:p>
            <a:r>
              <a:rPr lang="en-US" dirty="0"/>
              <a:t>Fine Prints: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Unless the output is completely determined by the inputs, the same inputs may not have the same output.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Although similarity is a subjective concept, we will use some metrics to measure the extent of similarity.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6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 in Python: First Principle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</a:t>
            </a:r>
            <a:r>
              <a:rPr lang="en-US" sz="1200" dirty="0" err="1">
                <a:latin typeface="SAS Monospace" panose="020B0609020202020204" pitchFamily="49" charset="0"/>
              </a:rPr>
              <a:t>numpy</a:t>
            </a:r>
            <a:r>
              <a:rPr lang="en-US" sz="1200" dirty="0">
                <a:latin typeface="SAS Monospace" panose="020B0609020202020204" pitchFamily="49" charset="0"/>
              </a:rPr>
              <a:t> as 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</a:rPr>
              <a:t>numpy</a:t>
            </a:r>
            <a:r>
              <a:rPr lang="en-US" sz="1200" dirty="0">
                <a:latin typeface="SAS Monospace" panose="020B06090202020202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</a:rPr>
              <a:t>linalg</a:t>
            </a:r>
            <a:r>
              <a:rPr lang="en-US" sz="1200" dirty="0">
                <a:latin typeface="SAS Monospace" panose="020B0609020202020204" pitchFamily="49" charset="0"/>
              </a:rPr>
              <a:t> as 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latin typeface="SAS Monospace" panose="020B0609020202020204" pitchFamily="49" charset="0"/>
              </a:rPr>
              <a:t>import pandas as pd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Input the matrix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x = </a:t>
            </a:r>
            <a:r>
              <a:rPr lang="en-US" sz="1200" dirty="0" err="1">
                <a:latin typeface="SAS Monospace" panose="020B0609020202020204" pitchFamily="49" charset="0"/>
              </a:rPr>
              <a:t>np.matrix</a:t>
            </a:r>
            <a:r>
              <a:rPr lang="en-US" sz="1200" dirty="0">
                <a:latin typeface="SAS Monospace" panose="020B0609020202020204" pitchFamily="49" charset="0"/>
              </a:rPr>
              <a:t>([[5.1, 160, 82000],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[5.2, 170, 84000],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[5.3, 180, 86000],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[5.4, 190, 88000],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[5.5, 200, 90000],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[5.6, 110, 81000],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[5.7, 120, 83000],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[5.8, 130, 85000],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[5.9, 140, 87000],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[6.0, 150, 89000]])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print("Input Matrix = \n", 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print("Number of Dimensions = ", </a:t>
            </a:r>
            <a:r>
              <a:rPr lang="en-US" sz="1200" dirty="0" err="1">
                <a:latin typeface="SAS Monospace" panose="020B0609020202020204" pitchFamily="49" charset="0"/>
              </a:rPr>
              <a:t>x.ndim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print("Number of Rows = ", </a:t>
            </a:r>
            <a:r>
              <a:rPr lang="en-US" sz="1200" dirty="0" err="1">
                <a:latin typeface="SAS Monospace" panose="020B0609020202020204" pitchFamily="49" charset="0"/>
              </a:rPr>
              <a:t>np.size</a:t>
            </a:r>
            <a:r>
              <a:rPr lang="en-US" sz="1200" dirty="0">
                <a:latin typeface="SAS Monospace" panose="020B0609020202020204" pitchFamily="49" charset="0"/>
              </a:rPr>
              <a:t>(x,0))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print("Number of Columns = ", </a:t>
            </a:r>
            <a:r>
              <a:rPr lang="en-US" sz="1200" dirty="0" err="1">
                <a:latin typeface="SAS Monospace" panose="020B0609020202020204" pitchFamily="49" charset="0"/>
              </a:rPr>
              <a:t>np.size</a:t>
            </a:r>
            <a:r>
              <a:rPr lang="en-US" sz="1200" dirty="0">
                <a:latin typeface="SAS Monospace" panose="020B0609020202020204" pitchFamily="49" charset="0"/>
              </a:rPr>
              <a:t>(x,1))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</a:rPr>
              <a:t>x.transpose</a:t>
            </a:r>
            <a:r>
              <a:rPr lang="en-US" sz="1200" dirty="0">
                <a:latin typeface="SAS Monospace" panose="020B0609020202020204" pitchFamily="49" charset="0"/>
              </a:rPr>
              <a:t>() *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print("t(x) * x = \n", </a:t>
            </a: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Eigenvalue decomposition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evals</a:t>
            </a:r>
            <a:r>
              <a:rPr lang="en-US" sz="1200" dirty="0">
                <a:latin typeface="SAS Monospace" panose="020B0609020202020204" pitchFamily="49" charset="0"/>
              </a:rPr>
              <a:t>, </a:t>
            </a:r>
            <a:r>
              <a:rPr lang="en-US" sz="1200" dirty="0" err="1">
                <a:latin typeface="SAS Monospace" panose="020B06090202020202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</a:rPr>
              <a:t>LA.eigh</a:t>
            </a:r>
            <a:r>
              <a:rPr lang="en-US" sz="1200" dirty="0">
                <a:latin typeface="SAS Monospace" panose="020B06090202020202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print("Eigenvalues of x = \n", </a:t>
            </a:r>
            <a:r>
              <a:rPr lang="en-US" sz="1200" dirty="0" err="1">
                <a:latin typeface="SAS Monospace" panose="020B0609020202020204" pitchFamily="49" charset="0"/>
              </a:rPr>
              <a:t>evals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print("Eigenvectors of x = \n",</a:t>
            </a:r>
            <a:r>
              <a:rPr lang="en-US" sz="1200" dirty="0" err="1">
                <a:latin typeface="SAS Monospace" panose="020B06090202020202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Here is the transformation matrix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</a:rPr>
              <a:t> * </a:t>
            </a:r>
            <a:r>
              <a:rPr lang="en-US" sz="1200" dirty="0" err="1">
                <a:latin typeface="SAS Monospace" panose="020B0609020202020204" pitchFamily="49" charset="0"/>
              </a:rPr>
              <a:t>LA.inv</a:t>
            </a:r>
            <a:r>
              <a:rPr lang="en-US" sz="1200" dirty="0">
                <a:latin typeface="SAS Monospace" panose="020B06090202020202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</a:rPr>
              <a:t>np.sqrt</a:t>
            </a:r>
            <a:r>
              <a:rPr lang="en-US" sz="1200" dirty="0">
                <a:latin typeface="SAS Monospace" panose="020B06090202020202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</a:rPr>
              <a:t>np.diagflat</a:t>
            </a:r>
            <a:r>
              <a:rPr lang="en-US" sz="1200" dirty="0">
                <a:latin typeface="SAS Monospace" panose="020B06090202020202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</a:rPr>
              <a:t>evals</a:t>
            </a:r>
            <a:r>
              <a:rPr lang="en-US" sz="1200" dirty="0">
                <a:latin typeface="SAS Monospace" panose="020B060902020202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print("Transformation Matrix = \n", </a:t>
            </a:r>
            <a:r>
              <a:rPr lang="en-US" sz="1200" dirty="0" err="1">
                <a:latin typeface="SAS Monospace" panose="020B06090202020202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Here is the transformed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</a:rPr>
              <a:t> = x * </a:t>
            </a:r>
            <a:r>
              <a:rPr lang="en-US" sz="1200" dirty="0" err="1">
                <a:latin typeface="SAS Monospace" panose="020B0609020202020204" pitchFamily="49" charset="0"/>
              </a:rPr>
              <a:t>transf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print("The Transformed x = \n", </a:t>
            </a:r>
            <a:r>
              <a:rPr lang="en-US" sz="1200" dirty="0" err="1">
                <a:latin typeface="SAS Monospace" panose="020B06090202020202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Check columns of transformed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</a:rPr>
              <a:t>transf_x.transpose</a:t>
            </a:r>
            <a:r>
              <a:rPr lang="en-US" sz="1200" dirty="0">
                <a:latin typeface="SAS Monospace" panose="020B0609020202020204" pitchFamily="49" charset="0"/>
              </a:rPr>
              <a:t>() * </a:t>
            </a:r>
            <a:r>
              <a:rPr lang="en-US" sz="1200" dirty="0" err="1">
                <a:latin typeface="SAS Monospace" panose="020B0609020202020204" pitchFamily="49" charset="0"/>
              </a:rPr>
              <a:t>transf_x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print("Expect an Identity Matrix = \n", </a:t>
            </a: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A7C7E-9223-4C04-9186-0D00C7FC49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A0171-E22C-4430-A2D3-2EB71452FE31}"/>
              </a:ext>
            </a:extLst>
          </p:cNvPr>
          <p:cNvSpPr/>
          <p:nvPr/>
        </p:nvSpPr>
        <p:spPr>
          <a:xfrm>
            <a:off x="9697307" y="5942568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</p:spTree>
    <p:extLst>
      <p:ext uri="{BB962C8B-B14F-4D97-AF65-F5344CB8AC3E}">
        <p14:creationId xmlns:p14="http://schemas.microsoft.com/office/powerpoint/2010/main" val="3746545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 in Python: First Principle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Input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[[5.1e+00 1.6e+02 8.2e+04]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[5.2e+00 1.7e+02 8.4e+04]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[5.3e+00 1.8e+02 8.6e+04]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[5.4e+00 1.9e+02 8.8e+04]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[5.5e+00 2.0e+02 9.0e+04]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[5.6e+00 1.1e+02 8.1e+04]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[5.7e+00 1.2e+02 8.3e+04]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[5.8e+00 1.3e+02 8.5e+04]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[5.9e+00 1.4e+02 8.7e+04]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[6.0e+00 1.5e+02 8.9e+04]]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Number of Dimensions = 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Number of Rows = 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Number of Columns = 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t(x) *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[[3.0885e+02 8.5600e+03 4.7480e+06]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[8.5600e+03 2.4850e+05 1.3305e+08]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[4.7480e+06 1.3305e+08 7.3185e+10]]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Eigenvalues of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[3.53398246e-02 6.61645828e+03 7.31852422e+10]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Eigenvectors of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[[ 9.99941038e-01  1.08589624e-02 -6.48765732e-05]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[ 1.08588266e-02 -9.99939389e-01 -1.81799265e-03]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[-8.46141548e-05  1.81718097e-03 -9.99998345e-01]]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Transformation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[[ 5.31914951e+00  1.33498240e-04 -2.39814890e-10]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[ 5.77631278e-02 -1.22930851e-02 -6.72017163e-09]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[-4.50101879e-04  2.23401143e-05 -3.69647288e-06]]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The Transformed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[[-0.53859114 -0.1343234  -0.30311185]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[-0.32924867 -0.21256067 -0.31050487]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[-0.1199062  -0.29079794 -0.31789788]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[ 0.08943627 -0.36903521 -0.32529089]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[ 0.29877874 -0.44727248 -0.3326839 ]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[-0.3170709   0.45805749 -0.29941504]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[-0.10772843  0.37982022 -0.30680806]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[ 0.10161404  0.30158295 -0.31420107]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[ 0.31095651  0.22334568 -0.32159408]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[ 0.52029898  0.1451084  -0.3289871 ]]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Expect an Identity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[[ 9.99999953e-01  1.00405564e-08 -2.52808885e-12]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[ 1.00405564e-08  9.99999998e-01  1.23873134e-13]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[-2.52808885e-12  1.23873134e-13  1.00000000e+00]]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CDDF3-9320-42C0-B495-ABD2CEBD8DFA}"/>
              </a:ext>
            </a:extLst>
          </p:cNvPr>
          <p:cNvSpPr/>
          <p:nvPr/>
        </p:nvSpPr>
        <p:spPr>
          <a:xfrm>
            <a:off x="9697307" y="5942568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A7C7E-9223-4C04-9186-0D00C7FC49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32CCAC-211B-40B2-958B-34A9D38AA843}"/>
              </a:ext>
            </a:extLst>
          </p:cNvPr>
          <p:cNvSpPr/>
          <p:nvPr/>
        </p:nvSpPr>
        <p:spPr>
          <a:xfrm>
            <a:off x="6251550" y="5403640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 = </a:t>
            </a:r>
            <a:r>
              <a:rPr lang="en-US" b="1" dirty="0"/>
              <a:t>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408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 in Python: SciPy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</a:t>
            </a:r>
            <a:r>
              <a:rPr lang="en-US" sz="1200" dirty="0" err="1">
                <a:latin typeface="SAS Monospace" panose="020B0609020202020204" pitchFamily="49" charset="0"/>
              </a:rPr>
              <a:t>numpy</a:t>
            </a:r>
            <a:r>
              <a:rPr lang="en-US" sz="1200" dirty="0">
                <a:latin typeface="SAS Monospace" panose="020B0609020202020204" pitchFamily="49" charset="0"/>
              </a:rPr>
              <a:t> as 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</a:rPr>
              <a:t>numpy</a:t>
            </a:r>
            <a:r>
              <a:rPr lang="en-US" sz="1200" dirty="0">
                <a:latin typeface="SAS Monospace" panose="020B06090202020202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</a:rPr>
              <a:t>linalg</a:t>
            </a:r>
            <a:r>
              <a:rPr lang="en-US" sz="1200" dirty="0">
                <a:latin typeface="SAS Monospace" panose="020B0609020202020204" pitchFamily="49" charset="0"/>
              </a:rPr>
              <a:t> as 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pandas as </a:t>
            </a:r>
            <a:r>
              <a:rPr lang="en-US" sz="1200" dirty="0" err="1">
                <a:latin typeface="SAS Monospace" panose="020B0609020202020204" pitchFamily="49" charset="0"/>
              </a:rPr>
              <a:t>pd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Input the matrix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x = </a:t>
            </a:r>
            <a:r>
              <a:rPr lang="en-US" sz="1200" dirty="0" err="1">
                <a:latin typeface="SAS Monospace" panose="020B0609020202020204" pitchFamily="49" charset="0"/>
              </a:rPr>
              <a:t>np.matrix</a:t>
            </a:r>
            <a:r>
              <a:rPr lang="en-US" sz="1200" dirty="0">
                <a:latin typeface="SAS Monospace" panose="020B0609020202020204" pitchFamily="49" charset="0"/>
              </a:rPr>
              <a:t>([[5.1, 160, 82000],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[5.2, 170, 84000],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[5.3, 180, 86000],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[5.4, 190, 88000],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[5.5, 200, 90000],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[5.6, 110, 81000],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[5.7, 120, 83000],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[5.8, 130, 85000],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[5.9, 140, 87000],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[6.0, 150, 89000]])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Orthonormalize using the </a:t>
            </a:r>
            <a:r>
              <a:rPr lang="en-US" sz="1200" dirty="0" err="1">
                <a:latin typeface="SAS Monospace" panose="020B0609020202020204" pitchFamily="49" charset="0"/>
              </a:rPr>
              <a:t>orth</a:t>
            </a:r>
            <a:r>
              <a:rPr lang="en-US" sz="1200" dirty="0">
                <a:latin typeface="SAS Monospace" panose="020B0609020202020204" pitchFamily="49" charset="0"/>
              </a:rPr>
              <a:t> function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</a:t>
            </a:r>
            <a:r>
              <a:rPr lang="en-US" sz="1200" dirty="0" err="1">
                <a:latin typeface="SAS Monospace" panose="020B0609020202020204" pitchFamily="49" charset="0"/>
              </a:rPr>
              <a:t>scipy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</a:rPr>
              <a:t>scipy</a:t>
            </a:r>
            <a:r>
              <a:rPr lang="en-US" sz="1200" dirty="0">
                <a:latin typeface="SAS Monospace" panose="020B06090202020202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</a:rPr>
              <a:t>linalg</a:t>
            </a:r>
            <a:r>
              <a:rPr lang="en-US" sz="1200" dirty="0">
                <a:latin typeface="SAS Monospace" panose="020B0609020202020204" pitchFamily="49" charset="0"/>
              </a:rPr>
              <a:t> as LA2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orthx</a:t>
            </a:r>
            <a:r>
              <a:rPr lang="en-US" sz="1200" dirty="0">
                <a:latin typeface="SAS Monospace" panose="020B0609020202020204" pitchFamily="49" charset="0"/>
              </a:rPr>
              <a:t> = LA2.orth(x)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print("The orthonormalize x = \n", </a:t>
            </a:r>
            <a:r>
              <a:rPr lang="en-US" sz="1200" dirty="0" err="1">
                <a:latin typeface="SAS Monospace" panose="020B0609020202020204" pitchFamily="49" charset="0"/>
              </a:rPr>
              <a:t>orthx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Check columns of the ORTH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check = </a:t>
            </a:r>
            <a:r>
              <a:rPr lang="en-US" sz="1200" dirty="0" err="1">
                <a:latin typeface="SAS Monospace" panose="020B0609020202020204" pitchFamily="49" charset="0"/>
              </a:rPr>
              <a:t>orthx.transpose</a:t>
            </a:r>
            <a:r>
              <a:rPr lang="en-US" sz="1200" dirty="0">
                <a:latin typeface="SAS Monospace" panose="020B0609020202020204" pitchFamily="49" charset="0"/>
              </a:rPr>
              <a:t>().dot(</a:t>
            </a:r>
            <a:r>
              <a:rPr lang="en-US" sz="1200" dirty="0" err="1">
                <a:latin typeface="SAS Monospace" panose="020B0609020202020204" pitchFamily="49" charset="0"/>
              </a:rPr>
              <a:t>orthx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print("Also Expect an Identity Matrix = \n", check)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A7C7E-9223-4C04-9186-0D00C7FC49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A0171-E22C-4430-A2D3-2EB71452FE31}"/>
              </a:ext>
            </a:extLst>
          </p:cNvPr>
          <p:cNvSpPr/>
          <p:nvPr/>
        </p:nvSpPr>
        <p:spPr>
          <a:xfrm>
            <a:off x="9697307" y="5942568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</p:spTree>
    <p:extLst>
      <p:ext uri="{BB962C8B-B14F-4D97-AF65-F5344CB8AC3E}">
        <p14:creationId xmlns:p14="http://schemas.microsoft.com/office/powerpoint/2010/main" val="2172338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547653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First Principles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The Transformed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[[-0.53859114 -0.1343234  -0.30311185]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[-0.32924867 -0.21256067 -0.31050487]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[-0.1199062  -0.29079794 -0.31789788]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[ 0.08943627 -0.36903521 -0.32529089]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[ 0.29877874 -0.44727248 -0.3326839 ]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[-0.3170709   0.45805749 -0.29941504]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[-0.10772843  0.37982022 -0.30680806]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[ 0.10161404  0.30158295 -0.31420107]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[ 0.31095651  0.22334568 -0.32159408]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[ 0.52029898  0.1451084  -0.3289871 ]]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Expect an Identity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[[ 9.99999953e-01  1.00405564e-08 -2.52808885e-12]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[ 1.00405564e-08  9.99999998e-01  1.23873134e-13]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[-2.52808885e-12  1.23873134e-13  1.00000000e+00]]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SciPy </a:t>
            </a:r>
            <a:r>
              <a:rPr lang="en-US" dirty="0" err="1"/>
              <a:t>orth</a:t>
            </a:r>
            <a:r>
              <a:rPr lang="en-US" dirty="0"/>
              <a:t>()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The orthonormalize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[[-0.30311185  0.1343234   0.53859115]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[-0.31050487  0.21256067  0.32924868]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[-0.31789788  0.29079794  0.1199062 ]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[-0.32529089  0.36903521 -0.08943628]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[-0.3326839   0.44727248 -0.29877875]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[-0.29941504 -0.45805749  0.31707091]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[-0.30680806 -0.37982022  0.10772844]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[-0.31420107 -0.30158295 -0.10161404]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[-0.32159408 -0.22334568 -0.31095652]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[-0.3289871  -0.1451084  -0.52029899]]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Also Expect an Identity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[[ 1.00000000e+00  2.77555756e-17  1.11022302e-16]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[ 2.77555756e-17  1.00000000e+00 -1.11022302e-16]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[ 1.11022302e-16 -1.11022302e-16  1.00000000e+00]]</a:t>
            </a:r>
            <a:endParaRPr lang="en-US" sz="1200" dirty="0">
              <a:latin typeface="SAS Monospace" panose="020B0609020202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CDDF3-9320-42C0-B495-ABD2CEBD8DFA}"/>
              </a:ext>
            </a:extLst>
          </p:cNvPr>
          <p:cNvSpPr/>
          <p:nvPr/>
        </p:nvSpPr>
        <p:spPr>
          <a:xfrm>
            <a:off x="9697307" y="5942568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A7C7E-9223-4C04-9186-0D00C7FC49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DE0BC02-4825-4AFD-A94C-DD50B4ED6A64}"/>
              </a:ext>
            </a:extLst>
          </p:cNvPr>
          <p:cNvSpPr/>
          <p:nvPr/>
        </p:nvSpPr>
        <p:spPr>
          <a:xfrm>
            <a:off x="3384224" y="2469823"/>
            <a:ext cx="1225483" cy="211160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2F70C4-F0B7-40D0-9677-FDC0F373289B}"/>
              </a:ext>
            </a:extLst>
          </p:cNvPr>
          <p:cNvSpPr/>
          <p:nvPr/>
        </p:nvSpPr>
        <p:spPr>
          <a:xfrm>
            <a:off x="6242117" y="2439186"/>
            <a:ext cx="1225483" cy="211160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8B238F-0B7D-43B8-ABA8-EE65BD683DAD}"/>
              </a:ext>
            </a:extLst>
          </p:cNvPr>
          <p:cNvSpPr/>
          <p:nvPr/>
        </p:nvSpPr>
        <p:spPr>
          <a:xfrm>
            <a:off x="2271860" y="2648932"/>
            <a:ext cx="1112364" cy="1828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D6936A-79EF-4767-9103-32D32490F3BF}"/>
              </a:ext>
            </a:extLst>
          </p:cNvPr>
          <p:cNvSpPr/>
          <p:nvPr/>
        </p:nvSpPr>
        <p:spPr>
          <a:xfrm>
            <a:off x="7402111" y="2650503"/>
            <a:ext cx="1112364" cy="1828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DB5A38-3909-41E7-8BDA-2515684F3C69}"/>
              </a:ext>
            </a:extLst>
          </p:cNvPr>
          <p:cNvSpPr/>
          <p:nvPr/>
        </p:nvSpPr>
        <p:spPr>
          <a:xfrm>
            <a:off x="1159496" y="2648932"/>
            <a:ext cx="1112364" cy="182880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D6B6A2-513B-4CE6-AE50-D3AA5FCD80BA}"/>
              </a:ext>
            </a:extLst>
          </p:cNvPr>
          <p:cNvSpPr/>
          <p:nvPr/>
        </p:nvSpPr>
        <p:spPr>
          <a:xfrm>
            <a:off x="8495229" y="2648932"/>
            <a:ext cx="1112364" cy="182880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AE6F276-B5A5-4ED8-B63A-734AF5F51EDD}"/>
              </a:ext>
            </a:extLst>
          </p:cNvPr>
          <p:cNvSpPr/>
          <p:nvPr/>
        </p:nvSpPr>
        <p:spPr>
          <a:xfrm>
            <a:off x="9766169" y="1825624"/>
            <a:ext cx="1266335" cy="823308"/>
          </a:xfrm>
          <a:prstGeom prst="wedgeRoundRectCallout">
            <a:avLst>
              <a:gd name="adj1" fmla="val -59543"/>
              <a:gd name="adj2" fmla="val 636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Switched Sign</a:t>
            </a:r>
          </a:p>
        </p:txBody>
      </p:sp>
    </p:spTree>
    <p:extLst>
      <p:ext uri="{BB962C8B-B14F-4D97-AF65-F5344CB8AC3E}">
        <p14:creationId xmlns:p14="http://schemas.microsoft.com/office/powerpoint/2010/main" val="180536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63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k</a:t>
            </a:r>
            <a:r>
              <a:rPr lang="en-US" dirty="0"/>
              <a:t> value must be an integer greater than zero</a:t>
            </a:r>
          </a:p>
          <a:p>
            <a:r>
              <a:rPr lang="en-US" dirty="0"/>
              <a:t>The choice can be subjective</a:t>
            </a:r>
          </a:p>
          <a:p>
            <a:r>
              <a:rPr lang="en-US" dirty="0"/>
              <a:t>If </a:t>
            </a:r>
            <a:r>
              <a:rPr lang="en-US" i="1" dirty="0"/>
              <a:t>k</a:t>
            </a:r>
            <a:r>
              <a:rPr lang="en-US" dirty="0"/>
              <a:t> is too small (say 1), then the results are either sensitive to noise observations or biased.</a:t>
            </a:r>
          </a:p>
          <a:p>
            <a:r>
              <a:rPr lang="en-US" dirty="0"/>
              <a:t>If </a:t>
            </a:r>
            <a:r>
              <a:rPr lang="en-US" i="1" dirty="0"/>
              <a:t>k</a:t>
            </a:r>
            <a:r>
              <a:rPr lang="en-US" dirty="0"/>
              <a:t> is too large (say 50), then the neighborhood may include observations which may cause more distraction than adding information.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7" y="1857375"/>
            <a:ext cx="5943600" cy="3722606"/>
          </a:xfrm>
          <a:prstGeom prst="rect">
            <a:avLst/>
          </a:prstGeom>
          <a:solidFill>
            <a:srgbClr val="25BAE4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245B08-2B0B-465C-9BE1-352587D37B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8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Determine the Number of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87F8D-6DC0-4FA1-8CF8-58EAF37CF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744297-707E-42A9-98CC-E15260578B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5350198"/>
              </p:ext>
            </p:extLst>
          </p:nvPr>
        </p:nvGraphicFramePr>
        <p:xfrm>
          <a:off x="951322" y="1809947"/>
          <a:ext cx="10021478" cy="4234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99450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Grid Search for the Number of Neighbors</a:t>
            </a:r>
            <a:r>
              <a:rPr lang="en-US" dirty="0"/>
              <a:t>:</a:t>
            </a:r>
          </a:p>
          <a:p>
            <a:r>
              <a:rPr lang="en-US" dirty="0"/>
              <a:t>Select a range of integers, say 1 ≤ </a:t>
            </a:r>
            <a:r>
              <a:rPr lang="en-US" i="1" dirty="0"/>
              <a:t>k</a:t>
            </a:r>
            <a:r>
              <a:rPr lang="en-US" dirty="0"/>
              <a:t> ≤ 20</a:t>
            </a:r>
          </a:p>
          <a:p>
            <a:pPr lvl="1"/>
            <a:r>
              <a:rPr lang="en-US" dirty="0"/>
              <a:t>Choose the lower bound based on your idea of the minimum number of neighbors to make up a community</a:t>
            </a:r>
          </a:p>
          <a:p>
            <a:pPr lvl="1"/>
            <a:r>
              <a:rPr lang="en-US" dirty="0"/>
              <a:t>Choose the upper bound according to your ability to comprehend that many numbers of neighbors</a:t>
            </a:r>
          </a:p>
          <a:p>
            <a:r>
              <a:rPr lang="en-US" dirty="0"/>
              <a:t>Run nearest neighbors algorithm for each value of </a:t>
            </a:r>
            <a:r>
              <a:rPr lang="en-US" i="1" dirty="0"/>
              <a:t>k</a:t>
            </a:r>
            <a:r>
              <a:rPr lang="en-US" dirty="0"/>
              <a:t> and obtain predicted values of the target variable</a:t>
            </a:r>
          </a:p>
          <a:p>
            <a:r>
              <a:rPr lang="en-US" dirty="0"/>
              <a:t>Select </a:t>
            </a:r>
            <a:r>
              <a:rPr lang="en-US" u="sng" dirty="0"/>
              <a:t>your</a:t>
            </a:r>
            <a:r>
              <a:rPr lang="en-US" dirty="0"/>
              <a:t> value of </a:t>
            </a:r>
            <a:r>
              <a:rPr lang="en-US" i="1" dirty="0"/>
              <a:t>k</a:t>
            </a:r>
            <a:r>
              <a:rPr lang="en-US" dirty="0"/>
              <a:t> such that the predicted values are most correlated with the observed values of the target variable</a:t>
            </a:r>
            <a:endParaRPr lang="en-US" i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E0CEC-F822-48DB-AAF2-2EDFAFC674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29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Classification or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Classification</a:t>
            </a:r>
            <a:r>
              <a:rPr lang="en-US" dirty="0"/>
              <a:t>:</a:t>
            </a:r>
          </a:p>
          <a:p>
            <a:r>
              <a:rPr lang="en-US" dirty="0"/>
              <a:t>Target is categorical</a:t>
            </a:r>
          </a:p>
          <a:p>
            <a:r>
              <a:rPr lang="en-US" dirty="0"/>
              <a:t>Probabilities of the categories from the neighbors are calculated</a:t>
            </a:r>
          </a:p>
          <a:p>
            <a:r>
              <a:rPr lang="en-US" dirty="0"/>
              <a:t>The category with the highest probability is the predicted target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Prediction</a:t>
            </a:r>
            <a:r>
              <a:rPr lang="en-US" dirty="0"/>
              <a:t>:</a:t>
            </a:r>
          </a:p>
          <a:p>
            <a:r>
              <a:rPr lang="en-US" dirty="0"/>
              <a:t>Target is of interval type</a:t>
            </a:r>
          </a:p>
          <a:p>
            <a:r>
              <a:rPr lang="en-US" dirty="0"/>
              <a:t>Mean or median of the neighbors is the predicted target value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FDD71-8871-4181-AB2D-097CA6DCDB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47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424" y="1825625"/>
            <a:ext cx="6429375" cy="4351338"/>
          </a:xfrm>
        </p:spPr>
        <p:txBody>
          <a:bodyPr>
            <a:normAutofit/>
          </a:bodyPr>
          <a:lstStyle/>
          <a:p>
            <a:r>
              <a:rPr lang="en-US" dirty="0"/>
              <a:t>Two input variables: x1 and x2</a:t>
            </a:r>
          </a:p>
          <a:p>
            <a:r>
              <a:rPr lang="en-US" dirty="0"/>
              <a:t>One target: y</a:t>
            </a:r>
          </a:p>
          <a:p>
            <a:r>
              <a:rPr lang="en-US" dirty="0"/>
              <a:t>Ten observations</a:t>
            </a:r>
          </a:p>
          <a:p>
            <a:r>
              <a:rPr lang="en-US" dirty="0"/>
              <a:t>Distance between </a:t>
            </a:r>
            <a:r>
              <a:rPr lang="en-US" u="sng" dirty="0"/>
              <a:t>first</a:t>
            </a:r>
            <a:r>
              <a:rPr lang="en-US" dirty="0"/>
              <a:t> two cases:</a:t>
            </a:r>
          </a:p>
          <a:p>
            <a:pPr marL="457200" lvl="1" indent="0">
              <a:buNone/>
            </a:pPr>
            <a:r>
              <a:rPr lang="en-US" dirty="0"/>
              <a:t>SQRT((7.7 – 9.5)</a:t>
            </a:r>
            <a:r>
              <a:rPr lang="en-US" baseline="30000" dirty="0"/>
              <a:t>2</a:t>
            </a:r>
            <a:r>
              <a:rPr lang="en-US" dirty="0"/>
              <a:t> + ((-37) – (-38))</a:t>
            </a:r>
            <a:r>
              <a:rPr lang="en-US" baseline="30000" dirty="0"/>
              <a:t>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= SQRT(4.24)</a:t>
            </a:r>
            <a:br>
              <a:rPr lang="en-US" dirty="0"/>
            </a:br>
            <a:r>
              <a:rPr lang="en-US" dirty="0"/>
              <a:t>= 2.0591 (up to 4 decimal places)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1857375"/>
          <a:ext cx="3804424" cy="4086222"/>
        </p:xfrm>
        <a:graphic>
          <a:graphicData uri="http://schemas.openxmlformats.org/drawingml/2006/table">
            <a:tbl>
              <a:tblPr/>
              <a:tblGrid>
                <a:gridCol w="951106">
                  <a:extLst>
                    <a:ext uri="{9D8B030D-6E8A-4147-A177-3AD203B41FA5}">
                      <a16:colId xmlns:a16="http://schemas.microsoft.com/office/drawing/2014/main" val="3071340975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2174940676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1559552127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1271324163"/>
                    </a:ext>
                  </a:extLst>
                </a:gridCol>
              </a:tblGrid>
              <a:tr h="38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270"/>
                  </a:ext>
                </a:extLst>
              </a:tr>
              <a:tr h="38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06694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80480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507842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35197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649303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30506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21392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046351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612981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67050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271D8ED-AA01-4F8C-A908-EEEFDB0D2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11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Distance Matrix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01699" y="2486813"/>
          <a:ext cx="10379076" cy="3266286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32.2490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41.4513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948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41.4513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68.1358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69.0938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36011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30.9974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3050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68.1358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54.2498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446570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32.2490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69.0938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48.1582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186612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30.9974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54.2498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94667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757327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48.1582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73169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D2ADAEE-2F85-4B9F-8D0D-C98C1EB89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3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Similar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denotes a vector of input attributes.</a:t>
                </a:r>
              </a:p>
              <a:p>
                <a:pPr lvl="1"/>
                <a:r>
                  <a:rPr lang="en-US" dirty="0"/>
                  <a:t>For example, we observe the gender, the eye color, the height, the weight, the ethnic race, the major of every student in this class.</a:t>
                </a:r>
              </a:p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vectors of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Similarity means the </a:t>
                </a:r>
                <a:r>
                  <a:rPr lang="en-US" i="1" dirty="0"/>
                  <a:t>n</a:t>
                </a:r>
                <a:r>
                  <a:rPr lang="en-US" dirty="0"/>
                  <a:t> vectors of inputs are sampled from the same multivariate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FCD47A3-9917-4D2C-B834-DB651879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54" y="4735512"/>
            <a:ext cx="2558289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46166D-6B96-45B8-8354-9D2078151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199" y="4735512"/>
            <a:ext cx="2209800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DD9F6F-5FB3-4415-9ECE-EBA0C6E42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326" y="4735512"/>
            <a:ext cx="2647950" cy="1724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B38022-1FC6-4162-BC4F-765D383725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3998" y="4735512"/>
            <a:ext cx="2490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31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Rank the distances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 = the most nearest neighbor which is yourself</a:t>
            </a:r>
          </a:p>
          <a:p>
            <a:pPr lvl="1"/>
            <a:r>
              <a:rPr lang="en-US" dirty="0"/>
              <a:t>10 = the least nearest (i.e., most distant) neighbor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74724" y="3267863"/>
          <a:ext cx="10379076" cy="1750224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426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44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44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426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9A038DB-9D64-4DCE-BCFC-BEA1EA1A0A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78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Rank of Distance Matrix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01699" y="2486813"/>
          <a:ext cx="10379076" cy="3266286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948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36011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3050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446570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186612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94667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757327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73169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63B03F3-3948-445F-859B-4E1D44B74A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99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7350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 neighbors of </a:t>
            </a:r>
            <a:r>
              <a:rPr lang="en-US" dirty="0" err="1"/>
              <a:t>CaseID</a:t>
            </a:r>
            <a:r>
              <a:rPr lang="en-US" dirty="0"/>
              <a:t> = 1</a:t>
            </a:r>
          </a:p>
          <a:p>
            <a:r>
              <a:rPr lang="en-US" i="1" dirty="0"/>
              <a:t>k</a:t>
            </a:r>
            <a:r>
              <a:rPr lang="en-US" dirty="0"/>
              <a:t> = 1: # 1</a:t>
            </a:r>
          </a:p>
          <a:p>
            <a:r>
              <a:rPr lang="en-US" i="1" dirty="0"/>
              <a:t>k</a:t>
            </a:r>
            <a:r>
              <a:rPr lang="en-US" dirty="0"/>
              <a:t> = 2: # 1, 2</a:t>
            </a:r>
          </a:p>
          <a:p>
            <a:r>
              <a:rPr lang="en-US" i="1" dirty="0"/>
              <a:t>k</a:t>
            </a:r>
            <a:r>
              <a:rPr lang="en-US" dirty="0"/>
              <a:t> = 3: # 1, 2, 3</a:t>
            </a:r>
          </a:p>
          <a:p>
            <a:r>
              <a:rPr lang="en-US" i="1" dirty="0"/>
              <a:t>k</a:t>
            </a:r>
            <a:r>
              <a:rPr lang="en-US" dirty="0"/>
              <a:t> = 4: # 1, 2, 3, 5</a:t>
            </a:r>
          </a:p>
          <a:p>
            <a:r>
              <a:rPr lang="en-US" i="1" dirty="0"/>
              <a:t>k</a:t>
            </a:r>
            <a:r>
              <a:rPr lang="en-US" dirty="0"/>
              <a:t> = 5: # 1, 2, 3, 5, 9</a:t>
            </a:r>
          </a:p>
          <a:p>
            <a:r>
              <a:rPr lang="en-US" i="1" dirty="0"/>
              <a:t>k</a:t>
            </a:r>
            <a:r>
              <a:rPr lang="en-US" dirty="0"/>
              <a:t> = 6: # 1, 2, 3, 5, 9, 10</a:t>
            </a:r>
          </a:p>
          <a:p>
            <a:r>
              <a:rPr lang="en-US" i="1" dirty="0"/>
              <a:t>k</a:t>
            </a:r>
            <a:r>
              <a:rPr lang="en-US" dirty="0"/>
              <a:t> = 7: # 1, 2, 3, 5, 9, 10, 8</a:t>
            </a:r>
          </a:p>
          <a:p>
            <a:r>
              <a:rPr lang="en-US" i="1" dirty="0"/>
              <a:t>k</a:t>
            </a:r>
            <a:r>
              <a:rPr lang="en-US" dirty="0"/>
              <a:t> = 8: # 1, 2, 3, 5, 9, 10, 8, 6</a:t>
            </a:r>
          </a:p>
          <a:p>
            <a:r>
              <a:rPr lang="en-US" i="1" dirty="0"/>
              <a:t>k</a:t>
            </a:r>
            <a:r>
              <a:rPr lang="en-US" dirty="0"/>
              <a:t> = 9: # 1, 2, 3, 5, 9, 10, 8, 6, 7</a:t>
            </a:r>
          </a:p>
          <a:p>
            <a:r>
              <a:rPr lang="en-US" i="1" dirty="0"/>
              <a:t>k</a:t>
            </a:r>
            <a:r>
              <a:rPr lang="en-US" dirty="0"/>
              <a:t> = 10: # 1, 2, 3, 5, 9, 10, 8, 6, 7, 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38200" y="4877588"/>
          <a:ext cx="10379076" cy="1106758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785D026-5E58-4D6D-A525-F38435B6BA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00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735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Predicted Value of </a:t>
            </a:r>
            <a:r>
              <a:rPr lang="en-US" dirty="0" err="1"/>
              <a:t>CaseID</a:t>
            </a:r>
            <a:r>
              <a:rPr lang="en-US" dirty="0"/>
              <a:t> = 1</a:t>
            </a:r>
          </a:p>
          <a:p>
            <a:r>
              <a:rPr lang="en-US" i="1" dirty="0"/>
              <a:t>k</a:t>
            </a:r>
            <a:r>
              <a:rPr lang="en-US" dirty="0"/>
              <a:t> = 5: # 1, 2, 3, 5, 9</a:t>
            </a:r>
          </a:p>
          <a:p>
            <a:r>
              <a:rPr lang="en-US" dirty="0"/>
              <a:t>Observed y: 4, 1, 2, 2, 2</a:t>
            </a:r>
          </a:p>
          <a:p>
            <a:r>
              <a:rPr lang="en-US" dirty="0"/>
              <a:t>Predicted y:</a:t>
            </a:r>
            <a:br>
              <a:rPr lang="en-US" dirty="0"/>
            </a:br>
            <a:r>
              <a:rPr lang="en-US" dirty="0"/>
              <a:t>= (4 + 1 + 2 + 2 + 2) / 5 = 2.2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38200" y="4877588"/>
          <a:ext cx="10379076" cy="1106758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505700" y="1413924"/>
          <a:ext cx="3514724" cy="3104360"/>
        </p:xfrm>
        <a:graphic>
          <a:graphicData uri="http://schemas.openxmlformats.org/drawingml/2006/table">
            <a:tbl>
              <a:tblPr/>
              <a:tblGrid>
                <a:gridCol w="878681">
                  <a:extLst>
                    <a:ext uri="{9D8B030D-6E8A-4147-A177-3AD203B41FA5}">
                      <a16:colId xmlns:a16="http://schemas.microsoft.com/office/drawing/2014/main" val="3071340975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2174940676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559552127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271324163"/>
                    </a:ext>
                  </a:extLst>
                </a:gridCol>
              </a:tblGrid>
              <a:tr h="293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270"/>
                  </a:ext>
                </a:extLst>
              </a:tr>
              <a:tr h="293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06694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80480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507842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35197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49303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30506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21392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046351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12981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67050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90C86E5-A434-415E-9571-42F49138BE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29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735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Predicted Value of </a:t>
            </a:r>
            <a:r>
              <a:rPr lang="en-US" dirty="0" err="1"/>
              <a:t>CaseID</a:t>
            </a:r>
            <a:r>
              <a:rPr lang="en-US" dirty="0"/>
              <a:t> =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68375" y="2376488"/>
          <a:ext cx="5965824" cy="3414714"/>
        </p:xfrm>
        <a:graphic>
          <a:graphicData uri="http://schemas.openxmlformats.org/drawingml/2006/table">
            <a:tbl>
              <a:tblPr/>
              <a:tblGrid>
                <a:gridCol w="1491456">
                  <a:extLst>
                    <a:ext uri="{9D8B030D-6E8A-4147-A177-3AD203B41FA5}">
                      <a16:colId xmlns:a16="http://schemas.microsoft.com/office/drawing/2014/main" val="282549620"/>
                    </a:ext>
                  </a:extLst>
                </a:gridCol>
                <a:gridCol w="1491456">
                  <a:extLst>
                    <a:ext uri="{9D8B030D-6E8A-4147-A177-3AD203B41FA5}">
                      <a16:colId xmlns:a16="http://schemas.microsoft.com/office/drawing/2014/main" val="2338626240"/>
                    </a:ext>
                  </a:extLst>
                </a:gridCol>
                <a:gridCol w="1491456">
                  <a:extLst>
                    <a:ext uri="{9D8B030D-6E8A-4147-A177-3AD203B41FA5}">
                      <a16:colId xmlns:a16="http://schemas.microsoft.com/office/drawing/2014/main" val="2861298459"/>
                    </a:ext>
                  </a:extLst>
                </a:gridCol>
                <a:gridCol w="1491456">
                  <a:extLst>
                    <a:ext uri="{9D8B030D-6E8A-4147-A177-3AD203B41FA5}">
                      <a16:colId xmlns:a16="http://schemas.microsoft.com/office/drawing/2014/main" val="2205156321"/>
                    </a:ext>
                  </a:extLst>
                </a:gridCol>
              </a:tblGrid>
              <a:tr h="323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67991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995234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923805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678854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728000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717308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18847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87374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117392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234717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12149"/>
                  </a:ext>
                </a:extLst>
              </a:tr>
            </a:tbl>
          </a:graphicData>
        </a:graphic>
      </p:graphicFrame>
      <p:sp>
        <p:nvSpPr>
          <p:cNvPr id="10" name="Rounded Rectangular Callout 9"/>
          <p:cNvSpPr/>
          <p:nvPr/>
        </p:nvSpPr>
        <p:spPr>
          <a:xfrm>
            <a:off x="7829550" y="2376488"/>
            <a:ext cx="2828925" cy="1476375"/>
          </a:xfrm>
          <a:prstGeom prst="wedgeRoundRectCallout">
            <a:avLst>
              <a:gd name="adj1" fmla="val -91877"/>
              <a:gd name="adj2" fmla="val -18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observed y of </a:t>
            </a:r>
            <a:r>
              <a:rPr lang="en-US" dirty="0" err="1"/>
              <a:t>CaseID</a:t>
            </a:r>
            <a:r>
              <a:rPr lang="en-US" dirty="0"/>
              <a:t> = 1 when k =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42288-FAE0-41A0-A009-4B6B05E30E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23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Example: 2014 Automobile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data is Cars.csv.</a:t>
            </a:r>
          </a:p>
          <a:p>
            <a:r>
              <a:rPr lang="en-US" dirty="0"/>
              <a:t>Feature Variables: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Invoice: Invoice price in 2004 ($9,875 – $173,560)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Horsepower: Number of horsepower units (73 – 500 hp)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Weight: Curb Weight (1,850 – 7,190 pounds)</a:t>
            </a:r>
          </a:p>
          <a:p>
            <a:r>
              <a:rPr lang="en-US" dirty="0"/>
              <a:t>Identification Variable: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CaseID: Make and Row Index (e.g., Porsche_335)</a:t>
            </a:r>
          </a:p>
          <a:p>
            <a:r>
              <a:rPr lang="en-US" dirty="0"/>
              <a:t>Number of Neighbors: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 =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00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Specifications for Nearest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distance metric is Euclidean</a:t>
            </a:r>
          </a:p>
          <a:p>
            <a:r>
              <a:rPr lang="en-US" dirty="0"/>
              <a:t>The algorithm is brute (i.e., calculate the distance between each possible pair of observations)</a:t>
            </a:r>
          </a:p>
          <a:p>
            <a:pPr lvl="1"/>
            <a:r>
              <a:rPr lang="en-US" dirty="0"/>
              <a:t>Other algorithms are KD-TREE and BALL-TREE.  These algorithms may avoid calculating distances by storing similar observations together</a:t>
            </a:r>
          </a:p>
          <a:p>
            <a:pPr lvl="1"/>
            <a:r>
              <a:rPr lang="en-US" dirty="0"/>
              <a:t>KD-TREE: Bentley, J. L. (1975). Multidimensional Binary Search Trees Used for Associate Searching, </a:t>
            </a:r>
            <a:r>
              <a:rPr lang="en-US" i="1" dirty="0"/>
              <a:t>Communications of the ACM</a:t>
            </a:r>
            <a:r>
              <a:rPr lang="en-US" dirty="0"/>
              <a:t>,  v.18, n.9, pp.509-517.</a:t>
            </a:r>
          </a:p>
          <a:p>
            <a:pPr lvl="1"/>
            <a:r>
              <a:rPr lang="en-US" dirty="0"/>
              <a:t>BALL-TREE: </a:t>
            </a:r>
            <a:r>
              <a:rPr lang="en-US" dirty="0" err="1"/>
              <a:t>Omohundro</a:t>
            </a:r>
            <a:r>
              <a:rPr lang="en-US" dirty="0"/>
              <a:t> (1989). Five </a:t>
            </a:r>
            <a:r>
              <a:rPr lang="en-US" dirty="0" err="1"/>
              <a:t>Balltree</a:t>
            </a:r>
            <a:r>
              <a:rPr lang="en-US" dirty="0"/>
              <a:t> Construction Algorithms, International Computer Science Institute Technical Report.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37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Unsupervised, Original Scale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cars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pandas.read_csv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('C:\\Users\\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minlam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\\Documents\\IIT\\Machine Learning\\Data\\cars.csv',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              delimiter=',')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cars["CaseID"] = cars["Make"] + "_" +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cars.index.values.astype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(str)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cars_wIndex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cars.set_index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("CaseID")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Specify the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</a:t>
            </a: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kNNSpec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n_neighbors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4, algorithm = 'brute', metric = '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euclidean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Specify the training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cars_wIndex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[['Invoice', 'Horsepower', 'Weight']]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trainData.describe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Build nearest neighbors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kNNSpec.fit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distances, indices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82ACDB-8561-49A0-AB4F-2BE44357A6BF}"/>
              </a:ext>
            </a:extLst>
          </p:cNvPr>
          <p:cNvSpPr/>
          <p:nvPr/>
        </p:nvSpPr>
        <p:spPr>
          <a:xfrm>
            <a:off x="7819425" y="5992297"/>
            <a:ext cx="437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Nearest Neighbors Unsupervised.py</a:t>
            </a:r>
          </a:p>
        </p:txBody>
      </p:sp>
    </p:spTree>
    <p:extLst>
      <p:ext uri="{BB962C8B-B14F-4D97-AF65-F5344CB8AC3E}">
        <p14:creationId xmlns:p14="http://schemas.microsoft.com/office/powerpoint/2010/main" val="1483152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Training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DF5797-E0FC-4CB0-842E-BBF5B0288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543" y="492125"/>
            <a:ext cx="43624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940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Distances and Indices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0B239E-0933-4A77-8C5F-0CFE63B35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78" y="1378834"/>
            <a:ext cx="4775571" cy="4937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6C3C6-D801-4E32-99E1-5E06C6DDC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436" y="1378834"/>
            <a:ext cx="4719114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Describe a Distribution?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356FB9-B0D4-4FCD-945D-0539FC003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365952"/>
              </p:ext>
            </p:extLst>
          </p:nvPr>
        </p:nvGraphicFramePr>
        <p:xfrm>
          <a:off x="1004478" y="1470581"/>
          <a:ext cx="10090870" cy="470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840477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Find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Find the nearest neighbors of these focal observations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focal = [[173560, 477, 3131],     # 334: Porsche 911 GT2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[119600, 493, 4473],     # 262: Mercedes-Benz CL600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[117854, 493, 4429],     # 271: Mercedes-Benz SL600 convertible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[113388, 493, 4235]]     # 270: Mercedes-Benz SL55 AMG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myNeighbors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(focal,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return_distance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print("My Neighbors = \n",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myNeighbors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My Neighbors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[[334 262 271 270]         261: Mercedes-Benz CL500 2dr [88324, 302, 4085]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[262 271 270 261]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[271 262 270 261]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[270 271 262 261]]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3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Unsupervised, Orthonormalized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# Orthonormalized the training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x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numpy.matrix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trainData.values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x.transpose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() *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print("t(x) * x = \n",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# Eigenvalue decomposition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evals,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numpy.linalg.eigh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print("Eigenvalues of x = \n", evals)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print("Eigenvectors of x = \n",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# Here is the transformation matrix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numpy.linalg.inv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numpy.sqrt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numpy.diagflat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(evals)));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print("Transformation Matrix = \n",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# Here is the transformed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x *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print("The Transformed x = \n",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# Check columns of transformed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transf_x.transpose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() *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print("Expect an Identity Matrix = \n",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kNNSpec.fit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distances, indices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39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t(x) * 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[[518478936590   3219102117  48492493679]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 3219102117     22151103    345284887]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[ 48492493679    345284887   5725124540]]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Eigenvalues of 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[5.21119307e+05 1.18095293e+09 5.23044738e+11]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Eigenvectors of 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[[ 0.00272996 -0.09349631 -0.99561588]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[-0.99930601  0.03673123 -0.00618944]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[ 0.03714888  0.99494184 -0.09333115]]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Transformation Matrix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[[ 3.78170771e-06 -2.72068445e-06 -1.37664638e-06]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[-1.38429904e-03  1.06885585e-06 -8.55818530e-09]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[ 5.14608751e-05  2.89521886e-05 -1.29049758e-07]]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The Transformed 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[[-0.0117161   0.03844998 -0.04646993]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[-0.05160776  0.02143814 -0.03031741]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[-0.01743343  0.02667263 -0.03434875]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[-0.02200692 -0.0097789  -0.05908168]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[ 0.00307681  0.0148444  -0.03428758]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[ 0.03402063  0.02081924 -0.04607865]]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Expect an Identity Matrix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[[ 1.00000000e+00 -9.72052300e-14 -2.69346177e-14]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[-9.72052300e-14  1.00000000e+00 -2.77555756e-17]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[-2.69346177e-14 -2.77555756e-17  1.00000000e+00]]</a:t>
            </a: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62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Orthonormalized Training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10A072-6295-49B6-A1B9-73DF21197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283" y="1562100"/>
            <a:ext cx="38290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13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Orthonormalized Focal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ACFD6F-1665-4F57-8437-E4A86314D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662" y="1690688"/>
            <a:ext cx="3829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8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Find Neighbors After Orthonormalization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Find the nearest neighbors of these focal observations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focal = [[173560, 477, 3131],     # Porsche_335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[119600, 493, 4473],     # Mercedes-Benz_263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[117854, 493, 4429],     # Mercedes-Benz_272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[113388, 493, 4235]]     # Mercedes-Benz_271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transf_focal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focal *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myNeighbors_t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transf_focal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return_distance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print("My Neighbors = \n",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myNeighbors_t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My Neighbors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[[206 382 168 345]   # 206 - Kia Rio 4dr manual (9875, 104, 2403)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[206 382 168 345]   # 382 - Toyota Echo 2dr manual (10144, 108, 2035)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[206 382 168 345]   # 168 - Hyundai Accent 2dr hatch (10107, 103, 2255)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[206 382 168 345]]  # 345 - Saturn Ion1 4dr (10319, 140, 2692)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30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03243" cy="4351338"/>
          </a:xfr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sklearn.neighbors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KNeighborsClassifier</a:t>
            </a: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Specify target: 0 = Asia, 1 = Europe, 2 = USA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target = cars['Origin']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neigh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KNeighborsClassifier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n_neighbors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=4 , algorithm = 'brute', metric = '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euclidean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neigh.fit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, target)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See the classification probabilities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class_prob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nbrs.predict_proba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class_prob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EFF065-A353-4C12-A685-63E029AD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879" y="730250"/>
            <a:ext cx="4094776" cy="5486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799E6E-F4B4-4726-BFC0-F961AD546B9F}"/>
              </a:ext>
            </a:extLst>
          </p:cNvPr>
          <p:cNvSpPr/>
          <p:nvPr/>
        </p:nvSpPr>
        <p:spPr>
          <a:xfrm>
            <a:off x="3285132" y="6400800"/>
            <a:ext cx="4099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Nearest Neighbors Supervised.py</a:t>
            </a:r>
          </a:p>
        </p:txBody>
      </p:sp>
    </p:spTree>
    <p:extLst>
      <p:ext uri="{BB962C8B-B14F-4D97-AF65-F5344CB8AC3E}">
        <p14:creationId xmlns:p14="http://schemas.microsoft.com/office/powerpoint/2010/main" val="2383991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Misclassification Rate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76003" cy="4351338"/>
          </a:xfr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Calculate the Misclassification Rate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targetClass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['Asia', 'Europe', 'USA']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nMissClass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cars_wIndex.shape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j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numpy.argmax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class_prob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][:])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predictClass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targetClass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[j]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predictClass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!=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target.iloc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nMissClass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rateMissClass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nMissClass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cars_wIndex.shape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print('Misclassification Rate = ',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rateMissClass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SAS Monospace" panose="020B0609020202020204" pitchFamily="49" charset="0"/>
                <a:cs typeface="Courier New" panose="02070309020205020404" pitchFamily="49" charset="0"/>
              </a:rPr>
              <a:t>Misclassification Rate =  0.32009345794392524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334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Python SKLEARN 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hlinkClick r:id="rId3"/>
              </a:rPr>
              <a:t>http://scikit-learn.org/stable/modules/neighbors.html#unsupervised-neighbors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Pros</a:t>
            </a:r>
            <a:endParaRPr lang="en-US" dirty="0"/>
          </a:p>
          <a:p>
            <a:pPr lvl="1"/>
            <a:r>
              <a:rPr lang="en-US" dirty="0"/>
              <a:t>Produces results that are readily understandable.</a:t>
            </a:r>
          </a:p>
          <a:p>
            <a:pPr lvl="1"/>
            <a:r>
              <a:rPr lang="en-US" dirty="0"/>
              <a:t>Works efficiently on almost any number of variables.</a:t>
            </a:r>
          </a:p>
          <a:p>
            <a:pPr lvl="1"/>
            <a:r>
              <a:rPr lang="en-US" dirty="0"/>
              <a:t>Offers three algorithms for storing the training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pPr lvl="1"/>
            <a:r>
              <a:rPr lang="en-US" dirty="0"/>
              <a:t>Cannot handle training data with nominal and interval features.</a:t>
            </a:r>
          </a:p>
          <a:p>
            <a:pPr lvl="1"/>
            <a:r>
              <a:rPr lang="en-US" dirty="0"/>
              <a:t>Returns </a:t>
            </a:r>
            <a:r>
              <a:rPr lang="en-US" dirty="0" err="1"/>
              <a:t>NaN</a:t>
            </a:r>
            <a:r>
              <a:rPr lang="en-US" dirty="0"/>
              <a:t> distance for some feature (e.g., try adding the Cylinders)</a:t>
            </a:r>
          </a:p>
          <a:p>
            <a:pPr lvl="1"/>
            <a:r>
              <a:rPr lang="en-US" dirty="0"/>
              <a:t>Does not suggest an optimal number of neighbors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D8BD4-E22E-4BBC-ADDC-890042EE1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38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CS584_04_Machine_Learning_Assignment_1.docx</a:t>
            </a:r>
          </a:p>
          <a:p>
            <a:r>
              <a:rPr lang="en-US" dirty="0"/>
              <a:t>Due at 11:59 PM on Wednesday, September 4, 2019.</a:t>
            </a:r>
          </a:p>
          <a:p>
            <a:r>
              <a:rPr lang="en-US" dirty="0"/>
              <a:t>You must submit your answers as a PDF file.</a:t>
            </a:r>
          </a:p>
          <a:p>
            <a:r>
              <a:rPr lang="en-US" dirty="0"/>
              <a:t>You must also submit your Python codes as .</a:t>
            </a:r>
            <a:r>
              <a:rPr lang="en-US" dirty="0" err="1"/>
              <a:t>py</a:t>
            </a:r>
            <a:r>
              <a:rPr lang="en-US" dirty="0"/>
              <a:t> files</a:t>
            </a:r>
          </a:p>
          <a:p>
            <a:r>
              <a:rPr lang="en-US" dirty="0"/>
              <a:t>You can attempt to submit your answers no more than two times.</a:t>
            </a:r>
          </a:p>
          <a:p>
            <a:r>
              <a:rPr lang="en-US" dirty="0"/>
              <a:t>Only the most recently submitted answers will be graded.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D8BD4-E22E-4BBC-ADDC-890042EE1A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0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Describe a Distribution?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356FB9-B0D4-4FCD-945D-0539FC003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594904"/>
              </p:ext>
            </p:extLst>
          </p:nvPr>
        </p:nvGraphicFramePr>
        <p:xfrm>
          <a:off x="1004478" y="1470581"/>
          <a:ext cx="10090870" cy="470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2002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One Input Variable at a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Without assuming a parameterized distribution, it is quite difficult to compare two multivariate empirical distributions.</a:t>
            </a:r>
          </a:p>
          <a:p>
            <a:r>
              <a:rPr lang="en-US" dirty="0"/>
              <a:t>On the other hand, we can compare two univariate empirical distributions.  But this means we will not consider (i.e., ignore) the associations among the dimensions of the input vector.</a:t>
            </a:r>
          </a:p>
          <a:p>
            <a:r>
              <a:rPr lang="en-US" dirty="0"/>
              <a:t>Our compromise is we traded statistical accuracy for practicality.</a:t>
            </a:r>
          </a:p>
          <a:p>
            <a:pPr lvl="1"/>
            <a:r>
              <a:rPr lang="en-US" dirty="0"/>
              <a:t>Compare the univariate marginal empirical distributions.</a:t>
            </a:r>
          </a:p>
          <a:p>
            <a:pPr lvl="1"/>
            <a:r>
              <a:rPr lang="en-US" dirty="0"/>
              <a:t>If the marginal distributions are not similar, then the joint distribution is likely not similar.</a:t>
            </a:r>
          </a:p>
          <a:p>
            <a:pPr lvl="1"/>
            <a:r>
              <a:rPr lang="en-US" dirty="0"/>
              <a:t>The inverse may not hold.  That is, even if the marginal distributions are similar, the joint distribution can still be different.  See Kowalski (1973). Non-Normal Bivariate Distributions with Normal Marginals, </a:t>
            </a:r>
            <a:r>
              <a:rPr lang="en-US" i="1" dirty="0"/>
              <a:t>The American Statistician</a:t>
            </a:r>
            <a:r>
              <a:rPr lang="en-US" dirty="0"/>
              <a:t>, v.27, pp.103-106.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4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Compare Two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we only observed the data (i.e., the individual values), we need to first construct the distributions before comparing them.</a:t>
            </a:r>
          </a:p>
          <a:p>
            <a:r>
              <a:rPr lang="en-US" dirty="0"/>
              <a:t>The common tool for visualizing a distribution</a:t>
            </a:r>
          </a:p>
          <a:p>
            <a:pPr lvl="1"/>
            <a:r>
              <a:rPr lang="en-US" dirty="0"/>
              <a:t>A histogram and a box-plot for interval (i.e., continuous) feature</a:t>
            </a:r>
          </a:p>
          <a:p>
            <a:pPr lvl="1"/>
            <a:r>
              <a:rPr lang="en-US" dirty="0"/>
              <a:t>A bar chart for a nominal (i.e., categorical) feature.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B471BF-E184-44D3-BD3E-FBB90D3E6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14800"/>
            <a:ext cx="3221183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3BD05A-DB1C-4E51-90FD-CD9B536E0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953" y="4114800"/>
            <a:ext cx="324577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8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Procedure for Constructing a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 a positive bin width.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mid-points of the bins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 the bins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Left-open and right-closed, i.e., (</a:t>
            </a:r>
            <a:r>
              <a:rPr lang="en-US" dirty="0" err="1"/>
              <a:t>a,b</a:t>
            </a:r>
            <a:r>
              <a:rPr lang="en-US" dirty="0"/>
              <a:t>], or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Left-closed and right-open, i.e., [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observations in each individual bin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the numbers of observations against the bin definitions, either horizontally or vertically.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7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7004</TotalTime>
  <Words>6075</Words>
  <Application>Microsoft Office PowerPoint</Application>
  <PresentationFormat>Widescreen</PresentationFormat>
  <Paragraphs>1337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SAS Monospace</vt:lpstr>
      <vt:lpstr>Office Theme</vt:lpstr>
      <vt:lpstr>   CS 584 Machine Learning</vt:lpstr>
      <vt:lpstr>Week 2 Agenda: Non-parametric Methods</vt:lpstr>
      <vt:lpstr>Non-parametric Methods</vt:lpstr>
      <vt:lpstr>Similar Inputs</vt:lpstr>
      <vt:lpstr>How to Describe a Distribution?</vt:lpstr>
      <vt:lpstr>How to Describe a Distribution?</vt:lpstr>
      <vt:lpstr>One Input Variable at a Time</vt:lpstr>
      <vt:lpstr>Compare Two Distributions</vt:lpstr>
      <vt:lpstr>A Procedure for Constructing a Histogram</vt:lpstr>
      <vt:lpstr>Use a Histogram to Estimate the Density</vt:lpstr>
      <vt:lpstr>Use a Histogram to Estimate the Density</vt:lpstr>
      <vt:lpstr>Use a Histogram to Estimate the Density</vt:lpstr>
      <vt:lpstr>Density Estimation Example</vt:lpstr>
      <vt:lpstr>Density Estimation Example</vt:lpstr>
      <vt:lpstr>How to Specify the Bin-Width?</vt:lpstr>
      <vt:lpstr>How to Specify the Bin-Width?</vt:lpstr>
      <vt:lpstr>How to Specify the Bins’ Mid-points?</vt:lpstr>
      <vt:lpstr>A Procedure for Constructing a Box-Plot</vt:lpstr>
      <vt:lpstr>A Procedure for Constructing a Box-Plot</vt:lpstr>
      <vt:lpstr>Why 1.5 Times of the IQR?</vt:lpstr>
      <vt:lpstr>Detect Outliers Using a Box-Plot</vt:lpstr>
      <vt:lpstr>Memory-Based Learning (MBL)</vt:lpstr>
      <vt:lpstr>Nearest Neighbors Basic Idea</vt:lpstr>
      <vt:lpstr>k-Nearest Neighbors (kNN) Algorithm</vt:lpstr>
      <vt:lpstr>k-Nearest Neighbors (kNN) Algorithm</vt:lpstr>
      <vt:lpstr>k-Nearest Neighbors (kNN) Algorithm</vt:lpstr>
      <vt:lpstr>k-Nearest Neighbors (kNN) Algorithm</vt:lpstr>
      <vt:lpstr>k-Nearest Neighbors (kNN) Algorithm</vt:lpstr>
      <vt:lpstr>Orthonormal Transformation</vt:lpstr>
      <vt:lpstr>Orthonormalization in Python: First Principle</vt:lpstr>
      <vt:lpstr>Orthonormalization in Python: First Principle</vt:lpstr>
      <vt:lpstr>Orthonormalization in Python: SciPy Function</vt:lpstr>
      <vt:lpstr>Comparison</vt:lpstr>
      <vt:lpstr>Number of Neighbors</vt:lpstr>
      <vt:lpstr>Determine the Number of Neighbors</vt:lpstr>
      <vt:lpstr>Number of Neighbors</vt:lpstr>
      <vt:lpstr>Classification or Prediction</vt:lpstr>
      <vt:lpstr>Toy Example</vt:lpstr>
      <vt:lpstr>Toy Example</vt:lpstr>
      <vt:lpstr>Toy Example</vt:lpstr>
      <vt:lpstr>Toy Example</vt:lpstr>
      <vt:lpstr>Toy Example</vt:lpstr>
      <vt:lpstr>Toy Example</vt:lpstr>
      <vt:lpstr>Toy Example</vt:lpstr>
      <vt:lpstr>Example: 2014 Automobile Data</vt:lpstr>
      <vt:lpstr>Specifications for Nearest Neighbors</vt:lpstr>
      <vt:lpstr>Unsupervised, Original Scale</vt:lpstr>
      <vt:lpstr>Training Data</vt:lpstr>
      <vt:lpstr>Distances and Indices</vt:lpstr>
      <vt:lpstr>Find Neighbors</vt:lpstr>
      <vt:lpstr>Unsupervised, Orthonormalized</vt:lpstr>
      <vt:lpstr>Orthonormalization</vt:lpstr>
      <vt:lpstr>Orthonormalized Training Data</vt:lpstr>
      <vt:lpstr>Orthonormalized Focal Data</vt:lpstr>
      <vt:lpstr>Find Neighbors After Orthonormalization</vt:lpstr>
      <vt:lpstr>Classification</vt:lpstr>
      <vt:lpstr>Misclassification Rate</vt:lpstr>
      <vt:lpstr>Python SKLEARN Nearest Neighbors</vt:lpstr>
      <vt:lpstr>Assignment 1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1267</cp:revision>
  <cp:lastPrinted>2014-06-20T14:10:14Z</cp:lastPrinted>
  <dcterms:created xsi:type="dcterms:W3CDTF">2014-05-31T22:30:28Z</dcterms:created>
  <dcterms:modified xsi:type="dcterms:W3CDTF">2019-08-28T17:08:28Z</dcterms:modified>
</cp:coreProperties>
</file>