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490" r:id="rId3"/>
    <p:sldId id="494" r:id="rId4"/>
    <p:sldId id="491" r:id="rId5"/>
    <p:sldId id="492" r:id="rId6"/>
    <p:sldId id="531" r:id="rId7"/>
    <p:sldId id="519" r:id="rId8"/>
    <p:sldId id="532" r:id="rId9"/>
    <p:sldId id="522" r:id="rId10"/>
    <p:sldId id="523" r:id="rId11"/>
    <p:sldId id="524" r:id="rId12"/>
    <p:sldId id="525" r:id="rId13"/>
    <p:sldId id="493" r:id="rId14"/>
    <p:sldId id="530" r:id="rId15"/>
    <p:sldId id="495" r:id="rId16"/>
    <p:sldId id="321" r:id="rId17"/>
    <p:sldId id="323" r:id="rId18"/>
    <p:sldId id="324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86" r:id="rId29"/>
    <p:sldId id="335" r:id="rId30"/>
    <p:sldId id="526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5" r:id="rId40"/>
    <p:sldId id="499" r:id="rId41"/>
    <p:sldId id="506" r:id="rId42"/>
    <p:sldId id="507" r:id="rId43"/>
    <p:sldId id="508" r:id="rId44"/>
    <p:sldId id="501" r:id="rId45"/>
    <p:sldId id="502" r:id="rId46"/>
    <p:sldId id="500" r:id="rId47"/>
    <p:sldId id="503" r:id="rId48"/>
    <p:sldId id="435" r:id="rId49"/>
    <p:sldId id="436" r:id="rId50"/>
    <p:sldId id="527" r:id="rId51"/>
    <p:sldId id="504" r:id="rId52"/>
    <p:sldId id="509" r:id="rId53"/>
    <p:sldId id="510" r:id="rId54"/>
    <p:sldId id="528" r:id="rId55"/>
    <p:sldId id="511" r:id="rId56"/>
    <p:sldId id="512" r:id="rId57"/>
    <p:sldId id="513" r:id="rId58"/>
    <p:sldId id="431" r:id="rId59"/>
    <p:sldId id="514" r:id="rId60"/>
    <p:sldId id="515" r:id="rId61"/>
    <p:sldId id="516" r:id="rId62"/>
    <p:sldId id="517" r:id="rId63"/>
    <p:sldId id="518" r:id="rId64"/>
    <p:sldId id="529" r:id="rId65"/>
    <p:sldId id="360" r:id="rId66"/>
    <p:sldId id="533" r:id="rId67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B4A29-506D-4083-B387-4D0F68AC82DB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A1960-82B2-4BF6-8ED2-2E1940735D8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I assume a parametric probability distribution for the observations</a:t>
          </a:r>
        </a:p>
      </dgm:t>
    </dgm:pt>
    <dgm:pt modelId="{A7AE7523-C925-455D-A141-64CA3AD09FCC}" type="parTrans" cxnId="{A25EBDB0-500D-4953-AA86-BCDC18645B7A}">
      <dgm:prSet/>
      <dgm:spPr/>
      <dgm:t>
        <a:bodyPr/>
        <a:lstStyle/>
        <a:p>
          <a:endParaRPr lang="en-US"/>
        </a:p>
      </dgm:t>
    </dgm:pt>
    <dgm:pt modelId="{CFB9DCCD-55B5-45AA-8C36-E75D98C7041D}" type="sibTrans" cxnId="{A25EBDB0-500D-4953-AA86-BCDC18645B7A}">
      <dgm:prSet/>
      <dgm:spPr/>
      <dgm:t>
        <a:bodyPr/>
        <a:lstStyle/>
        <a:p>
          <a:endParaRPr lang="en-US"/>
        </a:p>
      </dgm:t>
    </dgm:pt>
    <dgm:pt modelId="{C96417FB-84F5-488E-9C28-758EAA2900B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I observed the data</a:t>
          </a:r>
        </a:p>
      </dgm:t>
    </dgm:pt>
    <dgm:pt modelId="{D1D16E46-C501-439C-8B51-DAF4141C9508}" type="parTrans" cxnId="{4F0C0919-18C2-44B5-99A1-71AD55EFE80E}">
      <dgm:prSet/>
      <dgm:spPr/>
      <dgm:t>
        <a:bodyPr/>
        <a:lstStyle/>
        <a:p>
          <a:endParaRPr lang="en-US"/>
        </a:p>
      </dgm:t>
    </dgm:pt>
    <dgm:pt modelId="{53269F4C-A19B-4070-8741-B4FF64F40946}" type="sibTrans" cxnId="{4F0C0919-18C2-44B5-99A1-71AD55EFE80E}">
      <dgm:prSet/>
      <dgm:spPr/>
      <dgm:t>
        <a:bodyPr/>
        <a:lstStyle/>
        <a:p>
          <a:endParaRPr lang="en-US"/>
        </a:p>
      </dgm:t>
    </dgm:pt>
    <dgm:pt modelId="{5F8A0A74-CC5D-4662-BF90-037C4001A61E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I estimate the distribution parameters based on your observations</a:t>
          </a:r>
        </a:p>
      </dgm:t>
    </dgm:pt>
    <dgm:pt modelId="{32691AE6-8E60-41A0-BD47-A5F141BAA362}" type="parTrans" cxnId="{E180D39D-9167-4BA6-82E8-CEC5676FAD7E}">
      <dgm:prSet/>
      <dgm:spPr/>
      <dgm:t>
        <a:bodyPr/>
        <a:lstStyle/>
        <a:p>
          <a:endParaRPr lang="en-US"/>
        </a:p>
      </dgm:t>
    </dgm:pt>
    <dgm:pt modelId="{36C01860-3963-47C9-8240-B2DDBBFA1843}" type="sibTrans" cxnId="{E180D39D-9167-4BA6-82E8-CEC5676FAD7E}">
      <dgm:prSet/>
      <dgm:spPr/>
      <dgm:t>
        <a:bodyPr/>
        <a:lstStyle/>
        <a:p>
          <a:endParaRPr lang="en-US"/>
        </a:p>
      </dgm:t>
    </dgm:pt>
    <dgm:pt modelId="{ED383308-BCFC-4580-8074-E18B22F79B06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Since I have posterior information about the parameters, I improve my  inferences about the parameters</a:t>
          </a:r>
        </a:p>
      </dgm:t>
    </dgm:pt>
    <dgm:pt modelId="{3B2C5C17-8F5D-49A0-8583-E1FDAFDD6113}" type="parTrans" cxnId="{F4F08AA1-EAC7-4AAA-847F-04DDFB7696DF}">
      <dgm:prSet/>
      <dgm:spPr/>
      <dgm:t>
        <a:bodyPr/>
        <a:lstStyle/>
        <a:p>
          <a:endParaRPr lang="en-US"/>
        </a:p>
      </dgm:t>
    </dgm:pt>
    <dgm:pt modelId="{828F94DB-1286-43E2-A42A-311EB7C6EB2E}" type="sibTrans" cxnId="{F4F08AA1-EAC7-4AAA-847F-04DDFB7696DF}">
      <dgm:prSet/>
      <dgm:spPr/>
      <dgm:t>
        <a:bodyPr/>
        <a:lstStyle/>
        <a:p>
          <a:endParaRPr lang="en-US"/>
        </a:p>
      </dgm:t>
    </dgm:pt>
    <dgm:pt modelId="{7BED05B1-F117-4438-8A2D-9591743FD26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I have some prior information about the parameters of the distribution</a:t>
          </a:r>
        </a:p>
      </dgm:t>
    </dgm:pt>
    <dgm:pt modelId="{5E769058-8AAF-4E29-84C2-6BDF84A1130A}" type="parTrans" cxnId="{57C61730-533D-4546-A865-B1A4B2CFC53A}">
      <dgm:prSet/>
      <dgm:spPr/>
    </dgm:pt>
    <dgm:pt modelId="{4647CFBF-0D12-4441-AB54-EB67776BF1FB}" type="sibTrans" cxnId="{57C61730-533D-4546-A865-B1A4B2CFC53A}">
      <dgm:prSet/>
      <dgm:spPr/>
    </dgm:pt>
    <dgm:pt modelId="{CF0CABF5-F754-4DBA-9833-954658497961}" type="pres">
      <dgm:prSet presAssocID="{6F2B4A29-506D-4083-B387-4D0F68AC82DB}" presName="Name0" presStyleCnt="0">
        <dgm:presLayoutVars>
          <dgm:dir/>
          <dgm:animLvl val="lvl"/>
          <dgm:resizeHandles val="exact"/>
        </dgm:presLayoutVars>
      </dgm:prSet>
      <dgm:spPr/>
    </dgm:pt>
    <dgm:pt modelId="{4931B983-434C-48DD-91CE-11EBCD13C7B5}" type="pres">
      <dgm:prSet presAssocID="{ED383308-BCFC-4580-8074-E18B22F79B06}" presName="boxAndChildren" presStyleCnt="0"/>
      <dgm:spPr/>
    </dgm:pt>
    <dgm:pt modelId="{667AB532-7F6C-4F36-8F24-D25187556746}" type="pres">
      <dgm:prSet presAssocID="{ED383308-BCFC-4580-8074-E18B22F79B06}" presName="parentTextBox" presStyleLbl="node1" presStyleIdx="0" presStyleCnt="5"/>
      <dgm:spPr/>
    </dgm:pt>
    <dgm:pt modelId="{F74BBFCF-F388-4D60-8000-5412E5C464A6}" type="pres">
      <dgm:prSet presAssocID="{36C01860-3963-47C9-8240-B2DDBBFA1843}" presName="sp" presStyleCnt="0"/>
      <dgm:spPr/>
    </dgm:pt>
    <dgm:pt modelId="{86D06A79-4B53-4CB9-843A-5D7889EB63DD}" type="pres">
      <dgm:prSet presAssocID="{5F8A0A74-CC5D-4662-BF90-037C4001A61E}" presName="arrowAndChildren" presStyleCnt="0"/>
      <dgm:spPr/>
    </dgm:pt>
    <dgm:pt modelId="{746CE916-0B02-4604-916B-6FCFCD4476AC}" type="pres">
      <dgm:prSet presAssocID="{5F8A0A74-CC5D-4662-BF90-037C4001A61E}" presName="parentTextArrow" presStyleLbl="node1" presStyleIdx="1" presStyleCnt="5"/>
      <dgm:spPr/>
    </dgm:pt>
    <dgm:pt modelId="{386C6E46-254A-4EBD-B5ED-3731379395B5}" type="pres">
      <dgm:prSet presAssocID="{53269F4C-A19B-4070-8741-B4FF64F40946}" presName="sp" presStyleCnt="0"/>
      <dgm:spPr/>
    </dgm:pt>
    <dgm:pt modelId="{A897E59D-BBFA-45BA-9F67-D3C15A414D65}" type="pres">
      <dgm:prSet presAssocID="{C96417FB-84F5-488E-9C28-758EAA2900B7}" presName="arrowAndChildren" presStyleCnt="0"/>
      <dgm:spPr/>
    </dgm:pt>
    <dgm:pt modelId="{3AD3A93A-3BD2-475C-BADC-D1FE526FA7AE}" type="pres">
      <dgm:prSet presAssocID="{C96417FB-84F5-488E-9C28-758EAA2900B7}" presName="parentTextArrow" presStyleLbl="node1" presStyleIdx="2" presStyleCnt="5"/>
      <dgm:spPr/>
    </dgm:pt>
    <dgm:pt modelId="{E0C06361-DBB1-4388-A43C-1C13E89E3BB2}" type="pres">
      <dgm:prSet presAssocID="{4647CFBF-0D12-4441-AB54-EB67776BF1FB}" presName="sp" presStyleCnt="0"/>
      <dgm:spPr/>
    </dgm:pt>
    <dgm:pt modelId="{93DCFB0D-FFE4-4F17-8CF9-EDF50D751E89}" type="pres">
      <dgm:prSet presAssocID="{7BED05B1-F117-4438-8A2D-9591743FD267}" presName="arrowAndChildren" presStyleCnt="0"/>
      <dgm:spPr/>
    </dgm:pt>
    <dgm:pt modelId="{55A1CA19-E755-4A7E-A5FA-7F4635D64BB5}" type="pres">
      <dgm:prSet presAssocID="{7BED05B1-F117-4438-8A2D-9591743FD267}" presName="parentTextArrow" presStyleLbl="node1" presStyleIdx="3" presStyleCnt="5"/>
      <dgm:spPr/>
    </dgm:pt>
    <dgm:pt modelId="{C5DB0E4B-FC1C-4C1B-99CB-54B30083358B}" type="pres">
      <dgm:prSet presAssocID="{CFB9DCCD-55B5-45AA-8C36-E75D98C7041D}" presName="sp" presStyleCnt="0"/>
      <dgm:spPr/>
    </dgm:pt>
    <dgm:pt modelId="{D85FD4E9-56FF-4FBB-9291-0CFC9FDDC825}" type="pres">
      <dgm:prSet presAssocID="{2DFA1960-82B2-4BF6-8ED2-2E1940735D88}" presName="arrowAndChildren" presStyleCnt="0"/>
      <dgm:spPr/>
    </dgm:pt>
    <dgm:pt modelId="{0711AC7D-6E2E-4A17-9A30-C74BBECC7D83}" type="pres">
      <dgm:prSet presAssocID="{2DFA1960-82B2-4BF6-8ED2-2E1940735D88}" presName="parentTextArrow" presStyleLbl="node1" presStyleIdx="4" presStyleCnt="5"/>
      <dgm:spPr/>
    </dgm:pt>
  </dgm:ptLst>
  <dgm:cxnLst>
    <dgm:cxn modelId="{43226D01-5655-428D-8A8D-B9511136C54B}" type="presOf" srcId="{7BED05B1-F117-4438-8A2D-9591743FD267}" destId="{55A1CA19-E755-4A7E-A5FA-7F4635D64BB5}" srcOrd="0" destOrd="0" presId="urn:microsoft.com/office/officeart/2005/8/layout/process4"/>
    <dgm:cxn modelId="{4F0C0919-18C2-44B5-99A1-71AD55EFE80E}" srcId="{6F2B4A29-506D-4083-B387-4D0F68AC82DB}" destId="{C96417FB-84F5-488E-9C28-758EAA2900B7}" srcOrd="2" destOrd="0" parTransId="{D1D16E46-C501-439C-8B51-DAF4141C9508}" sibTransId="{53269F4C-A19B-4070-8741-B4FF64F40946}"/>
    <dgm:cxn modelId="{57C61730-533D-4546-A865-B1A4B2CFC53A}" srcId="{6F2B4A29-506D-4083-B387-4D0F68AC82DB}" destId="{7BED05B1-F117-4438-8A2D-9591743FD267}" srcOrd="1" destOrd="0" parTransId="{5E769058-8AAF-4E29-84C2-6BDF84A1130A}" sibTransId="{4647CFBF-0D12-4441-AB54-EB67776BF1FB}"/>
    <dgm:cxn modelId="{F1856A6E-3F74-4781-9DBA-31212235934C}" type="presOf" srcId="{ED383308-BCFC-4580-8074-E18B22F79B06}" destId="{667AB532-7F6C-4F36-8F24-D25187556746}" srcOrd="0" destOrd="0" presId="urn:microsoft.com/office/officeart/2005/8/layout/process4"/>
    <dgm:cxn modelId="{41A23D5A-24F0-4D6E-A154-B169FC6A6F41}" type="presOf" srcId="{2DFA1960-82B2-4BF6-8ED2-2E1940735D88}" destId="{0711AC7D-6E2E-4A17-9A30-C74BBECC7D83}" srcOrd="0" destOrd="0" presId="urn:microsoft.com/office/officeart/2005/8/layout/process4"/>
    <dgm:cxn modelId="{E180D39D-9167-4BA6-82E8-CEC5676FAD7E}" srcId="{6F2B4A29-506D-4083-B387-4D0F68AC82DB}" destId="{5F8A0A74-CC5D-4662-BF90-037C4001A61E}" srcOrd="3" destOrd="0" parTransId="{32691AE6-8E60-41A0-BD47-A5F141BAA362}" sibTransId="{36C01860-3963-47C9-8240-B2DDBBFA1843}"/>
    <dgm:cxn modelId="{F4F08AA1-EAC7-4AAA-847F-04DDFB7696DF}" srcId="{6F2B4A29-506D-4083-B387-4D0F68AC82DB}" destId="{ED383308-BCFC-4580-8074-E18B22F79B06}" srcOrd="4" destOrd="0" parTransId="{3B2C5C17-8F5D-49A0-8583-E1FDAFDD6113}" sibTransId="{828F94DB-1286-43E2-A42A-311EB7C6EB2E}"/>
    <dgm:cxn modelId="{A25EBDB0-500D-4953-AA86-BCDC18645B7A}" srcId="{6F2B4A29-506D-4083-B387-4D0F68AC82DB}" destId="{2DFA1960-82B2-4BF6-8ED2-2E1940735D88}" srcOrd="0" destOrd="0" parTransId="{A7AE7523-C925-455D-A141-64CA3AD09FCC}" sibTransId="{CFB9DCCD-55B5-45AA-8C36-E75D98C7041D}"/>
    <dgm:cxn modelId="{E642F6C7-4736-4F74-8338-E0F9D6C40C04}" type="presOf" srcId="{5F8A0A74-CC5D-4662-BF90-037C4001A61E}" destId="{746CE916-0B02-4604-916B-6FCFCD4476AC}" srcOrd="0" destOrd="0" presId="urn:microsoft.com/office/officeart/2005/8/layout/process4"/>
    <dgm:cxn modelId="{712B09DC-F935-4DB5-A486-5145F478D186}" type="presOf" srcId="{6F2B4A29-506D-4083-B387-4D0F68AC82DB}" destId="{CF0CABF5-F754-4DBA-9833-954658497961}" srcOrd="0" destOrd="0" presId="urn:microsoft.com/office/officeart/2005/8/layout/process4"/>
    <dgm:cxn modelId="{D78D38E2-18E4-4CB3-8AA1-3C1872C93718}" type="presOf" srcId="{C96417FB-84F5-488E-9C28-758EAA2900B7}" destId="{3AD3A93A-3BD2-475C-BADC-D1FE526FA7AE}" srcOrd="0" destOrd="0" presId="urn:microsoft.com/office/officeart/2005/8/layout/process4"/>
    <dgm:cxn modelId="{5F14A820-01DD-46AD-9E2D-C71B616C45AC}" type="presParOf" srcId="{CF0CABF5-F754-4DBA-9833-954658497961}" destId="{4931B983-434C-48DD-91CE-11EBCD13C7B5}" srcOrd="0" destOrd="0" presId="urn:microsoft.com/office/officeart/2005/8/layout/process4"/>
    <dgm:cxn modelId="{818BC922-DD3C-4491-9A4A-9EA71A37B94A}" type="presParOf" srcId="{4931B983-434C-48DD-91CE-11EBCD13C7B5}" destId="{667AB532-7F6C-4F36-8F24-D25187556746}" srcOrd="0" destOrd="0" presId="urn:microsoft.com/office/officeart/2005/8/layout/process4"/>
    <dgm:cxn modelId="{1160C50A-01F1-49F8-84F0-B6EDFB29E7FD}" type="presParOf" srcId="{CF0CABF5-F754-4DBA-9833-954658497961}" destId="{F74BBFCF-F388-4D60-8000-5412E5C464A6}" srcOrd="1" destOrd="0" presId="urn:microsoft.com/office/officeart/2005/8/layout/process4"/>
    <dgm:cxn modelId="{11FEF077-472A-47A0-988F-7744E4BFFDEE}" type="presParOf" srcId="{CF0CABF5-F754-4DBA-9833-954658497961}" destId="{86D06A79-4B53-4CB9-843A-5D7889EB63DD}" srcOrd="2" destOrd="0" presId="urn:microsoft.com/office/officeart/2005/8/layout/process4"/>
    <dgm:cxn modelId="{F3661385-8DFF-4AD3-9B0E-BD47544AAF31}" type="presParOf" srcId="{86D06A79-4B53-4CB9-843A-5D7889EB63DD}" destId="{746CE916-0B02-4604-916B-6FCFCD4476AC}" srcOrd="0" destOrd="0" presId="urn:microsoft.com/office/officeart/2005/8/layout/process4"/>
    <dgm:cxn modelId="{6026B1CD-373D-445C-8B0F-418B40E6DB9D}" type="presParOf" srcId="{CF0CABF5-F754-4DBA-9833-954658497961}" destId="{386C6E46-254A-4EBD-B5ED-3731379395B5}" srcOrd="3" destOrd="0" presId="urn:microsoft.com/office/officeart/2005/8/layout/process4"/>
    <dgm:cxn modelId="{950A78CA-A53F-4EBB-89E1-9608B6D9D91D}" type="presParOf" srcId="{CF0CABF5-F754-4DBA-9833-954658497961}" destId="{A897E59D-BBFA-45BA-9F67-D3C15A414D65}" srcOrd="4" destOrd="0" presId="urn:microsoft.com/office/officeart/2005/8/layout/process4"/>
    <dgm:cxn modelId="{0906FEE3-EC6F-4FC4-AA83-EF6983C36F14}" type="presParOf" srcId="{A897E59D-BBFA-45BA-9F67-D3C15A414D65}" destId="{3AD3A93A-3BD2-475C-BADC-D1FE526FA7AE}" srcOrd="0" destOrd="0" presId="urn:microsoft.com/office/officeart/2005/8/layout/process4"/>
    <dgm:cxn modelId="{7EBC3D47-FC36-4FEF-B5E5-BA5711C75A79}" type="presParOf" srcId="{CF0CABF5-F754-4DBA-9833-954658497961}" destId="{E0C06361-DBB1-4388-A43C-1C13E89E3BB2}" srcOrd="5" destOrd="0" presId="urn:microsoft.com/office/officeart/2005/8/layout/process4"/>
    <dgm:cxn modelId="{C98738E7-62D8-4878-B2C1-E8C440D46784}" type="presParOf" srcId="{CF0CABF5-F754-4DBA-9833-954658497961}" destId="{93DCFB0D-FFE4-4F17-8CF9-EDF50D751E89}" srcOrd="6" destOrd="0" presId="urn:microsoft.com/office/officeart/2005/8/layout/process4"/>
    <dgm:cxn modelId="{CECD96B0-3D60-45F0-B157-7B7AAD62AECD}" type="presParOf" srcId="{93DCFB0D-FFE4-4F17-8CF9-EDF50D751E89}" destId="{55A1CA19-E755-4A7E-A5FA-7F4635D64BB5}" srcOrd="0" destOrd="0" presId="urn:microsoft.com/office/officeart/2005/8/layout/process4"/>
    <dgm:cxn modelId="{9259E416-82C5-493F-89EB-FF83064DADF4}" type="presParOf" srcId="{CF0CABF5-F754-4DBA-9833-954658497961}" destId="{C5DB0E4B-FC1C-4C1B-99CB-54B30083358B}" srcOrd="7" destOrd="0" presId="urn:microsoft.com/office/officeart/2005/8/layout/process4"/>
    <dgm:cxn modelId="{526704E8-36C3-47B0-AEFD-BA51B0669E88}" type="presParOf" srcId="{CF0CABF5-F754-4DBA-9833-954658497961}" destId="{D85FD4E9-56FF-4FBB-9291-0CFC9FDDC825}" srcOrd="8" destOrd="0" presId="urn:microsoft.com/office/officeart/2005/8/layout/process4"/>
    <dgm:cxn modelId="{FAF5E193-6666-45EC-B61B-ECF6D5887060}" type="presParOf" srcId="{D85FD4E9-56FF-4FBB-9291-0CFC9FDDC825}" destId="{0711AC7D-6E2E-4A17-9A30-C74BBECC7D8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AB532-7F6C-4F36-8F24-D25187556746}">
      <dsp:nvSpPr>
        <dsp:cNvPr id="0" name=""/>
        <dsp:cNvSpPr/>
      </dsp:nvSpPr>
      <dsp:spPr>
        <a:xfrm>
          <a:off x="0" y="3818982"/>
          <a:ext cx="8148949" cy="626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Since I have posterior information about the parameters, I improve my  inferences about the parameters</a:t>
          </a:r>
        </a:p>
      </dsp:txBody>
      <dsp:txXfrm>
        <a:off x="0" y="3818982"/>
        <a:ext cx="8148949" cy="626535"/>
      </dsp:txXfrm>
    </dsp:sp>
    <dsp:sp modelId="{746CE916-0B02-4604-916B-6FCFCD4476AC}">
      <dsp:nvSpPr>
        <dsp:cNvPr id="0" name=""/>
        <dsp:cNvSpPr/>
      </dsp:nvSpPr>
      <dsp:spPr>
        <a:xfrm rot="10800000">
          <a:off x="0" y="2864768"/>
          <a:ext cx="8148949" cy="96361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I estimate the distribution parameters based on your observations</a:t>
          </a:r>
        </a:p>
      </dsp:txBody>
      <dsp:txXfrm rot="10800000">
        <a:off x="0" y="2864768"/>
        <a:ext cx="8148949" cy="626126"/>
      </dsp:txXfrm>
    </dsp:sp>
    <dsp:sp modelId="{3AD3A93A-3BD2-475C-BADC-D1FE526FA7AE}">
      <dsp:nvSpPr>
        <dsp:cNvPr id="0" name=""/>
        <dsp:cNvSpPr/>
      </dsp:nvSpPr>
      <dsp:spPr>
        <a:xfrm rot="10800000">
          <a:off x="0" y="1910554"/>
          <a:ext cx="8148949" cy="96361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I observed the data</a:t>
          </a:r>
        </a:p>
      </dsp:txBody>
      <dsp:txXfrm rot="10800000">
        <a:off x="0" y="1910554"/>
        <a:ext cx="8148949" cy="626126"/>
      </dsp:txXfrm>
    </dsp:sp>
    <dsp:sp modelId="{55A1CA19-E755-4A7E-A5FA-7F4635D64BB5}">
      <dsp:nvSpPr>
        <dsp:cNvPr id="0" name=""/>
        <dsp:cNvSpPr/>
      </dsp:nvSpPr>
      <dsp:spPr>
        <a:xfrm rot="10800000">
          <a:off x="0" y="956340"/>
          <a:ext cx="8148949" cy="96361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I have some prior information about the parameters of the distribution</a:t>
          </a:r>
        </a:p>
      </dsp:txBody>
      <dsp:txXfrm rot="10800000">
        <a:off x="0" y="956340"/>
        <a:ext cx="8148949" cy="626126"/>
      </dsp:txXfrm>
    </dsp:sp>
    <dsp:sp modelId="{0711AC7D-6E2E-4A17-9A30-C74BBECC7D83}">
      <dsp:nvSpPr>
        <dsp:cNvPr id="0" name=""/>
        <dsp:cNvSpPr/>
      </dsp:nvSpPr>
      <dsp:spPr>
        <a:xfrm rot="10800000">
          <a:off x="0" y="2126"/>
          <a:ext cx="8148949" cy="96361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I assume a parametric probability distribution for the observations</a:t>
          </a:r>
        </a:p>
      </dsp:txBody>
      <dsp:txXfrm rot="10800000">
        <a:off x="0" y="2126"/>
        <a:ext cx="8148949" cy="626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2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2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16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7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78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69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67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53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48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9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46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33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95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8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34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38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28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05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30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78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5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06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049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48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031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306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050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37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57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7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59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58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503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461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909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647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674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308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45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320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575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724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866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831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938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963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492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607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454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542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02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1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706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749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881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332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621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17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61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7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9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6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9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6.emf"/><Relationship Id="rId4" Type="http://schemas.openxmlformats.org/officeDocument/2006/relationships/package" Target="../embeddings/Microsoft_Excel_Worksheet.xls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7.emf"/><Relationship Id="rId4" Type="http://schemas.openxmlformats.org/officeDocument/2006/relationships/package" Target="../embeddings/Microsoft_Excel_Worksheet1.xls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ulletin.iit.edu/undergraduate/university-overview/student-demographic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jpeg"/><Relationship Id="rId5" Type="http://schemas.openxmlformats.org/officeDocument/2006/relationships/image" Target="../media/image17.emf"/><Relationship Id="rId4" Type="http://schemas.openxmlformats.org/officeDocument/2006/relationships/package" Target="../embeddings/Microsoft_Excel_Worksheet1.xls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mlxtend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://rasbt.github.io/mlxtend/user_guide/frequent_patterns/association_rules/" TargetMode="External"/><Relationship Id="rId4" Type="http://schemas.openxmlformats.org/officeDocument/2006/relationships/hyperlink" Target="http://rasbt.github.io/mlxtend/user_guide/frequent_patterns/apriori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lustering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mailto:mlam5@iit.edu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mailto:zzhao48@hawk.iit.edu" TargetMode="External"/><Relationship Id="rId4" Type="http://schemas.openxmlformats.org/officeDocument/2006/relationships/hyperlink" Target="mailto:ahidayat@hawk.iit.ed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3</a:t>
            </a:r>
          </a:p>
          <a:p>
            <a:r>
              <a:rPr lang="en-US" sz="4000" dirty="0"/>
              <a:t>September 4,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677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I get a Head, then how likely I have used my Left Hand?</a:t>
            </a:r>
            <a:br>
              <a:rPr lang="en-US" dirty="0"/>
            </a:br>
            <a:r>
              <a:rPr lang="en-US" dirty="0" err="1"/>
              <a:t>Pr</a:t>
            </a:r>
            <a:r>
              <a:rPr lang="en-US" dirty="0"/>
              <a:t>(Left Hand | Head) = </a:t>
            </a:r>
            <a:r>
              <a:rPr lang="en-US" dirty="0" err="1"/>
              <a:t>Pr</a:t>
            </a:r>
            <a:r>
              <a:rPr lang="en-US" dirty="0"/>
              <a:t>(Left Hand &amp; Head) / </a:t>
            </a:r>
            <a:r>
              <a:rPr lang="en-US" dirty="0" err="1"/>
              <a:t>Pr</a:t>
            </a:r>
            <a:r>
              <a:rPr lang="en-US" dirty="0"/>
              <a:t>(Head)</a:t>
            </a:r>
          </a:p>
          <a:p>
            <a:r>
              <a:rPr lang="en-US" dirty="0"/>
              <a:t>Since we will not use both hand in tossing the coin, it follows that</a:t>
            </a:r>
            <a:br>
              <a:rPr lang="en-US" dirty="0"/>
            </a:br>
            <a:r>
              <a:rPr lang="en-US" dirty="0" err="1"/>
              <a:t>Pr</a:t>
            </a:r>
            <a:r>
              <a:rPr lang="en-US" dirty="0"/>
              <a:t>(Head) = </a:t>
            </a:r>
            <a:r>
              <a:rPr lang="en-US" dirty="0" err="1"/>
              <a:t>Pr</a:t>
            </a:r>
            <a:r>
              <a:rPr lang="en-US" dirty="0"/>
              <a:t>(Head &amp; Left Hand) + </a:t>
            </a:r>
            <a:r>
              <a:rPr lang="en-US" dirty="0" err="1"/>
              <a:t>Pr</a:t>
            </a:r>
            <a:r>
              <a:rPr lang="en-US" dirty="0"/>
              <a:t>(Head &amp; Right Hand) = 0.15 + 0.4</a:t>
            </a:r>
          </a:p>
          <a:p>
            <a:r>
              <a:rPr lang="en-US" dirty="0"/>
              <a:t>Therefore,</a:t>
            </a:r>
            <a:br>
              <a:rPr lang="en-US" dirty="0"/>
            </a:br>
            <a:r>
              <a:rPr lang="en-US" dirty="0" err="1"/>
              <a:t>Pr</a:t>
            </a:r>
            <a:r>
              <a:rPr lang="en-US" dirty="0"/>
              <a:t>(Left Hand | Head) = </a:t>
            </a:r>
            <a:r>
              <a:rPr lang="en-US" dirty="0" err="1"/>
              <a:t>Pr</a:t>
            </a:r>
            <a:r>
              <a:rPr lang="en-US" dirty="0"/>
              <a:t>(Left Hand &amp; Head) / </a:t>
            </a:r>
            <a:r>
              <a:rPr lang="en-US" dirty="0" err="1"/>
              <a:t>Pr</a:t>
            </a:r>
            <a:r>
              <a:rPr lang="en-US" dirty="0"/>
              <a:t>(Head)</a:t>
            </a:r>
            <a:br>
              <a:rPr lang="en-US" dirty="0"/>
            </a:br>
            <a:r>
              <a:rPr lang="en-US" dirty="0"/>
              <a:t>= 0.15 / (0.15 + 0.4) = 0.15 / 0.55 = 3/11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Pr</a:t>
            </a:r>
            <a:r>
              <a:rPr lang="en-US" dirty="0"/>
              <a:t>(Right Hand | Head) = </a:t>
            </a:r>
            <a:r>
              <a:rPr lang="en-US" dirty="0" err="1"/>
              <a:t>Pr</a:t>
            </a:r>
            <a:r>
              <a:rPr lang="en-US" dirty="0"/>
              <a:t>(Right Hand &amp; Head) / </a:t>
            </a:r>
            <a:r>
              <a:rPr lang="en-US" dirty="0" err="1"/>
              <a:t>Pr</a:t>
            </a:r>
            <a:r>
              <a:rPr lang="en-US" dirty="0"/>
              <a:t>(Head)</a:t>
            </a:r>
            <a:br>
              <a:rPr lang="en-US" dirty="0"/>
            </a:br>
            <a:r>
              <a:rPr lang="en-US" dirty="0"/>
              <a:t>= 0.4 / (0.15 + 0.4) = 0.4 / 0.55 = 8/11</a:t>
            </a:r>
          </a:p>
          <a:p>
            <a:r>
              <a:rPr lang="en-US" dirty="0"/>
              <a:t>Conclusion: if I got a Head, then I have used my Left Hand with 3/11 = 27% probability.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4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Theorem -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two events A and B are independent, then the joint probability P(A </a:t>
            </a:r>
            <a:r>
              <a:rPr lang="en-US" dirty="0">
                <a:sym typeface="Symbol" panose="05050102010706020507" pitchFamily="18" charset="2"/>
              </a:rPr>
              <a:t> B) = P(A) P(B)</a:t>
            </a:r>
            <a:endParaRPr lang="en-US" dirty="0"/>
          </a:p>
          <a:p>
            <a:r>
              <a:rPr lang="en-US" dirty="0"/>
              <a:t>On the other hand, the Bayesian Theorem states that P(A </a:t>
            </a:r>
            <a:r>
              <a:rPr lang="en-US" dirty="0">
                <a:sym typeface="Symbol" panose="05050102010706020507" pitchFamily="18" charset="2"/>
              </a:rPr>
              <a:t> 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 P(A|B) P(B) = P(B|A) P(A)</a:t>
            </a:r>
          </a:p>
          <a:p>
            <a:r>
              <a:rPr lang="en-US" dirty="0">
                <a:sym typeface="Symbol" panose="05050102010706020507" pitchFamily="18" charset="2"/>
              </a:rPr>
              <a:t>Therefore, P(A) P(B) = P(A|B) P(B) = P(B|A) P(A)</a:t>
            </a:r>
          </a:p>
          <a:p>
            <a:r>
              <a:rPr lang="en-US" dirty="0">
                <a:sym typeface="Symbol" panose="05050102010706020507" pitchFamily="18" charset="2"/>
              </a:rPr>
              <a:t>Finally, P(A|B) = P(A) and P(B|A) = P(B)</a:t>
            </a:r>
          </a:p>
          <a:p>
            <a:r>
              <a:rPr lang="en-US" dirty="0">
                <a:sym typeface="Symbol" panose="05050102010706020507" pitchFamily="18" charset="2"/>
              </a:rPr>
              <a:t>This means that when the two events A and B are independent, then knowing the outcome of one event DOES NOT change the outcome of another event.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4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Theorem -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get the same number of Heads whether you toss the coin using your left hand or your right hand (an example below)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Then the outcome of the coin will not be affected by the hand used.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7F7BDF8-ECBD-478F-AA9E-77A95A7501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936188"/>
              </p:ext>
            </p:extLst>
          </p:nvPr>
        </p:nvGraphicFramePr>
        <p:xfrm>
          <a:off x="1122821" y="2893854"/>
          <a:ext cx="65651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38">
                  <a:extLst>
                    <a:ext uri="{9D8B030D-6E8A-4147-A177-3AD203B41FA5}">
                      <a16:colId xmlns:a16="http://schemas.microsoft.com/office/drawing/2014/main" val="2431229340"/>
                    </a:ext>
                  </a:extLst>
                </a:gridCol>
                <a:gridCol w="1850834">
                  <a:extLst>
                    <a:ext uri="{9D8B030D-6E8A-4147-A177-3AD203B41FA5}">
                      <a16:colId xmlns:a16="http://schemas.microsoft.com/office/drawing/2014/main" val="1829143976"/>
                    </a:ext>
                  </a:extLst>
                </a:gridCol>
                <a:gridCol w="2588963">
                  <a:extLst>
                    <a:ext uri="{9D8B030D-6E8A-4147-A177-3AD203B41FA5}">
                      <a16:colId xmlns:a16="http://schemas.microsoft.com/office/drawing/2014/main" val="3724657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Out Of 10 Tosses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Hand Toss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Hand Toss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1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1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21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Interpret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approaches in interpreting 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Frequentist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Bayesian Approach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7D1B-ACED-4799-BD31-733289E64B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3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Frequentist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probability is an inherent characteristic of the population.  In other words, it is a fixed value.</a:t>
                </a:r>
              </a:p>
              <a:p>
                <a:r>
                  <a:rPr lang="en-US" dirty="0"/>
                  <a:t>It is the limiting value of the number of occurrences of the event in a sequence of trials,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occurrences of the event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trials.</a:t>
                </a:r>
              </a:p>
              <a:p>
                <a:r>
                  <a:rPr lang="en-US" dirty="0"/>
                  <a:t>Suppose we want to find the probability of clicking a link.  We observe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 of web visits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D229A4-16AD-4FC1-9700-8F7158B4E45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82914" y="5147787"/>
              <a:ext cx="644953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2960">
                      <a:extLst>
                        <a:ext uri="{9D8B030D-6E8A-4147-A177-3AD203B41FA5}">
                          <a16:colId xmlns:a16="http://schemas.microsoft.com/office/drawing/2014/main" val="3049649407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2940289084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401876192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829187283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735911380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586067074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1334417709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2770537241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3983676711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409667992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20502963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498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Clicked (Y/N)?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9364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Probability of 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0/1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0/2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1/4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3/9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3/10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184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D229A4-16AD-4FC1-9700-8F7158B4E4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134606"/>
                  </p:ext>
                </p:extLst>
              </p:nvPr>
            </p:nvGraphicFramePr>
            <p:xfrm>
              <a:off x="1182914" y="5147787"/>
              <a:ext cx="644953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2960">
                      <a:extLst>
                        <a:ext uri="{9D8B030D-6E8A-4147-A177-3AD203B41FA5}">
                          <a16:colId xmlns:a16="http://schemas.microsoft.com/office/drawing/2014/main" val="3049649407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2940289084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401876192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829187283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735911380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586067074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1334417709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2770537241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3983676711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409667992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20502963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68" t="-1639" r="-50397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498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Clicked (Y/N)?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9364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Probability of 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0/1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0/2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1/4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3/9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3/10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1840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D6B0731-B6C5-46F9-AD58-113929BFCEC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846" y="4692650"/>
            <a:ext cx="3657600" cy="1645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980F9-BE1D-4EDD-B7AA-576C369AA7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1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Bayesian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probability is our belief of how often the event will occur. In other words, it is a random variable.  The belief is built based on past experience or external knowledge.</a:t>
                </a:r>
              </a:p>
              <a:p>
                <a:r>
                  <a:rPr lang="en-US" dirty="0"/>
                  <a:t>Since it is a belief, it comes with uncertainty.  Therefore, we will assume a probability distribution for it.  For example, we think the click event will occur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follows a prior distribution Uniform [0.25, 0.75].</a:t>
                </a:r>
              </a:p>
              <a:p>
                <a:r>
                  <a:rPr lang="en-US" dirty="0"/>
                  <a:t>After we conduct the experiment, we revise the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a posterior distribution Uniform[0.29,0.31].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45DFA-9E19-4C95-884C-0A4812B27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 Discovery Motivated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your last time shopped at grocery stores, supercenters, home improvement stores, etc.</a:t>
            </a:r>
          </a:p>
          <a:p>
            <a:r>
              <a:rPr lang="en-US" dirty="0"/>
              <a:t>Do you notice that there are items that you very likely buy together?</a:t>
            </a:r>
          </a:p>
          <a:p>
            <a:pPr lvl="1"/>
            <a:r>
              <a:rPr lang="en-US" u="sng" dirty="0"/>
              <a:t>Health Mindful</a:t>
            </a:r>
            <a:r>
              <a:rPr lang="en-US" dirty="0"/>
              <a:t>:  bread, deli meats, fruit, veggies, ice cream</a:t>
            </a:r>
          </a:p>
          <a:p>
            <a:pPr lvl="1"/>
            <a:r>
              <a:rPr lang="en-US" u="sng" dirty="0"/>
              <a:t>Pancake Maker</a:t>
            </a:r>
            <a:r>
              <a:rPr lang="en-US" dirty="0"/>
              <a:t>: egg, flour, sugar, pancake syrup, butter or shortening</a:t>
            </a:r>
          </a:p>
          <a:p>
            <a:pPr lvl="1"/>
            <a:r>
              <a:rPr lang="en-US" u="sng" dirty="0"/>
              <a:t>Home Painter</a:t>
            </a:r>
            <a:r>
              <a:rPr lang="en-US" dirty="0"/>
              <a:t>: paint, tray, roller frame, roller covers, brush, painter’s tape</a:t>
            </a:r>
          </a:p>
          <a:p>
            <a:pPr lvl="1"/>
            <a:r>
              <a:rPr lang="en-US" u="sng" dirty="0"/>
              <a:t>Ice Cream Party</a:t>
            </a:r>
            <a:r>
              <a:rPr lang="en-US" dirty="0"/>
              <a:t>: ice cream, cones, toppings, syrup, scoop</a:t>
            </a:r>
          </a:p>
          <a:p>
            <a:r>
              <a:rPr lang="en-US" dirty="0"/>
              <a:t>Identifying credible associations can help the merchants make decisions such as the coupons to distribute, the time to put a product on sale, or shelf layout in a store.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91675-A43A-4BF4-9F94-5C60B8D7C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 Discovery Defined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Association rule discovery is the identification of items that occur together in a given event or record (commonly called a transaction). This technique is also known as market basket analysis.</a:t>
            </a:r>
          </a:p>
          <a:p>
            <a:r>
              <a:rPr lang="en-US" dirty="0"/>
              <a:t>Point-of-Sale transaction processing systems often provide the data sources for association rule discovery.  </a:t>
            </a:r>
            <a:r>
              <a:rPr lang="en-US" dirty="0">
                <a:solidFill>
                  <a:srgbClr val="FF0000"/>
                </a:solidFill>
              </a:rPr>
              <a:t>It treats all items as categorical data</a:t>
            </a:r>
            <a:r>
              <a:rPr lang="en-US" dirty="0"/>
              <a:t>.</a:t>
            </a:r>
          </a:p>
          <a:p>
            <a:r>
              <a:rPr lang="en-US" dirty="0"/>
              <a:t>Association rules are based on frequency counts of the number of times items occur alone and in combination in the database.</a:t>
            </a:r>
          </a:p>
          <a:p>
            <a:r>
              <a:rPr lang="en-US" dirty="0"/>
              <a:t>The rules are expressed as “if item A is part of a transaction, then item B is also part of the transaction X percent of the time.” where 0 &lt; X ≤ 100.</a:t>
            </a:r>
          </a:p>
          <a:p>
            <a:r>
              <a:rPr lang="en-US" dirty="0"/>
              <a:t>The rules should not be interpreted as direct causation but as association between two or more items.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CA16B-AD3F-4B67-AD5C-24BA83D140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7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Examples of Association Rule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80% of shoppers who buy ice-cream also purchase ice-cream cones.</a:t>
            </a:r>
          </a:p>
          <a:p>
            <a:r>
              <a:rPr lang="en-US" dirty="0"/>
              <a:t>When “do-it-yourselfers” buy latex paint, they also buy roller covers 85% of the time, but only 15% of time buys both roller frame and roller covers.</a:t>
            </a:r>
          </a:p>
          <a:p>
            <a:r>
              <a:rPr lang="en-US" dirty="0"/>
              <a:t>40% of investors who hold an equity index fund will have a bond fund in their portfolio.</a:t>
            </a:r>
          </a:p>
          <a:p>
            <a:r>
              <a:rPr lang="en-US" dirty="0"/>
              <a:t>99% of shoppers who buy new ice-maker equipped refrigerator will also buy a new water line and home delivery service.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CE4CC-AAAD-475D-811C-659EDA4982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 Discovery History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Proposed by Agrawal, Imielinski, and Swami in their 1993 paper</a:t>
            </a:r>
          </a:p>
          <a:p>
            <a:pPr lvl="1"/>
            <a:r>
              <a:rPr lang="en-US" dirty="0"/>
              <a:t>“Mining Association Rules between Sets of Items in Large Databases”, </a:t>
            </a:r>
            <a:r>
              <a:rPr lang="en-US" i="1" dirty="0"/>
              <a:t>Proceedings of the 1993 ACM SIGMOD Conference Washington DC</a:t>
            </a:r>
            <a:r>
              <a:rPr lang="en-US" dirty="0"/>
              <a:t>, May 1993</a:t>
            </a:r>
          </a:p>
          <a:p>
            <a:pPr lvl="1"/>
            <a:r>
              <a:rPr lang="en-US" dirty="0"/>
              <a:t>ACM SIGMOD: </a:t>
            </a:r>
            <a:r>
              <a:rPr lang="en-US" u="sng" dirty="0"/>
              <a:t>A</a:t>
            </a:r>
            <a:r>
              <a:rPr lang="en-US" dirty="0"/>
              <a:t>ssociation for </a:t>
            </a:r>
            <a:r>
              <a:rPr lang="en-US" u="sng" dirty="0"/>
              <a:t>C</a:t>
            </a:r>
            <a:r>
              <a:rPr lang="en-US" dirty="0"/>
              <a:t>omputing </a:t>
            </a:r>
            <a:r>
              <a:rPr lang="en-US" u="sng" dirty="0"/>
              <a:t>M</a:t>
            </a:r>
            <a:r>
              <a:rPr lang="en-US" dirty="0"/>
              <a:t>achinery </a:t>
            </a:r>
            <a:r>
              <a:rPr lang="en-US" u="sng" dirty="0"/>
              <a:t>S</a:t>
            </a:r>
            <a:r>
              <a:rPr lang="en-US" dirty="0"/>
              <a:t>pecial </a:t>
            </a:r>
            <a:r>
              <a:rPr lang="en-US" u="sng" dirty="0"/>
              <a:t>I</a:t>
            </a:r>
            <a:r>
              <a:rPr lang="en-US" dirty="0"/>
              <a:t>nterest </a:t>
            </a:r>
            <a:r>
              <a:rPr lang="en-US" u="sng" dirty="0"/>
              <a:t>G</a:t>
            </a:r>
            <a:r>
              <a:rPr lang="en-US" dirty="0"/>
              <a:t>roup </a:t>
            </a:r>
            <a:r>
              <a:rPr lang="en-US" u="sng" dirty="0"/>
              <a:t>o</a:t>
            </a:r>
            <a:r>
              <a:rPr lang="en-US" dirty="0"/>
              <a:t>n </a:t>
            </a:r>
            <a:r>
              <a:rPr lang="en-US" u="sng" dirty="0"/>
              <a:t>M</a:t>
            </a:r>
            <a:r>
              <a:rPr lang="en-US" dirty="0"/>
              <a:t>anagement Of </a:t>
            </a:r>
            <a:r>
              <a:rPr lang="en-US" u="sng" dirty="0"/>
              <a:t>D</a:t>
            </a:r>
            <a:r>
              <a:rPr lang="en-US" dirty="0"/>
              <a:t>ata</a:t>
            </a:r>
          </a:p>
          <a:p>
            <a:r>
              <a:rPr lang="en-US" dirty="0"/>
              <a:t>Initially used for Market Basket analysis to find how items purchased by customers are related</a:t>
            </a:r>
          </a:p>
          <a:p>
            <a:r>
              <a:rPr lang="en-US" dirty="0"/>
              <a:t>Most algorithms are related to the Apriori algorithm due to Agrawal and Srikant 1994 paper</a:t>
            </a:r>
          </a:p>
          <a:p>
            <a:pPr lvl="1"/>
            <a:r>
              <a:rPr lang="en-US" dirty="0"/>
              <a:t>“Fast Algorithms for Mining Association Rules”, </a:t>
            </a:r>
            <a:r>
              <a:rPr lang="en-US" i="1" dirty="0"/>
              <a:t>Proceedings of the 20th VLDB Conference Santiago, Chile</a:t>
            </a:r>
            <a:r>
              <a:rPr lang="en-US" dirty="0"/>
              <a:t>, 1994</a:t>
            </a:r>
          </a:p>
          <a:p>
            <a:pPr lvl="1"/>
            <a:r>
              <a:rPr lang="en-US" dirty="0"/>
              <a:t>VLDB: </a:t>
            </a:r>
            <a:r>
              <a:rPr lang="en-US" u="sng" dirty="0"/>
              <a:t>V</a:t>
            </a:r>
            <a:r>
              <a:rPr lang="en-US" dirty="0"/>
              <a:t>ery </a:t>
            </a:r>
            <a:r>
              <a:rPr lang="en-US" u="sng" dirty="0"/>
              <a:t>L</a:t>
            </a:r>
            <a:r>
              <a:rPr lang="en-US" dirty="0"/>
              <a:t>arge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B</a:t>
            </a:r>
            <a:r>
              <a:rPr lang="en-US" dirty="0"/>
              <a:t>ases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E0046-9E70-4E1B-B788-AC0A231258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7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3 Agenda: Bayesian Decision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Introduction to Bayesian</a:t>
            </a:r>
          </a:p>
          <a:p>
            <a:r>
              <a:rPr lang="en-US" dirty="0"/>
              <a:t>Association Rules</a:t>
            </a:r>
          </a:p>
          <a:p>
            <a:r>
              <a:rPr lang="en-US" dirty="0"/>
              <a:t>Chapter 3 of the Machine Learning book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5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for Association Rule Discovery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universal set of items: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That is the complete list of items in the transaction data</a:t>
                </a:r>
              </a:p>
              <a:p>
                <a:pPr lvl="1"/>
                <a:r>
                  <a:rPr lang="en-US" dirty="0"/>
                  <a:t>Since data captured items sold during a time period, the universal set does not necessarily represent all items carried by the merchant</a:t>
                </a:r>
              </a:p>
              <a:p>
                <a:r>
                  <a:rPr lang="en-US" dirty="0"/>
                  <a:t>Transaction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 is a collection of items: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 is a subset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Transaction Database T is a set of transactions: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Usually,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 is the number of transactions or customer</a:t>
                </a:r>
              </a:p>
              <a:p>
                <a:pPr lvl="1"/>
                <a:r>
                  <a:rPr lang="en-US" dirty="0"/>
                  <a:t>The terms: Transaction and Customer are often used interchangeably to refer to the same concept because there is no TIME element here.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F062E-F3D2-4FE8-84A2-916390D30F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0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rgbClr val="0070C0"/>
                    </a:solidFill>
                  </a:rPr>
                  <a:t>itemset</a:t>
                </a:r>
                <a:r>
                  <a:rPr lang="en-US" dirty="0"/>
                  <a:t> is a set of items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An itemset is a subset of a transaction</a:t>
                </a:r>
              </a:p>
              <a:p>
                <a:r>
                  <a:rPr lang="en-US" dirty="0"/>
                  <a:t>A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rgbClr val="0070C0"/>
                    </a:solidFill>
                  </a:rPr>
                  <a:t>-itemset</a:t>
                </a:r>
                <a:r>
                  <a:rPr lang="en-US" dirty="0"/>
                  <a:t> is an itemset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Possible values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m</a:t>
                </a:r>
                <a:r>
                  <a:rPr lang="en-US" dirty="0"/>
                  <a:t>-itemset is valid but not interesting because no other itemsets can associate with an </a:t>
                </a:r>
                <a:r>
                  <a:rPr lang="en-US" i="1" dirty="0"/>
                  <a:t>m</a:t>
                </a:r>
                <a:r>
                  <a:rPr lang="en-US" dirty="0"/>
                  <a:t>-itemset</a:t>
                </a:r>
              </a:p>
              <a:p>
                <a:r>
                  <a:rPr lang="en-US" dirty="0"/>
                  <a:t>An association rule has an </a:t>
                </a:r>
                <a:r>
                  <a:rPr lang="en-US" dirty="0">
                    <a:solidFill>
                      <a:srgbClr val="0070C0"/>
                    </a:solidFill>
                  </a:rPr>
                  <a:t>antecedent</a:t>
                </a:r>
                <a:r>
                  <a:rPr lang="en-US" dirty="0"/>
                  <a:t> (left side) and a </a:t>
                </a:r>
                <a:r>
                  <a:rPr lang="en-US" dirty="0">
                    <a:solidFill>
                      <a:srgbClr val="0070C0"/>
                    </a:solidFill>
                  </a:rPr>
                  <a:t>consequent</a:t>
                </a:r>
                <a:r>
                  <a:rPr lang="en-US" dirty="0"/>
                  <a:t> (right side).  Each side is an itemset.</a:t>
                </a:r>
              </a:p>
              <a:p>
                <a:r>
                  <a:rPr lang="en-US" dirty="0"/>
                  <a:t>Suppose itemset </a:t>
                </a:r>
                <a:r>
                  <a:rPr lang="en-US" i="1" dirty="0"/>
                  <a:t>X</a:t>
                </a:r>
                <a:r>
                  <a:rPr lang="en-US" dirty="0"/>
                  <a:t> is the antecedent and itemset </a:t>
                </a:r>
                <a:r>
                  <a:rPr lang="en-US" i="1" dirty="0"/>
                  <a:t>Y</a:t>
                </a:r>
                <a:r>
                  <a:rPr lang="en-US" dirty="0"/>
                  <a:t> is the consequent, then association rule is described mathematically as</a:t>
                </a:r>
                <a:br>
                  <a:rPr lang="en-US" dirty="0"/>
                </a:b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, where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(non-overlapping)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361" r="-1217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D1EF-5723-400B-9F6A-6B19BE23F0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14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Support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Support</a:t>
                </a:r>
                <a:r>
                  <a:rPr lang="en-US" dirty="0"/>
                  <a:t> is the percentage of transactions that contain an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=100%×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is the number of transactions that contain an itemset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is the total number of transactions</a:t>
                </a:r>
              </a:p>
              <a:p>
                <a:r>
                  <a:rPr lang="en-US" dirty="0"/>
                  <a:t>Since the number of transactions that contain an itemset </a:t>
                </a:r>
                <a:r>
                  <a:rPr lang="en-US" i="1" dirty="0"/>
                  <a:t>X</a:t>
                </a:r>
                <a:r>
                  <a:rPr lang="en-US" dirty="0"/>
                  <a:t> must be between 1 and </a:t>
                </a:r>
                <a:r>
                  <a:rPr lang="en-US" i="1" dirty="0"/>
                  <a:t>N</a:t>
                </a:r>
                <a:r>
                  <a:rPr lang="en-US" dirty="0"/>
                  <a:t>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), it follows that the Support metric is: (100% / </a:t>
                </a:r>
                <a:r>
                  <a:rPr lang="en-US" i="1" dirty="0"/>
                  <a:t>N</a:t>
                </a:r>
                <a:r>
                  <a:rPr lang="en-US" dirty="0"/>
                  <a:t>)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≤ 100%</a:t>
                </a:r>
              </a:p>
              <a:p>
                <a:r>
                  <a:rPr lang="en-US" dirty="0"/>
                  <a:t>Support metric indicates the rate of occurrence (aka the relative frequency) of an itemset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B3D3B-10DD-4B9C-9372-D17F4D598B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80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Confidence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Confidence</a:t>
                </a:r>
                <a:r>
                  <a:rPr lang="en-US" dirty="0"/>
                  <a:t> is the percentage of transactions that will contain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if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is already present: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and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 (Support of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) / (Support of </a:t>
                </a:r>
                <a:r>
                  <a:rPr lang="en-US" i="1" dirty="0"/>
                  <a:t>X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 (Number of transactions that contain </a:t>
                </a:r>
                <a:r>
                  <a:rPr lang="en-US" u="sng" dirty="0"/>
                  <a:t>both</a:t>
                </a:r>
                <a:r>
                  <a:rPr lang="en-US" dirty="0"/>
                  <a:t> itemset </a:t>
                </a:r>
                <a:r>
                  <a:rPr lang="en-US" i="1" dirty="0"/>
                  <a:t>X</a:t>
                </a:r>
                <a:r>
                  <a:rPr lang="en-US" dirty="0"/>
                  <a:t> and itemset </a:t>
                </a:r>
                <a:r>
                  <a:rPr lang="en-US" i="1" dirty="0"/>
                  <a:t>Y</a:t>
                </a:r>
                <a:r>
                  <a:rPr lang="en-US" dirty="0"/>
                  <a:t>) / (Number of transactions that contain itemset </a:t>
                </a:r>
                <a:r>
                  <a:rPr lang="en-US" i="1" dirty="0"/>
                  <a:t>X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Confidence metric is the conditional probability that itemset Y will be in the transaction given itemset X is already in the transaction.</a:t>
                </a:r>
              </a:p>
              <a:p>
                <a:r>
                  <a:rPr lang="en-US" dirty="0"/>
                  <a:t>Confidence metric indicates how credible about the association rule: X → Y (If itemset X is in the transaction, then itemset Y will also in the transaction)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F583B-9A2F-4807-BD6B-7AD8F52778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2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Expected Confidence 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Expected Confidence</a:t>
                </a:r>
                <a:r>
                  <a:rPr lang="en-US" dirty="0"/>
                  <a:t> is, essentially, the support of itemset 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u="sng" dirty="0"/>
                  <a:t>IF</a:t>
                </a:r>
                <a:r>
                  <a:rPr lang="en-US" dirty="0"/>
                  <a:t> the occurrence of itemset X will not affect the occurrence of itemset Y, </a:t>
                </a:r>
                <a:r>
                  <a:rPr lang="en-US" u="sng" dirty="0"/>
                  <a:t>THEN</a:t>
                </a:r>
                <a:r>
                  <a:rPr lang="en-US" dirty="0"/>
                  <a:t> the percentage of transactions that will contain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if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is already present is basically the percentage of transactions that will contain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Y.</a:t>
                </a:r>
              </a:p>
              <a:p>
                <a:r>
                  <a:rPr lang="en-US" dirty="0"/>
                  <a:t>Expected confidence is the confidence of the association rule X → Y under the independence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39C78-A083-4D1F-9B6E-EDA9054131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36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Lift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Lift</a:t>
                </a:r>
                <a:r>
                  <a:rPr lang="en-US" dirty="0"/>
                  <a:t> is the ratio of the Confidence to Expected Confidence.</a:t>
                </a:r>
              </a:p>
              <a:p>
                <a:r>
                  <a:rPr lang="en-US" dirty="0"/>
                  <a:t>Mathematically, lift value is: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and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Lift indicates the effectiveness of the association rule over an independent assumption</a:t>
                </a:r>
              </a:p>
              <a:p>
                <a:pPr lvl="1"/>
                <a:r>
                  <a:rPr lang="en-US" dirty="0"/>
                  <a:t>&gt; 1:  the association rule is credible and the occurrence of itemset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u="sng" dirty="0"/>
                  <a:t>increases</a:t>
                </a:r>
                <a:r>
                  <a:rPr lang="en-US" dirty="0"/>
                  <a:t> the occurrence of itemset </a:t>
                </a:r>
                <a:r>
                  <a:rPr lang="en-US" i="1" dirty="0"/>
                  <a:t>Y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= 1: the association rule is not credible and the occurrence of itemset </a:t>
                </a:r>
                <a:r>
                  <a:rPr lang="en-US" i="1" dirty="0"/>
                  <a:t>Y</a:t>
                </a:r>
                <a:r>
                  <a:rPr lang="en-US" dirty="0"/>
                  <a:t> is </a:t>
                </a:r>
                <a:r>
                  <a:rPr lang="en-US" u="sng" dirty="0"/>
                  <a:t>independent of</a:t>
                </a:r>
                <a:r>
                  <a:rPr lang="en-US" dirty="0"/>
                  <a:t> the occurrence of itemset </a:t>
                </a:r>
                <a:r>
                  <a:rPr lang="en-US" i="1" dirty="0"/>
                  <a:t>X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) </a:t>
                </a:r>
                <a:endParaRPr lang="en-US" i="1" dirty="0"/>
              </a:p>
              <a:p>
                <a:pPr lvl="1"/>
                <a:r>
                  <a:rPr lang="en-US" dirty="0"/>
                  <a:t>&lt; 1: the association rule is also credible but the occurrence of itemset </a:t>
                </a:r>
                <a:r>
                  <a:rPr lang="en-US" i="1" dirty="0"/>
                  <a:t>X</a:t>
                </a:r>
                <a:r>
                  <a:rPr lang="en-US" dirty="0"/>
                  <a:t> actually </a:t>
                </a:r>
                <a:r>
                  <a:rPr lang="en-US" u="sng" dirty="0"/>
                  <a:t>prohibit</a:t>
                </a:r>
                <a:r>
                  <a:rPr lang="en-US" dirty="0"/>
                  <a:t> the occurrence of itemset </a:t>
                </a:r>
                <a:r>
                  <a:rPr lang="en-US" i="1" dirty="0"/>
                  <a:t>Y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DE9BF-DAB8-4E38-8C50-B472C9CA1E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95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a store sells only four items: A, B, C, and D</a:t>
                </a:r>
              </a:p>
              <a:p>
                <a:pPr lvl="1"/>
                <a:r>
                  <a:rPr lang="en-US" dirty="0"/>
                  <a:t>1-Itemset: {A}, {B}, {C}, {D}</a:t>
                </a:r>
              </a:p>
              <a:p>
                <a:pPr lvl="1"/>
                <a:r>
                  <a:rPr lang="en-US" dirty="0"/>
                  <a:t>2-Itemset: {A,B}, {A,C}, {A,D}, {B,C}, {B,D}, {C,D}</a:t>
                </a:r>
              </a:p>
              <a:p>
                <a:pPr lvl="1"/>
                <a:r>
                  <a:rPr lang="en-US" dirty="0"/>
                  <a:t>3-Itemset: {A,B,C}, {A,B,D}, {A,C,D}, {B,C,D}</a:t>
                </a:r>
              </a:p>
              <a:p>
                <a:pPr lvl="1"/>
                <a:r>
                  <a:rPr lang="en-US" dirty="0"/>
                  <a:t>4-Itemset: {A,B,C,D}</a:t>
                </a:r>
              </a:p>
              <a:p>
                <a:r>
                  <a:rPr lang="en-US" dirty="0"/>
                  <a:t>Number of possible itemsets: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−1=15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many association rules that you can possibly generate from the above 15?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A3647-F60E-4261-A0C1-FE6DBDEE1A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All Association Rules (by Antecedent)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946150" y="1524794"/>
          <a:ext cx="10121900" cy="4447380"/>
        </p:xfrm>
        <a:graphic>
          <a:graphicData uri="http://schemas.openxmlformats.org/drawingml/2006/table">
            <a:tbl>
              <a:tblPr/>
              <a:tblGrid>
                <a:gridCol w="360290">
                  <a:extLst>
                    <a:ext uri="{9D8B030D-6E8A-4147-A177-3AD203B41FA5}">
                      <a16:colId xmlns:a16="http://schemas.microsoft.com/office/drawing/2014/main" val="1357510327"/>
                    </a:ext>
                  </a:extLst>
                </a:gridCol>
                <a:gridCol w="450362">
                  <a:extLst>
                    <a:ext uri="{9D8B030D-6E8A-4147-A177-3AD203B41FA5}">
                      <a16:colId xmlns:a16="http://schemas.microsoft.com/office/drawing/2014/main" val="3197001301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2647302846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2245099503"/>
                    </a:ext>
                  </a:extLst>
                </a:gridCol>
                <a:gridCol w="833171">
                  <a:extLst>
                    <a:ext uri="{9D8B030D-6E8A-4147-A177-3AD203B41FA5}">
                      <a16:colId xmlns:a16="http://schemas.microsoft.com/office/drawing/2014/main" val="2562948139"/>
                    </a:ext>
                  </a:extLst>
                </a:gridCol>
                <a:gridCol w="450362">
                  <a:extLst>
                    <a:ext uri="{9D8B030D-6E8A-4147-A177-3AD203B41FA5}">
                      <a16:colId xmlns:a16="http://schemas.microsoft.com/office/drawing/2014/main" val="488459200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1563268819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2454474840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2480126167"/>
                    </a:ext>
                  </a:extLst>
                </a:gridCol>
                <a:gridCol w="658655">
                  <a:extLst>
                    <a:ext uri="{9D8B030D-6E8A-4147-A177-3AD203B41FA5}">
                      <a16:colId xmlns:a16="http://schemas.microsoft.com/office/drawing/2014/main" val="2289779497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4252789269"/>
                    </a:ext>
                  </a:extLst>
                </a:gridCol>
                <a:gridCol w="658655">
                  <a:extLst>
                    <a:ext uri="{9D8B030D-6E8A-4147-A177-3AD203B41FA5}">
                      <a16:colId xmlns:a16="http://schemas.microsoft.com/office/drawing/2014/main" val="3516952655"/>
                    </a:ext>
                  </a:extLst>
                </a:gridCol>
                <a:gridCol w="1170943">
                  <a:extLst>
                    <a:ext uri="{9D8B030D-6E8A-4147-A177-3AD203B41FA5}">
                      <a16:colId xmlns:a16="http://schemas.microsoft.com/office/drawing/2014/main" val="1594566430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950553361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3254980406"/>
                    </a:ext>
                  </a:extLst>
                </a:gridCol>
                <a:gridCol w="653026">
                  <a:extLst>
                    <a:ext uri="{9D8B030D-6E8A-4147-A177-3AD203B41FA5}">
                      <a16:colId xmlns:a16="http://schemas.microsoft.com/office/drawing/2014/main" val="4048892200"/>
                    </a:ext>
                  </a:extLst>
                </a:gridCol>
              </a:tblGrid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63242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599977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754253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813325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67060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174245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841674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550545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365020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790698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340724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51640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75551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219339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2382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DCB0A12-66CC-49A5-BE4E-7D349D503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20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All Association Rules (by Consequent)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923925" y="1458119"/>
          <a:ext cx="10668000" cy="4752180"/>
        </p:xfrm>
        <a:graphic>
          <a:graphicData uri="http://schemas.openxmlformats.org/drawingml/2006/table">
            <a:tbl>
              <a:tblPr/>
              <a:tblGrid>
                <a:gridCol w="368258">
                  <a:extLst>
                    <a:ext uri="{9D8B030D-6E8A-4147-A177-3AD203B41FA5}">
                      <a16:colId xmlns:a16="http://schemas.microsoft.com/office/drawing/2014/main" val="1487293741"/>
                    </a:ext>
                  </a:extLst>
                </a:gridCol>
                <a:gridCol w="880369">
                  <a:extLst>
                    <a:ext uri="{9D8B030D-6E8A-4147-A177-3AD203B41FA5}">
                      <a16:colId xmlns:a16="http://schemas.microsoft.com/office/drawing/2014/main" val="2885652808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1463532667"/>
                    </a:ext>
                  </a:extLst>
                </a:gridCol>
                <a:gridCol w="460324">
                  <a:extLst>
                    <a:ext uri="{9D8B030D-6E8A-4147-A177-3AD203B41FA5}">
                      <a16:colId xmlns:a16="http://schemas.microsoft.com/office/drawing/2014/main" val="507925111"/>
                    </a:ext>
                  </a:extLst>
                </a:gridCol>
                <a:gridCol w="1242875">
                  <a:extLst>
                    <a:ext uri="{9D8B030D-6E8A-4147-A177-3AD203B41FA5}">
                      <a16:colId xmlns:a16="http://schemas.microsoft.com/office/drawing/2014/main" val="2924499096"/>
                    </a:ext>
                  </a:extLst>
                </a:gridCol>
                <a:gridCol w="880369">
                  <a:extLst>
                    <a:ext uri="{9D8B030D-6E8A-4147-A177-3AD203B41FA5}">
                      <a16:colId xmlns:a16="http://schemas.microsoft.com/office/drawing/2014/main" val="100275685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3650452170"/>
                    </a:ext>
                  </a:extLst>
                </a:gridCol>
                <a:gridCol w="460324">
                  <a:extLst>
                    <a:ext uri="{9D8B030D-6E8A-4147-A177-3AD203B41FA5}">
                      <a16:colId xmlns:a16="http://schemas.microsoft.com/office/drawing/2014/main" val="4083204514"/>
                    </a:ext>
                  </a:extLst>
                </a:gridCol>
                <a:gridCol w="1018466">
                  <a:extLst>
                    <a:ext uri="{9D8B030D-6E8A-4147-A177-3AD203B41FA5}">
                      <a16:colId xmlns:a16="http://schemas.microsoft.com/office/drawing/2014/main" val="3720694940"/>
                    </a:ext>
                  </a:extLst>
                </a:gridCol>
                <a:gridCol w="673224">
                  <a:extLst>
                    <a:ext uri="{9D8B030D-6E8A-4147-A177-3AD203B41FA5}">
                      <a16:colId xmlns:a16="http://schemas.microsoft.com/office/drawing/2014/main" val="1047103530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4078046790"/>
                    </a:ext>
                  </a:extLst>
                </a:gridCol>
                <a:gridCol w="673224">
                  <a:extLst>
                    <a:ext uri="{9D8B030D-6E8A-4147-A177-3AD203B41FA5}">
                      <a16:colId xmlns:a16="http://schemas.microsoft.com/office/drawing/2014/main" val="16066940"/>
                    </a:ext>
                  </a:extLst>
                </a:gridCol>
                <a:gridCol w="989697">
                  <a:extLst>
                    <a:ext uri="{9D8B030D-6E8A-4147-A177-3AD203B41FA5}">
                      <a16:colId xmlns:a16="http://schemas.microsoft.com/office/drawing/2014/main" val="2141871368"/>
                    </a:ext>
                  </a:extLst>
                </a:gridCol>
                <a:gridCol w="667469">
                  <a:extLst>
                    <a:ext uri="{9D8B030D-6E8A-4147-A177-3AD203B41FA5}">
                      <a16:colId xmlns:a16="http://schemas.microsoft.com/office/drawing/2014/main" val="2155608492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1371507870"/>
                    </a:ext>
                  </a:extLst>
                </a:gridCol>
                <a:gridCol w="880369">
                  <a:extLst>
                    <a:ext uri="{9D8B030D-6E8A-4147-A177-3AD203B41FA5}">
                      <a16:colId xmlns:a16="http://schemas.microsoft.com/office/drawing/2014/main" val="1588265805"/>
                    </a:ext>
                  </a:extLst>
                </a:gridCol>
              </a:tblGrid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528363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60247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863912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622404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71049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904716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798343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720349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568455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49789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372637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469952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230430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159707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99477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4FDF474-F413-475C-8D16-50B9D54EE4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04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Possible Itemsets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m</a:t>
                </a:r>
                <a:r>
                  <a:rPr lang="en-US" dirty="0"/>
                  <a:t> unique items in the universal set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The possible itemsets are: 1-itemset, …, </a:t>
                </a:r>
                <a:r>
                  <a:rPr lang="en-US" i="1" dirty="0"/>
                  <a:t>m</a:t>
                </a:r>
                <a:r>
                  <a:rPr lang="en-US" dirty="0"/>
                  <a:t>-itemset </a:t>
                </a:r>
              </a:p>
              <a:p>
                <a:r>
                  <a:rPr lang="en-US" dirty="0"/>
                  <a:t>The possible number of </a:t>
                </a:r>
                <a:r>
                  <a:rPr lang="en-US" i="1" dirty="0"/>
                  <a:t>k</a:t>
                </a:r>
                <a:r>
                  <a:rPr lang="en-US" dirty="0"/>
                  <a:t>-itemset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×⋯×2×1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number of possible itemsets: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binomial theorem: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total number of possible itemsets: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64A83FF-C5FD-4140-9A72-3EBE8B1AB4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Decision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C2B225-6176-4626-AED7-A8250CF614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66032"/>
              </p:ext>
            </p:extLst>
          </p:nvPr>
        </p:nvGraphicFramePr>
        <p:xfrm>
          <a:off x="2031999" y="1690688"/>
          <a:ext cx="8148949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125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Maximum Number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total number of possible itemsets: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number of possible association rules (Tan, Steinbach, Kumar, 2006: Introduction to Data Mining):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×⋯×2×1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64A83FF-C5FD-4140-9A72-3EBE8B1AB4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09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Maximum Number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35049" y="1381909"/>
          <a:ext cx="4041775" cy="4790290"/>
        </p:xfrm>
        <a:graphic>
          <a:graphicData uri="http://schemas.openxmlformats.org/drawingml/2006/table">
            <a:tbl>
              <a:tblPr/>
              <a:tblGrid>
                <a:gridCol w="91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3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Itemset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Association Rules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173,052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523,250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1,577,940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4,750,202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14,283,372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65,535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42,915,650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131,071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128,878,020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262,143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386,896,202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524,287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1,161,212,892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1,048,575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3,484,687,250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962" y="1419225"/>
            <a:ext cx="4992452" cy="22933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961" y="3914775"/>
            <a:ext cx="4992453" cy="2226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0080E-F380-4068-BD9D-7C92403D65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88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5525" cy="4351338"/>
          </a:xfrm>
        </p:spPr>
        <p:txBody>
          <a:bodyPr>
            <a:normAutofit/>
          </a:bodyPr>
          <a:lstStyle/>
          <a:p>
            <a:r>
              <a:rPr lang="en-US" dirty="0"/>
              <a:t>Suppose a store sells only four items: A, B, C, and D</a:t>
            </a:r>
          </a:p>
          <a:p>
            <a:r>
              <a:rPr lang="en-US" dirty="0"/>
              <a:t>Transaction data for 10 customers</a:t>
            </a:r>
          </a:p>
          <a:p>
            <a:r>
              <a:rPr lang="en-US" dirty="0"/>
              <a:t>Since Association Rules discovery concerns whether an item occurs in a transaction, multiple occurrences of a single item (e.g., 3 Ds in customer 1) is no different from a single occurrence.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7343775" y="1785937"/>
          <a:ext cx="4508431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Worksheet" r:id="rId4" imgW="3476725" imgH="3257434" progId="Excel.Sheet.12">
                  <p:embed/>
                </p:oleObj>
              </mc:Choice>
              <mc:Fallback>
                <p:oleObj name="Worksheet" r:id="rId4" imgW="3476725" imgH="3257434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43775" y="1785937"/>
                        <a:ext cx="4508431" cy="422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5EB542D-AAFF-4F0E-8947-82688BCFB3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6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5525" cy="4351338"/>
          </a:xfrm>
        </p:spPr>
        <p:txBody>
          <a:bodyPr>
            <a:normAutofit/>
          </a:bodyPr>
          <a:lstStyle/>
          <a:p>
            <a:r>
              <a:rPr lang="en-US" dirty="0"/>
              <a:t>Support for {A}:</a:t>
            </a:r>
          </a:p>
          <a:p>
            <a:pPr lvl="1"/>
            <a:r>
              <a:rPr lang="en-US" dirty="0"/>
              <a:t>Occurred in customers 1, 7, 8, 9</a:t>
            </a:r>
          </a:p>
          <a:p>
            <a:pPr lvl="1"/>
            <a:r>
              <a:rPr lang="en-US" dirty="0"/>
              <a:t>Equals 4/10 = 40%</a:t>
            </a:r>
          </a:p>
          <a:p>
            <a:r>
              <a:rPr lang="en-US" dirty="0"/>
              <a:t>Support for {B, D}:</a:t>
            </a:r>
          </a:p>
          <a:p>
            <a:pPr lvl="1"/>
            <a:r>
              <a:rPr lang="en-US" dirty="0"/>
              <a:t>Occurred in customers 1, 4, 6</a:t>
            </a:r>
          </a:p>
          <a:p>
            <a:pPr lvl="1"/>
            <a:r>
              <a:rPr lang="en-US" dirty="0"/>
              <a:t>Equals 3/10 = 30%</a:t>
            </a:r>
          </a:p>
          <a:p>
            <a:r>
              <a:rPr lang="en-US" dirty="0"/>
              <a:t>Support for {B, C, D}:</a:t>
            </a:r>
          </a:p>
          <a:p>
            <a:pPr lvl="1"/>
            <a:r>
              <a:rPr lang="en-US" dirty="0"/>
              <a:t>Occurred in customers 1, 6</a:t>
            </a:r>
          </a:p>
          <a:p>
            <a:pPr lvl="1"/>
            <a:r>
              <a:rPr lang="en-US" dirty="0"/>
              <a:t>Equals 2/10 = 20%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943725" y="1825625"/>
          <a:ext cx="4877507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Worksheet" r:id="rId4" imgW="3809987" imgH="3076601" progId="Excel.Sheet.12">
                  <p:embed/>
                </p:oleObj>
              </mc:Choice>
              <mc:Fallback>
                <p:oleObj name="Worksheet" r:id="rId4" imgW="3809987" imgH="3076601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3725" y="1825625"/>
                        <a:ext cx="4877507" cy="393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3AEEA43-42A6-4A73-8CFC-7A3355081E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07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/>
          </p:nvPr>
        </p:nvGraphicFramePr>
        <p:xfrm>
          <a:off x="323852" y="1595551"/>
          <a:ext cx="5597980" cy="3810000"/>
        </p:xfrm>
        <a:graphic>
          <a:graphicData uri="http://schemas.openxmlformats.org/drawingml/2006/table">
            <a:tbl>
              <a:tblPr/>
              <a:tblGrid>
                <a:gridCol w="626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3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SET_SIZE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EXP_CONF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B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B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C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128660" y="1590108"/>
          <a:ext cx="5910938" cy="4191000"/>
        </p:xfrm>
        <a:graphic>
          <a:graphicData uri="http://schemas.openxmlformats.org/drawingml/2006/table">
            <a:tbl>
              <a:tblPr/>
              <a:tblGrid>
                <a:gridCol w="66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1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SET_SIZE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EXP_CONF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B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B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C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C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D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D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A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A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C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C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C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D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D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A &amp;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A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B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&amp; D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&amp; D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A &amp;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A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B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304D31B-127F-4130-947A-E56003016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38200" y="1444621"/>
          <a:ext cx="6318894" cy="435134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9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SET_SIZE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EXP_CONF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SUPPORT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A &amp;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A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B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&amp; D ==&gt; 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&amp; D ==&gt;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14.29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A &amp;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A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B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==&gt; B &amp; C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B ==&gt; C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B &amp; C ==&gt;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B &amp; D ==&gt;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C ==&gt; B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C &amp; D ==&gt;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D ==&gt; B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==&gt; A &amp; C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&amp; C ==&gt; A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&amp; C &amp; D ==&gt; 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&amp; D ==&gt; A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A &amp; B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&amp; D ==&gt; A &amp;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14.29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A &amp; B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BDADBF2-CD6A-4DC7-BE21-19DC5D3894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54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Rule Searching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type algorithm (i.e., listing all possible association rules) is inefficient (takes too long) and infeasible (not enough computer memory) when </a:t>
            </a:r>
            <a:r>
              <a:rPr lang="en-US" i="1" dirty="0"/>
              <a:t>m</a:t>
            </a:r>
            <a:r>
              <a:rPr lang="en-US" dirty="0"/>
              <a:t> is moderately large.</a:t>
            </a:r>
          </a:p>
          <a:p>
            <a:r>
              <a:rPr lang="en-US" dirty="0"/>
              <a:t>Need a smarter way to search for rules because:</a:t>
            </a:r>
          </a:p>
          <a:p>
            <a:pPr lvl="1"/>
            <a:r>
              <a:rPr lang="en-US" dirty="0"/>
              <a:t>We want to limit the number of items appeared in a rule, an antecedent, or a consequent</a:t>
            </a:r>
          </a:p>
          <a:p>
            <a:pPr lvl="1"/>
            <a:r>
              <a:rPr lang="en-US" dirty="0"/>
              <a:t>We are interested in rules whose supports and/or confidence are above a particular threshold</a:t>
            </a:r>
          </a:p>
          <a:p>
            <a:pPr lvl="1"/>
            <a:r>
              <a:rPr lang="en-US" dirty="0"/>
              <a:t>We are interested in rules that show significant lift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438EA-B675-49C1-991A-880E5399D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3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Apriori algorithm constrains the search space for rules by discovering frequent itemsets and only examining rules that are made up of frequent itemsets.</a:t>
            </a:r>
          </a:p>
          <a:p>
            <a:r>
              <a:rPr lang="en-US" dirty="0"/>
              <a:t>Apriori algorithm proceeds in two stages:</a:t>
            </a:r>
          </a:p>
          <a:p>
            <a:pPr lvl="1"/>
            <a:r>
              <a:rPr lang="en-US" dirty="0"/>
              <a:t>First, it identifies frequent itemsets in the data, and</a:t>
            </a:r>
          </a:p>
          <a:p>
            <a:pPr lvl="1"/>
            <a:r>
              <a:rPr lang="en-US" dirty="0"/>
              <a:t>Then it generates rules from the table of frequent itemsets.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AD493-E367-4407-B005-C6B565180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34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Algorithm: First Step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step in Apriori is to identify </a:t>
            </a:r>
            <a:r>
              <a:rPr lang="en-US" dirty="0">
                <a:solidFill>
                  <a:srgbClr val="0070C0"/>
                </a:solidFill>
              </a:rPr>
              <a:t>frequent itemsets</a:t>
            </a:r>
            <a:r>
              <a:rPr lang="en-US" dirty="0"/>
              <a:t>.</a:t>
            </a:r>
          </a:p>
          <a:p>
            <a:r>
              <a:rPr lang="en-US" dirty="0"/>
              <a:t>A frequent itemset is defined as an itemset with support greater than or equal to the </a:t>
            </a:r>
            <a:r>
              <a:rPr lang="en-US" dirty="0">
                <a:solidFill>
                  <a:srgbClr val="0070C0"/>
                </a:solidFill>
              </a:rPr>
              <a:t>user-specified minimum support threshold</a:t>
            </a:r>
            <a:r>
              <a:rPr lang="en-US" dirty="0"/>
              <a:t>.</a:t>
            </a:r>
          </a:p>
          <a:p>
            <a:r>
              <a:rPr lang="en-US" dirty="0"/>
              <a:t>The algorithm begins by scanning the data and identifying the single-item itemsets (i.e. individual items, or itemsets of length 1) that satisfy this criterion.</a:t>
            </a:r>
          </a:p>
          <a:p>
            <a:r>
              <a:rPr lang="en-US" dirty="0"/>
              <a:t>Any single items that do not satisfy the criterion are not be considered further because of this inequality support(A and B) ≤ support(A).</a:t>
            </a:r>
          </a:p>
          <a:p>
            <a:pPr lvl="1"/>
            <a:r>
              <a:rPr lang="en-US" dirty="0"/>
              <a:t>Proof: P(A </a:t>
            </a:r>
            <a:r>
              <a:rPr lang="en-US" dirty="0">
                <a:sym typeface="Symbol" panose="05050102010706020507" pitchFamily="18" charset="2"/>
              </a:rPr>
              <a:t> B) = P(B|A)P(A)  P(A) since P(B|A)  1.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5B044-B0DF-407B-8A9F-0DB12A3FF6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54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Algorithm: Second Step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second step is </a:t>
            </a:r>
            <a:r>
              <a:rPr lang="en-US" u="sng" dirty="0"/>
              <a:t>to select rules</a:t>
            </a:r>
            <a:r>
              <a:rPr lang="en-US" dirty="0"/>
              <a:t>. For each frequent itemset L with length k &gt; 1, the following procedure is applied:</a:t>
            </a:r>
          </a:p>
          <a:p>
            <a:r>
              <a:rPr lang="en-US" dirty="0"/>
              <a:t>Generate all observable rules from this itemset L.</a:t>
            </a:r>
          </a:p>
          <a:p>
            <a:r>
              <a:rPr lang="en-US" dirty="0"/>
              <a:t>For each generated rule, calculate the evaluation measure (e.g., rule confidence) for the rule.</a:t>
            </a:r>
          </a:p>
          <a:p>
            <a:r>
              <a:rPr lang="en-US" dirty="0"/>
              <a:t>If the evaluation measure is greater than the user-specified threshold, then add the rule to the rule table.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 Example of Bayesian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</a:t>
            </a:r>
            <a:r>
              <a:rPr lang="en-US" dirty="0">
                <a:hlinkClick r:id="rId3"/>
              </a:rPr>
              <a:t>http://bulletin.iit.edu/undergraduate/university-overview/student-demographics/</a:t>
            </a:r>
            <a:r>
              <a:rPr lang="en-US" dirty="0"/>
              <a:t>, 36% of students who enrolled in IIT in Fall 2017 are female.</a:t>
            </a:r>
          </a:p>
          <a:p>
            <a:r>
              <a:rPr lang="en-US" dirty="0"/>
              <a:t>Before teaching this class, I will probably think that 36% of the students in my class are female.</a:t>
            </a:r>
          </a:p>
          <a:p>
            <a:r>
              <a:rPr lang="en-US" dirty="0"/>
              <a:t>After teaching this class for three weeks, I observed that 40% of the students are female.</a:t>
            </a:r>
          </a:p>
          <a:p>
            <a:r>
              <a:rPr lang="en-US" dirty="0"/>
              <a:t>Given this piece of new information, I will update the percent of female students as 37.5% for future classes.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6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Input Transaction Data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input data should be in a transactional data structure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Sale Receipt format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Item List format.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Item Indicator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80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Sale Receipt Format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63260" cy="4351338"/>
          </a:xfrm>
        </p:spPr>
        <p:txBody>
          <a:bodyPr>
            <a:normAutofit/>
          </a:bodyPr>
          <a:lstStyle/>
          <a:p>
            <a:r>
              <a:rPr lang="en-US" dirty="0"/>
              <a:t>The input data table should contain these two fields.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first field is the identifiers of customers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second field is the identifiers of the items (or products) that are </a:t>
            </a:r>
            <a:r>
              <a:rPr lang="en-US" i="1" dirty="0"/>
              <a:t>purchased</a:t>
            </a:r>
            <a:r>
              <a:rPr lang="en-US" dirty="0"/>
              <a:t> by (or associated with) the customers.</a:t>
            </a:r>
          </a:p>
          <a:p>
            <a:r>
              <a:rPr lang="en-US" dirty="0"/>
              <a:t>Each customer has as many records as the number of items.</a:t>
            </a:r>
          </a:p>
          <a:p>
            <a:r>
              <a:rPr lang="en-US" dirty="0"/>
              <a:t>Each record is for each item purchased by the customer.</a:t>
            </a:r>
          </a:p>
          <a:p>
            <a:r>
              <a:rPr lang="en-US" dirty="0"/>
              <a:t>Commonly used format because the number of fields is fixed at two and the fields are stored as strings.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6FEAE7-EF6A-484F-8C31-96BCEC645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76750"/>
              </p:ext>
            </p:extLst>
          </p:nvPr>
        </p:nvGraphicFramePr>
        <p:xfrm>
          <a:off x="10649974" y="477927"/>
          <a:ext cx="1122926" cy="5583503"/>
        </p:xfrm>
        <a:graphic>
          <a:graphicData uri="http://schemas.openxmlformats.org/drawingml/2006/table">
            <a:tbl>
              <a:tblPr/>
              <a:tblGrid>
                <a:gridCol w="673756">
                  <a:extLst>
                    <a:ext uri="{9D8B030D-6E8A-4147-A177-3AD203B41FA5}">
                      <a16:colId xmlns:a16="http://schemas.microsoft.com/office/drawing/2014/main" val="2549674483"/>
                    </a:ext>
                  </a:extLst>
                </a:gridCol>
                <a:gridCol w="449170">
                  <a:extLst>
                    <a:ext uri="{9D8B030D-6E8A-4147-A177-3AD203B41FA5}">
                      <a16:colId xmlns:a16="http://schemas.microsoft.com/office/drawing/2014/main" val="2911543010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592001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179440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766836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372236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84536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749184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487262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45967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632520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51777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1624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525308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98632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380672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234241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341805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014823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807881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898490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096232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3976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266513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032534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33713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552205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183323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333968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712333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967751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841070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47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Item List Format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98410" cy="4351338"/>
          </a:xfrm>
        </p:spPr>
        <p:txBody>
          <a:bodyPr>
            <a:normAutofit/>
          </a:bodyPr>
          <a:lstStyle/>
          <a:p>
            <a:r>
              <a:rPr lang="en-US" dirty="0"/>
              <a:t>Each customer has one record</a:t>
            </a:r>
          </a:p>
          <a:p>
            <a:r>
              <a:rPr lang="en-US" dirty="0"/>
              <a:t>The input data table should contain these two fields.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first field contains the identifiers of customers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second field is a list (or array) of the item identifiers.</a:t>
            </a:r>
          </a:p>
          <a:p>
            <a:r>
              <a:rPr lang="en-US" dirty="0"/>
              <a:t>Also, a common format but the second field requires special storage type (a list of strings with a variable number of strings)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6C92DB-453A-487E-AC6C-DCD4B908150B}"/>
              </a:ext>
            </a:extLst>
          </p:cNvPr>
          <p:cNvSpPr/>
          <p:nvPr/>
        </p:nvSpPr>
        <p:spPr>
          <a:xfrm>
            <a:off x="8936610" y="1825625"/>
            <a:ext cx="33339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['D', 'D', 'C', 'B', 'A', 'D', 'B', 'C']</a:t>
            </a:r>
          </a:p>
          <a:p>
            <a:r>
              <a:rPr lang="en-US" dirty="0"/>
              <a:t>['D']</a:t>
            </a:r>
          </a:p>
          <a:p>
            <a:r>
              <a:rPr lang="en-US" dirty="0"/>
              <a:t>['B']</a:t>
            </a:r>
          </a:p>
          <a:p>
            <a:r>
              <a:rPr lang="en-US" dirty="0"/>
              <a:t>['B', 'D', 'B', 'D']</a:t>
            </a:r>
          </a:p>
          <a:p>
            <a:r>
              <a:rPr lang="en-US" dirty="0"/>
              <a:t>['C', 'B']</a:t>
            </a:r>
          </a:p>
          <a:p>
            <a:r>
              <a:rPr lang="en-US" dirty="0"/>
              <a:t>['B', 'B', 'C', 'D', 'C']</a:t>
            </a:r>
          </a:p>
          <a:p>
            <a:r>
              <a:rPr lang="en-US" dirty="0"/>
              <a:t>['D', 'C', 'A']</a:t>
            </a:r>
          </a:p>
          <a:p>
            <a:r>
              <a:rPr lang="en-US" dirty="0"/>
              <a:t>['A']</a:t>
            </a:r>
          </a:p>
          <a:p>
            <a:r>
              <a:rPr lang="en-US" dirty="0"/>
              <a:t>['D', 'D', 'A’]</a:t>
            </a:r>
          </a:p>
          <a:p>
            <a:r>
              <a:rPr lang="en-US" dirty="0"/>
              <a:t>['D', 'D']</a:t>
            </a:r>
          </a:p>
        </p:txBody>
      </p:sp>
    </p:spTree>
    <p:extLst>
      <p:ext uri="{BB962C8B-B14F-4D97-AF65-F5344CB8AC3E}">
        <p14:creationId xmlns:p14="http://schemas.microsoft.com/office/powerpoint/2010/main" val="3290165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Item Indicator Format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72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customer has one record</a:t>
            </a:r>
          </a:p>
          <a:p>
            <a:r>
              <a:rPr lang="en-US" dirty="0"/>
              <a:t>The number of fields is equal to one plus the number of distinct items.</a:t>
            </a:r>
          </a:p>
          <a:p>
            <a:r>
              <a:rPr lang="en-US" dirty="0"/>
              <a:t>The first field is the identifiers of customers</a:t>
            </a:r>
          </a:p>
          <a:p>
            <a:r>
              <a:rPr lang="en-US" dirty="0"/>
              <a:t>The second to the last fields are the Boolean values that indicate whether an item has been purchased.</a:t>
            </a:r>
          </a:p>
          <a:p>
            <a:r>
              <a:rPr lang="en-US" dirty="0"/>
              <a:t>A handy format for developing codes, but requires more storages.  It is because the majority of customers will only purchase a handful of items.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47B14A-950B-4C48-BF5A-0AF9BF27B3F8}"/>
              </a:ext>
            </a:extLst>
          </p:cNvPr>
          <p:cNvSpPr/>
          <p:nvPr/>
        </p:nvSpPr>
        <p:spPr>
          <a:xfrm>
            <a:off x="7685451" y="1807165"/>
            <a:ext cx="47793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A	B	C	D</a:t>
            </a:r>
          </a:p>
          <a:p>
            <a:r>
              <a:rPr lang="en-US" dirty="0"/>
              <a:t>0	True	True	True	True</a:t>
            </a:r>
          </a:p>
          <a:p>
            <a:r>
              <a:rPr lang="en-US" dirty="0"/>
              <a:t>1	False	False	False	True</a:t>
            </a:r>
          </a:p>
          <a:p>
            <a:r>
              <a:rPr lang="en-US" dirty="0"/>
              <a:t>2	False	False	False	True</a:t>
            </a:r>
          </a:p>
          <a:p>
            <a:r>
              <a:rPr lang="en-US" dirty="0"/>
              <a:t>3	False	True	False	False</a:t>
            </a:r>
          </a:p>
          <a:p>
            <a:r>
              <a:rPr lang="en-US" dirty="0"/>
              <a:t>4	False	True	False	True</a:t>
            </a:r>
          </a:p>
          <a:p>
            <a:r>
              <a:rPr lang="en-US" dirty="0"/>
              <a:t>5	False	True	True	False</a:t>
            </a:r>
          </a:p>
          <a:p>
            <a:r>
              <a:rPr lang="en-US" dirty="0"/>
              <a:t>6	False	True	True	True</a:t>
            </a:r>
          </a:p>
          <a:p>
            <a:r>
              <a:rPr lang="en-US" dirty="0"/>
              <a:t>7	True	False	True	True</a:t>
            </a:r>
          </a:p>
          <a:p>
            <a:r>
              <a:rPr lang="en-US" dirty="0"/>
              <a:t>8	True	False	False	False</a:t>
            </a:r>
          </a:p>
          <a:p>
            <a:r>
              <a:rPr lang="en-US" dirty="0"/>
              <a:t>9	True	False	False	True</a:t>
            </a:r>
          </a:p>
        </p:txBody>
      </p:sp>
    </p:spTree>
    <p:extLst>
      <p:ext uri="{BB962C8B-B14F-4D97-AF65-F5344CB8AC3E}">
        <p14:creationId xmlns:p14="http://schemas.microsoft.com/office/powerpoint/2010/main" val="1596817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Preprocess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Duplicated items of a customer are removed.</a:t>
            </a:r>
          </a:p>
          <a:p>
            <a:r>
              <a:rPr lang="en-US" dirty="0"/>
              <a:t>The number of customers is known at this time.</a:t>
            </a:r>
          </a:p>
          <a:p>
            <a:r>
              <a:rPr lang="en-US" dirty="0"/>
              <a:t>The number of unique items is known at this time.</a:t>
            </a:r>
          </a:p>
          <a:p>
            <a:r>
              <a:rPr lang="en-US" dirty="0"/>
              <a:t>The number of unique items of each particular customer is also known at this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58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Algorithm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Max_k</a:t>
            </a:r>
            <a:r>
              <a:rPr lang="en-US" dirty="0"/>
              <a:t> = Maximum size of itemset (i.e., the maximum 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dirty="0" err="1"/>
              <a:t>Min_S</a:t>
            </a:r>
            <a:r>
              <a:rPr lang="en-US" dirty="0"/>
              <a:t> = Minimum Support Level</a:t>
            </a:r>
          </a:p>
          <a:p>
            <a:r>
              <a:rPr lang="en-US" dirty="0" err="1"/>
              <a:t>Min_C</a:t>
            </a:r>
            <a:r>
              <a:rPr lang="en-US" dirty="0"/>
              <a:t> = Minimum Confidence Level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18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Find Frequent Itemset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input table to find the Universal set of items: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:r>
                  <a:rPr lang="en-US" i="1" dirty="0"/>
                  <a:t>m</a:t>
                </a:r>
                <a:r>
                  <a:rPr lang="en-US" dirty="0"/>
                  <a:t> is the number of distinct items.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the support of each distinct item, i.e., calculate Support(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Support(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Symbol" panose="05050102010706020507" pitchFamily="18" charset="2"/>
                  </a:rPr>
                  <a:t></a:t>
                </a:r>
                <a:r>
                  <a:rPr lang="en-US" dirty="0"/>
                  <a:t> </a:t>
                </a:r>
                <a:r>
                  <a:rPr lang="en-US" dirty="0" err="1"/>
                  <a:t>Min_S</a:t>
                </a:r>
                <a:r>
                  <a:rPr lang="en-US" dirty="0"/>
                  <a:t>, then create additional 2-itemset by appending another item.  The resulting 2-itemsets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Support(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Symbol" panose="05050102010706020507" pitchFamily="18" charset="2"/>
                  </a:rPr>
                  <a:t>&lt;</a:t>
                </a:r>
                <a:r>
                  <a:rPr lang="en-US" dirty="0"/>
                  <a:t> </a:t>
                </a:r>
                <a:r>
                  <a:rPr lang="en-US" dirty="0" err="1"/>
                  <a:t>Min_S</a:t>
                </a:r>
                <a:r>
                  <a:rPr lang="en-US" dirty="0"/>
                  <a:t>, then no additional 2-itemsets are created and mark this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as terminal.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the steps 3 and 4 (i.e., appending items to create the (k+1)- itemset from the k-itemset).  Stop when (k+1) &gt; </a:t>
                </a:r>
                <a:r>
                  <a:rPr lang="en-US" dirty="0" err="1"/>
                  <a:t>Max_k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101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9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Find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each frequent k-itemset (i.e., k </a:t>
                </a:r>
                <a:r>
                  <a:rPr lang="en-US" dirty="0">
                    <a:sym typeface="Symbol" panose="05050102010706020507" pitchFamily="18" charset="2"/>
                  </a:rPr>
                  <a:t> </a:t>
                </a:r>
                <a:r>
                  <a:rPr lang="en-US" dirty="0" err="1">
                    <a:sym typeface="Symbol" panose="05050102010706020507" pitchFamily="18" charset="2"/>
                  </a:rPr>
                  <a:t>Max_k</a:t>
                </a:r>
                <a:r>
                  <a:rPr lang="en-US" dirty="0">
                    <a:sym typeface="Symbol" panose="05050102010706020507" pitchFamily="18" charset="2"/>
                  </a:rPr>
                  <a:t> and its support </a:t>
                </a:r>
                <a:r>
                  <a:rPr lang="en-US" dirty="0"/>
                  <a:t> </a:t>
                </a:r>
                <a:r>
                  <a:rPr lang="en-US" dirty="0" err="1"/>
                  <a:t>Min_S</a:t>
                </a:r>
                <a:r>
                  <a:rPr lang="en-US" dirty="0"/>
                  <a:t>), consider all the shorter itemsets which are a subset of it.</a:t>
                </a:r>
              </a:p>
              <a:p>
                <a:pPr lvl="1"/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-itemset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-itemset are found among the frequent itemsets.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this rule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-itemset is the antecedent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-itemset is the consequent.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the metrics for this rule</a:t>
                </a:r>
              </a:p>
              <a:p>
                <a:pPr lvl="1"/>
                <a:r>
                  <a:rPr lang="en-US" dirty="0"/>
                  <a:t>Confidence = Support(k-itemset) / Support(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-itemset)</a:t>
                </a:r>
              </a:p>
              <a:p>
                <a:pPr lvl="1"/>
                <a:r>
                  <a:rPr lang="en-US" dirty="0"/>
                  <a:t>Expected Confidence = Support(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-itemset)</a:t>
                </a:r>
              </a:p>
              <a:p>
                <a:pPr lvl="1"/>
                <a:r>
                  <a:rPr lang="en-US" dirty="0"/>
                  <a:t>Lift = Confidence / (Expected Confidence)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Output this rule only if Confidence </a:t>
                </a:r>
                <a:r>
                  <a:rPr lang="en-US" dirty="0">
                    <a:sym typeface="Symbol" panose="05050102010706020507" pitchFamily="18" charset="2"/>
                  </a:rPr>
                  <a:t> </a:t>
                </a:r>
                <a:r>
                  <a:rPr lang="en-US" dirty="0" err="1">
                    <a:sym typeface="Symbol" panose="05050102010706020507" pitchFamily="18" charset="2"/>
                  </a:rPr>
                  <a:t>Min_C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3501" r="-174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2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5525" cy="4351338"/>
          </a:xfrm>
        </p:spPr>
        <p:txBody>
          <a:bodyPr>
            <a:normAutofit/>
          </a:bodyPr>
          <a:lstStyle/>
          <a:p>
            <a:r>
              <a:rPr lang="en-US" dirty="0"/>
              <a:t>Support for {A}:</a:t>
            </a:r>
          </a:p>
          <a:p>
            <a:pPr lvl="1"/>
            <a:r>
              <a:rPr lang="en-US" dirty="0"/>
              <a:t>Occurred in customers 1, 7, 8, 9</a:t>
            </a:r>
          </a:p>
          <a:p>
            <a:pPr lvl="1"/>
            <a:r>
              <a:rPr lang="en-US" dirty="0"/>
              <a:t>Equals 4/10 = 40%</a:t>
            </a:r>
          </a:p>
          <a:p>
            <a:r>
              <a:rPr lang="en-US" dirty="0"/>
              <a:t>Support for {B, D}:</a:t>
            </a:r>
          </a:p>
          <a:p>
            <a:pPr lvl="1"/>
            <a:r>
              <a:rPr lang="en-US" dirty="0"/>
              <a:t>Occurred in customers 1, 4, 6</a:t>
            </a:r>
          </a:p>
          <a:p>
            <a:pPr lvl="1"/>
            <a:r>
              <a:rPr lang="en-US" dirty="0"/>
              <a:t>Equals 3/10 = 30%</a:t>
            </a:r>
          </a:p>
          <a:p>
            <a:r>
              <a:rPr lang="en-US" dirty="0"/>
              <a:t>Support for {B, C, D}:</a:t>
            </a:r>
          </a:p>
          <a:p>
            <a:pPr lvl="1"/>
            <a:r>
              <a:rPr lang="en-US" dirty="0"/>
              <a:t>Occurred in customers 1, 6</a:t>
            </a:r>
          </a:p>
          <a:p>
            <a:pPr lvl="1"/>
            <a:r>
              <a:rPr lang="en-US" dirty="0"/>
              <a:t>Equals 2/10 = 20%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943725" y="1825625"/>
          <a:ext cx="4877507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Worksheet" r:id="rId4" imgW="3809987" imgH="3076601" progId="Excel.Sheet.12">
                  <p:embed/>
                </p:oleObj>
              </mc:Choice>
              <mc:Fallback>
                <p:oleObj name="Worksheet" r:id="rId4" imgW="3809987" imgH="3076601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3725" y="1825625"/>
                        <a:ext cx="4877507" cy="393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8126E3A-FCAF-4A40-9DE1-1A12C0C4A9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Support(A) = 0.4, Support(B) = 0.5, Support(C) = 0.4, Support(D) = 0.7</a:t>
            </a:r>
          </a:p>
          <a:p>
            <a:r>
              <a:rPr lang="en-US" dirty="0"/>
              <a:t>If the Minimum Support Threshold = 0.5, then we can ignore all itemsets that contain A or C.</a:t>
            </a:r>
          </a:p>
          <a:p>
            <a:r>
              <a:rPr lang="en-US" dirty="0"/>
              <a:t>As a result, we only consider these itemsets: (B), (D), and (B,D).</a:t>
            </a:r>
          </a:p>
          <a:p>
            <a:r>
              <a:rPr lang="en-US" dirty="0"/>
              <a:t>Since Support(B &amp; D) = 0.3, this 2-itemset (B,D) will also be ignored.</a:t>
            </a:r>
          </a:p>
          <a:p>
            <a:r>
              <a:rPr lang="en-US" dirty="0"/>
              <a:t>Only 1-itemset (B) and (D) will survive, but no association rules can be created from these 1-itemsets.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Term “Bayesian”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2009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term comes from the widespread usage of Bayes’ theorem</a:t>
            </a:r>
          </a:p>
          <a:p>
            <a:r>
              <a:rPr lang="en-US" dirty="0"/>
              <a:t>Named after the Reverend Thomas Bayes (1702 – 1761), an eighteenth-century English statistician, philosopher, and Presbyterian minister.</a:t>
            </a:r>
          </a:p>
          <a:p>
            <a:r>
              <a:rPr lang="en-US" dirty="0"/>
              <a:t>Rev. Bayes was interested in solving the question of inverse probability: after observing a collection of events, what is the probability of the occurrence of a single event?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7D1EE-C8AA-4B38-A574-8E6B5E929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951" y="1825625"/>
            <a:ext cx="326548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68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Support(A) = 0.4, Support(B) = 0.5, Support(C) = 0.4, Support(D) = 0.7</a:t>
            </a:r>
          </a:p>
          <a:p>
            <a:r>
              <a:rPr lang="en-US" dirty="0"/>
              <a:t>If the Minimum Support Threshold = 0.3, then all four 1-itemsets will survive.</a:t>
            </a:r>
          </a:p>
          <a:p>
            <a:pPr lvl="1"/>
            <a:r>
              <a:rPr lang="en-US" dirty="0"/>
              <a:t>The 2-itemsets (A,D), (B,C), (B,D)and (C,D) will be the final frequent itemsets</a:t>
            </a:r>
          </a:p>
          <a:p>
            <a:r>
              <a:rPr lang="en-US" dirty="0"/>
              <a:t>Create rules: B </a:t>
            </a:r>
            <a:r>
              <a:rPr lang="en-US" dirty="0">
                <a:sym typeface="Wingdings" panose="05000000000000000000" pitchFamily="2" charset="2"/>
              </a:rPr>
              <a:t> D and D  B.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Conf(B  D) = Support(B &amp; D) / Support(B) = 0.3 / 0.5 = 0.6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Conf(D  B) = Support(B &amp; D) / Support(D) = 0.3 / 0.7 = 0.4285</a:t>
            </a:r>
          </a:p>
          <a:p>
            <a:r>
              <a:rPr lang="en-US" dirty="0">
                <a:sym typeface="Wingdings" panose="05000000000000000000" pitchFamily="2" charset="2"/>
              </a:rPr>
              <a:t>If the Minimum Confidence Threshold is 0.5, then the rule D  B will be ignored.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134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mlxtend</a:t>
            </a:r>
            <a:r>
              <a:rPr lang="en-US" dirty="0"/>
              <a:t> from </a:t>
            </a:r>
            <a:r>
              <a:rPr lang="en-US" dirty="0">
                <a:hlinkClick r:id="rId3"/>
              </a:rPr>
              <a:t>https://anaconda.org/conda-forge/mlxtend</a:t>
            </a:r>
            <a:endParaRPr lang="en-US" dirty="0"/>
          </a:p>
          <a:p>
            <a:r>
              <a:rPr lang="en-US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apriori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min_support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use_colnames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r>
              <a:rPr lang="en-US" dirty="0"/>
              <a:t> function finds the frequent itemsets.  See for details.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http://rasbt.github.io/mlxtend/user_guide/frequent_patterns/Apriori/</a:t>
            </a:r>
            <a:endParaRPr lang="en-US" sz="2000" dirty="0"/>
          </a:p>
          <a:p>
            <a:r>
              <a:rPr lang="en-US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association_rules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frequent_itemsets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metric=“”,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min_threshold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r>
              <a:rPr lang="en-US" dirty="0"/>
              <a:t> function generates the association rules. See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http://rasbt.github.io/mlxtend/user_guide/frequent_patterns/association_rules/</a:t>
            </a:r>
            <a:r>
              <a:rPr lang="en-US" dirty="0"/>
              <a:t> for details.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279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import pandas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ToyAssoc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pandas.read_csv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('C:\\Users\\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minlam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\\Documents\\IIT\\Machine Learning\\Data\\AssociationRuleToyExample.csv’, delimiter=',')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ListItem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ToyAssoc.groupby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(['Customer'])['Item'].apply(list).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values.tolist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() # Sale Receipt -&gt; Item List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mlxtend.preprocessing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TransactionEncoder</a:t>
            </a: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TransactionEncoder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te_ary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te.fit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ListItem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).transform(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ListItem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te_ary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, columns=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te.columns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_) # Item List 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Item Indicator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mlxtend.frequent_patterns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apriori</a:t>
            </a: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mlxtend.frequent_patterns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association_rules</a:t>
            </a: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frequent_itemsets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apriori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min_support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0.3,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max_len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2,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use_colnames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assoc_rules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association_rules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frequent_itemsets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, metric = "confidence",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min_threshold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0.5)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C39397-3116-4DB8-8D20-ECCBC9DBA1C2}"/>
              </a:ext>
            </a:extLst>
          </p:cNvPr>
          <p:cNvSpPr/>
          <p:nvPr/>
        </p:nvSpPr>
        <p:spPr>
          <a:xfrm>
            <a:off x="9355387" y="5919550"/>
            <a:ext cx="27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3 Association Rule.py</a:t>
            </a:r>
          </a:p>
        </p:txBody>
      </p:sp>
    </p:spTree>
    <p:extLst>
      <p:ext uri="{BB962C8B-B14F-4D97-AF65-F5344CB8AC3E}">
        <p14:creationId xmlns:p14="http://schemas.microsoft.com/office/powerpoint/2010/main" val="684616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Found 8 itemsets whose support is 0.3</a:t>
            </a:r>
            <a:br>
              <a:rPr lang="en-US" dirty="0"/>
            </a:br>
            <a:r>
              <a:rPr lang="en-US" dirty="0"/>
              <a:t>or higher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1-itemset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{A}, {B}, {C}, and {D}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2-itemset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{A, D}, {B, C}, {B, D}, and {C, D}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34F74B-E38D-4090-8409-4244A90C1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1690688"/>
            <a:ext cx="4419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726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5555C-A457-44DC-A3D9-DB30D8C4A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" y="1847850"/>
            <a:ext cx="108108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39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Choice of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maximum size of itemset?</a:t>
            </a:r>
          </a:p>
          <a:p>
            <a:r>
              <a:rPr lang="en-US" dirty="0"/>
              <a:t>What is the minimum Support?</a:t>
            </a:r>
          </a:p>
          <a:p>
            <a:r>
              <a:rPr lang="en-US" dirty="0"/>
              <a:t>What is the minimum Confidence? </a:t>
            </a:r>
          </a:p>
          <a:p>
            <a:pPr lvl="1"/>
            <a:endParaRPr lang="en-US" dirty="0"/>
          </a:p>
          <a:p>
            <a:r>
              <a:rPr lang="en-US" dirty="0"/>
              <a:t>A too high value takes a long time to get all the itemsets</a:t>
            </a:r>
          </a:p>
          <a:p>
            <a:r>
              <a:rPr lang="en-US" dirty="0"/>
              <a:t>A too low value risks missing some interesting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261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Maximum Size of Itemset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number of items purchased by each 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frequency table of the results from (1)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the median number of items purchased</a:t>
            </a:r>
          </a:p>
          <a:p>
            <a:pPr lvl="1"/>
            <a:r>
              <a:rPr lang="en-US" dirty="0"/>
              <a:t>Choose a lower number if the median is still too high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444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Minimum Support and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resources permits, try low Support and Confidence thresholds.</a:t>
            </a:r>
          </a:p>
          <a:p>
            <a:pPr lvl="1"/>
            <a:r>
              <a:rPr lang="en-US" dirty="0"/>
              <a:t>Try threshold = 0.01 (i.e., 1%)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Support versus Confidence (i.e., Support on the vertical axis and Confidence on the horizontal axis)</a:t>
            </a:r>
          </a:p>
          <a:p>
            <a:pPr lvl="1"/>
            <a:r>
              <a:rPr lang="en-US" dirty="0"/>
              <a:t>Optionally make the size of marker proportional to Lift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practical thresholds for Support and Confidence</a:t>
            </a:r>
          </a:p>
          <a:p>
            <a:pPr lvl="1"/>
            <a:r>
              <a:rPr lang="en-US" dirty="0"/>
              <a:t>Use your analytical judgment to choose rules whose Confidence are above your comfort level, to draw a boundary to separate rules according to their Support.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959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500188"/>
            <a:ext cx="6096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Scatterplot of Support vs.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58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62309" y="1319514"/>
            <a:ext cx="2743200" cy="763929"/>
          </a:xfrm>
          <a:prstGeom prst="ellipse">
            <a:avLst/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Credible and Common Rules</a:t>
            </a:r>
          </a:p>
        </p:txBody>
      </p:sp>
      <p:sp>
        <p:nvSpPr>
          <p:cNvPr id="5" name="Oval 4"/>
          <p:cNvSpPr/>
          <p:nvPr/>
        </p:nvSpPr>
        <p:spPr>
          <a:xfrm>
            <a:off x="6620719" y="2951544"/>
            <a:ext cx="2732831" cy="2849181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Highly Credible, though Rare, Rules</a:t>
            </a:r>
          </a:p>
        </p:txBody>
      </p:sp>
      <p:sp>
        <p:nvSpPr>
          <p:cNvPr id="3" name="Oval 2"/>
          <p:cNvSpPr/>
          <p:nvPr/>
        </p:nvSpPr>
        <p:spPr>
          <a:xfrm>
            <a:off x="4114800" y="4505326"/>
            <a:ext cx="1876425" cy="14478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Accidental Rules that are not trustworthy</a:t>
            </a:r>
          </a:p>
        </p:txBody>
      </p:sp>
      <p:sp>
        <p:nvSpPr>
          <p:cNvPr id="6" name="Oval 5"/>
          <p:cNvSpPr/>
          <p:nvPr/>
        </p:nvSpPr>
        <p:spPr>
          <a:xfrm>
            <a:off x="4800600" y="3200400"/>
            <a:ext cx="1733309" cy="771525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Gray Area</a:t>
            </a:r>
          </a:p>
        </p:txBody>
      </p:sp>
      <p:sp>
        <p:nvSpPr>
          <p:cNvPr id="10" name="Oval 9"/>
          <p:cNvSpPr/>
          <p:nvPr/>
        </p:nvSpPr>
        <p:spPr>
          <a:xfrm rot="5400000">
            <a:off x="5479286" y="4798731"/>
            <a:ext cx="1653371" cy="542684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FD987D-B3DC-449D-B87C-FE8362653B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52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Imaginary </a:t>
            </a:r>
            <a:r>
              <a:rPr lang="en-US" b="1">
                <a:solidFill>
                  <a:schemeClr val="bg1"/>
                </a:solidFill>
              </a:rPr>
              <a:t>Store Example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imaginary store sales the following items: bananas, bologna, bread, buns, butter, cereal, cheese, chips, eggs, hotdogs, mayo, milk, mustard, oranges, pickles, and soda.</a:t>
            </a:r>
          </a:p>
          <a:p>
            <a:r>
              <a:rPr lang="en-US" dirty="0"/>
              <a:t>We have recorded transactions of 995 customers in this CSV file: imaginary_Store.csv.  This CSV file has 7,037 rows of observations and two variables.</a:t>
            </a:r>
          </a:p>
          <a:p>
            <a:r>
              <a:rPr lang="en-US" dirty="0"/>
              <a:t>The variables are:</a:t>
            </a:r>
          </a:p>
          <a:p>
            <a:pPr lvl="1"/>
            <a:r>
              <a:rPr lang="en-US" dirty="0"/>
              <a:t>Customer: A unique identifier of a customer</a:t>
            </a:r>
          </a:p>
          <a:p>
            <a:pPr lvl="1"/>
            <a:r>
              <a:rPr lang="en-US" dirty="0"/>
              <a:t>Item: Item purchased by the customer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Theorem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DA1B721-F407-49DC-87DC-4331FF52F342}"/>
              </a:ext>
            </a:extLst>
          </p:cNvPr>
          <p:cNvSpPr/>
          <p:nvPr/>
        </p:nvSpPr>
        <p:spPr>
          <a:xfrm>
            <a:off x="1555422" y="2799761"/>
            <a:ext cx="2903456" cy="27243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6E4663-DE01-451F-A653-AD286DFFAB37}"/>
              </a:ext>
            </a:extLst>
          </p:cNvPr>
          <p:cNvSpPr/>
          <p:nvPr/>
        </p:nvSpPr>
        <p:spPr>
          <a:xfrm>
            <a:off x="3761293" y="2799761"/>
            <a:ext cx="3007151" cy="27243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F4E86-1379-4F9C-B53C-350B6EB93CBE}"/>
              </a:ext>
            </a:extLst>
          </p:cNvPr>
          <p:cNvSpPr txBox="1"/>
          <p:nvPr/>
        </p:nvSpPr>
        <p:spPr>
          <a:xfrm>
            <a:off x="1847648" y="3744360"/>
            <a:ext cx="1767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Event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F2804-9134-4813-B542-15DD6B5ABAAE}"/>
              </a:ext>
            </a:extLst>
          </p:cNvPr>
          <p:cNvSpPr txBox="1"/>
          <p:nvPr/>
        </p:nvSpPr>
        <p:spPr>
          <a:xfrm>
            <a:off x="4729898" y="3744360"/>
            <a:ext cx="1767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Event B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EEC4A8F-5FCF-4ACA-AA1F-F03E072DFB13}"/>
              </a:ext>
            </a:extLst>
          </p:cNvPr>
          <p:cNvSpPr/>
          <p:nvPr/>
        </p:nvSpPr>
        <p:spPr>
          <a:xfrm rot="16200000">
            <a:off x="2817439" y="4397601"/>
            <a:ext cx="650444" cy="290345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7E8FC12-01CD-4D91-BB89-35B72C51BC96}"/>
              </a:ext>
            </a:extLst>
          </p:cNvPr>
          <p:cNvSpPr/>
          <p:nvPr/>
        </p:nvSpPr>
        <p:spPr>
          <a:xfrm rot="5400000">
            <a:off x="4939646" y="1026900"/>
            <a:ext cx="650444" cy="300715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311AA-6340-4F1C-A881-EA7DA7679A65}"/>
              </a:ext>
            </a:extLst>
          </p:cNvPr>
          <p:cNvSpPr txBox="1"/>
          <p:nvPr/>
        </p:nvSpPr>
        <p:spPr>
          <a:xfrm>
            <a:off x="1847648" y="6308209"/>
            <a:ext cx="290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Marginal Probability P(A) &gt;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E4CC42-CF6A-498C-A223-A7383E67D92C}"/>
              </a:ext>
            </a:extLst>
          </p:cNvPr>
          <p:cNvSpPr txBox="1"/>
          <p:nvPr/>
        </p:nvSpPr>
        <p:spPr>
          <a:xfrm>
            <a:off x="3783682" y="1672620"/>
            <a:ext cx="290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Marginal Probability P(B) &gt;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781E1CC-AF25-4FA0-9E3B-F871C8E2B70F}"/>
                  </a:ext>
                </a:extLst>
              </p:cNvPr>
              <p:cNvSpPr/>
              <p:nvPr/>
            </p:nvSpPr>
            <p:spPr>
              <a:xfrm>
                <a:off x="7154945" y="2772603"/>
                <a:ext cx="4769962" cy="1220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sym typeface="Symbol" panose="05050102010706020507" pitchFamily="18" charset="2"/>
                  </a:rPr>
                  <a:t>The Bayesian Theorem states:</a:t>
                </a:r>
                <a:br>
                  <a:rPr lang="en-US" sz="2800" dirty="0"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∩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781E1CC-AF25-4FA0-9E3B-F871C8E2B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45" y="2772603"/>
                <a:ext cx="4769962" cy="1220719"/>
              </a:xfrm>
              <a:prstGeom prst="rect">
                <a:avLst/>
              </a:prstGeom>
              <a:blipFill>
                <a:blip r:embed="rId4"/>
                <a:stretch>
                  <a:fillRect l="-2685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28AA69-7743-4797-B40B-A538FC3623C4}"/>
                  </a:ext>
                </a:extLst>
              </p:cNvPr>
              <p:cNvSpPr/>
              <p:nvPr/>
            </p:nvSpPr>
            <p:spPr>
              <a:xfrm>
                <a:off x="7154945" y="4211862"/>
                <a:ext cx="476996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is the area of the intersection relative to the area of Event A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28AA69-7743-4797-B40B-A538FC362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45" y="4211862"/>
                <a:ext cx="4769962" cy="1384995"/>
              </a:xfrm>
              <a:prstGeom prst="rect">
                <a:avLst/>
              </a:prstGeom>
              <a:blipFill>
                <a:blip r:embed="rId5"/>
                <a:stretch>
                  <a:fillRect l="-2685" t="-4405" r="-3197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456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Recommended Maximum Size of Itemset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28348" cy="4351338"/>
          </a:xfrm>
        </p:spPr>
        <p:txBody>
          <a:bodyPr>
            <a:normAutofit/>
          </a:bodyPr>
          <a:lstStyle/>
          <a:p>
            <a:r>
              <a:rPr lang="en-US" dirty="0"/>
              <a:t>Read this frequency table like there are 28 customers who purchased 2 distinct items in their baskets</a:t>
            </a:r>
          </a:p>
          <a:p>
            <a:r>
              <a:rPr lang="en-US" dirty="0"/>
              <a:t>The median number of distinct items is 7.</a:t>
            </a:r>
          </a:p>
          <a:p>
            <a:r>
              <a:rPr lang="en-US" dirty="0"/>
              <a:t>So we set the maximum size of itemset to be 7.</a:t>
            </a:r>
          </a:p>
          <a:p>
            <a:r>
              <a:rPr lang="en-US" dirty="0"/>
              <a:t>Without additional information, we set the minimum Support to 0.01 and the minimum Confidence to 0.5</a:t>
            </a:r>
          </a:p>
          <a:p>
            <a:pPr lvl="1"/>
            <a:r>
              <a:rPr lang="en-US" dirty="0"/>
              <a:t>Found 53,516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E1BBCE-CE4D-4FA9-B807-F4753D0E3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28351"/>
              </p:ext>
            </p:extLst>
          </p:nvPr>
        </p:nvGraphicFramePr>
        <p:xfrm>
          <a:off x="9341963" y="1601787"/>
          <a:ext cx="2430938" cy="3973830"/>
        </p:xfrm>
        <a:graphic>
          <a:graphicData uri="http://schemas.openxmlformats.org/drawingml/2006/table">
            <a:tbl>
              <a:tblPr/>
              <a:tblGrid>
                <a:gridCol w="1215469">
                  <a:extLst>
                    <a:ext uri="{9D8B030D-6E8A-4147-A177-3AD203B41FA5}">
                      <a16:colId xmlns:a16="http://schemas.microsoft.com/office/drawing/2014/main" val="514258363"/>
                    </a:ext>
                  </a:extLst>
                </a:gridCol>
                <a:gridCol w="1215469">
                  <a:extLst>
                    <a:ext uri="{9D8B030D-6E8A-4147-A177-3AD203B41FA5}">
                      <a16:colId xmlns:a16="http://schemas.microsoft.com/office/drawing/2014/main" val="105505042"/>
                    </a:ext>
                  </a:extLst>
                </a:gridCol>
              </a:tblGrid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693471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437659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644292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55714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70376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002809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072695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008371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44501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742413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291543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586406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947118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4889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3B561FA-C239-4B1E-8B43-69CAF9CDC717}"/>
              </a:ext>
            </a:extLst>
          </p:cNvPr>
          <p:cNvSpPr/>
          <p:nvPr/>
        </p:nvSpPr>
        <p:spPr>
          <a:xfrm>
            <a:off x="7445014" y="5919550"/>
            <a:ext cx="429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3 Imaginary Store Association Rule.py</a:t>
            </a:r>
          </a:p>
        </p:txBody>
      </p:sp>
    </p:spTree>
    <p:extLst>
      <p:ext uri="{BB962C8B-B14F-4D97-AF65-F5344CB8AC3E}">
        <p14:creationId xmlns:p14="http://schemas.microsoft.com/office/powerpoint/2010/main" val="10797459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Support versus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3101" y="1629450"/>
            <a:ext cx="3892062" cy="4351338"/>
          </a:xfrm>
        </p:spPr>
        <p:txBody>
          <a:bodyPr>
            <a:normAutofit/>
          </a:bodyPr>
          <a:lstStyle/>
          <a:p>
            <a:r>
              <a:rPr lang="en-US" dirty="0"/>
              <a:t>Relatively fewer rules have Support &gt; 0.3</a:t>
            </a:r>
          </a:p>
          <a:p>
            <a:r>
              <a:rPr lang="en-US" dirty="0"/>
              <a:t>We can set an aggressive Confidence threshold</a:t>
            </a:r>
          </a:p>
          <a:p>
            <a:r>
              <a:rPr lang="en-US" dirty="0"/>
              <a:t>Try min. Support = 0.1 and min. </a:t>
            </a:r>
            <a:r>
              <a:rPr lang="en-US"/>
              <a:t>Confidence = 0.8.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25C59C-F9D9-4E2E-8B6D-A89DCFC2C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50" y="1550979"/>
            <a:ext cx="66861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101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Support versus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3101" y="1629450"/>
            <a:ext cx="3892062" cy="4351338"/>
          </a:xfrm>
        </p:spPr>
        <p:txBody>
          <a:bodyPr>
            <a:normAutofit/>
          </a:bodyPr>
          <a:lstStyle/>
          <a:p>
            <a:r>
              <a:rPr lang="en-US" dirty="0"/>
              <a:t>There are 51 rules where Support &gt; 0.1 and Confidence &gt; 0.8</a:t>
            </a:r>
          </a:p>
          <a:p>
            <a:r>
              <a:rPr lang="en-US" dirty="0"/>
              <a:t>The Lift values vary between 1.14 to 1.37 with a median of 1.168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1911F-E7E5-4D2A-9431-6E38E771A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40" y="1539286"/>
            <a:ext cx="67892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41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Rules with a Particular Consequent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Suppose you are promoting Cereal.  You want to study the purchase behavior that, with high confidence, leads to buying Cereal only.</a:t>
            </a:r>
          </a:p>
          <a:p>
            <a:pPr lvl="1"/>
            <a:r>
              <a:rPr lang="en-US" dirty="0"/>
              <a:t>In other words, you want the Consequent to contain Cereal only.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21297C-78D0-468C-92DE-20920243D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5420"/>
            <a:ext cx="12192000" cy="310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Rules with a Particular Antecedent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Suppose you want to study what else people buy if they already bought Oranges.</a:t>
            </a:r>
          </a:p>
          <a:p>
            <a:pPr lvl="1"/>
            <a:r>
              <a:rPr lang="en-US" dirty="0"/>
              <a:t>In other words, you want the Antecedent to contain Oranges.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08295E-7DEB-448E-9400-D58824CBA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9066"/>
            <a:ext cx="12192000" cy="31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160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Reading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7: Clustering of the Machine Learning book</a:t>
            </a:r>
          </a:p>
          <a:p>
            <a:r>
              <a:rPr lang="en-US" dirty="0">
                <a:hlinkClick r:id="rId3"/>
              </a:rPr>
              <a:t>https://scikit-learn.org/stable/modules/clustering.html#clustering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845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Instructor, Dr. Lam</a:t>
            </a:r>
          </a:p>
          <a:p>
            <a:r>
              <a:rPr lang="en-US" dirty="0">
                <a:hlinkClick r:id="rId3"/>
              </a:rPr>
              <a:t>mlam5@iit.edu</a:t>
            </a:r>
            <a:r>
              <a:rPr lang="en-US" dirty="0"/>
              <a:t>, Room 228A, Stuart Building</a:t>
            </a:r>
          </a:p>
          <a:p>
            <a:r>
              <a:rPr lang="en-US" dirty="0"/>
              <a:t>Mondays, from 4:30 PM to 6:00 PM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Teaching Assistant, Miss Anneke </a:t>
            </a:r>
            <a:r>
              <a:rPr lang="en-US" b="1" dirty="0" err="1"/>
              <a:t>Hidayat</a:t>
            </a:r>
            <a:endParaRPr lang="en-US" b="1" dirty="0"/>
          </a:p>
          <a:p>
            <a:r>
              <a:rPr lang="en-US" dirty="0">
                <a:hlinkClick r:id="rId4"/>
              </a:rPr>
              <a:t>ahidayat@hawk.iit.edu</a:t>
            </a:r>
            <a:r>
              <a:rPr lang="en-US" dirty="0"/>
              <a:t>, Room 011, Stuart Building </a:t>
            </a:r>
          </a:p>
          <a:p>
            <a:r>
              <a:rPr lang="en-US" dirty="0"/>
              <a:t>Thursdays, from 10 AM to 12 PM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Teaching Assistant, Mr. </a:t>
            </a:r>
            <a:r>
              <a:rPr lang="en-US" b="1" dirty="0" err="1"/>
              <a:t>Zhenghao</a:t>
            </a:r>
            <a:r>
              <a:rPr lang="en-US" b="1" dirty="0"/>
              <a:t> Zhao</a:t>
            </a:r>
          </a:p>
          <a:p>
            <a:r>
              <a:rPr lang="en-US" dirty="0">
                <a:hlinkClick r:id="rId5"/>
              </a:rPr>
              <a:t>zzhao48@hawk.iit.edu</a:t>
            </a:r>
            <a:r>
              <a:rPr lang="en-US" dirty="0"/>
              <a:t>, </a:t>
            </a:r>
            <a:r>
              <a:rPr lang="en-US"/>
              <a:t>Room 019, </a:t>
            </a:r>
            <a:r>
              <a:rPr lang="en-US" dirty="0"/>
              <a:t>Stuart Building </a:t>
            </a:r>
          </a:p>
          <a:p>
            <a:r>
              <a:rPr lang="en-US" dirty="0"/>
              <a:t>Tuesdays, from 2 PM - 3 PM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0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2009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 fair coin, e.g., a US Quarter coin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Toss the coin ten times using your left hand only, record the number of times of getting a Head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Toss the coin ten times using your right hand only, record the number of times of getting a Head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CB8AD7-3506-48CB-806F-691EDC01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705" y="1004888"/>
            <a:ext cx="27432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6C7CB-4ED3-4250-911F-EABB68537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705" y="2968233"/>
            <a:ext cx="18288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731C0-22AB-4EDA-9AC3-49BA53BE7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6705" y="4805363"/>
            <a:ext cx="117173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27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completing this class exercise, I always think that I use both hands equally, i.e. </a:t>
            </a:r>
            <a:r>
              <a:rPr lang="en-US" dirty="0" err="1"/>
              <a:t>Pr</a:t>
            </a:r>
            <a:r>
              <a:rPr lang="en-US" dirty="0"/>
              <a:t>(Left Hand) = 0.5 and </a:t>
            </a:r>
            <a:r>
              <a:rPr lang="en-US" dirty="0" err="1"/>
              <a:t>Pr</a:t>
            </a:r>
            <a:r>
              <a:rPr lang="en-US" dirty="0"/>
              <a:t>(Right Hand) = 0.5 </a:t>
            </a:r>
          </a:p>
          <a:p>
            <a:r>
              <a:rPr lang="en-US" dirty="0"/>
              <a:t>My Observations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this class exercise, I learned that the probability of getting a Head when my left hand tossed it is 3/10 = 0.3 (i.e., </a:t>
            </a:r>
            <a:r>
              <a:rPr lang="en-US" dirty="0" err="1"/>
              <a:t>Pr</a:t>
            </a:r>
            <a:r>
              <a:rPr lang="en-US" dirty="0"/>
              <a:t>(Head | Left Hand) = 0.3.</a:t>
            </a:r>
          </a:p>
          <a:p>
            <a:r>
              <a:rPr lang="en-US" dirty="0"/>
              <a:t>Similarly, the conditional probability </a:t>
            </a:r>
            <a:r>
              <a:rPr lang="en-US" dirty="0" err="1"/>
              <a:t>Pr</a:t>
            </a:r>
            <a:r>
              <a:rPr lang="en-US" dirty="0"/>
              <a:t>(Head | Right Hand) = 8/10 = 0.8.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2A3986E-F29C-436E-A745-89C36D68B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641626"/>
              </p:ext>
            </p:extLst>
          </p:nvPr>
        </p:nvGraphicFramePr>
        <p:xfrm>
          <a:off x="1141676" y="3239783"/>
          <a:ext cx="65651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38">
                  <a:extLst>
                    <a:ext uri="{9D8B030D-6E8A-4147-A177-3AD203B41FA5}">
                      <a16:colId xmlns:a16="http://schemas.microsoft.com/office/drawing/2014/main" val="2431229340"/>
                    </a:ext>
                  </a:extLst>
                </a:gridCol>
                <a:gridCol w="1850834">
                  <a:extLst>
                    <a:ext uri="{9D8B030D-6E8A-4147-A177-3AD203B41FA5}">
                      <a16:colId xmlns:a16="http://schemas.microsoft.com/office/drawing/2014/main" val="1829143976"/>
                    </a:ext>
                  </a:extLst>
                </a:gridCol>
                <a:gridCol w="2588963">
                  <a:extLst>
                    <a:ext uri="{9D8B030D-6E8A-4147-A177-3AD203B41FA5}">
                      <a16:colId xmlns:a16="http://schemas.microsoft.com/office/drawing/2014/main" val="3724657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Out Of 10 Tosses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Hand Toss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Hand Toss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1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1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82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 probabilities based on our presumption about hand usage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(Left Hand) = 0.5 and </a:t>
            </a:r>
            <a:r>
              <a:rPr lang="en-US" dirty="0" err="1"/>
              <a:t>Pr</a:t>
            </a:r>
            <a:r>
              <a:rPr lang="en-US" dirty="0"/>
              <a:t>(Right Hand) = 0.5</a:t>
            </a:r>
          </a:p>
          <a:p>
            <a:r>
              <a:rPr lang="en-US" dirty="0"/>
              <a:t>Addition information after the exercise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(Head | Left Hand) = 0.3 and </a:t>
            </a:r>
            <a:r>
              <a:rPr lang="en-US" dirty="0" err="1"/>
              <a:t>Pr</a:t>
            </a:r>
            <a:r>
              <a:rPr lang="en-US" dirty="0"/>
              <a:t>(Tail | Left Hand) = 0.7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(Head | Right Hand) = 0.8 and </a:t>
            </a:r>
            <a:r>
              <a:rPr lang="en-US" dirty="0" err="1"/>
              <a:t>Pr</a:t>
            </a:r>
            <a:r>
              <a:rPr lang="en-US" dirty="0"/>
              <a:t>(Tail | Right Hand) = 0.2</a:t>
            </a:r>
          </a:p>
          <a:p>
            <a:r>
              <a:rPr lang="en-US" dirty="0"/>
              <a:t>The Bayesian Theorem says that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(Head &amp; Left Hand) = </a:t>
            </a:r>
            <a:r>
              <a:rPr lang="en-US" dirty="0" err="1"/>
              <a:t>Pr</a:t>
            </a:r>
            <a:r>
              <a:rPr lang="en-US" dirty="0"/>
              <a:t>(Head | Left Hand) * </a:t>
            </a:r>
            <a:r>
              <a:rPr lang="en-US" dirty="0" err="1"/>
              <a:t>Pr</a:t>
            </a:r>
            <a:r>
              <a:rPr lang="en-US" dirty="0"/>
              <a:t>(Left Hand)</a:t>
            </a:r>
            <a:br>
              <a:rPr lang="en-US" dirty="0"/>
            </a:br>
            <a:r>
              <a:rPr lang="en-US" dirty="0"/>
              <a:t>= 0.3 * 0.5 = 0.15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(Head &amp; Right Hand) = </a:t>
            </a:r>
            <a:r>
              <a:rPr lang="en-US" dirty="0" err="1"/>
              <a:t>Pr</a:t>
            </a:r>
            <a:r>
              <a:rPr lang="en-US" dirty="0"/>
              <a:t>(Head | Right Hand) * </a:t>
            </a:r>
            <a:r>
              <a:rPr lang="en-US" dirty="0" err="1"/>
              <a:t>Pr</a:t>
            </a:r>
            <a:r>
              <a:rPr lang="en-US" dirty="0"/>
              <a:t>(Right Hand)</a:t>
            </a:r>
            <a:br>
              <a:rPr lang="en-US" dirty="0"/>
            </a:br>
            <a:r>
              <a:rPr lang="en-US" dirty="0"/>
              <a:t>= 0.8 * 0.5 = 0.4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7585</TotalTime>
  <Words>6792</Words>
  <Application>Microsoft Office PowerPoint</Application>
  <PresentationFormat>Widescreen</PresentationFormat>
  <Paragraphs>1644</Paragraphs>
  <Slides>66</Slides>
  <Notes>66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Courier New</vt:lpstr>
      <vt:lpstr>SAS Monospace</vt:lpstr>
      <vt:lpstr>Times New Roman</vt:lpstr>
      <vt:lpstr>Office Theme</vt:lpstr>
      <vt:lpstr>Worksheet</vt:lpstr>
      <vt:lpstr>   CS 584 Machine Learning</vt:lpstr>
      <vt:lpstr>Week 3 Agenda: Bayesian Decision Theory</vt:lpstr>
      <vt:lpstr>Bayesian Decision in a Nutshell</vt:lpstr>
      <vt:lpstr>An Example of Bayesian Decision</vt:lpstr>
      <vt:lpstr>The Term “Bayesian”</vt:lpstr>
      <vt:lpstr>Bayesian Theorem</vt:lpstr>
      <vt:lpstr>A Class Exercise</vt:lpstr>
      <vt:lpstr>A Class Exercise</vt:lpstr>
      <vt:lpstr>A Class Exercise</vt:lpstr>
      <vt:lpstr>A Class Exercise</vt:lpstr>
      <vt:lpstr>Bayesian Theorem - Independence</vt:lpstr>
      <vt:lpstr>Bayesian Theorem - Independence</vt:lpstr>
      <vt:lpstr>Interpret Probability</vt:lpstr>
      <vt:lpstr>The Frequentist Approach</vt:lpstr>
      <vt:lpstr>The Bayesian Approach</vt:lpstr>
      <vt:lpstr>Association Rule Discovery Motivated  </vt:lpstr>
      <vt:lpstr>Association Rule Discovery Defined  </vt:lpstr>
      <vt:lpstr>Examples of Association Rule  </vt:lpstr>
      <vt:lpstr>Association Rule Discovery History  </vt:lpstr>
      <vt:lpstr>Data for Association Rule Discovery</vt:lpstr>
      <vt:lpstr>Association Rules</vt:lpstr>
      <vt:lpstr>Association Rules: Support Metric</vt:lpstr>
      <vt:lpstr>Association Rules: Confidence Metric</vt:lpstr>
      <vt:lpstr>Association Rules: Expected Confidence  Metric</vt:lpstr>
      <vt:lpstr>Association Rules: Lift Metric</vt:lpstr>
      <vt:lpstr>A Toy Example of Association Rules</vt:lpstr>
      <vt:lpstr>All Association Rules (by Antecedent)</vt:lpstr>
      <vt:lpstr>All Association Rules (by Consequent)</vt:lpstr>
      <vt:lpstr>Number of Possible Itemsets</vt:lpstr>
      <vt:lpstr>Maximum Number of Association Rules</vt:lpstr>
      <vt:lpstr>Maximum Number of Association Rules</vt:lpstr>
      <vt:lpstr>A Toy Example of Association Rules</vt:lpstr>
      <vt:lpstr>A Toy Example of Association Rules</vt:lpstr>
      <vt:lpstr>A Toy Example of Association Rules</vt:lpstr>
      <vt:lpstr>A Toy Example of Association Rules</vt:lpstr>
      <vt:lpstr>Rule Searching Algorithm</vt:lpstr>
      <vt:lpstr>Apriori Algorithm</vt:lpstr>
      <vt:lpstr>Apriori Algorithm: First Step</vt:lpstr>
      <vt:lpstr>Apriori Algorithm: Second Step</vt:lpstr>
      <vt:lpstr>Summary: Input Transaction Data Structure</vt:lpstr>
      <vt:lpstr>Sale Receipt Format</vt:lpstr>
      <vt:lpstr>Item List Format</vt:lpstr>
      <vt:lpstr>Item Indicator Format</vt:lpstr>
      <vt:lpstr>Summary: Preprocess Data</vt:lpstr>
      <vt:lpstr>Summary: Algorithm Parameters</vt:lpstr>
      <vt:lpstr>Summary: Find Frequent Itemset</vt:lpstr>
      <vt:lpstr>Summary: Find Rules</vt:lpstr>
      <vt:lpstr>Apriori Algorithm Applied to the Toy Example</vt:lpstr>
      <vt:lpstr>Apriori Algorithm Applied to the Toy Example</vt:lpstr>
      <vt:lpstr>Apriori Algorithm Applied to the Toy Example</vt:lpstr>
      <vt:lpstr>Apriori Algorithm Applied to the Toy Example</vt:lpstr>
      <vt:lpstr>Apriori Algorithm Applied to the Toy Example</vt:lpstr>
      <vt:lpstr>Apriori Algorithm Applied to the Toy Example</vt:lpstr>
      <vt:lpstr>Apriori Algorithm Applied to the Toy Example</vt:lpstr>
      <vt:lpstr>Choice of Parameters</vt:lpstr>
      <vt:lpstr>Maximum Size of Itemset</vt:lpstr>
      <vt:lpstr>Minimum Support and Confidence</vt:lpstr>
      <vt:lpstr>Scatterplot of Support vs. Confidence</vt:lpstr>
      <vt:lpstr>Imaginary Store Example</vt:lpstr>
      <vt:lpstr>Recommended Maximum Size of Itemset</vt:lpstr>
      <vt:lpstr>Support versus Confidence</vt:lpstr>
      <vt:lpstr>Support versus Confidence</vt:lpstr>
      <vt:lpstr>Rules with a Particular Consequent</vt:lpstr>
      <vt:lpstr>Rules with a Particular Antecedent</vt:lpstr>
      <vt:lpstr>Reading for Next Week</vt:lpstr>
      <vt:lpstr>Office Hours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1407</cp:revision>
  <cp:lastPrinted>2014-06-20T14:10:14Z</cp:lastPrinted>
  <dcterms:created xsi:type="dcterms:W3CDTF">2014-05-31T22:30:28Z</dcterms:created>
  <dcterms:modified xsi:type="dcterms:W3CDTF">2019-09-04T18:39:11Z</dcterms:modified>
</cp:coreProperties>
</file>