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Google Sans Medium"/>
      <p:regular r:id="rId52"/>
      <p:bold r:id="rId53"/>
      <p:italic r:id="rId54"/>
      <p:boldItalic r:id="rId55"/>
    </p:embeddedFont>
    <p:embeddedFont>
      <p:font typeface="Google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57381A-723F-4C89-83AF-A7F467FB6BFA}">
  <a:tblStyle styleId="{8057381A-723F-4C89-83AF-A7F467FB6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3AB233F-999E-4F7C-A064-CFD076D1B22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slide" Target="slides/slide41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GoogleSansMedium-bold.fntdata"/><Relationship Id="rId52" Type="http://schemas.openxmlformats.org/officeDocument/2006/relationships/font" Target="fonts/GoogleSansMedium-regular.fntdata"/><Relationship Id="rId11" Type="http://schemas.openxmlformats.org/officeDocument/2006/relationships/slide" Target="slides/slide5.xml"/><Relationship Id="rId55" Type="http://schemas.openxmlformats.org/officeDocument/2006/relationships/font" Target="fonts/GoogleSansMedium-boldItalic.fntdata"/><Relationship Id="rId10" Type="http://schemas.openxmlformats.org/officeDocument/2006/relationships/slide" Target="slides/slide4.xml"/><Relationship Id="rId54" Type="http://schemas.openxmlformats.org/officeDocument/2006/relationships/font" Target="fonts/GoogleSansMedium-italic.fntdata"/><Relationship Id="rId13" Type="http://schemas.openxmlformats.org/officeDocument/2006/relationships/slide" Target="slides/slide7.xml"/><Relationship Id="rId57" Type="http://schemas.openxmlformats.org/officeDocument/2006/relationships/font" Target="fonts/GoogleSans-bold.fntdata"/><Relationship Id="rId12" Type="http://schemas.openxmlformats.org/officeDocument/2006/relationships/slide" Target="slides/slide6.xml"/><Relationship Id="rId56" Type="http://schemas.openxmlformats.org/officeDocument/2006/relationships/font" Target="fonts/GoogleSans-regular.fntdata"/><Relationship Id="rId15" Type="http://schemas.openxmlformats.org/officeDocument/2006/relationships/slide" Target="slides/slide9.xml"/><Relationship Id="rId59" Type="http://schemas.openxmlformats.org/officeDocument/2006/relationships/font" Target="fonts/GoogleSans-boldItalic.fntdata"/><Relationship Id="rId14" Type="http://schemas.openxmlformats.org/officeDocument/2006/relationships/slide" Target="slides/slide8.xml"/><Relationship Id="rId58" Type="http://schemas.openxmlformats.org/officeDocument/2006/relationships/font" Target="fonts/Google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0c2279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0c2279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525a9fb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525a9fb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4277ea13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4277ea13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4277ea13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4277ea13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4277ea13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4277ea13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4277ea13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4277ea13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4277ea13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4277ea13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4277ea13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54277ea13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f425425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f425425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17044c0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517044c0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b6e402e30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b6e402e3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4277ea1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4277ea1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07ef77b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07ef77b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507ef77b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507ef77b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0af135a5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0af135a5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524cc6813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524cc6813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4b6e402e3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4b6e402e3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517044c0a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517044c0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346ac185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346ac185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346ac185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5346ac185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4b6e402e3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4b6e402e3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4b6e402e3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4b6e402e3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af135a54_1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0af135a54_1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517044c0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517044c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4b6e402e3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4b6e402e3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4b6e402e30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4b6e402e3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4b6e402e3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4b6e402e3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4b6e402e3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4b6e402e3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4b6e402e3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4b6e402e3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24cc6813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24cc681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524cc6813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524cc6813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524cc6813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524cc6813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346ac185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346ac185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a6f41d4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a6f41d4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54277ea1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54277ea1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54277ea13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54277ea13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7ea3bd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7ea3bd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346ac18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346ac18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24cc681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24cc681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346ac185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346ac185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346ac185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346ac185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20" name="Google Shape;20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 txBox="1"/>
          <p:nvPr/>
        </p:nvSpPr>
        <p:spPr>
          <a:xfrm>
            <a:off x="129750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129758" y="304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129750" y="2394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">
  <p:cSld name="CUSTOM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 b="26739" l="42468" r="13191" t="42592"/>
          <a:stretch/>
        </p:blipFill>
        <p:spPr>
          <a:xfrm>
            <a:off x="-9" y="0"/>
            <a:ext cx="74366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type="title"/>
          </p:nvPr>
        </p:nvSpPr>
        <p:spPr>
          <a:xfrm>
            <a:off x="311700" y="2285400"/>
            <a:ext cx="5582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95960" y="303194"/>
            <a:ext cx="4336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b="1" sz="96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b="1" sz="96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b="1" sz="96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b="1" sz="96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b="1" sz="96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b="1" sz="96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b="1" sz="96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b="1" sz="9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33" name="Google Shape;33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oogl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6223" y="4848071"/>
            <a:ext cx="532885" cy="173631"/>
            <a:chOff x="0" y="0"/>
            <a:chExt cx="2077525" cy="676925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slide" Target="/ppt/slides/slide30.xml"/><Relationship Id="rId5" Type="http://schemas.openxmlformats.org/officeDocument/2006/relationships/slide" Target="/ppt/slides/slide2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38.xml"/><Relationship Id="rId4" Type="http://schemas.openxmlformats.org/officeDocument/2006/relationships/slide" Target="/ppt/slides/slide38.xml"/><Relationship Id="rId5" Type="http://schemas.openxmlformats.org/officeDocument/2006/relationships/slide" Target="/ppt/slides/slide23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25.xml"/><Relationship Id="rId4" Type="http://schemas.openxmlformats.org/officeDocument/2006/relationships/slide" Target="/ppt/slides/slide2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145783" y="1635950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Merchant Accounting</a:t>
            </a: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Org. Resurrection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45775" y="2820250"/>
            <a:ext cx="7831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Sep </a:t>
            </a: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2022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@shivigarg </a:t>
            </a:r>
            <a:endParaRPr sz="16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@sakshimor </a:t>
            </a:r>
            <a:endParaRPr sz="16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252184" y="2999825"/>
            <a:ext cx="22233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WHY do merchants Resurrect?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33" name="Google Shape;233;p24"/>
          <p:cNvGraphicFramePr/>
          <p:nvPr/>
        </p:nvGraphicFramePr>
        <p:xfrm>
          <a:off x="198826" y="7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1171375"/>
                <a:gridCol w="3817800"/>
                <a:gridCol w="1001650"/>
                <a:gridCol w="2694200"/>
              </a:tblGrid>
              <a:tr h="3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Hypothesis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WHY?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%Contrib,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#MTMs </a:t>
                      </a:r>
                      <a:r>
                        <a:rPr b="1" lang="en" sz="800" u="sng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 MECE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Recommendation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SWINGERs</a:t>
                      </a:r>
                      <a:r>
                        <a:rPr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Churned and resurrected at least 4 times in last 1 Yr; 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Low Intensity (93%), Bad actors (1.3x), Multiple QR (1.4x) merchants with switching behavior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12% (75k)</a:t>
                      </a:r>
                      <a:endParaRPr b="1"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Weed out merchants with “Swinging” behavior from offers/comms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; Little value due to poor Retention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Consumer Pull</a:t>
                      </a: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62% of merchants resurrected by a GPay Consumer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vs. avg 45%; Noted in strong Geos on merchants with low consumer pull bfr churning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17% (147k)</a:t>
                      </a:r>
                      <a:endParaRPr b="1"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Run SMB auto-vouchers in weaker states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such as RJ, Bihar and AP 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Competition Outage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 days of Competition outage contributed to 32% of resurrections 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vs. 16% (Avg. for 5 days)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16% (107k)</a:t>
                      </a:r>
                      <a:endParaRPr b="1"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Double down on Notifs/Comms during Comp outage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; Provide Long-Term Retention “Welcome Offer” for improved Retention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App Active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Recently inactive merchants open app to view customer history &amp; txn balance, bad actors open to view rewards &amp; reliability hit merchants view to check their txns, 6M+ inactive merchants view QR Scan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16% (108k)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Relevant notifs to merchant set, Ob calls or QR kit refresh to 6M+ merchants using QR scan on app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Using Multiple QRs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keeping multiple QR (to hedge for reliability or just having digital presence) resurrect high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6% (46k)</a:t>
                      </a:r>
                      <a:endParaRPr b="1"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Revisit high intensity single QR merchants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resurrect them back 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Txn attempts during inactive state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Failed txn attempts on merchants during inactivity period likely due to worn-out QR kits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3.7% (25k)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Enable QR Kit refresh 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Reward, Ob Calls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Rewards: Positive signs of rewards overall; </a:t>
                      </a:r>
                      <a:r>
                        <a:rPr i="1"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Little data to analyse in detail</a:t>
                      </a:r>
                      <a:endParaRPr i="1"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Ob calls: </a:t>
                      </a:r>
                      <a:r>
                        <a:rPr i="1"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unavailable to analyse</a:t>
                      </a:r>
                      <a:endParaRPr i="1"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..</a:t>
                      </a:r>
                      <a:endParaRPr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Districts with use-case of lesser payments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Density data unavailable to analyse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..</a:t>
                      </a:r>
                      <a:endParaRPr sz="800">
                        <a:solidFill>
                          <a:srgbClr val="66666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E9E9E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Resurrected merchants received on consumer app while inactive</a:t>
                      </a:r>
                      <a:endParaRPr sz="800">
                        <a:solidFill>
                          <a:srgbClr val="9E9E9E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solidFill>
                            <a:srgbClr val="9E9E9E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Checked, no material insights</a:t>
                      </a:r>
                      <a:endParaRPr i="1" sz="800">
                        <a:solidFill>
                          <a:srgbClr val="9E9E9E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..</a:t>
                      </a:r>
                      <a:endParaRPr sz="800">
                        <a:solidFill>
                          <a:srgbClr val="66666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24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WHY Summary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7222275" y="213625"/>
            <a:ext cx="1655400" cy="27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Refine Why + contrib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92288"/>
            <a:ext cx="4196265" cy="2716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2875390" y="1748887"/>
            <a:ext cx="25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SWINGERS: ~12% of merchants churn &amp; resurrect at least 4 times in 1 Yr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~20k merchants resurrected at least 5 times in 1 yr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4929875" y="1422225"/>
            <a:ext cx="38124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93% of Swingers are Low-intensity merchants (&lt;6 txns in 28d Days);  SWINGERS receive ~1.2 txn (avg.) 28D before last churn  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15% of SWINGERs are bad actors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 (1.3x of non-swingers); 14% have Comp QRs (1.4x of avg.)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Google Sans"/>
              <a:buChar char="●"/>
            </a:pPr>
            <a:r>
              <a:rPr lang="en" sz="9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17pp of resurrected merchants in WB are Swingers (vs. avg of 15pp); Maharashtra has least % of swingers @13pp</a:t>
            </a:r>
            <a:endParaRPr sz="9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333333"/>
              </a:buClr>
              <a:buSzPts val="900"/>
              <a:buFont typeface="Google Sans"/>
              <a:buChar char="●"/>
            </a:pPr>
            <a:r>
              <a:rPr lang="en" sz="9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Marketing Services (19pp) &amp; Novelty (18pp) has high % of Swingers; F&amp;R (11pp) and Groceries least (13pp)</a:t>
            </a:r>
            <a:endParaRPr sz="9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Weed out merchants with “Swinging” behaviour from offers/comms; Little value of SWINGERs considering poor retention</a:t>
            </a:r>
            <a:endParaRPr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305300" y="905675"/>
            <a:ext cx="4308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% resurrected merchants by 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number of times churned &amp; resurrected in 1 Yr</a:t>
            </a:r>
            <a:endParaRPr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Behavior: SWINGERs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Jul’22 and Aug’22 resurrected 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49" name="Google Shape;249;p25"/>
          <p:cNvCxnSpPr/>
          <p:nvPr/>
        </p:nvCxnSpPr>
        <p:spPr>
          <a:xfrm>
            <a:off x="3023650" y="2727875"/>
            <a:ext cx="10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50" name="Google Shape;250;p25"/>
          <p:cNvSpPr txBox="1"/>
          <p:nvPr/>
        </p:nvSpPr>
        <p:spPr>
          <a:xfrm>
            <a:off x="3251459" y="2610574"/>
            <a:ext cx="6081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75k merchants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850" y="1415500"/>
            <a:ext cx="4239951" cy="26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/>
          <p:nvPr/>
        </p:nvSpPr>
        <p:spPr>
          <a:xfrm>
            <a:off x="3178827" y="2303221"/>
            <a:ext cx="25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Consumer Pull: 62% merchants resurrected by GPay User 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On avg. 45% of SMB txns are via GPay Users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Run GPay SMB auto-vouchers in weaker states such as Rajasthan, Bihar and AP </a:t>
            </a:r>
            <a:endParaRPr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4590741" y="913900"/>
            <a:ext cx="3795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Gpay preferred merch exhibit consumer pull in all Geos; Comp+GPay merchants exhibit pull basis Geo’s health in GPay</a:t>
            </a:r>
            <a:endParaRPr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7871375" y="0"/>
            <a:ext cx="12729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Comp: Consumer Pull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Jul’22 and Aug’22 resurrected 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592375" y="913900"/>
            <a:ext cx="3450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Consumer preference before/after churning</a:t>
            </a:r>
            <a:endParaRPr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590950" y="1402775"/>
            <a:ext cx="3450900" cy="25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~680k resurrected merchants</a:t>
            </a:r>
            <a:endParaRPr sz="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65" name="Google Shape;265;p26"/>
          <p:cNvGraphicFramePr/>
          <p:nvPr/>
        </p:nvGraphicFramePr>
        <p:xfrm>
          <a:off x="591013" y="2351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64275"/>
                <a:gridCol w="564275"/>
                <a:gridCol w="564275"/>
              </a:tblGrid>
              <a:tr h="2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 (0.5%)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 (5%)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 (94.5%)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66;p26"/>
          <p:cNvGraphicFramePr/>
          <p:nvPr/>
        </p:nvGraphicFramePr>
        <p:xfrm>
          <a:off x="2351888" y="2351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64275"/>
                <a:gridCol w="564275"/>
                <a:gridCol w="564275"/>
              </a:tblGrid>
              <a:tr h="2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 (10%)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 (25%)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 (65%)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26"/>
          <p:cNvSpPr/>
          <p:nvPr/>
        </p:nvSpPr>
        <p:spPr>
          <a:xfrm>
            <a:off x="590938" y="2027850"/>
            <a:ext cx="1692900" cy="253500"/>
          </a:xfrm>
          <a:prstGeom prst="rect">
            <a:avLst/>
          </a:prstGeom>
          <a:solidFill>
            <a:srgbClr val="34A8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Rcvd by only GPay (28D txn)</a:t>
            </a:r>
            <a:endParaRPr sz="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(49%, 330k)</a:t>
            </a:r>
            <a:endParaRPr sz="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2343538" y="2027850"/>
            <a:ext cx="1692900" cy="25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Rcvd by Comp+GPay (28D txn)</a:t>
            </a:r>
            <a:endParaRPr sz="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(51%, 350k)</a:t>
            </a:r>
            <a:endParaRPr sz="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517625" y="2609909"/>
            <a:ext cx="18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~95% low intensity merchants sustained early churn likely due to GPay payer (Consumer preference)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590950" y="3159845"/>
            <a:ext cx="3450900" cy="2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% merchants Resurrected by Gpay Payer</a:t>
            </a:r>
            <a:endParaRPr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71" name="Google Shape;271;p26"/>
          <p:cNvGraphicFramePr/>
          <p:nvPr/>
        </p:nvGraphicFramePr>
        <p:xfrm>
          <a:off x="2343672" y="3529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64275"/>
                <a:gridCol w="564275"/>
                <a:gridCol w="564275"/>
              </a:tblGrid>
              <a:tr h="2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58%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52%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46%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26"/>
          <p:cNvGraphicFramePr/>
          <p:nvPr/>
        </p:nvGraphicFramePr>
        <p:xfrm>
          <a:off x="591013" y="3529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64275"/>
                <a:gridCol w="564275"/>
                <a:gridCol w="564275"/>
              </a:tblGrid>
              <a:tr h="2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78%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80%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26"/>
          <p:cNvSpPr txBox="1"/>
          <p:nvPr/>
        </p:nvSpPr>
        <p:spPr>
          <a:xfrm>
            <a:off x="11517" y="2398686"/>
            <a:ext cx="61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% Merch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590950" y="1712045"/>
            <a:ext cx="3450900" cy="2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Prior to Churning</a:t>
            </a:r>
            <a:endParaRPr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653592" y="3802199"/>
            <a:ext cx="159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Sustained preference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572000" y="2183200"/>
            <a:ext cx="505800" cy="175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4557750" y="3245500"/>
            <a:ext cx="50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Strong States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5373460" y="3245491"/>
            <a:ext cx="61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Mixed Bag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5135267" y="2447000"/>
            <a:ext cx="1142100" cy="1488900"/>
          </a:xfrm>
          <a:prstGeom prst="rect">
            <a:avLst/>
          </a:prstGeom>
          <a:noFill/>
          <a:ln cap="flat" cmpd="sng" w="9525">
            <a:solidFill>
              <a:srgbClr val="FBBC0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6326625" y="2607550"/>
            <a:ext cx="2226600" cy="132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7106219" y="3245441"/>
            <a:ext cx="61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Weak States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5004491" y="1721450"/>
            <a:ext cx="309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Gpay preferred merchants (bfr churning) continue to exhibit consumer pull irrespective of Geo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/>
          <p:nvPr/>
        </p:nvSpPr>
        <p:spPr>
          <a:xfrm>
            <a:off x="4399390" y="1748887"/>
            <a:ext cx="25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Comp Outage: 5 days of Comp Outage contribute to 32% resurrections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32% resurrections vs. 16% (avg. for 5 days); incremental 16% resurrections due to comp outage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Double down on Notifs/Comms during Comp outage to resurrect more merchants; Provide Long-Term Retention “Welcome Offer” to these merchants to make them stay longer </a:t>
            </a:r>
            <a:endParaRPr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1600700" y="905675"/>
            <a:ext cx="22830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%Resurrected during Comp Outage</a:t>
            </a:r>
            <a:endParaRPr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Feb’22 and Mar’22 resurrected , considering we only had 3rd party outage data till Month of March</a:t>
            </a:r>
            <a:b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93" name="Google Shape;293;p27" title="Chart"/>
          <p:cNvPicPr preferRelativeResize="0"/>
          <p:nvPr/>
        </p:nvPicPr>
        <p:blipFill rotWithShape="1">
          <a:blip r:embed="rId3">
            <a:alphaModFix/>
          </a:blip>
          <a:srcRect b="0" l="14868" r="11418" t="20729"/>
          <a:stretch/>
        </p:blipFill>
        <p:spPr>
          <a:xfrm>
            <a:off x="4489450" y="1714975"/>
            <a:ext cx="2444274" cy="22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870" y="1289616"/>
            <a:ext cx="1959200" cy="27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/>
          <p:nvPr/>
        </p:nvSpPr>
        <p:spPr>
          <a:xfrm>
            <a:off x="4335025" y="905675"/>
            <a:ext cx="25923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Retention by merchants resurrected during outage vs. non-outage days</a:t>
            </a:r>
            <a:endParaRPr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96" name="Google Shape;296;p27"/>
          <p:cNvCxnSpPr/>
          <p:nvPr/>
        </p:nvCxnSpPr>
        <p:spPr>
          <a:xfrm>
            <a:off x="4848500" y="2119850"/>
            <a:ext cx="0" cy="4356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97" name="Google Shape;297;p27"/>
          <p:cNvSpPr/>
          <p:nvPr/>
        </p:nvSpPr>
        <p:spPr>
          <a:xfrm>
            <a:off x="6275916" y="2224417"/>
            <a:ext cx="258900" cy="20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3453951" y="2062332"/>
            <a:ext cx="137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Retention for outage-resurrected merchants is </a:t>
            </a: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22pp higher</a:t>
            </a:r>
            <a:endParaRPr b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6534825" y="2103425"/>
            <a:ext cx="14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11pp decay</a:t>
            </a: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 for merchants resurrected during outage period</a:t>
            </a:r>
            <a:endParaRPr b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847575" y="3058800"/>
            <a:ext cx="145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Vs. 16% (avg. %resurrected for 5 days in 31 days month)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2544368" y="3058799"/>
            <a:ext cx="315600" cy="263700"/>
          </a:xfrm>
          <a:prstGeom prst="ellipse">
            <a:avLst/>
          </a:prstGeom>
          <a:noFill/>
          <a:ln cap="flat" cmpd="sng" w="19050">
            <a:solidFill>
              <a:srgbClr val="EFEFE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Opening the merchant app increases resurrection chances by xx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~25-27% of resurrected merchants open the merchant app at least once 28D prior to resurrection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Recently churn merchants can be brought back via relevant notifs/comms; 6M+ inactive merchants browsing QR page may need QR kit refresh</a:t>
            </a:r>
            <a:endParaRPr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Bheavior: 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Merchant App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762500" y="905675"/>
            <a:ext cx="4308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28D Resurrection % and M1, M3 Retention</a:t>
            </a: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lang="en" sz="1000" u="sng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App Activity</a:t>
            </a:r>
            <a:endParaRPr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5299375" y="1347125"/>
            <a:ext cx="36096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Google Sans"/>
                <a:ea typeface="Google Sans"/>
                <a:cs typeface="Google Sans"/>
                <a:sym typeface="Google Sans"/>
              </a:rPr>
              <a:t>WHICH merchants open the app?</a:t>
            </a:r>
            <a:endParaRPr sz="900">
              <a:solidFill>
                <a:srgbClr val="1155CC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Recently inactive merchants (56%, 1.4x avg)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Bad Actors (15%, 1.2x avg.)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Reliability issues (10%, 1.3x avg.)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Google Sans"/>
                <a:ea typeface="Google Sans"/>
                <a:cs typeface="Google Sans"/>
                <a:sym typeface="Google Sans"/>
              </a:rPr>
              <a:t>WHICH features do app-active merchants engage with the most?</a:t>
            </a:r>
            <a:endParaRPr sz="900">
              <a:solidFill>
                <a:srgbClr val="1155CC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Customer History &amp; Balance (40% who open)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○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Recently inactive merchants: 42% who open app, visit history &amp; balance vs. avg 35%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Rewards &amp; Offers (21%, during offer months)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○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Bad Actors: 31% who open app, visit rewards &amp; offer page; vs. 20% good actors visit this screen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QR Scan (21%)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○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6M+ inactive merchants : potentially lost/damaged QR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○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Bad Actors: Potentially not actively using physical QR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13" name="Google Shape;313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75" y="1339394"/>
            <a:ext cx="4308900" cy="26643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4" name="Google Shape;314;p28"/>
          <p:cNvGraphicFramePr/>
          <p:nvPr/>
        </p:nvGraphicFramePr>
        <p:xfrm>
          <a:off x="962584" y="3948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646150"/>
                <a:gridCol w="646150"/>
                <a:gridCol w="646150"/>
                <a:gridCol w="646150"/>
                <a:gridCol w="646150"/>
                <a:gridCol w="646150"/>
              </a:tblGrid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56%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18%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15" name="Google Shape;315;p28"/>
          <p:cNvSpPr txBox="1"/>
          <p:nvPr/>
        </p:nvSpPr>
        <p:spPr>
          <a:xfrm>
            <a:off x="199449" y="3798298"/>
            <a:ext cx="74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% Resurr Merchants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2875390" y="1748887"/>
            <a:ext cx="25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Merchants who attempted txn during inactivity resurrect 3.5x higher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Retention rate of this resurrected cohort is also 10pp higher than avg.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4823050" y="1640350"/>
            <a:ext cx="39192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Only 2% merchants make a txn attempt 1 month prior to resurrection; Ensure successful payment for these merchants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States with txn attempts: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 %Merchants making attempts are highest in Maharashtra (17%) &amp; UP (14%)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Categories with txn attempts: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 %Merchants making attempts are highest in Food &amp; Rest (14%) &amp; Groceries (19%)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D966"/>
                </a:solidFill>
                <a:latin typeface="Google Sans"/>
                <a:ea typeface="Google Sans"/>
                <a:cs typeface="Google Sans"/>
                <a:sym typeface="Google Sans"/>
              </a:rPr>
              <a:t>Lost 46k MTMs in a month</a:t>
            </a:r>
            <a:r>
              <a:rPr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because of txn failure of inactivity merchants; </a:t>
            </a:r>
            <a:endParaRPr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BBC05"/>
                </a:solidFill>
                <a:latin typeface="Google Sans"/>
                <a:ea typeface="Google Sans"/>
                <a:cs typeface="Google Sans"/>
                <a:sym typeface="Google Sans"/>
              </a:rPr>
              <a:t>Low hanging fruits:</a:t>
            </a:r>
            <a:r>
              <a:rPr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QR Kit refresh for these merchants may improve resurrection rate of this cohort</a:t>
            </a:r>
            <a:endParaRPr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305300" y="905675"/>
            <a:ext cx="4308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28D Resurrection % and M1, M3 Retention by</a:t>
            </a: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txn attempts during inactivity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Reliability: </a:t>
            </a: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Attempts 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28" name="Google Shape;328;p29" title="Chart"/>
          <p:cNvPicPr preferRelativeResize="0"/>
          <p:nvPr/>
        </p:nvPicPr>
        <p:blipFill rotWithShape="1">
          <a:blip r:embed="rId3">
            <a:alphaModFix/>
          </a:blip>
          <a:srcRect b="-5723" l="0" r="0" t="20047"/>
          <a:stretch/>
        </p:blipFill>
        <p:spPr>
          <a:xfrm>
            <a:off x="533400" y="1692600"/>
            <a:ext cx="3830825" cy="228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Merchants using multiple QRs resurrect 3x higher vs. single QR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~10% of active GPay merchants are identified* to have a comp QR as well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5184575" y="1346025"/>
            <a:ext cx="35577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WHY do Multiple QR merchants resurrect higher?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Not driven by bad-actor behaviour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: Single QRs have 1.3x bad actors vs. Multiple QR merchants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Sizeable merchants keep multiple QRs: 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1.3 times High+Mid size merchants; </a:t>
            </a:r>
            <a:r>
              <a:rPr lang="en" sz="900">
                <a:solidFill>
                  <a:srgbClr val="1155CC"/>
                </a:solidFill>
                <a:latin typeface="Google Sans"/>
                <a:ea typeface="Google Sans"/>
                <a:cs typeface="Google Sans"/>
                <a:sym typeface="Google Sans"/>
              </a:rPr>
              <a:t>Retention decay on multiple QR is lowest for Low &gt; Medium &gt; High</a:t>
            </a:r>
            <a:endParaRPr sz="900">
              <a:solidFill>
                <a:srgbClr val="1155CC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Multiple QRs used to hedge against reliability issues: 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6% of Multiple QR merchants have experienced failure in past (2.4x of Single QR) 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900"/>
              <a:buFont typeface="Google Sans"/>
              <a:buChar char="○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After facing reliability issues, Multiple QR merchants are 1.5 times as likely to resurrect vs. Single QR merchants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Revisit high intensity single QR merchants to resurrect them back </a:t>
            </a:r>
            <a:endParaRPr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Comp:</a:t>
            </a: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Comp QRs</a:t>
            </a:r>
            <a:endParaRPr b="1"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771576" y="4703986"/>
            <a:ext cx="51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5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* Multiple QR is an internal estimation based on similar FOP, bank account etc, and is considered when similarity is &gt;=90%</a:t>
            </a:r>
            <a:endParaRPr sz="5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533900" y="905675"/>
            <a:ext cx="4308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28D Resurrection % and M1, M3 Retention by</a:t>
            </a: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Comp QR Presence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40" name="Google Shape;340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90" y="1263861"/>
            <a:ext cx="3928401" cy="29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 txBox="1"/>
          <p:nvPr>
            <p:ph type="title"/>
          </p:nvPr>
        </p:nvSpPr>
        <p:spPr>
          <a:xfrm>
            <a:off x="477850" y="2039425"/>
            <a:ext cx="783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2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What drives resurrection?</a:t>
            </a:r>
            <a:endParaRPr sz="362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What drives Resurrection? Features tested: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352" name="Google Shape;352;p32"/>
          <p:cNvGraphicFramePr/>
          <p:nvPr/>
        </p:nvGraphicFramePr>
        <p:xfrm>
          <a:off x="171925" y="80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1666275"/>
                <a:gridCol w="1666275"/>
                <a:gridCol w="1666275"/>
                <a:gridCol w="1666275"/>
                <a:gridCol w="1666275"/>
              </a:tblGrid>
              <a:tr h="3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Activity</a:t>
                      </a:r>
                      <a:endParaRPr b="1"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Size/Profile</a:t>
                      </a:r>
                      <a:endParaRPr b="1"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Competition</a:t>
                      </a:r>
                      <a:endParaRPr b="1"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Reliability</a:t>
                      </a:r>
                      <a:endParaRPr b="1"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Behavior/ Engagement</a:t>
                      </a:r>
                      <a:endParaRPr b="1"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</a:tr>
              <a:tr h="1484075"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Length of inactivity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Retention bfr churning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Support call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Txn Itensity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Ticket Size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#Payers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Vintage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%Gpay txns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 QR presence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%Gpay payers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0" marL="45700"/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GPay 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Txn failure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GPay Txn attempt (but failed) during inactivity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Stuck txns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45700"/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 App Activity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Bad Actor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651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GMB Listing</a:t>
                      </a:r>
                      <a:endParaRPr b="1" sz="800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53" name="Google Shape;353;p32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Highlighted important features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Which features xx resurrection?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Driver Summary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361" name="Google Shape;361;p33"/>
          <p:cNvGraphicFramePr/>
          <p:nvPr/>
        </p:nvGraphicFramePr>
        <p:xfrm>
          <a:off x="198826" y="7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845325"/>
                <a:gridCol w="1420475"/>
                <a:gridCol w="3182825"/>
                <a:gridCol w="3142000"/>
              </a:tblGrid>
              <a:tr h="2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Category</a:t>
                      </a:r>
                      <a:endParaRPr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Features</a:t>
                      </a:r>
                      <a:endParaRPr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Insight</a:t>
                      </a:r>
                      <a:endParaRPr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Recommendation</a:t>
                      </a:r>
                      <a:endParaRPr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Length of Inactivity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Recently churned merchants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resurrect higher (3x vs. avg.)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Low cost interventions for recently churn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Robust interventions such as FOS visits to 3M+ inactive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3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Size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Size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(Txn Intensity, #Unique payers, Ticket Size)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Mid-size merchants (by 28D txns, ticket size) resurrect higher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Difficult to bring high intensity/ticket size merchants back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once churned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Resurrection highest for merch with 6 #unique payers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offers to increase low intensity merchants to make 3+ txns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Robust interventions such as FOS visits to resurrect High intensity merchants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3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Competition 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%GPay payer txns by total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 QR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(with 1+ txns) resurrect 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when receiving from multiple app</a:t>
                      </a:r>
                      <a:endParaRPr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 QR presence improves resurrection rate by 3x</a:t>
                      </a:r>
                      <a:endParaRPr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Educate merchants to adopt Interoperability early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Reliability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%failures before churn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Failed attempts during inactivity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who 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churned due to 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reliability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issues have higher intent to stay digital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and thus resurrect higher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Failed Txn attempts made during inactivity indicates problem with QR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and not lack of intent : </a:t>
                      </a: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Low hanging fruit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Strong notifs/comms to merchant facing reliability issue, F&amp;R and Groceries are sensitive to reliability - more focus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QR kit refresh for merchants who experienced failed attempts during inactivity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3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Behaviour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Bad Actor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Is GMB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Bad actors resurrect 3pp better (if length of inactivity is less than 1 yr),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but churn much faster again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GMB listed merchants resurrect 3pp better &gt;&gt; 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loyalty to Google brand and other PAs</a:t>
                      </a:r>
                      <a:endParaRPr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Educate merchants to create GMB listings &amp; benefits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Resurrection of inactive merchants; Segments 2&amp;3</a:t>
            </a:r>
            <a:endParaRPr baseline="30000" sz="19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605422" y="1245109"/>
            <a:ext cx="228600" cy="137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x%</a:t>
            </a:r>
            <a:endParaRPr i="1" sz="6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771646" y="1159759"/>
            <a:ext cx="51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Probability of becoming MTM in the next 28D</a:t>
            </a:r>
            <a:endParaRPr i="1"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586900" y="839350"/>
            <a:ext cx="5002200" cy="305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GPay Merchant Health Spectrum </a:t>
            </a:r>
            <a:endParaRPr i="1" sz="10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441889" y="3532643"/>
            <a:ext cx="966000" cy="41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1.8M </a:t>
            </a:r>
            <a:endParaRPr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Never txd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442047" y="1536775"/>
            <a:ext cx="5296800" cy="31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Total Active Merchants: 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13.3</a:t>
            </a:r>
            <a:endParaRPr>
              <a:solidFill>
                <a:srgbClr val="EFEFE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401872" y="2186571"/>
            <a:ext cx="4337100" cy="31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Ever Transacted: 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11.5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 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401872" y="2857897"/>
            <a:ext cx="2352600" cy="31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Inactive previous 28D: 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6.4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769429" y="2862479"/>
            <a:ext cx="1969500" cy="31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MTM previous 28D: 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5.1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 </a:t>
            </a: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f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h</a:t>
            </a:r>
            <a:endParaRPr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4" name="Google Shape;104;p16"/>
          <p:cNvCxnSpPr>
            <a:stCxn id="100" idx="2"/>
            <a:endCxn id="101" idx="0"/>
          </p:cNvCxnSpPr>
          <p:nvPr/>
        </p:nvCxnSpPr>
        <p:spPr>
          <a:xfrm flipH="1" rot="-5400000">
            <a:off x="4164697" y="1780825"/>
            <a:ext cx="331500" cy="480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100" idx="2"/>
            <a:endCxn id="99" idx="0"/>
          </p:cNvCxnSpPr>
          <p:nvPr/>
        </p:nvCxnSpPr>
        <p:spPr>
          <a:xfrm rot="5400000">
            <a:off x="2168797" y="1611025"/>
            <a:ext cx="1677600" cy="2165700"/>
          </a:xfrm>
          <a:prstGeom prst="bentConnector3">
            <a:avLst>
              <a:gd fmla="val 10396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stCxn id="101" idx="2"/>
            <a:endCxn id="103" idx="0"/>
          </p:cNvCxnSpPr>
          <p:nvPr/>
        </p:nvCxnSpPr>
        <p:spPr>
          <a:xfrm flipH="1" rot="-5400000">
            <a:off x="4983522" y="2091771"/>
            <a:ext cx="357600" cy="11838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101" idx="2"/>
            <a:endCxn id="102" idx="0"/>
          </p:cNvCxnSpPr>
          <p:nvPr/>
        </p:nvCxnSpPr>
        <p:spPr>
          <a:xfrm rot="5400000">
            <a:off x="3897822" y="2185371"/>
            <a:ext cx="353100" cy="992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/>
          <p:nvPr/>
        </p:nvSpPr>
        <p:spPr>
          <a:xfrm>
            <a:off x="4372183" y="2898790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9.5</a:t>
            </a: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340099" y="2899875"/>
            <a:ext cx="414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79.4</a:t>
            </a: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432843" y="3532643"/>
            <a:ext cx="1462500" cy="41670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5.4</a:t>
            </a:r>
            <a:r>
              <a:rPr lang="en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Inactive for &gt;56D</a:t>
            </a:r>
            <a:endParaRPr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1" name="Google Shape;111;p16"/>
          <p:cNvCxnSpPr>
            <a:stCxn id="102" idx="2"/>
            <a:endCxn id="110" idx="0"/>
          </p:cNvCxnSpPr>
          <p:nvPr/>
        </p:nvCxnSpPr>
        <p:spPr>
          <a:xfrm rot="5400000">
            <a:off x="3192972" y="3147397"/>
            <a:ext cx="356400" cy="414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2" idx="2"/>
            <a:endCxn id="113" idx="0"/>
          </p:cNvCxnSpPr>
          <p:nvPr/>
        </p:nvCxnSpPr>
        <p:spPr>
          <a:xfrm flipH="1" rot="-5400000">
            <a:off x="3779622" y="2974747"/>
            <a:ext cx="356400" cy="759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03" idx="2"/>
            <a:endCxn id="115" idx="0"/>
          </p:cNvCxnSpPr>
          <p:nvPr/>
        </p:nvCxnSpPr>
        <p:spPr>
          <a:xfrm flipH="1" rot="-5400000">
            <a:off x="5829029" y="3105929"/>
            <a:ext cx="351900" cy="501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03" idx="2"/>
            <a:endCxn id="117" idx="0"/>
          </p:cNvCxnSpPr>
          <p:nvPr/>
        </p:nvCxnSpPr>
        <p:spPr>
          <a:xfrm rot="5400000">
            <a:off x="5332979" y="3111479"/>
            <a:ext cx="351900" cy="490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/>
          <p:nvPr/>
        </p:nvSpPr>
        <p:spPr>
          <a:xfrm>
            <a:off x="3401982" y="3543915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9%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920308" y="3532643"/>
            <a:ext cx="834300" cy="41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r>
              <a:rPr lang="en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 fh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&lt;=56D inactive</a:t>
            </a:r>
            <a:endParaRPr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412191" y="3536575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30%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780623" y="3532643"/>
            <a:ext cx="966000" cy="41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2.4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M g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1-6 txn</a:t>
            </a:r>
            <a:endParaRPr sz="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402433" y="3545739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61%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772769" y="3532643"/>
            <a:ext cx="966000" cy="41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2.7M g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&gt;6 txn</a:t>
            </a:r>
            <a:endParaRPr sz="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333534" y="3545726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96%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434500" y="3926874"/>
            <a:ext cx="966000" cy="2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1.</a:t>
            </a:r>
            <a:r>
              <a:rPr b="1" lang="en" sz="1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 Never</a:t>
            </a:r>
            <a:endParaRPr sz="10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432841" y="3926874"/>
            <a:ext cx="14625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2.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Inactive</a:t>
            </a:r>
            <a:endParaRPr b="1"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920305" y="3926874"/>
            <a:ext cx="834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3.</a:t>
            </a:r>
            <a:r>
              <a:rPr b="1"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 Churning</a:t>
            </a:r>
            <a:endParaRPr b="1" sz="1000">
              <a:solidFill>
                <a:srgbClr val="BDBDB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779429" y="3926874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4.</a:t>
            </a:r>
            <a:r>
              <a:rPr b="1"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 LowInt</a:t>
            </a:r>
            <a:endParaRPr b="1" sz="1000">
              <a:solidFill>
                <a:srgbClr val="BDBDB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770384" y="3926874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5.</a:t>
            </a:r>
            <a:r>
              <a:rPr b="1"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 HighInt</a:t>
            </a:r>
            <a:endParaRPr b="1" sz="1000">
              <a:solidFill>
                <a:srgbClr val="BDBDB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487629" y="4310852"/>
            <a:ext cx="899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Activation</a:t>
            </a:r>
            <a:endParaRPr b="1"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875506" y="4310852"/>
            <a:ext cx="14625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Resurrection</a:t>
            </a:r>
            <a:endParaRPr b="1" sz="10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022919" y="4310852"/>
            <a:ext cx="14625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 b="1"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0" name="Google Shape;130;p16"/>
          <p:cNvCxnSpPr/>
          <p:nvPr/>
        </p:nvCxnSpPr>
        <p:spPr>
          <a:xfrm>
            <a:off x="1441889" y="4276785"/>
            <a:ext cx="99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2432843" y="4276785"/>
            <a:ext cx="234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4780623" y="4276785"/>
            <a:ext cx="1958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33" name="Google Shape;133;p16"/>
          <p:cNvSpPr/>
          <p:nvPr/>
        </p:nvSpPr>
        <p:spPr>
          <a:xfrm>
            <a:off x="1434500" y="4073408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17%</a:t>
            </a:r>
            <a:endParaRPr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418069" y="4073408"/>
            <a:ext cx="14625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37%</a:t>
            </a:r>
            <a:endParaRPr b="1"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905534" y="4073408"/>
            <a:ext cx="834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8%</a:t>
            </a:r>
            <a:endParaRPr b="1"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764658" y="4073408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18%</a:t>
            </a:r>
            <a:endParaRPr b="1"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755613" y="4073408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21%</a:t>
            </a:r>
            <a:endParaRPr b="1"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414478" y="3328023"/>
            <a:ext cx="2352600" cy="11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4" title="Chart"/>
          <p:cNvPicPr preferRelativeResize="0"/>
          <p:nvPr/>
        </p:nvPicPr>
        <p:blipFill rotWithShape="1">
          <a:blip r:embed="rId3">
            <a:alphaModFix/>
          </a:blip>
          <a:srcRect b="344" l="9994" r="4651" t="3952"/>
          <a:stretch/>
        </p:blipFill>
        <p:spPr>
          <a:xfrm>
            <a:off x="723050" y="1212117"/>
            <a:ext cx="4042275" cy="28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Higher the length of inactivity, lower the resurrection % 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</a:t>
            </a: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Recently inactive merchants(2M) resurrect best @29%, +18pp vs. avg.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1208400" y="4360475"/>
            <a:ext cx="6727200" cy="342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Intervene in early stages of inactivity; </a:t>
            </a:r>
            <a:r>
              <a:rPr lang="en" sz="1000" u="sng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Low cost interventions for recently churned merchants &amp; more robust (FOS revisits) for ones inactive longer</a:t>
            </a:r>
            <a:endParaRPr sz="1000" u="sng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827300" y="0"/>
            <a:ext cx="13170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Activity: 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Inactivity length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5392250" y="1572300"/>
            <a:ext cx="3329100" cy="246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WHY do recently churn merchant resurrect high?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12% of merchants resurrected after 2M inactivity have comp QRs (1.2x of avg.); In Aug this number is 1.5x of avg.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Higher % of SWINGERs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&gt;&gt;Likely switching between QRs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Merchants who retained for at least 3 months before churning resurrect faster (44% 3M retained merch in 2M inactivity, +10pp, avg)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&gt;&gt; 3M retained merch left platform due to txn failure but came back faster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602663" y="940088"/>
            <a:ext cx="4601400" cy="305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28D Resurrection % and M1, M3 Retention </a:t>
            </a:r>
            <a:r>
              <a:rPr lang="en" sz="1000" u="sng">
                <a:latin typeface="Google Sans"/>
                <a:ea typeface="Google Sans"/>
                <a:cs typeface="Google Sans"/>
                <a:sym typeface="Google Sans"/>
              </a:rPr>
              <a:t>by months of inactivity</a:t>
            </a:r>
            <a:endParaRPr b="1" i="1" sz="1000" u="sng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723041" y="4034275"/>
            <a:ext cx="524700" cy="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41</a:t>
            </a: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sz="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-57511" y="3906532"/>
            <a:ext cx="81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% Resurr Merchants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1413572" y="4034275"/>
            <a:ext cx="524700" cy="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17%</a:t>
            </a:r>
            <a:endParaRPr sz="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2104102" y="4034275"/>
            <a:ext cx="524700" cy="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11</a:t>
            </a: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sz="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2794633" y="4034275"/>
            <a:ext cx="524700" cy="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7</a:t>
            </a: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sz="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3485164" y="4034275"/>
            <a:ext cx="524700" cy="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5</a:t>
            </a: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sz="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4175695" y="4034275"/>
            <a:ext cx="524700" cy="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19</a:t>
            </a:r>
            <a:r>
              <a:rPr lang="en" sz="8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sz="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37" y="1331950"/>
            <a:ext cx="4768599" cy="24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5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80% of resurrected merchants are low intensity (&lt;6 txns); 36% only did 1 txn 28D before churning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High Intensity merchants (24+) resurrect least (@7%, -4pp vs. avg.)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831263" y="940088"/>
            <a:ext cx="4601400" cy="305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28D Resurrection % and M1, M3 Retention</a:t>
            </a: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lang="en" sz="1000" u="sng">
                <a:latin typeface="Google Sans"/>
                <a:ea typeface="Google Sans"/>
                <a:cs typeface="Google Sans"/>
                <a:sym typeface="Google Sans"/>
              </a:rPr>
              <a:t>28D txns before churning</a:t>
            </a:r>
            <a:endParaRPr b="1" i="1" sz="1000" u="sng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1208400" y="4376908"/>
            <a:ext cx="6727200" cy="342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Push merchants with 1 or 2 28D prior txns to 3+ by offers/comms; </a:t>
            </a:r>
            <a:r>
              <a:rPr lang="en" sz="1000" u="sng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Use stronger interventions such as FOS revisits on </a:t>
            </a:r>
            <a:r>
              <a:rPr lang="en" sz="1000" u="sng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high</a:t>
            </a:r>
            <a:r>
              <a:rPr lang="en" sz="1000" u="sng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intensity inactive merchants</a:t>
            </a:r>
            <a:endParaRPr sz="1000" u="sng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7827300" y="0"/>
            <a:ext cx="13170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Size</a:t>
            </a: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Transactions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392" name="Google Shape;392;p35"/>
          <p:cNvGraphicFramePr/>
          <p:nvPr/>
        </p:nvGraphicFramePr>
        <p:xfrm>
          <a:off x="1062784" y="4084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21025"/>
                <a:gridCol w="521025"/>
                <a:gridCol w="521025"/>
                <a:gridCol w="521025"/>
                <a:gridCol w="521025"/>
                <a:gridCol w="521025"/>
                <a:gridCol w="521025"/>
                <a:gridCol w="521025"/>
              </a:tblGrid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36%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20%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12%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12%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34F5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3%</a:t>
                      </a:r>
                      <a:endParaRPr sz="800">
                        <a:solidFill>
                          <a:srgbClr val="134F5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93" name="Google Shape;393;p35"/>
          <p:cNvSpPr txBox="1"/>
          <p:nvPr/>
        </p:nvSpPr>
        <p:spPr>
          <a:xfrm>
            <a:off x="275649" y="3907312"/>
            <a:ext cx="74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% Resurr Merchants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94" name="Google Shape;394;p35"/>
          <p:cNvCxnSpPr/>
          <p:nvPr/>
        </p:nvCxnSpPr>
        <p:spPr>
          <a:xfrm flipH="1" rot="10800000">
            <a:off x="1099550" y="3847358"/>
            <a:ext cx="1986600" cy="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95" name="Google Shape;395;p35"/>
          <p:cNvCxnSpPr/>
          <p:nvPr/>
        </p:nvCxnSpPr>
        <p:spPr>
          <a:xfrm>
            <a:off x="3183851" y="3851258"/>
            <a:ext cx="96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96" name="Google Shape;396;p35"/>
          <p:cNvCxnSpPr/>
          <p:nvPr/>
        </p:nvCxnSpPr>
        <p:spPr>
          <a:xfrm>
            <a:off x="4267084" y="3851258"/>
            <a:ext cx="96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397" name="Google Shape;397;p35"/>
          <p:cNvSpPr/>
          <p:nvPr/>
        </p:nvSpPr>
        <p:spPr>
          <a:xfrm>
            <a:off x="1784918" y="3793750"/>
            <a:ext cx="660600" cy="12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Low, 13%</a:t>
            </a:r>
            <a:endParaRPr sz="800"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3346575" y="3793750"/>
            <a:ext cx="660600" cy="12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Med, 15%</a:t>
            </a:r>
            <a:endParaRPr sz="800"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4438025" y="3793750"/>
            <a:ext cx="660600" cy="12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High, 11%</a:t>
            </a:r>
            <a:endParaRPr sz="800"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00" name="Google Shape;400;p35"/>
          <p:cNvCxnSpPr/>
          <p:nvPr/>
        </p:nvCxnSpPr>
        <p:spPr>
          <a:xfrm>
            <a:off x="3127295" y="1559543"/>
            <a:ext cx="1800" cy="240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5"/>
          <p:cNvCxnSpPr/>
          <p:nvPr/>
        </p:nvCxnSpPr>
        <p:spPr>
          <a:xfrm>
            <a:off x="4177715" y="1534893"/>
            <a:ext cx="1800" cy="240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402" name="Google Shape;402;p35"/>
          <p:cNvGrpSpPr/>
          <p:nvPr/>
        </p:nvGrpSpPr>
        <p:grpSpPr>
          <a:xfrm>
            <a:off x="123250" y="3482966"/>
            <a:ext cx="963900" cy="307800"/>
            <a:chOff x="-105350" y="3559166"/>
            <a:chExt cx="963900" cy="307800"/>
          </a:xfrm>
        </p:grpSpPr>
        <p:sp>
          <p:nvSpPr>
            <p:cNvPr id="403" name="Google Shape;403;p35"/>
            <p:cNvSpPr txBox="1"/>
            <p:nvPr/>
          </p:nvSpPr>
          <p:spPr>
            <a:xfrm>
              <a:off x="-105350" y="3559166"/>
              <a:ext cx="963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Txn intensity</a:t>
              </a:r>
              <a:endParaRPr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404" name="Google Shape;404;p35"/>
            <p:cNvCxnSpPr/>
            <p:nvPr/>
          </p:nvCxnSpPr>
          <p:spPr>
            <a:xfrm flipH="1" rot="10800000">
              <a:off x="218236" y="3802099"/>
              <a:ext cx="592800" cy="5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05" name="Google Shape;405;p35"/>
          <p:cNvSpPr txBox="1"/>
          <p:nvPr/>
        </p:nvSpPr>
        <p:spPr>
          <a:xfrm>
            <a:off x="7390300" y="3731725"/>
            <a:ext cx="148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4"/>
              </a:rPr>
              <a:t>Ticket Size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action="ppaction://hlinksldjump" r:id="rId5"/>
              </a:rPr>
              <a:t>#Unique payers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5578975" y="1953300"/>
            <a:ext cx="3142500" cy="158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WHY do High Intensity merchants resurrect least?</a:t>
            </a:r>
            <a:endParaRPr sz="9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High intensity merchants experience more txn failures (4x low intensity, 1.3x medium 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intensity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) 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Competition revisits are higher on High Intensity merchants 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630" y="1326450"/>
            <a:ext cx="4571100" cy="28264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6"/>
          <p:cNvSpPr/>
          <p:nvPr/>
        </p:nvSpPr>
        <p:spPr>
          <a:xfrm>
            <a:off x="2378375" y="944225"/>
            <a:ext cx="4318800" cy="31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28D Resurrection % and M1, M3 Retention</a:t>
            </a: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#Payers vs. Repeat txn</a:t>
            </a:r>
            <a:endParaRPr b="1"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#Payers is more important for lower intensity (&lt;=6 txn) merchants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3554850" y="2570188"/>
            <a:ext cx="1515600" cy="498600"/>
          </a:xfrm>
          <a:prstGeom prst="rect">
            <a:avLst/>
          </a:prstGeom>
          <a:noFill/>
          <a:ln cap="flat" cmpd="sng" w="9525">
            <a:solidFill>
              <a:srgbClr val="BDBDB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+5pp resurrection between 2payers vs 1payer for the same intensity (2txn)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15" name="Google Shape;415;p36"/>
          <p:cNvCxnSpPr/>
          <p:nvPr/>
        </p:nvCxnSpPr>
        <p:spPr>
          <a:xfrm>
            <a:off x="3178958" y="2380622"/>
            <a:ext cx="300" cy="355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6" name="Google Shape;416;p36"/>
          <p:cNvCxnSpPr/>
          <p:nvPr/>
        </p:nvCxnSpPr>
        <p:spPr>
          <a:xfrm flipH="1" rot="10800000">
            <a:off x="3178950" y="2564863"/>
            <a:ext cx="375900" cy="2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6"/>
          <p:cNvSpPr/>
          <p:nvPr/>
        </p:nvSpPr>
        <p:spPr>
          <a:xfrm>
            <a:off x="1402950" y="4377050"/>
            <a:ext cx="6338100" cy="317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Focus on increasing #of payers for low intensity merchants until at least </a:t>
            </a:r>
            <a:r>
              <a:rPr lang="en" sz="1200" u="sng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6 payers</a:t>
            </a:r>
            <a:endParaRPr sz="1200" u="sng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… where as #Transactions and Repeat behavior is more important at higher (&gt;6txn) intensity 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Size</a:t>
            </a: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Payers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21" name="Google Shape;421;p36"/>
          <p:cNvGrpSpPr/>
          <p:nvPr/>
        </p:nvGrpSpPr>
        <p:grpSpPr>
          <a:xfrm>
            <a:off x="1418650" y="3863966"/>
            <a:ext cx="963900" cy="307800"/>
            <a:chOff x="-105350" y="3559166"/>
            <a:chExt cx="963900" cy="307800"/>
          </a:xfrm>
        </p:grpSpPr>
        <p:sp>
          <p:nvSpPr>
            <p:cNvPr id="422" name="Google Shape;422;p36"/>
            <p:cNvSpPr txBox="1"/>
            <p:nvPr/>
          </p:nvSpPr>
          <p:spPr>
            <a:xfrm>
              <a:off x="-105350" y="3559166"/>
              <a:ext cx="963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Txn intensity</a:t>
              </a:r>
              <a:endParaRPr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423" name="Google Shape;423;p36"/>
            <p:cNvCxnSpPr/>
            <p:nvPr/>
          </p:nvCxnSpPr>
          <p:spPr>
            <a:xfrm flipH="1" rot="10800000">
              <a:off x="218236" y="3802099"/>
              <a:ext cx="592800" cy="5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50" y="1423592"/>
            <a:ext cx="4369374" cy="2701733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7"/>
          <p:cNvSpPr/>
          <p:nvPr/>
        </p:nvSpPr>
        <p:spPr>
          <a:xfrm>
            <a:off x="3103990" y="1748887"/>
            <a:ext cx="25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Better resurrection when receiving from multiple apps vs GPay app only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1" name="Google Shape;431;p37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Merchants with txn = 1 are indifferent to payer app; effect becomes higher as Txn Intensity increases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5151725" y="1455100"/>
            <a:ext cx="37065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49</a:t>
            </a: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% of Resurrected merchants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 (330k) </a:t>
            </a: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received from only GPay app payers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74% of (Txn =1) merchants received txn (before churning) from GPay user only 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&gt;&gt; Potential consumer preference which kept them active during last month of activity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Both cohorts have equal Comp-QR merchants (~10%)</a:t>
            </a:r>
            <a:endParaRPr sz="9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Retention: 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Merchants receiving from GPay+Comp retain 8pp (M3, On avg.) higher vs. Only Gpay receiving merchants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Educate New merchants early to use Interoperability to improve resurrections </a:t>
            </a:r>
            <a:endParaRPr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533900" y="905675"/>
            <a:ext cx="4308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28D Resurrection % and M1, M3 Retention by</a:t>
            </a: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Payer app combinations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Comp: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Multi-Payers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36" name="Google Shape;436;p37"/>
          <p:cNvGrpSpPr/>
          <p:nvPr/>
        </p:nvGrpSpPr>
        <p:grpSpPr>
          <a:xfrm>
            <a:off x="-181550" y="3711566"/>
            <a:ext cx="963900" cy="307800"/>
            <a:chOff x="-181550" y="3559166"/>
            <a:chExt cx="963900" cy="307800"/>
          </a:xfrm>
        </p:grpSpPr>
        <p:sp>
          <p:nvSpPr>
            <p:cNvPr id="437" name="Google Shape;437;p37"/>
            <p:cNvSpPr txBox="1"/>
            <p:nvPr/>
          </p:nvSpPr>
          <p:spPr>
            <a:xfrm>
              <a:off x="-181550" y="3559166"/>
              <a:ext cx="963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Txn intensity</a:t>
              </a:r>
              <a:endParaRPr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438" name="Google Shape;438;p37"/>
            <p:cNvCxnSpPr/>
            <p:nvPr/>
          </p:nvCxnSpPr>
          <p:spPr>
            <a:xfrm flipH="1" rot="10800000">
              <a:off x="142036" y="3802099"/>
              <a:ext cx="592800" cy="5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39" name="Google Shape;439;p37"/>
          <p:cNvSpPr txBox="1"/>
          <p:nvPr/>
        </p:nvSpPr>
        <p:spPr>
          <a:xfrm>
            <a:off x="771576" y="4703986"/>
            <a:ext cx="51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5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* Multiple QR is an internal estimation based on similar FOP, bank account etc, and is considered when similarity is &gt;=90%</a:t>
            </a:r>
            <a:endParaRPr sz="5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50" y="1417212"/>
            <a:ext cx="4081800" cy="2528977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/>
          <p:nvPr/>
        </p:nvSpPr>
        <p:spPr>
          <a:xfrm>
            <a:off x="2875390" y="1748887"/>
            <a:ext cx="25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Merchants left due to reliability issues have higher intent to resurrect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On avg. merchants facing txn failure 28D before churning resurrect 3x higher vs. avg.; Retain 1.35x higher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4864150" y="1574625"/>
            <a:ext cx="38781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%Txn failed is inversely proportional to resurrection rate: 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Merchants with txn-failure ratio ‘&gt; 75%’ resurrect at 26%, 8pp less than failure cohort avg. but still 16pp higher than overall org. Resurrection avg.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Mid-size merchants are more resilient to txn failures; 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High intensity merchants do not come back easily if churned due to reliability issues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Food &amp; Resto (0.7x vs. avg resurrection) and Groceries (0.8x) 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are highly sensitive categories towards reliability issues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Send comms/revisits to high-txn intensity merchants who have faced reliability issues; Double down on categories such as Food &amp; Resto and Groceries</a:t>
            </a:r>
            <a:endParaRPr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05300" y="905675"/>
            <a:ext cx="4308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28D Resurrection % and M1, M3 Retention by</a:t>
            </a: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000" u="sng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txn failure</a:t>
            </a:r>
            <a:r>
              <a:rPr lang="en" sz="1000" u="sng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bfr inactivity</a:t>
            </a:r>
            <a:endParaRPr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Reliability: 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Failure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2" name="Google Shape;452;p38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53" name="Google Shape;453;p38"/>
          <p:cNvGrpSpPr/>
          <p:nvPr/>
        </p:nvGrpSpPr>
        <p:grpSpPr>
          <a:xfrm>
            <a:off x="-181550" y="3559166"/>
            <a:ext cx="963900" cy="307800"/>
            <a:chOff x="-105350" y="3559166"/>
            <a:chExt cx="963900" cy="307800"/>
          </a:xfrm>
        </p:grpSpPr>
        <p:sp>
          <p:nvSpPr>
            <p:cNvPr id="454" name="Google Shape;454;p38"/>
            <p:cNvSpPr txBox="1"/>
            <p:nvPr/>
          </p:nvSpPr>
          <p:spPr>
            <a:xfrm>
              <a:off x="-105350" y="3559166"/>
              <a:ext cx="963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Txn intensity</a:t>
              </a:r>
              <a:endParaRPr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455" name="Google Shape;455;p38"/>
            <p:cNvCxnSpPr/>
            <p:nvPr/>
          </p:nvCxnSpPr>
          <p:spPr>
            <a:xfrm flipH="1" rot="10800000">
              <a:off x="218236" y="3802099"/>
              <a:ext cx="592800" cy="5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56" name="Google Shape;456;p38"/>
          <p:cNvSpPr txBox="1"/>
          <p:nvPr/>
        </p:nvSpPr>
        <p:spPr>
          <a:xfrm>
            <a:off x="295000" y="3970793"/>
            <a:ext cx="196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Google Sans"/>
                <a:ea typeface="Google Sans"/>
                <a:cs typeface="Google Sans"/>
                <a:sym typeface="Google Sans"/>
              </a:rPr>
              <a:t>Similar results with Stuck Settlements</a:t>
            </a:r>
            <a:endParaRPr i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9" title="Chart"/>
          <p:cNvPicPr preferRelativeResize="0"/>
          <p:nvPr/>
        </p:nvPicPr>
        <p:blipFill rotWithShape="1">
          <a:blip r:embed="rId3">
            <a:alphaModFix/>
          </a:blip>
          <a:srcRect b="0" l="9268" r="10066" t="11316"/>
          <a:stretch/>
        </p:blipFill>
        <p:spPr>
          <a:xfrm>
            <a:off x="989675" y="1588678"/>
            <a:ext cx="4183500" cy="284367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9"/>
          <p:cNvSpPr/>
          <p:nvPr/>
        </p:nvSpPr>
        <p:spPr>
          <a:xfrm>
            <a:off x="1006775" y="944225"/>
            <a:ext cx="4318800" cy="31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28D Resurrection % and M1, M3 Retention</a:t>
            </a: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lang="en" sz="1000" u="sng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Bad Actors</a:t>
            </a:r>
            <a:endParaRPr b="1"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Bad actors resurrect 4pp higher on avg. &amp; retain 10pp less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1402950" y="4377050"/>
            <a:ext cx="6338100" cy="317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Weed out bad actors from offer constructs; low uptick in resurrection, high retention decay</a:t>
            </a:r>
            <a:endParaRPr sz="1000" u="sng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5" name="Google Shape;465;p39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~14% resurrected merchants are bad actors which are reward seekers and thus churn faster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6" name="Google Shape;466;p39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Behavior: 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Bad Actors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8" name="Google Shape;468;p39"/>
          <p:cNvSpPr txBox="1"/>
          <p:nvPr/>
        </p:nvSpPr>
        <p:spPr>
          <a:xfrm>
            <a:off x="5447500" y="1724700"/>
            <a:ext cx="3197700" cy="174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Txn Intensity composition of bad actors is similar to good actors 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Bad actors inactive for 1Yr + resurrect lower vs. good actors, also retain lower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West Bengal has highest (59% of resurrected merchants) bad actors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9" name="Google Shape;469;p39"/>
          <p:cNvSpPr txBox="1"/>
          <p:nvPr/>
        </p:nvSpPr>
        <p:spPr>
          <a:xfrm>
            <a:off x="-3725" y="3855759"/>
            <a:ext cx="116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Length of inactivity</a:t>
            </a:r>
            <a:endParaRPr sz="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470" name="Google Shape;470;p39"/>
          <p:cNvGraphicFramePr/>
          <p:nvPr/>
        </p:nvGraphicFramePr>
        <p:xfrm>
          <a:off x="1088100" y="138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55250"/>
                <a:gridCol w="555250"/>
                <a:gridCol w="555250"/>
                <a:gridCol w="555250"/>
                <a:gridCol w="555250"/>
                <a:gridCol w="555250"/>
                <a:gridCol w="555250"/>
              </a:tblGrid>
              <a:tr h="1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18%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17%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18%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24%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18%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12%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471" name="Google Shape;471;p39"/>
          <p:cNvSpPr txBox="1"/>
          <p:nvPr/>
        </p:nvSpPr>
        <p:spPr>
          <a:xfrm>
            <a:off x="-88142" y="1264959"/>
            <a:ext cx="116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Retention decay on bad actors vs. avg. 7% on good actors</a:t>
            </a:r>
            <a:endParaRPr sz="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"/>
          <p:cNvSpPr txBox="1"/>
          <p:nvPr/>
        </p:nvSpPr>
        <p:spPr>
          <a:xfrm>
            <a:off x="771601" y="4783893"/>
            <a:ext cx="512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* Inactive merchants as on Mar’22 resurrected in Apr’22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Resurrection by States</a:t>
            </a:r>
            <a:endParaRPr sz="17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8" name="Google Shape;478;p40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BIH, TN, and KL high resurrection, TN+KL retain high in M3| Delhi, TS, WB low resurrection + M3 Retention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9" name="Google Shape;479;p40"/>
          <p:cNvSpPr txBox="1"/>
          <p:nvPr/>
        </p:nvSpPr>
        <p:spPr>
          <a:xfrm>
            <a:off x="8063675" y="0"/>
            <a:ext cx="10809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9DAF8"/>
                </a:solidFill>
                <a:latin typeface="Google Sans"/>
                <a:ea typeface="Google Sans"/>
                <a:cs typeface="Google Sans"/>
                <a:sym typeface="Google Sans"/>
              </a:rPr>
              <a:t>Where:</a:t>
            </a:r>
            <a:r>
              <a:rPr lang="en" sz="800">
                <a:solidFill>
                  <a:srgbClr val="C9DAF8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Geo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1334000" y="4476125"/>
            <a:ext cx="6510600" cy="2769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Stronger interventions in weak states (DL, TN); LT Retention based offer constructs for WB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174675" y="1029675"/>
            <a:ext cx="4850400" cy="27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Merchant 28D resurrection &amp; M1,M3 Retention Rate by Geo State</a:t>
            </a:r>
            <a:endParaRPr b="1" sz="12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82" name="Google Shape;482;p40" title="Chart"/>
          <p:cNvPicPr preferRelativeResize="0"/>
          <p:nvPr/>
        </p:nvPicPr>
        <p:blipFill rotWithShape="1">
          <a:blip r:embed="rId3">
            <a:alphaModFix/>
          </a:blip>
          <a:srcRect b="0" l="7703" r="2618" t="0"/>
          <a:stretch/>
        </p:blipFill>
        <p:spPr>
          <a:xfrm>
            <a:off x="194150" y="1458975"/>
            <a:ext cx="4921648" cy="28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0"/>
          <p:cNvSpPr txBox="1"/>
          <p:nvPr/>
        </p:nvSpPr>
        <p:spPr>
          <a:xfrm>
            <a:off x="5335400" y="986675"/>
            <a:ext cx="37347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Strong States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71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Bihar (</a:t>
            </a:r>
            <a:r>
              <a:rPr b="1" lang="en" sz="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Highest resurrection</a:t>
            </a: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 &amp; </a:t>
            </a:r>
            <a:r>
              <a:rPr b="1" lang="en" sz="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retention decay</a:t>
            </a: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):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Highest recently churned merchants, 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Lowest high intensity merchants &gt;&gt; which resurrect with difficulty 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Less sensitive to failures &gt;&gt; resurrects at 34%, after churning due to reliability issues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14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71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Tamil Nadu &amp; Kerela (</a:t>
            </a:r>
            <a:r>
              <a:rPr b="1" lang="en" sz="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High resurrection</a:t>
            </a: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 &amp; </a:t>
            </a:r>
            <a:r>
              <a:rPr b="1" lang="en" sz="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lowest retention decay</a:t>
            </a: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Best retention bfr churning &gt;&gt; lifts resurrection rate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High GMB listing &gt;&gt; stronger brand trust &gt;&gt; stronger retention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Less sensitive to failures 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High consumer pull (80% merchants resurrected by GPay User)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14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Weak States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71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Telangana &amp; Delhi (</a:t>
            </a:r>
            <a:r>
              <a:rPr b="1" lang="en" sz="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Lowest resurrection</a:t>
            </a: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 &amp; </a:t>
            </a:r>
            <a:r>
              <a:rPr b="1" lang="en" sz="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retention decay</a:t>
            </a: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):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Highly sensitive to reliability issues &gt;&gt; resurrected low if churned due to reliability issues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High Competition &gt;&gt; Low retention bfr churning &gt;&gt; lower resurrection rate 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71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West Bengal (</a:t>
            </a:r>
            <a:r>
              <a:rPr b="1" lang="en" sz="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Lowest resurrection</a:t>
            </a: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 &amp; </a:t>
            </a:r>
            <a:r>
              <a:rPr b="1" lang="en" sz="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HIGH</a:t>
            </a: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retention decay</a:t>
            </a: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)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714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59% of resurrected merchants are bad actors which leads to high M1 retention, but also highest decay in M1-M3 retention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/>
        </p:nvSpPr>
        <p:spPr>
          <a:xfrm>
            <a:off x="771601" y="4783893"/>
            <a:ext cx="512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* 18Feb’22 28D MTM retained next month 18Mar’22</a:t>
            </a:r>
            <a:endParaRPr sz="7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Resurrection by Categories</a:t>
            </a:r>
            <a:endParaRPr sz="17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0" name="Google Shape;490;p41"/>
          <p:cNvSpPr txBox="1"/>
          <p:nvPr/>
        </p:nvSpPr>
        <p:spPr>
          <a:xfrm>
            <a:off x="83400" y="355175"/>
            <a:ext cx="89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Healthcare has best retention, while Food &amp; Restaurant lowest retention despite high intensity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174675" y="1029675"/>
            <a:ext cx="4850400" cy="27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Merchant 28D resurrection &amp; M1,M3 Retention Rate by Category</a:t>
            </a:r>
            <a:endParaRPr b="1" sz="12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2" name="Google Shape;492;p41"/>
          <p:cNvSpPr txBox="1"/>
          <p:nvPr/>
        </p:nvSpPr>
        <p:spPr>
          <a:xfrm>
            <a:off x="8063675" y="0"/>
            <a:ext cx="10809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9DAF8"/>
                </a:solidFill>
                <a:latin typeface="Google Sans"/>
                <a:ea typeface="Google Sans"/>
                <a:cs typeface="Google Sans"/>
                <a:sym typeface="Google Sans"/>
              </a:rPr>
              <a:t>Where: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Category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1334000" y="4476125"/>
            <a:ext cx="6510600" cy="2769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Focus on F&amp;R, Groceries (35% of inactive merch) to improve resurrection and M3 retention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4" name="Google Shape;494;p41"/>
          <p:cNvSpPr txBox="1"/>
          <p:nvPr/>
        </p:nvSpPr>
        <p:spPr>
          <a:xfrm>
            <a:off x="5335400" y="1062875"/>
            <a:ext cx="37347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Strong Categories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71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Novelty (</a:t>
            </a:r>
            <a:r>
              <a:rPr b="1" lang="en" sz="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Highest resurrection</a:t>
            </a: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 &amp; </a:t>
            </a:r>
            <a:r>
              <a:rPr b="1" lang="en" sz="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retention decay</a:t>
            </a: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):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Highest recently churned merchants, 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Lowest high intensity merchants &gt;&gt; which resurrect with difficulty 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Least sensitive to failures &gt;&gt; resurrects at 38%, after churning due to reliability issues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14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71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Healthcare &amp; Hardware Stores (</a:t>
            </a:r>
            <a:r>
              <a:rPr b="1" lang="en" sz="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High resurrection</a:t>
            </a: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 &amp; </a:t>
            </a:r>
            <a:r>
              <a:rPr b="1" lang="en" sz="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lowest retention decay</a:t>
            </a: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)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Best retention bfr churning &gt;&gt; lifts resurrection rate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Least %Bad actors &gt;&gt; stronger retention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Less sensitive to failures 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14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Weak Categories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71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Google Sans"/>
              <a:buChar char="●"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F&amp;R &amp; Transport (</a:t>
            </a:r>
            <a:r>
              <a:rPr b="1" lang="en" sz="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Lowest resurrection</a:t>
            </a: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 &amp; </a:t>
            </a:r>
            <a:r>
              <a:rPr b="1" lang="en" sz="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retention decay</a:t>
            </a: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):</a:t>
            </a:r>
            <a:r>
              <a:rPr lang="en" sz="9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+ Groceries: High intensity merchants &gt;&gt; lower resurrection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-16510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Char char="○"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Highly sensitive to reliability issues &gt;&gt; resurrected low if churned due to reliability issues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95" name="Google Shape;495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11375"/>
            <a:ext cx="5182999" cy="2418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2"/>
          <p:cNvSpPr txBox="1"/>
          <p:nvPr>
            <p:ph type="title"/>
          </p:nvPr>
        </p:nvSpPr>
        <p:spPr>
          <a:xfrm>
            <a:off x="477850" y="2039425"/>
            <a:ext cx="828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2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Other dimensions analysed </a:t>
            </a:r>
            <a:endParaRPr b="1" sz="362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/>
          <p:nvPr/>
        </p:nvSpPr>
        <p:spPr>
          <a:xfrm>
            <a:off x="1854000" y="932625"/>
            <a:ext cx="5124000" cy="35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28D resurrection rates by 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#unique payers</a:t>
            </a:r>
            <a:endParaRPr b="1"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Merchants with higher #unique payers are difficult to resurrect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Intensity: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Weeks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9" name="Google Shape;509;p43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Highest resurrection with 6 unique payers; Retain highest @48% in 3mo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10" name="Google Shape;510;p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300" y="1439325"/>
            <a:ext cx="4284146" cy="27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3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17"/>
          <p:cNvGraphicFramePr/>
          <p:nvPr/>
        </p:nvGraphicFramePr>
        <p:xfrm>
          <a:off x="11811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7239000"/>
              </a:tblGrid>
              <a:tr h="5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are we on Organic resurrection?</a:t>
                      </a:r>
                      <a:endParaRPr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do merchants resurrect organically?</a:t>
                      </a:r>
                      <a:endParaRPr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are resurrection drivers?</a:t>
                      </a:r>
                      <a:endParaRPr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17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Contents </a:t>
            </a:r>
            <a:endParaRPr b="1" sz="23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206075" y="953100"/>
            <a:ext cx="986100" cy="43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Where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206075" y="1486500"/>
            <a:ext cx="986100" cy="43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Why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06075" y="2028116"/>
            <a:ext cx="986100" cy="43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What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/>
          <p:nvPr/>
        </p:nvSpPr>
        <p:spPr>
          <a:xfrm>
            <a:off x="1854000" y="856425"/>
            <a:ext cx="5124000" cy="35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28D resurrection rates by 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#unique payers</a:t>
            </a:r>
            <a:endParaRPr b="1"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7" name="Google Shape;517;p44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Mid-ticket size merchants when churned, resurrect at highest rate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8" name="Google Shape;518;p44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Intensity: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Weeks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9" name="Google Shape;519;p44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Difficult to bring high-ticket size merchants back if churned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0" name="Google Shape;520;p44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21" name="Google Shape;521;p4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652975"/>
            <a:ext cx="4384500" cy="2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/>
          <p:nvPr/>
        </p:nvSpPr>
        <p:spPr>
          <a:xfrm>
            <a:off x="2158800" y="856425"/>
            <a:ext cx="4208100" cy="35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28D resurrection % by 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#Acquisition Channel and Category</a:t>
            </a:r>
            <a:endParaRPr b="1"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7" name="Google Shape;527;p45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Gap wides for select categories such as Healthcare, Hardware stores, Automobiles etc.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FOS acquired merchants resurrect 1pp higher; also retain 2pp higher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1402950" y="4241800"/>
            <a:ext cx="6338100" cy="4002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Self-onboarded merchants are harder to resurrect, specially in healthy categories; Potential loss in intent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31" name="Google Shape;531;p4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000" y="1387088"/>
            <a:ext cx="6150653" cy="27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Merchants with similar length of inactivity &amp; diff vintage resurrect at same rate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7" name="Google Shape;537;p46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8" name="Google Shape;538;p46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Merchant vintage in app does not affect resurrection rate 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539" name="Google Shape;539;p46"/>
          <p:cNvGraphicFramePr/>
          <p:nvPr/>
        </p:nvGraphicFramePr>
        <p:xfrm>
          <a:off x="2475275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{03AB233F-999E-4F7C-A064-CFD076D1B22C}</a:tableStyleId>
              </a:tblPr>
              <a:tblGrid>
                <a:gridCol w="1140100"/>
                <a:gridCol w="1140100"/>
                <a:gridCol w="1140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inactive_length</a:t>
                      </a:r>
                      <a:endParaRPr sz="8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vintage_bucket</a:t>
                      </a:r>
                      <a:endParaRPr sz="8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Resurrection%</a:t>
                      </a:r>
                      <a:endParaRPr sz="80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17%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3-6M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&lt;1YR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26%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 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26%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 YR+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26%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3-6M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3-6M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3-6M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&lt;1YR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13%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3-6M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 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14%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3-6M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 YR+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&lt;1YR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&lt;1YR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&lt;1YR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 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&lt;1YR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 YR+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 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 YR+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1.5YR+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 YR+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7B7B7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Merchants on ODS settlement resurrect 2pp higher vs. Instant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5" name="Google Shape;545;p47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6" name="Google Shape;546;p47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Promote ODS settlement adoption by merchants</a:t>
            </a:r>
            <a:endParaRPr b="1"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7" name="Google Shape;547;p47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48" name="Google Shape;548;p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983975"/>
            <a:ext cx="4128177" cy="321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Longer the merchant retain, stronger the chances of resurrection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4" name="Google Shape;554;p48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… plateaus at 4 months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5" name="Google Shape;555;p48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Ensure 4 months retention of </a:t>
            </a:r>
            <a:r>
              <a:rPr b="1"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merchants</a:t>
            </a:r>
            <a:r>
              <a:rPr b="1"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for better resilience towards churn and improved chance of resurrection</a:t>
            </a:r>
            <a:endParaRPr b="1"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6" name="Google Shape;556;p48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57" name="Google Shape;557;p48" title="Chart"/>
          <p:cNvPicPr preferRelativeResize="0"/>
          <p:nvPr/>
        </p:nvPicPr>
        <p:blipFill rotWithShape="1">
          <a:blip r:embed="rId3">
            <a:alphaModFix/>
          </a:blip>
          <a:srcRect b="0" l="0" r="0" t="21679"/>
          <a:stretch/>
        </p:blipFill>
        <p:spPr>
          <a:xfrm>
            <a:off x="1721750" y="1489237"/>
            <a:ext cx="5203575" cy="2519912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8"/>
          <p:cNvSpPr/>
          <p:nvPr/>
        </p:nvSpPr>
        <p:spPr>
          <a:xfrm>
            <a:off x="2158800" y="856425"/>
            <a:ext cx="4208100" cy="35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28D resurrection % by 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#months retention</a:t>
            </a:r>
            <a:endParaRPr b="1"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59" name="Google Shape;559;p48"/>
          <p:cNvCxnSpPr/>
          <p:nvPr/>
        </p:nvCxnSpPr>
        <p:spPr>
          <a:xfrm flipH="1" rot="10800000">
            <a:off x="1766550" y="2136207"/>
            <a:ext cx="51681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0" name="Google Shape;560;p48"/>
          <p:cNvSpPr txBox="1"/>
          <p:nvPr/>
        </p:nvSpPr>
        <p:spPr>
          <a:xfrm>
            <a:off x="2325250" y="1906225"/>
            <a:ext cx="213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Google Sans"/>
                <a:ea typeface="Google Sans"/>
                <a:cs typeface="Google Sans"/>
                <a:sym typeface="Google Sans"/>
              </a:rPr>
              <a:t>Achieved 40% </a:t>
            </a:r>
            <a:r>
              <a:rPr i="1" lang="en" sz="800">
                <a:latin typeface="Google Sans"/>
                <a:ea typeface="Google Sans"/>
                <a:cs typeface="Google Sans"/>
                <a:sym typeface="Google Sans"/>
              </a:rPr>
              <a:t>improvement till M4 vs. M1</a:t>
            </a:r>
            <a:r>
              <a:rPr i="1" lang="en" sz="8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/>
          <p:nvPr/>
        </p:nvSpPr>
        <p:spPr>
          <a:xfrm>
            <a:off x="2875390" y="1748887"/>
            <a:ext cx="25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9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Merchants raising support tickets before churning resurrect 0.5x lower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7" name="Google Shape;567;p49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Retention rate of this resurrected cohort is also xx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8" name="Google Shape;568;p49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D966"/>
                </a:solidFill>
                <a:latin typeface="Google Sans"/>
                <a:ea typeface="Google Sans"/>
                <a:cs typeface="Google Sans"/>
                <a:sym typeface="Google Sans"/>
              </a:rPr>
              <a:t>XXX</a:t>
            </a:r>
            <a:endParaRPr b="1"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9" name="Google Shape;569;p49"/>
          <p:cNvSpPr/>
          <p:nvPr/>
        </p:nvSpPr>
        <p:spPr>
          <a:xfrm>
            <a:off x="305300" y="905675"/>
            <a:ext cx="4308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28D Resurrection with 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Support calls bfr inactivity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0" name="Google Shape;570;p49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0"/>
          <p:cNvSpPr txBox="1"/>
          <p:nvPr>
            <p:ph type="title"/>
          </p:nvPr>
        </p:nvSpPr>
        <p:spPr>
          <a:xfrm>
            <a:off x="477850" y="2039425"/>
            <a:ext cx="828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2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Appendix</a:t>
            </a:r>
            <a:endParaRPr b="1" sz="362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What drives Resurrection?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2" name="Google Shape;582;p51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Driver Summary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584" name="Google Shape;584;p51"/>
          <p:cNvGraphicFramePr/>
          <p:nvPr/>
        </p:nvGraphicFramePr>
        <p:xfrm>
          <a:off x="198826" y="7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845325"/>
                <a:gridCol w="1420475"/>
                <a:gridCol w="3182825"/>
                <a:gridCol w="3142000"/>
              </a:tblGrid>
              <a:tr h="2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Category</a:t>
                      </a:r>
                      <a:endParaRPr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Dimension</a:t>
                      </a:r>
                      <a:endParaRPr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Insight</a:t>
                      </a:r>
                      <a:endParaRPr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Recommendation</a:t>
                      </a:r>
                      <a:endParaRPr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Length of Inactivity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Recently churned merchants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resurrect higher (3x vs. avg.)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Low cost interventions for recently churn, More robust interventions such as FOS visits to 3M+ inactive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3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Size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Size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(Txn Intensity, #Unique payers, Ticket Size)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Mid-size merchants (by 28D txns, ticket size) resurrect higher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Difficult to bring high intensity/ticket size merchants back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once churned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Resurrection highest for merch with 6 #unique payers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offers to increase low intensity merchants to make 3+ txns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Robust interventions such as FOS visits to convince High intensity merchants to resurrect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3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Competition 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%GPay payer txns by total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 QR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(with 1+ txns) resurrect 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when receiving from multiple app</a:t>
                      </a:r>
                      <a:endParaRPr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 QR presence improves resurrection rate by 3x</a:t>
                      </a:r>
                      <a:endParaRPr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Educate merchants to adopt Interoperability early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Reliability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%failures before churn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Failed attempts during inactivity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who 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churned due to reliability issues have higher intent to stay digital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and thus resurrect higher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Failed Txn attempts made during inactivity indicates problem with QR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and not lack of intent : </a:t>
                      </a: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Low hanging fruit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Strong notifs/comms to merchant facing reliability issue, F&amp;R and Groceries are sensitive to reliability - more focus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QR kit refresh for merchants who experienced failed attempts during inactivity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3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Behaviour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Bad Actor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Is GMB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Bad actors resurrect 3pp better (if length of inactivity is less than 1 yr),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but churn much faster again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GMB listed merchants resurrect 3pp better &gt;&gt; </a:t>
                      </a: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loyalty to Google brand and other PAs</a:t>
                      </a:r>
                      <a:endParaRPr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Bad actors are sensitive to offers, push low-cost offers to improve retention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Educate merchants to create GMB listings &amp; benefits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WHY Merchants Resurrect?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0" name="Google Shape;590;p52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591" name="Google Shape;591;p52"/>
          <p:cNvGraphicFramePr/>
          <p:nvPr/>
        </p:nvGraphicFramePr>
        <p:xfrm>
          <a:off x="198826" y="7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2145575"/>
                <a:gridCol w="4627500"/>
                <a:gridCol w="1727100"/>
              </a:tblGrid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Hypothesis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Insight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%Contrib to Resurrection, 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#MTMs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Estimate is</a:t>
                      </a:r>
                      <a:r>
                        <a:rPr b="1"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b="1" lang="en" sz="800" u="sng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 MECE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 action="ppaction://hlinksldjump" r:id="rId3"/>
                        </a:rPr>
                        <a:t>SWINGERs</a:t>
                      </a:r>
                      <a:r>
                        <a:rPr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 action="ppaction://hlinksldjump" r:id="rId4"/>
                        </a:rPr>
                        <a:t> 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Are there merchants with “Swinging” behaviour?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Low-Intensity merchants (Avg. 1.2 txns) demonstrate swinging behaviour - Churned and resurrected at least 4 times in last 1 Yr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14% (95k)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Consumer Pull</a:t>
                      </a: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Are GPay consumers asking for GPay QRs to make payments?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67% of resurrected merchants are resurrected by a GPay Consumer vs. avg 45%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22% (147k)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Competition Outage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- Are merchants resurrecting due to comp. Reliability issues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 days of Comp outage contributed to 32% of resurrected merchants vs. 17% (Avg. resurrection for 5 days)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16% (107k)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App Active/ Notifications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18% of resurrected merchants opened their merchant app at least once in last 28 days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3pp increment in resurrection rate when clicked on a Notif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27% (179)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Using Multiple QRs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keeping multiple QR (to hedge for reliability or just having digital presence) resurrect high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7% (46k)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 action="ppaction://hlinksldjump" r:id="rId5"/>
                        </a:rPr>
                        <a:t>Interoperability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receiving from both Gpay &amp; Comp apps resurrect higher vs. Only GPay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1.5% (4k)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Reward, Ob Calls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Rewards: Positive signs of offers and rewards overall; </a:t>
                      </a:r>
                      <a:r>
                        <a:rPr i="1"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Little data to analyse in detail</a:t>
                      </a:r>
                      <a:endParaRPr i="1"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Ob calls: </a:t>
                      </a:r>
                      <a:r>
                        <a:rPr i="1"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unavailable to analyse</a:t>
                      </a:r>
                      <a:endParaRPr i="1"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..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Districts with use-case of lesser payments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Density data unavailable to analyse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..</a:t>
                      </a:r>
                      <a:endParaRPr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Resurrected merchants received on consumer app while inactive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solidFill>
                            <a:srgbClr val="66666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Checked, no material insights</a:t>
                      </a:r>
                      <a:endParaRPr i="1" sz="800">
                        <a:solidFill>
                          <a:srgbClr val="66666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..</a:t>
                      </a:r>
                      <a:endParaRPr sz="800">
                        <a:solidFill>
                          <a:srgbClr val="66666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2" name="Google Shape;592;p52"/>
          <p:cNvSpPr txBox="1"/>
          <p:nvPr/>
        </p:nvSpPr>
        <p:spPr>
          <a:xfrm>
            <a:off x="609600" y="539365"/>
            <a:ext cx="761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6.1M inactive</a:t>
            </a: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 till Mar’22; </a:t>
            </a: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670k inactive</a:t>
            </a: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 merchants resurrected in Apr’22 ⇒ </a:t>
            </a: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11% resurrection</a:t>
            </a:r>
            <a:endParaRPr b="1" sz="10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"/>
          <p:cNvSpPr/>
          <p:nvPr/>
        </p:nvSpPr>
        <p:spPr>
          <a:xfrm>
            <a:off x="3178827" y="2303221"/>
            <a:ext cx="25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3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Consumer Pull: 62% merchants resurrected by GPay User 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9" name="Google Shape;599;p53"/>
          <p:cNvSpPr txBox="1"/>
          <p:nvPr/>
        </p:nvSpPr>
        <p:spPr>
          <a:xfrm>
            <a:off x="83400" y="35517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On avg. 45% of SMB txns are via GPay Users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0" name="Google Shape;600;p53"/>
          <p:cNvSpPr/>
          <p:nvPr/>
        </p:nvSpPr>
        <p:spPr>
          <a:xfrm>
            <a:off x="964950" y="4277725"/>
            <a:ext cx="7214100" cy="34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Run GPay SMB auto-vouchers in weaker states such as Rajasthan, Bihar and AP </a:t>
            </a:r>
            <a:endParaRPr b="1" sz="1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1" name="Google Shape;601;p53"/>
          <p:cNvSpPr/>
          <p:nvPr/>
        </p:nvSpPr>
        <p:spPr>
          <a:xfrm>
            <a:off x="4590741" y="913900"/>
            <a:ext cx="3795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Gpay preferred merch exhibit consumer pull in all Geos; Comp+GPay merchants exhibit pull basis Geo’s health in GPay</a:t>
            </a:r>
            <a:endParaRPr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2" name="Google Shape;602;p53"/>
          <p:cNvSpPr txBox="1"/>
          <p:nvPr/>
        </p:nvSpPr>
        <p:spPr>
          <a:xfrm>
            <a:off x="7871375" y="0"/>
            <a:ext cx="12729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Comp: Consumer Pull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3" name="Google Shape;603;p53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Jul’22 and Aug’22 resurrected 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4" name="Google Shape;604;p53"/>
          <p:cNvSpPr/>
          <p:nvPr/>
        </p:nvSpPr>
        <p:spPr>
          <a:xfrm>
            <a:off x="592375" y="913900"/>
            <a:ext cx="3450900" cy="32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Consumer preference before/after churning</a:t>
            </a:r>
            <a:endParaRPr sz="1000" u="sng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05" name="Google Shape;605;p53"/>
          <p:cNvGraphicFramePr/>
          <p:nvPr/>
        </p:nvGraphicFramePr>
        <p:xfrm>
          <a:off x="4658725" y="2076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874500"/>
                <a:gridCol w="874500"/>
              </a:tblGrid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State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 Merch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KL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83%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79%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78%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77%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DEL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77%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MH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76%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GJ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73%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WB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72%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AP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72%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RJ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70%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6" name="Google Shape;606;p53"/>
          <p:cNvSpPr/>
          <p:nvPr/>
        </p:nvSpPr>
        <p:spPr>
          <a:xfrm>
            <a:off x="590950" y="1402775"/>
            <a:ext cx="3450900" cy="25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~680k resurrected merchants</a:t>
            </a:r>
            <a:endParaRPr sz="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07" name="Google Shape;607;p53"/>
          <p:cNvGraphicFramePr/>
          <p:nvPr/>
        </p:nvGraphicFramePr>
        <p:xfrm>
          <a:off x="591013" y="2351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64275"/>
                <a:gridCol w="564275"/>
                <a:gridCol w="564275"/>
              </a:tblGrid>
              <a:tr h="2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 (0.5%)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 (5%)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 (94.5%)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8" name="Google Shape;608;p53"/>
          <p:cNvGraphicFramePr/>
          <p:nvPr/>
        </p:nvGraphicFramePr>
        <p:xfrm>
          <a:off x="2351888" y="2351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64275"/>
                <a:gridCol w="564275"/>
                <a:gridCol w="564275"/>
              </a:tblGrid>
              <a:tr h="2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 (10%)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 (25%)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 (65%)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9" name="Google Shape;609;p53"/>
          <p:cNvSpPr/>
          <p:nvPr/>
        </p:nvSpPr>
        <p:spPr>
          <a:xfrm>
            <a:off x="590938" y="2027850"/>
            <a:ext cx="1692900" cy="253500"/>
          </a:xfrm>
          <a:prstGeom prst="rect">
            <a:avLst/>
          </a:prstGeom>
          <a:solidFill>
            <a:srgbClr val="34A8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Rcvd by only GPay (28D txn)</a:t>
            </a:r>
            <a:endParaRPr sz="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(49%, 330k)</a:t>
            </a:r>
            <a:endParaRPr sz="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0" name="Google Shape;610;p53"/>
          <p:cNvSpPr/>
          <p:nvPr/>
        </p:nvSpPr>
        <p:spPr>
          <a:xfrm>
            <a:off x="2343538" y="2027850"/>
            <a:ext cx="1692900" cy="25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Rcvd by Comp+GPay (28D txn)</a:t>
            </a:r>
            <a:endParaRPr sz="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(51%, 350k)</a:t>
            </a:r>
            <a:endParaRPr sz="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1" name="Google Shape;611;p53"/>
          <p:cNvSpPr txBox="1"/>
          <p:nvPr/>
        </p:nvSpPr>
        <p:spPr>
          <a:xfrm>
            <a:off x="517625" y="2609909"/>
            <a:ext cx="18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~95% low intensity merchants sustained early churn likely due to GPay payer (Consumer preference)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2" name="Google Shape;612;p53"/>
          <p:cNvSpPr/>
          <p:nvPr/>
        </p:nvSpPr>
        <p:spPr>
          <a:xfrm>
            <a:off x="590950" y="3159845"/>
            <a:ext cx="3450900" cy="2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% merchants Resurrected by Gpay Payer</a:t>
            </a:r>
            <a:endParaRPr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13" name="Google Shape;613;p53"/>
          <p:cNvGraphicFramePr/>
          <p:nvPr/>
        </p:nvGraphicFramePr>
        <p:xfrm>
          <a:off x="2343672" y="3529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64275"/>
                <a:gridCol w="564275"/>
                <a:gridCol w="564275"/>
              </a:tblGrid>
              <a:tr h="2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58%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52%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46%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4" name="Google Shape;614;p53"/>
          <p:cNvGraphicFramePr/>
          <p:nvPr/>
        </p:nvGraphicFramePr>
        <p:xfrm>
          <a:off x="591013" y="3529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564275"/>
                <a:gridCol w="564275"/>
                <a:gridCol w="564275"/>
              </a:tblGrid>
              <a:tr h="2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78%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80%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15" name="Google Shape;615;p53"/>
          <p:cNvSpPr txBox="1"/>
          <p:nvPr/>
        </p:nvSpPr>
        <p:spPr>
          <a:xfrm>
            <a:off x="11517" y="2398686"/>
            <a:ext cx="61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% Merch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6" name="Google Shape;616;p53"/>
          <p:cNvSpPr/>
          <p:nvPr/>
        </p:nvSpPr>
        <p:spPr>
          <a:xfrm>
            <a:off x="590950" y="1712045"/>
            <a:ext cx="3450900" cy="2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Prior to Churning</a:t>
            </a:r>
            <a:endParaRPr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7" name="Google Shape;617;p53"/>
          <p:cNvSpPr txBox="1"/>
          <p:nvPr/>
        </p:nvSpPr>
        <p:spPr>
          <a:xfrm>
            <a:off x="653592" y="3802199"/>
            <a:ext cx="159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Sustained preference, likely stronger Geos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8" name="Google Shape;618;p53"/>
          <p:cNvSpPr/>
          <p:nvPr/>
        </p:nvSpPr>
        <p:spPr>
          <a:xfrm>
            <a:off x="4658725" y="1431575"/>
            <a:ext cx="1749000" cy="253500"/>
          </a:xfrm>
          <a:prstGeom prst="rect">
            <a:avLst/>
          </a:prstGeom>
          <a:solidFill>
            <a:srgbClr val="34A8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Rcvd by only GPay (28D txn)</a:t>
            </a:r>
            <a:endParaRPr sz="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(49%, 330k)</a:t>
            </a:r>
            <a:endParaRPr sz="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6596677" y="1431575"/>
            <a:ext cx="1749000" cy="25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Rcvd by Comp+GPay (28D txn)</a:t>
            </a:r>
            <a:endParaRPr sz="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(51%, 350k)</a:t>
            </a:r>
            <a:endParaRPr sz="8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20" name="Google Shape;620;p53"/>
          <p:cNvGraphicFramePr/>
          <p:nvPr/>
        </p:nvGraphicFramePr>
        <p:xfrm>
          <a:off x="6685691" y="20765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795900"/>
                <a:gridCol w="795900"/>
              </a:tblGrid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State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 Merch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KL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72%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GJ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59%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52%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MH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50%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WB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49%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48%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48%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KN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47%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DEL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44%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BIH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42%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AP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40%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1" name="Google Shape;621;p53"/>
          <p:cNvSpPr/>
          <p:nvPr/>
        </p:nvSpPr>
        <p:spPr>
          <a:xfrm>
            <a:off x="4658725" y="1730679"/>
            <a:ext cx="3689100" cy="2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% merchants Resurrected by Gpay Payer</a:t>
            </a:r>
            <a:endParaRPr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2" name="Google Shape;622;p53"/>
          <p:cNvSpPr/>
          <p:nvPr/>
        </p:nvSpPr>
        <p:spPr>
          <a:xfrm>
            <a:off x="6630675" y="2248209"/>
            <a:ext cx="1692900" cy="327900"/>
          </a:xfrm>
          <a:prstGeom prst="rect">
            <a:avLst/>
          </a:prstGeom>
          <a:noFill/>
          <a:ln cap="flat" cmpd="sng" w="9525">
            <a:solidFill>
              <a:srgbClr val="34A8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3"/>
          <p:cNvSpPr txBox="1"/>
          <p:nvPr/>
        </p:nvSpPr>
        <p:spPr>
          <a:xfrm>
            <a:off x="8282085" y="2131594"/>
            <a:ext cx="61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Strong States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4" name="Google Shape;624;p53"/>
          <p:cNvSpPr txBox="1"/>
          <p:nvPr/>
        </p:nvSpPr>
        <p:spPr>
          <a:xfrm>
            <a:off x="8282085" y="2635841"/>
            <a:ext cx="61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Mixed Bag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6630675" y="2593467"/>
            <a:ext cx="1692900" cy="625500"/>
          </a:xfrm>
          <a:prstGeom prst="rect">
            <a:avLst/>
          </a:prstGeom>
          <a:noFill/>
          <a:ln cap="flat" cmpd="sng" w="9525">
            <a:solidFill>
              <a:srgbClr val="FBBC0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3"/>
          <p:cNvSpPr/>
          <p:nvPr/>
        </p:nvSpPr>
        <p:spPr>
          <a:xfrm>
            <a:off x="6630675" y="3245492"/>
            <a:ext cx="1692900" cy="90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3"/>
          <p:cNvSpPr txBox="1"/>
          <p:nvPr/>
        </p:nvSpPr>
        <p:spPr>
          <a:xfrm>
            <a:off x="8282085" y="3397841"/>
            <a:ext cx="61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Weak States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477850" y="2039425"/>
            <a:ext cx="783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Resurrection:</a:t>
            </a:r>
            <a:r>
              <a:rPr lang="en" sz="362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322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Where are we?</a:t>
            </a:r>
            <a:endParaRPr sz="322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4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Resurrection of inactive merchants; Segments 2&amp;3</a:t>
            </a:r>
            <a:endParaRPr baseline="30000" sz="19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3" name="Google Shape;633;p54"/>
          <p:cNvSpPr/>
          <p:nvPr/>
        </p:nvSpPr>
        <p:spPr>
          <a:xfrm>
            <a:off x="1605422" y="1245109"/>
            <a:ext cx="228600" cy="137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x%</a:t>
            </a:r>
            <a:endParaRPr i="1" sz="6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4" name="Google Shape;634;p54"/>
          <p:cNvSpPr txBox="1"/>
          <p:nvPr/>
        </p:nvSpPr>
        <p:spPr>
          <a:xfrm>
            <a:off x="1771646" y="1159759"/>
            <a:ext cx="51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Probability of becoming MTM in the next 28D</a:t>
            </a:r>
            <a:endParaRPr i="1"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5" name="Google Shape;635;p54"/>
          <p:cNvSpPr/>
          <p:nvPr/>
        </p:nvSpPr>
        <p:spPr>
          <a:xfrm>
            <a:off x="1586900" y="839350"/>
            <a:ext cx="5002200" cy="305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GPay Merchant Health Spectrum </a:t>
            </a:r>
            <a:endParaRPr i="1" sz="10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6" name="Google Shape;636;p54"/>
          <p:cNvSpPr txBox="1"/>
          <p:nvPr/>
        </p:nvSpPr>
        <p:spPr>
          <a:xfrm>
            <a:off x="850975" y="4829225"/>
            <a:ext cx="2587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700">
                <a:latin typeface="Google Sans"/>
                <a:ea typeface="Google Sans"/>
                <a:cs typeface="Google Sans"/>
                <a:sym typeface="Google Sans"/>
              </a:rPr>
              <a:t>In wakanada, 1&amp;5 were active 21D and active all 5 weeks</a:t>
            </a:r>
            <a:endParaRPr i="1"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7" name="Google Shape;637;p54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8" name="Google Shape;638;p54"/>
          <p:cNvSpPr/>
          <p:nvPr/>
        </p:nvSpPr>
        <p:spPr>
          <a:xfrm>
            <a:off x="1441889" y="3532643"/>
            <a:ext cx="966000" cy="41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1.7M </a:t>
            </a:r>
            <a:r>
              <a:rPr lang="en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g</a:t>
            </a:r>
            <a:endParaRPr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Never txd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9" name="Google Shape;639;p54"/>
          <p:cNvSpPr/>
          <p:nvPr/>
        </p:nvSpPr>
        <p:spPr>
          <a:xfrm>
            <a:off x="1442047" y="1536775"/>
            <a:ext cx="5296800" cy="31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Total Active Merchants: 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10M</a:t>
            </a:r>
            <a:endParaRPr>
              <a:solidFill>
                <a:srgbClr val="EFEFE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0" name="Google Shape;640;p54"/>
          <p:cNvSpPr/>
          <p:nvPr/>
        </p:nvSpPr>
        <p:spPr>
          <a:xfrm>
            <a:off x="2401872" y="2186571"/>
            <a:ext cx="4337100" cy="31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Ever Transacted: 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8.2M 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1" name="Google Shape;641;p54"/>
          <p:cNvSpPr/>
          <p:nvPr/>
        </p:nvSpPr>
        <p:spPr>
          <a:xfrm>
            <a:off x="2401872" y="2857897"/>
            <a:ext cx="2352600" cy="31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Inactive previous 28D: 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4.5M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2" name="Google Shape;642;p54"/>
          <p:cNvSpPr/>
          <p:nvPr/>
        </p:nvSpPr>
        <p:spPr>
          <a:xfrm>
            <a:off x="4769429" y="2862479"/>
            <a:ext cx="1969500" cy="31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MTM previous 28D: 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3.8M </a:t>
            </a: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f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h</a:t>
            </a:r>
            <a:endParaRPr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3" name="Google Shape;643;p54"/>
          <p:cNvCxnSpPr>
            <a:stCxn id="639" idx="2"/>
            <a:endCxn id="640" idx="0"/>
          </p:cNvCxnSpPr>
          <p:nvPr/>
        </p:nvCxnSpPr>
        <p:spPr>
          <a:xfrm flipH="1" rot="-5400000">
            <a:off x="4164697" y="1780825"/>
            <a:ext cx="331500" cy="480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54"/>
          <p:cNvCxnSpPr>
            <a:stCxn id="639" idx="2"/>
            <a:endCxn id="638" idx="0"/>
          </p:cNvCxnSpPr>
          <p:nvPr/>
        </p:nvCxnSpPr>
        <p:spPr>
          <a:xfrm rot="5400000">
            <a:off x="2168797" y="1611025"/>
            <a:ext cx="1677600" cy="2165700"/>
          </a:xfrm>
          <a:prstGeom prst="bentConnector3">
            <a:avLst>
              <a:gd fmla="val 10396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54"/>
          <p:cNvCxnSpPr>
            <a:stCxn id="640" idx="2"/>
            <a:endCxn id="642" idx="0"/>
          </p:cNvCxnSpPr>
          <p:nvPr/>
        </p:nvCxnSpPr>
        <p:spPr>
          <a:xfrm flipH="1" rot="-5400000">
            <a:off x="4983522" y="2091771"/>
            <a:ext cx="357600" cy="11838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54"/>
          <p:cNvCxnSpPr>
            <a:stCxn id="640" idx="2"/>
            <a:endCxn id="641" idx="0"/>
          </p:cNvCxnSpPr>
          <p:nvPr/>
        </p:nvCxnSpPr>
        <p:spPr>
          <a:xfrm rot="5400000">
            <a:off x="3897822" y="2185371"/>
            <a:ext cx="353100" cy="992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54"/>
          <p:cNvSpPr/>
          <p:nvPr/>
        </p:nvSpPr>
        <p:spPr>
          <a:xfrm>
            <a:off x="4878473" y="1576920"/>
            <a:ext cx="339000" cy="2382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38%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8" name="Google Shape;648;p54"/>
          <p:cNvSpPr/>
          <p:nvPr/>
        </p:nvSpPr>
        <p:spPr>
          <a:xfrm>
            <a:off x="2031591" y="3550278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3%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9" name="Google Shape;649;p54"/>
          <p:cNvSpPr/>
          <p:nvPr/>
        </p:nvSpPr>
        <p:spPr>
          <a:xfrm>
            <a:off x="5263700" y="2239773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48%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0" name="Google Shape;650;p54"/>
          <p:cNvSpPr/>
          <p:nvPr/>
        </p:nvSpPr>
        <p:spPr>
          <a:xfrm>
            <a:off x="4372183" y="2898790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13%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6340109" y="2899884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80%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2" name="Google Shape;652;p54"/>
          <p:cNvSpPr/>
          <p:nvPr/>
        </p:nvSpPr>
        <p:spPr>
          <a:xfrm>
            <a:off x="2432843" y="3532643"/>
            <a:ext cx="1462500" cy="41670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3.7M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Inactive for &gt;56D</a:t>
            </a:r>
            <a:endParaRPr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53" name="Google Shape;653;p54"/>
          <p:cNvCxnSpPr>
            <a:stCxn id="641" idx="2"/>
            <a:endCxn id="652" idx="0"/>
          </p:cNvCxnSpPr>
          <p:nvPr/>
        </p:nvCxnSpPr>
        <p:spPr>
          <a:xfrm rot="5400000">
            <a:off x="3192972" y="3147397"/>
            <a:ext cx="356400" cy="414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4"/>
          <p:cNvCxnSpPr>
            <a:stCxn id="641" idx="2"/>
            <a:endCxn id="655" idx="0"/>
          </p:cNvCxnSpPr>
          <p:nvPr/>
        </p:nvCxnSpPr>
        <p:spPr>
          <a:xfrm flipH="1" rot="-5400000">
            <a:off x="3779622" y="2974747"/>
            <a:ext cx="356400" cy="759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54"/>
          <p:cNvCxnSpPr>
            <a:stCxn id="642" idx="2"/>
            <a:endCxn id="657" idx="0"/>
          </p:cNvCxnSpPr>
          <p:nvPr/>
        </p:nvCxnSpPr>
        <p:spPr>
          <a:xfrm flipH="1" rot="-5400000">
            <a:off x="5829029" y="3105929"/>
            <a:ext cx="351900" cy="501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54"/>
          <p:cNvCxnSpPr>
            <a:stCxn id="642" idx="2"/>
            <a:endCxn id="659" idx="0"/>
          </p:cNvCxnSpPr>
          <p:nvPr/>
        </p:nvCxnSpPr>
        <p:spPr>
          <a:xfrm rot="5400000">
            <a:off x="5332979" y="3111479"/>
            <a:ext cx="351900" cy="490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BDBD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54"/>
          <p:cNvSpPr/>
          <p:nvPr/>
        </p:nvSpPr>
        <p:spPr>
          <a:xfrm>
            <a:off x="3401982" y="3543915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9%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5" name="Google Shape;655;p54"/>
          <p:cNvSpPr/>
          <p:nvPr/>
        </p:nvSpPr>
        <p:spPr>
          <a:xfrm>
            <a:off x="3920308" y="3532643"/>
            <a:ext cx="834300" cy="41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0.8M fh</a:t>
            </a:r>
            <a:endParaRPr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&lt;=56D inactive</a:t>
            </a:r>
            <a:endParaRPr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1" name="Google Shape;661;p54"/>
          <p:cNvSpPr/>
          <p:nvPr/>
        </p:nvSpPr>
        <p:spPr>
          <a:xfrm>
            <a:off x="4412191" y="3536575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31%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9" name="Google Shape;659;p54"/>
          <p:cNvSpPr/>
          <p:nvPr/>
        </p:nvSpPr>
        <p:spPr>
          <a:xfrm>
            <a:off x="4780623" y="3532643"/>
            <a:ext cx="966000" cy="41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1.8M g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1-6 txn</a:t>
            </a:r>
            <a:endParaRPr sz="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2" name="Google Shape;662;p54"/>
          <p:cNvSpPr/>
          <p:nvPr/>
        </p:nvSpPr>
        <p:spPr>
          <a:xfrm>
            <a:off x="5402433" y="3545739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61%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7" name="Google Shape;657;p54"/>
          <p:cNvSpPr/>
          <p:nvPr/>
        </p:nvSpPr>
        <p:spPr>
          <a:xfrm>
            <a:off x="5772769" y="3532643"/>
            <a:ext cx="966000" cy="41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2M g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&gt;6 txn</a:t>
            </a:r>
            <a:endParaRPr sz="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3" name="Google Shape;663;p54"/>
          <p:cNvSpPr/>
          <p:nvPr/>
        </p:nvSpPr>
        <p:spPr>
          <a:xfrm>
            <a:off x="6333534" y="3545726"/>
            <a:ext cx="339000" cy="238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96%</a:t>
            </a:r>
            <a:endParaRPr b="1" sz="8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4" name="Google Shape;664;p54"/>
          <p:cNvSpPr/>
          <p:nvPr/>
        </p:nvSpPr>
        <p:spPr>
          <a:xfrm>
            <a:off x="1434500" y="3926874"/>
            <a:ext cx="966000" cy="2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1.</a:t>
            </a:r>
            <a:r>
              <a:rPr b="1" lang="en" sz="10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 Never</a:t>
            </a:r>
            <a:endParaRPr sz="10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5" name="Google Shape;665;p54"/>
          <p:cNvSpPr/>
          <p:nvPr/>
        </p:nvSpPr>
        <p:spPr>
          <a:xfrm>
            <a:off x="2432841" y="3926874"/>
            <a:ext cx="14625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2.</a:t>
            </a: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 Inactive</a:t>
            </a:r>
            <a:endParaRPr b="1"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6" name="Google Shape;666;p54"/>
          <p:cNvSpPr/>
          <p:nvPr/>
        </p:nvSpPr>
        <p:spPr>
          <a:xfrm>
            <a:off x="3920305" y="3926874"/>
            <a:ext cx="834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3.</a:t>
            </a:r>
            <a:r>
              <a:rPr b="1"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 Churning</a:t>
            </a:r>
            <a:endParaRPr b="1" sz="1000">
              <a:solidFill>
                <a:srgbClr val="BDBDB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7" name="Google Shape;667;p54"/>
          <p:cNvSpPr/>
          <p:nvPr/>
        </p:nvSpPr>
        <p:spPr>
          <a:xfrm>
            <a:off x="4779429" y="3926874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4.</a:t>
            </a:r>
            <a:r>
              <a:rPr b="1"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 LowInt</a:t>
            </a:r>
            <a:endParaRPr b="1" sz="1000">
              <a:solidFill>
                <a:srgbClr val="BDBDB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8" name="Google Shape;668;p54"/>
          <p:cNvSpPr/>
          <p:nvPr/>
        </p:nvSpPr>
        <p:spPr>
          <a:xfrm>
            <a:off x="5770384" y="3926874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5.</a:t>
            </a:r>
            <a:r>
              <a:rPr b="1" lang="en" sz="1000">
                <a:solidFill>
                  <a:srgbClr val="BDBDBD"/>
                </a:solidFill>
                <a:latin typeface="Google Sans"/>
                <a:ea typeface="Google Sans"/>
                <a:cs typeface="Google Sans"/>
                <a:sym typeface="Google Sans"/>
              </a:rPr>
              <a:t> HighInt</a:t>
            </a:r>
            <a:endParaRPr b="1" sz="1000">
              <a:solidFill>
                <a:srgbClr val="BDBDB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9" name="Google Shape;669;p54"/>
          <p:cNvSpPr/>
          <p:nvPr/>
        </p:nvSpPr>
        <p:spPr>
          <a:xfrm>
            <a:off x="1487629" y="4310852"/>
            <a:ext cx="899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Activation</a:t>
            </a:r>
            <a:endParaRPr b="1"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0" name="Google Shape;670;p54"/>
          <p:cNvSpPr/>
          <p:nvPr/>
        </p:nvSpPr>
        <p:spPr>
          <a:xfrm>
            <a:off x="2875506" y="4310852"/>
            <a:ext cx="14625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Resurrection</a:t>
            </a:r>
            <a:endParaRPr b="1" sz="10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1" name="Google Shape;671;p54"/>
          <p:cNvSpPr/>
          <p:nvPr/>
        </p:nvSpPr>
        <p:spPr>
          <a:xfrm>
            <a:off x="5022919" y="4310852"/>
            <a:ext cx="14625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 b="1"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72" name="Google Shape;672;p54"/>
          <p:cNvCxnSpPr/>
          <p:nvPr/>
        </p:nvCxnSpPr>
        <p:spPr>
          <a:xfrm>
            <a:off x="1441889" y="4276785"/>
            <a:ext cx="99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673" name="Google Shape;673;p54"/>
          <p:cNvCxnSpPr/>
          <p:nvPr/>
        </p:nvCxnSpPr>
        <p:spPr>
          <a:xfrm>
            <a:off x="2432843" y="4276785"/>
            <a:ext cx="234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674" name="Google Shape;674;p54"/>
          <p:cNvCxnSpPr/>
          <p:nvPr/>
        </p:nvCxnSpPr>
        <p:spPr>
          <a:xfrm>
            <a:off x="4780623" y="4276785"/>
            <a:ext cx="1958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675" name="Google Shape;675;p54"/>
          <p:cNvSpPr/>
          <p:nvPr/>
        </p:nvSpPr>
        <p:spPr>
          <a:xfrm>
            <a:off x="1434500" y="4073408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17%</a:t>
            </a:r>
            <a:endParaRPr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6" name="Google Shape;676;p54"/>
          <p:cNvSpPr/>
          <p:nvPr/>
        </p:nvSpPr>
        <p:spPr>
          <a:xfrm>
            <a:off x="2418069" y="4073408"/>
            <a:ext cx="14625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37%</a:t>
            </a:r>
            <a:endParaRPr b="1"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7" name="Google Shape;677;p54"/>
          <p:cNvSpPr/>
          <p:nvPr/>
        </p:nvSpPr>
        <p:spPr>
          <a:xfrm>
            <a:off x="3905534" y="4073408"/>
            <a:ext cx="834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8%</a:t>
            </a:r>
            <a:endParaRPr b="1"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8" name="Google Shape;678;p54"/>
          <p:cNvSpPr/>
          <p:nvPr/>
        </p:nvSpPr>
        <p:spPr>
          <a:xfrm>
            <a:off x="4764658" y="4073408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18%</a:t>
            </a:r>
            <a:endParaRPr b="1"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9" name="Google Shape;679;p54"/>
          <p:cNvSpPr/>
          <p:nvPr/>
        </p:nvSpPr>
        <p:spPr>
          <a:xfrm>
            <a:off x="5755613" y="4073408"/>
            <a:ext cx="966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21%</a:t>
            </a:r>
            <a:endParaRPr b="1" sz="8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0" name="Google Shape;680;p54"/>
          <p:cNvSpPr/>
          <p:nvPr/>
        </p:nvSpPr>
        <p:spPr>
          <a:xfrm>
            <a:off x="2440275" y="3303025"/>
            <a:ext cx="2352600" cy="11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4"/>
          <p:cNvSpPr/>
          <p:nvPr/>
        </p:nvSpPr>
        <p:spPr>
          <a:xfrm>
            <a:off x="7222275" y="213625"/>
            <a:ext cx="1655400" cy="54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numbers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5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WHY Merchants Resurrect?</a:t>
            </a:r>
            <a:endParaRPr b="1" sz="2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7" name="Google Shape;687;p55"/>
          <p:cNvSpPr txBox="1"/>
          <p:nvPr/>
        </p:nvSpPr>
        <p:spPr>
          <a:xfrm>
            <a:off x="771576" y="4745068"/>
            <a:ext cx="5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Inactive as on Mar’22 and Apr’22 resurrected + Inactive as on Apr’22 and May’22 resurrected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Excludes revisited merchants from base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88" name="Google Shape;688;p55"/>
          <p:cNvGraphicFramePr/>
          <p:nvPr/>
        </p:nvGraphicFramePr>
        <p:xfrm>
          <a:off x="198826" y="7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1831250"/>
                <a:gridCol w="3477250"/>
                <a:gridCol w="3376525"/>
              </a:tblGrid>
              <a:tr h="3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Hypothesis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Insight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Recommendation</a:t>
                      </a:r>
                      <a:endParaRPr sz="8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SWINGERs</a:t>
                      </a:r>
                      <a:r>
                        <a:rPr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14% resurrected merchants exhibit SWINGING: </a:t>
                      </a: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Churned and resurrected at least 4 times in last 1 Yr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Weed out merchants with “Swinging” behaviour from offers/comms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; Little value due to poor Retention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Consumer Pull</a:t>
                      </a: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62% of merchants resurrected by a GPay Consumer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vs. avg 45%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Run SMB auto-vouchers in weaker states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such as RJ, Bihar and AP 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Competition Outage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 days of Comp outage contributed to 32% of resurrections 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vs. 16% (Avg. for 5 days)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Double down on Notifs/Comms during Comp outage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; Provide Long-Term Retention “Welcome Offer” for improved Retention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App Active/ Notifications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18% of resurr merchants </a:t>
                      </a: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opened merchant app at least once (28D)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Push relevant notifs/comms to merchants motivating them to open merchant app more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 action="ppaction://hlinksldjump" r:id="rId3"/>
                        </a:rPr>
                        <a:t>Bad Actors</a:t>
                      </a:r>
                      <a:r>
                        <a:rPr b="1"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14% of resurrections; Resurrect 4pp higher, retain 10pp less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“Sensitive to offers” cohort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, Experiment with offer construct to improve retention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/>
                        </a:rPr>
                        <a:t>Using Multiple QRs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keeping multiple QR (to hedge for reliability or just having digital presence) resurrect high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Revisit high intensity single QR merchants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to resurrect them back 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solidFill>
                            <a:schemeClr val="hlink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  <a:hlinkClick action="ppaction://hlinksldjump" r:id="rId4"/>
                        </a:rPr>
                        <a:t>Interoperability</a:t>
                      </a:r>
                      <a:endParaRPr b="1"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receiving from both Gpay &amp; Comp apps resurrect higher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Educate New merchants early to use Interoperability </a:t>
                      </a:r>
                      <a:endParaRPr sz="8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Reward, Ob Calls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Rewards: Positive signs of rewards overall; </a:t>
                      </a:r>
                      <a:r>
                        <a:rPr i="1"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Little data to analyse in detail</a:t>
                      </a:r>
                      <a:endParaRPr i="1"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079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Google Sans"/>
                        <a:buChar char="●"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Ob calls: </a:t>
                      </a:r>
                      <a:r>
                        <a:rPr i="1"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Data unavailable to analyse</a:t>
                      </a:r>
                      <a:endParaRPr i="1" sz="800">
                        <a:solidFill>
                          <a:srgbClr val="3C78D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Districts with use-case of lesser payments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solidFill>
                            <a:srgbClr val="3C78D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Density data unavailable to analyse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9E9E9E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Resurrected merchants received on consumer app while inactive</a:t>
                      </a:r>
                      <a:endParaRPr sz="800">
                        <a:solidFill>
                          <a:srgbClr val="9E9E9E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solidFill>
                            <a:srgbClr val="9E9E9E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Checked, no material insights</a:t>
                      </a:r>
                      <a:endParaRPr i="1" sz="800">
                        <a:solidFill>
                          <a:srgbClr val="9E9E9E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689" name="Google Shape;689;p55"/>
          <p:cNvSpPr txBox="1"/>
          <p:nvPr/>
        </p:nvSpPr>
        <p:spPr>
          <a:xfrm>
            <a:off x="7924300" y="0"/>
            <a:ext cx="1220100" cy="168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WHY Summary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GPay SMB resurrection @9.0% July’22, down 66bps vs. Q2’22</a:t>
            </a:r>
            <a:endParaRPr sz="17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Resurrection increases during festivals, offer periods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8063675" y="0"/>
            <a:ext cx="1080900" cy="139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9DAF8"/>
                </a:solidFill>
                <a:latin typeface="Google Sans"/>
                <a:ea typeface="Google Sans"/>
                <a:cs typeface="Google Sans"/>
                <a:sym typeface="Google Sans"/>
              </a:rPr>
              <a:t>Where: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Summary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316700" y="4467900"/>
            <a:ext cx="6510600" cy="2769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Goal of this analysis: Understand drivers to improve “Resurrection”</a:t>
            </a:r>
            <a:endParaRPr sz="12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33650" y="962475"/>
            <a:ext cx="5296200" cy="32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28D % Resurrection Rate and Inactive Merchants MoM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001900" y="1630125"/>
            <a:ext cx="30033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Google Sans"/>
              <a:buChar char="●"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-66bps drop in Resurrection Rate Jul’22 vs Q2’22; ~48k fewer resurrections (MTMs)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000"/>
              <a:buFont typeface="Google Sans"/>
              <a:buChar char="○"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Inactive merchants grew by 69%, 7.3M in July’22 vs. Aug’21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64" name="Google Shape;164;p19" title="Chart"/>
          <p:cNvPicPr preferRelativeResize="0"/>
          <p:nvPr/>
        </p:nvPicPr>
        <p:blipFill rotWithShape="1">
          <a:blip r:embed="rId3">
            <a:alphaModFix/>
          </a:blip>
          <a:srcRect b="0" l="7037" r="7345" t="0"/>
          <a:stretch/>
        </p:blipFill>
        <p:spPr>
          <a:xfrm>
            <a:off x="638000" y="1721750"/>
            <a:ext cx="5121723" cy="24936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5" name="Google Shape;165;p19"/>
          <p:cNvSpPr/>
          <p:nvPr/>
        </p:nvSpPr>
        <p:spPr>
          <a:xfrm>
            <a:off x="706625" y="2054125"/>
            <a:ext cx="328800" cy="27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5345200" y="2510550"/>
            <a:ext cx="328800" cy="27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479386" y="1430250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Lockdown unlock + offers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8" name="Google Shape;168;p19"/>
          <p:cNvCxnSpPr>
            <a:stCxn id="167" idx="2"/>
            <a:endCxn id="165" idx="0"/>
          </p:cNvCxnSpPr>
          <p:nvPr/>
        </p:nvCxnSpPr>
        <p:spPr>
          <a:xfrm flipH="1">
            <a:off x="870886" y="1655250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1317586" y="1683499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Festive Sales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0" name="Google Shape;170;p19"/>
          <p:cNvCxnSpPr>
            <a:stCxn id="169" idx="2"/>
          </p:cNvCxnSpPr>
          <p:nvPr/>
        </p:nvCxnSpPr>
        <p:spPr>
          <a:xfrm flipH="1">
            <a:off x="1709086" y="1908499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1" name="Google Shape;171;p19"/>
          <p:cNvSpPr txBox="1"/>
          <p:nvPr/>
        </p:nvSpPr>
        <p:spPr>
          <a:xfrm>
            <a:off x="2172219" y="1599083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New Year + Christmas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2" name="Google Shape;172;p19"/>
          <p:cNvCxnSpPr>
            <a:stCxn id="171" idx="2"/>
          </p:cNvCxnSpPr>
          <p:nvPr/>
        </p:nvCxnSpPr>
        <p:spPr>
          <a:xfrm flipH="1">
            <a:off x="2563719" y="1824083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3" name="Google Shape;173;p19"/>
          <p:cNvSpPr txBox="1"/>
          <p:nvPr/>
        </p:nvSpPr>
        <p:spPr>
          <a:xfrm>
            <a:off x="3010419" y="1751483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Covid wave 3 unlock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4" name="Google Shape;174;p19"/>
          <p:cNvCxnSpPr/>
          <p:nvPr/>
        </p:nvCxnSpPr>
        <p:spPr>
          <a:xfrm>
            <a:off x="3405519" y="1976483"/>
            <a:ext cx="4200" cy="2994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5" name="Google Shape;175;p19"/>
          <p:cNvSpPr txBox="1"/>
          <p:nvPr/>
        </p:nvSpPr>
        <p:spPr>
          <a:xfrm>
            <a:off x="4060786" y="1743266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Offers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6" name="Google Shape;176;p19"/>
          <p:cNvCxnSpPr/>
          <p:nvPr/>
        </p:nvCxnSpPr>
        <p:spPr>
          <a:xfrm flipH="1">
            <a:off x="4240119" y="2036250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 flipH="1">
            <a:off x="4656236" y="2036250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8" name="Google Shape;178;p19"/>
          <p:cNvSpPr/>
          <p:nvPr/>
        </p:nvSpPr>
        <p:spPr>
          <a:xfrm>
            <a:off x="7222275" y="213625"/>
            <a:ext cx="1655400" cy="54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basis active flag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GPay SMB resurrection @9.0% July’22, down 66bps vs. Q2’22</a:t>
            </a:r>
            <a:endParaRPr sz="17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Resurrection increases during festivals, offer periods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8063675" y="0"/>
            <a:ext cx="1080900" cy="139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9DAF8"/>
                </a:solidFill>
                <a:latin typeface="Google Sans"/>
                <a:ea typeface="Google Sans"/>
                <a:cs typeface="Google Sans"/>
                <a:sym typeface="Google Sans"/>
              </a:rPr>
              <a:t>Where: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Summary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316700" y="4467900"/>
            <a:ext cx="6510600" cy="2769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Goal of this analysis: Understand drivers to improve “Resurrection”</a:t>
            </a:r>
            <a:endParaRPr sz="12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533650" y="962475"/>
            <a:ext cx="5296200" cy="32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28D % Resurrection Rate and Inactive Merchants MoM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001900" y="1630125"/>
            <a:ext cx="30033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Google Sans"/>
              <a:buChar char="●"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-66bps drop in Resurrection Rate Jul’22 vs Q2’22; ~48k fewer resurrections (MTMs)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000"/>
              <a:buFont typeface="Google Sans"/>
              <a:buChar char="○"/>
            </a:pPr>
            <a:r>
              <a:rPr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Inactive merchants grew by 69%, 7.3M in July’22 vs. Aug’21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89" name="Google Shape;189;p20" title="Chart"/>
          <p:cNvPicPr preferRelativeResize="0"/>
          <p:nvPr/>
        </p:nvPicPr>
        <p:blipFill rotWithShape="1">
          <a:blip r:embed="rId3">
            <a:alphaModFix/>
          </a:blip>
          <a:srcRect b="0" l="7037" r="7345" t="0"/>
          <a:stretch/>
        </p:blipFill>
        <p:spPr>
          <a:xfrm>
            <a:off x="638000" y="1721750"/>
            <a:ext cx="5121723" cy="24936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0" name="Google Shape;190;p20"/>
          <p:cNvSpPr/>
          <p:nvPr/>
        </p:nvSpPr>
        <p:spPr>
          <a:xfrm>
            <a:off x="706625" y="2054125"/>
            <a:ext cx="328800" cy="27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5345200" y="2510550"/>
            <a:ext cx="328800" cy="27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479386" y="1430250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Lockdown unlock + offers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93" name="Google Shape;193;p20"/>
          <p:cNvCxnSpPr>
            <a:stCxn id="192" idx="2"/>
            <a:endCxn id="190" idx="0"/>
          </p:cNvCxnSpPr>
          <p:nvPr/>
        </p:nvCxnSpPr>
        <p:spPr>
          <a:xfrm flipH="1">
            <a:off x="870886" y="1655250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4" name="Google Shape;194;p20"/>
          <p:cNvSpPr txBox="1"/>
          <p:nvPr/>
        </p:nvSpPr>
        <p:spPr>
          <a:xfrm>
            <a:off x="1317586" y="1683499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Festive Sales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95" name="Google Shape;195;p20"/>
          <p:cNvCxnSpPr>
            <a:stCxn id="194" idx="2"/>
          </p:cNvCxnSpPr>
          <p:nvPr/>
        </p:nvCxnSpPr>
        <p:spPr>
          <a:xfrm flipH="1">
            <a:off x="1709086" y="1908499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6" name="Google Shape;196;p20"/>
          <p:cNvSpPr txBox="1"/>
          <p:nvPr/>
        </p:nvSpPr>
        <p:spPr>
          <a:xfrm>
            <a:off x="2172219" y="1599083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New Year + Christmas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97" name="Google Shape;197;p20"/>
          <p:cNvCxnSpPr>
            <a:stCxn id="196" idx="2"/>
          </p:cNvCxnSpPr>
          <p:nvPr/>
        </p:nvCxnSpPr>
        <p:spPr>
          <a:xfrm flipH="1">
            <a:off x="2563719" y="1824083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8" name="Google Shape;198;p20"/>
          <p:cNvSpPr txBox="1"/>
          <p:nvPr/>
        </p:nvSpPr>
        <p:spPr>
          <a:xfrm>
            <a:off x="3010419" y="1751483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Covid wave 3 unlock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3405519" y="1976483"/>
            <a:ext cx="4200" cy="2994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0" name="Google Shape;200;p20"/>
          <p:cNvSpPr txBox="1"/>
          <p:nvPr/>
        </p:nvSpPr>
        <p:spPr>
          <a:xfrm>
            <a:off x="4060786" y="1743266"/>
            <a:ext cx="790200" cy="22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Offers</a:t>
            </a:r>
            <a:endParaRPr sz="7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 flipH="1">
            <a:off x="4240119" y="2036250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2" name="Google Shape;202;p20"/>
          <p:cNvCxnSpPr/>
          <p:nvPr/>
        </p:nvCxnSpPr>
        <p:spPr>
          <a:xfrm flipH="1">
            <a:off x="4656236" y="2036250"/>
            <a:ext cx="3600" cy="399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3" name="Google Shape;203;p20"/>
          <p:cNvSpPr/>
          <p:nvPr/>
        </p:nvSpPr>
        <p:spPr>
          <a:xfrm>
            <a:off x="7222275" y="213625"/>
            <a:ext cx="1655400" cy="54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Inactive merchants &lt; 1 Yr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Google Sans"/>
                <a:ea typeface="Google Sans"/>
                <a:cs typeface="Google Sans"/>
                <a:sym typeface="Google Sans"/>
              </a:rPr>
              <a:t>Merchants retain at ~40% after 3 months from resurrection</a:t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83400" y="355177"/>
            <a:ext cx="8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8063675" y="0"/>
            <a:ext cx="1080900" cy="139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C9DAF8"/>
                </a:solidFill>
                <a:latin typeface="Google Sans"/>
                <a:ea typeface="Google Sans"/>
                <a:cs typeface="Google Sans"/>
                <a:sym typeface="Google Sans"/>
              </a:rPr>
              <a:t>Where:</a:t>
            </a:r>
            <a:r>
              <a:rPr lang="en" sz="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Summary</a:t>
            </a:r>
            <a:endParaRPr sz="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1676650" y="1038675"/>
            <a:ext cx="5296200" cy="32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%Resurrection and M1, M3 Retention Rate MoM</a:t>
            </a:r>
            <a:endParaRPr sz="1000">
              <a:solidFill>
                <a:srgbClr val="33333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12" name="Google Shape;212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400" y="1642675"/>
            <a:ext cx="5697102" cy="252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>
            <p:ph type="title"/>
          </p:nvPr>
        </p:nvSpPr>
        <p:spPr>
          <a:xfrm>
            <a:off x="477850" y="2039425"/>
            <a:ext cx="783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2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Why do merchants resurrect?</a:t>
            </a:r>
            <a:endParaRPr sz="362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/>
        </p:nvSpPr>
        <p:spPr>
          <a:xfrm>
            <a:off x="42375" y="84425"/>
            <a:ext cx="9027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latin typeface="Google Sans"/>
                <a:ea typeface="Google Sans"/>
                <a:cs typeface="Google Sans"/>
                <a:sym typeface="Google Sans"/>
              </a:rPr>
              <a:t>Approach:</a:t>
            </a:r>
            <a:r>
              <a:rPr b="1" lang="en" sz="2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Understanding organic resurrection</a:t>
            </a:r>
            <a:endParaRPr b="1" sz="20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4" name="Google Shape;224;p23"/>
          <p:cNvGraphicFramePr/>
          <p:nvPr/>
        </p:nvGraphicFramePr>
        <p:xfrm>
          <a:off x="314150" y="8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3854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HYPOTHESIS</a:t>
                      </a:r>
                      <a:endParaRPr b="1"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SWINGERS: </a:t>
                      </a: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Merchants which resurrect at least 4 times in 1 yr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Consumer Pull: Gpay payers are asking for GPay QR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Merchants use GPay QR during </a:t>
                      </a: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competition</a:t>
                      </a: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outage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4. Merchant app notified of rewards, balance after reliability etc.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5. GPay as multiple QR to complete cashback quota, hedge against </a:t>
                      </a: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reliability</a:t>
                      </a: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6. Resurrecting after facing a reliability issue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7. Rewards or Outbound Calls</a:t>
                      </a:r>
                      <a:endParaRPr sz="1000">
                        <a:solidFill>
                          <a:srgbClr val="9E9E9E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8. Districts with use-case of lesser payments</a:t>
                      </a:r>
                      <a:endParaRPr sz="1000">
                        <a:solidFill>
                          <a:srgbClr val="9E9E9E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9. Resurrected merchants received on consumer app while inactive</a:t>
                      </a:r>
                      <a:endParaRPr sz="1000">
                        <a:solidFill>
                          <a:srgbClr val="9E9E9E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23"/>
          <p:cNvGraphicFramePr/>
          <p:nvPr/>
        </p:nvGraphicFramePr>
        <p:xfrm>
          <a:off x="4783825" y="877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{8057381A-723F-4C89-83AF-A7F467FB6BFA}</a:tableStyleId>
              </a:tblPr>
              <a:tblGrid>
                <a:gridCol w="1119575"/>
                <a:gridCol w="2530525"/>
              </a:tblGrid>
              <a:tr h="3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CATEGORY</a:t>
                      </a:r>
                      <a:endParaRPr b="1"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FEATURE SET</a:t>
                      </a:r>
                      <a:endParaRPr b="1" sz="1000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Activity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Length of inactivity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Retention before churning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Size/Profile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28D Txn before churning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Ticket size before churning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# payers before churning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Vintage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Competition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%Gpay txns 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Comp QR presence (Multiple QR)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Reliability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GPay Txn failure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GPay Txn attempt (but failed) during inactivity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Stuck txns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Behaviour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Merchant App Activity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155CC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Bad Actor</a:t>
                      </a:r>
                      <a:endParaRPr sz="1000">
                        <a:solidFill>
                          <a:srgbClr val="1155CC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GMB Listing</a:t>
                      </a:r>
                      <a:endParaRPr sz="1000">
                        <a:solidFill>
                          <a:srgbClr val="33333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3"/>
          <p:cNvSpPr/>
          <p:nvPr/>
        </p:nvSpPr>
        <p:spPr>
          <a:xfrm>
            <a:off x="4280937" y="2621321"/>
            <a:ext cx="410100" cy="438600"/>
          </a:xfrm>
          <a:prstGeom prst="mathPlus">
            <a:avLst>
              <a:gd fmla="val 23520" name="adj1"/>
            </a:avLst>
          </a:prstGeom>
          <a:solidFill>
            <a:srgbClr val="9FC5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