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6"/>
    <p:sldMasterId id="214748367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Lst>
  <p:sldSz cy="5143500" cx="9144000"/>
  <p:notesSz cx="6858000" cy="9144000"/>
  <p:embeddedFontLst>
    <p:embeddedFont>
      <p:font typeface="Roboto"/>
      <p:regular r:id="rId24"/>
      <p:bold r:id="rId25"/>
      <p:italic r:id="rId26"/>
      <p:boldItalic r:id="rId27"/>
    </p:embeddedFont>
    <p:embeddedFont>
      <p:font typeface="Google Sans Medium"/>
      <p:regular r:id="rId28"/>
      <p:bold r:id="rId29"/>
      <p:italic r:id="rId30"/>
      <p:boldItalic r:id="rId31"/>
    </p:embeddedFont>
    <p:embeddedFont>
      <p:font typeface="Google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Garvita Bajpai"/>
  <p:cmAuthor clrIdx="1" id="1" initials="" lastIdx="1" name="Sakshi Mor"/>
  <p:cmAuthor clrIdx="2" id="2" initials="" lastIdx="1" name="Shivi Gar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1E5293-B41F-4FDB-9082-4329580688C0}">
  <a:tblStyle styleId="{991E5293-B41F-4FDB-9082-4329580688C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2D9EEF8-C981-4139-AD2A-2BC3FEBDDFC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font" Target="fonts/Roboto-regular.fntdata"/><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GoogleSansMedium-regular.fntdata"/><Relationship Id="rId27" Type="http://schemas.openxmlformats.org/officeDocument/2006/relationships/font" Target="fonts/Roboto-bold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GoogleSansMedium-bold.fntdata"/><Relationship Id="rId7" Type="http://schemas.openxmlformats.org/officeDocument/2006/relationships/slideMaster" Target="slideMasters/slideMaster2.xml"/><Relationship Id="rId8" Type="http://schemas.openxmlformats.org/officeDocument/2006/relationships/notesMaster" Target="notesMasters/notesMaster1.xml"/><Relationship Id="rId31" Type="http://schemas.openxmlformats.org/officeDocument/2006/relationships/font" Target="fonts/GoogleSansMedium-boldItalic.fntdata"/><Relationship Id="rId30" Type="http://schemas.openxmlformats.org/officeDocument/2006/relationships/font" Target="fonts/GoogleSansMedium-italic.fntdata"/><Relationship Id="rId11" Type="http://schemas.openxmlformats.org/officeDocument/2006/relationships/slide" Target="slides/slide3.xml"/><Relationship Id="rId33" Type="http://schemas.openxmlformats.org/officeDocument/2006/relationships/font" Target="fonts/GoogleSans-bold.fntdata"/><Relationship Id="rId10" Type="http://schemas.openxmlformats.org/officeDocument/2006/relationships/slide" Target="slides/slide2.xml"/><Relationship Id="rId32" Type="http://schemas.openxmlformats.org/officeDocument/2006/relationships/font" Target="fonts/GoogleSans-regular.fntdata"/><Relationship Id="rId13" Type="http://schemas.openxmlformats.org/officeDocument/2006/relationships/slide" Target="slides/slide5.xml"/><Relationship Id="rId35" Type="http://schemas.openxmlformats.org/officeDocument/2006/relationships/font" Target="fonts/GoogleSans-boldItalic.fntdata"/><Relationship Id="rId12" Type="http://schemas.openxmlformats.org/officeDocument/2006/relationships/slide" Target="slides/slide4.xml"/><Relationship Id="rId34" Type="http://schemas.openxmlformats.org/officeDocument/2006/relationships/font" Target="fonts/GoogleSans-italic.fntdata"/><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7-18T08:43:26.880">
    <p:pos x="26" y="53"/>
    <p:text>@shivigarg@google.com @morsakshi@google.com @akshaydube@google.com 
Is there an inherent bias in cohort of merchants being onboarded versus revisits?
All revisits are targeted to merchant who have a HIGH probability of alternate QRs versus new onboarding have lower probability of alternate QRs
What are there a cohort differences (MCC) in onboarded versus revisited?
Is impact of revisit the same for sweep versus targeted?
_Reassigned to Shivi Garg_</p:text>
  </p:cm>
  <p:cm authorId="1" idx="1" dt="2022-07-18T07:28:08.181">
    <p:pos x="26" y="53"/>
    <p:text>@garvitabajpai@google.com IMO, (@shivigarg@google.com pl correct me):
1. Not sure if we can say this, as we are still @14M onboardings vs 25M at comp. However, we do intend to analyse how many of the onboardings are new to UPI and if there's a difference in their retention/engagement vs others. The bias that does exist between revisits inactive vs onboarding is that the inactive merchants prob. had a bad experience with us which the newly onboarded haven't.
2. Since the revisit strategy is not a targeted one yet i.e. it's a sweep strategy, we'd assume no stark differences in the MCC distr. across onboardings and revists cohorts.
3. Couldn't be analysed cz of lack of data.</p:text>
  </p:cm>
  <p:cm authorId="0" idx="2" dt="2022-07-18T08:43:26.880">
    <p:pos x="26" y="53"/>
    <p:text>I partly agree with #1... There is a higher chance revisited merchant would have a negative bias. Also on a relative basis probability of alternative QRs of a revisited merchant will definitely be higher than new. And will impact retention / resurrection 
on #2, if we consider revisits of only inactive and churning cohorts - does that efficacy look better? The reason is how we will absorb this data - this will make us pull back on revisit and spend on onboarding. However revisit efficacy on an avg possibly being pulled back due to active merchants also being visited (which doesn't change MTM much based on earlier analysis). Does that make sense? We should start getting sense of targeted revisit impact also as we have started going that
on #3 - MCC isn't stat sig, any directional sense 
@tejasgowda@google.com - just FYI and if you have thoughts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2-07-19T10:42:55.982">
    <p:pos x="2662" y="929"/>
    <p:text>Connecting with the previous question - this cost delta would get address in case revisits are targeted?
@shivigarg@google.com @tejasgowda@google.com
_Reassigned to Shivi Garg_</p:text>
  </p:cm>
  <p:cm authorId="2" idx="1" dt="2022-07-19T10:42:55.982">
    <p:pos x="2662" y="929"/>
    <p:text>@garvitabajpai@google.com doesnt seem like so. Inactive revisits are already cost effective. The delta is primarily due to active revisits. The headroom there is very low (already FOS retention is ~93%). The cost of getting incremental MTMs via active revisits would always be much higher vs. Ob</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465f81048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3465f81048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3b9825232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3b9825232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3c82097d41_1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3c82097d41_1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3c82097d41_1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3c82097d41_1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3c82097d41_3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3c82097d41_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3cb9c7754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3cb9c7754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3cb9c7754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3cb9c7754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c82097d41_1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c82097d41_1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c82097d41_1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c82097d41_1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c82097d41_1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3c82097d41_1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3c82097d41_1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3c82097d41_1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465f81048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3465f81048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b9825232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3b9825232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3b9825232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3b9825232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3465f81048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3465f81048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4"/>
          <p:cNvSpPr/>
          <p:nvPr/>
        </p:nvSpPr>
        <p:spPr>
          <a:xfrm>
            <a:off x="75" y="4636400"/>
            <a:ext cx="9144000" cy="50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14"/>
          <p:cNvGrpSpPr/>
          <p:nvPr/>
        </p:nvGrpSpPr>
        <p:grpSpPr>
          <a:xfrm>
            <a:off x="256960" y="1187048"/>
            <a:ext cx="1094856" cy="356807"/>
            <a:chOff x="0" y="0"/>
            <a:chExt cx="2077525" cy="676925"/>
          </a:xfrm>
        </p:grpSpPr>
        <p:sp>
          <p:nvSpPr>
            <p:cNvPr id="65" name="Google Shape;65;p14"/>
            <p:cNvSpPr/>
            <p:nvPr/>
          </p:nvSpPr>
          <p:spPr>
            <a:xfrm>
              <a:off x="0" y="0"/>
              <a:ext cx="511375" cy="524800"/>
            </a:xfrm>
            <a:custGeom>
              <a:rect b="b" l="l" r="r" t="t"/>
              <a:pathLst>
                <a:path extrusionOk="0" h="20992" w="20455">
                  <a:moveTo>
                    <a:pt x="10700" y="12450"/>
                  </a:moveTo>
                  <a:lnTo>
                    <a:pt x="10700" y="9583"/>
                  </a:lnTo>
                  <a:lnTo>
                    <a:pt x="20300" y="9583"/>
                  </a:lnTo>
                  <a:cubicBezTo>
                    <a:pt x="20398" y="10088"/>
                    <a:pt x="20455" y="10690"/>
                    <a:pt x="20455" y="11341"/>
                  </a:cubicBezTo>
                  <a:cubicBezTo>
                    <a:pt x="20455" y="13491"/>
                    <a:pt x="19866" y="16154"/>
                    <a:pt x="17972" y="18048"/>
                  </a:cubicBezTo>
                  <a:cubicBezTo>
                    <a:pt x="16129" y="19968"/>
                    <a:pt x="13773" y="20992"/>
                    <a:pt x="10650" y="20992"/>
                  </a:cubicBezTo>
                  <a:cubicBezTo>
                    <a:pt x="4864" y="20993"/>
                    <a:pt x="0" y="16282"/>
                    <a:pt x="0" y="10496"/>
                  </a:cubicBezTo>
                  <a:cubicBezTo>
                    <a:pt x="0" y="4710"/>
                    <a:pt x="4864" y="0"/>
                    <a:pt x="10650" y="0"/>
                  </a:cubicBezTo>
                  <a:cubicBezTo>
                    <a:pt x="13850" y="0"/>
                    <a:pt x="16129" y="1254"/>
                    <a:pt x="17844" y="2893"/>
                  </a:cubicBezTo>
                  <a:lnTo>
                    <a:pt x="15822" y="4915"/>
                  </a:lnTo>
                  <a:cubicBezTo>
                    <a:pt x="14593" y="3763"/>
                    <a:pt x="12929" y="2867"/>
                    <a:pt x="10651" y="2867"/>
                  </a:cubicBezTo>
                  <a:cubicBezTo>
                    <a:pt x="6427" y="2867"/>
                    <a:pt x="3124" y="6272"/>
                    <a:pt x="3124" y="10496"/>
                  </a:cubicBezTo>
                  <a:cubicBezTo>
                    <a:pt x="3124" y="14720"/>
                    <a:pt x="6427" y="18125"/>
                    <a:pt x="10651" y="18125"/>
                  </a:cubicBezTo>
                  <a:cubicBezTo>
                    <a:pt x="13390" y="18125"/>
                    <a:pt x="14952" y="17024"/>
                    <a:pt x="15950" y="16026"/>
                  </a:cubicBezTo>
                  <a:cubicBezTo>
                    <a:pt x="16764" y="15213"/>
                    <a:pt x="17299" y="14046"/>
                    <a:pt x="17507" y="12450"/>
                  </a:cubicBezTo>
                  <a:lnTo>
                    <a:pt x="10700" y="12450"/>
                  </a:lnTo>
                  <a:close/>
                </a:path>
              </a:pathLst>
            </a:custGeom>
            <a:solidFill>
              <a:srgbClr val="4285F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540400" y="187300"/>
              <a:ext cx="339200" cy="337950"/>
            </a:xfrm>
            <a:custGeom>
              <a:rect b="b" l="l" r="r" t="t"/>
              <a:pathLst>
                <a:path extrusionOk="0" h="13518" w="13568">
                  <a:moveTo>
                    <a:pt x="13568" y="6759"/>
                  </a:moveTo>
                  <a:cubicBezTo>
                    <a:pt x="13568" y="10650"/>
                    <a:pt x="10522" y="13518"/>
                    <a:pt x="6784" y="13518"/>
                  </a:cubicBezTo>
                  <a:cubicBezTo>
                    <a:pt x="3046" y="13518"/>
                    <a:pt x="0" y="10651"/>
                    <a:pt x="0" y="6759"/>
                  </a:cubicBezTo>
                  <a:cubicBezTo>
                    <a:pt x="0" y="2842"/>
                    <a:pt x="3046" y="0"/>
                    <a:pt x="6784" y="0"/>
                  </a:cubicBezTo>
                  <a:cubicBezTo>
                    <a:pt x="10522" y="0"/>
                    <a:pt x="13568" y="2842"/>
                    <a:pt x="13568" y="6759"/>
                  </a:cubicBezTo>
                  <a:close/>
                  <a:moveTo>
                    <a:pt x="10599" y="6759"/>
                  </a:moveTo>
                  <a:cubicBezTo>
                    <a:pt x="10599" y="4327"/>
                    <a:pt x="8833" y="2663"/>
                    <a:pt x="6785" y="2663"/>
                  </a:cubicBezTo>
                  <a:cubicBezTo>
                    <a:pt x="4737" y="2663"/>
                    <a:pt x="2970" y="4327"/>
                    <a:pt x="2970" y="6759"/>
                  </a:cubicBezTo>
                  <a:cubicBezTo>
                    <a:pt x="2970" y="9165"/>
                    <a:pt x="4736" y="10855"/>
                    <a:pt x="6785" y="10855"/>
                  </a:cubicBezTo>
                  <a:cubicBezTo>
                    <a:pt x="8832" y="10855"/>
                    <a:pt x="10599" y="9165"/>
                    <a:pt x="10599" y="6759"/>
                  </a:cubicBezTo>
                  <a:close/>
                </a:path>
              </a:pathLst>
            </a:custGeom>
            <a:solidFill>
              <a:srgbClr val="EA433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910400" y="187300"/>
              <a:ext cx="339200" cy="337950"/>
            </a:xfrm>
            <a:custGeom>
              <a:rect b="b" l="l" r="r" t="t"/>
              <a:pathLst>
                <a:path extrusionOk="0" h="13518" w="13568">
                  <a:moveTo>
                    <a:pt x="13568" y="6759"/>
                  </a:moveTo>
                  <a:cubicBezTo>
                    <a:pt x="13568" y="10650"/>
                    <a:pt x="10522" y="13518"/>
                    <a:pt x="6784" y="13518"/>
                  </a:cubicBezTo>
                  <a:cubicBezTo>
                    <a:pt x="3046" y="13518"/>
                    <a:pt x="0" y="10651"/>
                    <a:pt x="0" y="6759"/>
                  </a:cubicBezTo>
                  <a:cubicBezTo>
                    <a:pt x="0" y="2842"/>
                    <a:pt x="3046" y="0"/>
                    <a:pt x="6784" y="0"/>
                  </a:cubicBezTo>
                  <a:cubicBezTo>
                    <a:pt x="10522" y="0"/>
                    <a:pt x="13568" y="2842"/>
                    <a:pt x="13568" y="6759"/>
                  </a:cubicBezTo>
                  <a:close/>
                  <a:moveTo>
                    <a:pt x="10599" y="6759"/>
                  </a:moveTo>
                  <a:cubicBezTo>
                    <a:pt x="10599" y="4327"/>
                    <a:pt x="8833" y="2663"/>
                    <a:pt x="6785" y="2663"/>
                  </a:cubicBezTo>
                  <a:cubicBezTo>
                    <a:pt x="4737" y="2663"/>
                    <a:pt x="2970" y="4327"/>
                    <a:pt x="2970" y="6759"/>
                  </a:cubicBezTo>
                  <a:cubicBezTo>
                    <a:pt x="2970" y="9165"/>
                    <a:pt x="4736" y="10855"/>
                    <a:pt x="6785" y="10855"/>
                  </a:cubicBezTo>
                  <a:cubicBezTo>
                    <a:pt x="8832" y="10855"/>
                    <a:pt x="10599" y="9165"/>
                    <a:pt x="10599" y="6759"/>
                  </a:cubicBezTo>
                  <a:close/>
                </a:path>
              </a:pathLst>
            </a:custGeom>
            <a:solidFill>
              <a:srgbClr val="FBBC0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1280400" y="187325"/>
              <a:ext cx="323850" cy="489600"/>
            </a:xfrm>
            <a:custGeom>
              <a:rect b="b" l="l" r="r" t="t"/>
              <a:pathLst>
                <a:path extrusionOk="0" h="19584" w="12954">
                  <a:moveTo>
                    <a:pt x="12954" y="409"/>
                  </a:moveTo>
                  <a:lnTo>
                    <a:pt x="12954" y="12544"/>
                  </a:lnTo>
                  <a:cubicBezTo>
                    <a:pt x="12954" y="17536"/>
                    <a:pt x="10010" y="19584"/>
                    <a:pt x="6528" y="19584"/>
                  </a:cubicBezTo>
                  <a:cubicBezTo>
                    <a:pt x="3251" y="19584"/>
                    <a:pt x="1280" y="17382"/>
                    <a:pt x="537" y="15590"/>
                  </a:cubicBezTo>
                  <a:lnTo>
                    <a:pt x="3123" y="14515"/>
                  </a:lnTo>
                  <a:cubicBezTo>
                    <a:pt x="3584" y="15616"/>
                    <a:pt x="4710" y="16922"/>
                    <a:pt x="6528" y="16922"/>
                  </a:cubicBezTo>
                  <a:cubicBezTo>
                    <a:pt x="8755" y="16922"/>
                    <a:pt x="10138" y="15539"/>
                    <a:pt x="10138" y="12954"/>
                  </a:cubicBezTo>
                  <a:lnTo>
                    <a:pt x="10138" y="11981"/>
                  </a:lnTo>
                  <a:lnTo>
                    <a:pt x="10036" y="11981"/>
                  </a:lnTo>
                  <a:cubicBezTo>
                    <a:pt x="9370" y="12800"/>
                    <a:pt x="8090" y="13517"/>
                    <a:pt x="6477" y="13517"/>
                  </a:cubicBezTo>
                  <a:cubicBezTo>
                    <a:pt x="3098" y="13517"/>
                    <a:pt x="0" y="10573"/>
                    <a:pt x="0" y="6784"/>
                  </a:cubicBezTo>
                  <a:cubicBezTo>
                    <a:pt x="0" y="2969"/>
                    <a:pt x="3098" y="0"/>
                    <a:pt x="6477" y="0"/>
                  </a:cubicBezTo>
                  <a:cubicBezTo>
                    <a:pt x="8090" y="0"/>
                    <a:pt x="9370" y="717"/>
                    <a:pt x="10036" y="1511"/>
                  </a:cubicBezTo>
                  <a:lnTo>
                    <a:pt x="10138" y="1511"/>
                  </a:lnTo>
                  <a:lnTo>
                    <a:pt x="10138" y="409"/>
                  </a:lnTo>
                  <a:lnTo>
                    <a:pt x="12954" y="409"/>
                  </a:lnTo>
                  <a:close/>
                  <a:moveTo>
                    <a:pt x="10343" y="6784"/>
                  </a:moveTo>
                  <a:cubicBezTo>
                    <a:pt x="10343" y="4403"/>
                    <a:pt x="8756" y="2662"/>
                    <a:pt x="6733" y="2662"/>
                  </a:cubicBezTo>
                  <a:cubicBezTo>
                    <a:pt x="4685" y="2662"/>
                    <a:pt x="2970" y="4403"/>
                    <a:pt x="2970" y="6784"/>
                  </a:cubicBezTo>
                  <a:cubicBezTo>
                    <a:pt x="2970" y="9139"/>
                    <a:pt x="4685" y="10855"/>
                    <a:pt x="6733" y="10855"/>
                  </a:cubicBezTo>
                  <a:cubicBezTo>
                    <a:pt x="8755" y="10854"/>
                    <a:pt x="10343" y="9139"/>
                    <a:pt x="10343" y="6784"/>
                  </a:cubicBezTo>
                  <a:close/>
                </a:path>
              </a:pathLst>
            </a:custGeom>
            <a:solidFill>
              <a:srgbClr val="4285F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1655750" y="20000"/>
              <a:ext cx="74250" cy="495000"/>
            </a:xfrm>
            <a:custGeom>
              <a:rect b="b" l="l" r="r" t="t"/>
              <a:pathLst>
                <a:path extrusionOk="0" h="19800" w="2970">
                  <a:moveTo>
                    <a:pt x="2970" y="0"/>
                  </a:moveTo>
                  <a:lnTo>
                    <a:pt x="2970" y="19800"/>
                  </a:lnTo>
                  <a:lnTo>
                    <a:pt x="0" y="19800"/>
                  </a:lnTo>
                  <a:lnTo>
                    <a:pt x="0" y="0"/>
                  </a:lnTo>
                  <a:lnTo>
                    <a:pt x="2970" y="0"/>
                  </a:lnTo>
                  <a:close/>
                </a:path>
              </a:pathLst>
            </a:custGeom>
            <a:solidFill>
              <a:srgbClr val="34A85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1765825" y="187275"/>
              <a:ext cx="311700" cy="337950"/>
            </a:xfrm>
            <a:custGeom>
              <a:rect b="b" l="l" r="r" t="t"/>
              <a:pathLst>
                <a:path extrusionOk="0" h="13518" w="12468">
                  <a:moveTo>
                    <a:pt x="10035" y="8987"/>
                  </a:moveTo>
                  <a:lnTo>
                    <a:pt x="12339" y="10523"/>
                  </a:lnTo>
                  <a:cubicBezTo>
                    <a:pt x="11596" y="11624"/>
                    <a:pt x="9804" y="13518"/>
                    <a:pt x="6707" y="13518"/>
                  </a:cubicBezTo>
                  <a:cubicBezTo>
                    <a:pt x="2867" y="13518"/>
                    <a:pt x="0" y="10548"/>
                    <a:pt x="0" y="6759"/>
                  </a:cubicBezTo>
                  <a:cubicBezTo>
                    <a:pt x="0" y="2739"/>
                    <a:pt x="2893" y="0"/>
                    <a:pt x="6375" y="0"/>
                  </a:cubicBezTo>
                  <a:cubicBezTo>
                    <a:pt x="9882" y="0"/>
                    <a:pt x="11598" y="2791"/>
                    <a:pt x="12161" y="4301"/>
                  </a:cubicBezTo>
                  <a:lnTo>
                    <a:pt x="12468" y="5069"/>
                  </a:lnTo>
                  <a:lnTo>
                    <a:pt x="3431" y="8807"/>
                  </a:lnTo>
                  <a:cubicBezTo>
                    <a:pt x="4122" y="10164"/>
                    <a:pt x="5198" y="10855"/>
                    <a:pt x="6708" y="10855"/>
                  </a:cubicBezTo>
                  <a:cubicBezTo>
                    <a:pt x="8217" y="10856"/>
                    <a:pt x="9267" y="10114"/>
                    <a:pt x="10035" y="8987"/>
                  </a:cubicBezTo>
                  <a:close/>
                  <a:moveTo>
                    <a:pt x="2943" y="6555"/>
                  </a:moveTo>
                  <a:lnTo>
                    <a:pt x="8985" y="4046"/>
                  </a:lnTo>
                  <a:cubicBezTo>
                    <a:pt x="8652" y="3201"/>
                    <a:pt x="7654" y="2612"/>
                    <a:pt x="6476" y="2612"/>
                  </a:cubicBezTo>
                  <a:cubicBezTo>
                    <a:pt x="4966" y="2613"/>
                    <a:pt x="2867" y="3944"/>
                    <a:pt x="2943" y="6555"/>
                  </a:cubicBezTo>
                  <a:close/>
                </a:path>
              </a:pathLst>
            </a:custGeom>
            <a:solidFill>
              <a:srgbClr val="EA433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14"/>
          <p:cNvSpPr txBox="1"/>
          <p:nvPr/>
        </p:nvSpPr>
        <p:spPr>
          <a:xfrm>
            <a:off x="129750" y="4796225"/>
            <a:ext cx="3561000" cy="276900"/>
          </a:xfrm>
          <a:prstGeom prst="rect">
            <a:avLst/>
          </a:prstGeom>
          <a:noFill/>
          <a:ln>
            <a:noFill/>
          </a:ln>
        </p:spPr>
        <p:txBody>
          <a:bodyPr anchorCtr="0" anchor="ctr" bIns="91425" lIns="91425" spcFirstLastPara="1" rIns="91425" wrap="square" tIns="91425">
            <a:noAutofit/>
          </a:bodyPr>
          <a:lstStyle/>
          <a:p>
            <a:pPr indent="0" lvl="0" marL="0" rtl="0" algn="l">
              <a:lnSpc>
                <a:spcPct val="95000"/>
              </a:lnSpc>
              <a:spcBef>
                <a:spcPts val="0"/>
              </a:spcBef>
              <a:spcAft>
                <a:spcPts val="0"/>
              </a:spcAft>
              <a:buNone/>
            </a:pPr>
            <a:r>
              <a:rPr lang="en" sz="600">
                <a:solidFill>
                  <a:schemeClr val="dk2"/>
                </a:solidFill>
                <a:latin typeface="Roboto"/>
                <a:ea typeface="Roboto"/>
                <a:cs typeface="Roboto"/>
                <a:sym typeface="Roboto"/>
              </a:rPr>
              <a:t>Confidential + Proprietary</a:t>
            </a:r>
            <a:endParaRPr sz="600">
              <a:solidFill>
                <a:schemeClr val="dk2"/>
              </a:solidFill>
              <a:latin typeface="Roboto"/>
              <a:ea typeface="Roboto"/>
              <a:cs typeface="Roboto"/>
              <a:sym typeface="Roboto"/>
            </a:endParaRPr>
          </a:p>
        </p:txBody>
      </p:sp>
      <p:sp>
        <p:nvSpPr>
          <p:cNvPr id="72" name="Google Shape;72;p14"/>
          <p:cNvSpPr txBox="1"/>
          <p:nvPr>
            <p:ph type="ctrTitle"/>
          </p:nvPr>
        </p:nvSpPr>
        <p:spPr>
          <a:xfrm>
            <a:off x="129758" y="304800"/>
            <a:ext cx="8520600" cy="2052600"/>
          </a:xfrm>
          <a:prstGeom prst="rect">
            <a:avLst/>
          </a:prstGeom>
        </p:spPr>
        <p:txBody>
          <a:bodyPr anchorCtr="0" anchor="b"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73" name="Google Shape;73;p14"/>
          <p:cNvSpPr txBox="1"/>
          <p:nvPr>
            <p:ph idx="1" type="subTitle"/>
          </p:nvPr>
        </p:nvSpPr>
        <p:spPr>
          <a:xfrm>
            <a:off x="129750" y="2394350"/>
            <a:ext cx="8520600" cy="792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2400"/>
              <a:buNone/>
              <a:defRPr sz="2400"/>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74" name="Google Shape;74;p14"/>
          <p:cNvSpPr txBox="1"/>
          <p:nvPr>
            <p:ph idx="12" type="sldNum"/>
          </p:nvPr>
        </p:nvSpPr>
        <p:spPr>
          <a:xfrm>
            <a:off x="8453375" y="4796300"/>
            <a:ext cx="548700" cy="276900"/>
          </a:xfrm>
          <a:prstGeom prst="rect">
            <a:avLst/>
          </a:prstGeom>
        </p:spPr>
        <p:txBody>
          <a:bodyPr anchorCtr="0" anchor="ctr" bIns="91425" lIns="91425" spcFirstLastPara="1" rIns="91425" wrap="square" tIns="91425">
            <a:normAutofit fontScale="85000"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75" name="Shape 75"/>
        <p:cNvGrpSpPr/>
        <p:nvPr/>
      </p:nvGrpSpPr>
      <p:grpSpPr>
        <a:xfrm>
          <a:off x="0" y="0"/>
          <a:ext cx="0" cy="0"/>
          <a:chOff x="0" y="0"/>
          <a:chExt cx="0" cy="0"/>
        </a:xfrm>
      </p:grpSpPr>
      <p:sp>
        <p:nvSpPr>
          <p:cNvPr id="76" name="Google Shape;76;p15"/>
          <p:cNvSpPr/>
          <p:nvPr/>
        </p:nvSpPr>
        <p:spPr>
          <a:xfrm>
            <a:off x="75" y="4636400"/>
            <a:ext cx="9144000" cy="507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15"/>
          <p:cNvGrpSpPr/>
          <p:nvPr/>
        </p:nvGrpSpPr>
        <p:grpSpPr>
          <a:xfrm>
            <a:off x="176223" y="4848071"/>
            <a:ext cx="532885" cy="173631"/>
            <a:chOff x="0" y="0"/>
            <a:chExt cx="2077525" cy="676925"/>
          </a:xfrm>
        </p:grpSpPr>
        <p:sp>
          <p:nvSpPr>
            <p:cNvPr id="78" name="Google Shape;78;p15"/>
            <p:cNvSpPr/>
            <p:nvPr/>
          </p:nvSpPr>
          <p:spPr>
            <a:xfrm>
              <a:off x="0" y="0"/>
              <a:ext cx="511375" cy="524800"/>
            </a:xfrm>
            <a:custGeom>
              <a:rect b="b" l="l" r="r" t="t"/>
              <a:pathLst>
                <a:path extrusionOk="0" h="20992" w="20455">
                  <a:moveTo>
                    <a:pt x="10700" y="12450"/>
                  </a:moveTo>
                  <a:lnTo>
                    <a:pt x="10700" y="9583"/>
                  </a:lnTo>
                  <a:lnTo>
                    <a:pt x="20300" y="9583"/>
                  </a:lnTo>
                  <a:cubicBezTo>
                    <a:pt x="20398" y="10088"/>
                    <a:pt x="20455" y="10690"/>
                    <a:pt x="20455" y="11341"/>
                  </a:cubicBezTo>
                  <a:cubicBezTo>
                    <a:pt x="20455" y="13491"/>
                    <a:pt x="19866" y="16154"/>
                    <a:pt x="17972" y="18048"/>
                  </a:cubicBezTo>
                  <a:cubicBezTo>
                    <a:pt x="16129" y="19968"/>
                    <a:pt x="13773" y="20992"/>
                    <a:pt x="10650" y="20992"/>
                  </a:cubicBezTo>
                  <a:cubicBezTo>
                    <a:pt x="4864" y="20993"/>
                    <a:pt x="0" y="16282"/>
                    <a:pt x="0" y="10496"/>
                  </a:cubicBezTo>
                  <a:cubicBezTo>
                    <a:pt x="0" y="4710"/>
                    <a:pt x="4864" y="0"/>
                    <a:pt x="10650" y="0"/>
                  </a:cubicBezTo>
                  <a:cubicBezTo>
                    <a:pt x="13850" y="0"/>
                    <a:pt x="16129" y="1254"/>
                    <a:pt x="17844" y="2893"/>
                  </a:cubicBezTo>
                  <a:lnTo>
                    <a:pt x="15822" y="4915"/>
                  </a:lnTo>
                  <a:cubicBezTo>
                    <a:pt x="14593" y="3763"/>
                    <a:pt x="12929" y="2867"/>
                    <a:pt x="10651" y="2867"/>
                  </a:cubicBezTo>
                  <a:cubicBezTo>
                    <a:pt x="6427" y="2867"/>
                    <a:pt x="3124" y="6272"/>
                    <a:pt x="3124" y="10496"/>
                  </a:cubicBezTo>
                  <a:cubicBezTo>
                    <a:pt x="3124" y="14720"/>
                    <a:pt x="6427" y="18125"/>
                    <a:pt x="10651" y="18125"/>
                  </a:cubicBezTo>
                  <a:cubicBezTo>
                    <a:pt x="13390" y="18125"/>
                    <a:pt x="14952" y="17024"/>
                    <a:pt x="15950" y="16026"/>
                  </a:cubicBezTo>
                  <a:cubicBezTo>
                    <a:pt x="16764" y="15213"/>
                    <a:pt x="17299" y="14046"/>
                    <a:pt x="17507" y="12450"/>
                  </a:cubicBezTo>
                  <a:lnTo>
                    <a:pt x="10700" y="12450"/>
                  </a:lnTo>
                  <a:close/>
                </a:path>
              </a:pathLst>
            </a:cu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540400" y="187300"/>
              <a:ext cx="339200" cy="337950"/>
            </a:xfrm>
            <a:custGeom>
              <a:rect b="b" l="l" r="r" t="t"/>
              <a:pathLst>
                <a:path extrusionOk="0" h="13518" w="13568">
                  <a:moveTo>
                    <a:pt x="13568" y="6759"/>
                  </a:moveTo>
                  <a:cubicBezTo>
                    <a:pt x="13568" y="10650"/>
                    <a:pt x="10522" y="13518"/>
                    <a:pt x="6784" y="13518"/>
                  </a:cubicBezTo>
                  <a:cubicBezTo>
                    <a:pt x="3046" y="13518"/>
                    <a:pt x="0" y="10651"/>
                    <a:pt x="0" y="6759"/>
                  </a:cubicBezTo>
                  <a:cubicBezTo>
                    <a:pt x="0" y="2842"/>
                    <a:pt x="3046" y="0"/>
                    <a:pt x="6784" y="0"/>
                  </a:cubicBezTo>
                  <a:cubicBezTo>
                    <a:pt x="10522" y="0"/>
                    <a:pt x="13568" y="2842"/>
                    <a:pt x="13568" y="6759"/>
                  </a:cubicBezTo>
                  <a:close/>
                  <a:moveTo>
                    <a:pt x="10599" y="6759"/>
                  </a:moveTo>
                  <a:cubicBezTo>
                    <a:pt x="10599" y="4327"/>
                    <a:pt x="8833" y="2663"/>
                    <a:pt x="6785" y="2663"/>
                  </a:cubicBezTo>
                  <a:cubicBezTo>
                    <a:pt x="4737" y="2663"/>
                    <a:pt x="2970" y="4327"/>
                    <a:pt x="2970" y="6759"/>
                  </a:cubicBezTo>
                  <a:cubicBezTo>
                    <a:pt x="2970" y="9165"/>
                    <a:pt x="4736" y="10855"/>
                    <a:pt x="6785" y="10855"/>
                  </a:cubicBezTo>
                  <a:cubicBezTo>
                    <a:pt x="8832" y="10855"/>
                    <a:pt x="10599" y="9165"/>
                    <a:pt x="10599" y="6759"/>
                  </a:cubicBezTo>
                  <a:close/>
                </a:path>
              </a:pathLst>
            </a:cu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910400" y="187300"/>
              <a:ext cx="339200" cy="337950"/>
            </a:xfrm>
            <a:custGeom>
              <a:rect b="b" l="l" r="r" t="t"/>
              <a:pathLst>
                <a:path extrusionOk="0" h="13518" w="13568">
                  <a:moveTo>
                    <a:pt x="13568" y="6759"/>
                  </a:moveTo>
                  <a:cubicBezTo>
                    <a:pt x="13568" y="10650"/>
                    <a:pt x="10522" y="13518"/>
                    <a:pt x="6784" y="13518"/>
                  </a:cubicBezTo>
                  <a:cubicBezTo>
                    <a:pt x="3046" y="13518"/>
                    <a:pt x="0" y="10651"/>
                    <a:pt x="0" y="6759"/>
                  </a:cubicBezTo>
                  <a:cubicBezTo>
                    <a:pt x="0" y="2842"/>
                    <a:pt x="3046" y="0"/>
                    <a:pt x="6784" y="0"/>
                  </a:cubicBezTo>
                  <a:cubicBezTo>
                    <a:pt x="10522" y="0"/>
                    <a:pt x="13568" y="2842"/>
                    <a:pt x="13568" y="6759"/>
                  </a:cubicBezTo>
                  <a:close/>
                  <a:moveTo>
                    <a:pt x="10599" y="6759"/>
                  </a:moveTo>
                  <a:cubicBezTo>
                    <a:pt x="10599" y="4327"/>
                    <a:pt x="8833" y="2663"/>
                    <a:pt x="6785" y="2663"/>
                  </a:cubicBezTo>
                  <a:cubicBezTo>
                    <a:pt x="4737" y="2663"/>
                    <a:pt x="2970" y="4327"/>
                    <a:pt x="2970" y="6759"/>
                  </a:cubicBezTo>
                  <a:cubicBezTo>
                    <a:pt x="2970" y="9165"/>
                    <a:pt x="4736" y="10855"/>
                    <a:pt x="6785" y="10855"/>
                  </a:cubicBezTo>
                  <a:cubicBezTo>
                    <a:pt x="8832" y="10855"/>
                    <a:pt x="10599" y="9165"/>
                    <a:pt x="10599" y="6759"/>
                  </a:cubicBezTo>
                  <a:close/>
                </a:path>
              </a:pathLst>
            </a:cu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1280400" y="187325"/>
              <a:ext cx="323850" cy="489600"/>
            </a:xfrm>
            <a:custGeom>
              <a:rect b="b" l="l" r="r" t="t"/>
              <a:pathLst>
                <a:path extrusionOk="0" h="19584" w="12954">
                  <a:moveTo>
                    <a:pt x="12954" y="409"/>
                  </a:moveTo>
                  <a:lnTo>
                    <a:pt x="12954" y="12544"/>
                  </a:lnTo>
                  <a:cubicBezTo>
                    <a:pt x="12954" y="17536"/>
                    <a:pt x="10010" y="19584"/>
                    <a:pt x="6528" y="19584"/>
                  </a:cubicBezTo>
                  <a:cubicBezTo>
                    <a:pt x="3251" y="19584"/>
                    <a:pt x="1280" y="17382"/>
                    <a:pt x="537" y="15590"/>
                  </a:cubicBezTo>
                  <a:lnTo>
                    <a:pt x="3123" y="14515"/>
                  </a:lnTo>
                  <a:cubicBezTo>
                    <a:pt x="3584" y="15616"/>
                    <a:pt x="4710" y="16922"/>
                    <a:pt x="6528" y="16922"/>
                  </a:cubicBezTo>
                  <a:cubicBezTo>
                    <a:pt x="8755" y="16922"/>
                    <a:pt x="10138" y="15539"/>
                    <a:pt x="10138" y="12954"/>
                  </a:cubicBezTo>
                  <a:lnTo>
                    <a:pt x="10138" y="11981"/>
                  </a:lnTo>
                  <a:lnTo>
                    <a:pt x="10036" y="11981"/>
                  </a:lnTo>
                  <a:cubicBezTo>
                    <a:pt x="9370" y="12800"/>
                    <a:pt x="8090" y="13517"/>
                    <a:pt x="6477" y="13517"/>
                  </a:cubicBezTo>
                  <a:cubicBezTo>
                    <a:pt x="3098" y="13517"/>
                    <a:pt x="0" y="10573"/>
                    <a:pt x="0" y="6784"/>
                  </a:cubicBezTo>
                  <a:cubicBezTo>
                    <a:pt x="0" y="2969"/>
                    <a:pt x="3098" y="0"/>
                    <a:pt x="6477" y="0"/>
                  </a:cubicBezTo>
                  <a:cubicBezTo>
                    <a:pt x="8090" y="0"/>
                    <a:pt x="9370" y="717"/>
                    <a:pt x="10036" y="1511"/>
                  </a:cubicBezTo>
                  <a:lnTo>
                    <a:pt x="10138" y="1511"/>
                  </a:lnTo>
                  <a:lnTo>
                    <a:pt x="10138" y="409"/>
                  </a:lnTo>
                  <a:lnTo>
                    <a:pt x="12954" y="409"/>
                  </a:lnTo>
                  <a:close/>
                  <a:moveTo>
                    <a:pt x="10343" y="6784"/>
                  </a:moveTo>
                  <a:cubicBezTo>
                    <a:pt x="10343" y="4403"/>
                    <a:pt x="8756" y="2662"/>
                    <a:pt x="6733" y="2662"/>
                  </a:cubicBezTo>
                  <a:cubicBezTo>
                    <a:pt x="4685" y="2662"/>
                    <a:pt x="2970" y="4403"/>
                    <a:pt x="2970" y="6784"/>
                  </a:cubicBezTo>
                  <a:cubicBezTo>
                    <a:pt x="2970" y="9139"/>
                    <a:pt x="4685" y="10855"/>
                    <a:pt x="6733" y="10855"/>
                  </a:cubicBezTo>
                  <a:cubicBezTo>
                    <a:pt x="8755" y="10854"/>
                    <a:pt x="10343" y="9139"/>
                    <a:pt x="10343" y="6784"/>
                  </a:cubicBezTo>
                  <a:close/>
                </a:path>
              </a:pathLst>
            </a:cu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1655750" y="20000"/>
              <a:ext cx="74250" cy="495000"/>
            </a:xfrm>
            <a:custGeom>
              <a:rect b="b" l="l" r="r" t="t"/>
              <a:pathLst>
                <a:path extrusionOk="0" h="19800" w="2970">
                  <a:moveTo>
                    <a:pt x="2970" y="0"/>
                  </a:moveTo>
                  <a:lnTo>
                    <a:pt x="2970" y="19800"/>
                  </a:lnTo>
                  <a:lnTo>
                    <a:pt x="0" y="19800"/>
                  </a:lnTo>
                  <a:lnTo>
                    <a:pt x="0" y="0"/>
                  </a:lnTo>
                  <a:lnTo>
                    <a:pt x="2970" y="0"/>
                  </a:lnTo>
                  <a:close/>
                </a:path>
              </a:pathLst>
            </a:cu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1765825" y="187275"/>
              <a:ext cx="311700" cy="337950"/>
            </a:xfrm>
            <a:custGeom>
              <a:rect b="b" l="l" r="r" t="t"/>
              <a:pathLst>
                <a:path extrusionOk="0" h="13518" w="12468">
                  <a:moveTo>
                    <a:pt x="10035" y="8987"/>
                  </a:moveTo>
                  <a:lnTo>
                    <a:pt x="12339" y="10523"/>
                  </a:lnTo>
                  <a:cubicBezTo>
                    <a:pt x="11596" y="11624"/>
                    <a:pt x="9804" y="13518"/>
                    <a:pt x="6707" y="13518"/>
                  </a:cubicBezTo>
                  <a:cubicBezTo>
                    <a:pt x="2867" y="13518"/>
                    <a:pt x="0" y="10548"/>
                    <a:pt x="0" y="6759"/>
                  </a:cubicBezTo>
                  <a:cubicBezTo>
                    <a:pt x="0" y="2739"/>
                    <a:pt x="2893" y="0"/>
                    <a:pt x="6375" y="0"/>
                  </a:cubicBezTo>
                  <a:cubicBezTo>
                    <a:pt x="9882" y="0"/>
                    <a:pt x="11598" y="2791"/>
                    <a:pt x="12161" y="4301"/>
                  </a:cubicBezTo>
                  <a:lnTo>
                    <a:pt x="12468" y="5069"/>
                  </a:lnTo>
                  <a:lnTo>
                    <a:pt x="3431" y="8807"/>
                  </a:lnTo>
                  <a:cubicBezTo>
                    <a:pt x="4122" y="10164"/>
                    <a:pt x="5198" y="10855"/>
                    <a:pt x="6708" y="10855"/>
                  </a:cubicBezTo>
                  <a:cubicBezTo>
                    <a:pt x="8217" y="10856"/>
                    <a:pt x="9267" y="10114"/>
                    <a:pt x="10035" y="8987"/>
                  </a:cubicBezTo>
                  <a:close/>
                  <a:moveTo>
                    <a:pt x="2943" y="6555"/>
                  </a:moveTo>
                  <a:lnTo>
                    <a:pt x="8985" y="4046"/>
                  </a:lnTo>
                  <a:cubicBezTo>
                    <a:pt x="8652" y="3201"/>
                    <a:pt x="7654" y="2612"/>
                    <a:pt x="6476" y="2612"/>
                  </a:cubicBezTo>
                  <a:cubicBezTo>
                    <a:pt x="4966" y="2613"/>
                    <a:pt x="2867" y="3944"/>
                    <a:pt x="2943" y="6555"/>
                  </a:cubicBezTo>
                  <a:close/>
                </a:path>
              </a:pathLst>
            </a:cu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nvSpPr>
        <p:spPr>
          <a:xfrm>
            <a:off x="5085675" y="4796225"/>
            <a:ext cx="35610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 sz="600">
                <a:solidFill>
                  <a:schemeClr val="lt1"/>
                </a:solidFill>
                <a:latin typeface="Roboto"/>
                <a:ea typeface="Roboto"/>
                <a:cs typeface="Roboto"/>
                <a:sym typeface="Roboto"/>
              </a:rPr>
              <a:t>Confidential + Proprietary</a:t>
            </a:r>
            <a:endParaRPr sz="600">
              <a:solidFill>
                <a:schemeClr val="lt1"/>
              </a:solidFill>
              <a:latin typeface="Roboto"/>
              <a:ea typeface="Roboto"/>
              <a:cs typeface="Roboto"/>
              <a:sym typeface="Roboto"/>
            </a:endParaRPr>
          </a:p>
        </p:txBody>
      </p:sp>
      <p:sp>
        <p:nvSpPr>
          <p:cNvPr id="85" name="Google Shape;85;p15"/>
          <p:cNvSpPr txBox="1"/>
          <p:nvPr>
            <p:ph type="title"/>
          </p:nvPr>
        </p:nvSpPr>
        <p:spPr>
          <a:xfrm>
            <a:off x="176225" y="703050"/>
            <a:ext cx="4022100" cy="36498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6" name="Google Shape;86;p15"/>
          <p:cNvSpPr txBox="1"/>
          <p:nvPr>
            <p:ph idx="12" type="sldNum"/>
          </p:nvPr>
        </p:nvSpPr>
        <p:spPr>
          <a:xfrm>
            <a:off x="8453375" y="4796300"/>
            <a:ext cx="548700" cy="276900"/>
          </a:xfrm>
          <a:prstGeom prst="rect">
            <a:avLst/>
          </a:prstGeom>
        </p:spPr>
        <p:txBody>
          <a:bodyPr anchorCtr="0" anchor="ctr" bIns="91425" lIns="91425" spcFirstLastPara="1" rIns="91425" wrap="square" tIns="91425">
            <a:normAutofit fontScale="85000" lnSpcReduction="20000"/>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7" name="Shape 87"/>
        <p:cNvGrpSpPr/>
        <p:nvPr/>
      </p:nvGrpSpPr>
      <p:grpSpPr>
        <a:xfrm>
          <a:off x="0" y="0"/>
          <a:ext cx="0" cy="0"/>
          <a:chOff x="0" y="0"/>
          <a:chExt cx="0" cy="0"/>
        </a:xfrm>
      </p:grpSpPr>
      <p:sp>
        <p:nvSpPr>
          <p:cNvPr id="88" name="Google Shape;88;p16"/>
          <p:cNvSpPr txBox="1"/>
          <p:nvPr>
            <p:ph type="title"/>
          </p:nvPr>
        </p:nvSpPr>
        <p:spPr>
          <a:xfrm>
            <a:off x="180900" y="446900"/>
            <a:ext cx="87822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89" name="Google Shape;89;p16"/>
          <p:cNvSpPr txBox="1"/>
          <p:nvPr>
            <p:ph idx="1" type="body"/>
          </p:nvPr>
        </p:nvSpPr>
        <p:spPr>
          <a:xfrm>
            <a:off x="180900" y="1143700"/>
            <a:ext cx="87822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0" name="Google Shape;90;p16"/>
          <p:cNvSpPr txBox="1"/>
          <p:nvPr>
            <p:ph idx="12" type="sldNum"/>
          </p:nvPr>
        </p:nvSpPr>
        <p:spPr>
          <a:xfrm>
            <a:off x="8453375" y="4796300"/>
            <a:ext cx="548700" cy="276900"/>
          </a:xfrm>
          <a:prstGeom prst="rect">
            <a:avLst/>
          </a:prstGeom>
        </p:spPr>
        <p:txBody>
          <a:bodyPr anchorCtr="0" anchor="ctr" bIns="91425" lIns="91425" spcFirstLastPara="1" rIns="91425" wrap="square" tIns="91425">
            <a:normAutofit fontScale="85000"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sp>
        <p:nvSpPr>
          <p:cNvPr id="92" name="Google Shape;92;p17"/>
          <p:cNvSpPr txBox="1"/>
          <p:nvPr>
            <p:ph type="title"/>
          </p:nvPr>
        </p:nvSpPr>
        <p:spPr>
          <a:xfrm>
            <a:off x="180900" y="446900"/>
            <a:ext cx="87822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93" name="Google Shape;93;p17"/>
          <p:cNvSpPr txBox="1"/>
          <p:nvPr>
            <p:ph idx="1" type="body"/>
          </p:nvPr>
        </p:nvSpPr>
        <p:spPr>
          <a:xfrm>
            <a:off x="180900" y="1143700"/>
            <a:ext cx="41226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4" name="Google Shape;94;p17"/>
          <p:cNvSpPr txBox="1"/>
          <p:nvPr>
            <p:ph idx="2" type="body"/>
          </p:nvPr>
        </p:nvSpPr>
        <p:spPr>
          <a:xfrm>
            <a:off x="4840395" y="1143700"/>
            <a:ext cx="41226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5" name="Google Shape;95;p17"/>
          <p:cNvSpPr txBox="1"/>
          <p:nvPr>
            <p:ph idx="12" type="sldNum"/>
          </p:nvPr>
        </p:nvSpPr>
        <p:spPr>
          <a:xfrm>
            <a:off x="8453375" y="4796300"/>
            <a:ext cx="548700" cy="276900"/>
          </a:xfrm>
          <a:prstGeom prst="rect">
            <a:avLst/>
          </a:prstGeom>
        </p:spPr>
        <p:txBody>
          <a:bodyPr anchorCtr="0" anchor="ctr" bIns="91425" lIns="91425" spcFirstLastPara="1" rIns="91425" wrap="square" tIns="91425">
            <a:normAutofit fontScale="85000"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sp>
        <p:nvSpPr>
          <p:cNvPr id="97" name="Google Shape;97;p18"/>
          <p:cNvSpPr txBox="1"/>
          <p:nvPr>
            <p:ph type="title"/>
          </p:nvPr>
        </p:nvSpPr>
        <p:spPr>
          <a:xfrm>
            <a:off x="180900" y="446900"/>
            <a:ext cx="87822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98" name="Google Shape;98;p18"/>
          <p:cNvSpPr txBox="1"/>
          <p:nvPr>
            <p:ph idx="12" type="sldNum"/>
          </p:nvPr>
        </p:nvSpPr>
        <p:spPr>
          <a:xfrm>
            <a:off x="8453375" y="4796300"/>
            <a:ext cx="548700" cy="276900"/>
          </a:xfrm>
          <a:prstGeom prst="rect">
            <a:avLst/>
          </a:prstGeom>
        </p:spPr>
        <p:txBody>
          <a:bodyPr anchorCtr="0" anchor="ctr" bIns="91425" lIns="91425" spcFirstLastPara="1" rIns="91425" wrap="square" tIns="91425">
            <a:normAutofit fontScale="85000"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9" name="Shape 99"/>
        <p:cNvGrpSpPr/>
        <p:nvPr/>
      </p:nvGrpSpPr>
      <p:grpSpPr>
        <a:xfrm>
          <a:off x="0" y="0"/>
          <a:ext cx="0" cy="0"/>
          <a:chOff x="0" y="0"/>
          <a:chExt cx="0" cy="0"/>
        </a:xfrm>
      </p:grpSpPr>
      <p:sp>
        <p:nvSpPr>
          <p:cNvPr id="100" name="Google Shape;100;p19"/>
          <p:cNvSpPr txBox="1"/>
          <p:nvPr>
            <p:ph type="title"/>
          </p:nvPr>
        </p:nvSpPr>
        <p:spPr>
          <a:xfrm>
            <a:off x="180900" y="447950"/>
            <a:ext cx="5867400" cy="7557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101" name="Google Shape;101;p19"/>
          <p:cNvSpPr txBox="1"/>
          <p:nvPr>
            <p:ph idx="1" type="body"/>
          </p:nvPr>
        </p:nvSpPr>
        <p:spPr>
          <a:xfrm>
            <a:off x="180900" y="128195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2" name="Google Shape;102;p19"/>
          <p:cNvSpPr txBox="1"/>
          <p:nvPr>
            <p:ph idx="12" type="sldNum"/>
          </p:nvPr>
        </p:nvSpPr>
        <p:spPr>
          <a:xfrm>
            <a:off x="8453375" y="4796300"/>
            <a:ext cx="548700" cy="276900"/>
          </a:xfrm>
          <a:prstGeom prst="rect">
            <a:avLst/>
          </a:prstGeom>
        </p:spPr>
        <p:txBody>
          <a:bodyPr anchorCtr="0" anchor="ctr" bIns="91425" lIns="91425" spcFirstLastPara="1" rIns="91425" wrap="square" tIns="91425">
            <a:normAutofit fontScale="85000"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3" name="Shape 103"/>
        <p:cNvGrpSpPr/>
        <p:nvPr/>
      </p:nvGrpSpPr>
      <p:grpSpPr>
        <a:xfrm>
          <a:off x="0" y="0"/>
          <a:ext cx="0" cy="0"/>
          <a:chOff x="0" y="0"/>
          <a:chExt cx="0" cy="0"/>
        </a:xfrm>
      </p:grpSpPr>
      <p:sp>
        <p:nvSpPr>
          <p:cNvPr id="104" name="Google Shape;104;p20"/>
          <p:cNvSpPr txBox="1"/>
          <p:nvPr>
            <p:ph type="title"/>
          </p:nvPr>
        </p:nvSpPr>
        <p:spPr>
          <a:xfrm>
            <a:off x="180900" y="456800"/>
            <a:ext cx="8782200" cy="4090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105" name="Google Shape;105;p20"/>
          <p:cNvSpPr txBox="1"/>
          <p:nvPr>
            <p:ph idx="12" type="sldNum"/>
          </p:nvPr>
        </p:nvSpPr>
        <p:spPr>
          <a:xfrm>
            <a:off x="8453375" y="4796300"/>
            <a:ext cx="548700" cy="276900"/>
          </a:xfrm>
          <a:prstGeom prst="rect">
            <a:avLst/>
          </a:prstGeom>
        </p:spPr>
        <p:txBody>
          <a:bodyPr anchorCtr="0" anchor="ctr" bIns="91425" lIns="91425" spcFirstLastPara="1" rIns="91425" wrap="square" tIns="91425">
            <a:normAutofit fontScale="85000"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6" name="Shape 106"/>
        <p:cNvGrpSpPr/>
        <p:nvPr/>
      </p:nvGrpSpPr>
      <p:grpSpPr>
        <a:xfrm>
          <a:off x="0" y="0"/>
          <a:ext cx="0" cy="0"/>
          <a:chOff x="0" y="0"/>
          <a:chExt cx="0" cy="0"/>
        </a:xfrm>
      </p:grpSpPr>
      <p:sp>
        <p:nvSpPr>
          <p:cNvPr id="107" name="Google Shape;107;p21"/>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1"/>
          <p:cNvSpPr txBox="1"/>
          <p:nvPr/>
        </p:nvSpPr>
        <p:spPr>
          <a:xfrm>
            <a:off x="5085675" y="4796225"/>
            <a:ext cx="35610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 sz="600">
                <a:solidFill>
                  <a:schemeClr val="lt1"/>
                </a:solidFill>
                <a:latin typeface="Roboto"/>
                <a:ea typeface="Roboto"/>
                <a:cs typeface="Roboto"/>
                <a:sym typeface="Roboto"/>
              </a:rPr>
              <a:t>Confidential + Proprietary</a:t>
            </a:r>
            <a:endParaRPr sz="600">
              <a:solidFill>
                <a:schemeClr val="lt1"/>
              </a:solidFill>
              <a:latin typeface="Roboto"/>
              <a:ea typeface="Roboto"/>
              <a:cs typeface="Roboto"/>
              <a:sym typeface="Roboto"/>
            </a:endParaRPr>
          </a:p>
        </p:txBody>
      </p:sp>
      <p:sp>
        <p:nvSpPr>
          <p:cNvPr id="109" name="Google Shape;109;p21"/>
          <p:cNvSpPr txBox="1"/>
          <p:nvPr>
            <p:ph type="title"/>
          </p:nvPr>
        </p:nvSpPr>
        <p:spPr>
          <a:xfrm>
            <a:off x="178563" y="446900"/>
            <a:ext cx="4045200" cy="9534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110" name="Google Shape;110;p21"/>
          <p:cNvSpPr txBox="1"/>
          <p:nvPr>
            <p:ph idx="1" type="subTitle"/>
          </p:nvPr>
        </p:nvSpPr>
        <p:spPr>
          <a:xfrm>
            <a:off x="176225" y="1454750"/>
            <a:ext cx="4045200" cy="1235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1" name="Google Shape;111;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112" name="Google Shape;112;p21"/>
          <p:cNvSpPr txBox="1"/>
          <p:nvPr>
            <p:ph idx="12" type="sldNum"/>
          </p:nvPr>
        </p:nvSpPr>
        <p:spPr>
          <a:xfrm>
            <a:off x="8453375" y="4796300"/>
            <a:ext cx="548700" cy="276900"/>
          </a:xfrm>
          <a:prstGeom prst="rect">
            <a:avLst/>
          </a:prstGeom>
        </p:spPr>
        <p:txBody>
          <a:bodyPr anchorCtr="0" anchor="ctr" bIns="91425" lIns="91425" spcFirstLastPara="1" rIns="91425" wrap="square" tIns="91425">
            <a:normAutofit fontScale="85000" lnSpcReduction="20000"/>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3" name="Shape 113"/>
        <p:cNvGrpSpPr/>
        <p:nvPr/>
      </p:nvGrpSpPr>
      <p:grpSpPr>
        <a:xfrm>
          <a:off x="0" y="0"/>
          <a:ext cx="0" cy="0"/>
          <a:chOff x="0" y="0"/>
          <a:chExt cx="0" cy="0"/>
        </a:xfrm>
      </p:grpSpPr>
      <p:sp>
        <p:nvSpPr>
          <p:cNvPr id="114" name="Google Shape;114;p22"/>
          <p:cNvSpPr/>
          <p:nvPr/>
        </p:nvSpPr>
        <p:spPr>
          <a:xfrm>
            <a:off x="3534336" y="2402400"/>
            <a:ext cx="3930000" cy="2741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2"/>
          <p:cNvSpPr txBox="1"/>
          <p:nvPr>
            <p:ph idx="1" type="body"/>
          </p:nvPr>
        </p:nvSpPr>
        <p:spPr>
          <a:xfrm>
            <a:off x="3885361" y="2773950"/>
            <a:ext cx="3211500" cy="21885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Clr>
                <a:schemeClr val="lt1"/>
              </a:buClr>
              <a:buSzPts val="1600"/>
              <a:buNone/>
              <a:defRPr sz="1600">
                <a:solidFill>
                  <a:schemeClr val="lt1"/>
                </a:solidFill>
              </a:defRPr>
            </a:lvl1pPr>
          </a:lstStyle>
          <a:p/>
        </p:txBody>
      </p:sp>
      <p:sp>
        <p:nvSpPr>
          <p:cNvPr id="116" name="Google Shape;116;p22"/>
          <p:cNvSpPr txBox="1"/>
          <p:nvPr>
            <p:ph idx="12" type="sldNum"/>
          </p:nvPr>
        </p:nvSpPr>
        <p:spPr>
          <a:xfrm>
            <a:off x="8453375" y="4796300"/>
            <a:ext cx="548700" cy="276900"/>
          </a:xfrm>
          <a:prstGeom prst="rect">
            <a:avLst/>
          </a:prstGeom>
        </p:spPr>
        <p:txBody>
          <a:bodyPr anchorCtr="0" anchor="ctr" bIns="91425" lIns="91425" spcFirstLastPara="1" rIns="91425" wrap="square" tIns="91425">
            <a:normAutofit fontScale="85000"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7" name="Shape 117"/>
        <p:cNvGrpSpPr/>
        <p:nvPr/>
      </p:nvGrpSpPr>
      <p:grpSpPr>
        <a:xfrm>
          <a:off x="0" y="0"/>
          <a:ext cx="0" cy="0"/>
          <a:chOff x="0" y="0"/>
          <a:chExt cx="0" cy="0"/>
        </a:xfrm>
      </p:grpSpPr>
      <p:sp>
        <p:nvSpPr>
          <p:cNvPr id="118" name="Google Shape;118;p23"/>
          <p:cNvSpPr txBox="1"/>
          <p:nvPr>
            <p:ph hasCustomPrompt="1" type="title"/>
          </p:nvPr>
        </p:nvSpPr>
        <p:spPr>
          <a:xfrm>
            <a:off x="180900" y="1106125"/>
            <a:ext cx="87822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9" name="Google Shape;119;p23"/>
          <p:cNvSpPr txBox="1"/>
          <p:nvPr>
            <p:ph idx="1" type="body"/>
          </p:nvPr>
        </p:nvSpPr>
        <p:spPr>
          <a:xfrm>
            <a:off x="180900" y="3152225"/>
            <a:ext cx="87822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0" name="Google Shape;120;p23"/>
          <p:cNvSpPr txBox="1"/>
          <p:nvPr>
            <p:ph idx="12" type="sldNum"/>
          </p:nvPr>
        </p:nvSpPr>
        <p:spPr>
          <a:xfrm>
            <a:off x="8453375" y="4796300"/>
            <a:ext cx="548700" cy="276900"/>
          </a:xfrm>
          <a:prstGeom prst="rect">
            <a:avLst/>
          </a:prstGeom>
        </p:spPr>
        <p:txBody>
          <a:bodyPr anchorCtr="0" anchor="ctr" bIns="91425" lIns="91425" spcFirstLastPara="1" rIns="91425" wrap="square" tIns="91425">
            <a:normAutofit fontScale="85000"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sp>
        <p:nvSpPr>
          <p:cNvPr id="122" name="Google Shape;122;p24"/>
          <p:cNvSpPr txBox="1"/>
          <p:nvPr>
            <p:ph idx="12" type="sldNum"/>
          </p:nvPr>
        </p:nvSpPr>
        <p:spPr>
          <a:xfrm>
            <a:off x="8453375" y="4796300"/>
            <a:ext cx="548700" cy="276900"/>
          </a:xfrm>
          <a:prstGeom prst="rect">
            <a:avLst/>
          </a:prstGeom>
        </p:spPr>
        <p:txBody>
          <a:bodyPr anchorCtr="0" anchor="ctr" bIns="91425" lIns="91425" spcFirstLastPara="1" rIns="91425" wrap="square" tIns="91425">
            <a:normAutofit fontScale="85000"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2">
  <p:cSld name="CUSTOM_1">
    <p:spTree>
      <p:nvGrpSpPr>
        <p:cNvPr id="123" name="Shape 123"/>
        <p:cNvGrpSpPr/>
        <p:nvPr/>
      </p:nvGrpSpPr>
      <p:grpSpPr>
        <a:xfrm>
          <a:off x="0" y="0"/>
          <a:ext cx="0" cy="0"/>
          <a:chOff x="0" y="0"/>
          <a:chExt cx="0" cy="0"/>
        </a:xfrm>
      </p:grpSpPr>
      <p:pic>
        <p:nvPicPr>
          <p:cNvPr id="124" name="Google Shape;124;p25"/>
          <p:cNvPicPr preferRelativeResize="0"/>
          <p:nvPr/>
        </p:nvPicPr>
        <p:blipFill rotWithShape="1">
          <a:blip r:embed="rId2">
            <a:alphaModFix/>
          </a:blip>
          <a:srcRect b="26739" l="42468" r="13191" t="42592"/>
          <a:stretch/>
        </p:blipFill>
        <p:spPr>
          <a:xfrm>
            <a:off x="-9" y="0"/>
            <a:ext cx="7436657" cy="5143501"/>
          </a:xfrm>
          <a:prstGeom prst="rect">
            <a:avLst/>
          </a:prstGeom>
          <a:noFill/>
          <a:ln>
            <a:noFill/>
          </a:ln>
        </p:spPr>
      </p:pic>
      <p:sp>
        <p:nvSpPr>
          <p:cNvPr id="125" name="Google Shape;125;p25"/>
          <p:cNvSpPr txBox="1"/>
          <p:nvPr>
            <p:ph type="title"/>
          </p:nvPr>
        </p:nvSpPr>
        <p:spPr>
          <a:xfrm>
            <a:off x="311700" y="2285400"/>
            <a:ext cx="5582400" cy="572700"/>
          </a:xfrm>
          <a:prstGeom prst="rect">
            <a:avLst/>
          </a:prstGeom>
        </p:spPr>
        <p:txBody>
          <a:bodyPr anchorCtr="0" anchor="ctr" bIns="91425" lIns="91425" spcFirstLastPara="1" rIns="91425" wrap="square" tIns="91425">
            <a:normAutofit/>
          </a:bodyPr>
          <a:lstStyle>
            <a:lvl1pPr lvl="0" rtl="0">
              <a:spcBef>
                <a:spcPts val="0"/>
              </a:spcBef>
              <a:spcAft>
                <a:spcPts val="0"/>
              </a:spcAft>
              <a:buNone/>
              <a:defRPr sz="6000">
                <a:solidFill>
                  <a:srgbClr val="FFFFFF"/>
                </a:solidFill>
                <a:latin typeface="Google Sans Medium"/>
                <a:ea typeface="Google Sans Medium"/>
                <a:cs typeface="Google Sans Medium"/>
                <a:sym typeface="Google Sans Medium"/>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26" name="Shape 126"/>
        <p:cNvGrpSpPr/>
        <p:nvPr/>
      </p:nvGrpSpPr>
      <p:grpSpPr>
        <a:xfrm>
          <a:off x="0" y="0"/>
          <a:ext cx="0" cy="0"/>
          <a:chOff x="0" y="0"/>
          <a:chExt cx="0" cy="0"/>
        </a:xfrm>
      </p:grpSpPr>
      <p:sp>
        <p:nvSpPr>
          <p:cNvPr id="127" name="Google Shape;127;p26"/>
          <p:cNvSpPr txBox="1"/>
          <p:nvPr>
            <p:ph type="title"/>
          </p:nvPr>
        </p:nvSpPr>
        <p:spPr>
          <a:xfrm>
            <a:off x="395960" y="303194"/>
            <a:ext cx="4336500" cy="8418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000000"/>
              </a:buClr>
              <a:buSzPts val="4800"/>
              <a:buNone/>
              <a:defRPr sz="4800">
                <a:solidFill>
                  <a:srgbClr val="000000"/>
                </a:solidFill>
              </a:defRPr>
            </a:lvl1pPr>
            <a:lvl2pPr lvl="1" rtl="0">
              <a:spcBef>
                <a:spcPts val="0"/>
              </a:spcBef>
              <a:spcAft>
                <a:spcPts val="0"/>
              </a:spcAft>
              <a:buClr>
                <a:srgbClr val="000000"/>
              </a:buClr>
              <a:buSzPts val="9600"/>
              <a:buNone/>
              <a:defRPr b="1" sz="9600">
                <a:solidFill>
                  <a:srgbClr val="000000"/>
                </a:solidFill>
              </a:defRPr>
            </a:lvl2pPr>
            <a:lvl3pPr lvl="2" rtl="0">
              <a:spcBef>
                <a:spcPts val="0"/>
              </a:spcBef>
              <a:spcAft>
                <a:spcPts val="0"/>
              </a:spcAft>
              <a:buClr>
                <a:srgbClr val="000000"/>
              </a:buClr>
              <a:buSzPts val="9600"/>
              <a:buNone/>
              <a:defRPr b="1" sz="9600">
                <a:solidFill>
                  <a:srgbClr val="000000"/>
                </a:solidFill>
              </a:defRPr>
            </a:lvl3pPr>
            <a:lvl4pPr lvl="3" rtl="0">
              <a:spcBef>
                <a:spcPts val="0"/>
              </a:spcBef>
              <a:spcAft>
                <a:spcPts val="0"/>
              </a:spcAft>
              <a:buClr>
                <a:srgbClr val="000000"/>
              </a:buClr>
              <a:buSzPts val="9600"/>
              <a:buNone/>
              <a:defRPr b="1" sz="9600">
                <a:solidFill>
                  <a:srgbClr val="000000"/>
                </a:solidFill>
              </a:defRPr>
            </a:lvl4pPr>
            <a:lvl5pPr lvl="4" rtl="0">
              <a:spcBef>
                <a:spcPts val="0"/>
              </a:spcBef>
              <a:spcAft>
                <a:spcPts val="0"/>
              </a:spcAft>
              <a:buClr>
                <a:srgbClr val="000000"/>
              </a:buClr>
              <a:buSzPts val="9600"/>
              <a:buNone/>
              <a:defRPr b="1" sz="9600">
                <a:solidFill>
                  <a:srgbClr val="000000"/>
                </a:solidFill>
              </a:defRPr>
            </a:lvl5pPr>
            <a:lvl6pPr lvl="5" rtl="0">
              <a:spcBef>
                <a:spcPts val="0"/>
              </a:spcBef>
              <a:spcAft>
                <a:spcPts val="0"/>
              </a:spcAft>
              <a:buClr>
                <a:srgbClr val="000000"/>
              </a:buClr>
              <a:buSzPts val="9600"/>
              <a:buNone/>
              <a:defRPr b="1" sz="9600">
                <a:solidFill>
                  <a:srgbClr val="000000"/>
                </a:solidFill>
              </a:defRPr>
            </a:lvl6pPr>
            <a:lvl7pPr lvl="6" rtl="0">
              <a:spcBef>
                <a:spcPts val="0"/>
              </a:spcBef>
              <a:spcAft>
                <a:spcPts val="0"/>
              </a:spcAft>
              <a:buClr>
                <a:srgbClr val="000000"/>
              </a:buClr>
              <a:buSzPts val="9600"/>
              <a:buNone/>
              <a:defRPr b="1" sz="9600">
                <a:solidFill>
                  <a:srgbClr val="000000"/>
                </a:solidFill>
              </a:defRPr>
            </a:lvl7pPr>
            <a:lvl8pPr lvl="7" rtl="0">
              <a:spcBef>
                <a:spcPts val="0"/>
              </a:spcBef>
              <a:spcAft>
                <a:spcPts val="0"/>
              </a:spcAft>
              <a:buClr>
                <a:srgbClr val="000000"/>
              </a:buClr>
              <a:buSzPts val="9600"/>
              <a:buNone/>
              <a:defRPr b="1" sz="9600">
                <a:solidFill>
                  <a:srgbClr val="000000"/>
                </a:solidFill>
              </a:defRPr>
            </a:lvl8pPr>
            <a:lvl9pPr lvl="8" rtl="0">
              <a:spcBef>
                <a:spcPts val="0"/>
              </a:spcBef>
              <a:spcAft>
                <a:spcPts val="0"/>
              </a:spcAft>
              <a:buClr>
                <a:srgbClr val="000000"/>
              </a:buClr>
              <a:buSzPts val="9600"/>
              <a:buNone/>
              <a:defRPr b="1" sz="9600">
                <a:solidFill>
                  <a:srgbClr val="000000"/>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oogle">
    <p:bg>
      <p:bgPr>
        <a:solidFill>
          <a:schemeClr val="lt1"/>
        </a:solidFill>
      </p:bgPr>
    </p:bg>
    <p:spTree>
      <p:nvGrpSpPr>
        <p:cNvPr id="50" name="Shape 50"/>
        <p:cNvGrpSpPr/>
        <p:nvPr/>
      </p:nvGrpSpPr>
      <p:grpSpPr>
        <a:xfrm>
          <a:off x="0" y="0"/>
          <a:ext cx="0" cy="0"/>
          <a:chOff x="0" y="0"/>
          <a:chExt cx="0" cy="0"/>
        </a:xfrm>
      </p:grpSpPr>
      <p:grpSp>
        <p:nvGrpSpPr>
          <p:cNvPr id="51" name="Google Shape;51;p13"/>
          <p:cNvGrpSpPr/>
          <p:nvPr/>
        </p:nvGrpSpPr>
        <p:grpSpPr>
          <a:xfrm>
            <a:off x="176223" y="4848071"/>
            <a:ext cx="532885" cy="173631"/>
            <a:chOff x="0" y="0"/>
            <a:chExt cx="2077525" cy="676925"/>
          </a:xfrm>
        </p:grpSpPr>
        <p:sp>
          <p:nvSpPr>
            <p:cNvPr id="52" name="Google Shape;52;p13"/>
            <p:cNvSpPr/>
            <p:nvPr/>
          </p:nvSpPr>
          <p:spPr>
            <a:xfrm>
              <a:off x="0" y="0"/>
              <a:ext cx="511375" cy="524800"/>
            </a:xfrm>
            <a:custGeom>
              <a:rect b="b" l="l" r="r" t="t"/>
              <a:pathLst>
                <a:path extrusionOk="0" h="20992" w="20455">
                  <a:moveTo>
                    <a:pt x="10700" y="12450"/>
                  </a:moveTo>
                  <a:lnTo>
                    <a:pt x="10700" y="9583"/>
                  </a:lnTo>
                  <a:lnTo>
                    <a:pt x="20300" y="9583"/>
                  </a:lnTo>
                  <a:cubicBezTo>
                    <a:pt x="20398" y="10088"/>
                    <a:pt x="20455" y="10690"/>
                    <a:pt x="20455" y="11341"/>
                  </a:cubicBezTo>
                  <a:cubicBezTo>
                    <a:pt x="20455" y="13491"/>
                    <a:pt x="19866" y="16154"/>
                    <a:pt x="17972" y="18048"/>
                  </a:cubicBezTo>
                  <a:cubicBezTo>
                    <a:pt x="16129" y="19968"/>
                    <a:pt x="13773" y="20992"/>
                    <a:pt x="10650" y="20992"/>
                  </a:cubicBezTo>
                  <a:cubicBezTo>
                    <a:pt x="4864" y="20993"/>
                    <a:pt x="0" y="16282"/>
                    <a:pt x="0" y="10496"/>
                  </a:cubicBezTo>
                  <a:cubicBezTo>
                    <a:pt x="0" y="4710"/>
                    <a:pt x="4864" y="0"/>
                    <a:pt x="10650" y="0"/>
                  </a:cubicBezTo>
                  <a:cubicBezTo>
                    <a:pt x="13850" y="0"/>
                    <a:pt x="16129" y="1254"/>
                    <a:pt x="17844" y="2893"/>
                  </a:cubicBezTo>
                  <a:lnTo>
                    <a:pt x="15822" y="4915"/>
                  </a:lnTo>
                  <a:cubicBezTo>
                    <a:pt x="14593" y="3763"/>
                    <a:pt x="12929" y="2867"/>
                    <a:pt x="10651" y="2867"/>
                  </a:cubicBezTo>
                  <a:cubicBezTo>
                    <a:pt x="6427" y="2867"/>
                    <a:pt x="3124" y="6272"/>
                    <a:pt x="3124" y="10496"/>
                  </a:cubicBezTo>
                  <a:cubicBezTo>
                    <a:pt x="3124" y="14720"/>
                    <a:pt x="6427" y="18125"/>
                    <a:pt x="10651" y="18125"/>
                  </a:cubicBezTo>
                  <a:cubicBezTo>
                    <a:pt x="13390" y="18125"/>
                    <a:pt x="14952" y="17024"/>
                    <a:pt x="15950" y="16026"/>
                  </a:cubicBezTo>
                  <a:cubicBezTo>
                    <a:pt x="16764" y="15213"/>
                    <a:pt x="17299" y="14046"/>
                    <a:pt x="17507" y="12450"/>
                  </a:cubicBezTo>
                  <a:lnTo>
                    <a:pt x="10700" y="12450"/>
                  </a:lnTo>
                  <a:close/>
                </a:path>
              </a:pathLst>
            </a:cu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540400" y="187300"/>
              <a:ext cx="339200" cy="337950"/>
            </a:xfrm>
            <a:custGeom>
              <a:rect b="b" l="l" r="r" t="t"/>
              <a:pathLst>
                <a:path extrusionOk="0" h="13518" w="13568">
                  <a:moveTo>
                    <a:pt x="13568" y="6759"/>
                  </a:moveTo>
                  <a:cubicBezTo>
                    <a:pt x="13568" y="10650"/>
                    <a:pt x="10522" y="13518"/>
                    <a:pt x="6784" y="13518"/>
                  </a:cubicBezTo>
                  <a:cubicBezTo>
                    <a:pt x="3046" y="13518"/>
                    <a:pt x="0" y="10651"/>
                    <a:pt x="0" y="6759"/>
                  </a:cubicBezTo>
                  <a:cubicBezTo>
                    <a:pt x="0" y="2842"/>
                    <a:pt x="3046" y="0"/>
                    <a:pt x="6784" y="0"/>
                  </a:cubicBezTo>
                  <a:cubicBezTo>
                    <a:pt x="10522" y="0"/>
                    <a:pt x="13568" y="2842"/>
                    <a:pt x="13568" y="6759"/>
                  </a:cubicBezTo>
                  <a:close/>
                  <a:moveTo>
                    <a:pt x="10599" y="6759"/>
                  </a:moveTo>
                  <a:cubicBezTo>
                    <a:pt x="10599" y="4327"/>
                    <a:pt x="8833" y="2663"/>
                    <a:pt x="6785" y="2663"/>
                  </a:cubicBezTo>
                  <a:cubicBezTo>
                    <a:pt x="4737" y="2663"/>
                    <a:pt x="2970" y="4327"/>
                    <a:pt x="2970" y="6759"/>
                  </a:cubicBezTo>
                  <a:cubicBezTo>
                    <a:pt x="2970" y="9165"/>
                    <a:pt x="4736" y="10855"/>
                    <a:pt x="6785" y="10855"/>
                  </a:cubicBezTo>
                  <a:cubicBezTo>
                    <a:pt x="8832" y="10855"/>
                    <a:pt x="10599" y="9165"/>
                    <a:pt x="10599" y="6759"/>
                  </a:cubicBezTo>
                  <a:close/>
                </a:path>
              </a:pathLst>
            </a:cu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910400" y="187300"/>
              <a:ext cx="339200" cy="337950"/>
            </a:xfrm>
            <a:custGeom>
              <a:rect b="b" l="l" r="r" t="t"/>
              <a:pathLst>
                <a:path extrusionOk="0" h="13518" w="13568">
                  <a:moveTo>
                    <a:pt x="13568" y="6759"/>
                  </a:moveTo>
                  <a:cubicBezTo>
                    <a:pt x="13568" y="10650"/>
                    <a:pt x="10522" y="13518"/>
                    <a:pt x="6784" y="13518"/>
                  </a:cubicBezTo>
                  <a:cubicBezTo>
                    <a:pt x="3046" y="13518"/>
                    <a:pt x="0" y="10651"/>
                    <a:pt x="0" y="6759"/>
                  </a:cubicBezTo>
                  <a:cubicBezTo>
                    <a:pt x="0" y="2842"/>
                    <a:pt x="3046" y="0"/>
                    <a:pt x="6784" y="0"/>
                  </a:cubicBezTo>
                  <a:cubicBezTo>
                    <a:pt x="10522" y="0"/>
                    <a:pt x="13568" y="2842"/>
                    <a:pt x="13568" y="6759"/>
                  </a:cubicBezTo>
                  <a:close/>
                  <a:moveTo>
                    <a:pt x="10599" y="6759"/>
                  </a:moveTo>
                  <a:cubicBezTo>
                    <a:pt x="10599" y="4327"/>
                    <a:pt x="8833" y="2663"/>
                    <a:pt x="6785" y="2663"/>
                  </a:cubicBezTo>
                  <a:cubicBezTo>
                    <a:pt x="4737" y="2663"/>
                    <a:pt x="2970" y="4327"/>
                    <a:pt x="2970" y="6759"/>
                  </a:cubicBezTo>
                  <a:cubicBezTo>
                    <a:pt x="2970" y="9165"/>
                    <a:pt x="4736" y="10855"/>
                    <a:pt x="6785" y="10855"/>
                  </a:cubicBezTo>
                  <a:cubicBezTo>
                    <a:pt x="8832" y="10855"/>
                    <a:pt x="10599" y="9165"/>
                    <a:pt x="10599" y="6759"/>
                  </a:cubicBezTo>
                  <a:close/>
                </a:path>
              </a:pathLst>
            </a:cu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1280400" y="187325"/>
              <a:ext cx="323850" cy="489600"/>
            </a:xfrm>
            <a:custGeom>
              <a:rect b="b" l="l" r="r" t="t"/>
              <a:pathLst>
                <a:path extrusionOk="0" h="19584" w="12954">
                  <a:moveTo>
                    <a:pt x="12954" y="409"/>
                  </a:moveTo>
                  <a:lnTo>
                    <a:pt x="12954" y="12544"/>
                  </a:lnTo>
                  <a:cubicBezTo>
                    <a:pt x="12954" y="17536"/>
                    <a:pt x="10010" y="19584"/>
                    <a:pt x="6528" y="19584"/>
                  </a:cubicBezTo>
                  <a:cubicBezTo>
                    <a:pt x="3251" y="19584"/>
                    <a:pt x="1280" y="17382"/>
                    <a:pt x="537" y="15590"/>
                  </a:cubicBezTo>
                  <a:lnTo>
                    <a:pt x="3123" y="14515"/>
                  </a:lnTo>
                  <a:cubicBezTo>
                    <a:pt x="3584" y="15616"/>
                    <a:pt x="4710" y="16922"/>
                    <a:pt x="6528" y="16922"/>
                  </a:cubicBezTo>
                  <a:cubicBezTo>
                    <a:pt x="8755" y="16922"/>
                    <a:pt x="10138" y="15539"/>
                    <a:pt x="10138" y="12954"/>
                  </a:cubicBezTo>
                  <a:lnTo>
                    <a:pt x="10138" y="11981"/>
                  </a:lnTo>
                  <a:lnTo>
                    <a:pt x="10036" y="11981"/>
                  </a:lnTo>
                  <a:cubicBezTo>
                    <a:pt x="9370" y="12800"/>
                    <a:pt x="8090" y="13517"/>
                    <a:pt x="6477" y="13517"/>
                  </a:cubicBezTo>
                  <a:cubicBezTo>
                    <a:pt x="3098" y="13517"/>
                    <a:pt x="0" y="10573"/>
                    <a:pt x="0" y="6784"/>
                  </a:cubicBezTo>
                  <a:cubicBezTo>
                    <a:pt x="0" y="2969"/>
                    <a:pt x="3098" y="0"/>
                    <a:pt x="6477" y="0"/>
                  </a:cubicBezTo>
                  <a:cubicBezTo>
                    <a:pt x="8090" y="0"/>
                    <a:pt x="9370" y="717"/>
                    <a:pt x="10036" y="1511"/>
                  </a:cubicBezTo>
                  <a:lnTo>
                    <a:pt x="10138" y="1511"/>
                  </a:lnTo>
                  <a:lnTo>
                    <a:pt x="10138" y="409"/>
                  </a:lnTo>
                  <a:lnTo>
                    <a:pt x="12954" y="409"/>
                  </a:lnTo>
                  <a:close/>
                  <a:moveTo>
                    <a:pt x="10343" y="6784"/>
                  </a:moveTo>
                  <a:cubicBezTo>
                    <a:pt x="10343" y="4403"/>
                    <a:pt x="8756" y="2662"/>
                    <a:pt x="6733" y="2662"/>
                  </a:cubicBezTo>
                  <a:cubicBezTo>
                    <a:pt x="4685" y="2662"/>
                    <a:pt x="2970" y="4403"/>
                    <a:pt x="2970" y="6784"/>
                  </a:cubicBezTo>
                  <a:cubicBezTo>
                    <a:pt x="2970" y="9139"/>
                    <a:pt x="4685" y="10855"/>
                    <a:pt x="6733" y="10855"/>
                  </a:cubicBezTo>
                  <a:cubicBezTo>
                    <a:pt x="8755" y="10854"/>
                    <a:pt x="10343" y="9139"/>
                    <a:pt x="10343" y="6784"/>
                  </a:cubicBezTo>
                  <a:close/>
                </a:path>
              </a:pathLst>
            </a:cu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1655750" y="20000"/>
              <a:ext cx="74250" cy="495000"/>
            </a:xfrm>
            <a:custGeom>
              <a:rect b="b" l="l" r="r" t="t"/>
              <a:pathLst>
                <a:path extrusionOk="0" h="19800" w="2970">
                  <a:moveTo>
                    <a:pt x="2970" y="0"/>
                  </a:moveTo>
                  <a:lnTo>
                    <a:pt x="2970" y="19800"/>
                  </a:lnTo>
                  <a:lnTo>
                    <a:pt x="0" y="19800"/>
                  </a:lnTo>
                  <a:lnTo>
                    <a:pt x="0" y="0"/>
                  </a:lnTo>
                  <a:lnTo>
                    <a:pt x="2970" y="0"/>
                  </a:lnTo>
                  <a:close/>
                </a:path>
              </a:pathLst>
            </a:cu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1765825" y="187275"/>
              <a:ext cx="311700" cy="337950"/>
            </a:xfrm>
            <a:custGeom>
              <a:rect b="b" l="l" r="r" t="t"/>
              <a:pathLst>
                <a:path extrusionOk="0" h="13518" w="12468">
                  <a:moveTo>
                    <a:pt x="10035" y="8987"/>
                  </a:moveTo>
                  <a:lnTo>
                    <a:pt x="12339" y="10523"/>
                  </a:lnTo>
                  <a:cubicBezTo>
                    <a:pt x="11596" y="11624"/>
                    <a:pt x="9804" y="13518"/>
                    <a:pt x="6707" y="13518"/>
                  </a:cubicBezTo>
                  <a:cubicBezTo>
                    <a:pt x="2867" y="13518"/>
                    <a:pt x="0" y="10548"/>
                    <a:pt x="0" y="6759"/>
                  </a:cubicBezTo>
                  <a:cubicBezTo>
                    <a:pt x="0" y="2739"/>
                    <a:pt x="2893" y="0"/>
                    <a:pt x="6375" y="0"/>
                  </a:cubicBezTo>
                  <a:cubicBezTo>
                    <a:pt x="9882" y="0"/>
                    <a:pt x="11598" y="2791"/>
                    <a:pt x="12161" y="4301"/>
                  </a:cubicBezTo>
                  <a:lnTo>
                    <a:pt x="12468" y="5069"/>
                  </a:lnTo>
                  <a:lnTo>
                    <a:pt x="3431" y="8807"/>
                  </a:lnTo>
                  <a:cubicBezTo>
                    <a:pt x="4122" y="10164"/>
                    <a:pt x="5198" y="10855"/>
                    <a:pt x="6708" y="10855"/>
                  </a:cubicBezTo>
                  <a:cubicBezTo>
                    <a:pt x="8217" y="10856"/>
                    <a:pt x="9267" y="10114"/>
                    <a:pt x="10035" y="8987"/>
                  </a:cubicBezTo>
                  <a:close/>
                  <a:moveTo>
                    <a:pt x="2943" y="6555"/>
                  </a:moveTo>
                  <a:lnTo>
                    <a:pt x="8985" y="4046"/>
                  </a:lnTo>
                  <a:cubicBezTo>
                    <a:pt x="8652" y="3201"/>
                    <a:pt x="7654" y="2612"/>
                    <a:pt x="6476" y="2612"/>
                  </a:cubicBezTo>
                  <a:cubicBezTo>
                    <a:pt x="4966" y="2613"/>
                    <a:pt x="2867" y="3944"/>
                    <a:pt x="2943" y="6555"/>
                  </a:cubicBezTo>
                  <a:close/>
                </a:path>
              </a:pathLst>
            </a:cu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13"/>
          <p:cNvSpPr txBox="1"/>
          <p:nvPr/>
        </p:nvSpPr>
        <p:spPr>
          <a:xfrm>
            <a:off x="5085675" y="4796225"/>
            <a:ext cx="35610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 sz="600">
                <a:solidFill>
                  <a:schemeClr val="dk2"/>
                </a:solidFill>
                <a:latin typeface="Roboto"/>
                <a:ea typeface="Roboto"/>
                <a:cs typeface="Roboto"/>
                <a:sym typeface="Roboto"/>
              </a:rPr>
              <a:t>Confidential + Proprietary</a:t>
            </a:r>
            <a:endParaRPr sz="600">
              <a:solidFill>
                <a:schemeClr val="dk2"/>
              </a:solidFill>
              <a:latin typeface="Roboto"/>
              <a:ea typeface="Roboto"/>
              <a:cs typeface="Roboto"/>
              <a:sym typeface="Roboto"/>
            </a:endParaRPr>
          </a:p>
        </p:txBody>
      </p:sp>
      <p:sp>
        <p:nvSpPr>
          <p:cNvPr id="59" name="Google Shape;59;p13"/>
          <p:cNvSpPr txBox="1"/>
          <p:nvPr>
            <p:ph type="title"/>
          </p:nvPr>
        </p:nvSpPr>
        <p:spPr>
          <a:xfrm>
            <a:off x="180900" y="446900"/>
            <a:ext cx="87822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1pPr>
            <a:lvl2pPr lvl="1" rtl="0">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2pPr>
            <a:lvl3pPr lvl="2" rtl="0">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3pPr>
            <a:lvl4pPr lvl="3" rtl="0">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4pPr>
            <a:lvl5pPr lvl="4" rtl="0">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5pPr>
            <a:lvl6pPr lvl="5" rtl="0">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6pPr>
            <a:lvl7pPr lvl="6" rtl="0">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7pPr>
            <a:lvl8pPr lvl="7" rtl="0">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8pPr>
            <a:lvl9pPr lvl="8" rtl="0">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9pPr>
          </a:lstStyle>
          <a:p/>
        </p:txBody>
      </p:sp>
      <p:sp>
        <p:nvSpPr>
          <p:cNvPr id="60" name="Google Shape;60;p13"/>
          <p:cNvSpPr txBox="1"/>
          <p:nvPr>
            <p:ph idx="1" type="body"/>
          </p:nvPr>
        </p:nvSpPr>
        <p:spPr>
          <a:xfrm>
            <a:off x="180900" y="1143700"/>
            <a:ext cx="87822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61" name="Google Shape;61;p13"/>
          <p:cNvSpPr txBox="1"/>
          <p:nvPr>
            <p:ph idx="12" type="sldNum"/>
          </p:nvPr>
        </p:nvSpPr>
        <p:spPr>
          <a:xfrm>
            <a:off x="8453375" y="4796300"/>
            <a:ext cx="548700" cy="276900"/>
          </a:xfrm>
          <a:prstGeom prst="rect">
            <a:avLst/>
          </a:prstGeom>
          <a:noFill/>
          <a:ln>
            <a:noFill/>
          </a:ln>
        </p:spPr>
        <p:txBody>
          <a:bodyPr anchorCtr="0" anchor="ctr" bIns="91425" lIns="91425" spcFirstLastPara="1" rIns="91425" wrap="square" tIns="91425">
            <a:normAutofit fontScale="85000" lnSpcReduction="20000"/>
          </a:bodyPr>
          <a:lstStyle>
            <a:lvl1pPr lvl="0" rtl="0" algn="r">
              <a:buNone/>
              <a:defRPr sz="900">
                <a:solidFill>
                  <a:schemeClr val="dk2"/>
                </a:solidFill>
                <a:latin typeface="Roboto"/>
                <a:ea typeface="Roboto"/>
                <a:cs typeface="Roboto"/>
                <a:sym typeface="Roboto"/>
              </a:defRPr>
            </a:lvl1pPr>
            <a:lvl2pPr lvl="1" rtl="0" algn="r">
              <a:buNone/>
              <a:defRPr sz="900">
                <a:solidFill>
                  <a:schemeClr val="dk2"/>
                </a:solidFill>
                <a:latin typeface="Roboto"/>
                <a:ea typeface="Roboto"/>
                <a:cs typeface="Roboto"/>
                <a:sym typeface="Roboto"/>
              </a:defRPr>
            </a:lvl2pPr>
            <a:lvl3pPr lvl="2" rtl="0" algn="r">
              <a:buNone/>
              <a:defRPr sz="900">
                <a:solidFill>
                  <a:schemeClr val="dk2"/>
                </a:solidFill>
                <a:latin typeface="Roboto"/>
                <a:ea typeface="Roboto"/>
                <a:cs typeface="Roboto"/>
                <a:sym typeface="Roboto"/>
              </a:defRPr>
            </a:lvl3pPr>
            <a:lvl4pPr lvl="3" rtl="0" algn="r">
              <a:buNone/>
              <a:defRPr sz="900">
                <a:solidFill>
                  <a:schemeClr val="dk2"/>
                </a:solidFill>
                <a:latin typeface="Roboto"/>
                <a:ea typeface="Roboto"/>
                <a:cs typeface="Roboto"/>
                <a:sym typeface="Roboto"/>
              </a:defRPr>
            </a:lvl4pPr>
            <a:lvl5pPr lvl="4" rtl="0" algn="r">
              <a:buNone/>
              <a:defRPr sz="900">
                <a:solidFill>
                  <a:schemeClr val="dk2"/>
                </a:solidFill>
                <a:latin typeface="Roboto"/>
                <a:ea typeface="Roboto"/>
                <a:cs typeface="Roboto"/>
                <a:sym typeface="Roboto"/>
              </a:defRPr>
            </a:lvl5pPr>
            <a:lvl6pPr lvl="5" rtl="0" algn="r">
              <a:buNone/>
              <a:defRPr sz="900">
                <a:solidFill>
                  <a:schemeClr val="dk2"/>
                </a:solidFill>
                <a:latin typeface="Roboto"/>
                <a:ea typeface="Roboto"/>
                <a:cs typeface="Roboto"/>
                <a:sym typeface="Roboto"/>
              </a:defRPr>
            </a:lvl6pPr>
            <a:lvl7pPr lvl="6" rtl="0" algn="r">
              <a:buNone/>
              <a:defRPr sz="900">
                <a:solidFill>
                  <a:schemeClr val="dk2"/>
                </a:solidFill>
                <a:latin typeface="Roboto"/>
                <a:ea typeface="Roboto"/>
                <a:cs typeface="Roboto"/>
                <a:sym typeface="Roboto"/>
              </a:defRPr>
            </a:lvl7pPr>
            <a:lvl8pPr lvl="7" rtl="0" algn="r">
              <a:buNone/>
              <a:defRPr sz="900">
                <a:solidFill>
                  <a:schemeClr val="dk2"/>
                </a:solidFill>
                <a:latin typeface="Roboto"/>
                <a:ea typeface="Roboto"/>
                <a:cs typeface="Roboto"/>
                <a:sym typeface="Roboto"/>
              </a:defRPr>
            </a:lvl8pPr>
            <a:lvl9pPr lvl="8" rtl="0" algn="r">
              <a:buNone/>
              <a:defRPr sz="9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slide" Target="/ppt/slides/slide6.xml"/><Relationship Id="rId4" Type="http://schemas.openxmlformats.org/officeDocument/2006/relationships/slide" Target="/ppt/slides/slide7.xml"/><Relationship Id="rId9" Type="http://schemas.openxmlformats.org/officeDocument/2006/relationships/hyperlink" Target="https://docs.google.com/presentation/d/1mpuZSHug2PgjrdTJoV-KI1qxbCYETgZVCnuTSIQNWBU/edit#slide=id.g118f7859b67_2_407" TargetMode="External"/><Relationship Id="rId5" Type="http://schemas.openxmlformats.org/officeDocument/2006/relationships/slide" Target="/ppt/slides/slide9.xml"/><Relationship Id="rId6" Type="http://schemas.openxmlformats.org/officeDocument/2006/relationships/slide" Target="/ppt/slides/slide9.xml"/><Relationship Id="rId7" Type="http://schemas.openxmlformats.org/officeDocument/2006/relationships/slide" Target="/ppt/slides/slide9.xml"/><Relationship Id="rId8" Type="http://schemas.openxmlformats.org/officeDocument/2006/relationships/hyperlink" Target="https://docs.google.com/presentation/d/1mpuZSHug2PgjrdTJoV-KI1qxbCYETgZVCnuTSIQNWBU/edit#slide=id.g118f7859b67_2_407"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hyperlink" Target="https://docs.google.com/presentation/d/12ZL6QvQNchSAayJhDaC9j-JdhH3wvheejvE_Rgp324w/edit?hl=en&amp;forcehl=1&amp;resourcekey=0-xVIe2TxULDh7oh9r29p0iQ#slide=id.g120637c6d81_0_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hyperlink" Target="https://docs.google.com/presentation/d/12ZL6QvQNchSAayJhDaC9j-JdhH3wvheejvE_Rgp324w/edit?hl=en&amp;forcehl=1&amp;resourcekey=0-xVIe2TxULDh7oh9r29p0iQ#slide=id.g120637c6d81_0_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slide" Target="/ppt/slides/slide4.xml"/><Relationship Id="rId4" Type="http://schemas.openxmlformats.org/officeDocument/2006/relationships/slide" Target="/ppt/slides/slide5.xml"/><Relationship Id="rId9" Type="http://schemas.openxmlformats.org/officeDocument/2006/relationships/slide" Target="/ppt/slides/slide10.xml"/><Relationship Id="rId5" Type="http://schemas.openxmlformats.org/officeDocument/2006/relationships/slide" Target="/ppt/slides/slide5.xml"/><Relationship Id="rId6" Type="http://schemas.openxmlformats.org/officeDocument/2006/relationships/slide" Target="/ppt/slides/slide6.xml"/><Relationship Id="rId7" Type="http://schemas.openxmlformats.org/officeDocument/2006/relationships/slide" Target="/ppt/slides/slide7.xml"/><Relationship Id="rId8" Type="http://schemas.openxmlformats.org/officeDocument/2006/relationships/slide" Target="/ppt/slides/slide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comments" Target="../comments/comment1.xml"/><Relationship Id="rId4" Type="http://schemas.openxmlformats.org/officeDocument/2006/relationships/image" Target="../media/image1.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comments" Target="../comments/comment2.xml"/><Relationship Id="rId4" Type="http://schemas.openxmlformats.org/officeDocument/2006/relationships/image" Target="../media/image7.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ph type="ctrTitle"/>
          </p:nvPr>
        </p:nvSpPr>
        <p:spPr>
          <a:xfrm>
            <a:off x="145783" y="1635950"/>
            <a:ext cx="8520600" cy="985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Google Sans"/>
                <a:ea typeface="Google Sans"/>
                <a:cs typeface="Google Sans"/>
                <a:sym typeface="Google Sans"/>
              </a:rPr>
              <a:t>Revisits &amp; Onboarding </a:t>
            </a:r>
            <a:endParaRPr>
              <a:solidFill>
                <a:srgbClr val="000000"/>
              </a:solidFill>
              <a:latin typeface="Google Sans"/>
              <a:ea typeface="Google Sans"/>
              <a:cs typeface="Google Sans"/>
              <a:sym typeface="Google Sans"/>
            </a:endParaRPr>
          </a:p>
          <a:p>
            <a:pPr indent="0" lvl="0" marL="0" rtl="0" algn="l">
              <a:spcBef>
                <a:spcPts val="0"/>
              </a:spcBef>
              <a:spcAft>
                <a:spcPts val="0"/>
              </a:spcAft>
              <a:buNone/>
            </a:pPr>
            <a:r>
              <a:rPr lang="en" sz="2000">
                <a:solidFill>
                  <a:srgbClr val="3C78D8"/>
                </a:solidFill>
                <a:latin typeface="Google Sans"/>
                <a:ea typeface="Google Sans"/>
                <a:cs typeface="Google Sans"/>
                <a:sym typeface="Google Sans"/>
              </a:rPr>
              <a:t>Exploring balance</a:t>
            </a:r>
            <a:endParaRPr sz="2000">
              <a:solidFill>
                <a:srgbClr val="3C78D8"/>
              </a:solidFill>
              <a:latin typeface="Google Sans"/>
              <a:ea typeface="Google Sans"/>
              <a:cs typeface="Google Sans"/>
              <a:sym typeface="Google Sans"/>
            </a:endParaRPr>
          </a:p>
        </p:txBody>
      </p:sp>
      <p:sp>
        <p:nvSpPr>
          <p:cNvPr id="133" name="Google Shape;133;p27"/>
          <p:cNvSpPr txBox="1"/>
          <p:nvPr/>
        </p:nvSpPr>
        <p:spPr>
          <a:xfrm>
            <a:off x="145775" y="2820250"/>
            <a:ext cx="7831200" cy="3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Google Sans"/>
                <a:ea typeface="Google Sans"/>
                <a:cs typeface="Google Sans"/>
                <a:sym typeface="Google Sans"/>
              </a:rPr>
              <a:t>July</a:t>
            </a:r>
            <a:r>
              <a:rPr lang="en" sz="1800">
                <a:solidFill>
                  <a:srgbClr val="3C4043"/>
                </a:solidFill>
                <a:latin typeface="Google Sans"/>
                <a:ea typeface="Google Sans"/>
                <a:cs typeface="Google Sans"/>
                <a:sym typeface="Google Sans"/>
              </a:rPr>
              <a:t> 2022</a:t>
            </a:r>
            <a:endParaRPr sz="1800">
              <a:solidFill>
                <a:srgbClr val="3C4043"/>
              </a:solidFill>
              <a:latin typeface="Google Sans"/>
              <a:ea typeface="Google Sans"/>
              <a:cs typeface="Google Sans"/>
              <a:sym typeface="Google Sans"/>
            </a:endParaRPr>
          </a:p>
          <a:p>
            <a:pPr indent="0" lvl="0" marL="0" rtl="0" algn="l">
              <a:spcBef>
                <a:spcPts val="0"/>
              </a:spcBef>
              <a:spcAft>
                <a:spcPts val="0"/>
              </a:spcAft>
              <a:buNone/>
            </a:pPr>
            <a:r>
              <a:t/>
            </a:r>
            <a:endParaRPr sz="1800">
              <a:solidFill>
                <a:srgbClr val="3C4043"/>
              </a:solidFill>
              <a:latin typeface="Google Sans"/>
              <a:ea typeface="Google Sans"/>
              <a:cs typeface="Google Sans"/>
              <a:sym typeface="Google Sans"/>
            </a:endParaRPr>
          </a:p>
          <a:p>
            <a:pPr indent="0" lvl="0" marL="0" rtl="0" algn="l">
              <a:spcBef>
                <a:spcPts val="0"/>
              </a:spcBef>
              <a:spcAft>
                <a:spcPts val="0"/>
              </a:spcAft>
              <a:buNone/>
            </a:pPr>
            <a:r>
              <a:t/>
            </a:r>
            <a:endParaRPr sz="1600">
              <a:solidFill>
                <a:srgbClr val="999999"/>
              </a:solidFill>
              <a:latin typeface="Google Sans"/>
              <a:ea typeface="Google Sans"/>
              <a:cs typeface="Google Sans"/>
              <a:sym typeface="Google Sans"/>
            </a:endParaRPr>
          </a:p>
        </p:txBody>
      </p:sp>
      <p:cxnSp>
        <p:nvCxnSpPr>
          <p:cNvPr id="134" name="Google Shape;134;p27"/>
          <p:cNvCxnSpPr/>
          <p:nvPr/>
        </p:nvCxnSpPr>
        <p:spPr>
          <a:xfrm>
            <a:off x="252184" y="2999825"/>
            <a:ext cx="2223300" cy="660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p:nvPr/>
        </p:nvSpPr>
        <p:spPr>
          <a:xfrm>
            <a:off x="42375" y="84425"/>
            <a:ext cx="9027900" cy="43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333333"/>
                </a:solidFill>
                <a:latin typeface="Google Sans"/>
                <a:ea typeface="Google Sans"/>
                <a:cs typeface="Google Sans"/>
                <a:sym typeface="Google Sans"/>
              </a:rPr>
              <a:t>Summary of Recommendations</a:t>
            </a:r>
            <a:endParaRPr b="1" sz="2000">
              <a:solidFill>
                <a:srgbClr val="333333"/>
              </a:solidFill>
              <a:latin typeface="Google Sans"/>
              <a:ea typeface="Google Sans"/>
              <a:cs typeface="Google Sans"/>
              <a:sym typeface="Google Sans"/>
            </a:endParaRPr>
          </a:p>
        </p:txBody>
      </p:sp>
      <p:sp>
        <p:nvSpPr>
          <p:cNvPr id="274" name="Google Shape;274;p36"/>
          <p:cNvSpPr txBox="1"/>
          <p:nvPr/>
        </p:nvSpPr>
        <p:spPr>
          <a:xfrm>
            <a:off x="83400" y="355177"/>
            <a:ext cx="8794200" cy="400200"/>
          </a:xfrm>
          <a:prstGeom prst="rect">
            <a:avLst/>
          </a:prstGeom>
          <a:noFill/>
          <a:ln>
            <a:noFill/>
          </a:ln>
        </p:spPr>
        <p:txBody>
          <a:bodyPr anchorCtr="0" anchor="t" bIns="91425" lIns="91425" spcFirstLastPara="1" rIns="91425" wrap="square" tIns="91425">
            <a:spAutoFit/>
          </a:bodyPr>
          <a:lstStyle/>
          <a:p>
            <a:pPr indent="0" lvl="0" marL="0" rtl="0" algn="l">
              <a:spcBef>
                <a:spcPts val="200"/>
              </a:spcBef>
              <a:spcAft>
                <a:spcPts val="0"/>
              </a:spcAft>
              <a:buNone/>
            </a:pPr>
            <a:r>
              <a:rPr lang="en">
                <a:solidFill>
                  <a:srgbClr val="4A86E8"/>
                </a:solidFill>
                <a:latin typeface="Google Sans"/>
                <a:ea typeface="Google Sans"/>
                <a:cs typeface="Google Sans"/>
                <a:sym typeface="Google Sans"/>
              </a:rPr>
              <a:t> </a:t>
            </a:r>
            <a:endParaRPr>
              <a:solidFill>
                <a:srgbClr val="4A86E8"/>
              </a:solidFill>
              <a:latin typeface="Google Sans"/>
              <a:ea typeface="Google Sans"/>
              <a:cs typeface="Google Sans"/>
              <a:sym typeface="Google Sans"/>
            </a:endParaRPr>
          </a:p>
        </p:txBody>
      </p:sp>
      <p:graphicFrame>
        <p:nvGraphicFramePr>
          <p:cNvPr id="275" name="Google Shape;275;p36"/>
          <p:cNvGraphicFramePr/>
          <p:nvPr/>
        </p:nvGraphicFramePr>
        <p:xfrm>
          <a:off x="153000" y="672675"/>
          <a:ext cx="3000000" cy="3000000"/>
        </p:xfrm>
        <a:graphic>
          <a:graphicData uri="http://schemas.openxmlformats.org/drawingml/2006/table">
            <a:tbl>
              <a:tblPr>
                <a:noFill/>
                <a:tableStyleId>{92D9EEF8-C981-4139-AD2A-2BC3FEBDDFCC}</a:tableStyleId>
              </a:tblPr>
              <a:tblGrid>
                <a:gridCol w="2768925"/>
                <a:gridCol w="3664450"/>
                <a:gridCol w="2291200"/>
              </a:tblGrid>
              <a:tr h="381000">
                <a:tc>
                  <a:txBody>
                    <a:bodyPr/>
                    <a:lstStyle/>
                    <a:p>
                      <a:pPr indent="0" lvl="0" marL="0" rtl="0" algn="l">
                        <a:spcBef>
                          <a:spcPts val="0"/>
                        </a:spcBef>
                        <a:spcAft>
                          <a:spcPts val="0"/>
                        </a:spcAft>
                        <a:buNone/>
                      </a:pPr>
                      <a:r>
                        <a:rPr lang="en" sz="1000">
                          <a:solidFill>
                            <a:srgbClr val="333333"/>
                          </a:solidFill>
                          <a:latin typeface="Google Sans"/>
                          <a:ea typeface="Google Sans"/>
                          <a:cs typeface="Google Sans"/>
                          <a:sym typeface="Google Sans"/>
                        </a:rPr>
                        <a:t>What we found?</a:t>
                      </a:r>
                      <a:endParaRPr sz="1000">
                        <a:solidFill>
                          <a:srgbClr val="333333"/>
                        </a:solidFill>
                        <a:latin typeface="Google Sans"/>
                        <a:ea typeface="Google Sans"/>
                        <a:cs typeface="Google Sans"/>
                        <a:sym typeface="Google Sans"/>
                      </a:endParaRPr>
                    </a:p>
                  </a:txBody>
                  <a:tcPr marT="91425" marB="91425" marR="91425" marL="91425">
                    <a:lnL cap="flat" cmpd="sng" w="9525">
                      <a:solidFill>
                        <a:srgbClr val="B7B7B7"/>
                      </a:solidFill>
                      <a:prstDash val="dot"/>
                      <a:round/>
                      <a:headEnd len="sm" w="sm" type="none"/>
                      <a:tailEnd len="sm" w="sm" type="none"/>
                    </a:lnL>
                    <a:lnR cap="flat" cmpd="sng" w="9525">
                      <a:solidFill>
                        <a:srgbClr val="B7B7B7"/>
                      </a:solidFill>
                      <a:prstDash val="dot"/>
                      <a:round/>
                      <a:headEnd len="sm" w="sm" type="none"/>
                      <a:tailEnd len="sm" w="sm" type="none"/>
                    </a:lnR>
                    <a:lnT cap="flat" cmpd="sng" w="9525">
                      <a:solidFill>
                        <a:srgbClr val="B7B7B7"/>
                      </a:solidFill>
                      <a:prstDash val="dot"/>
                      <a:round/>
                      <a:headEnd len="sm" w="sm" type="none"/>
                      <a:tailEnd len="sm" w="sm" type="none"/>
                    </a:lnT>
                    <a:lnB cap="flat" cmpd="sng" w="9525">
                      <a:solidFill>
                        <a:srgbClr val="B7B7B7"/>
                      </a:solidFill>
                      <a:prstDash val="dot"/>
                      <a:round/>
                      <a:headEnd len="sm" w="sm" type="none"/>
                      <a:tailEnd len="sm" w="sm" type="none"/>
                    </a:lnB>
                    <a:solidFill>
                      <a:srgbClr val="F1C232"/>
                    </a:solidFill>
                  </a:tcPr>
                </a:tc>
                <a:tc>
                  <a:txBody>
                    <a:bodyPr/>
                    <a:lstStyle/>
                    <a:p>
                      <a:pPr indent="0" lvl="0" marL="0" rtl="0" algn="l">
                        <a:spcBef>
                          <a:spcPts val="0"/>
                        </a:spcBef>
                        <a:spcAft>
                          <a:spcPts val="0"/>
                        </a:spcAft>
                        <a:buNone/>
                      </a:pPr>
                      <a:r>
                        <a:rPr lang="en" sz="1000">
                          <a:solidFill>
                            <a:schemeClr val="lt1"/>
                          </a:solidFill>
                          <a:latin typeface="Google Sans"/>
                          <a:ea typeface="Google Sans"/>
                          <a:cs typeface="Google Sans"/>
                          <a:sym typeface="Google Sans"/>
                        </a:rPr>
                        <a:t>What we recommend?</a:t>
                      </a:r>
                      <a:endParaRPr sz="1000">
                        <a:solidFill>
                          <a:schemeClr val="lt1"/>
                        </a:solidFill>
                        <a:latin typeface="Google Sans"/>
                        <a:ea typeface="Google Sans"/>
                        <a:cs typeface="Google Sans"/>
                        <a:sym typeface="Google Sans"/>
                      </a:endParaRPr>
                    </a:p>
                  </a:txBody>
                  <a:tcPr marT="91425" marB="91425" marR="91425" marL="91425">
                    <a:lnL cap="flat" cmpd="sng" w="9525">
                      <a:solidFill>
                        <a:srgbClr val="B7B7B7"/>
                      </a:solidFill>
                      <a:prstDash val="dot"/>
                      <a:round/>
                      <a:headEnd len="sm" w="sm" type="none"/>
                      <a:tailEnd len="sm" w="sm" type="none"/>
                    </a:lnL>
                    <a:lnR cap="flat" cmpd="sng" w="9525">
                      <a:solidFill>
                        <a:srgbClr val="B7B7B7"/>
                      </a:solidFill>
                      <a:prstDash val="dot"/>
                      <a:round/>
                      <a:headEnd len="sm" w="sm" type="none"/>
                      <a:tailEnd len="sm" w="sm" type="none"/>
                    </a:lnR>
                    <a:lnT cap="flat" cmpd="sng" w="9525">
                      <a:solidFill>
                        <a:srgbClr val="B7B7B7"/>
                      </a:solidFill>
                      <a:prstDash val="dot"/>
                      <a:round/>
                      <a:headEnd len="sm" w="sm" type="none"/>
                      <a:tailEnd len="sm" w="sm" type="none"/>
                    </a:lnT>
                    <a:lnB cap="flat" cmpd="sng" w="9525">
                      <a:solidFill>
                        <a:srgbClr val="B7B7B7"/>
                      </a:solidFill>
                      <a:prstDash val="dot"/>
                      <a:round/>
                      <a:headEnd len="sm" w="sm" type="none"/>
                      <a:tailEnd len="sm" w="sm" type="none"/>
                    </a:lnB>
                    <a:solidFill>
                      <a:srgbClr val="3C78D8"/>
                    </a:solidFill>
                  </a:tcPr>
                </a:tc>
                <a:tc>
                  <a:txBody>
                    <a:bodyPr/>
                    <a:lstStyle/>
                    <a:p>
                      <a:pPr indent="0" lvl="0" marL="0" rtl="0" algn="l">
                        <a:spcBef>
                          <a:spcPts val="0"/>
                        </a:spcBef>
                        <a:spcAft>
                          <a:spcPts val="0"/>
                        </a:spcAft>
                        <a:buNone/>
                      </a:pPr>
                      <a:r>
                        <a:rPr lang="en" sz="1000">
                          <a:solidFill>
                            <a:schemeClr val="lt1"/>
                          </a:solidFill>
                          <a:latin typeface="Google Sans"/>
                          <a:ea typeface="Google Sans"/>
                          <a:cs typeface="Google Sans"/>
                          <a:sym typeface="Google Sans"/>
                        </a:rPr>
                        <a:t>How will it Impact?</a:t>
                      </a:r>
                      <a:endParaRPr sz="1000">
                        <a:solidFill>
                          <a:schemeClr val="lt1"/>
                        </a:solidFill>
                        <a:latin typeface="Google Sans"/>
                        <a:ea typeface="Google Sans"/>
                        <a:cs typeface="Google Sans"/>
                        <a:sym typeface="Google Sans"/>
                      </a:endParaRPr>
                    </a:p>
                  </a:txBody>
                  <a:tcPr marT="91425" marB="91425" marR="91425" marL="91425">
                    <a:lnL cap="flat" cmpd="sng" w="9525">
                      <a:solidFill>
                        <a:srgbClr val="B7B7B7"/>
                      </a:solidFill>
                      <a:prstDash val="dot"/>
                      <a:round/>
                      <a:headEnd len="sm" w="sm" type="none"/>
                      <a:tailEnd len="sm" w="sm" type="none"/>
                    </a:lnL>
                    <a:lnR cap="flat" cmpd="sng" w="9525">
                      <a:solidFill>
                        <a:srgbClr val="B7B7B7"/>
                      </a:solidFill>
                      <a:prstDash val="dot"/>
                      <a:round/>
                      <a:headEnd len="sm" w="sm" type="none"/>
                      <a:tailEnd len="sm" w="sm" type="none"/>
                    </a:lnR>
                    <a:lnT cap="flat" cmpd="sng" w="9525">
                      <a:solidFill>
                        <a:srgbClr val="B7B7B7"/>
                      </a:solidFill>
                      <a:prstDash val="dot"/>
                      <a:round/>
                      <a:headEnd len="sm" w="sm" type="none"/>
                      <a:tailEnd len="sm" w="sm" type="none"/>
                    </a:lnT>
                    <a:lnB cap="flat" cmpd="sng" w="9525">
                      <a:solidFill>
                        <a:srgbClr val="B7B7B7"/>
                      </a:solidFill>
                      <a:prstDash val="dot"/>
                      <a:round/>
                      <a:headEnd len="sm" w="sm" type="none"/>
                      <a:tailEnd len="sm" w="sm" type="none"/>
                    </a:lnB>
                    <a:solidFill>
                      <a:schemeClr val="accent2"/>
                    </a:solidFill>
                  </a:tcPr>
                </a:tc>
              </a:tr>
              <a:tr h="792450">
                <a:tc>
                  <a:txBody>
                    <a:bodyPr/>
                    <a:lstStyle/>
                    <a:p>
                      <a:pPr indent="-177800" lvl="0" marL="114300" rtl="0" algn="l">
                        <a:spcBef>
                          <a:spcPts val="0"/>
                        </a:spcBef>
                        <a:spcAft>
                          <a:spcPts val="0"/>
                        </a:spcAft>
                        <a:buClr>
                          <a:srgbClr val="333333"/>
                        </a:buClr>
                        <a:buSzPts val="1000"/>
                        <a:buFont typeface="Google Sans"/>
                        <a:buChar char="●"/>
                      </a:pPr>
                      <a:r>
                        <a:rPr lang="en" sz="1000">
                          <a:latin typeface="Google Sans"/>
                          <a:ea typeface="Google Sans"/>
                          <a:cs typeface="Google Sans"/>
                          <a:sym typeface="Google Sans"/>
                        </a:rPr>
                        <a:t>Onboardings lead to </a:t>
                      </a:r>
                      <a:r>
                        <a:rPr lang="en" sz="1000" u="sng">
                          <a:solidFill>
                            <a:schemeClr val="hlink"/>
                          </a:solidFill>
                          <a:latin typeface="Google Sans"/>
                          <a:ea typeface="Google Sans"/>
                          <a:cs typeface="Google Sans"/>
                          <a:sym typeface="Google Sans"/>
                          <a:hlinkClick action="ppaction://hlinksldjump" r:id="rId3"/>
                        </a:rPr>
                        <a:t>3.7x MTMs vs. Revisits </a:t>
                      </a:r>
                      <a:r>
                        <a:rPr lang="en" sz="1000">
                          <a:latin typeface="Google Sans"/>
                          <a:ea typeface="Google Sans"/>
                          <a:cs typeface="Google Sans"/>
                          <a:sym typeface="Google Sans"/>
                        </a:rPr>
                        <a:t>in three months</a:t>
                      </a:r>
                      <a:endParaRPr sz="1000">
                        <a:latin typeface="Google Sans"/>
                        <a:ea typeface="Google Sans"/>
                        <a:cs typeface="Google Sans"/>
                        <a:sym typeface="Google Sans"/>
                      </a:endParaRPr>
                    </a:p>
                    <a:p>
                      <a:pPr indent="0" lvl="0" marL="457200" rtl="0" algn="l">
                        <a:spcBef>
                          <a:spcPts val="0"/>
                        </a:spcBef>
                        <a:spcAft>
                          <a:spcPts val="0"/>
                        </a:spcAft>
                        <a:buNone/>
                      </a:pPr>
                      <a:r>
                        <a:t/>
                      </a:r>
                      <a:endParaRPr sz="1000">
                        <a:latin typeface="Google Sans"/>
                        <a:ea typeface="Google Sans"/>
                        <a:cs typeface="Google Sans"/>
                        <a:sym typeface="Google Sans"/>
                      </a:endParaRPr>
                    </a:p>
                    <a:p>
                      <a:pPr indent="-177800" lvl="0" marL="114300" rtl="0" algn="l">
                        <a:spcBef>
                          <a:spcPts val="0"/>
                        </a:spcBef>
                        <a:spcAft>
                          <a:spcPts val="0"/>
                        </a:spcAft>
                        <a:buSzPts val="1000"/>
                        <a:buFont typeface="Google Sans"/>
                        <a:buChar char="●"/>
                      </a:pPr>
                      <a:r>
                        <a:rPr lang="en" sz="1000" u="sng">
                          <a:solidFill>
                            <a:schemeClr val="hlink"/>
                          </a:solidFill>
                          <a:latin typeface="Google Sans"/>
                          <a:ea typeface="Google Sans"/>
                          <a:cs typeface="Google Sans"/>
                          <a:sym typeface="Google Sans"/>
                          <a:hlinkClick action="ppaction://hlinksldjump" r:id="rId4"/>
                        </a:rPr>
                        <a:t>Quality of onboarded merchants is better</a:t>
                      </a:r>
                      <a:r>
                        <a:rPr lang="en" sz="1000">
                          <a:latin typeface="Google Sans"/>
                          <a:ea typeface="Google Sans"/>
                          <a:cs typeface="Google Sans"/>
                          <a:sym typeface="Google Sans"/>
                        </a:rPr>
                        <a:t> than revisited merchants MoM; High Quality merchants retain longer</a:t>
                      </a:r>
                      <a:endParaRPr sz="1000">
                        <a:latin typeface="Google Sans"/>
                        <a:ea typeface="Google Sans"/>
                        <a:cs typeface="Google Sans"/>
                        <a:sym typeface="Google Sans"/>
                      </a:endParaRPr>
                    </a:p>
                    <a:p>
                      <a:pPr indent="0" lvl="0" marL="457200" rtl="0" algn="l">
                        <a:spcBef>
                          <a:spcPts val="0"/>
                        </a:spcBef>
                        <a:spcAft>
                          <a:spcPts val="0"/>
                        </a:spcAft>
                        <a:buNone/>
                      </a:pPr>
                      <a:r>
                        <a:t/>
                      </a:r>
                      <a:endParaRPr sz="1000">
                        <a:latin typeface="Google Sans"/>
                        <a:ea typeface="Google Sans"/>
                        <a:cs typeface="Google Sans"/>
                        <a:sym typeface="Google Sans"/>
                      </a:endParaRPr>
                    </a:p>
                    <a:p>
                      <a:pPr indent="-177800" lvl="0" marL="114300" rtl="0" algn="l">
                        <a:spcBef>
                          <a:spcPts val="0"/>
                        </a:spcBef>
                        <a:spcAft>
                          <a:spcPts val="0"/>
                        </a:spcAft>
                        <a:buSzPts val="1000"/>
                        <a:buFont typeface="Google Sans"/>
                        <a:buChar char="●"/>
                      </a:pPr>
                      <a:r>
                        <a:rPr lang="en" sz="1000">
                          <a:latin typeface="Google Sans"/>
                          <a:ea typeface="Google Sans"/>
                          <a:cs typeface="Google Sans"/>
                          <a:sym typeface="Google Sans"/>
                        </a:rPr>
                        <a:t>Cost/MTM for onboardings is 1.2x lower vs. Revisits; </a:t>
                      </a:r>
                      <a:r>
                        <a:rPr lang="en" sz="1000" u="sng">
                          <a:solidFill>
                            <a:schemeClr val="hlink"/>
                          </a:solidFill>
                          <a:latin typeface="Google Sans"/>
                          <a:ea typeface="Google Sans"/>
                          <a:cs typeface="Google Sans"/>
                          <a:sym typeface="Google Sans"/>
                          <a:hlinkClick action="ppaction://hlinksldjump" r:id="rId5"/>
                        </a:rPr>
                        <a:t>Revisiting active merchants is </a:t>
                      </a:r>
                      <a:r>
                        <a:rPr lang="en" sz="1000" u="sng">
                          <a:solidFill>
                            <a:schemeClr val="hlink"/>
                          </a:solidFill>
                          <a:latin typeface="Google Sans"/>
                          <a:ea typeface="Google Sans"/>
                          <a:cs typeface="Google Sans"/>
                          <a:sym typeface="Google Sans"/>
                          <a:hlinkClick action="ppaction://hlinksldjump" r:id="rId6"/>
                        </a:rPr>
                        <a:t>the</a:t>
                      </a:r>
                      <a:r>
                        <a:rPr lang="en" sz="1000" u="sng">
                          <a:solidFill>
                            <a:schemeClr val="hlink"/>
                          </a:solidFill>
                          <a:latin typeface="Google Sans"/>
                          <a:ea typeface="Google Sans"/>
                          <a:cs typeface="Google Sans"/>
                          <a:sym typeface="Google Sans"/>
                          <a:hlinkClick action="ppaction://hlinksldjump" r:id="rId7"/>
                        </a:rPr>
                        <a:t> least cost effective &gt; Onboardings &gt; Inactive revisits</a:t>
                      </a:r>
                      <a:endParaRPr sz="1000">
                        <a:solidFill>
                          <a:srgbClr val="333333"/>
                        </a:solidFill>
                        <a:latin typeface="Google Sans"/>
                        <a:ea typeface="Google Sans"/>
                        <a:cs typeface="Google Sans"/>
                        <a:sym typeface="Google Sans"/>
                      </a:endParaRPr>
                    </a:p>
                  </a:txBody>
                  <a:tcPr marT="91425" marB="91425" marR="91425" marL="91425" anchor="ctr">
                    <a:lnL cap="flat" cmpd="sng" w="9525">
                      <a:solidFill>
                        <a:srgbClr val="B7B7B7"/>
                      </a:solidFill>
                      <a:prstDash val="dot"/>
                      <a:round/>
                      <a:headEnd len="sm" w="sm" type="none"/>
                      <a:tailEnd len="sm" w="sm" type="none"/>
                    </a:lnL>
                    <a:lnR cap="flat" cmpd="sng" w="9525">
                      <a:solidFill>
                        <a:srgbClr val="B7B7B7"/>
                      </a:solidFill>
                      <a:prstDash val="dot"/>
                      <a:round/>
                      <a:headEnd len="sm" w="sm" type="none"/>
                      <a:tailEnd len="sm" w="sm" type="none"/>
                    </a:lnR>
                    <a:lnT cap="flat" cmpd="sng" w="9525">
                      <a:solidFill>
                        <a:srgbClr val="B7B7B7"/>
                      </a:solidFill>
                      <a:prstDash val="dot"/>
                      <a:round/>
                      <a:headEnd len="sm" w="sm" type="none"/>
                      <a:tailEnd len="sm" w="sm" type="none"/>
                    </a:lnT>
                    <a:lnB cap="flat" cmpd="sng" w="9525">
                      <a:solidFill>
                        <a:srgbClr val="B7B7B7"/>
                      </a:solidFill>
                      <a:prstDash val="dot"/>
                      <a:round/>
                      <a:headEnd len="sm" w="sm" type="none"/>
                      <a:tailEnd len="sm" w="sm" type="none"/>
                    </a:lnB>
                  </a:tcPr>
                </a:tc>
                <a:tc>
                  <a:txBody>
                    <a:bodyPr/>
                    <a:lstStyle/>
                    <a:p>
                      <a:pPr indent="-177800" lvl="0" marL="171450" rtl="0" algn="l">
                        <a:spcBef>
                          <a:spcPts val="0"/>
                        </a:spcBef>
                        <a:spcAft>
                          <a:spcPts val="0"/>
                        </a:spcAft>
                        <a:buClr>
                          <a:srgbClr val="333333"/>
                        </a:buClr>
                        <a:buSzPts val="1000"/>
                        <a:buFont typeface="Google Sans"/>
                        <a:buChar char="●"/>
                      </a:pPr>
                      <a:r>
                        <a:rPr i="1" lang="en" sz="1000" u="sng">
                          <a:solidFill>
                            <a:srgbClr val="333333"/>
                          </a:solidFill>
                          <a:latin typeface="Google Sans"/>
                          <a:ea typeface="Google Sans"/>
                          <a:cs typeface="Google Sans"/>
                          <a:sym typeface="Google Sans"/>
                        </a:rPr>
                        <a:t>If Max. MTMs is the </a:t>
                      </a:r>
                      <a:r>
                        <a:rPr i="1" lang="en" sz="1000" u="sng">
                          <a:solidFill>
                            <a:srgbClr val="333333"/>
                          </a:solidFill>
                          <a:latin typeface="Google Sans"/>
                          <a:ea typeface="Google Sans"/>
                          <a:cs typeface="Google Sans"/>
                          <a:sym typeface="Google Sans"/>
                        </a:rPr>
                        <a:t>primary</a:t>
                      </a:r>
                      <a:r>
                        <a:rPr i="1" lang="en" sz="1000" u="sng">
                          <a:solidFill>
                            <a:srgbClr val="333333"/>
                          </a:solidFill>
                          <a:latin typeface="Google Sans"/>
                          <a:ea typeface="Google Sans"/>
                          <a:cs typeface="Google Sans"/>
                          <a:sym typeface="Google Sans"/>
                        </a:rPr>
                        <a:t> target, then </a:t>
                      </a:r>
                      <a:r>
                        <a:rPr b="1" lang="en" sz="1000">
                          <a:solidFill>
                            <a:srgbClr val="333333"/>
                          </a:solidFill>
                          <a:latin typeface="Google Sans"/>
                          <a:ea typeface="Google Sans"/>
                          <a:cs typeface="Google Sans"/>
                          <a:sym typeface="Google Sans"/>
                        </a:rPr>
                        <a:t>Increase number of onboardings</a:t>
                      </a:r>
                      <a:r>
                        <a:rPr lang="en" sz="1000">
                          <a:solidFill>
                            <a:srgbClr val="333333"/>
                          </a:solidFill>
                          <a:latin typeface="Google Sans"/>
                          <a:ea typeface="Google Sans"/>
                          <a:cs typeface="Google Sans"/>
                          <a:sym typeface="Google Sans"/>
                        </a:rPr>
                        <a:t> by repurposing revisits </a:t>
                      </a:r>
                      <a:endParaRPr sz="1000">
                        <a:solidFill>
                          <a:srgbClr val="333333"/>
                        </a:solidFill>
                        <a:latin typeface="Google Sans"/>
                        <a:ea typeface="Google Sans"/>
                        <a:cs typeface="Google Sans"/>
                        <a:sym typeface="Google Sans"/>
                      </a:endParaRPr>
                    </a:p>
                    <a:p>
                      <a:pPr indent="0" lvl="0" marL="457200" rtl="0" algn="l">
                        <a:spcBef>
                          <a:spcPts val="0"/>
                        </a:spcBef>
                        <a:spcAft>
                          <a:spcPts val="0"/>
                        </a:spcAft>
                        <a:buNone/>
                      </a:pPr>
                      <a:r>
                        <a:t/>
                      </a:r>
                      <a:endParaRPr sz="1000">
                        <a:solidFill>
                          <a:srgbClr val="333333"/>
                        </a:solidFill>
                        <a:latin typeface="Google Sans"/>
                        <a:ea typeface="Google Sans"/>
                        <a:cs typeface="Google Sans"/>
                        <a:sym typeface="Google Sans"/>
                      </a:endParaRPr>
                    </a:p>
                    <a:p>
                      <a:pPr indent="-177800" lvl="0" marL="171450" rtl="0" algn="l">
                        <a:spcBef>
                          <a:spcPts val="0"/>
                        </a:spcBef>
                        <a:spcAft>
                          <a:spcPts val="0"/>
                        </a:spcAft>
                        <a:buClr>
                          <a:srgbClr val="333333"/>
                        </a:buClr>
                        <a:buSzPts val="1000"/>
                        <a:buFont typeface="Google Sans"/>
                        <a:buChar char="●"/>
                      </a:pPr>
                      <a:r>
                        <a:rPr lang="en" sz="1000">
                          <a:solidFill>
                            <a:srgbClr val="333333"/>
                          </a:solidFill>
                          <a:latin typeface="Google Sans"/>
                          <a:ea typeface="Google Sans"/>
                          <a:cs typeface="Google Sans"/>
                          <a:sym typeface="Google Sans"/>
                        </a:rPr>
                        <a:t>To ensure that the health of onboardings isn’t affected by market saturation, closely track the following:</a:t>
                      </a:r>
                      <a:endParaRPr sz="1000">
                        <a:solidFill>
                          <a:srgbClr val="333333"/>
                        </a:solidFill>
                        <a:latin typeface="Google Sans"/>
                        <a:ea typeface="Google Sans"/>
                        <a:cs typeface="Google Sans"/>
                        <a:sym typeface="Google Sans"/>
                      </a:endParaRPr>
                    </a:p>
                    <a:p>
                      <a:pPr indent="-177800" lvl="1" marL="457200" rtl="0" algn="l">
                        <a:spcBef>
                          <a:spcPts val="0"/>
                        </a:spcBef>
                        <a:spcAft>
                          <a:spcPts val="0"/>
                        </a:spcAft>
                        <a:buClr>
                          <a:srgbClr val="333333"/>
                        </a:buClr>
                        <a:buSzPts val="1000"/>
                        <a:buFont typeface="Google Sans"/>
                        <a:buChar char="○"/>
                      </a:pPr>
                      <a:r>
                        <a:rPr b="1" lang="en" sz="1000">
                          <a:solidFill>
                            <a:srgbClr val="333333"/>
                          </a:solidFill>
                          <a:latin typeface="Google Sans"/>
                          <a:ea typeface="Google Sans"/>
                          <a:cs typeface="Google Sans"/>
                          <a:sym typeface="Google Sans"/>
                        </a:rPr>
                        <a:t>Activation rate</a:t>
                      </a:r>
                      <a:r>
                        <a:rPr lang="en" sz="1000">
                          <a:solidFill>
                            <a:srgbClr val="333333"/>
                          </a:solidFill>
                          <a:latin typeface="Google Sans"/>
                          <a:ea typeface="Google Sans"/>
                          <a:cs typeface="Google Sans"/>
                          <a:sym typeface="Google Sans"/>
                        </a:rPr>
                        <a:t>: Reduction in activation rate can indicate reduction in willingness of merchant to adopt digital</a:t>
                      </a:r>
                      <a:endParaRPr sz="1000">
                        <a:solidFill>
                          <a:srgbClr val="333333"/>
                        </a:solidFill>
                        <a:latin typeface="Google Sans"/>
                        <a:ea typeface="Google Sans"/>
                        <a:cs typeface="Google Sans"/>
                        <a:sym typeface="Google Sans"/>
                      </a:endParaRPr>
                    </a:p>
                    <a:p>
                      <a:pPr indent="-177800" lvl="1" marL="457200" rtl="0" algn="l">
                        <a:spcBef>
                          <a:spcPts val="0"/>
                        </a:spcBef>
                        <a:spcAft>
                          <a:spcPts val="0"/>
                        </a:spcAft>
                        <a:buClr>
                          <a:srgbClr val="333333"/>
                        </a:buClr>
                        <a:buSzPts val="1000"/>
                        <a:buFont typeface="Google Sans"/>
                        <a:buChar char="○"/>
                      </a:pPr>
                      <a:r>
                        <a:rPr b="1" lang="en" sz="1000">
                          <a:solidFill>
                            <a:srgbClr val="333333"/>
                          </a:solidFill>
                          <a:latin typeface="Google Sans"/>
                          <a:ea typeface="Google Sans"/>
                          <a:cs typeface="Google Sans"/>
                          <a:sym typeface="Google Sans"/>
                        </a:rPr>
                        <a:t>FOS productivity</a:t>
                      </a:r>
                      <a:r>
                        <a:rPr lang="en" sz="1000">
                          <a:solidFill>
                            <a:srgbClr val="333333"/>
                          </a:solidFill>
                          <a:latin typeface="Google Sans"/>
                          <a:ea typeface="Google Sans"/>
                          <a:cs typeface="Google Sans"/>
                          <a:sym typeface="Google Sans"/>
                        </a:rPr>
                        <a:t>: Reduction in # merchants onboarded a day can indicate scarcity of merchants in market</a:t>
                      </a:r>
                      <a:endParaRPr sz="1000">
                        <a:solidFill>
                          <a:srgbClr val="333333"/>
                        </a:solidFill>
                        <a:latin typeface="Google Sans"/>
                        <a:ea typeface="Google Sans"/>
                        <a:cs typeface="Google Sans"/>
                        <a:sym typeface="Google Sans"/>
                      </a:endParaRPr>
                    </a:p>
                    <a:p>
                      <a:pPr indent="-177800" lvl="1" marL="457200" rtl="0" algn="l">
                        <a:spcBef>
                          <a:spcPts val="0"/>
                        </a:spcBef>
                        <a:spcAft>
                          <a:spcPts val="0"/>
                        </a:spcAft>
                        <a:buClr>
                          <a:srgbClr val="333333"/>
                        </a:buClr>
                        <a:buSzPts val="1000"/>
                        <a:buFont typeface="Google Sans"/>
                        <a:buChar char="○"/>
                      </a:pPr>
                      <a:r>
                        <a:rPr b="1" lang="en" sz="1000">
                          <a:solidFill>
                            <a:srgbClr val="333333"/>
                          </a:solidFill>
                          <a:latin typeface="Google Sans"/>
                          <a:ea typeface="Google Sans"/>
                          <a:cs typeface="Google Sans"/>
                          <a:sym typeface="Google Sans"/>
                        </a:rPr>
                        <a:t>%HighInt activated merchants</a:t>
                      </a:r>
                      <a:r>
                        <a:rPr lang="en" sz="1000">
                          <a:solidFill>
                            <a:srgbClr val="333333"/>
                          </a:solidFill>
                          <a:latin typeface="Google Sans"/>
                          <a:ea typeface="Google Sans"/>
                          <a:cs typeface="Google Sans"/>
                          <a:sym typeface="Google Sans"/>
                        </a:rPr>
                        <a:t>: Indicates quality of activated merchants remains high</a:t>
                      </a:r>
                      <a:endParaRPr sz="1000">
                        <a:solidFill>
                          <a:srgbClr val="333333"/>
                        </a:solidFill>
                        <a:latin typeface="Google Sans"/>
                        <a:ea typeface="Google Sans"/>
                        <a:cs typeface="Google Sans"/>
                        <a:sym typeface="Google Sans"/>
                      </a:endParaRPr>
                    </a:p>
                    <a:p>
                      <a:pPr indent="0" lvl="0" marL="457200" rtl="0" algn="l">
                        <a:spcBef>
                          <a:spcPts val="0"/>
                        </a:spcBef>
                        <a:spcAft>
                          <a:spcPts val="0"/>
                        </a:spcAft>
                        <a:buNone/>
                      </a:pPr>
                      <a:r>
                        <a:t/>
                      </a:r>
                      <a:endParaRPr sz="1000">
                        <a:solidFill>
                          <a:srgbClr val="333333"/>
                        </a:solidFill>
                        <a:latin typeface="Google Sans"/>
                        <a:ea typeface="Google Sans"/>
                        <a:cs typeface="Google Sans"/>
                        <a:sym typeface="Google Sans"/>
                      </a:endParaRPr>
                    </a:p>
                    <a:p>
                      <a:pPr indent="-177800" lvl="0" marL="171450" rtl="0" algn="l">
                        <a:spcBef>
                          <a:spcPts val="0"/>
                        </a:spcBef>
                        <a:spcAft>
                          <a:spcPts val="0"/>
                        </a:spcAft>
                        <a:buClr>
                          <a:srgbClr val="333333"/>
                        </a:buClr>
                        <a:buSzPts val="1000"/>
                        <a:buFont typeface="Google Sans"/>
                        <a:buChar char="●"/>
                      </a:pPr>
                      <a:r>
                        <a:rPr lang="en" sz="1000">
                          <a:solidFill>
                            <a:srgbClr val="333333"/>
                          </a:solidFill>
                          <a:latin typeface="Google Sans"/>
                          <a:ea typeface="Google Sans"/>
                          <a:cs typeface="Google Sans"/>
                          <a:sym typeface="Google Sans"/>
                        </a:rPr>
                        <a:t>Optimize # of revisits based on following</a:t>
                      </a:r>
                      <a:endParaRPr sz="1000">
                        <a:solidFill>
                          <a:srgbClr val="333333"/>
                        </a:solidFill>
                        <a:latin typeface="Google Sans"/>
                        <a:ea typeface="Google Sans"/>
                        <a:cs typeface="Google Sans"/>
                        <a:sym typeface="Google Sans"/>
                      </a:endParaRPr>
                    </a:p>
                    <a:p>
                      <a:pPr indent="-177800" lvl="1" marL="342900" rtl="0" algn="l">
                        <a:spcBef>
                          <a:spcPts val="0"/>
                        </a:spcBef>
                        <a:spcAft>
                          <a:spcPts val="0"/>
                        </a:spcAft>
                        <a:buClr>
                          <a:srgbClr val="333333"/>
                        </a:buClr>
                        <a:buSzPts val="1000"/>
                        <a:buFont typeface="Google Sans"/>
                        <a:buChar char="○"/>
                      </a:pPr>
                      <a:r>
                        <a:rPr lang="en" sz="1000" u="sng">
                          <a:solidFill>
                            <a:schemeClr val="hlink"/>
                          </a:solidFill>
                          <a:latin typeface="Google Sans"/>
                          <a:ea typeface="Google Sans"/>
                          <a:cs typeface="Google Sans"/>
                          <a:sym typeface="Google Sans"/>
                          <a:hlinkClick r:id="rId8"/>
                        </a:rPr>
                        <a:t>Targeted revisits </a:t>
                      </a:r>
                      <a:r>
                        <a:rPr lang="en" sz="1000" u="sng">
                          <a:solidFill>
                            <a:schemeClr val="hlink"/>
                          </a:solidFill>
                          <a:latin typeface="Google Sans"/>
                          <a:ea typeface="Google Sans"/>
                          <a:cs typeface="Google Sans"/>
                          <a:sym typeface="Google Sans"/>
                          <a:hlinkClick r:id="rId9"/>
                        </a:rPr>
                        <a:t>strategy</a:t>
                      </a:r>
                      <a:r>
                        <a:rPr lang="en" sz="1000">
                          <a:solidFill>
                            <a:srgbClr val="333333"/>
                          </a:solidFill>
                          <a:latin typeface="Google Sans"/>
                          <a:ea typeface="Google Sans"/>
                          <a:cs typeface="Google Sans"/>
                          <a:sym typeface="Google Sans"/>
                        </a:rPr>
                        <a:t> to max uplift</a:t>
                      </a:r>
                      <a:endParaRPr sz="1000">
                        <a:solidFill>
                          <a:srgbClr val="333333"/>
                        </a:solidFill>
                        <a:latin typeface="Google Sans"/>
                        <a:ea typeface="Google Sans"/>
                        <a:cs typeface="Google Sans"/>
                        <a:sym typeface="Google Sans"/>
                      </a:endParaRPr>
                    </a:p>
                    <a:p>
                      <a:pPr indent="-177800" lvl="1" marL="342900" rtl="0" algn="l">
                        <a:spcBef>
                          <a:spcPts val="0"/>
                        </a:spcBef>
                        <a:spcAft>
                          <a:spcPts val="0"/>
                        </a:spcAft>
                        <a:buClr>
                          <a:srgbClr val="333333"/>
                        </a:buClr>
                        <a:buSzPts val="1000"/>
                        <a:buFont typeface="Google Sans"/>
                        <a:buChar char="○"/>
                      </a:pPr>
                      <a:r>
                        <a:rPr lang="en" sz="1000">
                          <a:solidFill>
                            <a:srgbClr val="333333"/>
                          </a:solidFill>
                          <a:latin typeface="Google Sans"/>
                          <a:ea typeface="Google Sans"/>
                          <a:cs typeface="Google Sans"/>
                          <a:sym typeface="Google Sans"/>
                        </a:rPr>
                        <a:t>MTMs facing stuck-settlement issues</a:t>
                      </a:r>
                      <a:r>
                        <a:rPr lang="en" sz="1000">
                          <a:solidFill>
                            <a:srgbClr val="333333"/>
                          </a:solidFill>
                          <a:latin typeface="Google Sans"/>
                          <a:ea typeface="Google Sans"/>
                          <a:cs typeface="Google Sans"/>
                          <a:sym typeface="Google Sans"/>
                        </a:rPr>
                        <a:t> [WIP]</a:t>
                      </a:r>
                      <a:endParaRPr sz="1000">
                        <a:solidFill>
                          <a:srgbClr val="333333"/>
                        </a:solidFill>
                        <a:latin typeface="Google Sans"/>
                        <a:ea typeface="Google Sans"/>
                        <a:cs typeface="Google Sans"/>
                        <a:sym typeface="Google Sans"/>
                      </a:endParaRPr>
                    </a:p>
                    <a:p>
                      <a:pPr indent="-177800" lvl="1" marL="342900" rtl="0" algn="l">
                        <a:spcBef>
                          <a:spcPts val="0"/>
                        </a:spcBef>
                        <a:spcAft>
                          <a:spcPts val="0"/>
                        </a:spcAft>
                        <a:buClr>
                          <a:srgbClr val="333333"/>
                        </a:buClr>
                        <a:buSzPts val="1000"/>
                        <a:buFont typeface="Google Sans"/>
                        <a:buChar char="○"/>
                      </a:pPr>
                      <a:r>
                        <a:rPr lang="en" sz="1000">
                          <a:solidFill>
                            <a:srgbClr val="333333"/>
                          </a:solidFill>
                          <a:latin typeface="Google Sans"/>
                          <a:ea typeface="Google Sans"/>
                          <a:cs typeface="Google Sans"/>
                          <a:sym typeface="Google Sans"/>
                        </a:rPr>
                        <a:t>MTMs based on churn-prediction model</a:t>
                      </a:r>
                      <a:endParaRPr sz="1000">
                        <a:solidFill>
                          <a:srgbClr val="333333"/>
                        </a:solidFill>
                        <a:latin typeface="Google Sans"/>
                        <a:ea typeface="Google Sans"/>
                        <a:cs typeface="Google Sans"/>
                        <a:sym typeface="Google Sans"/>
                      </a:endParaRPr>
                    </a:p>
                    <a:p>
                      <a:pPr indent="-177800" lvl="1" marL="342900" rtl="0" algn="l">
                        <a:spcBef>
                          <a:spcPts val="0"/>
                        </a:spcBef>
                        <a:spcAft>
                          <a:spcPts val="0"/>
                        </a:spcAft>
                        <a:buClr>
                          <a:srgbClr val="333333"/>
                        </a:buClr>
                        <a:buSzPts val="1000"/>
                        <a:buFont typeface="Google Sans"/>
                        <a:buChar char="○"/>
                      </a:pPr>
                      <a:r>
                        <a:rPr lang="en" sz="1000">
                          <a:solidFill>
                            <a:srgbClr val="333333"/>
                          </a:solidFill>
                          <a:latin typeface="Google Sans"/>
                          <a:ea typeface="Google Sans"/>
                          <a:cs typeface="Google Sans"/>
                          <a:sym typeface="Google Sans"/>
                        </a:rPr>
                        <a:t>Revisits on-call feature in Merchant App [WIP]</a:t>
                      </a:r>
                      <a:endParaRPr sz="1000">
                        <a:solidFill>
                          <a:srgbClr val="333333"/>
                        </a:solidFill>
                        <a:latin typeface="Google Sans"/>
                        <a:ea typeface="Google Sans"/>
                        <a:cs typeface="Google Sans"/>
                        <a:sym typeface="Google Sans"/>
                      </a:endParaRPr>
                    </a:p>
                    <a:p>
                      <a:pPr indent="0" lvl="0" marL="0" rtl="0" algn="l">
                        <a:spcBef>
                          <a:spcPts val="0"/>
                        </a:spcBef>
                        <a:spcAft>
                          <a:spcPts val="0"/>
                        </a:spcAft>
                        <a:buNone/>
                      </a:pPr>
                      <a:r>
                        <a:t/>
                      </a:r>
                      <a:endParaRPr sz="1000">
                        <a:solidFill>
                          <a:srgbClr val="333333"/>
                        </a:solidFill>
                        <a:latin typeface="Google Sans"/>
                        <a:ea typeface="Google Sans"/>
                        <a:cs typeface="Google Sans"/>
                        <a:sym typeface="Google Sans"/>
                      </a:endParaRPr>
                    </a:p>
                  </a:txBody>
                  <a:tcPr marT="91425" marB="91425" marR="91425" marL="114300" anchor="ctr">
                    <a:lnL cap="flat" cmpd="sng" w="9525">
                      <a:solidFill>
                        <a:srgbClr val="B7B7B7"/>
                      </a:solidFill>
                      <a:prstDash val="dot"/>
                      <a:round/>
                      <a:headEnd len="sm" w="sm" type="none"/>
                      <a:tailEnd len="sm" w="sm" type="none"/>
                    </a:lnL>
                    <a:lnR cap="flat" cmpd="sng" w="9525">
                      <a:solidFill>
                        <a:srgbClr val="B7B7B7"/>
                      </a:solidFill>
                      <a:prstDash val="dot"/>
                      <a:round/>
                      <a:headEnd len="sm" w="sm" type="none"/>
                      <a:tailEnd len="sm" w="sm" type="none"/>
                    </a:lnR>
                    <a:lnT cap="flat" cmpd="sng" w="9525">
                      <a:solidFill>
                        <a:srgbClr val="B7B7B7"/>
                      </a:solidFill>
                      <a:prstDash val="dot"/>
                      <a:round/>
                      <a:headEnd len="sm" w="sm" type="none"/>
                      <a:tailEnd len="sm" w="sm" type="none"/>
                    </a:lnT>
                    <a:lnB cap="flat" cmpd="sng" w="9525">
                      <a:solidFill>
                        <a:srgbClr val="B7B7B7"/>
                      </a:solidFill>
                      <a:prstDash val="dot"/>
                      <a:round/>
                      <a:headEnd len="sm" w="sm" type="none"/>
                      <a:tailEnd len="sm" w="sm" type="none"/>
                    </a:lnB>
                  </a:tcPr>
                </a:tc>
                <a:tc>
                  <a:txBody>
                    <a:bodyPr/>
                    <a:lstStyle/>
                    <a:p>
                      <a:pPr indent="-177800" lvl="0" marL="171450" rtl="0" algn="l">
                        <a:spcBef>
                          <a:spcPts val="0"/>
                        </a:spcBef>
                        <a:spcAft>
                          <a:spcPts val="0"/>
                        </a:spcAft>
                        <a:buClr>
                          <a:srgbClr val="333333"/>
                        </a:buClr>
                        <a:buSzPts val="1000"/>
                        <a:buFont typeface="Google Sans"/>
                        <a:buChar char="●"/>
                      </a:pPr>
                      <a:r>
                        <a:rPr lang="en" sz="1000">
                          <a:solidFill>
                            <a:srgbClr val="333333"/>
                          </a:solidFill>
                          <a:latin typeface="Google Sans"/>
                          <a:ea typeface="Google Sans"/>
                          <a:cs typeface="Google Sans"/>
                          <a:sym typeface="Google Sans"/>
                        </a:rPr>
                        <a:t>Maximize MTMs: Onboardings lead to 3.7x MTMs vs. active revisits</a:t>
                      </a:r>
                      <a:endParaRPr sz="1000">
                        <a:solidFill>
                          <a:srgbClr val="333333"/>
                        </a:solidFill>
                        <a:latin typeface="Google Sans"/>
                        <a:ea typeface="Google Sans"/>
                        <a:cs typeface="Google Sans"/>
                        <a:sym typeface="Google Sans"/>
                      </a:endParaRPr>
                    </a:p>
                    <a:p>
                      <a:pPr indent="0" lvl="0" marL="457200" rtl="0" algn="l">
                        <a:spcBef>
                          <a:spcPts val="0"/>
                        </a:spcBef>
                        <a:spcAft>
                          <a:spcPts val="0"/>
                        </a:spcAft>
                        <a:buNone/>
                      </a:pPr>
                      <a:r>
                        <a:t/>
                      </a:r>
                      <a:endParaRPr sz="1000">
                        <a:solidFill>
                          <a:srgbClr val="333333"/>
                        </a:solidFill>
                        <a:latin typeface="Google Sans"/>
                        <a:ea typeface="Google Sans"/>
                        <a:cs typeface="Google Sans"/>
                        <a:sym typeface="Google Sans"/>
                      </a:endParaRPr>
                    </a:p>
                    <a:p>
                      <a:pPr indent="-177800" lvl="0" marL="171450" rtl="0" algn="l">
                        <a:spcBef>
                          <a:spcPts val="0"/>
                        </a:spcBef>
                        <a:spcAft>
                          <a:spcPts val="0"/>
                        </a:spcAft>
                        <a:buClr>
                          <a:srgbClr val="333333"/>
                        </a:buClr>
                        <a:buSzPts val="1000"/>
                        <a:buFont typeface="Google Sans"/>
                        <a:buChar char="●"/>
                      </a:pPr>
                      <a:r>
                        <a:rPr lang="en" sz="1000">
                          <a:solidFill>
                            <a:srgbClr val="333333"/>
                          </a:solidFill>
                          <a:latin typeface="Google Sans"/>
                          <a:ea typeface="Google Sans"/>
                          <a:cs typeface="Google Sans"/>
                          <a:sym typeface="Google Sans"/>
                        </a:rPr>
                        <a:t>Maximize impact of revisits</a:t>
                      </a:r>
                      <a:endParaRPr sz="1000">
                        <a:solidFill>
                          <a:srgbClr val="333333"/>
                        </a:solidFill>
                        <a:latin typeface="Google Sans"/>
                        <a:ea typeface="Google Sans"/>
                        <a:cs typeface="Google Sans"/>
                        <a:sym typeface="Google Sans"/>
                      </a:endParaRPr>
                    </a:p>
                    <a:p>
                      <a:pPr indent="0" lvl="0" marL="457200" rtl="0" algn="l">
                        <a:spcBef>
                          <a:spcPts val="0"/>
                        </a:spcBef>
                        <a:spcAft>
                          <a:spcPts val="0"/>
                        </a:spcAft>
                        <a:buNone/>
                      </a:pPr>
                      <a:r>
                        <a:t/>
                      </a:r>
                      <a:endParaRPr sz="1000">
                        <a:solidFill>
                          <a:srgbClr val="333333"/>
                        </a:solidFill>
                        <a:latin typeface="Google Sans"/>
                        <a:ea typeface="Google Sans"/>
                        <a:cs typeface="Google Sans"/>
                        <a:sym typeface="Google Sans"/>
                      </a:endParaRPr>
                    </a:p>
                    <a:p>
                      <a:pPr indent="-177800" lvl="0" marL="171450" rtl="0" algn="l">
                        <a:spcBef>
                          <a:spcPts val="0"/>
                        </a:spcBef>
                        <a:spcAft>
                          <a:spcPts val="0"/>
                        </a:spcAft>
                        <a:buClr>
                          <a:srgbClr val="333333"/>
                        </a:buClr>
                        <a:buSzPts val="1000"/>
                        <a:buFont typeface="Google Sans"/>
                        <a:buChar char="●"/>
                      </a:pPr>
                      <a:r>
                        <a:rPr lang="en" sz="1000">
                          <a:solidFill>
                            <a:srgbClr val="333333"/>
                          </a:solidFill>
                          <a:latin typeface="Google Sans"/>
                          <a:ea typeface="Google Sans"/>
                          <a:cs typeface="Google Sans"/>
                          <a:sym typeface="Google Sans"/>
                        </a:rPr>
                        <a:t>Improved merchant engagement, hence retention</a:t>
                      </a:r>
                      <a:endParaRPr sz="1000">
                        <a:solidFill>
                          <a:srgbClr val="333333"/>
                        </a:solidFill>
                        <a:latin typeface="Google Sans"/>
                        <a:ea typeface="Google Sans"/>
                        <a:cs typeface="Google Sans"/>
                        <a:sym typeface="Google Sans"/>
                      </a:endParaRPr>
                    </a:p>
                    <a:p>
                      <a:pPr indent="0" lvl="0" marL="457200" rtl="0" algn="l">
                        <a:spcBef>
                          <a:spcPts val="0"/>
                        </a:spcBef>
                        <a:spcAft>
                          <a:spcPts val="0"/>
                        </a:spcAft>
                        <a:buNone/>
                      </a:pPr>
                      <a:r>
                        <a:t/>
                      </a:r>
                      <a:endParaRPr sz="1000">
                        <a:solidFill>
                          <a:srgbClr val="333333"/>
                        </a:solidFill>
                        <a:latin typeface="Google Sans"/>
                        <a:ea typeface="Google Sans"/>
                        <a:cs typeface="Google Sans"/>
                        <a:sym typeface="Google Sans"/>
                      </a:endParaRPr>
                    </a:p>
                    <a:p>
                      <a:pPr indent="-177800" lvl="0" marL="171450" rtl="0" algn="l">
                        <a:spcBef>
                          <a:spcPts val="0"/>
                        </a:spcBef>
                        <a:spcAft>
                          <a:spcPts val="0"/>
                        </a:spcAft>
                        <a:buClr>
                          <a:srgbClr val="333333"/>
                        </a:buClr>
                        <a:buSzPts val="1000"/>
                        <a:buFont typeface="Google Sans"/>
                        <a:buChar char="●"/>
                      </a:pPr>
                      <a:r>
                        <a:rPr lang="en" sz="1000">
                          <a:solidFill>
                            <a:srgbClr val="333333"/>
                          </a:solidFill>
                          <a:latin typeface="Google Sans"/>
                          <a:ea typeface="Google Sans"/>
                          <a:cs typeface="Google Sans"/>
                          <a:sym typeface="Google Sans"/>
                        </a:rPr>
                        <a:t>Optimize GPay coverage</a:t>
                      </a:r>
                      <a:endParaRPr sz="1000">
                        <a:solidFill>
                          <a:srgbClr val="333333"/>
                        </a:solidFill>
                        <a:latin typeface="Google Sans"/>
                        <a:ea typeface="Google Sans"/>
                        <a:cs typeface="Google Sans"/>
                        <a:sym typeface="Google Sans"/>
                      </a:endParaRPr>
                    </a:p>
                    <a:p>
                      <a:pPr indent="0" lvl="0" marL="0" rtl="0" algn="l">
                        <a:spcBef>
                          <a:spcPts val="0"/>
                        </a:spcBef>
                        <a:spcAft>
                          <a:spcPts val="0"/>
                        </a:spcAft>
                        <a:buNone/>
                      </a:pPr>
                      <a:r>
                        <a:t/>
                      </a:r>
                      <a:endParaRPr sz="1000">
                        <a:solidFill>
                          <a:srgbClr val="333333"/>
                        </a:solidFill>
                        <a:latin typeface="Google Sans"/>
                        <a:ea typeface="Google Sans"/>
                        <a:cs typeface="Google Sans"/>
                        <a:sym typeface="Google Sans"/>
                      </a:endParaRPr>
                    </a:p>
                    <a:p>
                      <a:pPr indent="0" lvl="0" marL="0" rtl="0" algn="l">
                        <a:spcBef>
                          <a:spcPts val="0"/>
                        </a:spcBef>
                        <a:spcAft>
                          <a:spcPts val="0"/>
                        </a:spcAft>
                        <a:buNone/>
                      </a:pPr>
                      <a:r>
                        <a:t/>
                      </a:r>
                      <a:endParaRPr sz="1000">
                        <a:solidFill>
                          <a:srgbClr val="333333"/>
                        </a:solidFill>
                        <a:latin typeface="Google Sans"/>
                        <a:ea typeface="Google Sans"/>
                        <a:cs typeface="Google Sans"/>
                        <a:sym typeface="Google Sans"/>
                      </a:endParaRPr>
                    </a:p>
                  </a:txBody>
                  <a:tcPr marT="91425" marB="91425" marR="91425" marL="91425" anchor="ctr">
                    <a:lnL cap="flat" cmpd="sng" w="9525">
                      <a:solidFill>
                        <a:srgbClr val="B7B7B7"/>
                      </a:solidFill>
                      <a:prstDash val="dot"/>
                      <a:round/>
                      <a:headEnd len="sm" w="sm" type="none"/>
                      <a:tailEnd len="sm" w="sm" type="none"/>
                    </a:lnL>
                    <a:lnR cap="flat" cmpd="sng" w="9525">
                      <a:solidFill>
                        <a:srgbClr val="B7B7B7"/>
                      </a:solidFill>
                      <a:prstDash val="dot"/>
                      <a:round/>
                      <a:headEnd len="sm" w="sm" type="none"/>
                      <a:tailEnd len="sm" w="sm" type="none"/>
                    </a:lnR>
                    <a:lnT cap="flat" cmpd="sng" w="9525">
                      <a:solidFill>
                        <a:srgbClr val="B7B7B7"/>
                      </a:solidFill>
                      <a:prstDash val="dot"/>
                      <a:round/>
                      <a:headEnd len="sm" w="sm" type="none"/>
                      <a:tailEnd len="sm" w="sm" type="none"/>
                    </a:lnT>
                    <a:lnB cap="flat" cmpd="sng" w="9525">
                      <a:solidFill>
                        <a:srgbClr val="B7B7B7"/>
                      </a:solidFill>
                      <a:prstDash val="dot"/>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7"/>
          <p:cNvSpPr/>
          <p:nvPr/>
        </p:nvSpPr>
        <p:spPr>
          <a:xfrm>
            <a:off x="0" y="0"/>
            <a:ext cx="9144000" cy="51435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7"/>
          <p:cNvSpPr txBox="1"/>
          <p:nvPr>
            <p:ph type="title"/>
          </p:nvPr>
        </p:nvSpPr>
        <p:spPr>
          <a:xfrm>
            <a:off x="477850" y="1887025"/>
            <a:ext cx="7831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20">
                <a:solidFill>
                  <a:schemeClr val="lt1"/>
                </a:solidFill>
                <a:latin typeface="Google Sans"/>
                <a:ea typeface="Google Sans"/>
                <a:cs typeface="Google Sans"/>
                <a:sym typeface="Google Sans"/>
              </a:rPr>
              <a:t>Appendix</a:t>
            </a:r>
            <a:endParaRPr b="1" sz="3620">
              <a:solidFill>
                <a:schemeClr val="lt1"/>
              </a:solidFill>
              <a:latin typeface="Google Sans"/>
              <a:ea typeface="Google Sans"/>
              <a:cs typeface="Google Sans"/>
              <a:sym typeface="Google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5" name="Shape 285"/>
        <p:cNvGrpSpPr/>
        <p:nvPr/>
      </p:nvGrpSpPr>
      <p:grpSpPr>
        <a:xfrm>
          <a:off x="0" y="0"/>
          <a:ext cx="0" cy="0"/>
          <a:chOff x="0" y="0"/>
          <a:chExt cx="0" cy="0"/>
        </a:xfrm>
      </p:grpSpPr>
      <p:sp>
        <p:nvSpPr>
          <p:cNvPr id="286" name="Google Shape;286;p38"/>
          <p:cNvSpPr txBox="1"/>
          <p:nvPr/>
        </p:nvSpPr>
        <p:spPr>
          <a:xfrm>
            <a:off x="1547161" y="655013"/>
            <a:ext cx="7351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Google Sans"/>
                <a:ea typeface="Google Sans"/>
                <a:cs typeface="Google Sans"/>
                <a:sym typeface="Google Sans"/>
              </a:rPr>
              <a:t>Total MTMs              =             Retained              +                 Resurrected             +                 New Activated</a:t>
            </a:r>
            <a:endParaRPr sz="1100">
              <a:solidFill>
                <a:schemeClr val="dk1"/>
              </a:solidFill>
              <a:latin typeface="Google Sans"/>
              <a:ea typeface="Google Sans"/>
              <a:cs typeface="Google Sans"/>
              <a:sym typeface="Google Sans"/>
            </a:endParaRPr>
          </a:p>
        </p:txBody>
      </p:sp>
      <p:sp>
        <p:nvSpPr>
          <p:cNvPr id="287" name="Google Shape;287;p38"/>
          <p:cNvSpPr/>
          <p:nvPr/>
        </p:nvSpPr>
        <p:spPr>
          <a:xfrm>
            <a:off x="42375" y="84425"/>
            <a:ext cx="9144000" cy="43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333333"/>
                </a:solidFill>
                <a:latin typeface="Google Sans"/>
                <a:ea typeface="Google Sans"/>
                <a:cs typeface="Google Sans"/>
                <a:sym typeface="Google Sans"/>
              </a:rPr>
              <a:t>Scope of the analysis</a:t>
            </a:r>
            <a:endParaRPr baseline="30000" sz="2000">
              <a:solidFill>
                <a:srgbClr val="333333"/>
              </a:solidFill>
              <a:latin typeface="Google Sans"/>
              <a:ea typeface="Google Sans"/>
              <a:cs typeface="Google Sans"/>
              <a:sym typeface="Google Sans"/>
            </a:endParaRPr>
          </a:p>
        </p:txBody>
      </p:sp>
      <p:sp>
        <p:nvSpPr>
          <p:cNvPr id="288" name="Google Shape;288;p38"/>
          <p:cNvSpPr txBox="1"/>
          <p:nvPr/>
        </p:nvSpPr>
        <p:spPr>
          <a:xfrm>
            <a:off x="3047513" y="1056713"/>
            <a:ext cx="16218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&gt; Product Features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&gt; Reliability</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&gt; Offers/Rewards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&gt; Brand Preference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&gt; Revisits - Relationship Management/TOM recall</a:t>
            </a:r>
            <a:endParaRPr sz="1000"/>
          </a:p>
        </p:txBody>
      </p:sp>
      <p:sp>
        <p:nvSpPr>
          <p:cNvPr id="289" name="Google Shape;289;p38"/>
          <p:cNvSpPr/>
          <p:nvPr/>
        </p:nvSpPr>
        <p:spPr>
          <a:xfrm>
            <a:off x="3047513" y="2306813"/>
            <a:ext cx="1526400" cy="473700"/>
          </a:xfrm>
          <a:prstGeom prst="rect">
            <a:avLst/>
          </a:prstGeom>
          <a:noFill/>
          <a:ln cap="flat" cmpd="sng" w="9525">
            <a:solidFill>
              <a:srgbClr val="38761D"/>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8"/>
          <p:cNvSpPr txBox="1"/>
          <p:nvPr/>
        </p:nvSpPr>
        <p:spPr>
          <a:xfrm>
            <a:off x="5090663" y="1056713"/>
            <a:ext cx="1033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&gt; Organic</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&gt; FOS revisit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&gt; OB calling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291" name="Google Shape;291;p38"/>
          <p:cNvSpPr/>
          <p:nvPr/>
        </p:nvSpPr>
        <p:spPr>
          <a:xfrm>
            <a:off x="4844213" y="1398563"/>
            <a:ext cx="1526400" cy="260700"/>
          </a:xfrm>
          <a:prstGeom prst="rect">
            <a:avLst/>
          </a:prstGeom>
          <a:noFill/>
          <a:ln cap="flat" cmpd="sng" w="9525">
            <a:solidFill>
              <a:srgbClr val="38761D"/>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8"/>
          <p:cNvSpPr txBox="1"/>
          <p:nvPr/>
        </p:nvSpPr>
        <p:spPr>
          <a:xfrm>
            <a:off x="6887363" y="1056713"/>
            <a:ext cx="13833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&gt; Self Sign Ups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&gt; FOS onboarded</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293" name="Google Shape;293;p38"/>
          <p:cNvSpPr/>
          <p:nvPr/>
        </p:nvSpPr>
        <p:spPr>
          <a:xfrm>
            <a:off x="6776088" y="1398563"/>
            <a:ext cx="1526400" cy="260700"/>
          </a:xfrm>
          <a:prstGeom prst="rect">
            <a:avLst/>
          </a:prstGeom>
          <a:noFill/>
          <a:ln cap="flat" cmpd="sng" w="9525">
            <a:solidFill>
              <a:srgbClr val="38761D"/>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8"/>
          <p:cNvSpPr/>
          <p:nvPr/>
        </p:nvSpPr>
        <p:spPr>
          <a:xfrm rot="5400000">
            <a:off x="1161538" y="655013"/>
            <a:ext cx="254400" cy="354000"/>
          </a:xfrm>
          <a:prstGeom prst="upArrow">
            <a:avLst>
              <a:gd fmla="val 50000" name="adj1"/>
              <a:gd fmla="val 50000" name="adj2"/>
            </a:avLst>
          </a:prstGeom>
          <a:solidFill>
            <a:srgbClr val="EA4335"/>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8"/>
          <p:cNvSpPr txBox="1"/>
          <p:nvPr/>
        </p:nvSpPr>
        <p:spPr>
          <a:xfrm>
            <a:off x="245338" y="655013"/>
            <a:ext cx="866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Maximize</a:t>
            </a:r>
            <a:endParaRPr sz="1100"/>
          </a:p>
        </p:txBody>
      </p:sp>
      <p:sp>
        <p:nvSpPr>
          <p:cNvPr id="296" name="Google Shape;296;p38"/>
          <p:cNvSpPr txBox="1"/>
          <p:nvPr/>
        </p:nvSpPr>
        <p:spPr>
          <a:xfrm>
            <a:off x="294413" y="2953863"/>
            <a:ext cx="1033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Constraints</a:t>
            </a:r>
            <a:endParaRPr sz="1100"/>
          </a:p>
        </p:txBody>
      </p:sp>
      <p:sp>
        <p:nvSpPr>
          <p:cNvPr id="297" name="Google Shape;297;p38"/>
          <p:cNvSpPr txBox="1"/>
          <p:nvPr/>
        </p:nvSpPr>
        <p:spPr>
          <a:xfrm>
            <a:off x="408188" y="3192538"/>
            <a:ext cx="3521700" cy="4926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Char char="●"/>
            </a:pPr>
            <a:r>
              <a:rPr lang="en" sz="1000"/>
              <a:t>FOS strength (#5000)</a:t>
            </a:r>
            <a:endParaRPr sz="1000"/>
          </a:p>
          <a:p>
            <a:pPr indent="-292100" lvl="0" marL="457200" rtl="0" algn="l">
              <a:spcBef>
                <a:spcPts val="0"/>
              </a:spcBef>
              <a:spcAft>
                <a:spcPts val="0"/>
              </a:spcAft>
              <a:buSzPts val="1000"/>
              <a:buChar char="●"/>
            </a:pPr>
            <a:r>
              <a:rPr lang="en" sz="1000"/>
              <a:t>FOS Productivity</a:t>
            </a:r>
            <a:endParaRPr sz="1000"/>
          </a:p>
        </p:txBody>
      </p:sp>
      <p:sp>
        <p:nvSpPr>
          <p:cNvPr id="298" name="Google Shape;298;p38"/>
          <p:cNvSpPr txBox="1"/>
          <p:nvPr/>
        </p:nvSpPr>
        <p:spPr>
          <a:xfrm>
            <a:off x="336738" y="3795788"/>
            <a:ext cx="5787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Timeframe</a:t>
            </a:r>
            <a:endParaRPr sz="1100"/>
          </a:p>
          <a:p>
            <a:pPr indent="-298450" lvl="0" marL="457200" rtl="0" algn="l">
              <a:spcBef>
                <a:spcPts val="0"/>
              </a:spcBef>
              <a:spcAft>
                <a:spcPts val="0"/>
              </a:spcAft>
              <a:buSzPts val="1100"/>
              <a:buChar char="●"/>
            </a:pPr>
            <a:r>
              <a:rPr lang="en" sz="1100"/>
              <a:t>Shivi to add which period we’ve run the analysis for</a:t>
            </a:r>
            <a:endParaRPr sz="1100"/>
          </a:p>
          <a:p>
            <a:pPr indent="-298450" lvl="0" marL="457200" rtl="0" algn="l">
              <a:spcBef>
                <a:spcPts val="0"/>
              </a:spcBef>
              <a:spcAft>
                <a:spcPts val="0"/>
              </a:spcAft>
              <a:buSzPts val="1100"/>
              <a:buChar char="●"/>
            </a:pPr>
            <a:r>
              <a:rPr lang="en" sz="1100"/>
              <a:t>Used 3m period since the event to determine lt health</a:t>
            </a:r>
            <a:endParaRPr sz="1100"/>
          </a:p>
        </p:txBody>
      </p:sp>
      <p:sp>
        <p:nvSpPr>
          <p:cNvPr id="299" name="Google Shape;299;p38"/>
          <p:cNvSpPr txBox="1"/>
          <p:nvPr/>
        </p:nvSpPr>
        <p:spPr>
          <a:xfrm>
            <a:off x="101750" y="4776100"/>
            <a:ext cx="879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Note: Revisits can be used to solve for stuck settlements / introduce VAS features to merchants etc. too, impact of which cannot be assessed at this point due to lack of data on the same</a:t>
            </a:r>
            <a:endParaRPr sz="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9"/>
          <p:cNvSpPr txBox="1"/>
          <p:nvPr/>
        </p:nvSpPr>
        <p:spPr>
          <a:xfrm>
            <a:off x="733490" y="1069003"/>
            <a:ext cx="8359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Google Sans"/>
                <a:ea typeface="Google Sans"/>
                <a:cs typeface="Google Sans"/>
                <a:sym typeface="Google Sans"/>
              </a:rPr>
              <a:t>Total MTMs = Self-onboarded + Org resurrection + </a:t>
            </a:r>
            <a:r>
              <a:rPr lang="en" sz="1100">
                <a:solidFill>
                  <a:schemeClr val="dk1"/>
                </a:solidFill>
                <a:latin typeface="Google Sans"/>
                <a:ea typeface="Google Sans"/>
                <a:cs typeface="Google Sans"/>
                <a:sym typeface="Google Sans"/>
              </a:rPr>
              <a:t>Retained MTMs + </a:t>
            </a:r>
            <a:r>
              <a:rPr lang="en" sz="1100">
                <a:solidFill>
                  <a:srgbClr val="B45F06"/>
                </a:solidFill>
                <a:latin typeface="Google Sans"/>
                <a:ea typeface="Google Sans"/>
                <a:cs typeface="Google Sans"/>
                <a:sym typeface="Google Sans"/>
              </a:rPr>
              <a:t>FOS Onboarded + FOS Resurrected + FOS Retained</a:t>
            </a:r>
            <a:endParaRPr sz="1100">
              <a:solidFill>
                <a:srgbClr val="B45F06"/>
              </a:solidFill>
              <a:latin typeface="Google Sans"/>
              <a:ea typeface="Google Sans"/>
              <a:cs typeface="Google Sans"/>
              <a:sym typeface="Google Sans"/>
            </a:endParaRPr>
          </a:p>
        </p:txBody>
      </p:sp>
      <p:sp>
        <p:nvSpPr>
          <p:cNvPr id="305" name="Google Shape;305;p39"/>
          <p:cNvSpPr/>
          <p:nvPr/>
        </p:nvSpPr>
        <p:spPr>
          <a:xfrm>
            <a:off x="5121250" y="1163775"/>
            <a:ext cx="3279000" cy="172500"/>
          </a:xfrm>
          <a:prstGeom prst="rect">
            <a:avLst/>
          </a:prstGeom>
          <a:noFill/>
          <a:ln cap="flat" cmpd="sng" w="9525">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9"/>
          <p:cNvSpPr txBox="1"/>
          <p:nvPr/>
        </p:nvSpPr>
        <p:spPr>
          <a:xfrm>
            <a:off x="357440" y="1420525"/>
            <a:ext cx="863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Google Sans"/>
                <a:ea typeface="Google Sans"/>
                <a:cs typeface="Google Sans"/>
                <a:sym typeface="Google Sans"/>
              </a:rPr>
              <a:t>FOS Incremental MTM = </a:t>
            </a:r>
            <a:r>
              <a:rPr lang="en" sz="1100">
                <a:solidFill>
                  <a:srgbClr val="38761D"/>
                </a:solidFill>
                <a:latin typeface="Google Sans"/>
                <a:ea typeface="Google Sans"/>
                <a:cs typeface="Google Sans"/>
                <a:sym typeface="Google Sans"/>
              </a:rPr>
              <a:t>Onboarded</a:t>
            </a:r>
            <a:r>
              <a:rPr lang="en" sz="1100">
                <a:latin typeface="Google Sans"/>
                <a:ea typeface="Google Sans"/>
                <a:cs typeface="Google Sans"/>
                <a:sym typeface="Google Sans"/>
              </a:rPr>
              <a:t>*Activation Rate (%) + </a:t>
            </a:r>
            <a:r>
              <a:rPr lang="en" sz="1100">
                <a:solidFill>
                  <a:schemeClr val="accent1"/>
                </a:solidFill>
                <a:latin typeface="Google Sans"/>
                <a:ea typeface="Google Sans"/>
                <a:cs typeface="Google Sans"/>
                <a:sym typeface="Google Sans"/>
              </a:rPr>
              <a:t>Inactive revisits</a:t>
            </a:r>
            <a:r>
              <a:rPr lang="en" sz="1100">
                <a:latin typeface="Google Sans"/>
                <a:ea typeface="Google Sans"/>
                <a:cs typeface="Google Sans"/>
                <a:sym typeface="Google Sans"/>
              </a:rPr>
              <a:t>*Resurrection Rate (%) + </a:t>
            </a:r>
            <a:r>
              <a:rPr lang="en" sz="1100">
                <a:solidFill>
                  <a:schemeClr val="accent1"/>
                </a:solidFill>
                <a:latin typeface="Google Sans"/>
                <a:ea typeface="Google Sans"/>
                <a:cs typeface="Google Sans"/>
                <a:sym typeface="Google Sans"/>
              </a:rPr>
              <a:t>Active Revisits</a:t>
            </a:r>
            <a:r>
              <a:rPr lang="en" sz="1100">
                <a:latin typeface="Google Sans"/>
                <a:ea typeface="Google Sans"/>
                <a:cs typeface="Google Sans"/>
                <a:sym typeface="Google Sans"/>
              </a:rPr>
              <a:t>* Retention uplift (%)</a:t>
            </a:r>
            <a:endParaRPr sz="1100">
              <a:latin typeface="Google Sans"/>
              <a:ea typeface="Google Sans"/>
              <a:cs typeface="Google Sans"/>
              <a:sym typeface="Google Sans"/>
            </a:endParaRPr>
          </a:p>
        </p:txBody>
      </p:sp>
      <p:pic>
        <p:nvPicPr>
          <p:cNvPr id="307" name="Google Shape;307;p39" title="Chart"/>
          <p:cNvPicPr preferRelativeResize="0"/>
          <p:nvPr/>
        </p:nvPicPr>
        <p:blipFill>
          <a:blip r:embed="rId3">
            <a:alphaModFix/>
          </a:blip>
          <a:stretch>
            <a:fillRect/>
          </a:stretch>
        </p:blipFill>
        <p:spPr>
          <a:xfrm>
            <a:off x="2442025" y="1723975"/>
            <a:ext cx="3643174" cy="2038450"/>
          </a:xfrm>
          <a:prstGeom prst="rect">
            <a:avLst/>
          </a:prstGeom>
          <a:noFill/>
          <a:ln>
            <a:noFill/>
          </a:ln>
        </p:spPr>
      </p:pic>
      <p:cxnSp>
        <p:nvCxnSpPr>
          <p:cNvPr id="308" name="Google Shape;308;p39"/>
          <p:cNvCxnSpPr/>
          <p:nvPr/>
        </p:nvCxnSpPr>
        <p:spPr>
          <a:xfrm>
            <a:off x="3961250" y="3973150"/>
            <a:ext cx="1654800" cy="0"/>
          </a:xfrm>
          <a:prstGeom prst="straightConnector1">
            <a:avLst/>
          </a:prstGeom>
          <a:noFill/>
          <a:ln cap="flat" cmpd="sng" w="9525">
            <a:solidFill>
              <a:schemeClr val="dk2"/>
            </a:solidFill>
            <a:prstDash val="dot"/>
            <a:round/>
            <a:headEnd len="med" w="med" type="stealth"/>
            <a:tailEnd len="med" w="med" type="stealth"/>
          </a:ln>
        </p:spPr>
      </p:cxnSp>
      <p:sp>
        <p:nvSpPr>
          <p:cNvPr id="309" name="Google Shape;309;p39"/>
          <p:cNvSpPr txBox="1"/>
          <p:nvPr/>
        </p:nvSpPr>
        <p:spPr>
          <a:xfrm>
            <a:off x="4328080" y="3801450"/>
            <a:ext cx="928800" cy="3231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Google Sans"/>
                <a:ea typeface="Google Sans"/>
                <a:cs typeface="Google Sans"/>
                <a:sym typeface="Google Sans"/>
              </a:rPr>
              <a:t>FOS Revisits</a:t>
            </a:r>
            <a:endParaRPr sz="900">
              <a:latin typeface="Google Sans"/>
              <a:ea typeface="Google Sans"/>
              <a:cs typeface="Google Sans"/>
              <a:sym typeface="Google Sans"/>
            </a:endParaRPr>
          </a:p>
        </p:txBody>
      </p:sp>
      <p:sp>
        <p:nvSpPr>
          <p:cNvPr id="310" name="Google Shape;310;p39"/>
          <p:cNvSpPr txBox="1"/>
          <p:nvPr/>
        </p:nvSpPr>
        <p:spPr>
          <a:xfrm>
            <a:off x="168775" y="4442245"/>
            <a:ext cx="3885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Google Sans"/>
                <a:ea typeface="Google Sans"/>
                <a:cs typeface="Google Sans"/>
                <a:sym typeface="Google Sans"/>
              </a:rPr>
              <a:t>Note: </a:t>
            </a:r>
            <a:endParaRPr sz="700">
              <a:latin typeface="Google Sans"/>
              <a:ea typeface="Google Sans"/>
              <a:cs typeface="Google Sans"/>
              <a:sym typeface="Google Sans"/>
            </a:endParaRPr>
          </a:p>
          <a:p>
            <a:pPr indent="0" lvl="0" marL="0" rtl="0" algn="l">
              <a:spcBef>
                <a:spcPts val="0"/>
              </a:spcBef>
              <a:spcAft>
                <a:spcPts val="0"/>
              </a:spcAft>
              <a:buNone/>
            </a:pPr>
            <a:r>
              <a:rPr lang="en" sz="700">
                <a:latin typeface="Google Sans"/>
                <a:ea typeface="Google Sans"/>
                <a:cs typeface="Google Sans"/>
                <a:sym typeface="Google Sans"/>
              </a:rPr>
              <a:t>` Activation rate is calculated on 2 weeks window after onboarding date</a:t>
            </a:r>
            <a:endParaRPr sz="700">
              <a:latin typeface="Google Sans"/>
              <a:ea typeface="Google Sans"/>
              <a:cs typeface="Google Sans"/>
              <a:sym typeface="Google Sans"/>
            </a:endParaRPr>
          </a:p>
          <a:p>
            <a:pPr indent="0" lvl="0" marL="0" rtl="0" algn="l">
              <a:spcBef>
                <a:spcPts val="0"/>
              </a:spcBef>
              <a:spcAft>
                <a:spcPts val="0"/>
              </a:spcAft>
              <a:buNone/>
            </a:pPr>
            <a:r>
              <a:rPr lang="en" sz="700">
                <a:latin typeface="Google Sans"/>
                <a:ea typeface="Google Sans"/>
                <a:cs typeface="Google Sans"/>
                <a:sym typeface="Google Sans"/>
              </a:rPr>
              <a:t>^ Resurrection rate is calculated on 2 weeks window after revisiting date</a:t>
            </a:r>
            <a:endParaRPr sz="700">
              <a:latin typeface="Google Sans"/>
              <a:ea typeface="Google Sans"/>
              <a:cs typeface="Google Sans"/>
              <a:sym typeface="Google Sans"/>
            </a:endParaRPr>
          </a:p>
          <a:p>
            <a:pPr indent="0" lvl="0" marL="0" rtl="0" algn="l">
              <a:spcBef>
                <a:spcPts val="0"/>
              </a:spcBef>
              <a:spcAft>
                <a:spcPts val="0"/>
              </a:spcAft>
              <a:buNone/>
            </a:pPr>
            <a:r>
              <a:rPr lang="en" sz="700">
                <a:latin typeface="Google Sans"/>
                <a:ea typeface="Google Sans"/>
                <a:cs typeface="Google Sans"/>
                <a:sym typeface="Google Sans"/>
              </a:rPr>
              <a:t>* Retention uplift is difference b/w 28D retention for revisited and organic retention</a:t>
            </a:r>
            <a:endParaRPr sz="700">
              <a:latin typeface="Google Sans"/>
              <a:ea typeface="Google Sans"/>
              <a:cs typeface="Google Sans"/>
              <a:sym typeface="Google Sans"/>
            </a:endParaRPr>
          </a:p>
        </p:txBody>
      </p:sp>
      <p:sp>
        <p:nvSpPr>
          <p:cNvPr id="311" name="Google Shape;311;p39"/>
          <p:cNvSpPr/>
          <p:nvPr/>
        </p:nvSpPr>
        <p:spPr>
          <a:xfrm>
            <a:off x="42375" y="84425"/>
            <a:ext cx="9144000" cy="43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333333"/>
                </a:solidFill>
                <a:latin typeface="Google Sans"/>
                <a:ea typeface="Google Sans"/>
                <a:cs typeface="Google Sans"/>
                <a:sym typeface="Google Sans"/>
              </a:rPr>
              <a:t>Appendix: </a:t>
            </a:r>
            <a:r>
              <a:rPr b="1" lang="en" sz="2000">
                <a:solidFill>
                  <a:srgbClr val="333333"/>
                </a:solidFill>
                <a:latin typeface="Google Sans"/>
                <a:ea typeface="Google Sans"/>
                <a:cs typeface="Google Sans"/>
                <a:sym typeface="Google Sans"/>
              </a:rPr>
              <a:t>Activation rate @82% is 1.5x resurrection rate &amp; 6.3x retention uplift</a:t>
            </a:r>
            <a:endParaRPr baseline="30000" sz="2000">
              <a:solidFill>
                <a:srgbClr val="333333"/>
              </a:solidFill>
              <a:latin typeface="Google Sans"/>
              <a:ea typeface="Google Sans"/>
              <a:cs typeface="Google Sans"/>
              <a:sym typeface="Google Sans"/>
            </a:endParaRPr>
          </a:p>
        </p:txBody>
      </p:sp>
      <p:sp>
        <p:nvSpPr>
          <p:cNvPr id="312" name="Google Shape;312;p39"/>
          <p:cNvSpPr txBox="1"/>
          <p:nvPr/>
        </p:nvSpPr>
        <p:spPr>
          <a:xfrm>
            <a:off x="75450" y="552677"/>
            <a:ext cx="8794200" cy="400200"/>
          </a:xfrm>
          <a:prstGeom prst="rect">
            <a:avLst/>
          </a:prstGeom>
          <a:noFill/>
          <a:ln>
            <a:noFill/>
          </a:ln>
        </p:spPr>
        <p:txBody>
          <a:bodyPr anchorCtr="0" anchor="t" bIns="91425" lIns="91425" spcFirstLastPara="1" rIns="91425" wrap="square" tIns="91425">
            <a:spAutoFit/>
          </a:bodyPr>
          <a:lstStyle/>
          <a:p>
            <a:pPr indent="0" lvl="0" marL="0" rtl="0" algn="l">
              <a:spcBef>
                <a:spcPts val="200"/>
              </a:spcBef>
              <a:spcAft>
                <a:spcPts val="0"/>
              </a:spcAft>
              <a:buNone/>
            </a:pPr>
            <a:r>
              <a:rPr lang="en">
                <a:solidFill>
                  <a:srgbClr val="4A86E8"/>
                </a:solidFill>
                <a:latin typeface="Google Sans"/>
                <a:ea typeface="Google Sans"/>
                <a:cs typeface="Google Sans"/>
                <a:sym typeface="Google Sans"/>
              </a:rPr>
              <a:t>Self-onboarding rate is @20% and organic resurrection @7%</a:t>
            </a:r>
            <a:endParaRPr>
              <a:solidFill>
                <a:srgbClr val="B45F06"/>
              </a:solidFill>
              <a:latin typeface="Google Sans"/>
              <a:ea typeface="Google Sans"/>
              <a:cs typeface="Google Sans"/>
              <a:sym typeface="Google Sans"/>
            </a:endParaRPr>
          </a:p>
        </p:txBody>
      </p:sp>
      <p:sp>
        <p:nvSpPr>
          <p:cNvPr id="313" name="Google Shape;313;p39"/>
          <p:cNvSpPr/>
          <p:nvPr/>
        </p:nvSpPr>
        <p:spPr>
          <a:xfrm>
            <a:off x="1178250" y="4272670"/>
            <a:ext cx="6299700" cy="276900"/>
          </a:xfrm>
          <a:prstGeom prst="rect">
            <a:avLst/>
          </a:prstGeom>
          <a:solidFill>
            <a:srgbClr val="4285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Google Sans"/>
                <a:ea typeface="Google Sans"/>
                <a:cs typeface="Google Sans"/>
                <a:sym typeface="Google Sans"/>
              </a:rPr>
              <a:t>Onboardings generate higher number of immediate incremental MTMs</a:t>
            </a:r>
            <a:endParaRPr sz="1200">
              <a:solidFill>
                <a:srgbClr val="FFFFFF"/>
              </a:solidFill>
              <a:latin typeface="Google Sans"/>
              <a:ea typeface="Google Sans"/>
              <a:cs typeface="Google Sans"/>
              <a:sym typeface="Google Sans"/>
            </a:endParaRPr>
          </a:p>
        </p:txBody>
      </p:sp>
      <p:cxnSp>
        <p:nvCxnSpPr>
          <p:cNvPr id="314" name="Google Shape;314;p39"/>
          <p:cNvCxnSpPr/>
          <p:nvPr/>
        </p:nvCxnSpPr>
        <p:spPr>
          <a:xfrm>
            <a:off x="2629950" y="3964500"/>
            <a:ext cx="1130100" cy="900"/>
          </a:xfrm>
          <a:prstGeom prst="straightConnector1">
            <a:avLst/>
          </a:prstGeom>
          <a:noFill/>
          <a:ln cap="flat" cmpd="sng" w="9525">
            <a:solidFill>
              <a:schemeClr val="dk2"/>
            </a:solidFill>
            <a:prstDash val="dot"/>
            <a:round/>
            <a:headEnd len="med" w="med" type="stealth"/>
            <a:tailEnd len="med" w="med" type="stealth"/>
          </a:ln>
        </p:spPr>
      </p:cxnSp>
      <p:sp>
        <p:nvSpPr>
          <p:cNvPr id="315" name="Google Shape;315;p39"/>
          <p:cNvSpPr txBox="1"/>
          <p:nvPr/>
        </p:nvSpPr>
        <p:spPr>
          <a:xfrm>
            <a:off x="2826399" y="3803800"/>
            <a:ext cx="746700" cy="277200"/>
          </a:xfrm>
          <a:prstGeom prst="rect">
            <a:avLst/>
          </a:prstGeom>
          <a:solidFill>
            <a:schemeClr val="lt1"/>
          </a:solidFill>
          <a:ln>
            <a:noFill/>
          </a:ln>
        </p:spPr>
        <p:txBody>
          <a:bodyPr anchorCtr="0" anchor="t" bIns="0" lIns="0" spcFirstLastPara="1" rIns="0" wrap="square" tIns="0">
            <a:spAutoFit/>
          </a:bodyPr>
          <a:lstStyle/>
          <a:p>
            <a:pPr indent="0" lvl="0" marL="0" rtl="0" algn="ctr">
              <a:spcBef>
                <a:spcPts val="0"/>
              </a:spcBef>
              <a:spcAft>
                <a:spcPts val="0"/>
              </a:spcAft>
              <a:buNone/>
            </a:pPr>
            <a:r>
              <a:rPr lang="en" sz="900">
                <a:latin typeface="Google Sans"/>
                <a:ea typeface="Google Sans"/>
                <a:cs typeface="Google Sans"/>
                <a:sym typeface="Google Sans"/>
              </a:rPr>
              <a:t>FOS Onboarding</a:t>
            </a:r>
            <a:endParaRPr sz="900">
              <a:latin typeface="Google Sans"/>
              <a:ea typeface="Google Sans"/>
              <a:cs typeface="Google Sans"/>
              <a:sym typeface="Google Sans"/>
            </a:endParaRPr>
          </a:p>
        </p:txBody>
      </p:sp>
      <p:sp>
        <p:nvSpPr>
          <p:cNvPr id="316" name="Google Shape;316;p39"/>
          <p:cNvSpPr/>
          <p:nvPr/>
        </p:nvSpPr>
        <p:spPr>
          <a:xfrm>
            <a:off x="2938805" y="3189400"/>
            <a:ext cx="582300" cy="323100"/>
          </a:xfrm>
          <a:prstGeom prst="rect">
            <a:avLst/>
          </a:prstGeom>
          <a:solidFill>
            <a:schemeClr val="lt1"/>
          </a:solidFill>
          <a:ln cap="flat" cmpd="sng" w="9525">
            <a:solidFill>
              <a:srgbClr val="6AA84F"/>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dk1"/>
                </a:solidFill>
                <a:latin typeface="Google Sans"/>
                <a:ea typeface="Google Sans"/>
                <a:cs typeface="Google Sans"/>
                <a:sym typeface="Google Sans"/>
              </a:rPr>
              <a:t>20%</a:t>
            </a:r>
            <a:endParaRPr sz="800">
              <a:solidFill>
                <a:schemeClr val="dk1"/>
              </a:solidFill>
              <a:latin typeface="Google Sans"/>
              <a:ea typeface="Google Sans"/>
              <a:cs typeface="Google Sans"/>
              <a:sym typeface="Google Sans"/>
            </a:endParaRPr>
          </a:p>
          <a:p>
            <a:pPr indent="0" lvl="0" marL="0" rtl="0" algn="ctr">
              <a:spcBef>
                <a:spcPts val="0"/>
              </a:spcBef>
              <a:spcAft>
                <a:spcPts val="0"/>
              </a:spcAft>
              <a:buNone/>
            </a:pPr>
            <a:r>
              <a:rPr lang="en" sz="800">
                <a:solidFill>
                  <a:schemeClr val="dk1"/>
                </a:solidFill>
                <a:latin typeface="Google Sans"/>
                <a:ea typeface="Google Sans"/>
                <a:cs typeface="Google Sans"/>
                <a:sym typeface="Google Sans"/>
              </a:rPr>
              <a:t>Self Signups</a:t>
            </a:r>
            <a:endParaRPr sz="800">
              <a:solidFill>
                <a:schemeClr val="dk1"/>
              </a:solidFill>
              <a:latin typeface="Google Sans"/>
              <a:ea typeface="Google Sans"/>
              <a:cs typeface="Google Sans"/>
              <a:sym typeface="Google Sans"/>
            </a:endParaRPr>
          </a:p>
        </p:txBody>
      </p:sp>
      <p:sp>
        <p:nvSpPr>
          <p:cNvPr id="317" name="Google Shape;317;p39"/>
          <p:cNvSpPr/>
          <p:nvPr/>
        </p:nvSpPr>
        <p:spPr>
          <a:xfrm>
            <a:off x="3966570" y="3369925"/>
            <a:ext cx="582300" cy="150300"/>
          </a:xfrm>
          <a:prstGeom prst="rect">
            <a:avLst/>
          </a:prstGeom>
          <a:solidFill>
            <a:schemeClr val="lt1"/>
          </a:solidFill>
          <a:ln cap="flat" cmpd="sng" w="9525">
            <a:solidFill>
              <a:srgbClr val="6AA84F"/>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dk1"/>
                </a:solidFill>
                <a:latin typeface="Google Sans"/>
                <a:ea typeface="Google Sans"/>
                <a:cs typeface="Google Sans"/>
                <a:sym typeface="Google Sans"/>
              </a:rPr>
              <a:t>6% organic</a:t>
            </a:r>
            <a:endParaRPr sz="800">
              <a:solidFill>
                <a:schemeClr val="dk1"/>
              </a:solidFill>
              <a:latin typeface="Google Sans"/>
              <a:ea typeface="Google Sans"/>
              <a:cs typeface="Google Sans"/>
              <a:sym typeface="Google Sans"/>
            </a:endParaRPr>
          </a:p>
        </p:txBody>
      </p:sp>
      <p:sp>
        <p:nvSpPr>
          <p:cNvPr id="318" name="Google Shape;318;p39"/>
          <p:cNvSpPr txBox="1"/>
          <p:nvPr/>
        </p:nvSpPr>
        <p:spPr>
          <a:xfrm>
            <a:off x="5908203" y="876675"/>
            <a:ext cx="1737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Google Sans"/>
                <a:ea typeface="Google Sans"/>
                <a:cs typeface="Google Sans"/>
                <a:sym typeface="Google Sans"/>
              </a:rPr>
              <a:t>FOS Incremental MTM</a:t>
            </a:r>
            <a:endParaRPr sz="1100">
              <a:latin typeface="Google Sans"/>
              <a:ea typeface="Google Sans"/>
              <a:cs typeface="Google Sans"/>
              <a:sym typeface="Google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0"/>
          <p:cNvSpPr txBox="1"/>
          <p:nvPr/>
        </p:nvSpPr>
        <p:spPr>
          <a:xfrm>
            <a:off x="168775" y="4594650"/>
            <a:ext cx="42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Google Sans"/>
                <a:ea typeface="Google Sans"/>
                <a:cs typeface="Google Sans"/>
                <a:sym typeface="Google Sans"/>
              </a:rPr>
              <a:t>Note: </a:t>
            </a:r>
            <a:endParaRPr sz="700">
              <a:latin typeface="Google Sans"/>
              <a:ea typeface="Google Sans"/>
              <a:cs typeface="Google Sans"/>
              <a:sym typeface="Google Sans"/>
            </a:endParaRPr>
          </a:p>
          <a:p>
            <a:pPr indent="0" lvl="0" marL="0" rtl="0" algn="l">
              <a:spcBef>
                <a:spcPts val="0"/>
              </a:spcBef>
              <a:spcAft>
                <a:spcPts val="0"/>
              </a:spcAft>
              <a:buNone/>
            </a:pPr>
            <a:r>
              <a:rPr lang="en" sz="700">
                <a:latin typeface="Google Sans"/>
                <a:ea typeface="Google Sans"/>
                <a:cs typeface="Google Sans"/>
                <a:sym typeface="Google Sans"/>
              </a:rPr>
              <a:t>%HighInt merchants in active revisits is function of active base visited </a:t>
            </a:r>
            <a:endParaRPr sz="700">
              <a:latin typeface="Google Sans"/>
              <a:ea typeface="Google Sans"/>
              <a:cs typeface="Google Sans"/>
              <a:sym typeface="Google Sans"/>
            </a:endParaRPr>
          </a:p>
        </p:txBody>
      </p:sp>
      <p:sp>
        <p:nvSpPr>
          <p:cNvPr id="324" name="Google Shape;324;p40"/>
          <p:cNvSpPr/>
          <p:nvPr/>
        </p:nvSpPr>
        <p:spPr>
          <a:xfrm>
            <a:off x="42375" y="84425"/>
            <a:ext cx="9144000" cy="43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333333"/>
                </a:solidFill>
                <a:latin typeface="Google Sans"/>
                <a:ea typeface="Google Sans"/>
                <a:cs typeface="Google Sans"/>
                <a:sym typeface="Google Sans"/>
              </a:rPr>
              <a:t>Higher # of 5. HighInt MTMs are generated via onboardings vs. revisits</a:t>
            </a:r>
            <a:endParaRPr baseline="30000" sz="2000">
              <a:solidFill>
                <a:srgbClr val="333333"/>
              </a:solidFill>
              <a:latin typeface="Google Sans"/>
              <a:ea typeface="Google Sans"/>
              <a:cs typeface="Google Sans"/>
              <a:sym typeface="Google Sans"/>
            </a:endParaRPr>
          </a:p>
        </p:txBody>
      </p:sp>
      <p:sp>
        <p:nvSpPr>
          <p:cNvPr id="325" name="Google Shape;325;p40"/>
          <p:cNvSpPr txBox="1"/>
          <p:nvPr/>
        </p:nvSpPr>
        <p:spPr>
          <a:xfrm>
            <a:off x="83400" y="355177"/>
            <a:ext cx="8794200" cy="400200"/>
          </a:xfrm>
          <a:prstGeom prst="rect">
            <a:avLst/>
          </a:prstGeom>
          <a:noFill/>
          <a:ln>
            <a:noFill/>
          </a:ln>
        </p:spPr>
        <p:txBody>
          <a:bodyPr anchorCtr="0" anchor="t" bIns="91425" lIns="91425" spcFirstLastPara="1" rIns="91425" wrap="square" tIns="91425">
            <a:spAutoFit/>
          </a:bodyPr>
          <a:lstStyle/>
          <a:p>
            <a:pPr indent="0" lvl="0" marL="0" rtl="0" algn="l">
              <a:spcBef>
                <a:spcPts val="200"/>
              </a:spcBef>
              <a:spcAft>
                <a:spcPts val="0"/>
              </a:spcAft>
              <a:buNone/>
            </a:pPr>
            <a:r>
              <a:t/>
            </a:r>
            <a:endParaRPr>
              <a:solidFill>
                <a:srgbClr val="B45F06"/>
              </a:solidFill>
              <a:latin typeface="Google Sans"/>
              <a:ea typeface="Google Sans"/>
              <a:cs typeface="Google Sans"/>
              <a:sym typeface="Google Sans"/>
            </a:endParaRPr>
          </a:p>
        </p:txBody>
      </p:sp>
      <p:sp>
        <p:nvSpPr>
          <p:cNvPr id="326" name="Google Shape;326;p40"/>
          <p:cNvSpPr txBox="1"/>
          <p:nvPr/>
        </p:nvSpPr>
        <p:spPr>
          <a:xfrm>
            <a:off x="83400" y="355177"/>
            <a:ext cx="8794200" cy="400200"/>
          </a:xfrm>
          <a:prstGeom prst="rect">
            <a:avLst/>
          </a:prstGeom>
          <a:noFill/>
          <a:ln>
            <a:noFill/>
          </a:ln>
        </p:spPr>
        <p:txBody>
          <a:bodyPr anchorCtr="0" anchor="t" bIns="91425" lIns="91425" spcFirstLastPara="1" rIns="91425" wrap="square" tIns="91425">
            <a:spAutoFit/>
          </a:bodyPr>
          <a:lstStyle/>
          <a:p>
            <a:pPr indent="0" lvl="0" marL="0" rtl="0" algn="l">
              <a:spcBef>
                <a:spcPts val="200"/>
              </a:spcBef>
              <a:spcAft>
                <a:spcPts val="0"/>
              </a:spcAft>
              <a:buNone/>
            </a:pPr>
            <a:r>
              <a:rPr lang="en">
                <a:solidFill>
                  <a:srgbClr val="4A86E8"/>
                </a:solidFill>
                <a:latin typeface="Google Sans"/>
                <a:ea typeface="Google Sans"/>
                <a:cs typeface="Google Sans"/>
                <a:sym typeface="Google Sans"/>
              </a:rPr>
              <a:t>Avg. TI within health segment 5 of resurrected merchants is 46 txns, while for activated merch it’s 54 txns</a:t>
            </a:r>
            <a:endParaRPr>
              <a:solidFill>
                <a:srgbClr val="4A86E8"/>
              </a:solidFill>
              <a:latin typeface="Google Sans"/>
              <a:ea typeface="Google Sans"/>
              <a:cs typeface="Google Sans"/>
              <a:sym typeface="Google Sans"/>
            </a:endParaRPr>
          </a:p>
        </p:txBody>
      </p:sp>
      <p:sp>
        <p:nvSpPr>
          <p:cNvPr id="327" name="Google Shape;327;p40"/>
          <p:cNvSpPr/>
          <p:nvPr/>
        </p:nvSpPr>
        <p:spPr>
          <a:xfrm>
            <a:off x="709153" y="943108"/>
            <a:ext cx="912300" cy="400200"/>
          </a:xfrm>
          <a:prstGeom prst="rect">
            <a:avLst/>
          </a:prstGeom>
          <a:solidFill>
            <a:srgbClr val="666666"/>
          </a:solid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a:solidFill>
                  <a:srgbClr val="FFFFFF"/>
                </a:solidFill>
                <a:latin typeface="Google Sans"/>
                <a:ea typeface="Google Sans"/>
                <a:cs typeface="Google Sans"/>
                <a:sym typeface="Google Sans"/>
              </a:rPr>
              <a:t>1.7M </a:t>
            </a:r>
            <a:r>
              <a:rPr lang="en">
                <a:solidFill>
                  <a:srgbClr val="666666"/>
                </a:solidFill>
                <a:latin typeface="Google Sans"/>
                <a:ea typeface="Google Sans"/>
                <a:cs typeface="Google Sans"/>
                <a:sym typeface="Google Sans"/>
              </a:rPr>
              <a:t>g</a:t>
            </a:r>
            <a:endParaRPr>
              <a:solidFill>
                <a:srgbClr val="666666"/>
              </a:solidFill>
              <a:latin typeface="Google Sans"/>
              <a:ea typeface="Google Sans"/>
              <a:cs typeface="Google Sans"/>
              <a:sym typeface="Google Sans"/>
            </a:endParaRPr>
          </a:p>
          <a:p>
            <a:pPr indent="0" lvl="0" marL="0" rtl="0" algn="ctr">
              <a:spcBef>
                <a:spcPts val="0"/>
              </a:spcBef>
              <a:spcAft>
                <a:spcPts val="0"/>
              </a:spcAft>
              <a:buNone/>
            </a:pPr>
            <a:r>
              <a:rPr lang="en" sz="800">
                <a:solidFill>
                  <a:srgbClr val="FFFFFF"/>
                </a:solidFill>
                <a:latin typeface="Google Sans"/>
                <a:ea typeface="Google Sans"/>
                <a:cs typeface="Google Sans"/>
                <a:sym typeface="Google Sans"/>
              </a:rPr>
              <a:t>Never txd</a:t>
            </a:r>
            <a:endParaRPr sz="800">
              <a:solidFill>
                <a:srgbClr val="FFFFFF"/>
              </a:solidFill>
              <a:latin typeface="Google Sans"/>
              <a:ea typeface="Google Sans"/>
              <a:cs typeface="Google Sans"/>
              <a:sym typeface="Google Sans"/>
            </a:endParaRPr>
          </a:p>
        </p:txBody>
      </p:sp>
      <p:sp>
        <p:nvSpPr>
          <p:cNvPr id="328" name="Google Shape;328;p40"/>
          <p:cNvSpPr/>
          <p:nvPr/>
        </p:nvSpPr>
        <p:spPr>
          <a:xfrm>
            <a:off x="1266063" y="960043"/>
            <a:ext cx="320100" cy="228600"/>
          </a:xfrm>
          <a:prstGeom prst="ellipse">
            <a:avLst/>
          </a:prstGeom>
          <a:solidFill>
            <a:srgbClr val="CFE2F3"/>
          </a:solidFill>
          <a:ln cap="flat" cmpd="sng" w="9525">
            <a:solidFill>
              <a:srgbClr val="999999"/>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800">
                <a:solidFill>
                  <a:srgbClr val="333333"/>
                </a:solidFill>
                <a:latin typeface="Google Sans"/>
                <a:ea typeface="Google Sans"/>
                <a:cs typeface="Google Sans"/>
                <a:sym typeface="Google Sans"/>
              </a:rPr>
              <a:t>3%</a:t>
            </a:r>
            <a:endParaRPr b="1" sz="800">
              <a:solidFill>
                <a:srgbClr val="333333"/>
              </a:solidFill>
              <a:latin typeface="Google Sans"/>
              <a:ea typeface="Google Sans"/>
              <a:cs typeface="Google Sans"/>
              <a:sym typeface="Google Sans"/>
            </a:endParaRPr>
          </a:p>
        </p:txBody>
      </p:sp>
      <p:sp>
        <p:nvSpPr>
          <p:cNvPr id="329" name="Google Shape;329;p40"/>
          <p:cNvSpPr/>
          <p:nvPr/>
        </p:nvSpPr>
        <p:spPr>
          <a:xfrm>
            <a:off x="1645003" y="943108"/>
            <a:ext cx="1381200" cy="400200"/>
          </a:xfrm>
          <a:prstGeom prst="rect">
            <a:avLst/>
          </a:prstGeom>
          <a:solidFill>
            <a:srgbClr val="BDBDB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33333"/>
                </a:solidFill>
                <a:latin typeface="Google Sans"/>
                <a:ea typeface="Google Sans"/>
                <a:cs typeface="Google Sans"/>
                <a:sym typeface="Google Sans"/>
              </a:rPr>
              <a:t>3.7M</a:t>
            </a:r>
            <a:endParaRPr>
              <a:solidFill>
                <a:srgbClr val="333333"/>
              </a:solidFill>
              <a:latin typeface="Google Sans"/>
              <a:ea typeface="Google Sans"/>
              <a:cs typeface="Google Sans"/>
              <a:sym typeface="Google Sans"/>
            </a:endParaRPr>
          </a:p>
          <a:p>
            <a:pPr indent="0" lvl="0" marL="0" rtl="0" algn="ctr">
              <a:spcBef>
                <a:spcPts val="0"/>
              </a:spcBef>
              <a:spcAft>
                <a:spcPts val="0"/>
              </a:spcAft>
              <a:buNone/>
            </a:pPr>
            <a:r>
              <a:rPr lang="en" sz="800">
                <a:solidFill>
                  <a:srgbClr val="333333"/>
                </a:solidFill>
                <a:latin typeface="Google Sans"/>
                <a:ea typeface="Google Sans"/>
                <a:cs typeface="Google Sans"/>
                <a:sym typeface="Google Sans"/>
              </a:rPr>
              <a:t>Inactive for &gt;56D</a:t>
            </a:r>
            <a:endParaRPr sz="800">
              <a:solidFill>
                <a:srgbClr val="333333"/>
              </a:solidFill>
              <a:latin typeface="Google Sans"/>
              <a:ea typeface="Google Sans"/>
              <a:cs typeface="Google Sans"/>
              <a:sym typeface="Google Sans"/>
            </a:endParaRPr>
          </a:p>
        </p:txBody>
      </p:sp>
      <p:sp>
        <p:nvSpPr>
          <p:cNvPr id="330" name="Google Shape;330;p40"/>
          <p:cNvSpPr/>
          <p:nvPr/>
        </p:nvSpPr>
        <p:spPr>
          <a:xfrm>
            <a:off x="2560250" y="953933"/>
            <a:ext cx="320100" cy="228600"/>
          </a:xfrm>
          <a:prstGeom prst="ellipse">
            <a:avLst/>
          </a:prstGeom>
          <a:solidFill>
            <a:srgbClr val="CFE2F3"/>
          </a:solidFill>
          <a:ln cap="flat" cmpd="sng" w="9525">
            <a:solidFill>
              <a:srgbClr val="99999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800">
                <a:solidFill>
                  <a:srgbClr val="333333"/>
                </a:solidFill>
                <a:latin typeface="Google Sans"/>
                <a:ea typeface="Google Sans"/>
                <a:cs typeface="Google Sans"/>
                <a:sym typeface="Google Sans"/>
              </a:rPr>
              <a:t>9%</a:t>
            </a:r>
            <a:endParaRPr b="1" sz="800">
              <a:solidFill>
                <a:srgbClr val="333333"/>
              </a:solidFill>
              <a:latin typeface="Google Sans"/>
              <a:ea typeface="Google Sans"/>
              <a:cs typeface="Google Sans"/>
              <a:sym typeface="Google Sans"/>
            </a:endParaRPr>
          </a:p>
        </p:txBody>
      </p:sp>
      <p:sp>
        <p:nvSpPr>
          <p:cNvPr id="331" name="Google Shape;331;p40"/>
          <p:cNvSpPr/>
          <p:nvPr/>
        </p:nvSpPr>
        <p:spPr>
          <a:xfrm>
            <a:off x="3049753" y="943108"/>
            <a:ext cx="787800" cy="400200"/>
          </a:xfrm>
          <a:prstGeom prst="rect">
            <a:avLst/>
          </a:prstGeom>
          <a:solidFill>
            <a:srgbClr val="D9EAD3"/>
          </a:solidFill>
          <a:ln>
            <a:noFill/>
          </a:ln>
        </p:spPr>
        <p:txBody>
          <a:bodyPr anchorCtr="0" anchor="ctr" bIns="91425" lIns="9125" spcFirstLastPara="1" rIns="91425" wrap="square" tIns="91425">
            <a:noAutofit/>
          </a:bodyPr>
          <a:lstStyle/>
          <a:p>
            <a:pPr indent="0" lvl="0" marL="0" rtl="0" algn="ctr">
              <a:spcBef>
                <a:spcPts val="0"/>
              </a:spcBef>
              <a:spcAft>
                <a:spcPts val="0"/>
              </a:spcAft>
              <a:buNone/>
            </a:pPr>
            <a:r>
              <a:rPr lang="en">
                <a:solidFill>
                  <a:srgbClr val="333333"/>
                </a:solidFill>
                <a:latin typeface="Google Sans"/>
                <a:ea typeface="Google Sans"/>
                <a:cs typeface="Google Sans"/>
                <a:sym typeface="Google Sans"/>
              </a:rPr>
              <a:t>0.8M fh</a:t>
            </a:r>
            <a:endParaRPr>
              <a:solidFill>
                <a:srgbClr val="333333"/>
              </a:solidFill>
              <a:latin typeface="Google Sans"/>
              <a:ea typeface="Google Sans"/>
              <a:cs typeface="Google Sans"/>
              <a:sym typeface="Google Sans"/>
            </a:endParaRPr>
          </a:p>
          <a:p>
            <a:pPr indent="0" lvl="0" marL="0" rtl="0" algn="ctr">
              <a:spcBef>
                <a:spcPts val="0"/>
              </a:spcBef>
              <a:spcAft>
                <a:spcPts val="0"/>
              </a:spcAft>
              <a:buNone/>
            </a:pPr>
            <a:r>
              <a:rPr lang="en" sz="800">
                <a:solidFill>
                  <a:srgbClr val="333333"/>
                </a:solidFill>
                <a:latin typeface="Google Sans"/>
                <a:ea typeface="Google Sans"/>
                <a:cs typeface="Google Sans"/>
                <a:sym typeface="Google Sans"/>
              </a:rPr>
              <a:t>&lt;=56D inactive</a:t>
            </a:r>
            <a:endParaRPr sz="800">
              <a:solidFill>
                <a:srgbClr val="333333"/>
              </a:solidFill>
              <a:latin typeface="Google Sans"/>
              <a:ea typeface="Google Sans"/>
              <a:cs typeface="Google Sans"/>
              <a:sym typeface="Google Sans"/>
            </a:endParaRPr>
          </a:p>
        </p:txBody>
      </p:sp>
      <p:sp>
        <p:nvSpPr>
          <p:cNvPr id="332" name="Google Shape;332;p40"/>
          <p:cNvSpPr/>
          <p:nvPr/>
        </p:nvSpPr>
        <p:spPr>
          <a:xfrm>
            <a:off x="3514283" y="946884"/>
            <a:ext cx="320100" cy="228600"/>
          </a:xfrm>
          <a:prstGeom prst="ellipse">
            <a:avLst/>
          </a:prstGeom>
          <a:solidFill>
            <a:srgbClr val="CFE2F3"/>
          </a:solidFill>
          <a:ln cap="flat" cmpd="sng" w="9525">
            <a:solidFill>
              <a:srgbClr val="99999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800">
                <a:solidFill>
                  <a:srgbClr val="333333"/>
                </a:solidFill>
                <a:latin typeface="Google Sans"/>
                <a:ea typeface="Google Sans"/>
                <a:cs typeface="Google Sans"/>
                <a:sym typeface="Google Sans"/>
              </a:rPr>
              <a:t>31%</a:t>
            </a:r>
            <a:endParaRPr b="1" sz="800">
              <a:solidFill>
                <a:srgbClr val="333333"/>
              </a:solidFill>
              <a:latin typeface="Google Sans"/>
              <a:ea typeface="Google Sans"/>
              <a:cs typeface="Google Sans"/>
              <a:sym typeface="Google Sans"/>
            </a:endParaRPr>
          </a:p>
        </p:txBody>
      </p:sp>
      <p:sp>
        <p:nvSpPr>
          <p:cNvPr id="333" name="Google Shape;333;p40"/>
          <p:cNvSpPr/>
          <p:nvPr/>
        </p:nvSpPr>
        <p:spPr>
          <a:xfrm>
            <a:off x="3862228" y="943108"/>
            <a:ext cx="912300" cy="400200"/>
          </a:xfrm>
          <a:prstGeom prst="rect">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33333"/>
                </a:solidFill>
                <a:latin typeface="Google Sans"/>
                <a:ea typeface="Google Sans"/>
                <a:cs typeface="Google Sans"/>
                <a:sym typeface="Google Sans"/>
              </a:rPr>
              <a:t>1.8M </a:t>
            </a:r>
            <a:r>
              <a:rPr lang="en">
                <a:solidFill>
                  <a:srgbClr val="93C47D"/>
                </a:solidFill>
                <a:latin typeface="Google Sans"/>
                <a:ea typeface="Google Sans"/>
                <a:cs typeface="Google Sans"/>
                <a:sym typeface="Google Sans"/>
              </a:rPr>
              <a:t>g</a:t>
            </a:r>
            <a:endParaRPr>
              <a:solidFill>
                <a:srgbClr val="93C47D"/>
              </a:solidFill>
              <a:latin typeface="Google Sans"/>
              <a:ea typeface="Google Sans"/>
              <a:cs typeface="Google Sans"/>
              <a:sym typeface="Google Sans"/>
            </a:endParaRPr>
          </a:p>
          <a:p>
            <a:pPr indent="0" lvl="0" marL="0" rtl="0" algn="ctr">
              <a:spcBef>
                <a:spcPts val="0"/>
              </a:spcBef>
              <a:spcAft>
                <a:spcPts val="0"/>
              </a:spcAft>
              <a:buNone/>
            </a:pPr>
            <a:r>
              <a:rPr lang="en" sz="800">
                <a:solidFill>
                  <a:srgbClr val="333333"/>
                </a:solidFill>
                <a:latin typeface="Google Sans"/>
                <a:ea typeface="Google Sans"/>
                <a:cs typeface="Google Sans"/>
                <a:sym typeface="Google Sans"/>
              </a:rPr>
              <a:t>1-6 txn</a:t>
            </a:r>
            <a:endParaRPr sz="800">
              <a:solidFill>
                <a:srgbClr val="333333"/>
              </a:solidFill>
              <a:latin typeface="Google Sans"/>
              <a:ea typeface="Google Sans"/>
              <a:cs typeface="Google Sans"/>
              <a:sym typeface="Google Sans"/>
            </a:endParaRPr>
          </a:p>
        </p:txBody>
      </p:sp>
      <p:sp>
        <p:nvSpPr>
          <p:cNvPr id="334" name="Google Shape;334;p40"/>
          <p:cNvSpPr/>
          <p:nvPr/>
        </p:nvSpPr>
        <p:spPr>
          <a:xfrm>
            <a:off x="4449460" y="955684"/>
            <a:ext cx="320100" cy="228600"/>
          </a:xfrm>
          <a:prstGeom prst="ellipse">
            <a:avLst/>
          </a:prstGeom>
          <a:solidFill>
            <a:srgbClr val="CFE2F3"/>
          </a:solidFill>
          <a:ln cap="flat" cmpd="sng" w="9525">
            <a:solidFill>
              <a:srgbClr val="999999"/>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800">
                <a:solidFill>
                  <a:srgbClr val="333333"/>
                </a:solidFill>
                <a:latin typeface="Google Sans"/>
                <a:ea typeface="Google Sans"/>
                <a:cs typeface="Google Sans"/>
                <a:sym typeface="Google Sans"/>
              </a:rPr>
              <a:t>61%</a:t>
            </a:r>
            <a:endParaRPr b="1" sz="800">
              <a:solidFill>
                <a:srgbClr val="333333"/>
              </a:solidFill>
              <a:latin typeface="Google Sans"/>
              <a:ea typeface="Google Sans"/>
              <a:cs typeface="Google Sans"/>
              <a:sym typeface="Google Sans"/>
            </a:endParaRPr>
          </a:p>
        </p:txBody>
      </p:sp>
      <p:sp>
        <p:nvSpPr>
          <p:cNvPr id="335" name="Google Shape;335;p40"/>
          <p:cNvSpPr/>
          <p:nvPr/>
        </p:nvSpPr>
        <p:spPr>
          <a:xfrm>
            <a:off x="4799203" y="943108"/>
            <a:ext cx="912300" cy="400200"/>
          </a:xfrm>
          <a:prstGeom prst="rect">
            <a:avLst/>
          </a:prstGeom>
          <a:solidFill>
            <a:srgbClr val="34A8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Google Sans"/>
                <a:ea typeface="Google Sans"/>
                <a:cs typeface="Google Sans"/>
                <a:sym typeface="Google Sans"/>
              </a:rPr>
              <a:t>2M</a:t>
            </a:r>
            <a:r>
              <a:rPr lang="en">
                <a:solidFill>
                  <a:srgbClr val="34A853"/>
                </a:solidFill>
                <a:latin typeface="Google Sans"/>
                <a:ea typeface="Google Sans"/>
                <a:cs typeface="Google Sans"/>
                <a:sym typeface="Google Sans"/>
              </a:rPr>
              <a:t> g</a:t>
            </a:r>
            <a:endParaRPr>
              <a:solidFill>
                <a:srgbClr val="34A853"/>
              </a:solidFill>
              <a:latin typeface="Google Sans"/>
              <a:ea typeface="Google Sans"/>
              <a:cs typeface="Google Sans"/>
              <a:sym typeface="Google Sans"/>
            </a:endParaRPr>
          </a:p>
          <a:p>
            <a:pPr indent="0" lvl="0" marL="0" rtl="0" algn="ctr">
              <a:spcBef>
                <a:spcPts val="0"/>
              </a:spcBef>
              <a:spcAft>
                <a:spcPts val="0"/>
              </a:spcAft>
              <a:buNone/>
            </a:pPr>
            <a:r>
              <a:rPr lang="en" sz="800">
                <a:solidFill>
                  <a:srgbClr val="FFFFFF"/>
                </a:solidFill>
                <a:latin typeface="Google Sans"/>
                <a:ea typeface="Google Sans"/>
                <a:cs typeface="Google Sans"/>
                <a:sym typeface="Google Sans"/>
              </a:rPr>
              <a:t>&gt;6 txn</a:t>
            </a:r>
            <a:endParaRPr sz="800">
              <a:solidFill>
                <a:srgbClr val="FFFFFF"/>
              </a:solidFill>
              <a:latin typeface="Google Sans"/>
              <a:ea typeface="Google Sans"/>
              <a:cs typeface="Google Sans"/>
              <a:sym typeface="Google Sans"/>
            </a:endParaRPr>
          </a:p>
        </p:txBody>
      </p:sp>
      <p:sp>
        <p:nvSpPr>
          <p:cNvPr id="336" name="Google Shape;336;p40"/>
          <p:cNvSpPr/>
          <p:nvPr/>
        </p:nvSpPr>
        <p:spPr>
          <a:xfrm>
            <a:off x="5328785" y="955672"/>
            <a:ext cx="320100" cy="228600"/>
          </a:xfrm>
          <a:prstGeom prst="ellipse">
            <a:avLst/>
          </a:prstGeom>
          <a:solidFill>
            <a:srgbClr val="CFE2F3"/>
          </a:solidFill>
          <a:ln cap="flat" cmpd="sng" w="9525">
            <a:solidFill>
              <a:srgbClr val="999999"/>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800">
                <a:solidFill>
                  <a:srgbClr val="333333"/>
                </a:solidFill>
                <a:latin typeface="Google Sans"/>
                <a:ea typeface="Google Sans"/>
                <a:cs typeface="Google Sans"/>
                <a:sym typeface="Google Sans"/>
              </a:rPr>
              <a:t>96%</a:t>
            </a:r>
            <a:endParaRPr b="1" sz="800">
              <a:solidFill>
                <a:srgbClr val="333333"/>
              </a:solidFill>
              <a:latin typeface="Google Sans"/>
              <a:ea typeface="Google Sans"/>
              <a:cs typeface="Google Sans"/>
              <a:sym typeface="Google Sans"/>
            </a:endParaRPr>
          </a:p>
        </p:txBody>
      </p:sp>
      <p:sp>
        <p:nvSpPr>
          <p:cNvPr id="337" name="Google Shape;337;p40"/>
          <p:cNvSpPr/>
          <p:nvPr/>
        </p:nvSpPr>
        <p:spPr>
          <a:xfrm>
            <a:off x="702175" y="1321674"/>
            <a:ext cx="912300" cy="2286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sz="1000">
                <a:solidFill>
                  <a:srgbClr val="333333"/>
                </a:solidFill>
                <a:latin typeface="Google Sans"/>
                <a:ea typeface="Google Sans"/>
                <a:cs typeface="Google Sans"/>
                <a:sym typeface="Google Sans"/>
              </a:rPr>
              <a:t>1.</a:t>
            </a:r>
            <a:r>
              <a:rPr b="1" lang="en" sz="1000">
                <a:solidFill>
                  <a:srgbClr val="333333"/>
                </a:solidFill>
                <a:latin typeface="Google Sans"/>
                <a:ea typeface="Google Sans"/>
                <a:cs typeface="Google Sans"/>
                <a:sym typeface="Google Sans"/>
              </a:rPr>
              <a:t> Never</a:t>
            </a:r>
            <a:endParaRPr sz="1000">
              <a:solidFill>
                <a:srgbClr val="333333"/>
              </a:solidFill>
              <a:latin typeface="Google Sans"/>
              <a:ea typeface="Google Sans"/>
              <a:cs typeface="Google Sans"/>
              <a:sym typeface="Google Sans"/>
            </a:endParaRPr>
          </a:p>
        </p:txBody>
      </p:sp>
      <p:sp>
        <p:nvSpPr>
          <p:cNvPr id="338" name="Google Shape;338;p40"/>
          <p:cNvSpPr/>
          <p:nvPr/>
        </p:nvSpPr>
        <p:spPr>
          <a:xfrm>
            <a:off x="1645000" y="1321674"/>
            <a:ext cx="1381200" cy="2286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sz="1000">
                <a:solidFill>
                  <a:srgbClr val="333333"/>
                </a:solidFill>
                <a:latin typeface="Google Sans"/>
                <a:ea typeface="Google Sans"/>
                <a:cs typeface="Google Sans"/>
                <a:sym typeface="Google Sans"/>
              </a:rPr>
              <a:t>2.</a:t>
            </a:r>
            <a:r>
              <a:rPr b="1" lang="en" sz="1000">
                <a:solidFill>
                  <a:srgbClr val="333333"/>
                </a:solidFill>
                <a:latin typeface="Google Sans"/>
                <a:ea typeface="Google Sans"/>
                <a:cs typeface="Google Sans"/>
                <a:sym typeface="Google Sans"/>
              </a:rPr>
              <a:t> Inactive</a:t>
            </a:r>
            <a:endParaRPr b="1" sz="1000">
              <a:solidFill>
                <a:srgbClr val="333333"/>
              </a:solidFill>
              <a:latin typeface="Google Sans"/>
              <a:ea typeface="Google Sans"/>
              <a:cs typeface="Google Sans"/>
              <a:sym typeface="Google Sans"/>
            </a:endParaRPr>
          </a:p>
        </p:txBody>
      </p:sp>
      <p:sp>
        <p:nvSpPr>
          <p:cNvPr id="339" name="Google Shape;339;p40"/>
          <p:cNvSpPr/>
          <p:nvPr/>
        </p:nvSpPr>
        <p:spPr>
          <a:xfrm>
            <a:off x="3049750" y="1321674"/>
            <a:ext cx="787800" cy="2286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sz="1000">
                <a:solidFill>
                  <a:srgbClr val="333333"/>
                </a:solidFill>
                <a:latin typeface="Google Sans"/>
                <a:ea typeface="Google Sans"/>
                <a:cs typeface="Google Sans"/>
                <a:sym typeface="Google Sans"/>
              </a:rPr>
              <a:t>3.</a:t>
            </a:r>
            <a:r>
              <a:rPr b="1" lang="en" sz="1000">
                <a:solidFill>
                  <a:srgbClr val="333333"/>
                </a:solidFill>
                <a:latin typeface="Google Sans"/>
                <a:ea typeface="Google Sans"/>
                <a:cs typeface="Google Sans"/>
                <a:sym typeface="Google Sans"/>
              </a:rPr>
              <a:t> Churning</a:t>
            </a:r>
            <a:endParaRPr b="1" sz="1000">
              <a:solidFill>
                <a:srgbClr val="333333"/>
              </a:solidFill>
              <a:latin typeface="Google Sans"/>
              <a:ea typeface="Google Sans"/>
              <a:cs typeface="Google Sans"/>
              <a:sym typeface="Google Sans"/>
            </a:endParaRPr>
          </a:p>
        </p:txBody>
      </p:sp>
      <p:sp>
        <p:nvSpPr>
          <p:cNvPr id="340" name="Google Shape;340;p40"/>
          <p:cNvSpPr/>
          <p:nvPr/>
        </p:nvSpPr>
        <p:spPr>
          <a:xfrm>
            <a:off x="3861100" y="1321674"/>
            <a:ext cx="912300" cy="2286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sz="1000">
                <a:solidFill>
                  <a:srgbClr val="333333"/>
                </a:solidFill>
                <a:latin typeface="Google Sans"/>
                <a:ea typeface="Google Sans"/>
                <a:cs typeface="Google Sans"/>
                <a:sym typeface="Google Sans"/>
              </a:rPr>
              <a:t>4.</a:t>
            </a:r>
            <a:r>
              <a:rPr b="1" lang="en" sz="1000">
                <a:solidFill>
                  <a:srgbClr val="333333"/>
                </a:solidFill>
                <a:latin typeface="Google Sans"/>
                <a:ea typeface="Google Sans"/>
                <a:cs typeface="Google Sans"/>
                <a:sym typeface="Google Sans"/>
              </a:rPr>
              <a:t> LowInt</a:t>
            </a:r>
            <a:endParaRPr b="1" sz="1000">
              <a:solidFill>
                <a:srgbClr val="333333"/>
              </a:solidFill>
              <a:latin typeface="Google Sans"/>
              <a:ea typeface="Google Sans"/>
              <a:cs typeface="Google Sans"/>
              <a:sym typeface="Google Sans"/>
            </a:endParaRPr>
          </a:p>
        </p:txBody>
      </p:sp>
      <p:sp>
        <p:nvSpPr>
          <p:cNvPr id="341" name="Google Shape;341;p40"/>
          <p:cNvSpPr/>
          <p:nvPr/>
        </p:nvSpPr>
        <p:spPr>
          <a:xfrm>
            <a:off x="4796950" y="1321674"/>
            <a:ext cx="912300" cy="2286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sz="1000">
                <a:solidFill>
                  <a:srgbClr val="333333"/>
                </a:solidFill>
                <a:latin typeface="Google Sans"/>
                <a:ea typeface="Google Sans"/>
                <a:cs typeface="Google Sans"/>
                <a:sym typeface="Google Sans"/>
              </a:rPr>
              <a:t>5.</a:t>
            </a:r>
            <a:r>
              <a:rPr b="1" lang="en" sz="1000">
                <a:solidFill>
                  <a:srgbClr val="333333"/>
                </a:solidFill>
                <a:latin typeface="Google Sans"/>
                <a:ea typeface="Google Sans"/>
                <a:cs typeface="Google Sans"/>
                <a:sym typeface="Google Sans"/>
              </a:rPr>
              <a:t> HighInt</a:t>
            </a:r>
            <a:endParaRPr b="1" sz="1000">
              <a:solidFill>
                <a:srgbClr val="333333"/>
              </a:solidFill>
              <a:latin typeface="Google Sans"/>
              <a:ea typeface="Google Sans"/>
              <a:cs typeface="Google Sans"/>
              <a:sym typeface="Google Sans"/>
            </a:endParaRPr>
          </a:p>
        </p:txBody>
      </p:sp>
      <p:sp>
        <p:nvSpPr>
          <p:cNvPr id="342" name="Google Shape;342;p40"/>
          <p:cNvSpPr txBox="1"/>
          <p:nvPr/>
        </p:nvSpPr>
        <p:spPr>
          <a:xfrm>
            <a:off x="4317250" y="1543475"/>
            <a:ext cx="1011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Google Sans"/>
                <a:ea typeface="Google Sans"/>
                <a:cs typeface="Google Sans"/>
                <a:sym typeface="Google Sans"/>
              </a:rPr>
              <a:t>Improving health</a:t>
            </a:r>
            <a:endParaRPr sz="800">
              <a:latin typeface="Google Sans"/>
              <a:ea typeface="Google Sans"/>
              <a:cs typeface="Google Sans"/>
              <a:sym typeface="Google Sans"/>
            </a:endParaRPr>
          </a:p>
        </p:txBody>
      </p:sp>
      <p:sp>
        <p:nvSpPr>
          <p:cNvPr id="343" name="Google Shape;343;p40"/>
          <p:cNvSpPr txBox="1"/>
          <p:nvPr/>
        </p:nvSpPr>
        <p:spPr>
          <a:xfrm>
            <a:off x="688000" y="1978600"/>
            <a:ext cx="4716600" cy="153900"/>
          </a:xfrm>
          <a:prstGeom prst="rect">
            <a:avLst/>
          </a:prstGeom>
          <a:solidFill>
            <a:srgbClr val="F3F3F3"/>
          </a:solidFill>
          <a:ln cap="flat" cmpd="sng" w="9525">
            <a:solidFill>
              <a:schemeClr val="lt1"/>
            </a:solidFill>
            <a:prstDash val="solid"/>
            <a:round/>
            <a:headEnd len="sm" w="sm" type="none"/>
            <a:tailEnd len="sm" w="sm" type="none"/>
          </a:ln>
        </p:spPr>
        <p:txBody>
          <a:bodyPr anchorCtr="0" anchor="t" bIns="0" lIns="91425" spcFirstLastPara="1" rIns="91425" wrap="square" tIns="0">
            <a:spAutoFit/>
          </a:bodyPr>
          <a:lstStyle/>
          <a:p>
            <a:pPr indent="0" lvl="0" marL="0" rtl="0" algn="ctr">
              <a:spcBef>
                <a:spcPts val="0"/>
              </a:spcBef>
              <a:spcAft>
                <a:spcPts val="0"/>
              </a:spcAft>
              <a:buNone/>
            </a:pPr>
            <a:r>
              <a:rPr lang="en" sz="1000">
                <a:latin typeface="Google Sans"/>
                <a:ea typeface="Google Sans"/>
                <a:cs typeface="Google Sans"/>
                <a:sym typeface="Google Sans"/>
              </a:rPr>
              <a:t>%merchants in Seg5. highInt after activating, resurrecting and active-revisits </a:t>
            </a:r>
            <a:endParaRPr sz="1000">
              <a:latin typeface="Google Sans"/>
              <a:ea typeface="Google Sans"/>
              <a:cs typeface="Google Sans"/>
              <a:sym typeface="Google Sans"/>
            </a:endParaRPr>
          </a:p>
        </p:txBody>
      </p:sp>
      <p:pic>
        <p:nvPicPr>
          <p:cNvPr id="344" name="Google Shape;344;p40" title="Chart"/>
          <p:cNvPicPr preferRelativeResize="0"/>
          <p:nvPr/>
        </p:nvPicPr>
        <p:blipFill rotWithShape="1">
          <a:blip r:embed="rId3">
            <a:alphaModFix/>
          </a:blip>
          <a:srcRect b="10249" l="7037" r="0" t="0"/>
          <a:stretch/>
        </p:blipFill>
        <p:spPr>
          <a:xfrm>
            <a:off x="752325" y="2249775"/>
            <a:ext cx="4816100" cy="2797076"/>
          </a:xfrm>
          <a:prstGeom prst="rect">
            <a:avLst/>
          </a:prstGeom>
          <a:noFill/>
          <a:ln>
            <a:noFill/>
          </a:ln>
        </p:spPr>
      </p:pic>
      <p:sp>
        <p:nvSpPr>
          <p:cNvPr id="345" name="Google Shape;345;p40"/>
          <p:cNvSpPr/>
          <p:nvPr/>
        </p:nvSpPr>
        <p:spPr>
          <a:xfrm>
            <a:off x="5141125" y="3196925"/>
            <a:ext cx="229800" cy="153900"/>
          </a:xfrm>
          <a:prstGeom prst="rightArrow">
            <a:avLst>
              <a:gd fmla="val 50000" name="adj1"/>
              <a:gd fmla="val 50000" name="adj2"/>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0"/>
          <p:cNvSpPr txBox="1"/>
          <p:nvPr/>
        </p:nvSpPr>
        <p:spPr>
          <a:xfrm>
            <a:off x="5430626" y="3068375"/>
            <a:ext cx="2379000" cy="692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91425" spcFirstLastPara="1" rIns="91425" wrap="square" tIns="0">
            <a:spAutoFit/>
          </a:bodyPr>
          <a:lstStyle/>
          <a:p>
            <a:pPr indent="-171450" lvl="0" marL="171450" rtl="0" algn="l">
              <a:spcBef>
                <a:spcPts val="0"/>
              </a:spcBef>
              <a:spcAft>
                <a:spcPts val="0"/>
              </a:spcAft>
              <a:buSzPts val="900"/>
              <a:buFont typeface="Google Sans"/>
              <a:buChar char="●"/>
            </a:pPr>
            <a:r>
              <a:rPr lang="en" sz="900">
                <a:latin typeface="Google Sans"/>
                <a:ea typeface="Google Sans"/>
                <a:cs typeface="Google Sans"/>
                <a:sym typeface="Google Sans"/>
              </a:rPr>
              <a:t>%HighInt merchants have been increasing in activated merchants</a:t>
            </a:r>
            <a:endParaRPr sz="900">
              <a:latin typeface="Google Sans"/>
              <a:ea typeface="Google Sans"/>
              <a:cs typeface="Google Sans"/>
              <a:sym typeface="Google Sans"/>
            </a:endParaRPr>
          </a:p>
          <a:p>
            <a:pPr indent="-171450" lvl="0" marL="171450" rtl="0" algn="l">
              <a:spcBef>
                <a:spcPts val="0"/>
              </a:spcBef>
              <a:spcAft>
                <a:spcPts val="0"/>
              </a:spcAft>
              <a:buSzPts val="900"/>
              <a:buFont typeface="Google Sans"/>
              <a:buChar char="●"/>
            </a:pPr>
            <a:r>
              <a:rPr lang="en" sz="900">
                <a:latin typeface="Google Sans"/>
                <a:ea typeface="Google Sans"/>
                <a:cs typeface="Google Sans"/>
                <a:sym typeface="Google Sans"/>
              </a:rPr>
              <a:t>%HighInt merchants are higher for activated merch vs. resurrected merchants</a:t>
            </a:r>
            <a:endParaRPr sz="900">
              <a:latin typeface="Google Sans"/>
              <a:ea typeface="Google Sans"/>
              <a:cs typeface="Google Sans"/>
              <a:sym typeface="Google Sans"/>
            </a:endParaRPr>
          </a:p>
        </p:txBody>
      </p:sp>
      <p:sp>
        <p:nvSpPr>
          <p:cNvPr id="347" name="Google Shape;347;p40"/>
          <p:cNvSpPr/>
          <p:nvPr/>
        </p:nvSpPr>
        <p:spPr>
          <a:xfrm>
            <a:off x="3429007" y="2786765"/>
            <a:ext cx="385500" cy="307800"/>
          </a:xfrm>
          <a:prstGeom prst="ellipse">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8" name="Google Shape;348;p40"/>
          <p:cNvCxnSpPr>
            <a:stCxn id="347" idx="0"/>
          </p:cNvCxnSpPr>
          <p:nvPr/>
        </p:nvCxnSpPr>
        <p:spPr>
          <a:xfrm rot="-5400000">
            <a:off x="4407157" y="1845365"/>
            <a:ext cx="156000" cy="1726800"/>
          </a:xfrm>
          <a:prstGeom prst="bentConnector2">
            <a:avLst/>
          </a:prstGeom>
          <a:noFill/>
          <a:ln cap="flat" cmpd="sng" w="9525">
            <a:solidFill>
              <a:schemeClr val="dk2"/>
            </a:solidFill>
            <a:prstDash val="dash"/>
            <a:round/>
            <a:headEnd len="med" w="med" type="none"/>
            <a:tailEnd len="med" w="med" type="stealth"/>
          </a:ln>
        </p:spPr>
      </p:cxnSp>
      <p:sp>
        <p:nvSpPr>
          <p:cNvPr id="349" name="Google Shape;349;p40"/>
          <p:cNvSpPr txBox="1"/>
          <p:nvPr/>
        </p:nvSpPr>
        <p:spPr>
          <a:xfrm>
            <a:off x="5416025" y="2554275"/>
            <a:ext cx="3132000" cy="2925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91425" spcFirstLastPara="1" rIns="91425" wrap="square" tIns="0">
            <a:spAutoFit/>
          </a:bodyPr>
          <a:lstStyle/>
          <a:p>
            <a:pPr indent="-171450" lvl="0" marL="171450" rtl="0" algn="l">
              <a:spcBef>
                <a:spcPts val="0"/>
              </a:spcBef>
              <a:spcAft>
                <a:spcPts val="0"/>
              </a:spcAft>
              <a:buSzPts val="900"/>
              <a:buFont typeface="Google Sans"/>
              <a:buChar char="●"/>
            </a:pPr>
            <a:r>
              <a:rPr lang="en" sz="900">
                <a:latin typeface="Google Sans"/>
                <a:ea typeface="Google Sans"/>
                <a:cs typeface="Google Sans"/>
                <a:sym typeface="Google Sans"/>
              </a:rPr>
              <a:t>%</a:t>
            </a:r>
            <a:r>
              <a:rPr lang="en" sz="900">
                <a:latin typeface="Google Sans"/>
                <a:ea typeface="Google Sans"/>
                <a:cs typeface="Google Sans"/>
                <a:sym typeface="Google Sans"/>
              </a:rPr>
              <a:t>highInt merchants before revisit: 59%</a:t>
            </a:r>
            <a:endParaRPr sz="900">
              <a:latin typeface="Google Sans"/>
              <a:ea typeface="Google Sans"/>
              <a:cs typeface="Google Sans"/>
              <a:sym typeface="Google Sans"/>
            </a:endParaRPr>
          </a:p>
          <a:p>
            <a:pPr indent="-171450" lvl="0" marL="171450" rtl="0" algn="l">
              <a:spcBef>
                <a:spcPts val="0"/>
              </a:spcBef>
              <a:spcAft>
                <a:spcPts val="0"/>
              </a:spcAft>
              <a:buSzPts val="900"/>
              <a:buFont typeface="Google Sans"/>
              <a:buChar char="●"/>
            </a:pPr>
            <a:r>
              <a:rPr lang="en" sz="900">
                <a:latin typeface="Google Sans"/>
                <a:ea typeface="Google Sans"/>
                <a:cs typeface="Google Sans"/>
                <a:sym typeface="Google Sans"/>
              </a:rPr>
              <a:t>Incremental segment shift: </a:t>
            </a:r>
            <a:r>
              <a:rPr b="1" lang="en" sz="1000">
                <a:latin typeface="Google Sans"/>
                <a:ea typeface="Google Sans"/>
                <a:cs typeface="Google Sans"/>
                <a:sym typeface="Google Sans"/>
              </a:rPr>
              <a:t>9%</a:t>
            </a:r>
            <a:r>
              <a:rPr b="1" lang="en" sz="1000">
                <a:latin typeface="Google Sans"/>
                <a:ea typeface="Google Sans"/>
                <a:cs typeface="Google Sans"/>
                <a:sym typeface="Google Sans"/>
              </a:rPr>
              <a:t> </a:t>
            </a:r>
            <a:r>
              <a:rPr lang="en" sz="800">
                <a:latin typeface="Google Sans"/>
                <a:ea typeface="Google Sans"/>
                <a:cs typeface="Google Sans"/>
                <a:sym typeface="Google Sans"/>
              </a:rPr>
              <a:t>(Avg. 11% Feb-May)</a:t>
            </a:r>
            <a:endParaRPr sz="800">
              <a:latin typeface="Google Sans"/>
              <a:ea typeface="Google Sans"/>
              <a:cs typeface="Google Sans"/>
              <a:sym typeface="Google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1"/>
          <p:cNvSpPr/>
          <p:nvPr/>
        </p:nvSpPr>
        <p:spPr>
          <a:xfrm>
            <a:off x="42375" y="84425"/>
            <a:ext cx="8661300" cy="43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900">
                <a:solidFill>
                  <a:srgbClr val="333333"/>
                </a:solidFill>
                <a:latin typeface="Google Sans"/>
                <a:ea typeface="Google Sans"/>
                <a:cs typeface="Google Sans"/>
                <a:sym typeface="Google Sans"/>
              </a:rPr>
              <a:t>Tl;dr Onboardings lead to higher long-term MTMs vs. Revisits</a:t>
            </a:r>
            <a:endParaRPr baseline="30000" sz="1900">
              <a:solidFill>
                <a:srgbClr val="333333"/>
              </a:solidFill>
              <a:latin typeface="Google Sans"/>
              <a:ea typeface="Google Sans"/>
              <a:cs typeface="Google Sans"/>
              <a:sym typeface="Google Sans"/>
            </a:endParaRPr>
          </a:p>
        </p:txBody>
      </p:sp>
      <p:sp>
        <p:nvSpPr>
          <p:cNvPr id="355" name="Google Shape;355;p41"/>
          <p:cNvSpPr txBox="1"/>
          <p:nvPr/>
        </p:nvSpPr>
        <p:spPr>
          <a:xfrm>
            <a:off x="83400" y="355177"/>
            <a:ext cx="8794200" cy="400200"/>
          </a:xfrm>
          <a:prstGeom prst="rect">
            <a:avLst/>
          </a:prstGeom>
          <a:noFill/>
          <a:ln>
            <a:noFill/>
          </a:ln>
        </p:spPr>
        <p:txBody>
          <a:bodyPr anchorCtr="0" anchor="t" bIns="91425" lIns="91425" spcFirstLastPara="1" rIns="91425" wrap="square" tIns="91425">
            <a:spAutoFit/>
          </a:bodyPr>
          <a:lstStyle/>
          <a:p>
            <a:pPr indent="0" lvl="0" marL="0" rtl="0" algn="l">
              <a:spcBef>
                <a:spcPts val="200"/>
              </a:spcBef>
              <a:spcAft>
                <a:spcPts val="0"/>
              </a:spcAft>
              <a:buNone/>
            </a:pPr>
            <a:r>
              <a:rPr lang="en">
                <a:solidFill>
                  <a:srgbClr val="3C78D8"/>
                </a:solidFill>
                <a:latin typeface="Google Sans"/>
                <a:ea typeface="Google Sans"/>
                <a:cs typeface="Google Sans"/>
                <a:sym typeface="Google Sans"/>
              </a:rPr>
              <a:t>Cost/MTM for onboardings is higher than resurrection but lower than overall revisits (due to active revisits)</a:t>
            </a:r>
            <a:endParaRPr>
              <a:solidFill>
                <a:srgbClr val="3C78D8"/>
              </a:solidFill>
              <a:latin typeface="Google Sans"/>
              <a:ea typeface="Google Sans"/>
              <a:cs typeface="Google Sans"/>
              <a:sym typeface="Google Sans"/>
            </a:endParaRPr>
          </a:p>
        </p:txBody>
      </p:sp>
      <p:cxnSp>
        <p:nvCxnSpPr>
          <p:cNvPr id="356" name="Google Shape;356;p41"/>
          <p:cNvCxnSpPr/>
          <p:nvPr/>
        </p:nvCxnSpPr>
        <p:spPr>
          <a:xfrm rot="10800000">
            <a:off x="9664150" y="668225"/>
            <a:ext cx="0" cy="4056000"/>
          </a:xfrm>
          <a:prstGeom prst="straightConnector1">
            <a:avLst/>
          </a:prstGeom>
          <a:noFill/>
          <a:ln cap="flat" cmpd="sng" w="9525">
            <a:solidFill>
              <a:srgbClr val="B7B7B7"/>
            </a:solidFill>
            <a:prstDash val="dot"/>
            <a:round/>
            <a:headEnd len="med" w="med" type="none"/>
            <a:tailEnd len="med" w="med" type="none"/>
          </a:ln>
        </p:spPr>
      </p:cxnSp>
      <p:sp>
        <p:nvSpPr>
          <p:cNvPr id="357" name="Google Shape;357;p41"/>
          <p:cNvSpPr txBox="1"/>
          <p:nvPr/>
        </p:nvSpPr>
        <p:spPr>
          <a:xfrm>
            <a:off x="4475525" y="919225"/>
            <a:ext cx="4622100" cy="116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900">
                <a:solidFill>
                  <a:srgbClr val="4A86E8"/>
                </a:solidFill>
                <a:latin typeface="Google Sans"/>
                <a:ea typeface="Google Sans"/>
                <a:cs typeface="Google Sans"/>
                <a:sym typeface="Google Sans"/>
              </a:rPr>
              <a:t>Tl:Dr; </a:t>
            </a:r>
            <a:endParaRPr b="1" sz="900">
              <a:solidFill>
                <a:srgbClr val="4A86E8"/>
              </a:solidFill>
              <a:latin typeface="Google Sans"/>
              <a:ea typeface="Google Sans"/>
              <a:cs typeface="Google Sans"/>
              <a:sym typeface="Google Sans"/>
            </a:endParaRPr>
          </a:p>
          <a:p>
            <a:pPr indent="-193675" lvl="1" marL="342900" rtl="0" algn="l">
              <a:lnSpc>
                <a:spcPct val="100000"/>
              </a:lnSpc>
              <a:spcBef>
                <a:spcPts val="0"/>
              </a:spcBef>
              <a:spcAft>
                <a:spcPts val="0"/>
              </a:spcAft>
              <a:buSzPts val="800"/>
              <a:buFont typeface="Google Sans"/>
              <a:buChar char="○"/>
            </a:pPr>
            <a:r>
              <a:rPr b="1" lang="en" sz="800">
                <a:latin typeface="Google Sans"/>
                <a:ea typeface="Google Sans"/>
                <a:cs typeface="Google Sans"/>
                <a:sym typeface="Google Sans"/>
              </a:rPr>
              <a:t>Onboarding leads to 3.7x MTMs</a:t>
            </a:r>
            <a:r>
              <a:rPr lang="en" sz="800">
                <a:latin typeface="Google Sans"/>
                <a:ea typeface="Google Sans"/>
                <a:cs typeface="Google Sans"/>
                <a:sym typeface="Google Sans"/>
              </a:rPr>
              <a:t> vs. Revisits after three months </a:t>
            </a:r>
            <a:endParaRPr sz="800">
              <a:latin typeface="Google Sans"/>
              <a:ea typeface="Google Sans"/>
              <a:cs typeface="Google Sans"/>
              <a:sym typeface="Google Sans"/>
            </a:endParaRPr>
          </a:p>
          <a:p>
            <a:pPr indent="-193675" lvl="1" marL="342900" rtl="0" algn="l">
              <a:lnSpc>
                <a:spcPct val="100000"/>
              </a:lnSpc>
              <a:spcBef>
                <a:spcPts val="0"/>
              </a:spcBef>
              <a:spcAft>
                <a:spcPts val="0"/>
              </a:spcAft>
              <a:buSzPts val="800"/>
              <a:buFont typeface="Google Sans"/>
              <a:buChar char="○"/>
            </a:pPr>
            <a:r>
              <a:rPr lang="en" sz="800">
                <a:latin typeface="Google Sans"/>
                <a:ea typeface="Google Sans"/>
                <a:cs typeface="Google Sans"/>
                <a:sym typeface="Google Sans"/>
              </a:rPr>
              <a:t>Quality of MTMs generated via onboardings is better vs. Revisits; </a:t>
            </a:r>
            <a:r>
              <a:rPr b="1" lang="en" sz="800" u="sng">
                <a:latin typeface="Google Sans"/>
                <a:ea typeface="Google Sans"/>
                <a:cs typeface="Google Sans"/>
                <a:sym typeface="Google Sans"/>
              </a:rPr>
              <a:t>Txn intensity (proxy for quality) has a direct correlation with retention of merchant </a:t>
            </a:r>
            <a:r>
              <a:rPr lang="en" sz="800">
                <a:latin typeface="Google Sans"/>
                <a:ea typeface="Google Sans"/>
                <a:cs typeface="Google Sans"/>
                <a:sym typeface="Google Sans"/>
              </a:rPr>
              <a:t>as analysed in </a:t>
            </a:r>
            <a:r>
              <a:rPr lang="en" sz="800" u="sng">
                <a:solidFill>
                  <a:srgbClr val="3C78D8"/>
                </a:solidFill>
                <a:latin typeface="Google Sans"/>
                <a:ea typeface="Google Sans"/>
                <a:cs typeface="Google Sans"/>
                <a:sym typeface="Google Sans"/>
                <a:hlinkClick r:id="rId3">
                  <a:extLst>
                    <a:ext uri="{A12FA001-AC4F-418D-AE19-62706E023703}">
                      <ahyp:hlinkClr val="tx"/>
                    </a:ext>
                  </a:extLst>
                </a:hlinkClick>
              </a:rPr>
              <a:t>Health of 10M - Phase 2</a:t>
            </a:r>
            <a:r>
              <a:rPr lang="en" sz="800">
                <a:latin typeface="Google Sans"/>
                <a:ea typeface="Google Sans"/>
                <a:cs typeface="Google Sans"/>
                <a:sym typeface="Google Sans"/>
              </a:rPr>
              <a:t> </a:t>
            </a:r>
            <a:endParaRPr sz="800">
              <a:latin typeface="Google Sans"/>
              <a:ea typeface="Google Sans"/>
              <a:cs typeface="Google Sans"/>
              <a:sym typeface="Google Sans"/>
            </a:endParaRPr>
          </a:p>
          <a:p>
            <a:pPr indent="-193675" lvl="1" marL="342900" rtl="0" algn="l">
              <a:lnSpc>
                <a:spcPct val="100000"/>
              </a:lnSpc>
              <a:spcBef>
                <a:spcPts val="0"/>
              </a:spcBef>
              <a:spcAft>
                <a:spcPts val="0"/>
              </a:spcAft>
              <a:buSzPts val="800"/>
              <a:buFont typeface="Google Sans"/>
              <a:buChar char="○"/>
            </a:pPr>
            <a:r>
              <a:rPr b="1" lang="en" sz="800">
                <a:latin typeface="Google Sans"/>
                <a:ea typeface="Google Sans"/>
                <a:cs typeface="Google Sans"/>
                <a:sym typeface="Google Sans"/>
              </a:rPr>
              <a:t>Cost/MTM is 1.2x higher for revisits vs. onboardings</a:t>
            </a:r>
            <a:endParaRPr b="1" sz="800">
              <a:latin typeface="Google Sans"/>
              <a:ea typeface="Google Sans"/>
              <a:cs typeface="Google Sans"/>
              <a:sym typeface="Google Sans"/>
            </a:endParaRPr>
          </a:p>
        </p:txBody>
      </p:sp>
      <p:sp>
        <p:nvSpPr>
          <p:cNvPr id="358" name="Google Shape;358;p41"/>
          <p:cNvSpPr txBox="1"/>
          <p:nvPr/>
        </p:nvSpPr>
        <p:spPr>
          <a:xfrm>
            <a:off x="4460300" y="2078350"/>
            <a:ext cx="4686000" cy="1167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900">
                <a:solidFill>
                  <a:srgbClr val="4A86E8"/>
                </a:solidFill>
                <a:latin typeface="Google Sans"/>
                <a:ea typeface="Google Sans"/>
                <a:cs typeface="Google Sans"/>
                <a:sym typeface="Google Sans"/>
              </a:rPr>
              <a:t>Why : </a:t>
            </a:r>
            <a:endParaRPr sz="900">
              <a:latin typeface="Google Sans"/>
              <a:ea typeface="Google Sans"/>
              <a:cs typeface="Google Sans"/>
              <a:sym typeface="Google Sans"/>
            </a:endParaRPr>
          </a:p>
          <a:p>
            <a:pPr indent="-193675" lvl="1" marL="342900" rtl="0" algn="l">
              <a:spcBef>
                <a:spcPts val="0"/>
              </a:spcBef>
              <a:spcAft>
                <a:spcPts val="0"/>
              </a:spcAft>
              <a:buSzPts val="800"/>
              <a:buFont typeface="Google Sans"/>
              <a:buChar char="○"/>
            </a:pPr>
            <a:r>
              <a:rPr b="1" lang="en" sz="800">
                <a:latin typeface="Google Sans"/>
                <a:ea typeface="Google Sans"/>
                <a:cs typeface="Google Sans"/>
                <a:sym typeface="Google Sans"/>
              </a:rPr>
              <a:t>Activation rate @82% </a:t>
            </a:r>
            <a:r>
              <a:rPr lang="en" sz="800">
                <a:latin typeface="Google Sans"/>
                <a:ea typeface="Google Sans"/>
                <a:cs typeface="Google Sans"/>
                <a:sym typeface="Google Sans"/>
              </a:rPr>
              <a:t>is 1.5x resurrection rate &amp; 6.3x retention uplift</a:t>
            </a:r>
            <a:endParaRPr sz="800">
              <a:latin typeface="Google Sans"/>
              <a:ea typeface="Google Sans"/>
              <a:cs typeface="Google Sans"/>
              <a:sym typeface="Google Sans"/>
            </a:endParaRPr>
          </a:p>
          <a:p>
            <a:pPr indent="-193675" lvl="1" marL="342900" rtl="0" algn="l">
              <a:lnSpc>
                <a:spcPct val="115000"/>
              </a:lnSpc>
              <a:spcBef>
                <a:spcPts val="0"/>
              </a:spcBef>
              <a:spcAft>
                <a:spcPts val="0"/>
              </a:spcAft>
              <a:buSzPts val="800"/>
              <a:buFont typeface="Google Sans"/>
              <a:buChar char="○"/>
            </a:pPr>
            <a:r>
              <a:rPr b="1" lang="en" sz="800">
                <a:latin typeface="Google Sans"/>
                <a:ea typeface="Google Sans"/>
                <a:cs typeface="Google Sans"/>
                <a:sym typeface="Google Sans"/>
              </a:rPr>
              <a:t>Onboarded merchants retain 11pp better</a:t>
            </a:r>
            <a:r>
              <a:rPr lang="en" sz="800">
                <a:latin typeface="Google Sans"/>
                <a:ea typeface="Google Sans"/>
                <a:cs typeface="Google Sans"/>
                <a:sym typeface="Google Sans"/>
              </a:rPr>
              <a:t> vs. Resurrected after three months because onboardings lead to higher number of HighInt merchants vs. revisits</a:t>
            </a:r>
            <a:endParaRPr sz="800">
              <a:latin typeface="Google Sans"/>
              <a:ea typeface="Google Sans"/>
              <a:cs typeface="Google Sans"/>
              <a:sym typeface="Google Sans"/>
            </a:endParaRPr>
          </a:p>
          <a:p>
            <a:pPr indent="-193675" lvl="1" marL="342900" rtl="0" algn="l">
              <a:spcBef>
                <a:spcPts val="0"/>
              </a:spcBef>
              <a:spcAft>
                <a:spcPts val="0"/>
              </a:spcAft>
              <a:buSzPts val="800"/>
              <a:buFont typeface="Google Sans"/>
              <a:buChar char="○"/>
            </a:pPr>
            <a:r>
              <a:rPr lang="en" sz="800">
                <a:latin typeface="Google Sans"/>
                <a:ea typeface="Google Sans"/>
                <a:cs typeface="Google Sans"/>
                <a:sym typeface="Google Sans"/>
              </a:rPr>
              <a:t>Transaction uplift on revisited active merchants </a:t>
            </a:r>
            <a:r>
              <a:rPr b="1" lang="en" sz="800">
                <a:latin typeface="Google Sans"/>
                <a:ea typeface="Google Sans"/>
                <a:cs typeface="Google Sans"/>
                <a:sym typeface="Google Sans"/>
              </a:rPr>
              <a:t>only lasts for three months </a:t>
            </a:r>
            <a:endParaRPr sz="800">
              <a:latin typeface="Google Sans"/>
              <a:ea typeface="Google Sans"/>
              <a:cs typeface="Google Sans"/>
              <a:sym typeface="Google Sans"/>
            </a:endParaRPr>
          </a:p>
          <a:p>
            <a:pPr indent="-193675" lvl="1" marL="342900" rtl="0" algn="l">
              <a:lnSpc>
                <a:spcPct val="115000"/>
              </a:lnSpc>
              <a:spcBef>
                <a:spcPts val="0"/>
              </a:spcBef>
              <a:spcAft>
                <a:spcPts val="0"/>
              </a:spcAft>
              <a:buSzPts val="800"/>
              <a:buFont typeface="Google Sans"/>
              <a:buChar char="○"/>
            </a:pPr>
            <a:r>
              <a:rPr b="1" lang="en" sz="800">
                <a:latin typeface="Google Sans"/>
                <a:ea typeface="Google Sans"/>
                <a:cs typeface="Google Sans"/>
                <a:sym typeface="Google Sans"/>
              </a:rPr>
              <a:t>Cost/MTM Active Revisits &gt; Onboardings &gt; Inactive Revisits; Active Revisits has the highest Cost/MTM</a:t>
            </a:r>
            <a:r>
              <a:rPr lang="en" sz="800">
                <a:latin typeface="Google Sans"/>
                <a:ea typeface="Google Sans"/>
                <a:cs typeface="Google Sans"/>
                <a:sym typeface="Google Sans"/>
              </a:rPr>
              <a:t> because of lowest incremental MTMs vs. onboardings and inactive revisits </a:t>
            </a:r>
            <a:endParaRPr sz="800">
              <a:latin typeface="Google Sans"/>
              <a:ea typeface="Google Sans"/>
              <a:cs typeface="Google Sans"/>
              <a:sym typeface="Google Sans"/>
            </a:endParaRPr>
          </a:p>
        </p:txBody>
      </p:sp>
      <p:sp>
        <p:nvSpPr>
          <p:cNvPr id="359" name="Google Shape;359;p41"/>
          <p:cNvSpPr txBox="1"/>
          <p:nvPr/>
        </p:nvSpPr>
        <p:spPr>
          <a:xfrm>
            <a:off x="4459000" y="3246150"/>
            <a:ext cx="4727700" cy="1411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900">
                <a:solidFill>
                  <a:srgbClr val="4A86E8"/>
                </a:solidFill>
                <a:latin typeface="Google Sans"/>
                <a:ea typeface="Google Sans"/>
                <a:cs typeface="Google Sans"/>
                <a:sym typeface="Google Sans"/>
              </a:rPr>
              <a:t>So What:</a:t>
            </a:r>
            <a:r>
              <a:rPr b="1" lang="en" sz="900">
                <a:solidFill>
                  <a:srgbClr val="666666"/>
                </a:solidFill>
                <a:latin typeface="Google Sans"/>
                <a:ea typeface="Google Sans"/>
                <a:cs typeface="Google Sans"/>
                <a:sym typeface="Google Sans"/>
              </a:rPr>
              <a:t> </a:t>
            </a:r>
            <a:endParaRPr sz="900">
              <a:solidFill>
                <a:srgbClr val="666666"/>
              </a:solidFill>
              <a:latin typeface="Google Sans"/>
              <a:ea typeface="Google Sans"/>
              <a:cs typeface="Google Sans"/>
              <a:sym typeface="Google Sans"/>
            </a:endParaRPr>
          </a:p>
          <a:p>
            <a:pPr indent="-193675" lvl="1" marL="342900" marR="0" rtl="0" algn="l">
              <a:lnSpc>
                <a:spcPct val="115000"/>
              </a:lnSpc>
              <a:spcBef>
                <a:spcPts val="0"/>
              </a:spcBef>
              <a:spcAft>
                <a:spcPts val="0"/>
              </a:spcAft>
              <a:buSzPts val="800"/>
              <a:buFont typeface="Google Sans"/>
              <a:buChar char="○"/>
            </a:pPr>
            <a:r>
              <a:rPr lang="en" sz="800">
                <a:latin typeface="Google Sans"/>
                <a:ea typeface="Google Sans"/>
                <a:cs typeface="Google Sans"/>
                <a:sym typeface="Google Sans"/>
              </a:rPr>
              <a:t>Increase onboardings by </a:t>
            </a:r>
            <a:r>
              <a:rPr lang="en" sz="800" u="sng">
                <a:latin typeface="Google Sans"/>
                <a:ea typeface="Google Sans"/>
                <a:cs typeface="Google Sans"/>
                <a:sym typeface="Google Sans"/>
              </a:rPr>
              <a:t>repurposing portion of revisits (active and inactive) to gain 200-400k incremental MTMs</a:t>
            </a:r>
            <a:r>
              <a:rPr lang="en" sz="800">
                <a:latin typeface="Google Sans"/>
                <a:ea typeface="Google Sans"/>
                <a:cs typeface="Google Sans"/>
                <a:sym typeface="Google Sans"/>
              </a:rPr>
              <a:t>, assuming cost isn’t a constraint</a:t>
            </a:r>
            <a:endParaRPr sz="800">
              <a:latin typeface="Google Sans"/>
              <a:ea typeface="Google Sans"/>
              <a:cs typeface="Google Sans"/>
              <a:sym typeface="Google Sans"/>
            </a:endParaRPr>
          </a:p>
          <a:p>
            <a:pPr indent="-193675" lvl="1" marL="342900" marR="0" rtl="0" algn="l">
              <a:lnSpc>
                <a:spcPct val="115000"/>
              </a:lnSpc>
              <a:spcBef>
                <a:spcPts val="0"/>
              </a:spcBef>
              <a:spcAft>
                <a:spcPts val="0"/>
              </a:spcAft>
              <a:buSzPts val="800"/>
              <a:buFont typeface="Google Sans"/>
              <a:buChar char="○"/>
            </a:pPr>
            <a:r>
              <a:rPr lang="en" sz="800">
                <a:latin typeface="Google Sans"/>
                <a:ea typeface="Google Sans"/>
                <a:cs typeface="Google Sans"/>
                <a:sym typeface="Google Sans"/>
              </a:rPr>
              <a:t>If cost is a constraint, Re-purpose 75% of </a:t>
            </a:r>
            <a:r>
              <a:rPr b="1" lang="en" sz="800">
                <a:latin typeface="Google Sans"/>
                <a:ea typeface="Google Sans"/>
                <a:cs typeface="Google Sans"/>
                <a:sym typeface="Google Sans"/>
              </a:rPr>
              <a:t>active revisits</a:t>
            </a:r>
            <a:r>
              <a:rPr lang="en" sz="800">
                <a:latin typeface="Google Sans"/>
                <a:ea typeface="Google Sans"/>
                <a:cs typeface="Google Sans"/>
                <a:sym typeface="Google Sans"/>
              </a:rPr>
              <a:t> to onboardings to gain ~100k incremental MTMs (in M3) with the money saved on repurposing revisit</a:t>
            </a:r>
            <a:endParaRPr sz="800">
              <a:latin typeface="Google Sans"/>
              <a:ea typeface="Google Sans"/>
              <a:cs typeface="Google Sans"/>
              <a:sym typeface="Google Sans"/>
            </a:endParaRPr>
          </a:p>
          <a:p>
            <a:pPr indent="0" lvl="0" marL="914400" marR="0" rtl="0" algn="l">
              <a:lnSpc>
                <a:spcPct val="115000"/>
              </a:lnSpc>
              <a:spcBef>
                <a:spcPts val="0"/>
              </a:spcBef>
              <a:spcAft>
                <a:spcPts val="0"/>
              </a:spcAft>
              <a:buNone/>
            </a:pPr>
            <a:r>
              <a:t/>
            </a:r>
            <a:endParaRPr sz="800">
              <a:latin typeface="Google Sans"/>
              <a:ea typeface="Google Sans"/>
              <a:cs typeface="Google Sans"/>
              <a:sym typeface="Google Sans"/>
            </a:endParaRPr>
          </a:p>
        </p:txBody>
      </p:sp>
      <p:sp>
        <p:nvSpPr>
          <p:cNvPr id="360" name="Google Shape;360;p41"/>
          <p:cNvSpPr txBox="1"/>
          <p:nvPr/>
        </p:nvSpPr>
        <p:spPr>
          <a:xfrm>
            <a:off x="2756699" y="788450"/>
            <a:ext cx="1237500" cy="77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000">
                <a:solidFill>
                  <a:srgbClr val="4285F4"/>
                </a:solidFill>
                <a:latin typeface="Google Sans"/>
                <a:ea typeface="Google Sans"/>
                <a:cs typeface="Google Sans"/>
                <a:sym typeface="Google Sans"/>
              </a:rPr>
              <a:t>59pp</a:t>
            </a:r>
            <a:endParaRPr b="1" sz="1800">
              <a:latin typeface="Google Sans"/>
              <a:ea typeface="Google Sans"/>
              <a:cs typeface="Google Sans"/>
              <a:sym typeface="Google Sans"/>
            </a:endParaRPr>
          </a:p>
          <a:p>
            <a:pPr indent="0" lvl="0" marL="0" rtl="0" algn="ctr">
              <a:lnSpc>
                <a:spcPct val="115000"/>
              </a:lnSpc>
              <a:spcBef>
                <a:spcPts val="0"/>
              </a:spcBef>
              <a:spcAft>
                <a:spcPts val="0"/>
              </a:spcAft>
              <a:buNone/>
            </a:pPr>
            <a:r>
              <a:rPr b="1" lang="en" sz="700" u="sng">
                <a:latin typeface="Google Sans"/>
                <a:ea typeface="Google Sans"/>
                <a:cs typeface="Google Sans"/>
                <a:sym typeface="Google Sans"/>
              </a:rPr>
              <a:t>HighInt merchants </a:t>
            </a:r>
            <a:r>
              <a:rPr lang="en" sz="700" u="sng">
                <a:latin typeface="Google Sans"/>
                <a:ea typeface="Google Sans"/>
                <a:cs typeface="Google Sans"/>
                <a:sym typeface="Google Sans"/>
              </a:rPr>
              <a:t>activated via Onboardings</a:t>
            </a:r>
            <a:endParaRPr sz="700">
              <a:latin typeface="Google Sans"/>
              <a:ea typeface="Google Sans"/>
              <a:cs typeface="Google Sans"/>
              <a:sym typeface="Google Sans"/>
            </a:endParaRPr>
          </a:p>
        </p:txBody>
      </p:sp>
      <p:sp>
        <p:nvSpPr>
          <p:cNvPr id="361" name="Google Shape;361;p41"/>
          <p:cNvSpPr txBox="1"/>
          <p:nvPr/>
        </p:nvSpPr>
        <p:spPr>
          <a:xfrm>
            <a:off x="82385" y="788450"/>
            <a:ext cx="1237500" cy="77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000">
                <a:solidFill>
                  <a:srgbClr val="4285F4"/>
                </a:solidFill>
                <a:latin typeface="Google Sans"/>
                <a:ea typeface="Google Sans"/>
                <a:cs typeface="Google Sans"/>
                <a:sym typeface="Google Sans"/>
              </a:rPr>
              <a:t>3.5x</a:t>
            </a:r>
            <a:endParaRPr b="1" sz="2000">
              <a:solidFill>
                <a:srgbClr val="4285F4"/>
              </a:solidFill>
              <a:latin typeface="Google Sans"/>
              <a:ea typeface="Google Sans"/>
              <a:cs typeface="Google Sans"/>
              <a:sym typeface="Google Sans"/>
            </a:endParaRPr>
          </a:p>
          <a:p>
            <a:pPr indent="0" lvl="0" marL="0" rtl="0" algn="ctr">
              <a:lnSpc>
                <a:spcPct val="115000"/>
              </a:lnSpc>
              <a:spcBef>
                <a:spcPts val="0"/>
              </a:spcBef>
              <a:spcAft>
                <a:spcPts val="0"/>
              </a:spcAft>
              <a:buNone/>
            </a:pPr>
            <a:r>
              <a:rPr lang="en" sz="700">
                <a:latin typeface="Google Sans"/>
                <a:ea typeface="Google Sans"/>
                <a:cs typeface="Google Sans"/>
                <a:sym typeface="Google Sans"/>
              </a:rPr>
              <a:t>Uplift in </a:t>
            </a:r>
            <a:r>
              <a:rPr b="1" lang="en" sz="700" u="sng">
                <a:latin typeface="Google Sans"/>
                <a:ea typeface="Google Sans"/>
                <a:cs typeface="Google Sans"/>
                <a:sym typeface="Google Sans"/>
              </a:rPr>
              <a:t>#MTMs by onboardings vs, revisits</a:t>
            </a:r>
            <a:endParaRPr sz="700">
              <a:latin typeface="Google Sans"/>
              <a:ea typeface="Google Sans"/>
              <a:cs typeface="Google Sans"/>
              <a:sym typeface="Google Sans"/>
            </a:endParaRPr>
          </a:p>
        </p:txBody>
      </p:sp>
      <p:sp>
        <p:nvSpPr>
          <p:cNvPr id="362" name="Google Shape;362;p41"/>
          <p:cNvSpPr txBox="1"/>
          <p:nvPr/>
        </p:nvSpPr>
        <p:spPr>
          <a:xfrm>
            <a:off x="1446787" y="788450"/>
            <a:ext cx="1237500" cy="77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000">
                <a:solidFill>
                  <a:srgbClr val="4285F4"/>
                </a:solidFill>
                <a:latin typeface="Google Sans"/>
                <a:ea typeface="Google Sans"/>
                <a:cs typeface="Google Sans"/>
                <a:sym typeface="Google Sans"/>
              </a:rPr>
              <a:t>1.2x</a:t>
            </a:r>
            <a:endParaRPr b="1" sz="1800">
              <a:latin typeface="Google Sans"/>
              <a:ea typeface="Google Sans"/>
              <a:cs typeface="Google Sans"/>
              <a:sym typeface="Google Sans"/>
            </a:endParaRPr>
          </a:p>
          <a:p>
            <a:pPr indent="0" lvl="0" marL="0" rtl="0" algn="ctr">
              <a:lnSpc>
                <a:spcPct val="115000"/>
              </a:lnSpc>
              <a:spcBef>
                <a:spcPts val="0"/>
              </a:spcBef>
              <a:spcAft>
                <a:spcPts val="0"/>
              </a:spcAft>
              <a:buNone/>
            </a:pPr>
            <a:r>
              <a:rPr b="1" lang="en" sz="700" u="sng">
                <a:latin typeface="Google Sans"/>
                <a:ea typeface="Google Sans"/>
                <a:cs typeface="Google Sans"/>
                <a:sym typeface="Google Sans"/>
              </a:rPr>
              <a:t>Cost/MTM for revisits</a:t>
            </a:r>
            <a:r>
              <a:rPr lang="en" sz="700">
                <a:latin typeface="Google Sans"/>
                <a:ea typeface="Google Sans"/>
                <a:cs typeface="Google Sans"/>
                <a:sym typeface="Google Sans"/>
              </a:rPr>
              <a:t> vs. onboardings </a:t>
            </a:r>
            <a:endParaRPr sz="700">
              <a:latin typeface="Google Sans"/>
              <a:ea typeface="Google Sans"/>
              <a:cs typeface="Google Sans"/>
              <a:sym typeface="Google Sans"/>
            </a:endParaRPr>
          </a:p>
        </p:txBody>
      </p:sp>
      <p:graphicFrame>
        <p:nvGraphicFramePr>
          <p:cNvPr id="363" name="Google Shape;363;p41"/>
          <p:cNvGraphicFramePr/>
          <p:nvPr/>
        </p:nvGraphicFramePr>
        <p:xfrm>
          <a:off x="287107" y="1800001"/>
          <a:ext cx="3000000" cy="3000000"/>
        </p:xfrm>
        <a:graphic>
          <a:graphicData uri="http://schemas.openxmlformats.org/drawingml/2006/table">
            <a:tbl>
              <a:tblPr>
                <a:noFill/>
                <a:tableStyleId>{991E5293-B41F-4FDB-9082-4329580688C0}</a:tableStyleId>
              </a:tblPr>
              <a:tblGrid>
                <a:gridCol w="927450"/>
                <a:gridCol w="714125"/>
                <a:gridCol w="714125"/>
                <a:gridCol w="714125"/>
                <a:gridCol w="714125"/>
              </a:tblGrid>
              <a:tr h="24872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FFFFFF"/>
                          </a:solidFill>
                          <a:latin typeface="Google Sans"/>
                          <a:ea typeface="Google Sans"/>
                          <a:cs typeface="Google Sans"/>
                          <a:sym typeface="Google Sans"/>
                        </a:rPr>
                        <a:t>Total Ob</a:t>
                      </a:r>
                      <a:endParaRPr sz="900">
                        <a:solidFill>
                          <a:srgbClr val="FFFFFF"/>
                        </a:solidFill>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rtl="0" algn="ctr">
                        <a:lnSpc>
                          <a:spcPct val="115000"/>
                        </a:lnSpc>
                        <a:spcBef>
                          <a:spcPts val="0"/>
                        </a:spcBef>
                        <a:spcAft>
                          <a:spcPts val="0"/>
                        </a:spcAft>
                        <a:buNone/>
                      </a:pPr>
                      <a:r>
                        <a:rPr lang="en" sz="900">
                          <a:solidFill>
                            <a:srgbClr val="FFFFFF"/>
                          </a:solidFill>
                          <a:latin typeface="Google Sans"/>
                          <a:ea typeface="Google Sans"/>
                          <a:cs typeface="Google Sans"/>
                          <a:sym typeface="Google Sans"/>
                        </a:rPr>
                        <a:t>Total Revisits</a:t>
                      </a:r>
                      <a:endParaRPr sz="900">
                        <a:solidFill>
                          <a:srgbClr val="FFFFFF"/>
                        </a:solidFill>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Inactive @ Revisit</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Active @ Revisit</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r>
              <a:tr h="248725">
                <a:tc>
                  <a:txBody>
                    <a:bodyPr/>
                    <a:lstStyle/>
                    <a:p>
                      <a:pPr indent="0" lvl="0" marL="0" rtl="0" algn="l">
                        <a:lnSpc>
                          <a:spcPct val="115000"/>
                        </a:lnSpc>
                        <a:spcBef>
                          <a:spcPts val="0"/>
                        </a:spcBef>
                        <a:spcAft>
                          <a:spcPts val="0"/>
                        </a:spcAft>
                        <a:buNone/>
                      </a:pPr>
                      <a:r>
                        <a:rPr lang="en" sz="900">
                          <a:latin typeface="Google Sans"/>
                          <a:ea typeface="Google Sans"/>
                          <a:cs typeface="Google Sans"/>
                          <a:sym typeface="Google Sans"/>
                        </a:rPr>
                        <a:t>FOS Agents</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2500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2500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8725">
                <a:tc>
                  <a:txBody>
                    <a:bodyPr/>
                    <a:lstStyle/>
                    <a:p>
                      <a:pPr indent="0" lvl="0" marL="0" rtl="0" algn="l">
                        <a:lnSpc>
                          <a:spcPct val="115000"/>
                        </a:lnSpc>
                        <a:spcBef>
                          <a:spcPts val="0"/>
                        </a:spcBef>
                        <a:spcAft>
                          <a:spcPts val="0"/>
                        </a:spcAft>
                        <a:buNone/>
                      </a:pPr>
                      <a:r>
                        <a:rPr lang="en" sz="900">
                          <a:latin typeface="Google Sans"/>
                          <a:ea typeface="Google Sans"/>
                          <a:cs typeface="Google Sans"/>
                          <a:sym typeface="Google Sans"/>
                        </a:rPr>
                        <a:t>FOS Productivity</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4</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2</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4</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8725">
                <a:tc>
                  <a:txBody>
                    <a:bodyPr/>
                    <a:lstStyle/>
                    <a:p>
                      <a:pPr indent="0" lvl="0" marL="0" rtl="0" algn="l">
                        <a:lnSpc>
                          <a:spcPct val="115000"/>
                        </a:lnSpc>
                        <a:spcBef>
                          <a:spcPts val="0"/>
                        </a:spcBef>
                        <a:spcAft>
                          <a:spcPts val="0"/>
                        </a:spcAft>
                        <a:buNone/>
                      </a:pPr>
                      <a:r>
                        <a:rPr lang="en" sz="900">
                          <a:latin typeface="Google Sans"/>
                          <a:ea typeface="Google Sans"/>
                          <a:cs typeface="Google Sans"/>
                          <a:sym typeface="Google Sans"/>
                        </a:rPr>
                        <a:t>FOS Lift</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solidFill>
                            <a:srgbClr val="38761D"/>
                          </a:solidFill>
                          <a:latin typeface="Google Sans"/>
                          <a:ea typeface="Google Sans"/>
                          <a:cs typeface="Google Sans"/>
                          <a:sym typeface="Google Sans"/>
                        </a:rPr>
                        <a:t>82%</a:t>
                      </a:r>
                      <a:endParaRPr sz="900">
                        <a:solidFill>
                          <a:srgbClr val="38761D"/>
                        </a:solidFill>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38761D"/>
                          </a:solidFill>
                          <a:latin typeface="Google Sans"/>
                          <a:ea typeface="Google Sans"/>
                          <a:cs typeface="Google Sans"/>
                          <a:sym typeface="Google Sans"/>
                        </a:rPr>
                        <a:t>50%</a:t>
                      </a:r>
                      <a:endParaRPr sz="900">
                        <a:solidFill>
                          <a:srgbClr val="38761D"/>
                        </a:solidFill>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38761D"/>
                          </a:solidFill>
                          <a:latin typeface="Google Sans"/>
                          <a:ea typeface="Google Sans"/>
                          <a:cs typeface="Google Sans"/>
                          <a:sym typeface="Google Sans"/>
                        </a:rPr>
                        <a:t>92%</a:t>
                      </a:r>
                      <a:endParaRPr sz="900">
                        <a:solidFill>
                          <a:srgbClr val="38761D"/>
                        </a:solidFill>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8725">
                <a:tc>
                  <a:txBody>
                    <a:bodyPr/>
                    <a:lstStyle/>
                    <a:p>
                      <a:pPr indent="0" lvl="0" marL="0" rtl="0" algn="l">
                        <a:lnSpc>
                          <a:spcPct val="115000"/>
                        </a:lnSpc>
                        <a:spcBef>
                          <a:spcPts val="0"/>
                        </a:spcBef>
                        <a:spcAft>
                          <a:spcPts val="0"/>
                        </a:spcAft>
                        <a:buNone/>
                      </a:pPr>
                      <a:r>
                        <a:rPr lang="en" sz="900">
                          <a:latin typeface="Google Sans"/>
                          <a:ea typeface="Google Sans"/>
                          <a:cs typeface="Google Sans"/>
                          <a:sym typeface="Google Sans"/>
                        </a:rPr>
                        <a:t>Organic</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solidFill>
                            <a:srgbClr val="38761D"/>
                          </a:solidFill>
                          <a:latin typeface="Google Sans"/>
                          <a:ea typeface="Google Sans"/>
                          <a:cs typeface="Google Sans"/>
                          <a:sym typeface="Google Sans"/>
                        </a:rPr>
                        <a:t>15%</a:t>
                      </a:r>
                      <a:endParaRPr sz="900">
                        <a:solidFill>
                          <a:srgbClr val="38761D"/>
                        </a:solidFill>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38761D"/>
                          </a:solidFill>
                          <a:latin typeface="Google Sans"/>
                          <a:ea typeface="Google Sans"/>
                          <a:cs typeface="Google Sans"/>
                          <a:sym typeface="Google Sans"/>
                        </a:rPr>
                        <a:t>6%</a:t>
                      </a:r>
                      <a:endParaRPr sz="900">
                        <a:solidFill>
                          <a:srgbClr val="38761D"/>
                        </a:solidFill>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38761D"/>
                          </a:solidFill>
                          <a:latin typeface="Google Sans"/>
                          <a:ea typeface="Google Sans"/>
                          <a:cs typeface="Google Sans"/>
                          <a:sym typeface="Google Sans"/>
                        </a:rPr>
                        <a:t>79%</a:t>
                      </a:r>
                      <a:endParaRPr sz="900">
                        <a:solidFill>
                          <a:srgbClr val="38761D"/>
                        </a:solidFill>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7850">
                <a:tc>
                  <a:txBody>
                    <a:bodyPr/>
                    <a:lstStyle/>
                    <a:p>
                      <a:pPr indent="0" lvl="0" marL="0" rtl="0" algn="l">
                        <a:lnSpc>
                          <a:spcPct val="115000"/>
                        </a:lnSpc>
                        <a:spcBef>
                          <a:spcPts val="0"/>
                        </a:spcBef>
                        <a:spcAft>
                          <a:spcPts val="0"/>
                        </a:spcAft>
                        <a:buNone/>
                      </a:pPr>
                      <a:r>
                        <a:rPr lang="en" sz="900">
                          <a:latin typeface="Google Sans"/>
                          <a:ea typeface="Google Sans"/>
                          <a:cs typeface="Google Sans"/>
                          <a:sym typeface="Google Sans"/>
                        </a:rPr>
                        <a:t>Immediate</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6,690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1,660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880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780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7850">
                <a:tc>
                  <a:txBody>
                    <a:bodyPr/>
                    <a:lstStyle/>
                    <a:p>
                      <a:pPr indent="0" lvl="0" marL="0" rtl="0" algn="l">
                        <a:lnSpc>
                          <a:spcPct val="115000"/>
                        </a:lnSpc>
                        <a:spcBef>
                          <a:spcPts val="0"/>
                        </a:spcBef>
                        <a:spcAft>
                          <a:spcPts val="0"/>
                        </a:spcAft>
                        <a:buNone/>
                      </a:pPr>
                      <a:r>
                        <a:rPr lang="en" sz="900">
                          <a:latin typeface="Google Sans"/>
                          <a:ea typeface="Google Sans"/>
                          <a:cs typeface="Google Sans"/>
                          <a:sym typeface="Google Sans"/>
                        </a:rPr>
                        <a:t>M1</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6,143</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1,540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760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780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7850">
                <a:tc>
                  <a:txBody>
                    <a:bodyPr/>
                    <a:lstStyle/>
                    <a:p>
                      <a:pPr indent="0" lvl="0" marL="0" rtl="0" algn="l">
                        <a:lnSpc>
                          <a:spcPct val="115000"/>
                        </a:lnSpc>
                        <a:spcBef>
                          <a:spcPts val="0"/>
                        </a:spcBef>
                        <a:spcAft>
                          <a:spcPts val="0"/>
                        </a:spcAft>
                        <a:buNone/>
                      </a:pPr>
                      <a:r>
                        <a:rPr lang="en" sz="900">
                          <a:latin typeface="Google Sans"/>
                          <a:ea typeface="Google Sans"/>
                          <a:cs typeface="Google Sans"/>
                          <a:sym typeface="Google Sans"/>
                        </a:rPr>
                        <a:t>M2</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5,236</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1,379</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599</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780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7275">
                <a:tc>
                  <a:txBody>
                    <a:bodyPr/>
                    <a:lstStyle/>
                    <a:p>
                      <a:pPr indent="0" lvl="0" marL="0" rtl="0" algn="l">
                        <a:lnSpc>
                          <a:spcPct val="115000"/>
                        </a:lnSpc>
                        <a:spcBef>
                          <a:spcPts val="0"/>
                        </a:spcBef>
                        <a:spcAft>
                          <a:spcPts val="0"/>
                        </a:spcAft>
                        <a:buNone/>
                      </a:pPr>
                      <a:r>
                        <a:rPr lang="en" sz="900">
                          <a:latin typeface="Google Sans"/>
                          <a:ea typeface="Google Sans"/>
                          <a:cs typeface="Google Sans"/>
                          <a:sym typeface="Google Sans"/>
                        </a:rPr>
                        <a:t>M3</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b="1" lang="en" sz="1000">
                          <a:solidFill>
                            <a:srgbClr val="4285F4"/>
                          </a:solidFill>
                          <a:latin typeface="Google Sans"/>
                          <a:ea typeface="Google Sans"/>
                          <a:cs typeface="Google Sans"/>
                          <a:sym typeface="Google Sans"/>
                        </a:rPr>
                        <a:t>4,844</a:t>
                      </a:r>
                      <a:endParaRPr b="1" sz="1000">
                        <a:solidFill>
                          <a:srgbClr val="4285F4"/>
                        </a:solidFill>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4285F4"/>
                          </a:solidFill>
                          <a:latin typeface="Google Sans"/>
                          <a:ea typeface="Google Sans"/>
                          <a:cs typeface="Google Sans"/>
                          <a:sym typeface="Google Sans"/>
                        </a:rPr>
                        <a:t>1,300</a:t>
                      </a:r>
                      <a:endParaRPr b="1" sz="1000">
                        <a:solidFill>
                          <a:srgbClr val="4285F4"/>
                        </a:solidFill>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520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780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364" name="Google Shape;364;p41"/>
          <p:cNvSpPr txBox="1"/>
          <p:nvPr/>
        </p:nvSpPr>
        <p:spPr>
          <a:xfrm>
            <a:off x="517500" y="4599575"/>
            <a:ext cx="679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Google Sans"/>
                <a:ea typeface="Google Sans"/>
                <a:cs typeface="Google Sans"/>
                <a:sym typeface="Google Sans"/>
              </a:rPr>
              <a:t>Note: </a:t>
            </a:r>
            <a:endParaRPr sz="700">
              <a:latin typeface="Google Sans"/>
              <a:ea typeface="Google Sans"/>
              <a:cs typeface="Google Sans"/>
              <a:sym typeface="Google Sans"/>
            </a:endParaRPr>
          </a:p>
          <a:p>
            <a:pPr indent="-273050" lvl="0" marL="457200" rtl="0" algn="l">
              <a:spcBef>
                <a:spcPts val="0"/>
              </a:spcBef>
              <a:spcAft>
                <a:spcPts val="0"/>
              </a:spcAft>
              <a:buSzPts val="700"/>
              <a:buFont typeface="Google Sans"/>
              <a:buChar char="●"/>
            </a:pPr>
            <a:r>
              <a:rPr lang="en" sz="700">
                <a:latin typeface="Google Sans"/>
                <a:ea typeface="Google Sans"/>
                <a:cs typeface="Google Sans"/>
                <a:sym typeface="Google Sans"/>
              </a:rPr>
              <a:t>M1, M2 and M3 MTMs calculated based on calculated retention decay across all three FOS actions</a:t>
            </a:r>
            <a:endParaRPr sz="700">
              <a:latin typeface="Google Sans"/>
              <a:ea typeface="Google Sans"/>
              <a:cs typeface="Google Sans"/>
              <a:sym typeface="Google Sans"/>
            </a:endParaRPr>
          </a:p>
          <a:p>
            <a:pPr indent="-273050" lvl="0" marL="457200" rtl="0" algn="l">
              <a:spcBef>
                <a:spcPts val="0"/>
              </a:spcBef>
              <a:spcAft>
                <a:spcPts val="0"/>
              </a:spcAft>
              <a:buSzPts val="700"/>
              <a:buFont typeface="Google Sans"/>
              <a:buChar char="●"/>
            </a:pPr>
            <a:r>
              <a:rPr lang="en" sz="700">
                <a:latin typeface="Google Sans"/>
                <a:ea typeface="Google Sans"/>
                <a:cs typeface="Google Sans"/>
                <a:sym typeface="Google Sans"/>
              </a:rPr>
              <a:t>Netted by Organic Onboardings (Self-signups), FOS Revisits , org, resurrection &amp; retention to get to Incremental gain</a:t>
            </a:r>
            <a:endParaRPr sz="700">
              <a:latin typeface="Google Sans"/>
              <a:ea typeface="Google Sans"/>
              <a:cs typeface="Google Sans"/>
              <a:sym typeface="Google Sans"/>
            </a:endParaRPr>
          </a:p>
          <a:p>
            <a:pPr indent="-273050" lvl="0" marL="457200" rtl="0" algn="l">
              <a:spcBef>
                <a:spcPts val="0"/>
              </a:spcBef>
              <a:spcAft>
                <a:spcPts val="0"/>
              </a:spcAft>
              <a:buSzPts val="700"/>
              <a:buFont typeface="Google Sans"/>
              <a:buChar char="●"/>
            </a:pPr>
            <a:r>
              <a:rPr lang="en" sz="700">
                <a:latin typeface="Google Sans"/>
                <a:ea typeface="Google Sans"/>
                <a:cs typeface="Google Sans"/>
                <a:sym typeface="Google Sans"/>
              </a:rPr>
              <a:t>Assuming total FOS agents as 5k are equally distributed b/w onboardings and revisited, </a:t>
            </a:r>
            <a:r>
              <a:rPr lang="en" sz="700">
                <a:latin typeface="Google Sans"/>
                <a:ea typeface="Google Sans"/>
                <a:cs typeface="Google Sans"/>
                <a:sym typeface="Google Sans"/>
              </a:rPr>
              <a:t>and further 60%, 40% between active versus inactive revisits</a:t>
            </a:r>
            <a:endParaRPr sz="700">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p:nvPr/>
        </p:nvSpPr>
        <p:spPr>
          <a:xfrm>
            <a:off x="42375" y="84425"/>
            <a:ext cx="8661300" cy="43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900">
                <a:solidFill>
                  <a:srgbClr val="333333"/>
                </a:solidFill>
                <a:latin typeface="Google Sans"/>
                <a:ea typeface="Google Sans"/>
                <a:cs typeface="Google Sans"/>
                <a:sym typeface="Google Sans"/>
              </a:rPr>
              <a:t>Tl;dr Onboardings lead to higher long-term MTMs vs. Revisits</a:t>
            </a:r>
            <a:endParaRPr baseline="30000" sz="1900">
              <a:solidFill>
                <a:srgbClr val="333333"/>
              </a:solidFill>
              <a:latin typeface="Google Sans"/>
              <a:ea typeface="Google Sans"/>
              <a:cs typeface="Google Sans"/>
              <a:sym typeface="Google Sans"/>
            </a:endParaRPr>
          </a:p>
        </p:txBody>
      </p:sp>
      <p:cxnSp>
        <p:nvCxnSpPr>
          <p:cNvPr id="140" name="Google Shape;140;p28"/>
          <p:cNvCxnSpPr/>
          <p:nvPr/>
        </p:nvCxnSpPr>
        <p:spPr>
          <a:xfrm rot="10800000">
            <a:off x="9664150" y="668225"/>
            <a:ext cx="0" cy="4056000"/>
          </a:xfrm>
          <a:prstGeom prst="straightConnector1">
            <a:avLst/>
          </a:prstGeom>
          <a:noFill/>
          <a:ln cap="flat" cmpd="sng" w="9525">
            <a:solidFill>
              <a:srgbClr val="B7B7B7"/>
            </a:solidFill>
            <a:prstDash val="dot"/>
            <a:round/>
            <a:headEnd len="med" w="med" type="none"/>
            <a:tailEnd len="med" w="med" type="none"/>
          </a:ln>
        </p:spPr>
      </p:cxnSp>
      <p:sp>
        <p:nvSpPr>
          <p:cNvPr id="141" name="Google Shape;141;p28"/>
          <p:cNvSpPr txBox="1"/>
          <p:nvPr/>
        </p:nvSpPr>
        <p:spPr>
          <a:xfrm>
            <a:off x="4475525" y="766825"/>
            <a:ext cx="4058400" cy="1652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900">
                <a:solidFill>
                  <a:srgbClr val="4A86E8"/>
                </a:solidFill>
                <a:latin typeface="Google Sans"/>
                <a:ea typeface="Google Sans"/>
                <a:cs typeface="Google Sans"/>
                <a:sym typeface="Google Sans"/>
              </a:rPr>
              <a:t>Tl:Dr;</a:t>
            </a:r>
            <a:r>
              <a:rPr b="1" lang="en" sz="1000">
                <a:solidFill>
                  <a:srgbClr val="4A86E8"/>
                </a:solidFill>
                <a:latin typeface="Google Sans"/>
                <a:ea typeface="Google Sans"/>
                <a:cs typeface="Google Sans"/>
                <a:sym typeface="Google Sans"/>
              </a:rPr>
              <a:t> </a:t>
            </a:r>
            <a:endParaRPr b="1" sz="1000">
              <a:solidFill>
                <a:srgbClr val="4A86E8"/>
              </a:solidFill>
              <a:latin typeface="Google Sans"/>
              <a:ea typeface="Google Sans"/>
              <a:cs typeface="Google Sans"/>
              <a:sym typeface="Google Sans"/>
            </a:endParaRPr>
          </a:p>
          <a:p>
            <a:pPr indent="-200025" lvl="1" marL="342900" rtl="0" algn="l">
              <a:lnSpc>
                <a:spcPct val="150000"/>
              </a:lnSpc>
              <a:spcBef>
                <a:spcPts val="0"/>
              </a:spcBef>
              <a:spcAft>
                <a:spcPts val="0"/>
              </a:spcAft>
              <a:buSzPts val="900"/>
              <a:buFont typeface="Google Sans"/>
              <a:buChar char="○"/>
            </a:pPr>
            <a:r>
              <a:rPr b="1" lang="en" sz="900">
                <a:latin typeface="Google Sans"/>
                <a:ea typeface="Google Sans"/>
                <a:cs typeface="Google Sans"/>
                <a:sym typeface="Google Sans"/>
              </a:rPr>
              <a:t>Onboarding leads to 3.7x MTMs</a:t>
            </a:r>
            <a:r>
              <a:rPr lang="en" sz="900">
                <a:latin typeface="Google Sans"/>
                <a:ea typeface="Google Sans"/>
                <a:cs typeface="Google Sans"/>
                <a:sym typeface="Google Sans"/>
              </a:rPr>
              <a:t> vs. Revisits after three months </a:t>
            </a:r>
            <a:endParaRPr sz="900">
              <a:latin typeface="Google Sans"/>
              <a:ea typeface="Google Sans"/>
              <a:cs typeface="Google Sans"/>
              <a:sym typeface="Google Sans"/>
            </a:endParaRPr>
          </a:p>
          <a:p>
            <a:pPr indent="-200025" lvl="1" marL="342900" rtl="0" algn="l">
              <a:lnSpc>
                <a:spcPct val="150000"/>
              </a:lnSpc>
              <a:spcBef>
                <a:spcPts val="0"/>
              </a:spcBef>
              <a:spcAft>
                <a:spcPts val="0"/>
              </a:spcAft>
              <a:buSzPts val="900"/>
              <a:buFont typeface="Google Sans"/>
              <a:buChar char="○"/>
            </a:pPr>
            <a:r>
              <a:rPr lang="en" sz="900">
                <a:latin typeface="Google Sans"/>
                <a:ea typeface="Google Sans"/>
                <a:cs typeface="Google Sans"/>
                <a:sym typeface="Google Sans"/>
              </a:rPr>
              <a:t>Quality (Txn Intensity) of MTMs generated via onboardings is better vs. Revisits; </a:t>
            </a:r>
            <a:r>
              <a:rPr b="1" lang="en" sz="700" u="sng">
                <a:solidFill>
                  <a:srgbClr val="3C78D8"/>
                </a:solidFill>
                <a:latin typeface="Google Sans"/>
                <a:ea typeface="Google Sans"/>
                <a:cs typeface="Google Sans"/>
                <a:sym typeface="Google Sans"/>
                <a:hlinkClick r:id="rId3">
                  <a:extLst>
                    <a:ext uri="{A12FA001-AC4F-418D-AE19-62706E023703}">
                      <ahyp:hlinkClr val="tx"/>
                    </a:ext>
                  </a:extLst>
                </a:hlinkClick>
              </a:rPr>
              <a:t>Health of 10M - Phase 2</a:t>
            </a:r>
            <a:r>
              <a:rPr lang="en" sz="900">
                <a:latin typeface="Google Sans"/>
                <a:ea typeface="Google Sans"/>
                <a:cs typeface="Google Sans"/>
                <a:sym typeface="Google Sans"/>
              </a:rPr>
              <a:t> </a:t>
            </a:r>
            <a:endParaRPr sz="900">
              <a:latin typeface="Google Sans"/>
              <a:ea typeface="Google Sans"/>
              <a:cs typeface="Google Sans"/>
              <a:sym typeface="Google Sans"/>
            </a:endParaRPr>
          </a:p>
          <a:p>
            <a:pPr indent="-200025" lvl="1" marL="342900" rtl="0" algn="l">
              <a:lnSpc>
                <a:spcPct val="150000"/>
              </a:lnSpc>
              <a:spcBef>
                <a:spcPts val="0"/>
              </a:spcBef>
              <a:spcAft>
                <a:spcPts val="0"/>
              </a:spcAft>
              <a:buSzPts val="900"/>
              <a:buFont typeface="Google Sans"/>
              <a:buChar char="○"/>
            </a:pPr>
            <a:r>
              <a:rPr b="1" lang="en" sz="900">
                <a:latin typeface="Google Sans"/>
                <a:ea typeface="Google Sans"/>
                <a:cs typeface="Google Sans"/>
                <a:sym typeface="Google Sans"/>
              </a:rPr>
              <a:t>Cost/MTM is 1.2x higher for revisits vs. onboardings; </a:t>
            </a:r>
            <a:endParaRPr b="1" sz="900">
              <a:latin typeface="Google Sans"/>
              <a:ea typeface="Google Sans"/>
              <a:cs typeface="Google Sans"/>
              <a:sym typeface="Google Sans"/>
            </a:endParaRPr>
          </a:p>
          <a:p>
            <a:pPr indent="-200025" lvl="2" marL="600075" rtl="0" algn="l">
              <a:lnSpc>
                <a:spcPct val="150000"/>
              </a:lnSpc>
              <a:spcBef>
                <a:spcPts val="0"/>
              </a:spcBef>
              <a:spcAft>
                <a:spcPts val="0"/>
              </a:spcAft>
              <a:buSzPts val="900"/>
              <a:buFont typeface="Google Sans"/>
              <a:buChar char="■"/>
            </a:pPr>
            <a:r>
              <a:rPr lang="en" sz="900">
                <a:latin typeface="Google Sans"/>
                <a:ea typeface="Google Sans"/>
                <a:cs typeface="Google Sans"/>
                <a:sym typeface="Google Sans"/>
              </a:rPr>
              <a:t>Cost/MTM for active_revisits &gt; onboardings &gt; resurrections</a:t>
            </a:r>
            <a:endParaRPr sz="900">
              <a:latin typeface="Google Sans"/>
              <a:ea typeface="Google Sans"/>
              <a:cs typeface="Google Sans"/>
              <a:sym typeface="Google Sans"/>
            </a:endParaRPr>
          </a:p>
        </p:txBody>
      </p:sp>
      <p:sp>
        <p:nvSpPr>
          <p:cNvPr id="142" name="Google Shape;142;p28"/>
          <p:cNvSpPr txBox="1"/>
          <p:nvPr/>
        </p:nvSpPr>
        <p:spPr>
          <a:xfrm>
            <a:off x="4459000" y="2788950"/>
            <a:ext cx="4324200" cy="1411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900">
                <a:solidFill>
                  <a:srgbClr val="4A86E8"/>
                </a:solidFill>
                <a:latin typeface="Google Sans"/>
                <a:ea typeface="Google Sans"/>
                <a:cs typeface="Google Sans"/>
                <a:sym typeface="Google Sans"/>
              </a:rPr>
              <a:t>So What:</a:t>
            </a:r>
            <a:r>
              <a:rPr b="1" lang="en" sz="900">
                <a:solidFill>
                  <a:srgbClr val="666666"/>
                </a:solidFill>
                <a:latin typeface="Google Sans"/>
                <a:ea typeface="Google Sans"/>
                <a:cs typeface="Google Sans"/>
                <a:sym typeface="Google Sans"/>
              </a:rPr>
              <a:t> </a:t>
            </a:r>
            <a:endParaRPr sz="900">
              <a:solidFill>
                <a:srgbClr val="666666"/>
              </a:solidFill>
              <a:latin typeface="Google Sans"/>
              <a:ea typeface="Google Sans"/>
              <a:cs typeface="Google Sans"/>
              <a:sym typeface="Google Sans"/>
            </a:endParaRPr>
          </a:p>
          <a:p>
            <a:pPr indent="-200025" lvl="1" marL="342900" marR="0" rtl="0" algn="l">
              <a:lnSpc>
                <a:spcPct val="150000"/>
              </a:lnSpc>
              <a:spcBef>
                <a:spcPts val="0"/>
              </a:spcBef>
              <a:spcAft>
                <a:spcPts val="0"/>
              </a:spcAft>
              <a:buSzPts val="900"/>
              <a:buFont typeface="Google Sans"/>
              <a:buChar char="○"/>
            </a:pPr>
            <a:r>
              <a:rPr lang="en" sz="900">
                <a:latin typeface="Google Sans"/>
                <a:ea typeface="Google Sans"/>
                <a:cs typeface="Google Sans"/>
                <a:sym typeface="Google Sans"/>
              </a:rPr>
              <a:t>Increase onboardings by repurposing 20-50% of revisits to </a:t>
            </a:r>
            <a:r>
              <a:rPr b="1" lang="en" sz="900" u="sng">
                <a:latin typeface="Google Sans"/>
                <a:ea typeface="Google Sans"/>
                <a:cs typeface="Google Sans"/>
                <a:sym typeface="Google Sans"/>
              </a:rPr>
              <a:t>gain 200-500k incremental MTMs</a:t>
            </a:r>
            <a:r>
              <a:rPr lang="en" sz="900">
                <a:latin typeface="Google Sans"/>
                <a:ea typeface="Google Sans"/>
                <a:cs typeface="Google Sans"/>
                <a:sym typeface="Google Sans"/>
              </a:rPr>
              <a:t> in 2x total cost, </a:t>
            </a:r>
            <a:r>
              <a:rPr lang="en" sz="900">
                <a:solidFill>
                  <a:srgbClr val="3C78D8"/>
                </a:solidFill>
                <a:latin typeface="Google Sans"/>
                <a:ea typeface="Google Sans"/>
                <a:cs typeface="Google Sans"/>
                <a:sym typeface="Google Sans"/>
              </a:rPr>
              <a:t>assuming cost isn’t a constraint</a:t>
            </a:r>
            <a:endParaRPr sz="900">
              <a:solidFill>
                <a:srgbClr val="3C78D8"/>
              </a:solidFill>
              <a:latin typeface="Google Sans"/>
              <a:ea typeface="Google Sans"/>
              <a:cs typeface="Google Sans"/>
              <a:sym typeface="Google Sans"/>
            </a:endParaRPr>
          </a:p>
          <a:p>
            <a:pPr indent="-200025" lvl="1" marL="342900" marR="0" rtl="0" algn="l">
              <a:lnSpc>
                <a:spcPct val="150000"/>
              </a:lnSpc>
              <a:spcBef>
                <a:spcPts val="0"/>
              </a:spcBef>
              <a:spcAft>
                <a:spcPts val="0"/>
              </a:spcAft>
              <a:buSzPts val="900"/>
              <a:buFont typeface="Google Sans"/>
              <a:buChar char="○"/>
            </a:pPr>
            <a:r>
              <a:rPr i="1" lang="en" sz="900">
                <a:latin typeface="Google Sans"/>
                <a:ea typeface="Google Sans"/>
                <a:cs typeface="Google Sans"/>
                <a:sym typeface="Google Sans"/>
              </a:rPr>
              <a:t>If cost is a constraint</a:t>
            </a:r>
            <a:r>
              <a:rPr lang="en" sz="900">
                <a:latin typeface="Google Sans"/>
                <a:ea typeface="Google Sans"/>
                <a:cs typeface="Google Sans"/>
                <a:sym typeface="Google Sans"/>
              </a:rPr>
              <a:t>, Re-allocate budgets for 75% of </a:t>
            </a:r>
            <a:r>
              <a:rPr b="1" lang="en" sz="900">
                <a:latin typeface="Google Sans"/>
                <a:ea typeface="Google Sans"/>
                <a:cs typeface="Google Sans"/>
                <a:sym typeface="Google Sans"/>
              </a:rPr>
              <a:t>active revisits</a:t>
            </a:r>
            <a:r>
              <a:rPr lang="en" sz="900">
                <a:latin typeface="Google Sans"/>
                <a:ea typeface="Google Sans"/>
                <a:cs typeface="Google Sans"/>
                <a:sym typeface="Google Sans"/>
              </a:rPr>
              <a:t> to onboardings to </a:t>
            </a:r>
            <a:r>
              <a:rPr b="1" lang="en" sz="900" u="sng">
                <a:latin typeface="Google Sans"/>
                <a:ea typeface="Google Sans"/>
                <a:cs typeface="Google Sans"/>
                <a:sym typeface="Google Sans"/>
              </a:rPr>
              <a:t>gain ~100k incremental MTMs</a:t>
            </a:r>
            <a:r>
              <a:rPr lang="en" sz="900">
                <a:latin typeface="Google Sans"/>
                <a:ea typeface="Google Sans"/>
                <a:cs typeface="Google Sans"/>
                <a:sym typeface="Google Sans"/>
              </a:rPr>
              <a:t>;</a:t>
            </a:r>
            <a:endParaRPr sz="800">
              <a:latin typeface="Google Sans"/>
              <a:ea typeface="Google Sans"/>
              <a:cs typeface="Google Sans"/>
              <a:sym typeface="Google Sans"/>
            </a:endParaRPr>
          </a:p>
        </p:txBody>
      </p:sp>
      <p:sp>
        <p:nvSpPr>
          <p:cNvPr id="143" name="Google Shape;143;p28"/>
          <p:cNvSpPr txBox="1"/>
          <p:nvPr/>
        </p:nvSpPr>
        <p:spPr>
          <a:xfrm>
            <a:off x="2756699" y="636050"/>
            <a:ext cx="1237500" cy="77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000">
                <a:solidFill>
                  <a:srgbClr val="4285F4"/>
                </a:solidFill>
                <a:latin typeface="Google Sans"/>
                <a:ea typeface="Google Sans"/>
                <a:cs typeface="Google Sans"/>
                <a:sym typeface="Google Sans"/>
              </a:rPr>
              <a:t>59</a:t>
            </a:r>
            <a:r>
              <a:rPr b="1" lang="en" sz="2000">
                <a:solidFill>
                  <a:srgbClr val="4285F4"/>
                </a:solidFill>
                <a:latin typeface="Google Sans"/>
                <a:ea typeface="Google Sans"/>
                <a:cs typeface="Google Sans"/>
                <a:sym typeface="Google Sans"/>
              </a:rPr>
              <a:t>pp</a:t>
            </a:r>
            <a:endParaRPr b="1" sz="1800">
              <a:latin typeface="Google Sans"/>
              <a:ea typeface="Google Sans"/>
              <a:cs typeface="Google Sans"/>
              <a:sym typeface="Google Sans"/>
            </a:endParaRPr>
          </a:p>
          <a:p>
            <a:pPr indent="0" lvl="0" marL="0" rtl="0" algn="ctr">
              <a:lnSpc>
                <a:spcPct val="115000"/>
              </a:lnSpc>
              <a:spcBef>
                <a:spcPts val="0"/>
              </a:spcBef>
              <a:spcAft>
                <a:spcPts val="0"/>
              </a:spcAft>
              <a:buNone/>
            </a:pPr>
            <a:r>
              <a:rPr b="1" lang="en" sz="700" u="sng">
                <a:latin typeface="Google Sans"/>
                <a:ea typeface="Google Sans"/>
                <a:cs typeface="Google Sans"/>
                <a:sym typeface="Google Sans"/>
              </a:rPr>
              <a:t>HighInt merchants </a:t>
            </a:r>
            <a:r>
              <a:rPr lang="en" sz="700" u="sng">
                <a:latin typeface="Google Sans"/>
                <a:ea typeface="Google Sans"/>
                <a:cs typeface="Google Sans"/>
                <a:sym typeface="Google Sans"/>
              </a:rPr>
              <a:t>activated via Onboardings</a:t>
            </a:r>
            <a:endParaRPr sz="700">
              <a:latin typeface="Google Sans"/>
              <a:ea typeface="Google Sans"/>
              <a:cs typeface="Google Sans"/>
              <a:sym typeface="Google Sans"/>
            </a:endParaRPr>
          </a:p>
        </p:txBody>
      </p:sp>
      <p:sp>
        <p:nvSpPr>
          <p:cNvPr id="144" name="Google Shape;144;p28"/>
          <p:cNvSpPr txBox="1"/>
          <p:nvPr/>
        </p:nvSpPr>
        <p:spPr>
          <a:xfrm>
            <a:off x="82385" y="636050"/>
            <a:ext cx="1237500" cy="77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000">
                <a:solidFill>
                  <a:srgbClr val="4285F4"/>
                </a:solidFill>
                <a:latin typeface="Google Sans"/>
                <a:ea typeface="Google Sans"/>
                <a:cs typeface="Google Sans"/>
                <a:sym typeface="Google Sans"/>
              </a:rPr>
              <a:t>3.7</a:t>
            </a:r>
            <a:r>
              <a:rPr b="1" lang="en" sz="2000">
                <a:solidFill>
                  <a:srgbClr val="4285F4"/>
                </a:solidFill>
                <a:latin typeface="Google Sans"/>
                <a:ea typeface="Google Sans"/>
                <a:cs typeface="Google Sans"/>
                <a:sym typeface="Google Sans"/>
              </a:rPr>
              <a:t>x</a:t>
            </a:r>
            <a:endParaRPr b="1" sz="2000">
              <a:solidFill>
                <a:srgbClr val="4285F4"/>
              </a:solidFill>
              <a:latin typeface="Google Sans"/>
              <a:ea typeface="Google Sans"/>
              <a:cs typeface="Google Sans"/>
              <a:sym typeface="Google Sans"/>
            </a:endParaRPr>
          </a:p>
          <a:p>
            <a:pPr indent="0" lvl="0" marL="0" rtl="0" algn="ctr">
              <a:lnSpc>
                <a:spcPct val="115000"/>
              </a:lnSpc>
              <a:spcBef>
                <a:spcPts val="0"/>
              </a:spcBef>
              <a:spcAft>
                <a:spcPts val="0"/>
              </a:spcAft>
              <a:buNone/>
            </a:pPr>
            <a:r>
              <a:rPr lang="en" sz="700">
                <a:latin typeface="Google Sans"/>
                <a:ea typeface="Google Sans"/>
                <a:cs typeface="Google Sans"/>
                <a:sym typeface="Google Sans"/>
              </a:rPr>
              <a:t>Uplift in </a:t>
            </a:r>
            <a:r>
              <a:rPr b="1" lang="en" sz="700" u="sng">
                <a:latin typeface="Google Sans"/>
                <a:ea typeface="Google Sans"/>
                <a:cs typeface="Google Sans"/>
                <a:sym typeface="Google Sans"/>
              </a:rPr>
              <a:t>#MTMs by onboardings vs, revisits</a:t>
            </a:r>
            <a:endParaRPr sz="700">
              <a:latin typeface="Google Sans"/>
              <a:ea typeface="Google Sans"/>
              <a:cs typeface="Google Sans"/>
              <a:sym typeface="Google Sans"/>
            </a:endParaRPr>
          </a:p>
        </p:txBody>
      </p:sp>
      <p:sp>
        <p:nvSpPr>
          <p:cNvPr id="145" name="Google Shape;145;p28"/>
          <p:cNvSpPr txBox="1"/>
          <p:nvPr/>
        </p:nvSpPr>
        <p:spPr>
          <a:xfrm>
            <a:off x="1446787" y="636050"/>
            <a:ext cx="1237500" cy="77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000">
                <a:solidFill>
                  <a:srgbClr val="4285F4"/>
                </a:solidFill>
                <a:latin typeface="Google Sans"/>
                <a:ea typeface="Google Sans"/>
                <a:cs typeface="Google Sans"/>
                <a:sym typeface="Google Sans"/>
              </a:rPr>
              <a:t>1.2x</a:t>
            </a:r>
            <a:endParaRPr b="1" sz="1800">
              <a:latin typeface="Google Sans"/>
              <a:ea typeface="Google Sans"/>
              <a:cs typeface="Google Sans"/>
              <a:sym typeface="Google Sans"/>
            </a:endParaRPr>
          </a:p>
          <a:p>
            <a:pPr indent="0" lvl="0" marL="0" rtl="0" algn="ctr">
              <a:lnSpc>
                <a:spcPct val="115000"/>
              </a:lnSpc>
              <a:spcBef>
                <a:spcPts val="0"/>
              </a:spcBef>
              <a:spcAft>
                <a:spcPts val="0"/>
              </a:spcAft>
              <a:buNone/>
            </a:pPr>
            <a:r>
              <a:rPr b="1" lang="en" sz="700" u="sng">
                <a:latin typeface="Google Sans"/>
                <a:ea typeface="Google Sans"/>
                <a:cs typeface="Google Sans"/>
                <a:sym typeface="Google Sans"/>
              </a:rPr>
              <a:t>Cost/MTM for revisits</a:t>
            </a:r>
            <a:r>
              <a:rPr lang="en" sz="700">
                <a:latin typeface="Google Sans"/>
                <a:ea typeface="Google Sans"/>
                <a:cs typeface="Google Sans"/>
                <a:sym typeface="Google Sans"/>
              </a:rPr>
              <a:t> vs. onboardings</a:t>
            </a:r>
            <a:r>
              <a:rPr lang="en" sz="700">
                <a:latin typeface="Google Sans"/>
                <a:ea typeface="Google Sans"/>
                <a:cs typeface="Google Sans"/>
                <a:sym typeface="Google Sans"/>
              </a:rPr>
              <a:t> </a:t>
            </a:r>
            <a:endParaRPr sz="700">
              <a:latin typeface="Google Sans"/>
              <a:ea typeface="Google Sans"/>
              <a:cs typeface="Google Sans"/>
              <a:sym typeface="Google Sans"/>
            </a:endParaRPr>
          </a:p>
        </p:txBody>
      </p:sp>
      <p:sp>
        <p:nvSpPr>
          <p:cNvPr id="146" name="Google Shape;146;p28"/>
          <p:cNvSpPr txBox="1"/>
          <p:nvPr/>
        </p:nvSpPr>
        <p:spPr>
          <a:xfrm>
            <a:off x="517500" y="4447175"/>
            <a:ext cx="67953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Google Sans"/>
                <a:ea typeface="Google Sans"/>
                <a:cs typeface="Google Sans"/>
                <a:sym typeface="Google Sans"/>
              </a:rPr>
              <a:t>Note: </a:t>
            </a:r>
            <a:endParaRPr sz="700">
              <a:latin typeface="Google Sans"/>
              <a:ea typeface="Google Sans"/>
              <a:cs typeface="Google Sans"/>
              <a:sym typeface="Google Sans"/>
            </a:endParaRPr>
          </a:p>
          <a:p>
            <a:pPr indent="-273050" lvl="0" marL="457200" rtl="0" algn="l">
              <a:spcBef>
                <a:spcPts val="0"/>
              </a:spcBef>
              <a:spcAft>
                <a:spcPts val="0"/>
              </a:spcAft>
              <a:buSzPts val="700"/>
              <a:buFont typeface="Google Sans"/>
              <a:buChar char="●"/>
            </a:pPr>
            <a:r>
              <a:rPr lang="en" sz="700">
                <a:latin typeface="Google Sans"/>
                <a:ea typeface="Google Sans"/>
                <a:cs typeface="Google Sans"/>
                <a:sym typeface="Google Sans"/>
              </a:rPr>
              <a:t>M1, M2 and M3 MTMs calculated based on calculated retention decay across all three FOS actions</a:t>
            </a:r>
            <a:endParaRPr sz="700">
              <a:latin typeface="Google Sans"/>
              <a:ea typeface="Google Sans"/>
              <a:cs typeface="Google Sans"/>
              <a:sym typeface="Google Sans"/>
            </a:endParaRPr>
          </a:p>
          <a:p>
            <a:pPr indent="-273050" lvl="0" marL="457200" rtl="0" algn="l">
              <a:spcBef>
                <a:spcPts val="0"/>
              </a:spcBef>
              <a:spcAft>
                <a:spcPts val="0"/>
              </a:spcAft>
              <a:buSzPts val="700"/>
              <a:buFont typeface="Google Sans"/>
              <a:buChar char="●"/>
            </a:pPr>
            <a:r>
              <a:rPr lang="en" sz="700">
                <a:latin typeface="Google Sans"/>
                <a:ea typeface="Google Sans"/>
                <a:cs typeface="Google Sans"/>
                <a:sym typeface="Google Sans"/>
              </a:rPr>
              <a:t>Netted by Organic Onboardings (Self-signups), FOS Revisits , org, resurrection &amp; retention to get to Incremental gain</a:t>
            </a:r>
            <a:endParaRPr sz="700">
              <a:latin typeface="Google Sans"/>
              <a:ea typeface="Google Sans"/>
              <a:cs typeface="Google Sans"/>
              <a:sym typeface="Google Sans"/>
            </a:endParaRPr>
          </a:p>
          <a:p>
            <a:pPr indent="-273050" lvl="0" marL="457200" rtl="0" algn="l">
              <a:spcBef>
                <a:spcPts val="0"/>
              </a:spcBef>
              <a:spcAft>
                <a:spcPts val="0"/>
              </a:spcAft>
              <a:buSzPts val="700"/>
              <a:buFont typeface="Google Sans"/>
              <a:buChar char="●"/>
            </a:pPr>
            <a:r>
              <a:rPr lang="en" sz="700">
                <a:latin typeface="Google Sans"/>
                <a:ea typeface="Google Sans"/>
                <a:cs typeface="Google Sans"/>
                <a:sym typeface="Google Sans"/>
              </a:rPr>
              <a:t>Assuming total FOS agents as 5k are equally distributed b/w onboardings and revisited, </a:t>
            </a:r>
            <a:r>
              <a:rPr lang="en" sz="700">
                <a:latin typeface="Google Sans"/>
                <a:ea typeface="Google Sans"/>
                <a:cs typeface="Google Sans"/>
                <a:sym typeface="Google Sans"/>
              </a:rPr>
              <a:t>and further 60%, 40% between active versus inactive revisits</a:t>
            </a:r>
            <a:endParaRPr sz="700">
              <a:latin typeface="Google Sans"/>
              <a:ea typeface="Google Sans"/>
              <a:cs typeface="Google Sans"/>
              <a:sym typeface="Google Sans"/>
            </a:endParaRPr>
          </a:p>
          <a:p>
            <a:pPr indent="-273050" lvl="0" marL="457200" rtl="0" algn="l">
              <a:spcBef>
                <a:spcPts val="0"/>
              </a:spcBef>
              <a:spcAft>
                <a:spcPts val="0"/>
              </a:spcAft>
              <a:buSzPts val="700"/>
              <a:buFont typeface="Google Sans"/>
              <a:buChar char="●"/>
            </a:pPr>
            <a:r>
              <a:rPr lang="en" sz="700">
                <a:latin typeface="Google Sans"/>
                <a:ea typeface="Google Sans"/>
                <a:cs typeface="Google Sans"/>
                <a:sym typeface="Google Sans"/>
              </a:rPr>
              <a:t>FOS operational challenges could not be considered while calculating approx. incremental MTMs</a:t>
            </a:r>
            <a:endParaRPr sz="700">
              <a:latin typeface="Google Sans"/>
              <a:ea typeface="Google Sans"/>
              <a:cs typeface="Google Sans"/>
              <a:sym typeface="Google Sans"/>
            </a:endParaRPr>
          </a:p>
        </p:txBody>
      </p:sp>
      <p:graphicFrame>
        <p:nvGraphicFramePr>
          <p:cNvPr id="147" name="Google Shape;147;p28"/>
          <p:cNvGraphicFramePr/>
          <p:nvPr/>
        </p:nvGraphicFramePr>
        <p:xfrm>
          <a:off x="250825" y="1671875"/>
          <a:ext cx="3000000" cy="3000000"/>
        </p:xfrm>
        <a:graphic>
          <a:graphicData uri="http://schemas.openxmlformats.org/drawingml/2006/table">
            <a:tbl>
              <a:tblPr>
                <a:noFill/>
                <a:tableStyleId>{991E5293-B41F-4FDB-9082-4329580688C0}</a:tableStyleId>
              </a:tblPr>
              <a:tblGrid>
                <a:gridCol w="952500"/>
                <a:gridCol w="733425"/>
                <a:gridCol w="733425"/>
                <a:gridCol w="733425"/>
                <a:gridCol w="733425"/>
              </a:tblGrid>
              <a:tr h="3333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FFFFFF"/>
                          </a:solidFill>
                          <a:latin typeface="Google Sans"/>
                          <a:ea typeface="Google Sans"/>
                          <a:cs typeface="Google Sans"/>
                          <a:sym typeface="Google Sans"/>
                        </a:rPr>
                        <a:t>Total Ob</a:t>
                      </a:r>
                      <a:endParaRPr sz="900">
                        <a:solidFill>
                          <a:srgbClr val="FFFFFF"/>
                        </a:solidFill>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rtl="0" algn="ctr">
                        <a:lnSpc>
                          <a:spcPct val="115000"/>
                        </a:lnSpc>
                        <a:spcBef>
                          <a:spcPts val="0"/>
                        </a:spcBef>
                        <a:spcAft>
                          <a:spcPts val="0"/>
                        </a:spcAft>
                        <a:buNone/>
                      </a:pPr>
                      <a:r>
                        <a:rPr lang="en" sz="900">
                          <a:solidFill>
                            <a:srgbClr val="FFFFFF"/>
                          </a:solidFill>
                          <a:latin typeface="Google Sans"/>
                          <a:ea typeface="Google Sans"/>
                          <a:cs typeface="Google Sans"/>
                          <a:sym typeface="Google Sans"/>
                        </a:rPr>
                        <a:t>Total Revisits</a:t>
                      </a:r>
                      <a:endParaRPr sz="900">
                        <a:solidFill>
                          <a:srgbClr val="FFFFFF"/>
                        </a:solidFill>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Inactive @ Revisit</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Active @ Revisit</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r>
              <a:tr h="200025">
                <a:tc>
                  <a:txBody>
                    <a:bodyPr/>
                    <a:lstStyle/>
                    <a:p>
                      <a:pPr indent="0" lvl="0" marL="0" rtl="0" algn="l">
                        <a:lnSpc>
                          <a:spcPct val="115000"/>
                        </a:lnSpc>
                        <a:spcBef>
                          <a:spcPts val="0"/>
                        </a:spcBef>
                        <a:spcAft>
                          <a:spcPts val="0"/>
                        </a:spcAft>
                        <a:buNone/>
                      </a:pPr>
                      <a:r>
                        <a:rPr lang="en" sz="900">
                          <a:latin typeface="Google Sans"/>
                          <a:ea typeface="Google Sans"/>
                          <a:cs typeface="Google Sans"/>
                          <a:sym typeface="Google Sans"/>
                        </a:rPr>
                        <a:t>FOS Agents</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2500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2500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900">
                          <a:latin typeface="Google Sans"/>
                          <a:ea typeface="Google Sans"/>
                          <a:cs typeface="Google Sans"/>
                          <a:sym typeface="Google Sans"/>
                        </a:rPr>
                        <a:t>FOS Productivity</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4</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2</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4</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900">
                          <a:latin typeface="Google Sans"/>
                          <a:ea typeface="Google Sans"/>
                          <a:cs typeface="Google Sans"/>
                          <a:sym typeface="Google Sans"/>
                        </a:rPr>
                        <a:t>FOS Lift</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solidFill>
                            <a:srgbClr val="38761D"/>
                          </a:solidFill>
                          <a:latin typeface="Google Sans"/>
                          <a:ea typeface="Google Sans"/>
                          <a:cs typeface="Google Sans"/>
                          <a:sym typeface="Google Sans"/>
                        </a:rPr>
                        <a:t>82%</a:t>
                      </a:r>
                      <a:endParaRPr sz="900">
                        <a:solidFill>
                          <a:srgbClr val="38761D"/>
                        </a:solidFill>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38761D"/>
                          </a:solidFill>
                          <a:latin typeface="Google Sans"/>
                          <a:ea typeface="Google Sans"/>
                          <a:cs typeface="Google Sans"/>
                          <a:sym typeface="Google Sans"/>
                        </a:rPr>
                        <a:t>50%</a:t>
                      </a:r>
                      <a:endParaRPr sz="900">
                        <a:solidFill>
                          <a:srgbClr val="38761D"/>
                        </a:solidFill>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38761D"/>
                          </a:solidFill>
                          <a:latin typeface="Google Sans"/>
                          <a:ea typeface="Google Sans"/>
                          <a:cs typeface="Google Sans"/>
                          <a:sym typeface="Google Sans"/>
                        </a:rPr>
                        <a:t>92%</a:t>
                      </a:r>
                      <a:endParaRPr sz="900">
                        <a:solidFill>
                          <a:srgbClr val="38761D"/>
                        </a:solidFill>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900">
                          <a:latin typeface="Google Sans"/>
                          <a:ea typeface="Google Sans"/>
                          <a:cs typeface="Google Sans"/>
                          <a:sym typeface="Google Sans"/>
                        </a:rPr>
                        <a:t>Organic</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solidFill>
                            <a:srgbClr val="38761D"/>
                          </a:solidFill>
                          <a:latin typeface="Google Sans"/>
                          <a:ea typeface="Google Sans"/>
                          <a:cs typeface="Google Sans"/>
                          <a:sym typeface="Google Sans"/>
                        </a:rPr>
                        <a:t>15%</a:t>
                      </a:r>
                      <a:endParaRPr sz="900">
                        <a:solidFill>
                          <a:srgbClr val="38761D"/>
                        </a:solidFill>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38761D"/>
                          </a:solidFill>
                          <a:latin typeface="Google Sans"/>
                          <a:ea typeface="Google Sans"/>
                          <a:cs typeface="Google Sans"/>
                          <a:sym typeface="Google Sans"/>
                        </a:rPr>
                        <a:t>6%</a:t>
                      </a:r>
                      <a:endParaRPr sz="900">
                        <a:solidFill>
                          <a:srgbClr val="38761D"/>
                        </a:solidFill>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38761D"/>
                          </a:solidFill>
                          <a:latin typeface="Google Sans"/>
                          <a:ea typeface="Google Sans"/>
                          <a:cs typeface="Google Sans"/>
                          <a:sym typeface="Google Sans"/>
                        </a:rPr>
                        <a:t>79%</a:t>
                      </a:r>
                      <a:endParaRPr sz="900">
                        <a:solidFill>
                          <a:srgbClr val="38761D"/>
                        </a:solidFill>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900">
                          <a:latin typeface="Google Sans"/>
                          <a:ea typeface="Google Sans"/>
                          <a:cs typeface="Google Sans"/>
                          <a:sym typeface="Google Sans"/>
                        </a:rPr>
                        <a:t>Immediate</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6,690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1,660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880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780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900">
                          <a:latin typeface="Google Sans"/>
                          <a:ea typeface="Google Sans"/>
                          <a:cs typeface="Google Sans"/>
                          <a:sym typeface="Google Sans"/>
                        </a:rPr>
                        <a:t>M1</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6,143</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1,540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760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780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900">
                          <a:latin typeface="Google Sans"/>
                          <a:ea typeface="Google Sans"/>
                          <a:cs typeface="Google Sans"/>
                          <a:sym typeface="Google Sans"/>
                        </a:rPr>
                        <a:t>M2</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5,236</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1,379</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599</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780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9550">
                <a:tc>
                  <a:txBody>
                    <a:bodyPr/>
                    <a:lstStyle/>
                    <a:p>
                      <a:pPr indent="0" lvl="0" marL="0" rtl="0" algn="l">
                        <a:lnSpc>
                          <a:spcPct val="115000"/>
                        </a:lnSpc>
                        <a:spcBef>
                          <a:spcPts val="0"/>
                        </a:spcBef>
                        <a:spcAft>
                          <a:spcPts val="0"/>
                        </a:spcAft>
                        <a:buNone/>
                      </a:pPr>
                      <a:r>
                        <a:rPr lang="en" sz="900">
                          <a:latin typeface="Google Sans"/>
                          <a:ea typeface="Google Sans"/>
                          <a:cs typeface="Google Sans"/>
                          <a:sym typeface="Google Sans"/>
                        </a:rPr>
                        <a:t>M3</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b="1" lang="en" sz="1000">
                          <a:solidFill>
                            <a:srgbClr val="4285F4"/>
                          </a:solidFill>
                          <a:latin typeface="Google Sans"/>
                          <a:ea typeface="Google Sans"/>
                          <a:cs typeface="Google Sans"/>
                          <a:sym typeface="Google Sans"/>
                        </a:rPr>
                        <a:t>4,844</a:t>
                      </a:r>
                      <a:endParaRPr b="1" sz="1000">
                        <a:solidFill>
                          <a:srgbClr val="4285F4"/>
                        </a:solidFill>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4285F4"/>
                          </a:solidFill>
                          <a:latin typeface="Google Sans"/>
                          <a:ea typeface="Google Sans"/>
                          <a:cs typeface="Google Sans"/>
                          <a:sym typeface="Google Sans"/>
                        </a:rPr>
                        <a:t>1,300</a:t>
                      </a:r>
                      <a:endParaRPr b="1" sz="1000">
                        <a:solidFill>
                          <a:srgbClr val="4285F4"/>
                        </a:solidFill>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520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780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900">
                          <a:latin typeface="Google Sans"/>
                          <a:ea typeface="Google Sans"/>
                          <a:cs typeface="Google Sans"/>
                          <a:sym typeface="Google Sans"/>
                        </a:rPr>
                        <a:t>Cost/MTM</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en" sz="900">
                          <a:latin typeface="Google Sans"/>
                          <a:ea typeface="Google Sans"/>
                          <a:cs typeface="Google Sans"/>
                          <a:sym typeface="Google Sans"/>
                        </a:rPr>
                        <a:t>727</a:t>
                      </a:r>
                      <a:endParaRPr b="1"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en" sz="900">
                          <a:latin typeface="Google Sans"/>
                          <a:ea typeface="Google Sans"/>
                          <a:cs typeface="Google Sans"/>
                          <a:sym typeface="Google Sans"/>
                        </a:rPr>
                        <a:t>962</a:t>
                      </a:r>
                      <a:endParaRPr b="1"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673</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1,154</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1" name="Shape 151"/>
        <p:cNvGrpSpPr/>
        <p:nvPr/>
      </p:nvGrpSpPr>
      <p:grpSpPr>
        <a:xfrm>
          <a:off x="0" y="0"/>
          <a:ext cx="0" cy="0"/>
          <a:chOff x="0" y="0"/>
          <a:chExt cx="0" cy="0"/>
        </a:xfrm>
      </p:grpSpPr>
      <p:sp>
        <p:nvSpPr>
          <p:cNvPr id="152" name="Google Shape;152;p29"/>
          <p:cNvSpPr txBox="1"/>
          <p:nvPr/>
        </p:nvSpPr>
        <p:spPr>
          <a:xfrm>
            <a:off x="398650" y="698375"/>
            <a:ext cx="4816500" cy="2247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1155CC"/>
                </a:solidFill>
                <a:latin typeface="Google Sans"/>
                <a:ea typeface="Google Sans"/>
                <a:cs typeface="Google Sans"/>
                <a:sym typeface="Google Sans"/>
              </a:rPr>
              <a:t>Tl;dr</a:t>
            </a:r>
            <a:endParaRPr b="1" sz="1200">
              <a:solidFill>
                <a:srgbClr val="1155CC"/>
              </a:solidFill>
              <a:latin typeface="Google Sans"/>
              <a:ea typeface="Google Sans"/>
              <a:cs typeface="Google Sans"/>
              <a:sym typeface="Google Sans"/>
            </a:endParaRPr>
          </a:p>
          <a:p>
            <a:pPr indent="0" lvl="0" marL="0" rtl="0" algn="l">
              <a:lnSpc>
                <a:spcPct val="150000"/>
              </a:lnSpc>
              <a:spcBef>
                <a:spcPts val="0"/>
              </a:spcBef>
              <a:spcAft>
                <a:spcPts val="0"/>
              </a:spcAft>
              <a:buNone/>
            </a:pPr>
            <a:r>
              <a:rPr b="1" lang="en" sz="1200" u="sng">
                <a:solidFill>
                  <a:srgbClr val="1155CC"/>
                </a:solidFill>
                <a:latin typeface="Google Sans"/>
                <a:ea typeface="Google Sans"/>
                <a:cs typeface="Google Sans"/>
                <a:sym typeface="Google Sans"/>
                <a:hlinkClick action="ppaction://hlinksldjump" r:id="rId3">
                  <a:extLst>
                    <a:ext uri="{A12FA001-AC4F-418D-AE19-62706E023703}">
                      <ahyp:hlinkClr val="tx"/>
                    </a:ext>
                  </a:extLst>
                </a:hlinkClick>
              </a:rPr>
              <a:t>Scope of Analysis</a:t>
            </a:r>
            <a:endParaRPr b="1" sz="1200">
              <a:solidFill>
                <a:srgbClr val="1155CC"/>
              </a:solidFill>
              <a:latin typeface="Google Sans"/>
              <a:ea typeface="Google Sans"/>
              <a:cs typeface="Google Sans"/>
              <a:sym typeface="Google Sans"/>
            </a:endParaRPr>
          </a:p>
          <a:p>
            <a:pPr indent="-177800" lvl="0" marL="228600" rtl="0" algn="l">
              <a:lnSpc>
                <a:spcPct val="150000"/>
              </a:lnSpc>
              <a:spcBef>
                <a:spcPts val="0"/>
              </a:spcBef>
              <a:spcAft>
                <a:spcPts val="0"/>
              </a:spcAft>
              <a:buClr>
                <a:srgbClr val="3C78D8"/>
              </a:buClr>
              <a:buSzPts val="1000"/>
              <a:buFont typeface="Google Sans"/>
              <a:buAutoNum type="arabicPeriod"/>
            </a:pPr>
            <a:r>
              <a:rPr lang="en" sz="1000" u="sng">
                <a:solidFill>
                  <a:srgbClr val="3C78D8"/>
                </a:solidFill>
                <a:latin typeface="Google Sans"/>
                <a:ea typeface="Google Sans"/>
                <a:cs typeface="Google Sans"/>
                <a:sym typeface="Google Sans"/>
                <a:hlinkClick action="ppaction://hlinksldjump" r:id="rId4">
                  <a:extLst>
                    <a:ext uri="{A12FA001-AC4F-418D-AE19-62706E023703}">
                      <ahyp:hlinkClr val="tx"/>
                    </a:ext>
                  </a:extLst>
                </a:hlinkClick>
              </a:rPr>
              <a:t>Top Line Impact</a:t>
            </a:r>
            <a:r>
              <a:rPr lang="en" sz="1000" u="sng">
                <a:solidFill>
                  <a:srgbClr val="3C78D8"/>
                </a:solidFill>
                <a:latin typeface="Google Sans"/>
                <a:ea typeface="Google Sans"/>
                <a:cs typeface="Google Sans"/>
                <a:sym typeface="Google Sans"/>
                <a:hlinkClick action="ppaction://hlinksldjump" r:id="rId5">
                  <a:extLst>
                    <a:ext uri="{A12FA001-AC4F-418D-AE19-62706E023703}">
                      <ahyp:hlinkClr val="tx"/>
                    </a:ext>
                  </a:extLst>
                </a:hlinkClick>
              </a:rPr>
              <a:t> &amp; Post-period decay</a:t>
            </a:r>
            <a:endParaRPr sz="1000">
              <a:solidFill>
                <a:srgbClr val="3C78D8"/>
              </a:solidFill>
              <a:latin typeface="Google Sans"/>
              <a:ea typeface="Google Sans"/>
              <a:cs typeface="Google Sans"/>
              <a:sym typeface="Google Sans"/>
            </a:endParaRPr>
          </a:p>
          <a:p>
            <a:pPr indent="-177800" lvl="0" marL="228600" rtl="0" algn="l">
              <a:lnSpc>
                <a:spcPct val="150000"/>
              </a:lnSpc>
              <a:spcBef>
                <a:spcPts val="0"/>
              </a:spcBef>
              <a:spcAft>
                <a:spcPts val="0"/>
              </a:spcAft>
              <a:buClr>
                <a:srgbClr val="3C78D8"/>
              </a:buClr>
              <a:buSzPts val="1000"/>
              <a:buFont typeface="Google Sans"/>
              <a:buAutoNum type="arabicPeriod"/>
            </a:pPr>
            <a:r>
              <a:rPr lang="en" sz="1000" u="sng">
                <a:solidFill>
                  <a:srgbClr val="3C78D8"/>
                </a:solidFill>
                <a:latin typeface="Google Sans"/>
                <a:ea typeface="Google Sans"/>
                <a:cs typeface="Google Sans"/>
                <a:sym typeface="Google Sans"/>
                <a:hlinkClick action="ppaction://hlinksldjump" r:id="rId6">
                  <a:extLst>
                    <a:ext uri="{A12FA001-AC4F-418D-AE19-62706E023703}">
                      <ahyp:hlinkClr val="tx"/>
                    </a:ext>
                  </a:extLst>
                </a:hlinkClick>
              </a:rPr>
              <a:t>Long-term MTMs via onboardings and revisits (Split by resurrection &amp; retention)</a:t>
            </a:r>
            <a:endParaRPr>
              <a:solidFill>
                <a:srgbClr val="3C78D8"/>
              </a:solidFill>
            </a:endParaRPr>
          </a:p>
          <a:p>
            <a:pPr indent="-177800" lvl="0" marL="228600" rtl="0" algn="l">
              <a:lnSpc>
                <a:spcPct val="150000"/>
              </a:lnSpc>
              <a:spcBef>
                <a:spcPts val="0"/>
              </a:spcBef>
              <a:spcAft>
                <a:spcPts val="0"/>
              </a:spcAft>
              <a:buClr>
                <a:srgbClr val="3C78D8"/>
              </a:buClr>
              <a:buSzPts val="1000"/>
              <a:buFont typeface="Google Sans"/>
              <a:buAutoNum type="arabicPeriod"/>
            </a:pPr>
            <a:r>
              <a:rPr lang="en" sz="1000" u="sng">
                <a:solidFill>
                  <a:srgbClr val="3C78D8"/>
                </a:solidFill>
                <a:latin typeface="Google Sans"/>
                <a:ea typeface="Google Sans"/>
                <a:cs typeface="Google Sans"/>
                <a:sym typeface="Google Sans"/>
                <a:hlinkClick action="ppaction://hlinksldjump" r:id="rId7">
                  <a:extLst>
                    <a:ext uri="{A12FA001-AC4F-418D-AE19-62706E023703}">
                      <ahyp:hlinkClr val="tx"/>
                    </a:ext>
                  </a:extLst>
                </a:hlinkClick>
              </a:rPr>
              <a:t>Quality of MTMs i.e. %HighInt merchants</a:t>
            </a:r>
            <a:endParaRPr sz="1000">
              <a:solidFill>
                <a:srgbClr val="3C78D8"/>
              </a:solidFill>
              <a:latin typeface="Google Sans"/>
              <a:ea typeface="Google Sans"/>
              <a:cs typeface="Google Sans"/>
              <a:sym typeface="Google Sans"/>
            </a:endParaRPr>
          </a:p>
          <a:p>
            <a:pPr indent="-177800" lvl="0" marL="228600" rtl="0" algn="l">
              <a:lnSpc>
                <a:spcPct val="150000"/>
              </a:lnSpc>
              <a:spcBef>
                <a:spcPts val="0"/>
              </a:spcBef>
              <a:spcAft>
                <a:spcPts val="0"/>
              </a:spcAft>
              <a:buClr>
                <a:srgbClr val="3C78D8"/>
              </a:buClr>
              <a:buSzPts val="1000"/>
              <a:buFont typeface="Google Sans"/>
              <a:buAutoNum type="arabicPeriod"/>
            </a:pPr>
            <a:r>
              <a:rPr lang="en" sz="1000" u="sng">
                <a:solidFill>
                  <a:srgbClr val="3C78D8"/>
                </a:solidFill>
                <a:latin typeface="Google Sans"/>
                <a:ea typeface="Google Sans"/>
                <a:cs typeface="Google Sans"/>
                <a:sym typeface="Google Sans"/>
                <a:hlinkClick action="ppaction://hlinksldjump" r:id="rId8">
                  <a:extLst>
                    <a:ext uri="{A12FA001-AC4F-418D-AE19-62706E023703}">
                      <ahyp:hlinkClr val="tx"/>
                    </a:ext>
                  </a:extLst>
                </a:hlinkClick>
              </a:rPr>
              <a:t>Cost/MTM via onboardings and revisits </a:t>
            </a:r>
            <a:endParaRPr sz="1000">
              <a:solidFill>
                <a:srgbClr val="3C78D8"/>
              </a:solidFill>
              <a:latin typeface="Google Sans"/>
              <a:ea typeface="Google Sans"/>
              <a:cs typeface="Google Sans"/>
              <a:sym typeface="Google Sans"/>
            </a:endParaRPr>
          </a:p>
          <a:p>
            <a:pPr indent="-177800" lvl="0" marL="228600" rtl="0" algn="l">
              <a:lnSpc>
                <a:spcPct val="150000"/>
              </a:lnSpc>
              <a:spcBef>
                <a:spcPts val="0"/>
              </a:spcBef>
              <a:spcAft>
                <a:spcPts val="0"/>
              </a:spcAft>
              <a:buClr>
                <a:srgbClr val="3C78D8"/>
              </a:buClr>
              <a:buSzPts val="1000"/>
              <a:buFont typeface="Google Sans"/>
              <a:buAutoNum type="arabicPeriod"/>
            </a:pPr>
            <a:r>
              <a:rPr lang="en" sz="1000" u="sng">
                <a:solidFill>
                  <a:srgbClr val="3C78D8"/>
                </a:solidFill>
                <a:latin typeface="Google Sans"/>
                <a:ea typeface="Google Sans"/>
                <a:cs typeface="Google Sans"/>
                <a:sym typeface="Google Sans"/>
                <a:hlinkClick action="ppaction://hlinksldjump" r:id="rId9">
                  <a:extLst>
                    <a:ext uri="{A12FA001-AC4F-418D-AE19-62706E023703}">
                      <ahyp:hlinkClr val="tx"/>
                    </a:ext>
                  </a:extLst>
                </a:hlinkClick>
              </a:rPr>
              <a:t>Summary of Recommendations</a:t>
            </a:r>
            <a:endParaRPr sz="1000">
              <a:solidFill>
                <a:srgbClr val="3C78D8"/>
              </a:solidFill>
              <a:latin typeface="Google Sans"/>
              <a:ea typeface="Google Sans"/>
              <a:cs typeface="Google Sans"/>
              <a:sym typeface="Google Sans"/>
            </a:endParaRPr>
          </a:p>
        </p:txBody>
      </p:sp>
      <p:sp>
        <p:nvSpPr>
          <p:cNvPr id="153" name="Google Shape;153;p29"/>
          <p:cNvSpPr/>
          <p:nvPr/>
        </p:nvSpPr>
        <p:spPr>
          <a:xfrm>
            <a:off x="42375" y="84425"/>
            <a:ext cx="9144000" cy="43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333333"/>
                </a:solidFill>
                <a:latin typeface="Google Sans"/>
                <a:ea typeface="Google Sans"/>
                <a:cs typeface="Google Sans"/>
                <a:sym typeface="Google Sans"/>
              </a:rPr>
              <a:t>Contents</a:t>
            </a:r>
            <a:endParaRPr baseline="30000" sz="2000">
              <a:solidFill>
                <a:srgbClr val="333333"/>
              </a:solidFill>
              <a:latin typeface="Google Sans"/>
              <a:ea typeface="Google Sans"/>
              <a:cs typeface="Google Sans"/>
              <a:sym typeface="Google Sans"/>
            </a:endParaRPr>
          </a:p>
        </p:txBody>
      </p:sp>
      <p:cxnSp>
        <p:nvCxnSpPr>
          <p:cNvPr id="154" name="Google Shape;154;p29"/>
          <p:cNvCxnSpPr/>
          <p:nvPr/>
        </p:nvCxnSpPr>
        <p:spPr>
          <a:xfrm rot="10800000">
            <a:off x="9664150" y="668225"/>
            <a:ext cx="0" cy="4056000"/>
          </a:xfrm>
          <a:prstGeom prst="straightConnector1">
            <a:avLst/>
          </a:prstGeom>
          <a:noFill/>
          <a:ln cap="flat" cmpd="sng" w="9525">
            <a:solidFill>
              <a:srgbClr val="B7B7B7"/>
            </a:solidFill>
            <a:prstDash val="dot"/>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p:nvPr/>
        </p:nvSpPr>
        <p:spPr>
          <a:xfrm>
            <a:off x="1106655" y="771125"/>
            <a:ext cx="1214100" cy="285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0"/>
          <p:cNvSpPr/>
          <p:nvPr/>
        </p:nvSpPr>
        <p:spPr>
          <a:xfrm>
            <a:off x="6942597" y="771125"/>
            <a:ext cx="1214100" cy="285600"/>
          </a:xfrm>
          <a:prstGeom prst="rect">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0"/>
          <p:cNvSpPr/>
          <p:nvPr/>
        </p:nvSpPr>
        <p:spPr>
          <a:xfrm>
            <a:off x="4808997" y="771125"/>
            <a:ext cx="1214100" cy="285600"/>
          </a:xfrm>
          <a:prstGeom prst="rect">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0"/>
          <p:cNvSpPr/>
          <p:nvPr/>
        </p:nvSpPr>
        <p:spPr>
          <a:xfrm>
            <a:off x="2903997" y="771125"/>
            <a:ext cx="1214100" cy="285600"/>
          </a:xfrm>
          <a:prstGeom prst="rect">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0"/>
          <p:cNvSpPr/>
          <p:nvPr/>
        </p:nvSpPr>
        <p:spPr>
          <a:xfrm>
            <a:off x="2904050" y="2296950"/>
            <a:ext cx="5252700" cy="738900"/>
          </a:xfrm>
          <a:prstGeom prst="rect">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0"/>
          <p:cNvSpPr/>
          <p:nvPr/>
        </p:nvSpPr>
        <p:spPr>
          <a:xfrm>
            <a:off x="42375" y="84425"/>
            <a:ext cx="9317700" cy="43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900">
                <a:solidFill>
                  <a:srgbClr val="333333"/>
                </a:solidFill>
                <a:latin typeface="Google Sans"/>
                <a:ea typeface="Google Sans"/>
                <a:cs typeface="Google Sans"/>
                <a:sym typeface="Google Sans"/>
              </a:rPr>
              <a:t>Scope of the analysis</a:t>
            </a:r>
            <a:endParaRPr baseline="30000" sz="1900">
              <a:solidFill>
                <a:srgbClr val="333333"/>
              </a:solidFill>
              <a:latin typeface="Google Sans"/>
              <a:ea typeface="Google Sans"/>
              <a:cs typeface="Google Sans"/>
              <a:sym typeface="Google Sans"/>
            </a:endParaRPr>
          </a:p>
        </p:txBody>
      </p:sp>
      <p:cxnSp>
        <p:nvCxnSpPr>
          <p:cNvPr id="165" name="Google Shape;165;p30"/>
          <p:cNvCxnSpPr/>
          <p:nvPr/>
        </p:nvCxnSpPr>
        <p:spPr>
          <a:xfrm rot="10800000">
            <a:off x="9664150" y="668225"/>
            <a:ext cx="0" cy="4056000"/>
          </a:xfrm>
          <a:prstGeom prst="straightConnector1">
            <a:avLst/>
          </a:prstGeom>
          <a:noFill/>
          <a:ln cap="flat" cmpd="sng" w="9525">
            <a:solidFill>
              <a:srgbClr val="B7B7B7"/>
            </a:solidFill>
            <a:prstDash val="dot"/>
            <a:round/>
            <a:headEnd len="med" w="med" type="none"/>
            <a:tailEnd len="med" w="med" type="none"/>
          </a:ln>
        </p:spPr>
      </p:cxnSp>
      <p:sp>
        <p:nvSpPr>
          <p:cNvPr id="166" name="Google Shape;166;p30"/>
          <p:cNvSpPr txBox="1"/>
          <p:nvPr/>
        </p:nvSpPr>
        <p:spPr>
          <a:xfrm>
            <a:off x="1242350" y="828394"/>
            <a:ext cx="7351500" cy="169200"/>
          </a:xfrm>
          <a:prstGeom prst="rect">
            <a:avLst/>
          </a:prstGeom>
          <a:noFill/>
          <a:ln>
            <a:noFill/>
          </a:ln>
        </p:spPr>
        <p:txBody>
          <a:bodyPr anchorCtr="0" anchor="t" bIns="0" lIns="91425" spcFirstLastPara="1" rIns="91425" wrap="square" tIns="0">
            <a:spAutoFit/>
          </a:bodyPr>
          <a:lstStyle/>
          <a:p>
            <a:pPr indent="0" lvl="0" marL="0" rtl="0" algn="l">
              <a:spcBef>
                <a:spcPts val="0"/>
              </a:spcBef>
              <a:spcAft>
                <a:spcPts val="0"/>
              </a:spcAft>
              <a:buNone/>
            </a:pPr>
            <a:r>
              <a:rPr lang="en" sz="1100">
                <a:solidFill>
                  <a:schemeClr val="lt1"/>
                </a:solidFill>
                <a:latin typeface="Google Sans"/>
                <a:ea typeface="Google Sans"/>
                <a:cs typeface="Google Sans"/>
                <a:sym typeface="Google Sans"/>
              </a:rPr>
              <a:t>Total MTMs </a:t>
            </a:r>
            <a:r>
              <a:rPr lang="en" sz="1100">
                <a:solidFill>
                  <a:schemeClr val="dk1"/>
                </a:solidFill>
                <a:latin typeface="Google Sans"/>
                <a:ea typeface="Google Sans"/>
                <a:cs typeface="Google Sans"/>
                <a:sym typeface="Google Sans"/>
              </a:rPr>
              <a:t>             =</a:t>
            </a:r>
            <a:r>
              <a:rPr lang="en" sz="1100">
                <a:solidFill>
                  <a:schemeClr val="dk1"/>
                </a:solidFill>
                <a:latin typeface="Google Sans"/>
                <a:ea typeface="Google Sans"/>
                <a:cs typeface="Google Sans"/>
                <a:sym typeface="Google Sans"/>
              </a:rPr>
              <a:t>                   </a:t>
            </a:r>
            <a:r>
              <a:rPr lang="en" sz="1100">
                <a:solidFill>
                  <a:srgbClr val="333333"/>
                </a:solidFill>
                <a:latin typeface="Google Sans"/>
                <a:ea typeface="Google Sans"/>
                <a:cs typeface="Google Sans"/>
                <a:sym typeface="Google Sans"/>
              </a:rPr>
              <a:t>Retained</a:t>
            </a:r>
            <a:r>
              <a:rPr lang="en" sz="1100">
                <a:solidFill>
                  <a:schemeClr val="dk1"/>
                </a:solidFill>
                <a:latin typeface="Google Sans"/>
                <a:ea typeface="Google Sans"/>
                <a:cs typeface="Google Sans"/>
                <a:sym typeface="Google Sans"/>
              </a:rPr>
              <a:t>                   </a:t>
            </a:r>
            <a:r>
              <a:rPr lang="en" sz="1100">
                <a:solidFill>
                  <a:schemeClr val="dk1"/>
                </a:solidFill>
                <a:latin typeface="Google Sans"/>
                <a:ea typeface="Google Sans"/>
                <a:cs typeface="Google Sans"/>
                <a:sym typeface="Google Sans"/>
              </a:rPr>
              <a:t>+</a:t>
            </a:r>
            <a:r>
              <a:rPr lang="en" sz="1100">
                <a:solidFill>
                  <a:schemeClr val="dk1"/>
                </a:solidFill>
                <a:latin typeface="Google Sans"/>
                <a:ea typeface="Google Sans"/>
                <a:cs typeface="Google Sans"/>
                <a:sym typeface="Google Sans"/>
              </a:rPr>
              <a:t>                   </a:t>
            </a:r>
            <a:r>
              <a:rPr lang="en" sz="1100">
                <a:solidFill>
                  <a:schemeClr val="lt1"/>
                </a:solidFill>
                <a:latin typeface="Google Sans"/>
                <a:ea typeface="Google Sans"/>
                <a:cs typeface="Google Sans"/>
                <a:sym typeface="Google Sans"/>
              </a:rPr>
              <a:t>Resurrected</a:t>
            </a:r>
            <a:r>
              <a:rPr lang="en" sz="1100">
                <a:solidFill>
                  <a:schemeClr val="dk1"/>
                </a:solidFill>
                <a:latin typeface="Google Sans"/>
                <a:ea typeface="Google Sans"/>
                <a:cs typeface="Google Sans"/>
                <a:sym typeface="Google Sans"/>
              </a:rPr>
              <a:t>                   </a:t>
            </a:r>
            <a:r>
              <a:rPr lang="en" sz="1100">
                <a:solidFill>
                  <a:schemeClr val="dk1"/>
                </a:solidFill>
                <a:latin typeface="Google Sans"/>
                <a:ea typeface="Google Sans"/>
                <a:cs typeface="Google Sans"/>
                <a:sym typeface="Google Sans"/>
              </a:rPr>
              <a:t>+</a:t>
            </a:r>
            <a:r>
              <a:rPr lang="en" sz="1100">
                <a:solidFill>
                  <a:schemeClr val="dk1"/>
                </a:solidFill>
                <a:latin typeface="Google Sans"/>
                <a:ea typeface="Google Sans"/>
                <a:cs typeface="Google Sans"/>
                <a:sym typeface="Google Sans"/>
              </a:rPr>
              <a:t>               </a:t>
            </a:r>
            <a:r>
              <a:rPr lang="en" sz="1100">
                <a:solidFill>
                  <a:schemeClr val="lt1"/>
                </a:solidFill>
                <a:latin typeface="Google Sans"/>
                <a:ea typeface="Google Sans"/>
                <a:cs typeface="Google Sans"/>
                <a:sym typeface="Google Sans"/>
              </a:rPr>
              <a:t>New Onboarding</a:t>
            </a:r>
            <a:endParaRPr sz="1100">
              <a:solidFill>
                <a:schemeClr val="lt1"/>
              </a:solidFill>
              <a:latin typeface="Google Sans"/>
              <a:ea typeface="Google Sans"/>
              <a:cs typeface="Google Sans"/>
              <a:sym typeface="Google Sans"/>
            </a:endParaRPr>
          </a:p>
        </p:txBody>
      </p:sp>
      <p:sp>
        <p:nvSpPr>
          <p:cNvPr id="167" name="Google Shape;167;p30"/>
          <p:cNvSpPr/>
          <p:nvPr/>
        </p:nvSpPr>
        <p:spPr>
          <a:xfrm>
            <a:off x="1515558" y="1188413"/>
            <a:ext cx="254400" cy="354000"/>
          </a:xfrm>
          <a:prstGeom prst="upArrow">
            <a:avLst>
              <a:gd fmla="val 50000" name="adj1"/>
              <a:gd fmla="val 50000" name="adj2"/>
            </a:avLst>
          </a:prstGeom>
          <a:solidFill>
            <a:srgbClr val="EA4335"/>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oogle Sans"/>
              <a:ea typeface="Google Sans"/>
              <a:cs typeface="Google Sans"/>
              <a:sym typeface="Google Sans"/>
            </a:endParaRPr>
          </a:p>
        </p:txBody>
      </p:sp>
      <p:sp>
        <p:nvSpPr>
          <p:cNvPr id="168" name="Google Shape;168;p30"/>
          <p:cNvSpPr txBox="1"/>
          <p:nvPr/>
        </p:nvSpPr>
        <p:spPr>
          <a:xfrm>
            <a:off x="1021000" y="1504325"/>
            <a:ext cx="1383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Google Sans"/>
                <a:ea typeface="Google Sans"/>
                <a:cs typeface="Google Sans"/>
                <a:sym typeface="Google Sans"/>
              </a:rPr>
              <a:t>Objective: </a:t>
            </a:r>
            <a:r>
              <a:rPr lang="en" sz="900">
                <a:latin typeface="Google Sans"/>
                <a:ea typeface="Google Sans"/>
                <a:cs typeface="Google Sans"/>
                <a:sym typeface="Google Sans"/>
              </a:rPr>
              <a:t>Maximize</a:t>
            </a:r>
            <a:endParaRPr sz="900">
              <a:latin typeface="Google Sans"/>
              <a:ea typeface="Google Sans"/>
              <a:cs typeface="Google Sans"/>
              <a:sym typeface="Google Sans"/>
            </a:endParaRPr>
          </a:p>
        </p:txBody>
      </p:sp>
      <p:sp>
        <p:nvSpPr>
          <p:cNvPr id="169" name="Google Shape;169;p30"/>
          <p:cNvSpPr txBox="1"/>
          <p:nvPr/>
        </p:nvSpPr>
        <p:spPr>
          <a:xfrm>
            <a:off x="560598" y="4523133"/>
            <a:ext cx="761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Google Sans"/>
                <a:ea typeface="Google Sans"/>
                <a:cs typeface="Google Sans"/>
                <a:sym typeface="Google Sans"/>
              </a:rPr>
              <a:t>Data Constraints</a:t>
            </a:r>
            <a:endParaRPr sz="700">
              <a:latin typeface="Google Sans"/>
              <a:ea typeface="Google Sans"/>
              <a:cs typeface="Google Sans"/>
              <a:sym typeface="Google Sans"/>
            </a:endParaRPr>
          </a:p>
          <a:p>
            <a:pPr indent="0" lvl="0" marL="0" rtl="0" algn="l">
              <a:spcBef>
                <a:spcPts val="0"/>
              </a:spcBef>
              <a:spcAft>
                <a:spcPts val="0"/>
              </a:spcAft>
              <a:buNone/>
            </a:pPr>
            <a:r>
              <a:rPr lang="en" sz="700"/>
              <a:t>In this analysis we could not explore </a:t>
            </a:r>
            <a:endParaRPr sz="700"/>
          </a:p>
          <a:p>
            <a:pPr indent="-273050" lvl="0" marL="457200" rtl="0" algn="l">
              <a:spcBef>
                <a:spcPts val="0"/>
              </a:spcBef>
              <a:spcAft>
                <a:spcPts val="0"/>
              </a:spcAft>
              <a:buSzPts val="700"/>
              <a:buChar char="●"/>
            </a:pPr>
            <a:r>
              <a:rPr lang="en" sz="700"/>
              <a:t>impact</a:t>
            </a:r>
            <a:r>
              <a:rPr lang="en" sz="700"/>
              <a:t> of revisits to</a:t>
            </a:r>
            <a:r>
              <a:rPr lang="en" sz="700"/>
              <a:t> solve for stuck settlements / introduce VAS features to merchants etc. due to lack of data on the same</a:t>
            </a:r>
            <a:endParaRPr sz="700"/>
          </a:p>
          <a:p>
            <a:pPr indent="-273050" lvl="0" marL="457200" rtl="0" algn="l">
              <a:spcBef>
                <a:spcPts val="0"/>
              </a:spcBef>
              <a:spcAft>
                <a:spcPts val="0"/>
              </a:spcAft>
              <a:buSzPts val="700"/>
              <a:buChar char="●"/>
            </a:pPr>
            <a:r>
              <a:rPr lang="en" sz="700"/>
              <a:t>Multiple revisits</a:t>
            </a:r>
            <a:endParaRPr sz="700"/>
          </a:p>
        </p:txBody>
      </p:sp>
      <p:sp>
        <p:nvSpPr>
          <p:cNvPr id="170" name="Google Shape;170;p30"/>
          <p:cNvSpPr txBox="1"/>
          <p:nvPr/>
        </p:nvSpPr>
        <p:spPr>
          <a:xfrm>
            <a:off x="565338" y="4188202"/>
            <a:ext cx="5787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Google Sans"/>
                <a:ea typeface="Google Sans"/>
                <a:cs typeface="Google Sans"/>
                <a:sym typeface="Google Sans"/>
              </a:rPr>
              <a:t>FOS Constraints (TBD)</a:t>
            </a:r>
            <a:endParaRPr sz="700">
              <a:latin typeface="Google Sans"/>
              <a:ea typeface="Google Sans"/>
              <a:cs typeface="Google Sans"/>
              <a:sym typeface="Google Sans"/>
            </a:endParaRPr>
          </a:p>
          <a:p>
            <a:pPr indent="-273050" lvl="0" marL="457200" rtl="0" algn="l">
              <a:spcBef>
                <a:spcPts val="0"/>
              </a:spcBef>
              <a:spcAft>
                <a:spcPts val="0"/>
              </a:spcAft>
              <a:buSzPts val="700"/>
              <a:buFont typeface="Google Sans"/>
              <a:buChar char="●"/>
            </a:pPr>
            <a:r>
              <a:rPr lang="en" sz="700">
                <a:latin typeface="Google Sans"/>
                <a:ea typeface="Google Sans"/>
                <a:cs typeface="Google Sans"/>
                <a:sym typeface="Google Sans"/>
              </a:rPr>
              <a:t>Agents productivity</a:t>
            </a:r>
            <a:endParaRPr sz="700">
              <a:latin typeface="Google Sans"/>
              <a:ea typeface="Google Sans"/>
              <a:cs typeface="Google Sans"/>
              <a:sym typeface="Google Sans"/>
            </a:endParaRPr>
          </a:p>
          <a:p>
            <a:pPr indent="-273050" lvl="0" marL="457200" rtl="0" algn="l">
              <a:spcBef>
                <a:spcPts val="0"/>
              </a:spcBef>
              <a:spcAft>
                <a:spcPts val="0"/>
              </a:spcAft>
              <a:buSzPts val="700"/>
              <a:buFont typeface="Google Sans"/>
              <a:buChar char="●"/>
            </a:pPr>
            <a:r>
              <a:rPr lang="en" sz="700">
                <a:latin typeface="Google Sans"/>
                <a:ea typeface="Google Sans"/>
                <a:cs typeface="Google Sans"/>
                <a:sym typeface="Google Sans"/>
              </a:rPr>
              <a:t>#FOS Agents </a:t>
            </a:r>
            <a:endParaRPr sz="700">
              <a:latin typeface="Google Sans"/>
              <a:ea typeface="Google Sans"/>
              <a:cs typeface="Google Sans"/>
              <a:sym typeface="Google Sans"/>
            </a:endParaRPr>
          </a:p>
        </p:txBody>
      </p:sp>
      <p:sp>
        <p:nvSpPr>
          <p:cNvPr id="171" name="Google Shape;171;p30"/>
          <p:cNvSpPr txBox="1"/>
          <p:nvPr/>
        </p:nvSpPr>
        <p:spPr>
          <a:xfrm>
            <a:off x="2903975" y="1096875"/>
            <a:ext cx="5252700" cy="175500"/>
          </a:xfrm>
          <a:prstGeom prst="rect">
            <a:avLst/>
          </a:prstGeom>
          <a:solidFill>
            <a:srgbClr val="F3F3F3"/>
          </a:solidFill>
          <a:ln cap="flat" cmpd="sng" w="9525">
            <a:solidFill>
              <a:srgbClr val="000000"/>
            </a:solidFill>
            <a:prstDash val="dash"/>
            <a:round/>
            <a:headEnd len="sm" w="sm" type="none"/>
            <a:tailEnd len="sm" w="sm" type="none"/>
          </a:ln>
        </p:spPr>
        <p:txBody>
          <a:bodyPr anchorCtr="0" anchor="t" bIns="18275" lIns="91425" spcFirstLastPara="1" rIns="91425" wrap="square" tIns="18275">
            <a:spAutoFit/>
          </a:bodyPr>
          <a:lstStyle/>
          <a:p>
            <a:pPr indent="0" lvl="0" marL="0" rtl="0" algn="ctr">
              <a:spcBef>
                <a:spcPts val="0"/>
              </a:spcBef>
              <a:spcAft>
                <a:spcPts val="0"/>
              </a:spcAft>
              <a:buNone/>
            </a:pPr>
            <a:r>
              <a:rPr lang="en" sz="900">
                <a:latin typeface="Google Sans"/>
                <a:ea typeface="Google Sans"/>
                <a:cs typeface="Google Sans"/>
                <a:sym typeface="Google Sans"/>
              </a:rPr>
              <a:t>Organic and Product Led</a:t>
            </a:r>
            <a:endParaRPr sz="900">
              <a:latin typeface="Google Sans"/>
              <a:ea typeface="Google Sans"/>
              <a:cs typeface="Google Sans"/>
              <a:sym typeface="Google Sans"/>
            </a:endParaRPr>
          </a:p>
        </p:txBody>
      </p:sp>
      <p:sp>
        <p:nvSpPr>
          <p:cNvPr id="172" name="Google Shape;172;p30"/>
          <p:cNvSpPr txBox="1"/>
          <p:nvPr/>
        </p:nvSpPr>
        <p:spPr>
          <a:xfrm>
            <a:off x="2742724" y="1377932"/>
            <a:ext cx="1473900" cy="877200"/>
          </a:xfrm>
          <a:prstGeom prst="rect">
            <a:avLst/>
          </a:prstGeom>
          <a:noFill/>
          <a:ln>
            <a:noFill/>
          </a:ln>
        </p:spPr>
        <p:txBody>
          <a:bodyPr anchorCtr="0" anchor="t" bIns="91425" lIns="91425" spcFirstLastPara="1" rIns="91425" wrap="square" tIns="91425">
            <a:spAutoFit/>
          </a:bodyPr>
          <a:lstStyle/>
          <a:p>
            <a:pPr indent="-171450" lvl="0" marL="285750" rtl="0" algn="l">
              <a:spcBef>
                <a:spcPts val="0"/>
              </a:spcBef>
              <a:spcAft>
                <a:spcPts val="0"/>
              </a:spcAft>
              <a:buSzPts val="900"/>
              <a:buFont typeface="Google Sans"/>
              <a:buChar char="●"/>
            </a:pPr>
            <a:r>
              <a:rPr lang="en" sz="900">
                <a:latin typeface="Google Sans"/>
                <a:ea typeface="Google Sans"/>
                <a:cs typeface="Google Sans"/>
                <a:sym typeface="Google Sans"/>
              </a:rPr>
              <a:t>Experience</a:t>
            </a:r>
            <a:endParaRPr sz="900">
              <a:latin typeface="Google Sans"/>
              <a:ea typeface="Google Sans"/>
              <a:cs typeface="Google Sans"/>
              <a:sym typeface="Google Sans"/>
            </a:endParaRPr>
          </a:p>
          <a:p>
            <a:pPr indent="-171450" lvl="0" marL="285750" rtl="0" algn="l">
              <a:spcBef>
                <a:spcPts val="0"/>
              </a:spcBef>
              <a:spcAft>
                <a:spcPts val="0"/>
              </a:spcAft>
              <a:buSzPts val="900"/>
              <a:buFont typeface="Google Sans"/>
              <a:buChar char="●"/>
            </a:pPr>
            <a:r>
              <a:rPr lang="en" sz="900">
                <a:latin typeface="Google Sans"/>
                <a:ea typeface="Google Sans"/>
                <a:cs typeface="Google Sans"/>
                <a:sym typeface="Google Sans"/>
              </a:rPr>
              <a:t>Product Features</a:t>
            </a:r>
            <a:endParaRPr sz="900">
              <a:latin typeface="Google Sans"/>
              <a:ea typeface="Google Sans"/>
              <a:cs typeface="Google Sans"/>
              <a:sym typeface="Google Sans"/>
            </a:endParaRPr>
          </a:p>
          <a:p>
            <a:pPr indent="-171450" lvl="0" marL="285750" rtl="0" algn="l">
              <a:spcBef>
                <a:spcPts val="0"/>
              </a:spcBef>
              <a:spcAft>
                <a:spcPts val="0"/>
              </a:spcAft>
              <a:buSzPts val="900"/>
              <a:buFont typeface="Google Sans"/>
              <a:buChar char="●"/>
            </a:pPr>
            <a:r>
              <a:rPr lang="en" sz="900">
                <a:latin typeface="Google Sans"/>
                <a:ea typeface="Google Sans"/>
                <a:cs typeface="Google Sans"/>
                <a:sym typeface="Google Sans"/>
              </a:rPr>
              <a:t>Reliability</a:t>
            </a:r>
            <a:endParaRPr sz="900">
              <a:latin typeface="Google Sans"/>
              <a:ea typeface="Google Sans"/>
              <a:cs typeface="Google Sans"/>
              <a:sym typeface="Google Sans"/>
            </a:endParaRPr>
          </a:p>
          <a:p>
            <a:pPr indent="-171450" lvl="0" marL="285750" rtl="0" algn="l">
              <a:spcBef>
                <a:spcPts val="0"/>
              </a:spcBef>
              <a:spcAft>
                <a:spcPts val="0"/>
              </a:spcAft>
              <a:buSzPts val="900"/>
              <a:buFont typeface="Google Sans"/>
              <a:buChar char="●"/>
            </a:pPr>
            <a:r>
              <a:rPr lang="en" sz="900">
                <a:latin typeface="Google Sans"/>
                <a:ea typeface="Google Sans"/>
                <a:cs typeface="Google Sans"/>
                <a:sym typeface="Google Sans"/>
              </a:rPr>
              <a:t>Offers/Rewards</a:t>
            </a:r>
            <a:endParaRPr sz="900">
              <a:latin typeface="Google Sans"/>
              <a:ea typeface="Google Sans"/>
              <a:cs typeface="Google Sans"/>
              <a:sym typeface="Google Sans"/>
            </a:endParaRPr>
          </a:p>
          <a:p>
            <a:pPr indent="-171450" lvl="0" marL="285750" rtl="0" algn="l">
              <a:spcBef>
                <a:spcPts val="0"/>
              </a:spcBef>
              <a:spcAft>
                <a:spcPts val="0"/>
              </a:spcAft>
              <a:buSzPts val="900"/>
              <a:buFont typeface="Google Sans"/>
              <a:buChar char="●"/>
            </a:pPr>
            <a:r>
              <a:rPr lang="en" sz="900">
                <a:latin typeface="Google Sans"/>
                <a:ea typeface="Google Sans"/>
                <a:cs typeface="Google Sans"/>
                <a:sym typeface="Google Sans"/>
              </a:rPr>
              <a:t>Brand Preference</a:t>
            </a:r>
            <a:endParaRPr sz="900">
              <a:latin typeface="Google Sans"/>
              <a:ea typeface="Google Sans"/>
              <a:cs typeface="Google Sans"/>
              <a:sym typeface="Google Sans"/>
            </a:endParaRPr>
          </a:p>
        </p:txBody>
      </p:sp>
      <p:sp>
        <p:nvSpPr>
          <p:cNvPr id="173" name="Google Shape;173;p30"/>
          <p:cNvSpPr txBox="1"/>
          <p:nvPr/>
        </p:nvSpPr>
        <p:spPr>
          <a:xfrm>
            <a:off x="4820632" y="1377932"/>
            <a:ext cx="1473900" cy="461700"/>
          </a:xfrm>
          <a:prstGeom prst="rect">
            <a:avLst/>
          </a:prstGeom>
          <a:noFill/>
          <a:ln>
            <a:noFill/>
          </a:ln>
        </p:spPr>
        <p:txBody>
          <a:bodyPr anchorCtr="0" anchor="t" bIns="91425" lIns="91425" spcFirstLastPara="1" rIns="91425" wrap="square" tIns="91425">
            <a:spAutoFit/>
          </a:bodyPr>
          <a:lstStyle/>
          <a:p>
            <a:pPr indent="-171450" lvl="0" marL="285750" rtl="0" algn="l">
              <a:spcBef>
                <a:spcPts val="0"/>
              </a:spcBef>
              <a:spcAft>
                <a:spcPts val="0"/>
              </a:spcAft>
              <a:buSzPts val="900"/>
              <a:buFont typeface="Google Sans"/>
              <a:buChar char="●"/>
            </a:pPr>
            <a:r>
              <a:rPr lang="en" sz="900">
                <a:latin typeface="Google Sans"/>
                <a:ea typeface="Google Sans"/>
                <a:cs typeface="Google Sans"/>
                <a:sym typeface="Google Sans"/>
              </a:rPr>
              <a:t>Organic</a:t>
            </a:r>
            <a:endParaRPr sz="900">
              <a:latin typeface="Google Sans"/>
              <a:ea typeface="Google Sans"/>
              <a:cs typeface="Google Sans"/>
              <a:sym typeface="Google Sans"/>
            </a:endParaRPr>
          </a:p>
          <a:p>
            <a:pPr indent="-171450" lvl="0" marL="285750" rtl="0" algn="l">
              <a:spcBef>
                <a:spcPts val="0"/>
              </a:spcBef>
              <a:spcAft>
                <a:spcPts val="0"/>
              </a:spcAft>
              <a:buSzPts val="900"/>
              <a:buFont typeface="Google Sans"/>
              <a:buChar char="●"/>
            </a:pPr>
            <a:r>
              <a:rPr lang="en" sz="900">
                <a:latin typeface="Google Sans"/>
                <a:ea typeface="Google Sans"/>
                <a:cs typeface="Google Sans"/>
                <a:sym typeface="Google Sans"/>
              </a:rPr>
              <a:t>Outbound Calls</a:t>
            </a:r>
            <a:endParaRPr sz="900">
              <a:latin typeface="Google Sans"/>
              <a:ea typeface="Google Sans"/>
              <a:cs typeface="Google Sans"/>
              <a:sym typeface="Google Sans"/>
            </a:endParaRPr>
          </a:p>
        </p:txBody>
      </p:sp>
      <p:sp>
        <p:nvSpPr>
          <p:cNvPr id="174" name="Google Shape;174;p30"/>
          <p:cNvSpPr txBox="1"/>
          <p:nvPr/>
        </p:nvSpPr>
        <p:spPr>
          <a:xfrm>
            <a:off x="6898541" y="1377932"/>
            <a:ext cx="1473900" cy="323100"/>
          </a:xfrm>
          <a:prstGeom prst="rect">
            <a:avLst/>
          </a:prstGeom>
          <a:noFill/>
          <a:ln>
            <a:noFill/>
          </a:ln>
        </p:spPr>
        <p:txBody>
          <a:bodyPr anchorCtr="0" anchor="t" bIns="91425" lIns="91425" spcFirstLastPara="1" rIns="91425" wrap="square" tIns="91425">
            <a:spAutoFit/>
          </a:bodyPr>
          <a:lstStyle/>
          <a:p>
            <a:pPr indent="-171450" lvl="0" marL="285750" rtl="0" algn="l">
              <a:spcBef>
                <a:spcPts val="0"/>
              </a:spcBef>
              <a:spcAft>
                <a:spcPts val="0"/>
              </a:spcAft>
              <a:buSzPts val="900"/>
              <a:buFont typeface="Google Sans"/>
              <a:buChar char="●"/>
            </a:pPr>
            <a:r>
              <a:rPr lang="en" sz="900">
                <a:latin typeface="Google Sans"/>
                <a:ea typeface="Google Sans"/>
                <a:cs typeface="Google Sans"/>
                <a:sym typeface="Google Sans"/>
              </a:rPr>
              <a:t>Self-onboards</a:t>
            </a:r>
            <a:endParaRPr sz="900">
              <a:latin typeface="Google Sans"/>
              <a:ea typeface="Google Sans"/>
              <a:cs typeface="Google Sans"/>
              <a:sym typeface="Google Sans"/>
            </a:endParaRPr>
          </a:p>
        </p:txBody>
      </p:sp>
      <p:sp>
        <p:nvSpPr>
          <p:cNvPr id="175" name="Google Shape;175;p30"/>
          <p:cNvSpPr txBox="1"/>
          <p:nvPr/>
        </p:nvSpPr>
        <p:spPr>
          <a:xfrm>
            <a:off x="3352325" y="2609875"/>
            <a:ext cx="303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Google Sans"/>
                <a:ea typeface="Google Sans"/>
                <a:cs typeface="Google Sans"/>
                <a:sym typeface="Google Sans"/>
              </a:rPr>
              <a:t>Revisits - Relationship Management/TOM recall</a:t>
            </a:r>
            <a:endParaRPr b="1" sz="800">
              <a:latin typeface="Google Sans"/>
              <a:ea typeface="Google Sans"/>
              <a:cs typeface="Google Sans"/>
              <a:sym typeface="Google Sans"/>
            </a:endParaRPr>
          </a:p>
        </p:txBody>
      </p:sp>
      <p:sp>
        <p:nvSpPr>
          <p:cNvPr id="176" name="Google Shape;176;p30"/>
          <p:cNvSpPr txBox="1"/>
          <p:nvPr/>
        </p:nvSpPr>
        <p:spPr>
          <a:xfrm>
            <a:off x="7119224" y="2609875"/>
            <a:ext cx="107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Google Sans"/>
                <a:ea typeface="Google Sans"/>
                <a:cs typeface="Google Sans"/>
                <a:sym typeface="Google Sans"/>
              </a:rPr>
              <a:t>Onboardings</a:t>
            </a:r>
            <a:endParaRPr b="1" sz="800">
              <a:latin typeface="Google Sans"/>
              <a:ea typeface="Google Sans"/>
              <a:cs typeface="Google Sans"/>
              <a:sym typeface="Google Sans"/>
            </a:endParaRPr>
          </a:p>
        </p:txBody>
      </p:sp>
      <p:sp>
        <p:nvSpPr>
          <p:cNvPr id="177" name="Google Shape;177;p30"/>
          <p:cNvSpPr txBox="1"/>
          <p:nvPr/>
        </p:nvSpPr>
        <p:spPr>
          <a:xfrm>
            <a:off x="1952400" y="2494925"/>
            <a:ext cx="9090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900">
                <a:latin typeface="Google Sans"/>
                <a:ea typeface="Google Sans"/>
                <a:cs typeface="Google Sans"/>
                <a:sym typeface="Google Sans"/>
              </a:rPr>
              <a:t>Scope of the analysis</a:t>
            </a:r>
            <a:endParaRPr b="1" sz="900">
              <a:latin typeface="Google Sans"/>
              <a:ea typeface="Google Sans"/>
              <a:cs typeface="Google Sans"/>
              <a:sym typeface="Google Sans"/>
            </a:endParaRPr>
          </a:p>
        </p:txBody>
      </p:sp>
      <p:cxnSp>
        <p:nvCxnSpPr>
          <p:cNvPr id="178" name="Google Shape;178;p30"/>
          <p:cNvCxnSpPr/>
          <p:nvPr/>
        </p:nvCxnSpPr>
        <p:spPr>
          <a:xfrm>
            <a:off x="2075450" y="2903975"/>
            <a:ext cx="729900" cy="0"/>
          </a:xfrm>
          <a:prstGeom prst="straightConnector1">
            <a:avLst/>
          </a:prstGeom>
          <a:noFill/>
          <a:ln cap="flat" cmpd="sng" w="9525">
            <a:solidFill>
              <a:schemeClr val="dk2"/>
            </a:solidFill>
            <a:prstDash val="dash"/>
            <a:round/>
            <a:headEnd len="med" w="med" type="none"/>
            <a:tailEnd len="med" w="med" type="triangle"/>
          </a:ln>
        </p:spPr>
      </p:cxnSp>
      <p:sp>
        <p:nvSpPr>
          <p:cNvPr id="179" name="Google Shape;179;p30"/>
          <p:cNvSpPr txBox="1"/>
          <p:nvPr/>
        </p:nvSpPr>
        <p:spPr>
          <a:xfrm>
            <a:off x="565338" y="3804406"/>
            <a:ext cx="5787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Google Sans"/>
                <a:ea typeface="Google Sans"/>
                <a:cs typeface="Google Sans"/>
                <a:sym typeface="Google Sans"/>
              </a:rPr>
              <a:t>Timeframe</a:t>
            </a:r>
            <a:endParaRPr sz="700">
              <a:latin typeface="Google Sans"/>
              <a:ea typeface="Google Sans"/>
              <a:cs typeface="Google Sans"/>
              <a:sym typeface="Google Sans"/>
            </a:endParaRPr>
          </a:p>
          <a:p>
            <a:pPr indent="-273050" lvl="0" marL="457200" rtl="0" algn="l">
              <a:spcBef>
                <a:spcPts val="0"/>
              </a:spcBef>
              <a:spcAft>
                <a:spcPts val="0"/>
              </a:spcAft>
              <a:buSzPts val="700"/>
              <a:buFont typeface="Google Sans"/>
              <a:buChar char="●"/>
            </a:pPr>
            <a:r>
              <a:rPr b="1" lang="en" sz="700">
                <a:latin typeface="Google Sans"/>
                <a:ea typeface="Google Sans"/>
                <a:cs typeface="Google Sans"/>
                <a:sym typeface="Google Sans"/>
              </a:rPr>
              <a:t>Dec’21 - June’22 data</a:t>
            </a:r>
            <a:endParaRPr b="1" sz="700">
              <a:latin typeface="Google Sans"/>
              <a:ea typeface="Google Sans"/>
              <a:cs typeface="Google Sans"/>
              <a:sym typeface="Google Sans"/>
            </a:endParaRPr>
          </a:p>
          <a:p>
            <a:pPr indent="-273050" lvl="0" marL="457200" rtl="0" algn="l">
              <a:spcBef>
                <a:spcPts val="0"/>
              </a:spcBef>
              <a:spcAft>
                <a:spcPts val="0"/>
              </a:spcAft>
              <a:buSzPts val="700"/>
              <a:buFont typeface="Google Sans"/>
              <a:buChar char="●"/>
            </a:pPr>
            <a:r>
              <a:rPr lang="en" sz="700">
                <a:latin typeface="Google Sans"/>
                <a:ea typeface="Google Sans"/>
                <a:cs typeface="Google Sans"/>
                <a:sym typeface="Google Sans"/>
              </a:rPr>
              <a:t>Analysed over 3 months for long-term metrics</a:t>
            </a:r>
            <a:endParaRPr sz="700">
              <a:latin typeface="Google Sans"/>
              <a:ea typeface="Google Sans"/>
              <a:cs typeface="Google Sans"/>
              <a:sym typeface="Google Sans"/>
            </a:endParaRPr>
          </a:p>
        </p:txBody>
      </p:sp>
      <p:sp>
        <p:nvSpPr>
          <p:cNvPr id="180" name="Google Shape;180;p30"/>
          <p:cNvSpPr txBox="1"/>
          <p:nvPr/>
        </p:nvSpPr>
        <p:spPr>
          <a:xfrm>
            <a:off x="2903975" y="2316075"/>
            <a:ext cx="5252700" cy="175500"/>
          </a:xfrm>
          <a:prstGeom prst="rect">
            <a:avLst/>
          </a:prstGeom>
          <a:solidFill>
            <a:srgbClr val="F3F3F3"/>
          </a:solidFill>
          <a:ln cap="flat" cmpd="sng" w="9525">
            <a:solidFill>
              <a:srgbClr val="000000"/>
            </a:solidFill>
            <a:prstDash val="dash"/>
            <a:round/>
            <a:headEnd len="sm" w="sm" type="none"/>
            <a:tailEnd len="sm" w="sm" type="none"/>
          </a:ln>
        </p:spPr>
        <p:txBody>
          <a:bodyPr anchorCtr="0" anchor="t" bIns="18275" lIns="91425" spcFirstLastPara="1" rIns="91425" wrap="square" tIns="18275">
            <a:spAutoFit/>
          </a:bodyPr>
          <a:lstStyle/>
          <a:p>
            <a:pPr indent="0" lvl="0" marL="0" rtl="0" algn="ctr">
              <a:spcBef>
                <a:spcPts val="0"/>
              </a:spcBef>
              <a:spcAft>
                <a:spcPts val="0"/>
              </a:spcAft>
              <a:buNone/>
            </a:pPr>
            <a:r>
              <a:rPr b="1" lang="en" sz="900">
                <a:latin typeface="Google Sans"/>
                <a:ea typeface="Google Sans"/>
                <a:cs typeface="Google Sans"/>
                <a:sym typeface="Google Sans"/>
              </a:rPr>
              <a:t>FOS Led</a:t>
            </a:r>
            <a:endParaRPr b="1" sz="900">
              <a:latin typeface="Google Sans"/>
              <a:ea typeface="Google Sans"/>
              <a:cs typeface="Google Sans"/>
              <a:sym typeface="Google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p:nvPr/>
        </p:nvSpPr>
        <p:spPr>
          <a:xfrm>
            <a:off x="42375" y="84425"/>
            <a:ext cx="8661300" cy="43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333333"/>
                </a:solidFill>
                <a:latin typeface="Google Sans"/>
                <a:ea typeface="Google Sans"/>
                <a:cs typeface="Google Sans"/>
                <a:sym typeface="Google Sans"/>
              </a:rPr>
              <a:t>Activation</a:t>
            </a:r>
            <a:r>
              <a:rPr b="1" lang="en" sz="2000">
                <a:solidFill>
                  <a:srgbClr val="333333"/>
                </a:solidFill>
                <a:latin typeface="Google Sans"/>
                <a:ea typeface="Google Sans"/>
                <a:cs typeface="Google Sans"/>
                <a:sym typeface="Google Sans"/>
              </a:rPr>
              <a:t> rate</a:t>
            </a:r>
            <a:r>
              <a:rPr b="1" lang="en" sz="2000">
                <a:solidFill>
                  <a:srgbClr val="333333"/>
                </a:solidFill>
                <a:latin typeface="Google Sans"/>
                <a:ea typeface="Google Sans"/>
                <a:cs typeface="Google Sans"/>
                <a:sym typeface="Google Sans"/>
              </a:rPr>
              <a:t> @82% is 1.5x resurrection rate &amp; 6.3x retention uplift</a:t>
            </a:r>
            <a:endParaRPr b="1" sz="1900">
              <a:solidFill>
                <a:srgbClr val="333333"/>
              </a:solidFill>
              <a:latin typeface="Google Sans"/>
              <a:ea typeface="Google Sans"/>
              <a:cs typeface="Google Sans"/>
              <a:sym typeface="Google Sans"/>
            </a:endParaRPr>
          </a:p>
        </p:txBody>
      </p:sp>
      <p:sp>
        <p:nvSpPr>
          <p:cNvPr id="186" name="Google Shape;186;p31"/>
          <p:cNvSpPr txBox="1"/>
          <p:nvPr/>
        </p:nvSpPr>
        <p:spPr>
          <a:xfrm>
            <a:off x="83400" y="355177"/>
            <a:ext cx="8794200" cy="400200"/>
          </a:xfrm>
          <a:prstGeom prst="rect">
            <a:avLst/>
          </a:prstGeom>
          <a:noFill/>
          <a:ln>
            <a:noFill/>
          </a:ln>
        </p:spPr>
        <p:txBody>
          <a:bodyPr anchorCtr="0" anchor="t" bIns="91425" lIns="91425" spcFirstLastPara="1" rIns="91425" wrap="square" tIns="91425">
            <a:spAutoFit/>
          </a:bodyPr>
          <a:lstStyle/>
          <a:p>
            <a:pPr indent="0" lvl="0" marL="0" rtl="0" algn="l">
              <a:spcBef>
                <a:spcPts val="200"/>
              </a:spcBef>
              <a:spcAft>
                <a:spcPts val="0"/>
              </a:spcAft>
              <a:buNone/>
            </a:pPr>
            <a:r>
              <a:rPr lang="en">
                <a:solidFill>
                  <a:srgbClr val="3C78D8"/>
                </a:solidFill>
                <a:latin typeface="Google Sans"/>
                <a:ea typeface="Google Sans"/>
                <a:cs typeface="Google Sans"/>
                <a:sym typeface="Google Sans"/>
              </a:rPr>
              <a:t>Retention decays MoM; Decay in onboardings is 11pp lower vs. resurrection. Retention uplift flat @13%</a:t>
            </a:r>
            <a:endParaRPr>
              <a:solidFill>
                <a:srgbClr val="3C78D8"/>
              </a:solidFill>
              <a:latin typeface="Google Sans"/>
              <a:ea typeface="Google Sans"/>
              <a:cs typeface="Google Sans"/>
              <a:sym typeface="Google Sans"/>
            </a:endParaRPr>
          </a:p>
        </p:txBody>
      </p:sp>
      <p:cxnSp>
        <p:nvCxnSpPr>
          <p:cNvPr id="187" name="Google Shape;187;p31"/>
          <p:cNvCxnSpPr/>
          <p:nvPr/>
        </p:nvCxnSpPr>
        <p:spPr>
          <a:xfrm rot="10800000">
            <a:off x="9664150" y="668225"/>
            <a:ext cx="0" cy="4056000"/>
          </a:xfrm>
          <a:prstGeom prst="straightConnector1">
            <a:avLst/>
          </a:prstGeom>
          <a:noFill/>
          <a:ln cap="flat" cmpd="sng" w="9525">
            <a:solidFill>
              <a:srgbClr val="B7B7B7"/>
            </a:solidFill>
            <a:prstDash val="dot"/>
            <a:round/>
            <a:headEnd len="med" w="med" type="none"/>
            <a:tailEnd len="med" w="med" type="none"/>
          </a:ln>
        </p:spPr>
      </p:cxnSp>
      <p:pic>
        <p:nvPicPr>
          <p:cNvPr id="188" name="Google Shape;188;p31" title="Chart"/>
          <p:cNvPicPr preferRelativeResize="0"/>
          <p:nvPr/>
        </p:nvPicPr>
        <p:blipFill>
          <a:blip r:embed="rId4">
            <a:alphaModFix/>
          </a:blip>
          <a:stretch>
            <a:fillRect/>
          </a:stretch>
        </p:blipFill>
        <p:spPr>
          <a:xfrm>
            <a:off x="537025" y="1952575"/>
            <a:ext cx="3643174" cy="2038450"/>
          </a:xfrm>
          <a:prstGeom prst="rect">
            <a:avLst/>
          </a:prstGeom>
          <a:noFill/>
          <a:ln>
            <a:noFill/>
          </a:ln>
        </p:spPr>
      </p:pic>
      <p:cxnSp>
        <p:nvCxnSpPr>
          <p:cNvPr id="189" name="Google Shape;189;p31"/>
          <p:cNvCxnSpPr/>
          <p:nvPr/>
        </p:nvCxnSpPr>
        <p:spPr>
          <a:xfrm>
            <a:off x="2056250" y="4201750"/>
            <a:ext cx="1654800" cy="0"/>
          </a:xfrm>
          <a:prstGeom prst="straightConnector1">
            <a:avLst/>
          </a:prstGeom>
          <a:noFill/>
          <a:ln cap="flat" cmpd="sng" w="9525">
            <a:solidFill>
              <a:schemeClr val="dk2"/>
            </a:solidFill>
            <a:prstDash val="dot"/>
            <a:round/>
            <a:headEnd len="med" w="med" type="stealth"/>
            <a:tailEnd len="med" w="med" type="stealth"/>
          </a:ln>
        </p:spPr>
      </p:cxnSp>
      <p:sp>
        <p:nvSpPr>
          <p:cNvPr id="190" name="Google Shape;190;p31"/>
          <p:cNvSpPr txBox="1"/>
          <p:nvPr/>
        </p:nvSpPr>
        <p:spPr>
          <a:xfrm>
            <a:off x="2423080" y="4030050"/>
            <a:ext cx="928800" cy="3231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Google Sans"/>
                <a:ea typeface="Google Sans"/>
                <a:cs typeface="Google Sans"/>
                <a:sym typeface="Google Sans"/>
              </a:rPr>
              <a:t>FOS Revisits</a:t>
            </a:r>
            <a:endParaRPr sz="900">
              <a:latin typeface="Google Sans"/>
              <a:ea typeface="Google Sans"/>
              <a:cs typeface="Google Sans"/>
              <a:sym typeface="Google Sans"/>
            </a:endParaRPr>
          </a:p>
        </p:txBody>
      </p:sp>
      <p:cxnSp>
        <p:nvCxnSpPr>
          <p:cNvPr id="191" name="Google Shape;191;p31"/>
          <p:cNvCxnSpPr/>
          <p:nvPr/>
        </p:nvCxnSpPr>
        <p:spPr>
          <a:xfrm>
            <a:off x="724950" y="4193100"/>
            <a:ext cx="1130100" cy="900"/>
          </a:xfrm>
          <a:prstGeom prst="straightConnector1">
            <a:avLst/>
          </a:prstGeom>
          <a:noFill/>
          <a:ln cap="flat" cmpd="sng" w="9525">
            <a:solidFill>
              <a:schemeClr val="dk2"/>
            </a:solidFill>
            <a:prstDash val="dot"/>
            <a:round/>
            <a:headEnd len="med" w="med" type="stealth"/>
            <a:tailEnd len="med" w="med" type="stealth"/>
          </a:ln>
        </p:spPr>
      </p:cxnSp>
      <p:sp>
        <p:nvSpPr>
          <p:cNvPr id="192" name="Google Shape;192;p31"/>
          <p:cNvSpPr txBox="1"/>
          <p:nvPr/>
        </p:nvSpPr>
        <p:spPr>
          <a:xfrm>
            <a:off x="921399" y="4032400"/>
            <a:ext cx="746700" cy="277200"/>
          </a:xfrm>
          <a:prstGeom prst="rect">
            <a:avLst/>
          </a:prstGeom>
          <a:solidFill>
            <a:schemeClr val="lt1"/>
          </a:solidFill>
          <a:ln>
            <a:noFill/>
          </a:ln>
        </p:spPr>
        <p:txBody>
          <a:bodyPr anchorCtr="0" anchor="t" bIns="0" lIns="0" spcFirstLastPara="1" rIns="0" wrap="square" tIns="0">
            <a:spAutoFit/>
          </a:bodyPr>
          <a:lstStyle/>
          <a:p>
            <a:pPr indent="0" lvl="0" marL="0" rtl="0" algn="ctr">
              <a:spcBef>
                <a:spcPts val="0"/>
              </a:spcBef>
              <a:spcAft>
                <a:spcPts val="0"/>
              </a:spcAft>
              <a:buNone/>
            </a:pPr>
            <a:r>
              <a:rPr lang="en" sz="900">
                <a:latin typeface="Google Sans"/>
                <a:ea typeface="Google Sans"/>
                <a:cs typeface="Google Sans"/>
                <a:sym typeface="Google Sans"/>
              </a:rPr>
              <a:t>FOS Onboarding</a:t>
            </a:r>
            <a:endParaRPr sz="900">
              <a:latin typeface="Google Sans"/>
              <a:ea typeface="Google Sans"/>
              <a:cs typeface="Google Sans"/>
              <a:sym typeface="Google Sans"/>
            </a:endParaRPr>
          </a:p>
        </p:txBody>
      </p:sp>
      <p:sp>
        <p:nvSpPr>
          <p:cNvPr id="193" name="Google Shape;193;p31"/>
          <p:cNvSpPr txBox="1"/>
          <p:nvPr/>
        </p:nvSpPr>
        <p:spPr>
          <a:xfrm>
            <a:off x="702175" y="4507964"/>
            <a:ext cx="57258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Google Sans"/>
                <a:ea typeface="Google Sans"/>
                <a:cs typeface="Google Sans"/>
                <a:sym typeface="Google Sans"/>
              </a:rPr>
              <a:t>Note: </a:t>
            </a:r>
            <a:endParaRPr sz="700">
              <a:latin typeface="Google Sans"/>
              <a:ea typeface="Google Sans"/>
              <a:cs typeface="Google Sans"/>
              <a:sym typeface="Google Sans"/>
            </a:endParaRPr>
          </a:p>
          <a:p>
            <a:pPr indent="0" lvl="0" marL="0" rtl="0" algn="l">
              <a:spcBef>
                <a:spcPts val="0"/>
              </a:spcBef>
              <a:spcAft>
                <a:spcPts val="0"/>
              </a:spcAft>
              <a:buNone/>
            </a:pPr>
            <a:r>
              <a:rPr lang="en" sz="700">
                <a:latin typeface="Google Sans"/>
                <a:ea typeface="Google Sans"/>
                <a:cs typeface="Google Sans"/>
                <a:sym typeface="Google Sans"/>
              </a:rPr>
              <a:t>` Onboarding activation rate is calculated on 2 weeks window after onboarding date</a:t>
            </a:r>
            <a:endParaRPr sz="700">
              <a:latin typeface="Google Sans"/>
              <a:ea typeface="Google Sans"/>
              <a:cs typeface="Google Sans"/>
              <a:sym typeface="Google Sans"/>
            </a:endParaRPr>
          </a:p>
          <a:p>
            <a:pPr indent="0" lvl="0" marL="0" rtl="0" algn="l">
              <a:spcBef>
                <a:spcPts val="0"/>
              </a:spcBef>
              <a:spcAft>
                <a:spcPts val="0"/>
              </a:spcAft>
              <a:buNone/>
            </a:pPr>
            <a:r>
              <a:rPr lang="en" sz="700">
                <a:latin typeface="Google Sans"/>
                <a:ea typeface="Google Sans"/>
                <a:cs typeface="Google Sans"/>
                <a:sym typeface="Google Sans"/>
              </a:rPr>
              <a:t>^ Resurrection rate is calculated on 2 weeks window after revisiting date</a:t>
            </a:r>
            <a:endParaRPr sz="700">
              <a:latin typeface="Google Sans"/>
              <a:ea typeface="Google Sans"/>
              <a:cs typeface="Google Sans"/>
              <a:sym typeface="Google Sans"/>
            </a:endParaRPr>
          </a:p>
          <a:p>
            <a:pPr indent="0" lvl="0" marL="0" rtl="0" algn="l">
              <a:spcBef>
                <a:spcPts val="0"/>
              </a:spcBef>
              <a:spcAft>
                <a:spcPts val="0"/>
              </a:spcAft>
              <a:buNone/>
            </a:pPr>
            <a:r>
              <a:rPr lang="en" sz="700">
                <a:latin typeface="Google Sans"/>
                <a:ea typeface="Google Sans"/>
                <a:cs typeface="Google Sans"/>
                <a:sym typeface="Google Sans"/>
              </a:rPr>
              <a:t>* Retention uplift is difference b/w 28D retention for revisited and organic retention</a:t>
            </a:r>
            <a:endParaRPr sz="700">
              <a:latin typeface="Google Sans"/>
              <a:ea typeface="Google Sans"/>
              <a:cs typeface="Google Sans"/>
              <a:sym typeface="Google Sans"/>
            </a:endParaRPr>
          </a:p>
          <a:p>
            <a:pPr indent="0" lvl="0" marL="0" rtl="0" algn="l">
              <a:spcBef>
                <a:spcPts val="0"/>
              </a:spcBef>
              <a:spcAft>
                <a:spcPts val="0"/>
              </a:spcAft>
              <a:buNone/>
            </a:pPr>
            <a:r>
              <a:rPr lang="en" sz="700">
                <a:latin typeface="Google Sans"/>
                <a:ea typeface="Google Sans"/>
                <a:cs typeface="Google Sans"/>
                <a:sym typeface="Google Sans"/>
              </a:rPr>
              <a:t>Impact for onboardings and resurrection is calculated after netting of the organic onboards and resurrections</a:t>
            </a:r>
            <a:endParaRPr sz="700">
              <a:latin typeface="Google Sans"/>
              <a:ea typeface="Google Sans"/>
              <a:cs typeface="Google Sans"/>
              <a:sym typeface="Google Sans"/>
            </a:endParaRPr>
          </a:p>
        </p:txBody>
      </p:sp>
      <p:pic>
        <p:nvPicPr>
          <p:cNvPr id="194" name="Google Shape;194;p31" title="Chart"/>
          <p:cNvPicPr preferRelativeResize="0"/>
          <p:nvPr/>
        </p:nvPicPr>
        <p:blipFill>
          <a:blip r:embed="rId5">
            <a:alphaModFix/>
          </a:blip>
          <a:stretch>
            <a:fillRect/>
          </a:stretch>
        </p:blipFill>
        <p:spPr>
          <a:xfrm>
            <a:off x="4939925" y="1441500"/>
            <a:ext cx="2915700" cy="2556299"/>
          </a:xfrm>
          <a:prstGeom prst="rect">
            <a:avLst/>
          </a:prstGeom>
          <a:noFill/>
          <a:ln>
            <a:noFill/>
          </a:ln>
        </p:spPr>
      </p:pic>
      <p:sp>
        <p:nvSpPr>
          <p:cNvPr id="195" name="Google Shape;195;p31"/>
          <p:cNvSpPr txBox="1"/>
          <p:nvPr/>
        </p:nvSpPr>
        <p:spPr>
          <a:xfrm>
            <a:off x="5084825" y="1097400"/>
            <a:ext cx="3031500" cy="277200"/>
          </a:xfrm>
          <a:prstGeom prst="rect">
            <a:avLst/>
          </a:prstGeom>
          <a:solidFill>
            <a:srgbClr val="F3F3F3"/>
          </a:solidFill>
          <a:ln cap="flat" cmpd="sng" w="9525">
            <a:solidFill>
              <a:schemeClr val="lt1"/>
            </a:solidFill>
            <a:prstDash val="solid"/>
            <a:round/>
            <a:headEnd len="sm" w="sm" type="none"/>
            <a:tailEnd len="sm" w="sm" type="none"/>
          </a:ln>
        </p:spPr>
        <p:txBody>
          <a:bodyPr anchorCtr="0" anchor="t" bIns="0" lIns="91425" spcFirstLastPara="1" rIns="91425" wrap="square" tIns="0">
            <a:spAutoFit/>
          </a:bodyPr>
          <a:lstStyle/>
          <a:p>
            <a:pPr indent="0" lvl="0" marL="0" rtl="0" algn="ctr">
              <a:spcBef>
                <a:spcPts val="0"/>
              </a:spcBef>
              <a:spcAft>
                <a:spcPts val="0"/>
              </a:spcAft>
              <a:buNone/>
            </a:pPr>
            <a:r>
              <a:rPr lang="en" sz="900">
                <a:latin typeface="Google Sans"/>
                <a:ea typeface="Google Sans"/>
                <a:cs typeface="Google Sans"/>
                <a:sym typeface="Google Sans"/>
              </a:rPr>
              <a:t>Onboarded</a:t>
            </a:r>
            <a:r>
              <a:rPr lang="en" sz="900">
                <a:latin typeface="Google Sans"/>
                <a:ea typeface="Google Sans"/>
                <a:cs typeface="Google Sans"/>
                <a:sym typeface="Google Sans"/>
              </a:rPr>
              <a:t> merchants retain 11pp better vs. Resurrected after three months</a:t>
            </a:r>
            <a:endParaRPr sz="900">
              <a:latin typeface="Google Sans"/>
              <a:ea typeface="Google Sans"/>
              <a:cs typeface="Google Sans"/>
              <a:sym typeface="Google Sans"/>
            </a:endParaRPr>
          </a:p>
        </p:txBody>
      </p:sp>
      <p:cxnSp>
        <p:nvCxnSpPr>
          <p:cNvPr id="196" name="Google Shape;196;p31"/>
          <p:cNvCxnSpPr/>
          <p:nvPr/>
        </p:nvCxnSpPr>
        <p:spPr>
          <a:xfrm>
            <a:off x="4414225" y="1017450"/>
            <a:ext cx="0" cy="3285900"/>
          </a:xfrm>
          <a:prstGeom prst="straightConnector1">
            <a:avLst/>
          </a:prstGeom>
          <a:noFill/>
          <a:ln cap="flat" cmpd="sng" w="9525">
            <a:solidFill>
              <a:srgbClr val="999999"/>
            </a:solidFill>
            <a:prstDash val="dot"/>
            <a:round/>
            <a:headEnd len="med" w="med" type="none"/>
            <a:tailEnd len="med" w="med" type="none"/>
          </a:ln>
        </p:spPr>
      </p:cxnSp>
      <p:sp>
        <p:nvSpPr>
          <p:cNvPr id="197" name="Google Shape;197;p31"/>
          <p:cNvSpPr txBox="1"/>
          <p:nvPr/>
        </p:nvSpPr>
        <p:spPr>
          <a:xfrm>
            <a:off x="900775" y="1083900"/>
            <a:ext cx="3031500" cy="277200"/>
          </a:xfrm>
          <a:prstGeom prst="rect">
            <a:avLst/>
          </a:prstGeom>
          <a:solidFill>
            <a:srgbClr val="F3F3F3"/>
          </a:solidFill>
          <a:ln cap="flat" cmpd="sng" w="9525">
            <a:solidFill>
              <a:schemeClr val="lt1"/>
            </a:solidFill>
            <a:prstDash val="solid"/>
            <a:round/>
            <a:headEnd len="sm" w="sm" type="none"/>
            <a:tailEnd len="sm" w="sm" type="none"/>
          </a:ln>
        </p:spPr>
        <p:txBody>
          <a:bodyPr anchorCtr="0" anchor="t" bIns="0" lIns="91425" spcFirstLastPara="1" rIns="91425" wrap="square" tIns="0">
            <a:spAutoFit/>
          </a:bodyPr>
          <a:lstStyle/>
          <a:p>
            <a:pPr indent="0" lvl="0" marL="0" rtl="0" algn="ctr">
              <a:spcBef>
                <a:spcPts val="0"/>
              </a:spcBef>
              <a:spcAft>
                <a:spcPts val="0"/>
              </a:spcAft>
              <a:buNone/>
            </a:pPr>
            <a:r>
              <a:rPr lang="en" sz="900">
                <a:latin typeface="Google Sans"/>
                <a:ea typeface="Google Sans"/>
                <a:cs typeface="Google Sans"/>
                <a:sym typeface="Google Sans"/>
              </a:rPr>
              <a:t>Net activation for onboardings (FOS activations - selfonboards) is 23pp higher vs. net resurrection</a:t>
            </a:r>
            <a:endParaRPr sz="900">
              <a:latin typeface="Google Sans"/>
              <a:ea typeface="Google Sans"/>
              <a:cs typeface="Google Sans"/>
              <a:sym typeface="Google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graphicFrame>
        <p:nvGraphicFramePr>
          <p:cNvPr id="202" name="Google Shape;202;p32"/>
          <p:cNvGraphicFramePr/>
          <p:nvPr/>
        </p:nvGraphicFramePr>
        <p:xfrm>
          <a:off x="917850" y="1672082"/>
          <a:ext cx="3000000" cy="3000000"/>
        </p:xfrm>
        <a:graphic>
          <a:graphicData uri="http://schemas.openxmlformats.org/drawingml/2006/table">
            <a:tbl>
              <a:tblPr>
                <a:noFill/>
                <a:tableStyleId>{991E5293-B41F-4FDB-9082-4329580688C0}</a:tableStyleId>
              </a:tblPr>
              <a:tblGrid>
                <a:gridCol w="952500"/>
                <a:gridCol w="733425"/>
                <a:gridCol w="733425"/>
                <a:gridCol w="733425"/>
                <a:gridCol w="733425"/>
              </a:tblGrid>
              <a:tr h="3333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FFFFFF"/>
                          </a:solidFill>
                          <a:latin typeface="Google Sans"/>
                          <a:ea typeface="Google Sans"/>
                          <a:cs typeface="Google Sans"/>
                          <a:sym typeface="Google Sans"/>
                        </a:rPr>
                        <a:t>Total Ob</a:t>
                      </a:r>
                      <a:endParaRPr sz="900">
                        <a:solidFill>
                          <a:srgbClr val="FFFFFF"/>
                        </a:solidFill>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rtl="0" algn="ctr">
                        <a:lnSpc>
                          <a:spcPct val="115000"/>
                        </a:lnSpc>
                        <a:spcBef>
                          <a:spcPts val="0"/>
                        </a:spcBef>
                        <a:spcAft>
                          <a:spcPts val="0"/>
                        </a:spcAft>
                        <a:buNone/>
                      </a:pPr>
                      <a:r>
                        <a:rPr lang="en" sz="900">
                          <a:solidFill>
                            <a:srgbClr val="FFFFFF"/>
                          </a:solidFill>
                          <a:latin typeface="Google Sans"/>
                          <a:ea typeface="Google Sans"/>
                          <a:cs typeface="Google Sans"/>
                          <a:sym typeface="Google Sans"/>
                        </a:rPr>
                        <a:t>Total Revisits</a:t>
                      </a:r>
                      <a:endParaRPr sz="900">
                        <a:solidFill>
                          <a:srgbClr val="FFFFFF"/>
                        </a:solidFill>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Inactive @ Revisit</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Active @ Revisit</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r>
              <a:tr h="200025">
                <a:tc>
                  <a:txBody>
                    <a:bodyPr/>
                    <a:lstStyle/>
                    <a:p>
                      <a:pPr indent="0" lvl="0" marL="0" rtl="0" algn="l">
                        <a:lnSpc>
                          <a:spcPct val="115000"/>
                        </a:lnSpc>
                        <a:spcBef>
                          <a:spcPts val="0"/>
                        </a:spcBef>
                        <a:spcAft>
                          <a:spcPts val="0"/>
                        </a:spcAft>
                        <a:buNone/>
                      </a:pPr>
                      <a:r>
                        <a:rPr lang="en" sz="900">
                          <a:latin typeface="Google Sans"/>
                          <a:ea typeface="Google Sans"/>
                          <a:cs typeface="Google Sans"/>
                          <a:sym typeface="Google Sans"/>
                        </a:rPr>
                        <a:t>FOS Agents</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2500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2500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900">
                          <a:latin typeface="Google Sans"/>
                          <a:ea typeface="Google Sans"/>
                          <a:cs typeface="Google Sans"/>
                          <a:sym typeface="Google Sans"/>
                        </a:rPr>
                        <a:t>FOS Productivity</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4</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2</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4</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900">
                          <a:latin typeface="Google Sans"/>
                          <a:ea typeface="Google Sans"/>
                          <a:cs typeface="Google Sans"/>
                          <a:sym typeface="Google Sans"/>
                        </a:rPr>
                        <a:t>FOS Lift</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solidFill>
                            <a:srgbClr val="38761D"/>
                          </a:solidFill>
                          <a:latin typeface="Google Sans"/>
                          <a:ea typeface="Google Sans"/>
                          <a:cs typeface="Google Sans"/>
                          <a:sym typeface="Google Sans"/>
                        </a:rPr>
                        <a:t>82%</a:t>
                      </a:r>
                      <a:endParaRPr sz="900">
                        <a:solidFill>
                          <a:srgbClr val="38761D"/>
                        </a:solidFill>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38761D"/>
                          </a:solidFill>
                          <a:latin typeface="Google Sans"/>
                          <a:ea typeface="Google Sans"/>
                          <a:cs typeface="Google Sans"/>
                          <a:sym typeface="Google Sans"/>
                        </a:rPr>
                        <a:t>50%</a:t>
                      </a:r>
                      <a:endParaRPr sz="900">
                        <a:solidFill>
                          <a:srgbClr val="38761D"/>
                        </a:solidFill>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38761D"/>
                          </a:solidFill>
                          <a:latin typeface="Google Sans"/>
                          <a:ea typeface="Google Sans"/>
                          <a:cs typeface="Google Sans"/>
                          <a:sym typeface="Google Sans"/>
                        </a:rPr>
                        <a:t>92%</a:t>
                      </a:r>
                      <a:endParaRPr sz="900">
                        <a:solidFill>
                          <a:srgbClr val="38761D"/>
                        </a:solidFill>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900">
                          <a:latin typeface="Google Sans"/>
                          <a:ea typeface="Google Sans"/>
                          <a:cs typeface="Google Sans"/>
                          <a:sym typeface="Google Sans"/>
                        </a:rPr>
                        <a:t>Organic</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solidFill>
                            <a:srgbClr val="38761D"/>
                          </a:solidFill>
                          <a:latin typeface="Google Sans"/>
                          <a:ea typeface="Google Sans"/>
                          <a:cs typeface="Google Sans"/>
                          <a:sym typeface="Google Sans"/>
                        </a:rPr>
                        <a:t>15%</a:t>
                      </a:r>
                      <a:endParaRPr sz="900">
                        <a:solidFill>
                          <a:srgbClr val="38761D"/>
                        </a:solidFill>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38761D"/>
                          </a:solidFill>
                          <a:latin typeface="Google Sans"/>
                          <a:ea typeface="Google Sans"/>
                          <a:cs typeface="Google Sans"/>
                          <a:sym typeface="Google Sans"/>
                        </a:rPr>
                        <a:t>6%</a:t>
                      </a:r>
                      <a:endParaRPr sz="900">
                        <a:solidFill>
                          <a:srgbClr val="38761D"/>
                        </a:solidFill>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38761D"/>
                          </a:solidFill>
                          <a:latin typeface="Google Sans"/>
                          <a:ea typeface="Google Sans"/>
                          <a:cs typeface="Google Sans"/>
                          <a:sym typeface="Google Sans"/>
                        </a:rPr>
                        <a:t>79%</a:t>
                      </a:r>
                      <a:endParaRPr sz="900">
                        <a:solidFill>
                          <a:srgbClr val="38761D"/>
                        </a:solidFill>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900">
                          <a:latin typeface="Google Sans"/>
                          <a:ea typeface="Google Sans"/>
                          <a:cs typeface="Google Sans"/>
                          <a:sym typeface="Google Sans"/>
                        </a:rPr>
                        <a:t>Immediate</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6,690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1,660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880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780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900">
                          <a:latin typeface="Google Sans"/>
                          <a:ea typeface="Google Sans"/>
                          <a:cs typeface="Google Sans"/>
                          <a:sym typeface="Google Sans"/>
                        </a:rPr>
                        <a:t>M1</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6,143</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1,540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760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780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900">
                          <a:latin typeface="Google Sans"/>
                          <a:ea typeface="Google Sans"/>
                          <a:cs typeface="Google Sans"/>
                          <a:sym typeface="Google Sans"/>
                        </a:rPr>
                        <a:t>M2</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5,236</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1,379</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599</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780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9550">
                <a:tc>
                  <a:txBody>
                    <a:bodyPr/>
                    <a:lstStyle/>
                    <a:p>
                      <a:pPr indent="0" lvl="0" marL="0" rtl="0" algn="l">
                        <a:lnSpc>
                          <a:spcPct val="115000"/>
                        </a:lnSpc>
                        <a:spcBef>
                          <a:spcPts val="0"/>
                        </a:spcBef>
                        <a:spcAft>
                          <a:spcPts val="0"/>
                        </a:spcAft>
                        <a:buNone/>
                      </a:pPr>
                      <a:r>
                        <a:rPr lang="en" sz="900">
                          <a:latin typeface="Google Sans"/>
                          <a:ea typeface="Google Sans"/>
                          <a:cs typeface="Google Sans"/>
                          <a:sym typeface="Google Sans"/>
                        </a:rPr>
                        <a:t>M3</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b="1" lang="en" sz="1000">
                          <a:solidFill>
                            <a:srgbClr val="4285F4"/>
                          </a:solidFill>
                          <a:latin typeface="Google Sans"/>
                          <a:ea typeface="Google Sans"/>
                          <a:cs typeface="Google Sans"/>
                          <a:sym typeface="Google Sans"/>
                        </a:rPr>
                        <a:t>4,844</a:t>
                      </a:r>
                      <a:endParaRPr b="1" sz="1000">
                        <a:solidFill>
                          <a:srgbClr val="4285F4"/>
                        </a:solidFill>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4285F4"/>
                          </a:solidFill>
                          <a:latin typeface="Google Sans"/>
                          <a:ea typeface="Google Sans"/>
                          <a:cs typeface="Google Sans"/>
                          <a:sym typeface="Google Sans"/>
                        </a:rPr>
                        <a:t>1,300</a:t>
                      </a:r>
                      <a:endParaRPr b="1" sz="1000">
                        <a:solidFill>
                          <a:srgbClr val="4285F4"/>
                        </a:solidFill>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520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780</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900">
                          <a:latin typeface="Google Sans"/>
                          <a:ea typeface="Google Sans"/>
                          <a:cs typeface="Google Sans"/>
                          <a:sym typeface="Google Sans"/>
                        </a:rPr>
                        <a:t>Cost/MTM</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en" sz="900">
                          <a:latin typeface="Google Sans"/>
                          <a:ea typeface="Google Sans"/>
                          <a:cs typeface="Google Sans"/>
                          <a:sym typeface="Google Sans"/>
                        </a:rPr>
                        <a:t>727</a:t>
                      </a:r>
                      <a:endParaRPr b="1"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en" sz="900">
                          <a:latin typeface="Google Sans"/>
                          <a:ea typeface="Google Sans"/>
                          <a:cs typeface="Google Sans"/>
                          <a:sym typeface="Google Sans"/>
                        </a:rPr>
                        <a:t>962</a:t>
                      </a:r>
                      <a:endParaRPr b="1"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673</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 sz="900">
                          <a:latin typeface="Google Sans"/>
                          <a:ea typeface="Google Sans"/>
                          <a:cs typeface="Google Sans"/>
                          <a:sym typeface="Google Sans"/>
                        </a:rPr>
                        <a:t>1,154</a:t>
                      </a:r>
                      <a:endParaRPr sz="900">
                        <a:latin typeface="Google Sans"/>
                        <a:ea typeface="Google Sans"/>
                        <a:cs typeface="Google Sans"/>
                        <a:sym typeface="Google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r>
            </a:tbl>
          </a:graphicData>
        </a:graphic>
      </p:graphicFrame>
      <p:sp>
        <p:nvSpPr>
          <p:cNvPr id="203" name="Google Shape;203;p32"/>
          <p:cNvSpPr txBox="1"/>
          <p:nvPr/>
        </p:nvSpPr>
        <p:spPr>
          <a:xfrm>
            <a:off x="136500" y="4549575"/>
            <a:ext cx="838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Google Sans"/>
                <a:ea typeface="Google Sans"/>
                <a:cs typeface="Google Sans"/>
                <a:sym typeface="Google Sans"/>
              </a:rPr>
              <a:t>Note: </a:t>
            </a:r>
            <a:endParaRPr sz="700">
              <a:latin typeface="Google Sans"/>
              <a:ea typeface="Google Sans"/>
              <a:cs typeface="Google Sans"/>
              <a:sym typeface="Google Sans"/>
            </a:endParaRPr>
          </a:p>
          <a:p>
            <a:pPr indent="-273050" lvl="0" marL="457200" rtl="0" algn="l">
              <a:spcBef>
                <a:spcPts val="0"/>
              </a:spcBef>
              <a:spcAft>
                <a:spcPts val="0"/>
              </a:spcAft>
              <a:buSzPts val="700"/>
              <a:buFont typeface="Google Sans"/>
              <a:buChar char="●"/>
            </a:pPr>
            <a:r>
              <a:rPr lang="en" sz="700">
                <a:latin typeface="Google Sans"/>
                <a:ea typeface="Google Sans"/>
                <a:cs typeface="Google Sans"/>
                <a:sym typeface="Google Sans"/>
              </a:rPr>
              <a:t>M1, M2 and M3 MTMs are </a:t>
            </a:r>
            <a:r>
              <a:rPr lang="en" sz="700">
                <a:latin typeface="Google Sans"/>
                <a:ea typeface="Google Sans"/>
                <a:cs typeface="Google Sans"/>
                <a:sym typeface="Google Sans"/>
              </a:rPr>
              <a:t>based on calculated retention decay across all three FOS actions</a:t>
            </a:r>
            <a:endParaRPr sz="700">
              <a:latin typeface="Google Sans"/>
              <a:ea typeface="Google Sans"/>
              <a:cs typeface="Google Sans"/>
              <a:sym typeface="Google Sans"/>
            </a:endParaRPr>
          </a:p>
          <a:p>
            <a:pPr indent="-273050" lvl="0" marL="457200" rtl="0" algn="l">
              <a:spcBef>
                <a:spcPts val="0"/>
              </a:spcBef>
              <a:spcAft>
                <a:spcPts val="0"/>
              </a:spcAft>
              <a:buSzPts val="700"/>
              <a:buFont typeface="Google Sans"/>
              <a:buChar char="●"/>
            </a:pPr>
            <a:r>
              <a:rPr lang="en" sz="700">
                <a:latin typeface="Google Sans"/>
                <a:ea typeface="Google Sans"/>
                <a:cs typeface="Google Sans"/>
                <a:sym typeface="Google Sans"/>
              </a:rPr>
              <a:t>Netted by Organic Onboardings (Self-signups), FOS Revisits , org, resurrection &amp; retention to get to Incremental gain</a:t>
            </a:r>
            <a:endParaRPr sz="700">
              <a:latin typeface="Google Sans"/>
              <a:ea typeface="Google Sans"/>
              <a:cs typeface="Google Sans"/>
              <a:sym typeface="Google Sans"/>
            </a:endParaRPr>
          </a:p>
          <a:p>
            <a:pPr indent="-273050" lvl="0" marL="457200" rtl="0" algn="l">
              <a:spcBef>
                <a:spcPts val="0"/>
              </a:spcBef>
              <a:spcAft>
                <a:spcPts val="0"/>
              </a:spcAft>
              <a:buSzPts val="700"/>
              <a:buFont typeface="Google Sans"/>
              <a:buChar char="●"/>
            </a:pPr>
            <a:r>
              <a:rPr lang="en" sz="700">
                <a:latin typeface="Google Sans"/>
                <a:ea typeface="Google Sans"/>
                <a:cs typeface="Google Sans"/>
                <a:sym typeface="Google Sans"/>
              </a:rPr>
              <a:t>Assuming total FOS agents as 5k are equally distributed b/w onboardings and revisited, </a:t>
            </a:r>
            <a:r>
              <a:rPr lang="en" sz="700">
                <a:latin typeface="Google Sans"/>
                <a:ea typeface="Google Sans"/>
                <a:cs typeface="Google Sans"/>
                <a:sym typeface="Google Sans"/>
              </a:rPr>
              <a:t>and further 60%, 40% between active versus inactive revisits</a:t>
            </a:r>
            <a:endParaRPr sz="700">
              <a:latin typeface="Google Sans"/>
              <a:ea typeface="Google Sans"/>
              <a:cs typeface="Google Sans"/>
              <a:sym typeface="Google Sans"/>
            </a:endParaRPr>
          </a:p>
        </p:txBody>
      </p:sp>
      <p:sp>
        <p:nvSpPr>
          <p:cNvPr id="204" name="Google Shape;204;p32"/>
          <p:cNvSpPr/>
          <p:nvPr/>
        </p:nvSpPr>
        <p:spPr>
          <a:xfrm>
            <a:off x="42375" y="84425"/>
            <a:ext cx="9144000" cy="43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333333"/>
                </a:solidFill>
                <a:latin typeface="Google Sans"/>
                <a:ea typeface="Google Sans"/>
                <a:cs typeface="Google Sans"/>
                <a:sym typeface="Google Sans"/>
              </a:rPr>
              <a:t>Onboarding leads to 3.7x MTMs vs. Revisits after three months</a:t>
            </a:r>
            <a:endParaRPr baseline="30000" sz="2000">
              <a:solidFill>
                <a:srgbClr val="333333"/>
              </a:solidFill>
              <a:latin typeface="Google Sans"/>
              <a:ea typeface="Google Sans"/>
              <a:cs typeface="Google Sans"/>
              <a:sym typeface="Google Sans"/>
            </a:endParaRPr>
          </a:p>
        </p:txBody>
      </p:sp>
      <p:sp>
        <p:nvSpPr>
          <p:cNvPr id="205" name="Google Shape;205;p32"/>
          <p:cNvSpPr txBox="1"/>
          <p:nvPr/>
        </p:nvSpPr>
        <p:spPr>
          <a:xfrm>
            <a:off x="83400" y="355177"/>
            <a:ext cx="8794200" cy="400200"/>
          </a:xfrm>
          <a:prstGeom prst="rect">
            <a:avLst/>
          </a:prstGeom>
          <a:noFill/>
          <a:ln>
            <a:noFill/>
          </a:ln>
        </p:spPr>
        <p:txBody>
          <a:bodyPr anchorCtr="0" anchor="t" bIns="91425" lIns="91425" spcFirstLastPara="1" rIns="91425" wrap="square" tIns="91425">
            <a:spAutoFit/>
          </a:bodyPr>
          <a:lstStyle/>
          <a:p>
            <a:pPr indent="0" lvl="0" marL="0" rtl="0" algn="l">
              <a:spcBef>
                <a:spcPts val="200"/>
              </a:spcBef>
              <a:spcAft>
                <a:spcPts val="0"/>
              </a:spcAft>
              <a:buNone/>
            </a:pPr>
            <a:r>
              <a:rPr lang="en">
                <a:solidFill>
                  <a:srgbClr val="4A86E8"/>
                </a:solidFill>
                <a:latin typeface="Google Sans"/>
                <a:ea typeface="Google Sans"/>
                <a:cs typeface="Google Sans"/>
                <a:sym typeface="Google Sans"/>
              </a:rPr>
              <a:t>Retention uplift between FOS and organically retained </a:t>
            </a:r>
            <a:r>
              <a:rPr lang="en">
                <a:solidFill>
                  <a:srgbClr val="4A86E8"/>
                </a:solidFill>
                <a:latin typeface="Google Sans"/>
                <a:ea typeface="Google Sans"/>
                <a:cs typeface="Google Sans"/>
                <a:sym typeface="Google Sans"/>
              </a:rPr>
              <a:t>merchants</a:t>
            </a:r>
            <a:r>
              <a:rPr lang="en">
                <a:solidFill>
                  <a:srgbClr val="4A86E8"/>
                </a:solidFill>
                <a:latin typeface="Google Sans"/>
                <a:ea typeface="Google Sans"/>
                <a:cs typeface="Google Sans"/>
                <a:sym typeface="Google Sans"/>
              </a:rPr>
              <a:t> remains constant @13% MoM</a:t>
            </a:r>
            <a:endParaRPr>
              <a:solidFill>
                <a:srgbClr val="B45F06"/>
              </a:solidFill>
              <a:latin typeface="Google Sans"/>
              <a:ea typeface="Google Sans"/>
              <a:cs typeface="Google Sans"/>
              <a:sym typeface="Google Sans"/>
            </a:endParaRPr>
          </a:p>
        </p:txBody>
      </p:sp>
      <p:sp>
        <p:nvSpPr>
          <p:cNvPr id="206" name="Google Shape;206;p32"/>
          <p:cNvSpPr txBox="1"/>
          <p:nvPr/>
        </p:nvSpPr>
        <p:spPr>
          <a:xfrm>
            <a:off x="800708" y="1197600"/>
            <a:ext cx="4120500" cy="277200"/>
          </a:xfrm>
          <a:prstGeom prst="rect">
            <a:avLst/>
          </a:prstGeom>
          <a:solidFill>
            <a:srgbClr val="F3F3F3"/>
          </a:solidFill>
          <a:ln cap="flat" cmpd="sng" w="9525">
            <a:solidFill>
              <a:schemeClr val="lt1"/>
            </a:solidFill>
            <a:prstDash val="solid"/>
            <a:round/>
            <a:headEnd len="sm" w="sm" type="none"/>
            <a:tailEnd len="sm" w="sm" type="none"/>
          </a:ln>
        </p:spPr>
        <p:txBody>
          <a:bodyPr anchorCtr="0" anchor="t" bIns="0" lIns="91425" spcFirstLastPara="1" rIns="91425" wrap="square" tIns="0">
            <a:spAutoFit/>
          </a:bodyPr>
          <a:lstStyle/>
          <a:p>
            <a:pPr indent="0" lvl="0" marL="0" rtl="0" algn="ctr">
              <a:spcBef>
                <a:spcPts val="0"/>
              </a:spcBef>
              <a:spcAft>
                <a:spcPts val="0"/>
              </a:spcAft>
              <a:buNone/>
            </a:pPr>
            <a:r>
              <a:rPr lang="en" sz="900">
                <a:latin typeface="Google Sans"/>
                <a:ea typeface="Google Sans"/>
                <a:cs typeface="Google Sans"/>
                <a:sym typeface="Google Sans"/>
              </a:rPr>
              <a:t>For each additional FOS agents deployed, onboardings lead to 3.7x MTMs vs. revisits</a:t>
            </a:r>
            <a:endParaRPr sz="900">
              <a:latin typeface="Google Sans"/>
              <a:ea typeface="Google Sans"/>
              <a:cs typeface="Google Sans"/>
              <a:sym typeface="Google Sans"/>
            </a:endParaRPr>
          </a:p>
        </p:txBody>
      </p:sp>
      <p:sp>
        <p:nvSpPr>
          <p:cNvPr id="207" name="Google Shape;207;p32"/>
          <p:cNvSpPr/>
          <p:nvPr/>
        </p:nvSpPr>
        <p:spPr>
          <a:xfrm>
            <a:off x="1178250" y="4272670"/>
            <a:ext cx="6299700" cy="276900"/>
          </a:xfrm>
          <a:prstGeom prst="rect">
            <a:avLst/>
          </a:prstGeom>
          <a:solidFill>
            <a:srgbClr val="4285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Google Sans"/>
                <a:ea typeface="Google Sans"/>
                <a:cs typeface="Google Sans"/>
                <a:sym typeface="Google Sans"/>
              </a:rPr>
              <a:t>Prioritize onboardings over revisits to generate higher # long-term MTMs</a:t>
            </a:r>
            <a:endParaRPr sz="1200">
              <a:solidFill>
                <a:srgbClr val="FFFFFF"/>
              </a:solidFill>
              <a:latin typeface="Google Sans"/>
              <a:ea typeface="Google Sans"/>
              <a:cs typeface="Google Sans"/>
              <a:sym typeface="Google Sans"/>
            </a:endParaRPr>
          </a:p>
        </p:txBody>
      </p:sp>
      <p:sp>
        <p:nvSpPr>
          <p:cNvPr id="208" name="Google Shape;208;p32"/>
          <p:cNvSpPr/>
          <p:nvPr/>
        </p:nvSpPr>
        <p:spPr>
          <a:xfrm>
            <a:off x="1848116" y="3606001"/>
            <a:ext cx="1452000" cy="2769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2"/>
          <p:cNvSpPr txBox="1"/>
          <p:nvPr/>
        </p:nvSpPr>
        <p:spPr>
          <a:xfrm>
            <a:off x="5603600" y="2128600"/>
            <a:ext cx="3191700" cy="1279200"/>
          </a:xfrm>
          <a:prstGeom prst="rect">
            <a:avLst/>
          </a:prstGeom>
          <a:noFill/>
          <a:ln>
            <a:noFill/>
          </a:ln>
        </p:spPr>
        <p:txBody>
          <a:bodyPr anchorCtr="0" anchor="t" bIns="91425" lIns="91425" spcFirstLastPara="1" rIns="91425" wrap="square" tIns="91425">
            <a:spAutoFit/>
          </a:bodyPr>
          <a:lstStyle/>
          <a:p>
            <a:pPr indent="-285750" lvl="0" marL="457200" rtl="0" algn="l">
              <a:lnSpc>
                <a:spcPct val="115000"/>
              </a:lnSpc>
              <a:spcBef>
                <a:spcPts val="0"/>
              </a:spcBef>
              <a:spcAft>
                <a:spcPts val="0"/>
              </a:spcAft>
              <a:buSzPts val="900"/>
              <a:buFont typeface="Google Sans"/>
              <a:buChar char="●"/>
            </a:pPr>
            <a:r>
              <a:rPr lang="en" sz="900">
                <a:latin typeface="Google Sans"/>
                <a:ea typeface="Google Sans"/>
                <a:cs typeface="Google Sans"/>
                <a:sym typeface="Google Sans"/>
              </a:rPr>
              <a:t>Self-onboards retain at 68% at M1, while organic resurrected merchants retain at 60% at M1</a:t>
            </a:r>
            <a:endParaRPr sz="900">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sz="900">
              <a:latin typeface="Google Sans"/>
              <a:ea typeface="Google Sans"/>
              <a:cs typeface="Google Sans"/>
              <a:sym typeface="Google Sans"/>
            </a:endParaRPr>
          </a:p>
          <a:p>
            <a:pPr indent="-285750" lvl="0" marL="457200" rtl="0" algn="l">
              <a:lnSpc>
                <a:spcPct val="115000"/>
              </a:lnSpc>
              <a:spcBef>
                <a:spcPts val="0"/>
              </a:spcBef>
              <a:spcAft>
                <a:spcPts val="0"/>
              </a:spcAft>
              <a:buSzPts val="900"/>
              <a:buFont typeface="Google Sans"/>
              <a:buChar char="●"/>
            </a:pPr>
            <a:r>
              <a:rPr lang="en" sz="900">
                <a:latin typeface="Google Sans"/>
                <a:ea typeface="Google Sans"/>
                <a:cs typeface="Google Sans"/>
                <a:sym typeface="Google Sans"/>
              </a:rPr>
              <a:t>Retention uplift is calculated on 28D time period while resurrection &amp; activation is calculated on 15D</a:t>
            </a:r>
            <a:endParaRPr sz="900">
              <a:latin typeface="Google Sans"/>
              <a:ea typeface="Google Sans"/>
              <a:cs typeface="Google Sans"/>
              <a:sym typeface="Google Sans"/>
            </a:endParaRPr>
          </a:p>
          <a:p>
            <a:pPr indent="0" lvl="0" marL="0" rtl="0" algn="l">
              <a:spcBef>
                <a:spcPts val="0"/>
              </a:spcBef>
              <a:spcAft>
                <a:spcPts val="0"/>
              </a:spcAft>
              <a:buNone/>
            </a:pPr>
            <a:r>
              <a:t/>
            </a:r>
            <a:endParaRPr sz="900">
              <a:latin typeface="Google Sans"/>
              <a:ea typeface="Google Sans"/>
              <a:cs typeface="Google Sans"/>
              <a:sym typeface="Google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nvSpPr>
        <p:spPr>
          <a:xfrm>
            <a:off x="2872975" y="3548775"/>
            <a:ext cx="5585700" cy="1119900"/>
          </a:xfrm>
          <a:prstGeom prst="rect">
            <a:avLst/>
          </a:prstGeom>
          <a:noFill/>
          <a:ln>
            <a:noFill/>
          </a:ln>
        </p:spPr>
        <p:txBody>
          <a:bodyPr anchorCtr="0" anchor="t" bIns="91425" lIns="91425" spcFirstLastPara="1" rIns="91425" wrap="square" tIns="91425">
            <a:spAutoFit/>
          </a:bodyPr>
          <a:lstStyle/>
          <a:p>
            <a:pPr indent="-285750" lvl="0" marL="457200" rtl="0" algn="l">
              <a:lnSpc>
                <a:spcPct val="115000"/>
              </a:lnSpc>
              <a:spcBef>
                <a:spcPts val="0"/>
              </a:spcBef>
              <a:spcAft>
                <a:spcPts val="0"/>
              </a:spcAft>
              <a:buSzPts val="900"/>
              <a:buFont typeface="Google Sans"/>
              <a:buChar char="●"/>
            </a:pPr>
            <a:r>
              <a:rPr lang="en" sz="900">
                <a:latin typeface="Google Sans"/>
                <a:ea typeface="Google Sans"/>
                <a:cs typeface="Google Sans"/>
                <a:sym typeface="Google Sans"/>
              </a:rPr>
              <a:t>Quality of onboarded merchants continue be high MoM</a:t>
            </a:r>
            <a:endParaRPr sz="900">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sz="900">
              <a:latin typeface="Google Sans"/>
              <a:ea typeface="Google Sans"/>
              <a:cs typeface="Google Sans"/>
              <a:sym typeface="Google Sans"/>
            </a:endParaRPr>
          </a:p>
          <a:p>
            <a:pPr indent="-285750" lvl="0" marL="457200" rtl="0" algn="l">
              <a:lnSpc>
                <a:spcPct val="115000"/>
              </a:lnSpc>
              <a:spcBef>
                <a:spcPts val="0"/>
              </a:spcBef>
              <a:spcAft>
                <a:spcPts val="0"/>
              </a:spcAft>
              <a:buSzPts val="900"/>
              <a:buFont typeface="Google Sans"/>
              <a:buChar char="●"/>
            </a:pPr>
            <a:r>
              <a:rPr lang="en" sz="900">
                <a:latin typeface="Google Sans"/>
                <a:ea typeface="Google Sans"/>
                <a:cs typeface="Google Sans"/>
                <a:sym typeface="Google Sans"/>
              </a:rPr>
              <a:t>Onboardings generate larger number of high quality </a:t>
            </a:r>
            <a:r>
              <a:rPr lang="en" sz="900">
                <a:latin typeface="Google Sans"/>
                <a:ea typeface="Google Sans"/>
                <a:cs typeface="Google Sans"/>
                <a:sym typeface="Google Sans"/>
              </a:rPr>
              <a:t>merchants vs. revisits</a:t>
            </a:r>
            <a:endParaRPr sz="900">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sz="900">
              <a:solidFill>
                <a:schemeClr val="dk1"/>
              </a:solidFill>
              <a:latin typeface="Google Sans"/>
              <a:ea typeface="Google Sans"/>
              <a:cs typeface="Google Sans"/>
              <a:sym typeface="Google Sans"/>
            </a:endParaRPr>
          </a:p>
          <a:p>
            <a:pPr indent="-285750" lvl="0" marL="457200" rtl="0" algn="l">
              <a:lnSpc>
                <a:spcPct val="115000"/>
              </a:lnSpc>
              <a:spcBef>
                <a:spcPts val="0"/>
              </a:spcBef>
              <a:spcAft>
                <a:spcPts val="0"/>
              </a:spcAft>
              <a:buClr>
                <a:schemeClr val="dk1"/>
              </a:buClr>
              <a:buSzPts val="900"/>
              <a:buFont typeface="Google Sans"/>
              <a:buChar char="●"/>
            </a:pPr>
            <a:r>
              <a:rPr lang="en" sz="900">
                <a:solidFill>
                  <a:schemeClr val="dk1"/>
                </a:solidFill>
                <a:latin typeface="Google Sans"/>
                <a:ea typeface="Google Sans"/>
                <a:cs typeface="Google Sans"/>
                <a:sym typeface="Google Sans"/>
              </a:rPr>
              <a:t>%High Quality merchants in active revisits is function of merchant base revisits. April: %highInt merchants before revisit: 58%; Incremental 11% improved quality</a:t>
            </a:r>
            <a:endParaRPr sz="900">
              <a:latin typeface="Google Sans"/>
              <a:ea typeface="Google Sans"/>
              <a:cs typeface="Google Sans"/>
              <a:sym typeface="Google Sans"/>
            </a:endParaRPr>
          </a:p>
        </p:txBody>
      </p:sp>
      <p:pic>
        <p:nvPicPr>
          <p:cNvPr id="215" name="Google Shape;215;p33" title="Chart"/>
          <p:cNvPicPr preferRelativeResize="0"/>
          <p:nvPr/>
        </p:nvPicPr>
        <p:blipFill rotWithShape="1">
          <a:blip r:embed="rId3">
            <a:alphaModFix/>
          </a:blip>
          <a:srcRect b="10497" l="8706" r="5596" t="3739"/>
          <a:stretch/>
        </p:blipFill>
        <p:spPr>
          <a:xfrm>
            <a:off x="2914567" y="1466024"/>
            <a:ext cx="5169376" cy="1902883"/>
          </a:xfrm>
          <a:prstGeom prst="rect">
            <a:avLst/>
          </a:prstGeom>
          <a:noFill/>
          <a:ln>
            <a:noFill/>
          </a:ln>
        </p:spPr>
      </p:pic>
      <p:sp>
        <p:nvSpPr>
          <p:cNvPr id="216" name="Google Shape;216;p33"/>
          <p:cNvSpPr txBox="1"/>
          <p:nvPr/>
        </p:nvSpPr>
        <p:spPr>
          <a:xfrm>
            <a:off x="168775" y="4594650"/>
            <a:ext cx="4233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Google Sans"/>
                <a:ea typeface="Google Sans"/>
                <a:cs typeface="Google Sans"/>
                <a:sym typeface="Google Sans"/>
              </a:rPr>
              <a:t>Note: </a:t>
            </a:r>
            <a:endParaRPr sz="700">
              <a:latin typeface="Google Sans"/>
              <a:ea typeface="Google Sans"/>
              <a:cs typeface="Google Sans"/>
              <a:sym typeface="Google Sans"/>
            </a:endParaRPr>
          </a:p>
          <a:p>
            <a:pPr indent="0" lvl="0" marL="0" rtl="0" algn="l">
              <a:spcBef>
                <a:spcPts val="0"/>
              </a:spcBef>
              <a:spcAft>
                <a:spcPts val="0"/>
              </a:spcAft>
              <a:buNone/>
            </a:pPr>
            <a:r>
              <a:rPr lang="en" sz="700">
                <a:latin typeface="Google Sans"/>
                <a:ea typeface="Google Sans"/>
                <a:cs typeface="Google Sans"/>
                <a:sym typeface="Google Sans"/>
              </a:rPr>
              <a:t>%HighInt merchants in active revisits is function of active base visited</a:t>
            </a:r>
            <a:endParaRPr sz="700">
              <a:latin typeface="Google Sans"/>
              <a:ea typeface="Google Sans"/>
              <a:cs typeface="Google Sans"/>
              <a:sym typeface="Google Sans"/>
            </a:endParaRPr>
          </a:p>
          <a:p>
            <a:pPr indent="0" lvl="0" marL="0" rtl="0" algn="l">
              <a:spcBef>
                <a:spcPts val="0"/>
              </a:spcBef>
              <a:spcAft>
                <a:spcPts val="0"/>
              </a:spcAft>
              <a:buNone/>
            </a:pPr>
            <a:r>
              <a:rPr lang="en" sz="700">
                <a:latin typeface="Google Sans"/>
                <a:ea typeface="Google Sans"/>
                <a:cs typeface="Google Sans"/>
                <a:sym typeface="Google Sans"/>
              </a:rPr>
              <a:t>Onboarding cohort means activated merchants due to onboardings </a:t>
            </a:r>
            <a:endParaRPr sz="700">
              <a:latin typeface="Google Sans"/>
              <a:ea typeface="Google Sans"/>
              <a:cs typeface="Google Sans"/>
              <a:sym typeface="Google Sans"/>
            </a:endParaRPr>
          </a:p>
        </p:txBody>
      </p:sp>
      <p:sp>
        <p:nvSpPr>
          <p:cNvPr id="217" name="Google Shape;217;p33"/>
          <p:cNvSpPr/>
          <p:nvPr/>
        </p:nvSpPr>
        <p:spPr>
          <a:xfrm>
            <a:off x="42375" y="84425"/>
            <a:ext cx="9144000" cy="43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333333"/>
                </a:solidFill>
                <a:latin typeface="Google Sans"/>
                <a:ea typeface="Google Sans"/>
                <a:cs typeface="Google Sans"/>
                <a:sym typeface="Google Sans"/>
              </a:rPr>
              <a:t>Onboardings generate more high quality merchants vs. revisits MoM</a:t>
            </a:r>
            <a:endParaRPr baseline="30000" sz="2000">
              <a:solidFill>
                <a:srgbClr val="333333"/>
              </a:solidFill>
              <a:latin typeface="Google Sans"/>
              <a:ea typeface="Google Sans"/>
              <a:cs typeface="Google Sans"/>
              <a:sym typeface="Google Sans"/>
            </a:endParaRPr>
          </a:p>
        </p:txBody>
      </p:sp>
      <p:sp>
        <p:nvSpPr>
          <p:cNvPr id="218" name="Google Shape;218;p33"/>
          <p:cNvSpPr txBox="1"/>
          <p:nvPr/>
        </p:nvSpPr>
        <p:spPr>
          <a:xfrm>
            <a:off x="83400" y="355177"/>
            <a:ext cx="8794200" cy="400200"/>
          </a:xfrm>
          <a:prstGeom prst="rect">
            <a:avLst/>
          </a:prstGeom>
          <a:noFill/>
          <a:ln>
            <a:noFill/>
          </a:ln>
        </p:spPr>
        <p:txBody>
          <a:bodyPr anchorCtr="0" anchor="t" bIns="91425" lIns="91425" spcFirstLastPara="1" rIns="91425" wrap="square" tIns="91425">
            <a:spAutoFit/>
          </a:bodyPr>
          <a:lstStyle/>
          <a:p>
            <a:pPr indent="0" lvl="0" marL="0" rtl="0" algn="l">
              <a:spcBef>
                <a:spcPts val="200"/>
              </a:spcBef>
              <a:spcAft>
                <a:spcPts val="0"/>
              </a:spcAft>
              <a:buNone/>
            </a:pPr>
            <a:r>
              <a:t/>
            </a:r>
            <a:endParaRPr>
              <a:solidFill>
                <a:srgbClr val="B45F06"/>
              </a:solidFill>
              <a:latin typeface="Google Sans"/>
              <a:ea typeface="Google Sans"/>
              <a:cs typeface="Google Sans"/>
              <a:sym typeface="Google Sans"/>
            </a:endParaRPr>
          </a:p>
        </p:txBody>
      </p:sp>
      <p:sp>
        <p:nvSpPr>
          <p:cNvPr id="219" name="Google Shape;219;p33"/>
          <p:cNvSpPr txBox="1"/>
          <p:nvPr/>
        </p:nvSpPr>
        <p:spPr>
          <a:xfrm>
            <a:off x="83400" y="355177"/>
            <a:ext cx="8794200" cy="400200"/>
          </a:xfrm>
          <a:prstGeom prst="rect">
            <a:avLst/>
          </a:prstGeom>
          <a:noFill/>
          <a:ln>
            <a:noFill/>
          </a:ln>
        </p:spPr>
        <p:txBody>
          <a:bodyPr anchorCtr="0" anchor="t" bIns="91425" lIns="91425" spcFirstLastPara="1" rIns="91425" wrap="square" tIns="91425">
            <a:spAutoFit/>
          </a:bodyPr>
          <a:lstStyle/>
          <a:p>
            <a:pPr indent="0" lvl="0" marL="0" rtl="0" algn="l">
              <a:spcBef>
                <a:spcPts val="200"/>
              </a:spcBef>
              <a:spcAft>
                <a:spcPts val="0"/>
              </a:spcAft>
              <a:buNone/>
            </a:pPr>
            <a:r>
              <a:rPr lang="en">
                <a:solidFill>
                  <a:srgbClr val="4A86E8"/>
                </a:solidFill>
                <a:latin typeface="Google Sans"/>
                <a:ea typeface="Google Sans"/>
                <a:cs typeface="Google Sans"/>
                <a:sym typeface="Google Sans"/>
              </a:rPr>
              <a:t>Avg. TI within health segment 5 of resurrected merchants is 46 txns, while for activated merch it’s 54 txns</a:t>
            </a:r>
            <a:endParaRPr>
              <a:solidFill>
                <a:srgbClr val="4A86E8"/>
              </a:solidFill>
              <a:latin typeface="Google Sans"/>
              <a:ea typeface="Google Sans"/>
              <a:cs typeface="Google Sans"/>
              <a:sym typeface="Google Sans"/>
            </a:endParaRPr>
          </a:p>
        </p:txBody>
      </p:sp>
      <p:sp>
        <p:nvSpPr>
          <p:cNvPr id="220" name="Google Shape;220;p33"/>
          <p:cNvSpPr/>
          <p:nvPr/>
        </p:nvSpPr>
        <p:spPr>
          <a:xfrm>
            <a:off x="760600" y="2314708"/>
            <a:ext cx="912300" cy="400200"/>
          </a:xfrm>
          <a:prstGeom prst="rect">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33333"/>
                </a:solidFill>
                <a:latin typeface="Google Sans"/>
                <a:ea typeface="Google Sans"/>
                <a:cs typeface="Google Sans"/>
                <a:sym typeface="Google Sans"/>
              </a:rPr>
              <a:t>1.8M </a:t>
            </a:r>
            <a:r>
              <a:rPr lang="en">
                <a:solidFill>
                  <a:srgbClr val="93C47D"/>
                </a:solidFill>
                <a:latin typeface="Google Sans"/>
                <a:ea typeface="Google Sans"/>
                <a:cs typeface="Google Sans"/>
                <a:sym typeface="Google Sans"/>
              </a:rPr>
              <a:t>g</a:t>
            </a:r>
            <a:endParaRPr>
              <a:solidFill>
                <a:srgbClr val="93C47D"/>
              </a:solidFill>
              <a:latin typeface="Google Sans"/>
              <a:ea typeface="Google Sans"/>
              <a:cs typeface="Google Sans"/>
              <a:sym typeface="Google Sans"/>
            </a:endParaRPr>
          </a:p>
          <a:p>
            <a:pPr indent="0" lvl="0" marL="0" rtl="0" algn="ctr">
              <a:spcBef>
                <a:spcPts val="0"/>
              </a:spcBef>
              <a:spcAft>
                <a:spcPts val="0"/>
              </a:spcAft>
              <a:buNone/>
            </a:pPr>
            <a:r>
              <a:rPr lang="en" sz="800">
                <a:solidFill>
                  <a:srgbClr val="333333"/>
                </a:solidFill>
                <a:latin typeface="Google Sans"/>
                <a:ea typeface="Google Sans"/>
                <a:cs typeface="Google Sans"/>
                <a:sym typeface="Google Sans"/>
              </a:rPr>
              <a:t>1-6 txn</a:t>
            </a:r>
            <a:endParaRPr sz="800">
              <a:solidFill>
                <a:srgbClr val="333333"/>
              </a:solidFill>
              <a:latin typeface="Google Sans"/>
              <a:ea typeface="Google Sans"/>
              <a:cs typeface="Google Sans"/>
              <a:sym typeface="Google Sans"/>
            </a:endParaRPr>
          </a:p>
        </p:txBody>
      </p:sp>
      <p:sp>
        <p:nvSpPr>
          <p:cNvPr id="221" name="Google Shape;221;p33"/>
          <p:cNvSpPr/>
          <p:nvPr/>
        </p:nvSpPr>
        <p:spPr>
          <a:xfrm>
            <a:off x="1325260" y="2327284"/>
            <a:ext cx="320100" cy="228600"/>
          </a:xfrm>
          <a:prstGeom prst="ellipse">
            <a:avLst/>
          </a:prstGeom>
          <a:solidFill>
            <a:srgbClr val="CFE2F3"/>
          </a:solidFill>
          <a:ln cap="flat" cmpd="sng" w="9525">
            <a:solidFill>
              <a:srgbClr val="999999"/>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800">
                <a:solidFill>
                  <a:srgbClr val="333333"/>
                </a:solidFill>
                <a:latin typeface="Google Sans"/>
                <a:ea typeface="Google Sans"/>
                <a:cs typeface="Google Sans"/>
                <a:sym typeface="Google Sans"/>
              </a:rPr>
              <a:t>61%</a:t>
            </a:r>
            <a:endParaRPr b="1" sz="800">
              <a:solidFill>
                <a:srgbClr val="333333"/>
              </a:solidFill>
              <a:latin typeface="Google Sans"/>
              <a:ea typeface="Google Sans"/>
              <a:cs typeface="Google Sans"/>
              <a:sym typeface="Google Sans"/>
            </a:endParaRPr>
          </a:p>
        </p:txBody>
      </p:sp>
      <p:sp>
        <p:nvSpPr>
          <p:cNvPr id="222" name="Google Shape;222;p33"/>
          <p:cNvSpPr/>
          <p:nvPr/>
        </p:nvSpPr>
        <p:spPr>
          <a:xfrm>
            <a:off x="760600" y="3484700"/>
            <a:ext cx="912300" cy="400200"/>
          </a:xfrm>
          <a:prstGeom prst="rect">
            <a:avLst/>
          </a:prstGeom>
          <a:solidFill>
            <a:srgbClr val="34A8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Google Sans"/>
                <a:ea typeface="Google Sans"/>
                <a:cs typeface="Google Sans"/>
                <a:sym typeface="Google Sans"/>
              </a:rPr>
              <a:t>2M</a:t>
            </a:r>
            <a:r>
              <a:rPr lang="en">
                <a:solidFill>
                  <a:srgbClr val="34A853"/>
                </a:solidFill>
                <a:latin typeface="Google Sans"/>
                <a:ea typeface="Google Sans"/>
                <a:cs typeface="Google Sans"/>
                <a:sym typeface="Google Sans"/>
              </a:rPr>
              <a:t> g</a:t>
            </a:r>
            <a:endParaRPr>
              <a:solidFill>
                <a:srgbClr val="34A853"/>
              </a:solidFill>
              <a:latin typeface="Google Sans"/>
              <a:ea typeface="Google Sans"/>
              <a:cs typeface="Google Sans"/>
              <a:sym typeface="Google Sans"/>
            </a:endParaRPr>
          </a:p>
          <a:p>
            <a:pPr indent="0" lvl="0" marL="0" rtl="0" algn="ctr">
              <a:spcBef>
                <a:spcPts val="0"/>
              </a:spcBef>
              <a:spcAft>
                <a:spcPts val="0"/>
              </a:spcAft>
              <a:buNone/>
            </a:pPr>
            <a:r>
              <a:rPr lang="en" sz="800">
                <a:solidFill>
                  <a:srgbClr val="FFFFFF"/>
                </a:solidFill>
                <a:latin typeface="Google Sans"/>
                <a:ea typeface="Google Sans"/>
                <a:cs typeface="Google Sans"/>
                <a:sym typeface="Google Sans"/>
              </a:rPr>
              <a:t>&gt;6 txn</a:t>
            </a:r>
            <a:endParaRPr sz="800">
              <a:solidFill>
                <a:srgbClr val="FFFFFF"/>
              </a:solidFill>
              <a:latin typeface="Google Sans"/>
              <a:ea typeface="Google Sans"/>
              <a:cs typeface="Google Sans"/>
              <a:sym typeface="Google Sans"/>
            </a:endParaRPr>
          </a:p>
        </p:txBody>
      </p:sp>
      <p:sp>
        <p:nvSpPr>
          <p:cNvPr id="223" name="Google Shape;223;p33"/>
          <p:cNvSpPr/>
          <p:nvPr/>
        </p:nvSpPr>
        <p:spPr>
          <a:xfrm>
            <a:off x="1290185" y="3497252"/>
            <a:ext cx="320100" cy="228600"/>
          </a:xfrm>
          <a:prstGeom prst="ellipse">
            <a:avLst/>
          </a:prstGeom>
          <a:solidFill>
            <a:srgbClr val="CFE2F3"/>
          </a:solidFill>
          <a:ln cap="flat" cmpd="sng" w="9525">
            <a:solidFill>
              <a:srgbClr val="999999"/>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800">
                <a:solidFill>
                  <a:srgbClr val="333333"/>
                </a:solidFill>
                <a:latin typeface="Google Sans"/>
                <a:ea typeface="Google Sans"/>
                <a:cs typeface="Google Sans"/>
                <a:sym typeface="Google Sans"/>
              </a:rPr>
              <a:t>96%</a:t>
            </a:r>
            <a:endParaRPr b="1" sz="800">
              <a:solidFill>
                <a:srgbClr val="333333"/>
              </a:solidFill>
              <a:latin typeface="Google Sans"/>
              <a:ea typeface="Google Sans"/>
              <a:cs typeface="Google Sans"/>
              <a:sym typeface="Google Sans"/>
            </a:endParaRPr>
          </a:p>
        </p:txBody>
      </p:sp>
      <p:sp>
        <p:nvSpPr>
          <p:cNvPr id="224" name="Google Shape;224;p33"/>
          <p:cNvSpPr/>
          <p:nvPr/>
        </p:nvSpPr>
        <p:spPr>
          <a:xfrm>
            <a:off x="823285" y="2095700"/>
            <a:ext cx="780900" cy="2286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sz="1000">
                <a:solidFill>
                  <a:srgbClr val="333333"/>
                </a:solidFill>
                <a:latin typeface="Google Sans"/>
                <a:ea typeface="Google Sans"/>
                <a:cs typeface="Google Sans"/>
                <a:sym typeface="Google Sans"/>
              </a:rPr>
              <a:t>4.</a:t>
            </a:r>
            <a:r>
              <a:rPr b="1" lang="en" sz="1000">
                <a:solidFill>
                  <a:srgbClr val="333333"/>
                </a:solidFill>
                <a:latin typeface="Google Sans"/>
                <a:ea typeface="Google Sans"/>
                <a:cs typeface="Google Sans"/>
                <a:sym typeface="Google Sans"/>
              </a:rPr>
              <a:t> LowInt</a:t>
            </a:r>
            <a:endParaRPr b="1" sz="1000">
              <a:solidFill>
                <a:srgbClr val="333333"/>
              </a:solidFill>
              <a:latin typeface="Google Sans"/>
              <a:ea typeface="Google Sans"/>
              <a:cs typeface="Google Sans"/>
              <a:sym typeface="Google Sans"/>
            </a:endParaRPr>
          </a:p>
        </p:txBody>
      </p:sp>
      <p:sp>
        <p:nvSpPr>
          <p:cNvPr id="225" name="Google Shape;225;p33"/>
          <p:cNvSpPr/>
          <p:nvPr/>
        </p:nvSpPr>
        <p:spPr>
          <a:xfrm>
            <a:off x="823285" y="3287377"/>
            <a:ext cx="780900" cy="228600"/>
          </a:xfrm>
          <a:prstGeom prst="rect">
            <a:avLst/>
          </a:prstGeom>
          <a:noFill/>
          <a:ln>
            <a:noFill/>
          </a:ln>
        </p:spPr>
        <p:txBody>
          <a:bodyPr anchorCtr="0" anchor="ctr" bIns="91425" lIns="0" spcFirstLastPara="1" rIns="91425" wrap="square" tIns="91425">
            <a:noAutofit/>
          </a:bodyPr>
          <a:lstStyle/>
          <a:p>
            <a:pPr indent="0" lvl="0" marL="0" rtl="0" algn="ctr">
              <a:spcBef>
                <a:spcPts val="0"/>
              </a:spcBef>
              <a:spcAft>
                <a:spcPts val="0"/>
              </a:spcAft>
              <a:buNone/>
            </a:pPr>
            <a:r>
              <a:rPr lang="en" sz="1000">
                <a:solidFill>
                  <a:srgbClr val="333333"/>
                </a:solidFill>
                <a:latin typeface="Google Sans"/>
                <a:ea typeface="Google Sans"/>
                <a:cs typeface="Google Sans"/>
                <a:sym typeface="Google Sans"/>
              </a:rPr>
              <a:t>5.</a:t>
            </a:r>
            <a:r>
              <a:rPr b="1" lang="en" sz="1000">
                <a:solidFill>
                  <a:srgbClr val="333333"/>
                </a:solidFill>
                <a:latin typeface="Google Sans"/>
                <a:ea typeface="Google Sans"/>
                <a:cs typeface="Google Sans"/>
                <a:sym typeface="Google Sans"/>
              </a:rPr>
              <a:t> HighInt</a:t>
            </a:r>
            <a:endParaRPr b="1" sz="1000">
              <a:solidFill>
                <a:srgbClr val="333333"/>
              </a:solidFill>
              <a:latin typeface="Google Sans"/>
              <a:ea typeface="Google Sans"/>
              <a:cs typeface="Google Sans"/>
              <a:sym typeface="Google Sans"/>
            </a:endParaRPr>
          </a:p>
        </p:txBody>
      </p:sp>
      <p:sp>
        <p:nvSpPr>
          <p:cNvPr id="226" name="Google Shape;226;p33"/>
          <p:cNvSpPr txBox="1"/>
          <p:nvPr/>
        </p:nvSpPr>
        <p:spPr>
          <a:xfrm>
            <a:off x="2974000" y="1216600"/>
            <a:ext cx="4816200" cy="153900"/>
          </a:xfrm>
          <a:prstGeom prst="rect">
            <a:avLst/>
          </a:prstGeom>
          <a:solidFill>
            <a:srgbClr val="F3F3F3"/>
          </a:solidFill>
          <a:ln cap="flat" cmpd="sng" w="9525">
            <a:solidFill>
              <a:schemeClr val="lt1"/>
            </a:solidFill>
            <a:prstDash val="solid"/>
            <a:round/>
            <a:headEnd len="sm" w="sm" type="none"/>
            <a:tailEnd len="sm" w="sm" type="none"/>
          </a:ln>
        </p:spPr>
        <p:txBody>
          <a:bodyPr anchorCtr="0" anchor="t" bIns="0" lIns="91425" spcFirstLastPara="1" rIns="91425" wrap="square" tIns="0">
            <a:spAutoFit/>
          </a:bodyPr>
          <a:lstStyle/>
          <a:p>
            <a:pPr indent="0" lvl="0" marL="0" rtl="0" algn="ctr">
              <a:spcBef>
                <a:spcPts val="0"/>
              </a:spcBef>
              <a:spcAft>
                <a:spcPts val="0"/>
              </a:spcAft>
              <a:buNone/>
            </a:pPr>
            <a:r>
              <a:rPr lang="en" sz="1000">
                <a:latin typeface="Google Sans"/>
                <a:ea typeface="Google Sans"/>
                <a:cs typeface="Google Sans"/>
                <a:sym typeface="Google Sans"/>
              </a:rPr>
              <a:t>%merchants in HighInt segment after onboarding, resurrecting &amp; active-revisits </a:t>
            </a:r>
            <a:endParaRPr sz="1000">
              <a:latin typeface="Google Sans"/>
              <a:ea typeface="Google Sans"/>
              <a:cs typeface="Google Sans"/>
              <a:sym typeface="Google Sans"/>
            </a:endParaRPr>
          </a:p>
        </p:txBody>
      </p:sp>
      <p:sp>
        <p:nvSpPr>
          <p:cNvPr id="227" name="Google Shape;227;p33"/>
          <p:cNvSpPr txBox="1"/>
          <p:nvPr/>
        </p:nvSpPr>
        <p:spPr>
          <a:xfrm>
            <a:off x="230800" y="1216600"/>
            <a:ext cx="1994700" cy="615600"/>
          </a:xfrm>
          <a:prstGeom prst="rect">
            <a:avLst/>
          </a:prstGeom>
          <a:solidFill>
            <a:srgbClr val="F3F3F3"/>
          </a:solidFill>
          <a:ln cap="flat" cmpd="sng" w="9525">
            <a:solidFill>
              <a:schemeClr val="lt1"/>
            </a:solidFill>
            <a:prstDash val="solid"/>
            <a:round/>
            <a:headEnd len="sm" w="sm" type="none"/>
            <a:tailEnd len="sm" w="sm" type="none"/>
          </a:ln>
        </p:spPr>
        <p:txBody>
          <a:bodyPr anchorCtr="0" anchor="t" bIns="0" lIns="91425" spcFirstLastPara="1" rIns="91425" wrap="square" tIns="0">
            <a:spAutoFit/>
          </a:bodyPr>
          <a:lstStyle/>
          <a:p>
            <a:pPr indent="0" lvl="0" marL="0" rtl="0" algn="ctr">
              <a:spcBef>
                <a:spcPts val="0"/>
              </a:spcBef>
              <a:spcAft>
                <a:spcPts val="0"/>
              </a:spcAft>
              <a:buNone/>
            </a:pPr>
            <a:r>
              <a:rPr lang="en" sz="1000">
                <a:latin typeface="Google Sans"/>
                <a:ea typeface="Google Sans"/>
                <a:cs typeface="Google Sans"/>
                <a:sym typeface="Google Sans"/>
              </a:rPr>
              <a:t>High Intensity segment is indicator of good quality of merchants; High Intensity merchants retain longer</a:t>
            </a:r>
            <a:endParaRPr sz="1000">
              <a:latin typeface="Google Sans"/>
              <a:ea typeface="Google Sans"/>
              <a:cs typeface="Google Sans"/>
              <a:sym typeface="Google Sans"/>
            </a:endParaRPr>
          </a:p>
        </p:txBody>
      </p:sp>
      <p:cxnSp>
        <p:nvCxnSpPr>
          <p:cNvPr id="228" name="Google Shape;228;p33"/>
          <p:cNvCxnSpPr>
            <a:stCxn id="220" idx="2"/>
            <a:endCxn id="225" idx="0"/>
          </p:cNvCxnSpPr>
          <p:nvPr/>
        </p:nvCxnSpPr>
        <p:spPr>
          <a:xfrm flipH="1">
            <a:off x="1213750" y="2714908"/>
            <a:ext cx="3000" cy="572400"/>
          </a:xfrm>
          <a:prstGeom prst="straightConnector1">
            <a:avLst/>
          </a:prstGeom>
          <a:noFill/>
          <a:ln cap="flat" cmpd="sng" w="9525">
            <a:solidFill>
              <a:schemeClr val="dk2"/>
            </a:solidFill>
            <a:prstDash val="solid"/>
            <a:round/>
            <a:headEnd len="med" w="med" type="none"/>
            <a:tailEnd len="med" w="med" type="triangle"/>
          </a:ln>
        </p:spPr>
      </p:cxnSp>
      <p:sp>
        <p:nvSpPr>
          <p:cNvPr id="229" name="Google Shape;229;p33"/>
          <p:cNvSpPr txBox="1"/>
          <p:nvPr/>
        </p:nvSpPr>
        <p:spPr>
          <a:xfrm>
            <a:off x="787440" y="2915075"/>
            <a:ext cx="1011600" cy="123000"/>
          </a:xfrm>
          <a:prstGeom prst="rect">
            <a:avLst/>
          </a:prstGeom>
          <a:solidFill>
            <a:schemeClr val="lt1"/>
          </a:solidFill>
          <a:ln>
            <a:noFill/>
          </a:ln>
        </p:spPr>
        <p:txBody>
          <a:bodyPr anchorCtr="0" anchor="t" bIns="0" lIns="91425" spcFirstLastPara="1" rIns="91425" wrap="square" tIns="0">
            <a:spAutoFit/>
          </a:bodyPr>
          <a:lstStyle/>
          <a:p>
            <a:pPr indent="0" lvl="0" marL="0" rtl="0" algn="l">
              <a:spcBef>
                <a:spcPts val="0"/>
              </a:spcBef>
              <a:spcAft>
                <a:spcPts val="0"/>
              </a:spcAft>
              <a:buNone/>
            </a:pPr>
            <a:r>
              <a:rPr lang="en" sz="800">
                <a:latin typeface="Google Sans"/>
                <a:ea typeface="Google Sans"/>
                <a:cs typeface="Google Sans"/>
                <a:sym typeface="Google Sans"/>
              </a:rPr>
              <a:t>Improving quality</a:t>
            </a:r>
            <a:endParaRPr sz="800">
              <a:latin typeface="Google Sans"/>
              <a:ea typeface="Google Sans"/>
              <a:cs typeface="Google Sans"/>
              <a:sym typeface="Google Sans"/>
            </a:endParaRPr>
          </a:p>
        </p:txBody>
      </p:sp>
      <p:cxnSp>
        <p:nvCxnSpPr>
          <p:cNvPr id="230" name="Google Shape;230;p33"/>
          <p:cNvCxnSpPr/>
          <p:nvPr/>
        </p:nvCxnSpPr>
        <p:spPr>
          <a:xfrm>
            <a:off x="2416618" y="1126463"/>
            <a:ext cx="0" cy="3285900"/>
          </a:xfrm>
          <a:prstGeom prst="straightConnector1">
            <a:avLst/>
          </a:prstGeom>
          <a:noFill/>
          <a:ln cap="flat" cmpd="sng" w="9525">
            <a:solidFill>
              <a:srgbClr val="999999"/>
            </a:solidFill>
            <a:prstDash val="dot"/>
            <a:round/>
            <a:headEnd len="med" w="med" type="none"/>
            <a:tailEnd len="med" w="med" type="none"/>
          </a:ln>
        </p:spPr>
      </p:cxnSp>
      <p:sp>
        <p:nvSpPr>
          <p:cNvPr id="231" name="Google Shape;231;p33"/>
          <p:cNvSpPr/>
          <p:nvPr/>
        </p:nvSpPr>
        <p:spPr>
          <a:xfrm>
            <a:off x="7772404" y="2177170"/>
            <a:ext cx="169500" cy="153900"/>
          </a:xfrm>
          <a:prstGeom prst="ellipse">
            <a:avLst/>
          </a:prstGeom>
          <a:solidFill>
            <a:srgbClr val="FFD966"/>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latin typeface="Google Sans"/>
                <a:ea typeface="Google Sans"/>
                <a:cs typeface="Google Sans"/>
                <a:sym typeface="Google Sans"/>
              </a:rPr>
              <a:t>1</a:t>
            </a:r>
            <a:endParaRPr sz="800">
              <a:latin typeface="Google Sans"/>
              <a:ea typeface="Google Sans"/>
              <a:cs typeface="Google Sans"/>
              <a:sym typeface="Google Sans"/>
            </a:endParaRPr>
          </a:p>
        </p:txBody>
      </p:sp>
      <p:sp>
        <p:nvSpPr>
          <p:cNvPr id="232" name="Google Shape;232;p33"/>
          <p:cNvSpPr/>
          <p:nvPr/>
        </p:nvSpPr>
        <p:spPr>
          <a:xfrm>
            <a:off x="3048004" y="3624970"/>
            <a:ext cx="169500" cy="153900"/>
          </a:xfrm>
          <a:prstGeom prst="ellipse">
            <a:avLst/>
          </a:prstGeom>
          <a:solidFill>
            <a:srgbClr val="FFD966"/>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latin typeface="Google Sans"/>
                <a:ea typeface="Google Sans"/>
                <a:cs typeface="Google Sans"/>
                <a:sym typeface="Google Sans"/>
              </a:rPr>
              <a:t>1</a:t>
            </a:r>
            <a:endParaRPr sz="800">
              <a:latin typeface="Google Sans"/>
              <a:ea typeface="Google Sans"/>
              <a:cs typeface="Google Sans"/>
              <a:sym typeface="Google Sans"/>
            </a:endParaRPr>
          </a:p>
        </p:txBody>
      </p:sp>
      <p:sp>
        <p:nvSpPr>
          <p:cNvPr id="233" name="Google Shape;233;p33"/>
          <p:cNvSpPr/>
          <p:nvPr/>
        </p:nvSpPr>
        <p:spPr>
          <a:xfrm>
            <a:off x="3048004" y="3981360"/>
            <a:ext cx="169500" cy="153900"/>
          </a:xfrm>
          <a:prstGeom prst="ellipse">
            <a:avLst/>
          </a:prstGeom>
          <a:solidFill>
            <a:srgbClr val="FFD966"/>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latin typeface="Google Sans"/>
                <a:ea typeface="Google Sans"/>
                <a:cs typeface="Google Sans"/>
                <a:sym typeface="Google Sans"/>
              </a:rPr>
              <a:t>2</a:t>
            </a:r>
            <a:endParaRPr sz="800">
              <a:latin typeface="Google Sans"/>
              <a:ea typeface="Google Sans"/>
              <a:cs typeface="Google Sans"/>
              <a:sym typeface="Google Sans"/>
            </a:endParaRPr>
          </a:p>
        </p:txBody>
      </p:sp>
      <p:sp>
        <p:nvSpPr>
          <p:cNvPr id="234" name="Google Shape;234;p33"/>
          <p:cNvSpPr/>
          <p:nvPr/>
        </p:nvSpPr>
        <p:spPr>
          <a:xfrm>
            <a:off x="3048004" y="4304937"/>
            <a:ext cx="169500" cy="153900"/>
          </a:xfrm>
          <a:prstGeom prst="ellipse">
            <a:avLst/>
          </a:prstGeom>
          <a:solidFill>
            <a:srgbClr val="FFD966"/>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latin typeface="Google Sans"/>
                <a:ea typeface="Google Sans"/>
                <a:cs typeface="Google Sans"/>
                <a:sym typeface="Google Sans"/>
              </a:rPr>
              <a:t>3</a:t>
            </a:r>
            <a:endParaRPr sz="800">
              <a:latin typeface="Google Sans"/>
              <a:ea typeface="Google Sans"/>
              <a:cs typeface="Google Sans"/>
              <a:sym typeface="Google Sans"/>
            </a:endParaRPr>
          </a:p>
        </p:txBody>
      </p:sp>
      <p:sp>
        <p:nvSpPr>
          <p:cNvPr id="235" name="Google Shape;235;p33"/>
          <p:cNvSpPr/>
          <p:nvPr/>
        </p:nvSpPr>
        <p:spPr>
          <a:xfrm>
            <a:off x="7620004" y="2405770"/>
            <a:ext cx="169500" cy="153900"/>
          </a:xfrm>
          <a:prstGeom prst="ellipse">
            <a:avLst/>
          </a:prstGeom>
          <a:solidFill>
            <a:srgbClr val="FFD966"/>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latin typeface="Google Sans"/>
                <a:ea typeface="Google Sans"/>
                <a:cs typeface="Google Sans"/>
                <a:sym typeface="Google Sans"/>
              </a:rPr>
              <a:t>2</a:t>
            </a:r>
            <a:endParaRPr sz="800">
              <a:latin typeface="Google Sans"/>
              <a:ea typeface="Google Sans"/>
              <a:cs typeface="Google Sans"/>
              <a:sym typeface="Google Sans"/>
            </a:endParaRPr>
          </a:p>
        </p:txBody>
      </p:sp>
      <p:sp>
        <p:nvSpPr>
          <p:cNvPr id="236" name="Google Shape;236;p33"/>
          <p:cNvSpPr/>
          <p:nvPr/>
        </p:nvSpPr>
        <p:spPr>
          <a:xfrm>
            <a:off x="7560210" y="1777394"/>
            <a:ext cx="169500" cy="153900"/>
          </a:xfrm>
          <a:prstGeom prst="ellipse">
            <a:avLst/>
          </a:prstGeom>
          <a:solidFill>
            <a:srgbClr val="FFD966"/>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latin typeface="Google Sans"/>
                <a:ea typeface="Google Sans"/>
                <a:cs typeface="Google Sans"/>
                <a:sym typeface="Google Sans"/>
              </a:rPr>
              <a:t>3</a:t>
            </a:r>
            <a:endParaRPr sz="800">
              <a:latin typeface="Google Sans"/>
              <a:ea typeface="Google Sans"/>
              <a:cs typeface="Google Sans"/>
              <a:sym typeface="Google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4" title="Chart"/>
          <p:cNvPicPr preferRelativeResize="0"/>
          <p:nvPr/>
        </p:nvPicPr>
        <p:blipFill>
          <a:blip r:embed="rId3">
            <a:alphaModFix/>
          </a:blip>
          <a:stretch>
            <a:fillRect/>
          </a:stretch>
        </p:blipFill>
        <p:spPr>
          <a:xfrm>
            <a:off x="840400" y="1314675"/>
            <a:ext cx="4441101" cy="2746073"/>
          </a:xfrm>
          <a:prstGeom prst="rect">
            <a:avLst/>
          </a:prstGeom>
          <a:noFill/>
          <a:ln>
            <a:noFill/>
          </a:ln>
        </p:spPr>
      </p:pic>
      <p:sp>
        <p:nvSpPr>
          <p:cNvPr id="242" name="Google Shape;242;p34"/>
          <p:cNvSpPr txBox="1"/>
          <p:nvPr/>
        </p:nvSpPr>
        <p:spPr>
          <a:xfrm>
            <a:off x="168775" y="4594650"/>
            <a:ext cx="42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Google Sans"/>
                <a:ea typeface="Google Sans"/>
                <a:cs typeface="Google Sans"/>
                <a:sym typeface="Google Sans"/>
              </a:rPr>
              <a:t>Note: </a:t>
            </a:r>
            <a:endParaRPr sz="700">
              <a:latin typeface="Google Sans"/>
              <a:ea typeface="Google Sans"/>
              <a:cs typeface="Google Sans"/>
              <a:sym typeface="Google Sans"/>
            </a:endParaRPr>
          </a:p>
          <a:p>
            <a:pPr indent="0" lvl="0" marL="0" rtl="0" algn="l">
              <a:spcBef>
                <a:spcPts val="0"/>
              </a:spcBef>
              <a:spcAft>
                <a:spcPts val="0"/>
              </a:spcAft>
              <a:buNone/>
            </a:pPr>
            <a:r>
              <a:rPr lang="en" sz="700">
                <a:latin typeface="Google Sans"/>
                <a:ea typeface="Google Sans"/>
                <a:cs typeface="Google Sans"/>
                <a:sym typeface="Google Sans"/>
              </a:rPr>
              <a:t>%HighInt merchants in active revisits is function of active base visited </a:t>
            </a:r>
            <a:endParaRPr sz="700">
              <a:latin typeface="Google Sans"/>
              <a:ea typeface="Google Sans"/>
              <a:cs typeface="Google Sans"/>
              <a:sym typeface="Google Sans"/>
            </a:endParaRPr>
          </a:p>
        </p:txBody>
      </p:sp>
      <p:sp>
        <p:nvSpPr>
          <p:cNvPr id="243" name="Google Shape;243;p34"/>
          <p:cNvSpPr/>
          <p:nvPr/>
        </p:nvSpPr>
        <p:spPr>
          <a:xfrm>
            <a:off x="42375" y="84425"/>
            <a:ext cx="9284700" cy="43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333333"/>
                </a:solidFill>
                <a:latin typeface="Google Sans"/>
                <a:ea typeface="Google Sans"/>
                <a:cs typeface="Google Sans"/>
                <a:sym typeface="Google Sans"/>
              </a:rPr>
              <a:t>Quality improvement (Txn intensity) due active revisits lasts for 3 months</a:t>
            </a:r>
            <a:endParaRPr baseline="30000" sz="2000">
              <a:solidFill>
                <a:srgbClr val="333333"/>
              </a:solidFill>
              <a:latin typeface="Google Sans"/>
              <a:ea typeface="Google Sans"/>
              <a:cs typeface="Google Sans"/>
              <a:sym typeface="Google Sans"/>
            </a:endParaRPr>
          </a:p>
        </p:txBody>
      </p:sp>
      <p:sp>
        <p:nvSpPr>
          <p:cNvPr id="244" name="Google Shape;244;p34"/>
          <p:cNvSpPr txBox="1"/>
          <p:nvPr/>
        </p:nvSpPr>
        <p:spPr>
          <a:xfrm>
            <a:off x="83400" y="355177"/>
            <a:ext cx="8794200" cy="400200"/>
          </a:xfrm>
          <a:prstGeom prst="rect">
            <a:avLst/>
          </a:prstGeom>
          <a:noFill/>
          <a:ln>
            <a:noFill/>
          </a:ln>
        </p:spPr>
        <p:txBody>
          <a:bodyPr anchorCtr="0" anchor="t" bIns="91425" lIns="91425" spcFirstLastPara="1" rIns="91425" wrap="square" tIns="91425">
            <a:spAutoFit/>
          </a:bodyPr>
          <a:lstStyle/>
          <a:p>
            <a:pPr indent="0" lvl="0" marL="0" rtl="0" algn="l">
              <a:spcBef>
                <a:spcPts val="200"/>
              </a:spcBef>
              <a:spcAft>
                <a:spcPts val="0"/>
              </a:spcAft>
              <a:buNone/>
            </a:pPr>
            <a:r>
              <a:t/>
            </a:r>
            <a:endParaRPr>
              <a:solidFill>
                <a:srgbClr val="B45F06"/>
              </a:solidFill>
              <a:latin typeface="Google Sans"/>
              <a:ea typeface="Google Sans"/>
              <a:cs typeface="Google Sans"/>
              <a:sym typeface="Google Sans"/>
            </a:endParaRPr>
          </a:p>
        </p:txBody>
      </p:sp>
      <p:sp>
        <p:nvSpPr>
          <p:cNvPr id="245" name="Google Shape;245;p34"/>
          <p:cNvSpPr txBox="1"/>
          <p:nvPr/>
        </p:nvSpPr>
        <p:spPr>
          <a:xfrm>
            <a:off x="83400" y="355177"/>
            <a:ext cx="8794200" cy="400200"/>
          </a:xfrm>
          <a:prstGeom prst="rect">
            <a:avLst/>
          </a:prstGeom>
          <a:noFill/>
          <a:ln>
            <a:noFill/>
          </a:ln>
        </p:spPr>
        <p:txBody>
          <a:bodyPr anchorCtr="0" anchor="t" bIns="91425" lIns="91425" spcFirstLastPara="1" rIns="91425" wrap="square" tIns="91425">
            <a:spAutoFit/>
          </a:bodyPr>
          <a:lstStyle/>
          <a:p>
            <a:pPr indent="0" lvl="0" marL="0" rtl="0" algn="l">
              <a:spcBef>
                <a:spcPts val="200"/>
              </a:spcBef>
              <a:spcAft>
                <a:spcPts val="0"/>
              </a:spcAft>
              <a:buNone/>
            </a:pPr>
            <a:r>
              <a:rPr lang="en">
                <a:solidFill>
                  <a:srgbClr val="4A86E8"/>
                </a:solidFill>
                <a:latin typeface="Google Sans"/>
                <a:ea typeface="Google Sans"/>
                <a:cs typeface="Google Sans"/>
                <a:sym typeface="Google Sans"/>
              </a:rPr>
              <a:t>Onboardings continue to generate higher % of quality merchants vs. resurrections</a:t>
            </a:r>
            <a:endParaRPr>
              <a:solidFill>
                <a:srgbClr val="4A86E8"/>
              </a:solidFill>
              <a:latin typeface="Google Sans"/>
              <a:ea typeface="Google Sans"/>
              <a:cs typeface="Google Sans"/>
              <a:sym typeface="Google Sans"/>
            </a:endParaRPr>
          </a:p>
        </p:txBody>
      </p:sp>
      <p:sp>
        <p:nvSpPr>
          <p:cNvPr id="246" name="Google Shape;246;p34"/>
          <p:cNvSpPr/>
          <p:nvPr/>
        </p:nvSpPr>
        <p:spPr>
          <a:xfrm>
            <a:off x="4400830" y="2100965"/>
            <a:ext cx="385500" cy="307800"/>
          </a:xfrm>
          <a:prstGeom prst="ellipse">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4"/>
          <p:cNvSpPr/>
          <p:nvPr/>
        </p:nvSpPr>
        <p:spPr>
          <a:xfrm>
            <a:off x="1211960" y="2064954"/>
            <a:ext cx="385500" cy="307800"/>
          </a:xfrm>
          <a:prstGeom prst="ellipse">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4"/>
          <p:cNvSpPr txBox="1"/>
          <p:nvPr/>
        </p:nvSpPr>
        <p:spPr>
          <a:xfrm>
            <a:off x="688000" y="1064200"/>
            <a:ext cx="4716600" cy="138600"/>
          </a:xfrm>
          <a:prstGeom prst="rect">
            <a:avLst/>
          </a:prstGeom>
          <a:solidFill>
            <a:srgbClr val="F3F3F3"/>
          </a:solidFill>
          <a:ln cap="flat" cmpd="sng" w="9525">
            <a:solidFill>
              <a:schemeClr val="lt1"/>
            </a:solidFill>
            <a:prstDash val="solid"/>
            <a:round/>
            <a:headEnd len="sm" w="sm" type="none"/>
            <a:tailEnd len="sm" w="sm" type="none"/>
          </a:ln>
        </p:spPr>
        <p:txBody>
          <a:bodyPr anchorCtr="0" anchor="t" bIns="0" lIns="91425" spcFirstLastPara="1" rIns="91425" wrap="square" tIns="0">
            <a:spAutoFit/>
          </a:bodyPr>
          <a:lstStyle/>
          <a:p>
            <a:pPr indent="0" lvl="0" marL="0" rtl="0" algn="ctr">
              <a:spcBef>
                <a:spcPts val="0"/>
              </a:spcBef>
              <a:spcAft>
                <a:spcPts val="0"/>
              </a:spcAft>
              <a:buNone/>
            </a:pPr>
            <a:r>
              <a:rPr lang="en" sz="900">
                <a:latin typeface="Google Sans"/>
                <a:ea typeface="Google Sans"/>
                <a:cs typeface="Google Sans"/>
                <a:sym typeface="Google Sans"/>
              </a:rPr>
              <a:t>Decay in High Quality segments across Onboardings, Resurrected and Active Revisits</a:t>
            </a:r>
            <a:endParaRPr sz="900">
              <a:latin typeface="Google Sans"/>
              <a:ea typeface="Google Sans"/>
              <a:cs typeface="Google Sans"/>
              <a:sym typeface="Google Sans"/>
            </a:endParaRPr>
          </a:p>
        </p:txBody>
      </p:sp>
      <p:sp>
        <p:nvSpPr>
          <p:cNvPr id="249" name="Google Shape;249;p34"/>
          <p:cNvSpPr/>
          <p:nvPr/>
        </p:nvSpPr>
        <p:spPr>
          <a:xfrm>
            <a:off x="1178250" y="4501270"/>
            <a:ext cx="6299700" cy="276900"/>
          </a:xfrm>
          <a:prstGeom prst="rect">
            <a:avLst/>
          </a:prstGeom>
          <a:solidFill>
            <a:srgbClr val="4285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Google Sans"/>
                <a:ea typeface="Google Sans"/>
                <a:cs typeface="Google Sans"/>
                <a:sym typeface="Google Sans"/>
              </a:rPr>
              <a:t>Optimize </a:t>
            </a:r>
            <a:r>
              <a:rPr lang="en" sz="1200">
                <a:solidFill>
                  <a:srgbClr val="FFFFFF"/>
                </a:solidFill>
                <a:latin typeface="Google Sans"/>
                <a:ea typeface="Google Sans"/>
                <a:cs typeface="Google Sans"/>
                <a:sym typeface="Google Sans"/>
              </a:rPr>
              <a:t>revisits</a:t>
            </a:r>
            <a:r>
              <a:rPr lang="en" sz="1200">
                <a:solidFill>
                  <a:srgbClr val="FFFFFF"/>
                </a:solidFill>
                <a:latin typeface="Google Sans"/>
                <a:ea typeface="Google Sans"/>
                <a:cs typeface="Google Sans"/>
                <a:sym typeface="Google Sans"/>
              </a:rPr>
              <a:t> to maximize incremental benefit</a:t>
            </a:r>
            <a:endParaRPr sz="1200">
              <a:solidFill>
                <a:srgbClr val="FFFFFF"/>
              </a:solidFill>
              <a:latin typeface="Google Sans"/>
              <a:ea typeface="Google Sans"/>
              <a:cs typeface="Google Sans"/>
              <a:sym typeface="Google Sans"/>
            </a:endParaRPr>
          </a:p>
        </p:txBody>
      </p:sp>
      <p:sp>
        <p:nvSpPr>
          <p:cNvPr id="250" name="Google Shape;250;p34"/>
          <p:cNvSpPr/>
          <p:nvPr/>
        </p:nvSpPr>
        <p:spPr>
          <a:xfrm>
            <a:off x="4495804" y="2024770"/>
            <a:ext cx="169500" cy="153900"/>
          </a:xfrm>
          <a:prstGeom prst="ellipse">
            <a:avLst/>
          </a:prstGeom>
          <a:solidFill>
            <a:srgbClr val="FFD966"/>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latin typeface="Google Sans"/>
                <a:ea typeface="Google Sans"/>
                <a:cs typeface="Google Sans"/>
                <a:sym typeface="Google Sans"/>
              </a:rPr>
              <a:t>1</a:t>
            </a:r>
            <a:endParaRPr sz="800">
              <a:latin typeface="Google Sans"/>
              <a:ea typeface="Google Sans"/>
              <a:cs typeface="Google Sans"/>
              <a:sym typeface="Google Sans"/>
            </a:endParaRPr>
          </a:p>
        </p:txBody>
      </p:sp>
      <p:sp>
        <p:nvSpPr>
          <p:cNvPr id="251" name="Google Shape;251;p34"/>
          <p:cNvSpPr/>
          <p:nvPr/>
        </p:nvSpPr>
        <p:spPr>
          <a:xfrm>
            <a:off x="1322384" y="1975550"/>
            <a:ext cx="169500" cy="153900"/>
          </a:xfrm>
          <a:prstGeom prst="ellipse">
            <a:avLst/>
          </a:prstGeom>
          <a:solidFill>
            <a:srgbClr val="FFD966"/>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latin typeface="Google Sans"/>
                <a:ea typeface="Google Sans"/>
                <a:cs typeface="Google Sans"/>
                <a:sym typeface="Google Sans"/>
              </a:rPr>
              <a:t>1</a:t>
            </a:r>
            <a:endParaRPr sz="800">
              <a:latin typeface="Google Sans"/>
              <a:ea typeface="Google Sans"/>
              <a:cs typeface="Google Sans"/>
              <a:sym typeface="Google Sans"/>
            </a:endParaRPr>
          </a:p>
        </p:txBody>
      </p:sp>
      <p:sp>
        <p:nvSpPr>
          <p:cNvPr id="252" name="Google Shape;252;p34"/>
          <p:cNvSpPr txBox="1"/>
          <p:nvPr/>
        </p:nvSpPr>
        <p:spPr>
          <a:xfrm>
            <a:off x="5350225" y="1948575"/>
            <a:ext cx="3527400" cy="1279200"/>
          </a:xfrm>
          <a:prstGeom prst="rect">
            <a:avLst/>
          </a:prstGeom>
          <a:noFill/>
          <a:ln>
            <a:noFill/>
          </a:ln>
        </p:spPr>
        <p:txBody>
          <a:bodyPr anchorCtr="0" anchor="t" bIns="91425" lIns="91425" spcFirstLastPara="1" rIns="91425" wrap="square" tIns="91425">
            <a:spAutoFit/>
          </a:bodyPr>
          <a:lstStyle/>
          <a:p>
            <a:pPr indent="-285750" lvl="0" marL="457200" rtl="0" algn="l">
              <a:lnSpc>
                <a:spcPct val="115000"/>
              </a:lnSpc>
              <a:spcBef>
                <a:spcPts val="0"/>
              </a:spcBef>
              <a:spcAft>
                <a:spcPts val="0"/>
              </a:spcAft>
              <a:buSzPts val="900"/>
              <a:buFont typeface="Google Sans"/>
              <a:buChar char="●"/>
            </a:pPr>
            <a:r>
              <a:rPr lang="en" sz="900">
                <a:latin typeface="Google Sans"/>
                <a:ea typeface="Google Sans"/>
                <a:cs typeface="Google Sans"/>
                <a:sym typeface="Google Sans"/>
              </a:rPr>
              <a:t>%High Quality merchants for active revisits come down to pre-revisit level i.e. quality improvement is temporary and only lasts for three months</a:t>
            </a:r>
            <a:endParaRPr sz="900">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sz="900">
              <a:latin typeface="Google Sans"/>
              <a:ea typeface="Google Sans"/>
              <a:cs typeface="Google Sans"/>
              <a:sym typeface="Google Sans"/>
            </a:endParaRPr>
          </a:p>
          <a:p>
            <a:pPr indent="-285750" lvl="0" marL="457200" rtl="0" algn="l">
              <a:lnSpc>
                <a:spcPct val="115000"/>
              </a:lnSpc>
              <a:spcBef>
                <a:spcPts val="0"/>
              </a:spcBef>
              <a:spcAft>
                <a:spcPts val="0"/>
              </a:spcAft>
              <a:buSzPts val="900"/>
              <a:buFont typeface="Google Sans"/>
              <a:buChar char="●"/>
            </a:pPr>
            <a:r>
              <a:rPr lang="en" sz="900">
                <a:latin typeface="Google Sans"/>
                <a:ea typeface="Google Sans"/>
                <a:cs typeface="Google Sans"/>
                <a:sym typeface="Google Sans"/>
              </a:rPr>
              <a:t>%High Quality merchants decay 2pp faster for resurrection vs. onboardings in 3 months</a:t>
            </a:r>
            <a:endParaRPr sz="900">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sz="900">
              <a:latin typeface="Google Sans"/>
              <a:ea typeface="Google Sans"/>
              <a:cs typeface="Google Sans"/>
              <a:sym typeface="Google Sans"/>
            </a:endParaRPr>
          </a:p>
        </p:txBody>
      </p:sp>
      <p:sp>
        <p:nvSpPr>
          <p:cNvPr id="253" name="Google Shape;253;p34"/>
          <p:cNvSpPr/>
          <p:nvPr/>
        </p:nvSpPr>
        <p:spPr>
          <a:xfrm>
            <a:off x="5562604" y="2024770"/>
            <a:ext cx="169500" cy="153900"/>
          </a:xfrm>
          <a:prstGeom prst="ellipse">
            <a:avLst/>
          </a:prstGeom>
          <a:solidFill>
            <a:srgbClr val="FFD966"/>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latin typeface="Google Sans"/>
                <a:ea typeface="Google Sans"/>
                <a:cs typeface="Google Sans"/>
                <a:sym typeface="Google Sans"/>
              </a:rPr>
              <a:t>1</a:t>
            </a:r>
            <a:endParaRPr sz="800">
              <a:latin typeface="Google Sans"/>
              <a:ea typeface="Google Sans"/>
              <a:cs typeface="Google Sans"/>
              <a:sym typeface="Google Sans"/>
            </a:endParaRPr>
          </a:p>
        </p:txBody>
      </p:sp>
      <p:sp>
        <p:nvSpPr>
          <p:cNvPr id="254" name="Google Shape;254;p34"/>
          <p:cNvSpPr/>
          <p:nvPr/>
        </p:nvSpPr>
        <p:spPr>
          <a:xfrm>
            <a:off x="5562604" y="2634370"/>
            <a:ext cx="169500" cy="153900"/>
          </a:xfrm>
          <a:prstGeom prst="ellipse">
            <a:avLst/>
          </a:prstGeom>
          <a:solidFill>
            <a:srgbClr val="FFD966"/>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latin typeface="Google Sans"/>
                <a:ea typeface="Google Sans"/>
                <a:cs typeface="Google Sans"/>
                <a:sym typeface="Google Sans"/>
              </a:rPr>
              <a:t>2</a:t>
            </a:r>
            <a:endParaRPr sz="800">
              <a:latin typeface="Google Sans"/>
              <a:ea typeface="Google Sans"/>
              <a:cs typeface="Google Sans"/>
              <a:sym typeface="Google Sans"/>
            </a:endParaRPr>
          </a:p>
        </p:txBody>
      </p:sp>
      <p:sp>
        <p:nvSpPr>
          <p:cNvPr id="255" name="Google Shape;255;p34"/>
          <p:cNvSpPr/>
          <p:nvPr/>
        </p:nvSpPr>
        <p:spPr>
          <a:xfrm>
            <a:off x="4547394" y="2838360"/>
            <a:ext cx="169500" cy="153900"/>
          </a:xfrm>
          <a:prstGeom prst="ellipse">
            <a:avLst/>
          </a:prstGeom>
          <a:solidFill>
            <a:srgbClr val="FFD966"/>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latin typeface="Google Sans"/>
                <a:ea typeface="Google Sans"/>
                <a:cs typeface="Google Sans"/>
                <a:sym typeface="Google Sans"/>
              </a:rPr>
              <a:t>2</a:t>
            </a:r>
            <a:endParaRPr sz="800">
              <a:latin typeface="Google Sans"/>
              <a:ea typeface="Google Sans"/>
              <a:cs typeface="Google Sans"/>
              <a:sym typeface="Google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nvSpPr>
        <p:spPr>
          <a:xfrm>
            <a:off x="168775" y="4442250"/>
            <a:ext cx="4233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Google Sans"/>
                <a:ea typeface="Google Sans"/>
                <a:cs typeface="Google Sans"/>
                <a:sym typeface="Google Sans"/>
              </a:rPr>
              <a:t>Note: </a:t>
            </a:r>
            <a:endParaRPr sz="700">
              <a:latin typeface="Google Sans"/>
              <a:ea typeface="Google Sans"/>
              <a:cs typeface="Google Sans"/>
              <a:sym typeface="Google Sans"/>
            </a:endParaRPr>
          </a:p>
          <a:p>
            <a:pPr indent="0" lvl="0" marL="0" rtl="0" algn="l">
              <a:spcBef>
                <a:spcPts val="0"/>
              </a:spcBef>
              <a:spcAft>
                <a:spcPts val="0"/>
              </a:spcAft>
              <a:buNone/>
            </a:pPr>
            <a:r>
              <a:rPr lang="en" sz="700">
                <a:latin typeface="Google Sans"/>
                <a:ea typeface="Google Sans"/>
                <a:cs typeface="Google Sans"/>
                <a:sym typeface="Google Sans"/>
              </a:rPr>
              <a:t>Cost/MTM for revisits include cost for resurrected and incremental retained merchants</a:t>
            </a:r>
            <a:endParaRPr sz="700">
              <a:latin typeface="Google Sans"/>
              <a:ea typeface="Google Sans"/>
              <a:cs typeface="Google Sans"/>
              <a:sym typeface="Google Sans"/>
            </a:endParaRPr>
          </a:p>
          <a:p>
            <a:pPr indent="0" lvl="0" marL="0" rtl="0" algn="l">
              <a:spcBef>
                <a:spcPts val="0"/>
              </a:spcBef>
              <a:spcAft>
                <a:spcPts val="0"/>
              </a:spcAft>
              <a:buNone/>
            </a:pPr>
            <a:r>
              <a:t/>
            </a:r>
            <a:endParaRPr sz="700">
              <a:latin typeface="Google Sans"/>
              <a:ea typeface="Google Sans"/>
              <a:cs typeface="Google Sans"/>
              <a:sym typeface="Google Sans"/>
            </a:endParaRPr>
          </a:p>
        </p:txBody>
      </p:sp>
      <p:sp>
        <p:nvSpPr>
          <p:cNvPr id="261" name="Google Shape;261;p35"/>
          <p:cNvSpPr/>
          <p:nvPr/>
        </p:nvSpPr>
        <p:spPr>
          <a:xfrm>
            <a:off x="42375" y="84425"/>
            <a:ext cx="9144000" cy="43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333333"/>
                </a:solidFill>
                <a:latin typeface="Google Sans"/>
                <a:ea typeface="Google Sans"/>
                <a:cs typeface="Google Sans"/>
                <a:sym typeface="Google Sans"/>
              </a:rPr>
              <a:t>Active revisits pull Cost/MTM for overall revisits as 1.2x vs. onboardings</a:t>
            </a:r>
            <a:endParaRPr b="1" sz="2000">
              <a:solidFill>
                <a:srgbClr val="333333"/>
              </a:solidFill>
              <a:latin typeface="Google Sans"/>
              <a:ea typeface="Google Sans"/>
              <a:cs typeface="Google Sans"/>
              <a:sym typeface="Google Sans"/>
            </a:endParaRPr>
          </a:p>
        </p:txBody>
      </p:sp>
      <p:sp>
        <p:nvSpPr>
          <p:cNvPr id="262" name="Google Shape;262;p35"/>
          <p:cNvSpPr txBox="1"/>
          <p:nvPr/>
        </p:nvSpPr>
        <p:spPr>
          <a:xfrm>
            <a:off x="83400" y="355177"/>
            <a:ext cx="8794200" cy="400200"/>
          </a:xfrm>
          <a:prstGeom prst="rect">
            <a:avLst/>
          </a:prstGeom>
          <a:noFill/>
          <a:ln>
            <a:noFill/>
          </a:ln>
        </p:spPr>
        <p:txBody>
          <a:bodyPr anchorCtr="0" anchor="t" bIns="91425" lIns="91425" spcFirstLastPara="1" rIns="91425" wrap="square" tIns="91425">
            <a:spAutoFit/>
          </a:bodyPr>
          <a:lstStyle/>
          <a:p>
            <a:pPr indent="0" lvl="0" marL="0" rtl="0" algn="l">
              <a:spcBef>
                <a:spcPts val="200"/>
              </a:spcBef>
              <a:spcAft>
                <a:spcPts val="0"/>
              </a:spcAft>
              <a:buNone/>
            </a:pPr>
            <a:r>
              <a:t/>
            </a:r>
            <a:endParaRPr>
              <a:solidFill>
                <a:srgbClr val="B45F06"/>
              </a:solidFill>
              <a:latin typeface="Google Sans"/>
              <a:ea typeface="Google Sans"/>
              <a:cs typeface="Google Sans"/>
              <a:sym typeface="Google Sans"/>
            </a:endParaRPr>
          </a:p>
        </p:txBody>
      </p:sp>
      <p:sp>
        <p:nvSpPr>
          <p:cNvPr id="263" name="Google Shape;263;p35"/>
          <p:cNvSpPr txBox="1"/>
          <p:nvPr/>
        </p:nvSpPr>
        <p:spPr>
          <a:xfrm>
            <a:off x="83400" y="355175"/>
            <a:ext cx="9060600" cy="400200"/>
          </a:xfrm>
          <a:prstGeom prst="rect">
            <a:avLst/>
          </a:prstGeom>
          <a:noFill/>
          <a:ln>
            <a:noFill/>
          </a:ln>
        </p:spPr>
        <p:txBody>
          <a:bodyPr anchorCtr="0" anchor="t" bIns="91425" lIns="91425" spcFirstLastPara="1" rIns="91425" wrap="square" tIns="91425">
            <a:spAutoFit/>
          </a:bodyPr>
          <a:lstStyle/>
          <a:p>
            <a:pPr indent="0" lvl="0" marL="0" rtl="0" algn="l">
              <a:spcBef>
                <a:spcPts val="200"/>
              </a:spcBef>
              <a:spcAft>
                <a:spcPts val="0"/>
              </a:spcAft>
              <a:buNone/>
            </a:pPr>
            <a:r>
              <a:rPr lang="en">
                <a:solidFill>
                  <a:srgbClr val="4A86E8"/>
                </a:solidFill>
                <a:latin typeface="Google Sans"/>
                <a:ea typeface="Google Sans"/>
                <a:cs typeface="Google Sans"/>
                <a:sym typeface="Google Sans"/>
              </a:rPr>
              <a:t>Overall</a:t>
            </a:r>
            <a:r>
              <a:rPr lang="en">
                <a:solidFill>
                  <a:srgbClr val="4A86E8"/>
                </a:solidFill>
                <a:latin typeface="Google Sans"/>
                <a:ea typeface="Google Sans"/>
                <a:cs typeface="Google Sans"/>
                <a:sym typeface="Google Sans"/>
              </a:rPr>
              <a:t> cost of onboarding a merchant is 2.2x of revisiting; Cost/MTM is less due to higher incremental MTMs</a:t>
            </a:r>
            <a:endParaRPr>
              <a:solidFill>
                <a:srgbClr val="4A86E8"/>
              </a:solidFill>
              <a:latin typeface="Google Sans"/>
              <a:ea typeface="Google Sans"/>
              <a:cs typeface="Google Sans"/>
              <a:sym typeface="Google Sans"/>
            </a:endParaRPr>
          </a:p>
        </p:txBody>
      </p:sp>
      <p:pic>
        <p:nvPicPr>
          <p:cNvPr id="264" name="Google Shape;264;p35" title="Chart"/>
          <p:cNvPicPr preferRelativeResize="0"/>
          <p:nvPr/>
        </p:nvPicPr>
        <p:blipFill rotWithShape="1">
          <a:blip r:embed="rId4">
            <a:alphaModFix/>
          </a:blip>
          <a:srcRect b="0" l="11338" r="8699" t="0"/>
          <a:stretch/>
        </p:blipFill>
        <p:spPr>
          <a:xfrm>
            <a:off x="615243" y="1442240"/>
            <a:ext cx="2941550" cy="2729625"/>
          </a:xfrm>
          <a:prstGeom prst="rect">
            <a:avLst/>
          </a:prstGeom>
          <a:noFill/>
          <a:ln>
            <a:noFill/>
          </a:ln>
        </p:spPr>
      </p:pic>
      <p:sp>
        <p:nvSpPr>
          <p:cNvPr id="265" name="Google Shape;265;p35"/>
          <p:cNvSpPr txBox="1"/>
          <p:nvPr/>
        </p:nvSpPr>
        <p:spPr>
          <a:xfrm>
            <a:off x="596528" y="1173600"/>
            <a:ext cx="2915700" cy="277200"/>
          </a:xfrm>
          <a:prstGeom prst="rect">
            <a:avLst/>
          </a:prstGeom>
          <a:solidFill>
            <a:srgbClr val="F3F3F3"/>
          </a:solidFill>
          <a:ln cap="flat" cmpd="sng" w="9525">
            <a:solidFill>
              <a:schemeClr val="lt1"/>
            </a:solidFill>
            <a:prstDash val="solid"/>
            <a:round/>
            <a:headEnd len="sm" w="sm" type="none"/>
            <a:tailEnd len="sm" w="sm" type="none"/>
          </a:ln>
        </p:spPr>
        <p:txBody>
          <a:bodyPr anchorCtr="0" anchor="t" bIns="0" lIns="91425" spcFirstLastPara="1" rIns="91425" wrap="square" tIns="0">
            <a:spAutoFit/>
          </a:bodyPr>
          <a:lstStyle/>
          <a:p>
            <a:pPr indent="0" lvl="0" marL="0" rtl="0" algn="ctr">
              <a:spcBef>
                <a:spcPts val="0"/>
              </a:spcBef>
              <a:spcAft>
                <a:spcPts val="0"/>
              </a:spcAft>
              <a:buNone/>
            </a:pPr>
            <a:r>
              <a:rPr lang="en" sz="900">
                <a:latin typeface="Google Sans"/>
                <a:ea typeface="Google Sans"/>
                <a:cs typeface="Google Sans"/>
                <a:sym typeface="Google Sans"/>
              </a:rPr>
              <a:t>Total Cost/MTM is higher for Revisited merch vs. Onboardings</a:t>
            </a:r>
            <a:endParaRPr sz="900">
              <a:latin typeface="Google Sans"/>
              <a:ea typeface="Google Sans"/>
              <a:cs typeface="Google Sans"/>
              <a:sym typeface="Google Sans"/>
            </a:endParaRPr>
          </a:p>
        </p:txBody>
      </p:sp>
      <p:pic>
        <p:nvPicPr>
          <p:cNvPr id="266" name="Google Shape;266;p35" title="Chart"/>
          <p:cNvPicPr preferRelativeResize="0"/>
          <p:nvPr/>
        </p:nvPicPr>
        <p:blipFill>
          <a:blip r:embed="rId5">
            <a:alphaModFix/>
          </a:blip>
          <a:stretch>
            <a:fillRect/>
          </a:stretch>
        </p:blipFill>
        <p:spPr>
          <a:xfrm>
            <a:off x="4226825" y="1476359"/>
            <a:ext cx="4233299" cy="2794593"/>
          </a:xfrm>
          <a:prstGeom prst="rect">
            <a:avLst/>
          </a:prstGeom>
          <a:noFill/>
          <a:ln>
            <a:noFill/>
          </a:ln>
        </p:spPr>
      </p:pic>
      <p:sp>
        <p:nvSpPr>
          <p:cNvPr id="267" name="Google Shape;267;p35"/>
          <p:cNvSpPr txBox="1"/>
          <p:nvPr/>
        </p:nvSpPr>
        <p:spPr>
          <a:xfrm>
            <a:off x="4554474" y="1173600"/>
            <a:ext cx="3538800" cy="277200"/>
          </a:xfrm>
          <a:prstGeom prst="rect">
            <a:avLst/>
          </a:prstGeom>
          <a:solidFill>
            <a:srgbClr val="F3F3F3"/>
          </a:solidFill>
          <a:ln cap="flat" cmpd="sng" w="9525">
            <a:solidFill>
              <a:schemeClr val="lt1"/>
            </a:solidFill>
            <a:prstDash val="solid"/>
            <a:round/>
            <a:headEnd len="sm" w="sm" type="none"/>
            <a:tailEnd len="sm" w="sm" type="none"/>
          </a:ln>
        </p:spPr>
        <p:txBody>
          <a:bodyPr anchorCtr="0" anchor="t" bIns="0" lIns="91425" spcFirstLastPara="1" rIns="91425" wrap="square" tIns="0">
            <a:spAutoFit/>
          </a:bodyPr>
          <a:lstStyle/>
          <a:p>
            <a:pPr indent="0" lvl="0" marL="0" rtl="0" algn="ctr">
              <a:spcBef>
                <a:spcPts val="0"/>
              </a:spcBef>
              <a:spcAft>
                <a:spcPts val="0"/>
              </a:spcAft>
              <a:buNone/>
            </a:pPr>
            <a:r>
              <a:rPr lang="en" sz="900">
                <a:latin typeface="Google Sans"/>
                <a:ea typeface="Google Sans"/>
                <a:cs typeface="Google Sans"/>
                <a:sym typeface="Google Sans"/>
              </a:rPr>
              <a:t>Cost/ MTM for active revisits is highest; pulls up overall cost of revisit(~2x of onboardings and resurrections)</a:t>
            </a:r>
            <a:endParaRPr sz="900">
              <a:latin typeface="Google Sans"/>
              <a:ea typeface="Google Sans"/>
              <a:cs typeface="Google Sans"/>
              <a:sym typeface="Google Sans"/>
            </a:endParaRPr>
          </a:p>
        </p:txBody>
      </p:sp>
      <p:sp>
        <p:nvSpPr>
          <p:cNvPr id="268" name="Google Shape;268;p35"/>
          <p:cNvSpPr/>
          <p:nvPr/>
        </p:nvSpPr>
        <p:spPr>
          <a:xfrm>
            <a:off x="1178250" y="4272670"/>
            <a:ext cx="6299700" cy="276900"/>
          </a:xfrm>
          <a:prstGeom prst="rect">
            <a:avLst/>
          </a:prstGeom>
          <a:solidFill>
            <a:srgbClr val="4285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Google Sans"/>
                <a:ea typeface="Google Sans"/>
                <a:cs typeface="Google Sans"/>
                <a:sym typeface="Google Sans"/>
              </a:rPr>
              <a:t>Optimise revisiting active merchants to optimize for cost/MTM</a:t>
            </a:r>
            <a:endParaRPr sz="1200">
              <a:solidFill>
                <a:srgbClr val="FFFFFF"/>
              </a:solidFill>
              <a:latin typeface="Google Sans"/>
              <a:ea typeface="Google Sans"/>
              <a:cs typeface="Google Sans"/>
              <a:sym typeface="Google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oogle">
  <a:themeElements>
    <a:clrScheme name="Google">
      <a:dk1>
        <a:srgbClr val="4285F4"/>
      </a:dk1>
      <a:lt1>
        <a:srgbClr val="FFFFFF"/>
      </a:lt1>
      <a:dk2>
        <a:srgbClr val="666666"/>
      </a:dk2>
      <a:lt2>
        <a:srgbClr val="BDBDBD"/>
      </a:lt2>
      <a:accent1>
        <a:srgbClr val="0277BD"/>
      </a:accent1>
      <a:accent2>
        <a:srgbClr val="34A853"/>
      </a:accent2>
      <a:accent3>
        <a:srgbClr val="EA4335"/>
      </a:accent3>
      <a:accent4>
        <a:srgbClr val="FF9800"/>
      </a:accent4>
      <a:accent5>
        <a:srgbClr val="4FC3F7"/>
      </a:accent5>
      <a:accent6>
        <a:srgbClr val="FBBC05"/>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