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342" r:id="rId5"/>
    <p:sldId id="359" r:id="rId6"/>
    <p:sldId id="373" r:id="rId7"/>
    <p:sldId id="375" r:id="rId8"/>
    <p:sldId id="382" r:id="rId9"/>
    <p:sldId id="365" r:id="rId10"/>
    <p:sldId id="376" r:id="rId11"/>
    <p:sldId id="377" r:id="rId12"/>
    <p:sldId id="380" r:id="rId13"/>
    <p:sldId id="3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388" autoAdjust="0"/>
  </p:normalViewPr>
  <p:slideViewPr>
    <p:cSldViewPr snapToGrid="0" snapToObjects="1" showGuides="1">
      <p:cViewPr varScale="1">
        <p:scale>
          <a:sx n="96" d="100"/>
          <a:sy n="96" d="100"/>
        </p:scale>
        <p:origin x="86" y="91"/>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8/16/2024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8/16/2024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41678901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Understanding</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a:t>Phishing attacks</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pPr marL="285750" indent="-285750">
              <a:buFont typeface="Wingdings" panose="05000000000000000000" pitchFamily="2" charset="2"/>
              <a:buChar char="q"/>
            </a:pPr>
            <a:r>
              <a:rPr lang="en-US" dirty="0">
                <a:latin typeface="Cambria" panose="02040503050406030204" pitchFamily="18" charset="0"/>
                <a:ea typeface="Cambria" panose="02040503050406030204" pitchFamily="18" charset="0"/>
              </a:rPr>
              <a:t>What is phishing?</a:t>
            </a:r>
          </a:p>
          <a:p>
            <a:pPr marL="285750" indent="-285750">
              <a:buFont typeface="Wingdings" panose="05000000000000000000" pitchFamily="2" charset="2"/>
              <a:buChar char="q"/>
            </a:pPr>
            <a:r>
              <a:rPr lang="en-US" dirty="0">
                <a:latin typeface="Cambria" panose="02040503050406030204" pitchFamily="18" charset="0"/>
                <a:ea typeface="Cambria" panose="02040503050406030204" pitchFamily="18" charset="0"/>
              </a:rPr>
              <a:t>How to spot phishing Emails, Websites, and other phishing scams.</a:t>
            </a:r>
          </a:p>
          <a:p>
            <a:pPr marL="285750" indent="-285750">
              <a:buFont typeface="Wingdings" panose="05000000000000000000" pitchFamily="2" charset="2"/>
              <a:buChar char="q"/>
            </a:pPr>
            <a:r>
              <a:rPr lang="en-US" dirty="0">
                <a:latin typeface="Cambria" panose="02040503050406030204" pitchFamily="18" charset="0"/>
                <a:ea typeface="Cambria" panose="02040503050406030204" pitchFamily="18" charset="0"/>
              </a:rPr>
              <a:t>How to protect yourself from such scams.</a:t>
            </a:r>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2733306"/>
          </a:xfrm>
        </p:spPr>
        <p:txBody>
          <a:bodyPr/>
          <a:lstStyle/>
          <a:p>
            <a:r>
              <a:rPr lang="en-US" dirty="0"/>
              <a:t>What is </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321868" y="3484615"/>
            <a:ext cx="11562303" cy="2387865"/>
          </a:xfrm>
        </p:spPr>
        <p:txBody>
          <a:bodyPr/>
          <a:lstStyle/>
          <a:p>
            <a:r>
              <a:rPr lang="en-US" dirty="0"/>
              <a:t>phishing</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139719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What is phishing?</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r>
              <a:rPr lang="en-US" dirty="0">
                <a:latin typeface="Cambria" panose="02040503050406030204" pitchFamily="18" charset="0"/>
                <a:ea typeface="Cambria" panose="02040503050406030204" pitchFamily="18" charset="0"/>
              </a:rPr>
              <a:t>Phishing is a type of cyber attack where attackers impersonate legitimate entities to deceive individuals into revealing sensitive information, such as passwords, credit card numbers, or other personal data. This is often done through deceptive emails, messages, or websites that appear trustworthy but are actually malicious. Phishing is a common tactic used to steal information, commit fraud, or gain unauthorized access to systems. </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4B237-5A38-8DD8-7036-C8D8874C2DFD}"/>
              </a:ext>
            </a:extLst>
          </p:cNvPr>
          <p:cNvSpPr>
            <a:spLocks noGrp="1"/>
          </p:cNvSpPr>
          <p:nvPr>
            <p:ph type="title"/>
          </p:nvPr>
        </p:nvSpPr>
        <p:spPr/>
        <p:txBody>
          <a:bodyPr/>
          <a:lstStyle/>
          <a:p>
            <a:r>
              <a:rPr lang="en-IN" dirty="0"/>
              <a:t>Types of phishing attacks</a:t>
            </a:r>
          </a:p>
        </p:txBody>
      </p:sp>
      <p:sp>
        <p:nvSpPr>
          <p:cNvPr id="3" name="Content Placeholder 2">
            <a:extLst>
              <a:ext uri="{FF2B5EF4-FFF2-40B4-BE49-F238E27FC236}">
                <a16:creationId xmlns:a16="http://schemas.microsoft.com/office/drawing/2014/main" id="{F5533758-AA47-C5C6-196A-BB17195D1948}"/>
              </a:ext>
            </a:extLst>
          </p:cNvPr>
          <p:cNvSpPr>
            <a:spLocks noGrp="1"/>
          </p:cNvSpPr>
          <p:nvPr>
            <p:ph sz="quarter" idx="35"/>
          </p:nvPr>
        </p:nvSpPr>
        <p:spPr>
          <a:xfrm>
            <a:off x="2373002" y="2474811"/>
            <a:ext cx="7820570" cy="3965746"/>
          </a:xfrm>
        </p:spPr>
        <p:txBody>
          <a:bodyPr/>
          <a:lstStyle/>
          <a:p>
            <a:pPr marL="285750" indent="-285750">
              <a:buFont typeface="Wingdings" panose="05000000000000000000" pitchFamily="2" charset="2"/>
              <a:buChar char="q"/>
            </a:pPr>
            <a:r>
              <a:rPr lang="en-IN" sz="1400" dirty="0">
                <a:latin typeface="Cambria" panose="02040503050406030204" pitchFamily="18" charset="0"/>
                <a:ea typeface="Cambria" panose="02040503050406030204" pitchFamily="18" charset="0"/>
              </a:rPr>
              <a:t>Email Phishing: </a:t>
            </a:r>
          </a:p>
          <a:p>
            <a:r>
              <a:rPr lang="en-IN" sz="1400" dirty="0">
                <a:latin typeface="Cambria" panose="02040503050406030204" pitchFamily="18" charset="0"/>
                <a:ea typeface="Cambria" panose="02040503050406030204" pitchFamily="18" charset="0"/>
              </a:rPr>
              <a:t>Fraudulent emails mimicking legitimate sources.</a:t>
            </a:r>
          </a:p>
          <a:p>
            <a:pPr marL="285750" indent="-285750">
              <a:buFont typeface="Wingdings" panose="05000000000000000000" pitchFamily="2" charset="2"/>
              <a:buChar char="q"/>
            </a:pPr>
            <a:r>
              <a:rPr lang="en-IN" sz="1400" dirty="0">
                <a:latin typeface="Cambria" panose="02040503050406030204" pitchFamily="18" charset="0"/>
                <a:ea typeface="Cambria" panose="02040503050406030204" pitchFamily="18" charset="0"/>
              </a:rPr>
              <a:t>Spear Phishing: </a:t>
            </a:r>
          </a:p>
          <a:p>
            <a:r>
              <a:rPr lang="en-IN" sz="1400" dirty="0">
                <a:latin typeface="Cambria" panose="02040503050406030204" pitchFamily="18" charset="0"/>
                <a:ea typeface="Cambria" panose="02040503050406030204" pitchFamily="18" charset="0"/>
              </a:rPr>
              <a:t>Targeted attacks using personalized information.</a:t>
            </a:r>
          </a:p>
          <a:p>
            <a:pPr marL="285750" indent="-285750">
              <a:buFont typeface="Wingdings" panose="05000000000000000000" pitchFamily="2" charset="2"/>
              <a:buChar char="q"/>
            </a:pPr>
            <a:r>
              <a:rPr lang="en-IN" sz="1400" dirty="0">
                <a:latin typeface="Cambria" panose="02040503050406030204" pitchFamily="18" charset="0"/>
                <a:ea typeface="Cambria" panose="02040503050406030204" pitchFamily="18" charset="0"/>
              </a:rPr>
              <a:t>Whaling: </a:t>
            </a:r>
          </a:p>
          <a:p>
            <a:r>
              <a:rPr lang="en-IN" sz="1400" dirty="0">
                <a:latin typeface="Cambria" panose="02040503050406030204" pitchFamily="18" charset="0"/>
                <a:ea typeface="Cambria" panose="02040503050406030204" pitchFamily="18" charset="0"/>
              </a:rPr>
              <a:t>High-profile targets with critical issues.</a:t>
            </a:r>
          </a:p>
          <a:p>
            <a:pPr marL="285750" indent="-285750">
              <a:buFont typeface="Wingdings" panose="05000000000000000000" pitchFamily="2" charset="2"/>
              <a:buChar char="q"/>
            </a:pPr>
            <a:r>
              <a:rPr lang="en-IN" sz="1400" dirty="0">
                <a:latin typeface="Cambria" panose="02040503050406030204" pitchFamily="18" charset="0"/>
                <a:ea typeface="Cambria" panose="02040503050406030204" pitchFamily="18" charset="0"/>
              </a:rPr>
              <a:t>Smishing:</a:t>
            </a:r>
          </a:p>
          <a:p>
            <a:r>
              <a:rPr lang="en-IN" sz="1400" dirty="0">
                <a:latin typeface="Cambria" panose="02040503050406030204" pitchFamily="18" charset="0"/>
                <a:ea typeface="Cambria" panose="02040503050406030204" pitchFamily="18" charset="0"/>
              </a:rPr>
              <a:t> Phishing via deceptive SMS messages.</a:t>
            </a:r>
          </a:p>
          <a:p>
            <a:pPr marL="285750" indent="-285750">
              <a:buFont typeface="Wingdings" panose="05000000000000000000" pitchFamily="2" charset="2"/>
              <a:buChar char="q"/>
            </a:pPr>
            <a:r>
              <a:rPr lang="en-IN" sz="1400" dirty="0">
                <a:latin typeface="Cambria" panose="02040503050406030204" pitchFamily="18" charset="0"/>
                <a:ea typeface="Cambria" panose="02040503050406030204" pitchFamily="18" charset="0"/>
              </a:rPr>
              <a:t>Vishing: </a:t>
            </a:r>
          </a:p>
          <a:p>
            <a:r>
              <a:rPr lang="en-IN" sz="1400" dirty="0">
                <a:latin typeface="Cambria" panose="02040503050406030204" pitchFamily="18" charset="0"/>
                <a:ea typeface="Cambria" panose="02040503050406030204" pitchFamily="18" charset="0"/>
              </a:rPr>
              <a:t>Voice-based phishing over the phone.</a:t>
            </a:r>
          </a:p>
          <a:p>
            <a:endParaRPr lang="en-IN" sz="1400" dirty="0"/>
          </a:p>
        </p:txBody>
      </p:sp>
      <p:sp>
        <p:nvSpPr>
          <p:cNvPr id="5" name="Slide Number Placeholder 4">
            <a:extLst>
              <a:ext uri="{FF2B5EF4-FFF2-40B4-BE49-F238E27FC236}">
                <a16:creationId xmlns:a16="http://schemas.microsoft.com/office/drawing/2014/main" id="{3A0D1074-1C4E-BFAB-3F2C-9707158232C7}"/>
              </a:ext>
            </a:extLst>
          </p:cNvPr>
          <p:cNvSpPr>
            <a:spLocks noGrp="1"/>
          </p:cNvSpPr>
          <p:nvPr>
            <p:ph type="sldNum" sz="quarter" idx="12"/>
          </p:nvPr>
        </p:nvSpPr>
        <p:spPr/>
        <p:txBody>
          <a:bodyPr/>
          <a:lstStyle/>
          <a:p>
            <a:fld id="{FE024F78-56A6-7740-B68D-8D4D026EDF3F}" type="slidenum">
              <a:rPr lang="en-US" smtClean="0"/>
              <a:pPr/>
              <a:t>5</a:t>
            </a:fld>
            <a:endParaRPr lang="en-US" dirty="0"/>
          </a:p>
        </p:txBody>
      </p:sp>
    </p:spTree>
    <p:extLst>
      <p:ext uri="{BB962C8B-B14F-4D97-AF65-F5344CB8AC3E}">
        <p14:creationId xmlns:p14="http://schemas.microsoft.com/office/powerpoint/2010/main" val="88091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How to identify</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3962135"/>
            <a:ext cx="6327105" cy="2653771"/>
          </a:xfrm>
        </p:spPr>
        <p:txBody>
          <a:bodyPr/>
          <a:lstStyle/>
          <a:p>
            <a:r>
              <a:rPr lang="en-US" dirty="0"/>
              <a:t>Phishing mails, Websites, and other phishing links</a:t>
            </a:r>
          </a:p>
        </p:txBody>
      </p:sp>
    </p:spTree>
    <p:extLst>
      <p:ext uri="{BB962C8B-B14F-4D97-AF65-F5344CB8AC3E}">
        <p14:creationId xmlns:p14="http://schemas.microsoft.com/office/powerpoint/2010/main" val="1330733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165308"/>
          </a:xfrm>
        </p:spPr>
        <p:txBody>
          <a:bodyPr/>
          <a:lstStyle/>
          <a:p>
            <a:r>
              <a:rPr lang="en-US" dirty="0"/>
              <a:t>How to identify phishing attacks</a:t>
            </a: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
        <p:nvSpPr>
          <p:cNvPr id="7" name="Content Placeholder 3">
            <a:extLst>
              <a:ext uri="{FF2B5EF4-FFF2-40B4-BE49-F238E27FC236}">
                <a16:creationId xmlns:a16="http://schemas.microsoft.com/office/drawing/2014/main" id="{55F98CCE-B7EA-E32E-1A3A-C1A45B1D9A55}"/>
              </a:ext>
            </a:extLst>
          </p:cNvPr>
          <p:cNvSpPr>
            <a:spLocks noGrp="1"/>
          </p:cNvSpPr>
          <p:nvPr>
            <p:ph sz="quarter" idx="35"/>
          </p:nvPr>
        </p:nvSpPr>
        <p:spPr>
          <a:xfrm>
            <a:off x="2373313" y="2109788"/>
            <a:ext cx="9275348" cy="4664723"/>
          </a:xfrm>
        </p:spPr>
        <p:txBody>
          <a:bodyPr/>
          <a:lstStyle/>
          <a:p>
            <a:r>
              <a:rPr lang="en-US" sz="1200" b="1" dirty="0">
                <a:latin typeface="Cambria" panose="02040503050406030204" pitchFamily="18" charset="0"/>
                <a:ea typeface="Cambria" panose="02040503050406030204" pitchFamily="18" charset="0"/>
              </a:rPr>
              <a:t>Suspicious Sender or URL: </a:t>
            </a:r>
          </a:p>
          <a:p>
            <a:r>
              <a:rPr lang="en-US" sz="1200" dirty="0">
                <a:latin typeface="Cambria" panose="02040503050406030204" pitchFamily="18" charset="0"/>
                <a:ea typeface="Cambria" panose="02040503050406030204" pitchFamily="18" charset="0"/>
              </a:rPr>
              <a:t>Check the sender's email address or the website's URL carefully. Phishing emails often come from addresses that look similar to legitimate ones but have slight variations. Similarly, phishing websites may have URLs that closely resemble official sites but contain misspellings or extra characters.</a:t>
            </a:r>
          </a:p>
          <a:p>
            <a:r>
              <a:rPr lang="en-US" sz="1200" b="1" dirty="0">
                <a:latin typeface="Cambria" panose="02040503050406030204" pitchFamily="18" charset="0"/>
                <a:ea typeface="Cambria" panose="02040503050406030204" pitchFamily="18" charset="0"/>
              </a:rPr>
              <a:t>Unusual </a:t>
            </a:r>
            <a:r>
              <a:rPr lang="en-US" sz="1400" b="1" dirty="0">
                <a:latin typeface="Cambria" panose="02040503050406030204" pitchFamily="18" charset="0"/>
                <a:ea typeface="Cambria" panose="02040503050406030204" pitchFamily="18" charset="0"/>
              </a:rPr>
              <a:t>Requests or Urgency: </a:t>
            </a:r>
          </a:p>
          <a:p>
            <a:r>
              <a:rPr lang="en-US" sz="1400" dirty="0">
                <a:latin typeface="Cambria" panose="02040503050406030204" pitchFamily="18" charset="0"/>
                <a:ea typeface="Cambria" panose="02040503050406030204" pitchFamily="18" charset="0"/>
              </a:rPr>
              <a:t>Phishing emails often create a sense of urgency, such as claiming your account will be locked if you don't act immediately. Be cautious if the email or website asks for sensitive information like passwords or financial details, especially if it's unsolicited.</a:t>
            </a:r>
          </a:p>
          <a:p>
            <a:r>
              <a:rPr lang="en-US" sz="1400" b="1" dirty="0">
                <a:latin typeface="Cambria" panose="02040503050406030204" pitchFamily="18" charset="0"/>
                <a:ea typeface="Cambria" panose="02040503050406030204" pitchFamily="18" charset="0"/>
              </a:rPr>
              <a:t>Unexpected Attachments or Links:</a:t>
            </a:r>
          </a:p>
          <a:p>
            <a:r>
              <a:rPr lang="en-US" sz="1400" b="1" dirty="0">
                <a:latin typeface="Cambria" panose="02040503050406030204" pitchFamily="18" charset="0"/>
                <a:ea typeface="Cambria" panose="02040503050406030204" pitchFamily="18" charset="0"/>
              </a:rPr>
              <a:t> </a:t>
            </a:r>
            <a:r>
              <a:rPr lang="en-US" sz="1400" dirty="0">
                <a:latin typeface="Cambria" panose="02040503050406030204" pitchFamily="18" charset="0"/>
                <a:ea typeface="Cambria" panose="02040503050406030204" pitchFamily="18" charset="0"/>
              </a:rPr>
              <a:t>Be wary of emails with unexpected attachments or links. Hover over links without clicking to see where they actually lead, and avoid downloading attachments unless you're sure they are safe</a:t>
            </a:r>
            <a:r>
              <a:rPr lang="en-US" sz="1400" b="1" dirty="0">
                <a:latin typeface="Cambria" panose="02040503050406030204" pitchFamily="18" charset="0"/>
                <a:ea typeface="Cambria" panose="02040503050406030204" pitchFamily="18" charset="0"/>
              </a:rPr>
              <a:t>.</a:t>
            </a:r>
          </a:p>
          <a:p>
            <a:r>
              <a:rPr lang="en-US" sz="1400" b="1" dirty="0">
                <a:latin typeface="Cambria" panose="02040503050406030204" pitchFamily="18" charset="0"/>
                <a:ea typeface="Cambria" panose="02040503050406030204" pitchFamily="18" charset="0"/>
              </a:rPr>
              <a:t>Lack of Personalization:</a:t>
            </a:r>
          </a:p>
          <a:p>
            <a:r>
              <a:rPr lang="en-US" sz="1400" b="1" dirty="0">
                <a:latin typeface="Cambria" panose="02040503050406030204" pitchFamily="18" charset="0"/>
                <a:ea typeface="Cambria" panose="02040503050406030204" pitchFamily="18" charset="0"/>
              </a:rPr>
              <a:t> </a:t>
            </a:r>
            <a:r>
              <a:rPr lang="en-US" sz="1400" dirty="0">
                <a:latin typeface="Cambria" panose="02040503050406030204" pitchFamily="18" charset="0"/>
                <a:ea typeface="Cambria" panose="02040503050406030204" pitchFamily="18" charset="0"/>
              </a:rPr>
              <a:t>Legitimate organizations usually address you by name and include specific details related to your account. Phishing emails often lack this personalization and may not reference any of your specific information.</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73601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Real-time examples</a:t>
            </a:r>
          </a:p>
        </p:txBody>
      </p:sp>
      <p:sp>
        <p:nvSpPr>
          <p:cNvPr id="3" name="Content Placeholder 2">
            <a:extLst>
              <a:ext uri="{FF2B5EF4-FFF2-40B4-BE49-F238E27FC236}">
                <a16:creationId xmlns:a16="http://schemas.microsoft.com/office/drawing/2014/main" id="{1CF175D3-F3DC-695F-474B-346EDCA5D60F}"/>
              </a:ext>
            </a:extLst>
          </p:cNvPr>
          <p:cNvSpPr>
            <a:spLocks noGrp="1"/>
          </p:cNvSpPr>
          <p:nvPr>
            <p:ph sz="quarter" idx="35"/>
          </p:nvPr>
        </p:nvSpPr>
        <p:spPr>
          <a:xfrm>
            <a:off x="807038" y="2465539"/>
            <a:ext cx="10435631" cy="3723753"/>
          </a:xfrm>
        </p:spPr>
        <p:txBody>
          <a:bodyPr/>
          <a:lstStyle/>
          <a:p>
            <a:pPr marL="285750" indent="-285750">
              <a:buFont typeface="Wingdings" panose="05000000000000000000" pitchFamily="2" charset="2"/>
              <a:buChar char="q"/>
            </a:pPr>
            <a:r>
              <a:rPr lang="en-US" b="1" dirty="0">
                <a:latin typeface="Cambria" panose="02040503050406030204" pitchFamily="18" charset="0"/>
                <a:ea typeface="Cambria" panose="02040503050406030204" pitchFamily="18" charset="0"/>
              </a:rPr>
              <a:t>2016 Democratic National Committee (DNC) Email Phishing Attack.</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In 2016, several officials from the Democratic National Committee (DNC) received emails that appeared to come from Google. The emails claimed that their accounts had been flagged for suspicious activity and asked them to click a link to verify their credentials.</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emails contained a convincing message that the user needed to verify their email account to secure it from unauthorized access. The link provided directed them to a fake Google login page.</a:t>
            </a:r>
          </a:p>
          <a:p>
            <a:pPr marL="285750" indent="-285750">
              <a:buFont typeface="Arial" panose="020B0604020202020204" pitchFamily="34" charset="0"/>
              <a:buChar char="•"/>
            </a:pPr>
            <a:r>
              <a:rPr lang="en-US" dirty="0">
                <a:latin typeface="Cambria" panose="02040503050406030204" pitchFamily="18" charset="0"/>
                <a:ea typeface="Cambria" panose="02040503050406030204" pitchFamily="18" charset="0"/>
              </a:rPr>
              <a:t>The link led to a sophisticated phishing page that closely resembled the legitimate Google login page. The URL was slightly altered to look similar to Google's official domain but was actually controlled by the attackers.</a:t>
            </a:r>
            <a:endParaRPr lang="en-US" b="1" dirty="0">
              <a:latin typeface="Cambria" panose="02040503050406030204" pitchFamily="18" charset="0"/>
              <a:ea typeface="Cambria" panose="02040503050406030204" pitchFamily="18" charset="0"/>
            </a:endParaRP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Tree>
    <p:extLst>
      <p:ext uri="{BB962C8B-B14F-4D97-AF65-F5344CB8AC3E}">
        <p14:creationId xmlns:p14="http://schemas.microsoft.com/office/powerpoint/2010/main" val="2728059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How to protect yourself from such scams.</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1" y="2465535"/>
            <a:ext cx="10349329" cy="3427265"/>
          </a:xfrm>
        </p:spPr>
        <p:txBody>
          <a:bodyPr/>
          <a:lstStyle/>
          <a:p>
            <a:r>
              <a:rPr lang="en-US" sz="1400" b="1" dirty="0">
                <a:latin typeface="Cambria" panose="02040503050406030204" pitchFamily="18" charset="0"/>
                <a:ea typeface="Cambria" panose="02040503050406030204" pitchFamily="18" charset="0"/>
              </a:rPr>
              <a:t>Verify Sources: </a:t>
            </a:r>
            <a:r>
              <a:rPr lang="en-US" sz="1400" dirty="0">
                <a:latin typeface="Cambria" panose="02040503050406030204" pitchFamily="18" charset="0"/>
                <a:ea typeface="Cambria" panose="02040503050406030204" pitchFamily="18" charset="0"/>
              </a:rPr>
              <a:t>Always check the authenticity of emails, messages, and websites before providing any personal information.</a:t>
            </a:r>
          </a:p>
          <a:p>
            <a:r>
              <a:rPr lang="en-US" sz="1400" b="1" dirty="0">
                <a:latin typeface="Cambria" panose="02040503050406030204" pitchFamily="18" charset="0"/>
                <a:ea typeface="Cambria" panose="02040503050406030204" pitchFamily="18" charset="0"/>
              </a:rPr>
              <a:t>Use Strong Passwords: </a:t>
            </a:r>
            <a:r>
              <a:rPr lang="en-US" sz="1400" dirty="0">
                <a:latin typeface="Cambria" panose="02040503050406030204" pitchFamily="18" charset="0"/>
                <a:ea typeface="Cambria" panose="02040503050406030204" pitchFamily="18" charset="0"/>
              </a:rPr>
              <a:t>Employ complex, unique passwords for different accounts and consider using a password manager.\</a:t>
            </a:r>
          </a:p>
          <a:p>
            <a:r>
              <a:rPr lang="en-US" sz="1400" b="1" dirty="0">
                <a:latin typeface="Cambria" panose="02040503050406030204" pitchFamily="18" charset="0"/>
                <a:ea typeface="Cambria" panose="02040503050406030204" pitchFamily="18" charset="0"/>
              </a:rPr>
              <a:t>Enable Two-Factor Authentication (2FA): </a:t>
            </a:r>
            <a:r>
              <a:rPr lang="en-US" sz="1400" dirty="0">
                <a:latin typeface="Cambria" panose="02040503050406030204" pitchFamily="18" charset="0"/>
                <a:ea typeface="Cambria" panose="02040503050406030204" pitchFamily="18" charset="0"/>
              </a:rPr>
              <a:t>Add an extra layer of security to your accounts by requiring a second form of verification.</a:t>
            </a:r>
          </a:p>
          <a:p>
            <a:r>
              <a:rPr lang="en-US" sz="1400" b="1" dirty="0">
                <a:latin typeface="Cambria" panose="02040503050406030204" pitchFamily="18" charset="0"/>
                <a:ea typeface="Cambria" panose="02040503050406030204" pitchFamily="18" charset="0"/>
              </a:rPr>
              <a:t>Be Cautious with Links: </a:t>
            </a:r>
            <a:r>
              <a:rPr lang="en-US" sz="1400" dirty="0">
                <a:latin typeface="Cambria" panose="02040503050406030204" pitchFamily="18" charset="0"/>
                <a:ea typeface="Cambria" panose="02040503050406030204" pitchFamily="18" charset="0"/>
              </a:rPr>
              <a:t>Hover over links to preview the URL before clicking, and avoid clicking on unexpected or suspicious links.</a:t>
            </a:r>
          </a:p>
          <a:p>
            <a:r>
              <a:rPr lang="en-US" sz="1400" b="1" dirty="0">
                <a:latin typeface="Cambria" panose="02040503050406030204" pitchFamily="18" charset="0"/>
                <a:ea typeface="Cambria" panose="02040503050406030204" pitchFamily="18" charset="0"/>
              </a:rPr>
              <a:t>Keep Software Updated: </a:t>
            </a:r>
            <a:r>
              <a:rPr lang="en-US" sz="1400" dirty="0">
                <a:latin typeface="Cambria" panose="02040503050406030204" pitchFamily="18" charset="0"/>
                <a:ea typeface="Cambria" panose="02040503050406030204" pitchFamily="18" charset="0"/>
              </a:rPr>
              <a:t>Regularly update your operating system, browsers, and security software to protect against vulnerabilities.</a:t>
            </a:r>
          </a:p>
          <a:p>
            <a:r>
              <a:rPr lang="en-US" sz="1400" b="1" dirty="0">
                <a:latin typeface="Cambria" panose="02040503050406030204" pitchFamily="18" charset="0"/>
                <a:ea typeface="Cambria" panose="02040503050406030204" pitchFamily="18" charset="0"/>
              </a:rPr>
              <a:t>Educate Yourself: </a:t>
            </a:r>
            <a:r>
              <a:rPr lang="en-US" sz="1400" dirty="0">
                <a:latin typeface="Cambria" panose="02040503050406030204" pitchFamily="18" charset="0"/>
                <a:ea typeface="Cambria" panose="02040503050406030204" pitchFamily="18" charset="0"/>
              </a:rPr>
              <a:t>Stay informed about the latest phishing techniques and scams to recognize and avoid them.</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Tree>
    <p:extLst>
      <p:ext uri="{BB962C8B-B14F-4D97-AF65-F5344CB8AC3E}">
        <p14:creationId xmlns:p14="http://schemas.microsoft.com/office/powerpoint/2010/main" val="79695288"/>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findings presentation</Template>
  <TotalTime>26</TotalTime>
  <Words>630</Words>
  <Application>Microsoft Office PowerPoint</Application>
  <PresentationFormat>Widescreen</PresentationFormat>
  <Paragraphs>60</Paragraphs>
  <Slides>10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Arial Nova</vt:lpstr>
      <vt:lpstr>Biome</vt:lpstr>
      <vt:lpstr>Calibri</vt:lpstr>
      <vt:lpstr>Cambria</vt:lpstr>
      <vt:lpstr>Wingdings</vt:lpstr>
      <vt:lpstr>Custom</vt:lpstr>
      <vt:lpstr>Understanding</vt:lpstr>
      <vt:lpstr>Agenda</vt:lpstr>
      <vt:lpstr>What is </vt:lpstr>
      <vt:lpstr>What is phishing?</vt:lpstr>
      <vt:lpstr>Types of phishing attacks</vt:lpstr>
      <vt:lpstr>How to identify</vt:lpstr>
      <vt:lpstr>How to identify phishing attacks</vt:lpstr>
      <vt:lpstr>Real-time examples</vt:lpstr>
      <vt:lpstr>How to protect yourself from such scams.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Vignesh Kumar</dc:creator>
  <cp:lastModifiedBy>Vignesh Kumar</cp:lastModifiedBy>
  <cp:revision>3</cp:revision>
  <dcterms:created xsi:type="dcterms:W3CDTF">2024-08-16T10:13:00Z</dcterms:created>
  <dcterms:modified xsi:type="dcterms:W3CDTF">2024-08-16T10:39:56Z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