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75" r:id="rId2"/>
    <p:sldId id="259" r:id="rId3"/>
    <p:sldId id="276" r:id="rId4"/>
    <p:sldId id="277" r:id="rId5"/>
    <p:sldId id="278" r:id="rId6"/>
    <p:sldId id="286" r:id="rId7"/>
    <p:sldId id="290" r:id="rId8"/>
    <p:sldId id="291" r:id="rId9"/>
    <p:sldId id="279" r:id="rId10"/>
    <p:sldId id="293" r:id="rId11"/>
    <p:sldId id="294" r:id="rId12"/>
    <p:sldId id="295" r:id="rId13"/>
    <p:sldId id="296" r:id="rId14"/>
    <p:sldId id="297" r:id="rId15"/>
    <p:sldId id="284" r:id="rId16"/>
    <p:sldId id="289" r:id="rId17"/>
    <p:sldId id="283" r:id="rId18"/>
    <p:sldId id="270"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0115"/>
    <a:srgbClr val="990000"/>
    <a:srgbClr val="0D4577"/>
    <a:srgbClr val="F27E21"/>
    <a:srgbClr val="005391"/>
    <a:srgbClr val="F0FAFE"/>
    <a:srgbClr val="C01B29"/>
    <a:srgbClr val="E20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5504ED-601C-9F41-A2BB-A84CD9D575D8}" type="datetimeFigureOut">
              <a:rPr lang="en-US" smtClean="0"/>
              <a:t>12/26/2017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99A69-9E3B-7C4C-9E3F-523F007A72CB}" type="datetimeFigureOut">
              <a:rPr lang="en-US" smtClean="0"/>
              <a:t>12/26/2017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14</a:t>
            </a:fld>
            <a:endParaRPr lang="en-US"/>
          </a:p>
        </p:txBody>
      </p:sp>
    </p:spTree>
    <p:extLst>
      <p:ext uri="{BB962C8B-B14F-4D97-AF65-F5344CB8AC3E}">
        <p14:creationId xmlns:p14="http://schemas.microsoft.com/office/powerpoint/2010/main" val="41307914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 White">
    <p:spTree>
      <p:nvGrpSpPr>
        <p:cNvPr id="1" name=""/>
        <p:cNvGrpSpPr/>
        <p:nvPr/>
      </p:nvGrpSpPr>
      <p:grpSpPr>
        <a:xfrm>
          <a:off x="0" y="0"/>
          <a:ext cx="0" cy="0"/>
          <a:chOff x="0" y="0"/>
          <a:chExt cx="0" cy="0"/>
        </a:xfrm>
      </p:grpSpPr>
      <p:sp>
        <p:nvSpPr>
          <p:cNvPr id="4" name="Rectangle 3"/>
          <p:cNvSpPr/>
          <p:nvPr userDrawn="1"/>
        </p:nvSpPr>
        <p:spPr>
          <a:xfrm>
            <a:off x="0" y="0"/>
            <a:ext cx="9144000" cy="512560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5710"/>
          </a:xfrm>
          <a:prstGeom prst="rect">
            <a:avLst/>
          </a:prstGeom>
        </p:spPr>
      </p:pic>
      <p:sp>
        <p:nvSpPr>
          <p:cNvPr id="14" name="Text Placeholder 14"/>
          <p:cNvSpPr>
            <a:spLocks noGrp="1"/>
          </p:cNvSpPr>
          <p:nvPr>
            <p:ph type="body" sz="quarter" idx="14"/>
          </p:nvPr>
        </p:nvSpPr>
        <p:spPr>
          <a:xfrm>
            <a:off x="4927220" y="4002547"/>
            <a:ext cx="3181730" cy="523220"/>
          </a:xfrm>
          <a:prstGeom prst="rect">
            <a:avLst/>
          </a:prstGeom>
        </p:spPr>
        <p:txBody>
          <a:bodyPr wrap="square" anchor="ctr">
            <a:spAutoFit/>
          </a:bodyPr>
          <a:lstStyle>
            <a:lvl1pPr marL="0" indent="0" algn="ctr">
              <a:lnSpc>
                <a:spcPct val="100000"/>
              </a:lnSpc>
              <a:buNone/>
              <a:defRPr sz="2800" b="1" baseline="0">
                <a:solidFill>
                  <a:schemeClr val="bg1"/>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endParaRPr lang="en-US" dirty="0" smtClean="0"/>
          </a:p>
        </p:txBody>
      </p:sp>
      <p:sp>
        <p:nvSpPr>
          <p:cNvPr id="6" name="TextBox 5"/>
          <p:cNvSpPr txBox="1"/>
          <p:nvPr userDrawn="1"/>
        </p:nvSpPr>
        <p:spPr>
          <a:xfrm>
            <a:off x="5124451" y="4903884"/>
            <a:ext cx="3771899" cy="230832"/>
          </a:xfrm>
          <a:prstGeom prst="rect">
            <a:avLst/>
          </a:prstGeom>
          <a:noFill/>
        </p:spPr>
        <p:txBody>
          <a:bodyPr wrap="square" rtlCol="0">
            <a:normAutofit/>
          </a:bodyPr>
          <a:lstStyle/>
          <a:p>
            <a:pPr eaLnBrk="0" hangingPunct="0">
              <a:defRPr/>
            </a:pPr>
            <a:r>
              <a:rPr lang="en-US" sz="900" dirty="0" smtClean="0">
                <a:solidFill>
                  <a:schemeClr val="bg1"/>
                </a:solidFill>
                <a:latin typeface="Calibri" panose="020F0502020204030204" pitchFamily="34" charset="0"/>
                <a:cs typeface="Calibri" panose="020F0502020204030204" pitchFamily="34" charset="0"/>
              </a:rPr>
              <a:t>© 2017,</a:t>
            </a:r>
            <a:r>
              <a:rPr lang="en-US" sz="900" baseline="0" dirty="0" smtClean="0">
                <a:solidFill>
                  <a:schemeClr val="bg1"/>
                </a:solidFill>
                <a:latin typeface="Calibri" panose="020F0502020204030204" pitchFamily="34" charset="0"/>
                <a:cs typeface="Calibri" panose="020F0502020204030204" pitchFamily="34" charset="0"/>
              </a:rPr>
              <a:t> </a:t>
            </a:r>
            <a:r>
              <a:rPr lang="en-US" sz="900" dirty="0" smtClean="0">
                <a:solidFill>
                  <a:schemeClr val="bg1"/>
                </a:solidFill>
                <a:latin typeface="Calibri" panose="020F0502020204030204" pitchFamily="34" charset="0"/>
                <a:cs typeface="Calibri" panose="020F0502020204030204" pitchFamily="34" charset="0"/>
              </a:rPr>
              <a:t> Cognizant Technology Solutions. All Rights Reserved.</a:t>
            </a:r>
            <a:endParaRPr lang="en-US" sz="1000" dirty="0">
              <a:solidFill>
                <a:schemeClr val="bg1"/>
              </a:solidFill>
              <a:latin typeface="Calibri" panose="020F0502020204030204" pitchFamily="34" charset="0"/>
              <a:cs typeface="Calibri" panose="020F0502020204030204" pitchFamily="34" charset="0"/>
            </a:endParaRP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825" y="4723835"/>
            <a:ext cx="1230739" cy="401770"/>
          </a:xfrm>
          <a:prstGeom prst="rect">
            <a:avLst/>
          </a:prstGeom>
        </p:spPr>
      </p:pic>
    </p:spTree>
    <p:extLst>
      <p:ext uri="{BB962C8B-B14F-4D97-AF65-F5344CB8AC3E}">
        <p14:creationId xmlns:p14="http://schemas.microsoft.com/office/powerpoint/2010/main" val="3512915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er and Text">
    <p:spTree>
      <p:nvGrpSpPr>
        <p:cNvPr id="1" name=""/>
        <p:cNvGrpSpPr/>
        <p:nvPr/>
      </p:nvGrpSpPr>
      <p:grpSpPr>
        <a:xfrm>
          <a:off x="0" y="0"/>
          <a:ext cx="0" cy="0"/>
          <a:chOff x="0" y="0"/>
          <a:chExt cx="0" cy="0"/>
        </a:xfrm>
      </p:grpSpPr>
      <p:sp>
        <p:nvSpPr>
          <p:cNvPr id="2" name="Title 1"/>
          <p:cNvSpPr>
            <a:spLocks noGrp="1"/>
          </p:cNvSpPr>
          <p:nvPr>
            <p:ph type="title"/>
          </p:nvPr>
        </p:nvSpPr>
        <p:spPr>
          <a:xfrm>
            <a:off x="104338" y="9525"/>
            <a:ext cx="7220387" cy="455444"/>
          </a:xfrm>
        </p:spPr>
        <p:txBody>
          <a:bodyPr anchor="ctr">
            <a:normAutofit/>
          </a:bodyPr>
          <a:lstStyle/>
          <a:p>
            <a:endParaRPr lang="en-US" dirty="0"/>
          </a:p>
        </p:txBody>
      </p:sp>
      <p:sp>
        <p:nvSpPr>
          <p:cNvPr id="5" name="Text Placeholder 4"/>
          <p:cNvSpPr>
            <a:spLocks noGrp="1"/>
          </p:cNvSpPr>
          <p:nvPr>
            <p:ph type="body" sz="quarter" idx="13"/>
          </p:nvPr>
        </p:nvSpPr>
        <p:spPr>
          <a:xfrm>
            <a:off x="314858" y="717387"/>
            <a:ext cx="8460842" cy="3280567"/>
          </a:xfrm>
          <a:prstGeom prst="rect">
            <a:avLst/>
          </a:prstGeom>
        </p:spPr>
        <p:txBody>
          <a:bodyPr vert="horz">
            <a:normAutofit/>
          </a:bodyPr>
          <a:lstStyle>
            <a:lvl1pPr marL="0" indent="0">
              <a:buNone/>
              <a:defRPr sz="2800">
                <a:solidFill>
                  <a:srgbClr val="141414"/>
                </a:solidFill>
                <a:latin typeface="Calibri" panose="020F0502020204030204" pitchFamily="34" charset="0"/>
                <a:cs typeface="Calibri" panose="020F0502020204030204" pitchFamily="34" charset="0"/>
              </a:defRPr>
            </a:lvl1pPr>
            <a:lvl2pPr marL="228600" indent="-227013">
              <a:buClr>
                <a:schemeClr val="accent2"/>
              </a:buClr>
              <a:buFont typeface="Arial"/>
              <a:buChar char="•"/>
              <a:defRPr sz="2400">
                <a:solidFill>
                  <a:srgbClr val="141414"/>
                </a:solidFill>
                <a:latin typeface="Calibri" panose="020F0502020204030204" pitchFamily="34" charset="0"/>
                <a:cs typeface="Calibri" panose="020F0502020204030204" pitchFamily="34" charset="0"/>
              </a:defRPr>
            </a:lvl2pPr>
            <a:lvl3pPr marL="287338" indent="-166688">
              <a:buClr>
                <a:schemeClr val="accent2"/>
              </a:buClr>
              <a:buFont typeface="Arial"/>
              <a:buChar char="•"/>
              <a:defRPr sz="2000">
                <a:solidFill>
                  <a:srgbClr val="141414"/>
                </a:solidFill>
                <a:latin typeface="Calibri" panose="020F0502020204030204" pitchFamily="34" charset="0"/>
                <a:cs typeface="Calibri" panose="020F0502020204030204" pitchFamily="34" charset="0"/>
              </a:defRPr>
            </a:lvl3pPr>
            <a:lvl4pPr marL="393700" indent="-176213">
              <a:buClr>
                <a:schemeClr val="accent2"/>
              </a:buClr>
              <a:buFont typeface="Arial"/>
              <a:buChar char="•"/>
              <a:defRPr sz="1800">
                <a:solidFill>
                  <a:srgbClr val="141414"/>
                </a:solidFill>
                <a:latin typeface="Calibri" panose="020F0502020204030204" pitchFamily="34" charset="0"/>
                <a:cs typeface="Calibri" panose="020F0502020204030204" pitchFamily="34" charset="0"/>
              </a:defRPr>
            </a:lvl4pPr>
            <a:lvl5pPr marL="512763" indent="-176213">
              <a:buClr>
                <a:schemeClr val="accent2"/>
              </a:buClr>
              <a:buFont typeface="Arial"/>
              <a:buChar char="•"/>
              <a:defRPr sz="1800">
                <a:solidFill>
                  <a:srgbClr val="141414"/>
                </a:solidFill>
                <a:latin typeface="Calibri" panose="020F0502020204030204" pitchFamily="34" charset="0"/>
                <a:cs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597613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Slide - Dark">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5143500"/>
          </a:xfrm>
          <a:prstGeom prst="rect">
            <a:avLst/>
          </a:prstGeom>
        </p:spPr>
      </p:pic>
      <p:sp>
        <p:nvSpPr>
          <p:cNvPr id="12" name="Text Placeholder 14"/>
          <p:cNvSpPr>
            <a:spLocks noGrp="1"/>
          </p:cNvSpPr>
          <p:nvPr>
            <p:ph type="body" sz="quarter" idx="14" hasCustomPrompt="1"/>
          </p:nvPr>
        </p:nvSpPr>
        <p:spPr>
          <a:xfrm>
            <a:off x="2592532" y="3510241"/>
            <a:ext cx="2716068" cy="461665"/>
          </a:xfrm>
          <a:prstGeom prst="rect">
            <a:avLst/>
          </a:prstGeom>
        </p:spPr>
        <p:txBody>
          <a:bodyPr wrap="square">
            <a:spAutoFit/>
          </a:bodyPr>
          <a:lstStyle>
            <a:lvl1pPr marL="0" indent="0" algn="ctr">
              <a:lnSpc>
                <a:spcPct val="100000"/>
              </a:lnSpc>
              <a:buNone/>
              <a:defRPr lang="en-US" sz="2400" b="1" kern="1200" baseline="0" dirty="0" smtClean="0">
                <a:solidFill>
                  <a:schemeClr val="bg1"/>
                </a:solidFill>
                <a:latin typeface="Calibri" panose="020F0502020204030204" pitchFamily="34" charset="0"/>
                <a:ea typeface="+mn-ea"/>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0" lvl="0" indent="0" algn="l" defTabSz="457200" rtl="0" eaLnBrk="1" latinLnBrk="0" hangingPunct="1">
              <a:lnSpc>
                <a:spcPct val="100000"/>
              </a:lnSpc>
              <a:spcBef>
                <a:spcPct val="20000"/>
              </a:spcBef>
              <a:buFont typeface="Arial"/>
              <a:buNone/>
            </a:pPr>
            <a:r>
              <a:rPr lang="en-US" dirty="0" smtClean="0"/>
              <a:t>        Text goes here</a:t>
            </a:r>
          </a:p>
        </p:txBody>
      </p:sp>
      <p:sp>
        <p:nvSpPr>
          <p:cNvPr id="6" name="TextBox 5"/>
          <p:cNvSpPr txBox="1"/>
          <p:nvPr userDrawn="1"/>
        </p:nvSpPr>
        <p:spPr>
          <a:xfrm>
            <a:off x="4448176" y="4827684"/>
            <a:ext cx="3771899" cy="230832"/>
          </a:xfrm>
          <a:prstGeom prst="rect">
            <a:avLst/>
          </a:prstGeom>
          <a:noFill/>
        </p:spPr>
        <p:txBody>
          <a:bodyPr wrap="square" rtlCol="0">
            <a:normAutofit/>
          </a:bodyPr>
          <a:lstStyle/>
          <a:p>
            <a:pPr eaLnBrk="0" hangingPunct="0">
              <a:defRPr/>
            </a:pPr>
            <a:r>
              <a:rPr lang="en-US" sz="900" dirty="0" smtClean="0">
                <a:solidFill>
                  <a:schemeClr val="bg1"/>
                </a:solidFill>
                <a:latin typeface="Calibri" panose="020F0502020204030204" pitchFamily="34" charset="0"/>
                <a:cs typeface="Calibri" panose="020F0502020204030204" pitchFamily="34" charset="0"/>
              </a:rPr>
              <a:t>© 2017,</a:t>
            </a:r>
            <a:r>
              <a:rPr lang="en-US" sz="900" baseline="0" dirty="0" smtClean="0">
                <a:solidFill>
                  <a:schemeClr val="bg1"/>
                </a:solidFill>
                <a:latin typeface="Calibri" panose="020F0502020204030204" pitchFamily="34" charset="0"/>
                <a:cs typeface="Calibri" panose="020F0502020204030204" pitchFamily="34" charset="0"/>
              </a:rPr>
              <a:t> </a:t>
            </a:r>
            <a:r>
              <a:rPr lang="en-US" sz="900" dirty="0" smtClean="0">
                <a:solidFill>
                  <a:schemeClr val="bg1"/>
                </a:solidFill>
                <a:latin typeface="Calibri" panose="020F0502020204030204" pitchFamily="34" charset="0"/>
                <a:cs typeface="Calibri" panose="020F0502020204030204" pitchFamily="34" charset="0"/>
              </a:rPr>
              <a:t> Cognizant Technology Solutions. All Rights Reserved.</a:t>
            </a:r>
            <a:endParaRPr lang="en-US" sz="1000" dirty="0">
              <a:solidFill>
                <a:schemeClr val="bg1"/>
              </a:solidFill>
              <a:latin typeface="Calibri" panose="020F0502020204030204" pitchFamily="34" charset="0"/>
              <a:cs typeface="Calibri" panose="020F0502020204030204" pitchFamily="34" charset="0"/>
            </a:endParaRP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825" y="4723835"/>
            <a:ext cx="1230739" cy="401770"/>
          </a:xfrm>
          <a:prstGeom prst="rect">
            <a:avLst/>
          </a:prstGeom>
        </p:spPr>
      </p:pic>
    </p:spTree>
    <p:extLst>
      <p:ext uri="{BB962C8B-B14F-4D97-AF65-F5344CB8AC3E}">
        <p14:creationId xmlns:p14="http://schemas.microsoft.com/office/powerpoint/2010/main" val="187872639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90437" y="0"/>
            <a:ext cx="7913024" cy="485775"/>
          </a:xfrm>
          <a:prstGeom prst="rect">
            <a:avLst/>
          </a:prstGeom>
          <a:solidFill>
            <a:schemeClr val="tx2">
              <a:lumMod val="90000"/>
              <a:lumOff val="1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lvl="0" indent="0" algn="ctr" defTabSz="914400" eaLnBrk="0" fontAlgn="base" hangingPunct="0">
              <a:lnSpc>
                <a:spcPct val="100000"/>
              </a:lnSpc>
              <a:spcBef>
                <a:spcPct val="0"/>
              </a:spcBef>
              <a:spcAft>
                <a:spcPct val="0"/>
              </a:spcAft>
              <a:buClrTx/>
              <a:buSzTx/>
              <a:buFontTx/>
              <a:buNone/>
              <a:tabLst/>
            </a:pPr>
            <a:endParaRPr kumimoji="0" lang="en-US" sz="1400" b="0" i="0" u="none" strike="noStrike" cap="none" normalizeH="0" baseline="0">
              <a:ln>
                <a:noFill/>
              </a:ln>
              <a:effectLst/>
              <a:latin typeface="Arial" charset="0"/>
            </a:endParaRPr>
          </a:p>
        </p:txBody>
      </p:sp>
      <p:sp>
        <p:nvSpPr>
          <p:cNvPr id="2" name="Rectangle 1"/>
          <p:cNvSpPr/>
          <p:nvPr userDrawn="1"/>
        </p:nvSpPr>
        <p:spPr>
          <a:xfrm>
            <a:off x="0" y="0"/>
            <a:ext cx="7913024" cy="485775"/>
          </a:xfrm>
          <a:prstGeom prst="rect">
            <a:avLst/>
          </a:prstGeom>
          <a:solidFill>
            <a:srgbClr val="008344"/>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lvl="0" indent="0" algn="ctr" defTabSz="914400" eaLnBrk="0" fontAlgn="base" hangingPunct="0">
              <a:lnSpc>
                <a:spcPct val="100000"/>
              </a:lnSpc>
              <a:spcBef>
                <a:spcPct val="0"/>
              </a:spcBef>
              <a:spcAft>
                <a:spcPct val="0"/>
              </a:spcAft>
              <a:buClrTx/>
              <a:buSzTx/>
              <a:buFontTx/>
              <a:buNone/>
              <a:tabLst/>
            </a:pPr>
            <a:endParaRPr kumimoji="0" lang="en-US" sz="1400" b="0" i="0" u="none" strike="noStrike" cap="none" normalizeH="0" baseline="0">
              <a:ln>
                <a:noFill/>
              </a:ln>
              <a:effectLst/>
              <a:latin typeface="Arial" charset="0"/>
            </a:endParaRPr>
          </a:p>
        </p:txBody>
      </p:sp>
      <p:sp>
        <p:nvSpPr>
          <p:cNvPr id="27" name="Rectangle 26"/>
          <p:cNvSpPr/>
          <p:nvPr/>
        </p:nvSpPr>
        <p:spPr>
          <a:xfrm>
            <a:off x="0" y="4703348"/>
            <a:ext cx="9144000" cy="446957"/>
          </a:xfrm>
          <a:prstGeom prst="rect">
            <a:avLst/>
          </a:prstGeom>
          <a:solidFill>
            <a:schemeClr val="bg1">
              <a:lumMod val="95000"/>
            </a:scheme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2">
                  <a:lumMod val="90000"/>
                  <a:lumOff val="10000"/>
                </a:schemeClr>
              </a:solidFill>
              <a:effectLst/>
              <a:uLnTx/>
              <a:uFillTx/>
              <a:latin typeface="Calibri"/>
              <a:ea typeface="+mn-ea"/>
              <a:cs typeface="+mn-cs"/>
            </a:endParaRPr>
          </a:p>
        </p:txBody>
      </p:sp>
      <p:sp>
        <p:nvSpPr>
          <p:cNvPr id="29" name="TextBox 28"/>
          <p:cNvSpPr txBox="1"/>
          <p:nvPr/>
        </p:nvSpPr>
        <p:spPr>
          <a:xfrm>
            <a:off x="1704975" y="4809388"/>
            <a:ext cx="6208049" cy="230832"/>
          </a:xfrm>
          <a:prstGeom prst="rect">
            <a:avLst/>
          </a:prstGeom>
          <a:noFill/>
        </p:spPr>
        <p:txBody>
          <a:bodyPr wrap="square" rtlCol="0">
            <a:spAutoFit/>
          </a:bodyPr>
          <a:lstStyle/>
          <a:p>
            <a:pPr algn="ctr" eaLnBrk="0" hangingPunct="0">
              <a:defRPr/>
            </a:pPr>
            <a:r>
              <a:rPr lang="en-US" sz="900" dirty="0" smtClean="0">
                <a:solidFill>
                  <a:schemeClr val="tx2">
                    <a:lumMod val="75000"/>
                    <a:lumOff val="25000"/>
                  </a:schemeClr>
                </a:solidFill>
                <a:latin typeface="Calibri" panose="020F0502020204030204" pitchFamily="34" charset="0"/>
                <a:cs typeface="Calibri" panose="020F0502020204030204" pitchFamily="34" charset="0"/>
              </a:rPr>
              <a:t>© 2017,</a:t>
            </a:r>
            <a:r>
              <a:rPr lang="en-US" sz="900" baseline="0" dirty="0" smtClean="0">
                <a:solidFill>
                  <a:schemeClr val="tx2">
                    <a:lumMod val="75000"/>
                    <a:lumOff val="25000"/>
                  </a:schemeClr>
                </a:solidFill>
                <a:latin typeface="Calibri" panose="020F0502020204030204" pitchFamily="34" charset="0"/>
                <a:cs typeface="Calibri" panose="020F0502020204030204" pitchFamily="34" charset="0"/>
              </a:rPr>
              <a:t> </a:t>
            </a:r>
            <a:r>
              <a:rPr lang="en-US" sz="900" dirty="0" smtClean="0">
                <a:solidFill>
                  <a:schemeClr val="tx2">
                    <a:lumMod val="75000"/>
                    <a:lumOff val="25000"/>
                  </a:schemeClr>
                </a:solidFill>
                <a:latin typeface="Calibri" panose="020F0502020204030204" pitchFamily="34" charset="0"/>
                <a:cs typeface="Calibri" panose="020F0502020204030204" pitchFamily="34" charset="0"/>
              </a:rPr>
              <a:t> Cognizant Technology Solutions.     All Rights Reserved.</a:t>
            </a:r>
            <a:endParaRPr lang="en-US" sz="1000" dirty="0">
              <a:solidFill>
                <a:schemeClr val="tx2">
                  <a:lumMod val="75000"/>
                  <a:lumOff val="25000"/>
                </a:schemeClr>
              </a:solidFill>
              <a:latin typeface="Calibri" panose="020F0502020204030204" pitchFamily="34" charset="0"/>
              <a:cs typeface="Calibri" panose="020F0502020204030204" pitchFamily="34" charset="0"/>
            </a:endParaRPr>
          </a:p>
        </p:txBody>
      </p:sp>
      <p:cxnSp>
        <p:nvCxnSpPr>
          <p:cNvPr id="30" name="Straight Connector 29"/>
          <p:cNvCxnSpPr/>
          <p:nvPr/>
        </p:nvCxnSpPr>
        <p:spPr>
          <a:xfrm>
            <a:off x="8417849" y="4823178"/>
            <a:ext cx="0" cy="207146"/>
          </a:xfrm>
          <a:prstGeom prst="line">
            <a:avLst/>
          </a:prstGeom>
          <a:noFill/>
          <a:ln w="6350" cap="flat" cmpd="sng" algn="ctr">
            <a:solidFill>
              <a:schemeClr val="tx2">
                <a:lumMod val="90000"/>
                <a:lumOff val="10000"/>
              </a:schemeClr>
            </a:solidFill>
            <a:prstDash val="solid"/>
          </a:ln>
          <a:effectLst/>
        </p:spPr>
      </p:cxnSp>
      <p:sp>
        <p:nvSpPr>
          <p:cNvPr id="33" name="Title Placeholder 32"/>
          <p:cNvSpPr>
            <a:spLocks noGrp="1"/>
          </p:cNvSpPr>
          <p:nvPr>
            <p:ph type="title"/>
          </p:nvPr>
        </p:nvSpPr>
        <p:spPr>
          <a:xfrm>
            <a:off x="171450" y="9525"/>
            <a:ext cx="6571095" cy="476250"/>
          </a:xfrm>
          <a:prstGeom prst="rect">
            <a:avLst/>
          </a:prstGeom>
        </p:spPr>
        <p:txBody>
          <a:bodyPr vert="horz" lIns="91440" tIns="45720" rIns="91440" bIns="45720" rtlCol="0" anchor="ctr">
            <a:noAutofit/>
          </a:bodyPr>
          <a:lstStyle/>
          <a:p>
            <a:endParaRPr lang="en-US" dirty="0"/>
          </a:p>
        </p:txBody>
      </p:sp>
      <p:sp>
        <p:nvSpPr>
          <p:cNvPr id="5" name="Rectangle 4"/>
          <p:cNvSpPr/>
          <p:nvPr userDrawn="1"/>
        </p:nvSpPr>
        <p:spPr>
          <a:xfrm>
            <a:off x="8429556" y="4797288"/>
            <a:ext cx="319318" cy="230832"/>
          </a:xfrm>
          <a:prstGeom prst="rect">
            <a:avLst/>
          </a:prstGeom>
        </p:spPr>
        <p:txBody>
          <a:bodyPr wrap="none">
            <a:spAutoFit/>
          </a:bodyPr>
          <a:lstStyle/>
          <a:p>
            <a:fld id="{B301282B-C8D1-4C6F-8DEC-D3A85D3787F3}" type="slidenum">
              <a:rPr lang="en-US" sz="900" smtClean="0">
                <a:solidFill>
                  <a:schemeClr val="tx2">
                    <a:lumMod val="90000"/>
                    <a:lumOff val="10000"/>
                  </a:schemeClr>
                </a:solidFill>
                <a:latin typeface="Calibri" panose="020F0502020204030204" pitchFamily="34" charset="0"/>
                <a:cs typeface="Calibri" panose="020F0502020204030204" pitchFamily="34" charset="0"/>
              </a:rPr>
              <a:pPr/>
              <a:t>‹#›</a:t>
            </a:fld>
            <a:endParaRPr lang="en-US" sz="900" dirty="0">
              <a:solidFill>
                <a:schemeClr val="tx2">
                  <a:lumMod val="90000"/>
                  <a:lumOff val="10000"/>
                </a:schemeClr>
              </a:solidFill>
              <a:latin typeface="Calibri" panose="020F0502020204030204" pitchFamily="34" charset="0"/>
              <a:cs typeface="Calibri" panose="020F0502020204030204" pitchFamily="34" charset="0"/>
            </a:endParaRPr>
          </a:p>
        </p:txBody>
      </p:sp>
      <p:pic>
        <p:nvPicPr>
          <p:cNvPr id="10" name="Picture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5319" y="4797174"/>
            <a:ext cx="880962" cy="287587"/>
          </a:xfrm>
          <a:prstGeom prst="rect">
            <a:avLst/>
          </a:prstGeom>
        </p:spPr>
      </p:pic>
      <p:pic>
        <p:nvPicPr>
          <p:cNvPr id="12" name="Picture 11"/>
          <p:cNvPicPr>
            <a:picLocks noChangeAspect="1"/>
          </p:cNvPicPr>
          <p:nvPr userDrawn="1"/>
        </p:nvPicPr>
        <p:blipFill rotWithShape="1">
          <a:blip r:embed="rId6" cstate="print">
            <a:extLst>
              <a:ext uri="{28A0092B-C50C-407E-A947-70E740481C1C}">
                <a14:useLocalDpi xmlns:a14="http://schemas.microsoft.com/office/drawing/2010/main" val="0"/>
              </a:ext>
            </a:extLst>
          </a:blip>
          <a:srcRect l="12699" t="21947" r="13294" b="21287"/>
          <a:stretch/>
        </p:blipFill>
        <p:spPr>
          <a:xfrm>
            <a:off x="8182238" y="60582"/>
            <a:ext cx="838200" cy="386516"/>
          </a:xfrm>
          <a:prstGeom prst="rect">
            <a:avLst/>
          </a:prstGeom>
        </p:spPr>
      </p:pic>
    </p:spTree>
    <p:extLst>
      <p:ext uri="{BB962C8B-B14F-4D97-AF65-F5344CB8AC3E}">
        <p14:creationId xmlns:p14="http://schemas.microsoft.com/office/powerpoint/2010/main" val="1399670392"/>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71" r:id="rId3"/>
  </p:sldLayoutIdLst>
  <p:timing>
    <p:tnLst>
      <p:par>
        <p:cTn id="1" dur="indefinite" restart="never" nodeType="tmRoot"/>
      </p:par>
    </p:tnLst>
  </p:timing>
  <p:hf hdr="0" ftr="0" dt="0"/>
  <p:txStyles>
    <p:titleStyle>
      <a:lvl1pPr algn="l" defTabSz="457200" rtl="0" eaLnBrk="1" latinLnBrk="0" hangingPunct="1">
        <a:spcBef>
          <a:spcPct val="0"/>
        </a:spcBef>
        <a:buNone/>
        <a:defRPr sz="2000" b="0" kern="1200">
          <a:solidFill>
            <a:schemeClr val="bg1"/>
          </a:solidFill>
          <a:latin typeface="Calibri" panose="020F0502020204030204" pitchFamily="34" charset="0"/>
          <a:ea typeface="+mj-ea"/>
          <a:cs typeface="Calibri" panose="020F0502020204030204" pitchFamily="34"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4710226" y="3275917"/>
            <a:ext cx="3825156" cy="1902059"/>
          </a:xfrm>
        </p:spPr>
        <p:txBody>
          <a:bodyPr/>
          <a:lstStyle/>
          <a:p>
            <a:pPr algn="ctr"/>
            <a:r>
              <a:rPr lang="en-US" dirty="0" smtClean="0"/>
              <a:t>Cargill Philippines – </a:t>
            </a:r>
          </a:p>
          <a:p>
            <a:pPr algn="ctr"/>
            <a:r>
              <a:rPr lang="en-US" dirty="0" smtClean="0"/>
              <a:t>C-Joy Mobile App Development Proposal</a:t>
            </a:r>
            <a:endParaRPr lang="en-US" dirty="0"/>
          </a:p>
        </p:txBody>
      </p:sp>
    </p:spTree>
    <p:extLst>
      <p:ext uri="{BB962C8B-B14F-4D97-AF65-F5344CB8AC3E}">
        <p14:creationId xmlns:p14="http://schemas.microsoft.com/office/powerpoint/2010/main" val="755017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Testing Approach for Hybrid Mobile Application</a:t>
            </a:r>
            <a:endParaRPr lang="en-US" dirty="0"/>
          </a:p>
        </p:txBody>
      </p:sp>
      <p:grpSp>
        <p:nvGrpSpPr>
          <p:cNvPr id="51" name="Group 50"/>
          <p:cNvGrpSpPr/>
          <p:nvPr/>
        </p:nvGrpSpPr>
        <p:grpSpPr>
          <a:xfrm>
            <a:off x="1571321" y="632866"/>
            <a:ext cx="6541401" cy="2627604"/>
            <a:chOff x="1371600" y="666750"/>
            <a:chExt cx="6541401" cy="2627604"/>
          </a:xfrm>
        </p:grpSpPr>
        <p:pic>
          <p:nvPicPr>
            <p:cNvPr id="52" name="Picture 51"/>
            <p:cNvPicPr>
              <a:picLocks noChangeAspect="1"/>
            </p:cNvPicPr>
            <p:nvPr/>
          </p:nvPicPr>
          <p:blipFill>
            <a:blip r:embed="rId2"/>
            <a:stretch>
              <a:fillRect/>
            </a:stretch>
          </p:blipFill>
          <p:spPr>
            <a:xfrm>
              <a:off x="1371600" y="666750"/>
              <a:ext cx="5688061" cy="2627604"/>
            </a:xfrm>
            <a:prstGeom prst="rect">
              <a:avLst/>
            </a:prstGeom>
          </p:spPr>
        </p:pic>
        <p:sp>
          <p:nvSpPr>
            <p:cNvPr id="53" name="TextBox 52"/>
            <p:cNvSpPr txBox="1"/>
            <p:nvPr/>
          </p:nvSpPr>
          <p:spPr bwMode="auto">
            <a:xfrm>
              <a:off x="4681297" y="2218054"/>
              <a:ext cx="2002657" cy="646331"/>
            </a:xfrm>
            <a:prstGeom prst="rect">
              <a:avLst/>
            </a:prstGeom>
            <a:noFill/>
            <a:ln w="9525">
              <a:noFill/>
              <a:miter lim="800000"/>
              <a:headEnd/>
              <a:tailEnd/>
            </a:ln>
          </p:spPr>
          <p:txBody>
            <a:bodyPr wrap="square" rtlCol="0">
              <a:prstTxWarp prst="textNoShape">
                <a:avLst/>
              </a:prstTxWarp>
              <a:spAutoFit/>
            </a:bodyPr>
            <a:lstStyle/>
            <a:p>
              <a:pPr marL="171446" marR="0" lvl="0" indent="-171446" defTabSz="685783" eaLnBrk="0"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900" b="0" i="0" u="none" strike="noStrike" kern="0" cap="none" spc="0" normalizeH="0" baseline="0" noProof="0" dirty="0" smtClean="0">
                  <a:ln>
                    <a:noFill/>
                  </a:ln>
                  <a:solidFill>
                    <a:prstClr val="black"/>
                  </a:solidFill>
                  <a:effectLst/>
                  <a:uLnTx/>
                  <a:uFillTx/>
                  <a:latin typeface="Calibri"/>
                  <a:ea typeface="Segoe UI" panose="020B0502040204020203" pitchFamily="34" charset="0"/>
                  <a:cs typeface="Calibri" panose="020F0502020204030204" pitchFamily="34" charset="0"/>
                </a:rPr>
                <a:t>Functional  Testing,</a:t>
              </a:r>
            </a:p>
            <a:p>
              <a:pPr marL="171446" marR="0" lvl="0" indent="-171446" defTabSz="685783" eaLnBrk="0"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900" b="0" i="0" u="none" strike="noStrike" kern="0" cap="none" spc="0" normalizeH="0" baseline="0" noProof="0" dirty="0" smtClean="0">
                  <a:ln>
                    <a:noFill/>
                  </a:ln>
                  <a:solidFill>
                    <a:prstClr val="black"/>
                  </a:solidFill>
                  <a:effectLst/>
                  <a:uLnTx/>
                  <a:uFillTx/>
                  <a:latin typeface="Calibri"/>
                  <a:ea typeface="Segoe UI" panose="020B0502040204020203" pitchFamily="34" charset="0"/>
                  <a:cs typeface="Calibri" panose="020F0502020204030204" pitchFamily="34" charset="0"/>
                </a:rPr>
                <a:t>Compatibility Testing, </a:t>
              </a:r>
            </a:p>
            <a:p>
              <a:pPr marL="171446" marR="0" lvl="0" indent="-171446" defTabSz="685783" eaLnBrk="0"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900" b="0" i="0" u="none" strike="noStrike" kern="0" cap="none" spc="0" normalizeH="0" baseline="0" noProof="0" dirty="0" smtClean="0">
                  <a:ln>
                    <a:noFill/>
                  </a:ln>
                  <a:solidFill>
                    <a:prstClr val="black"/>
                  </a:solidFill>
                  <a:effectLst/>
                  <a:uLnTx/>
                  <a:uFillTx/>
                  <a:latin typeface="Calibri"/>
                  <a:ea typeface="Segoe UI" panose="020B0502040204020203" pitchFamily="34" charset="0"/>
                  <a:cs typeface="Calibri" panose="020F0502020204030204" pitchFamily="34" charset="0"/>
                </a:rPr>
                <a:t>Mobile Specific Testing,</a:t>
              </a:r>
            </a:p>
            <a:p>
              <a:pPr marL="171446" marR="0" lvl="0" indent="-171446" defTabSz="685783" eaLnBrk="0"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900" b="0" i="0" u="none" strike="noStrike" kern="0" cap="none" spc="0" normalizeH="0" baseline="0" noProof="0" dirty="0" smtClean="0">
                  <a:ln>
                    <a:noFill/>
                  </a:ln>
                  <a:solidFill>
                    <a:prstClr val="black"/>
                  </a:solidFill>
                  <a:effectLst/>
                  <a:uLnTx/>
                  <a:uFillTx/>
                  <a:latin typeface="Calibri"/>
                  <a:ea typeface="Segoe UI" panose="020B0502040204020203" pitchFamily="34" charset="0"/>
                  <a:cs typeface="Calibri" panose="020F0502020204030204" pitchFamily="34" charset="0"/>
                </a:rPr>
                <a:t>Performance Testing</a:t>
              </a:r>
            </a:p>
          </p:txBody>
        </p:sp>
        <p:sp>
          <p:nvSpPr>
            <p:cNvPr id="54" name="Rectangle 53"/>
            <p:cNvSpPr/>
            <p:nvPr/>
          </p:nvSpPr>
          <p:spPr>
            <a:xfrm>
              <a:off x="4892371" y="1669789"/>
              <a:ext cx="894540" cy="466680"/>
            </a:xfrm>
            <a:prstGeom prst="rect">
              <a:avLst/>
            </a:prstGeom>
            <a:solidFill>
              <a:srgbClr val="44546A">
                <a:lumMod val="75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prstClr val="white"/>
                  </a:solidFill>
                  <a:effectLst/>
                  <a:uLnTx/>
                  <a:uFillTx/>
                  <a:latin typeface="Calibri" panose="020F0502020204030204"/>
                  <a:ea typeface="Segoe UI" panose="020B0502040204020203" pitchFamily="34" charset="0"/>
                  <a:cs typeface="Calibri" panose="020F0502020204030204" pitchFamily="34" charset="0"/>
                </a:rPr>
                <a:t>Execution</a:t>
              </a:r>
            </a:p>
          </p:txBody>
        </p:sp>
        <p:sp>
          <p:nvSpPr>
            <p:cNvPr id="55" name="TextBox 76"/>
            <p:cNvSpPr txBox="1">
              <a:spLocks noChangeArrowheads="1"/>
            </p:cNvSpPr>
            <p:nvPr/>
          </p:nvSpPr>
          <p:spPr bwMode="auto">
            <a:xfrm rot="5400000">
              <a:off x="7179811" y="1611754"/>
              <a:ext cx="323165" cy="606833"/>
            </a:xfrm>
            <a:prstGeom prst="rect">
              <a:avLst/>
            </a:prstGeom>
            <a:solidFill>
              <a:srgbClr val="254061"/>
            </a:solidFill>
            <a:ln w="6350" cap="flat" cmpd="sng" algn="ctr">
              <a:noFill/>
              <a:prstDash val="solid"/>
              <a:miter lim="800000"/>
              <a:headEnd/>
              <a:tailEnd/>
            </a:ln>
            <a:effectLst>
              <a:outerShdw blurRad="25400" sx="101000" sy="101000" algn="ctr" rotWithShape="0">
                <a:prstClr val="black">
                  <a:alpha val="40000"/>
                </a:prstClr>
              </a:outerShdw>
            </a:effectLst>
          </p:spPr>
          <p:txBody>
            <a:bodyPr vert="vert270" wrap="square" lIns="0" tIns="0" rIns="0" bIns="0" anchor="ctr">
              <a:spAutoFit/>
            </a:bodyPr>
            <a:lstStyle>
              <a:defPPr>
                <a:defRPr lang="en-US"/>
              </a:defPPr>
              <a:lvl1pPr algn="ctr" defTabSz="1042988" fontAlgn="base">
                <a:spcBef>
                  <a:spcPct val="0"/>
                </a:spcBef>
                <a:spcAft>
                  <a:spcPct val="0"/>
                </a:spcAft>
                <a:defRPr sz="4000">
                  <a:solidFill>
                    <a:schemeClr val="tx1"/>
                  </a:solidFill>
                  <a:latin typeface="Tw Cen MT Condensed" pitchFamily="34" charset="0"/>
                  <a:cs typeface="Segoe UI" pitchFamily="34" charset="0"/>
                </a:defRPr>
              </a:lvl1pPr>
              <a:lvl2pPr marL="520700" indent="-376238" defTabSz="1042988" fontAlgn="base">
                <a:spcBef>
                  <a:spcPct val="0"/>
                </a:spcBef>
                <a:spcAft>
                  <a:spcPct val="0"/>
                </a:spcAft>
                <a:defRPr sz="2100"/>
              </a:lvl2pPr>
              <a:lvl3pPr marL="1042988" indent="-754063" defTabSz="1042988" fontAlgn="base">
                <a:spcBef>
                  <a:spcPct val="0"/>
                </a:spcBef>
                <a:spcAft>
                  <a:spcPct val="0"/>
                </a:spcAft>
                <a:defRPr sz="2100"/>
              </a:lvl3pPr>
              <a:lvl4pPr marL="1566863" indent="-1130300" defTabSz="1042988" fontAlgn="base">
                <a:spcBef>
                  <a:spcPct val="0"/>
                </a:spcBef>
                <a:spcAft>
                  <a:spcPct val="0"/>
                </a:spcAft>
                <a:defRPr sz="2100"/>
              </a:lvl4pPr>
              <a:lvl5pPr marL="2089150" indent="-1508125" defTabSz="1042988" fontAlgn="base">
                <a:spcBef>
                  <a:spcPct val="0"/>
                </a:spcBef>
                <a:spcAft>
                  <a:spcPct val="0"/>
                </a:spcAft>
                <a:defRPr sz="2100"/>
              </a:lvl5pPr>
              <a:lvl6pPr>
                <a:defRPr sz="2100"/>
              </a:lvl6pPr>
              <a:lvl7pPr>
                <a:defRPr sz="2100"/>
              </a:lvl7pPr>
              <a:lvl8pPr>
                <a:defRPr sz="2100"/>
              </a:lvl8pPr>
              <a:lvl9pPr>
                <a:defRPr sz="2100"/>
              </a:lvl9pPr>
            </a:lstStyle>
            <a:p>
              <a:pPr marL="0" marR="0" lvl="0" indent="0" algn="ctr" defTabSz="1042988" eaLnBrk="1" fontAlgn="base" latinLnBrk="0" hangingPunct="1">
                <a:lnSpc>
                  <a:spcPct val="100000"/>
                </a:lnSpc>
                <a:spcBef>
                  <a:spcPct val="0"/>
                </a:spcBef>
                <a:spcAft>
                  <a:spcPct val="0"/>
                </a:spcAft>
                <a:buClrTx/>
                <a:buSzTx/>
                <a:buFontTx/>
                <a:buNone/>
                <a:tabLst/>
                <a:defRPr/>
              </a:pPr>
              <a:r>
                <a:rPr kumimoji="0" lang="en-US" sz="1050" b="1" i="0" u="none" strike="noStrike" kern="0" cap="none" spc="0" normalizeH="0" baseline="0" noProof="0" dirty="0">
                  <a:ln>
                    <a:noFill/>
                  </a:ln>
                  <a:solidFill>
                    <a:prstClr val="white"/>
                  </a:solidFill>
                  <a:effectLst/>
                  <a:uLnTx/>
                  <a:uFillTx/>
                  <a:latin typeface="Calibri"/>
                  <a:cs typeface="Segoe UI" pitchFamily="34" charset="0"/>
                </a:rPr>
                <a:t>GO </a:t>
              </a:r>
            </a:p>
            <a:p>
              <a:pPr marL="0" marR="0" lvl="0" indent="0" algn="ctr" defTabSz="1042988" eaLnBrk="1" fontAlgn="base" latinLnBrk="0" hangingPunct="1">
                <a:lnSpc>
                  <a:spcPct val="100000"/>
                </a:lnSpc>
                <a:spcBef>
                  <a:spcPct val="0"/>
                </a:spcBef>
                <a:spcAft>
                  <a:spcPct val="0"/>
                </a:spcAft>
                <a:buClrTx/>
                <a:buSzTx/>
                <a:buFontTx/>
                <a:buNone/>
                <a:tabLst/>
                <a:defRPr/>
              </a:pPr>
              <a:r>
                <a:rPr kumimoji="0" lang="en-US" sz="1050" b="1" i="0" u="none" strike="noStrike" kern="0" cap="none" spc="0" normalizeH="0" baseline="0" noProof="0" dirty="0">
                  <a:ln>
                    <a:noFill/>
                  </a:ln>
                  <a:solidFill>
                    <a:prstClr val="white"/>
                  </a:solidFill>
                  <a:effectLst/>
                  <a:uLnTx/>
                  <a:uFillTx/>
                  <a:latin typeface="Calibri"/>
                  <a:cs typeface="Segoe UI" pitchFamily="34" charset="0"/>
                </a:rPr>
                <a:t>LIVE</a:t>
              </a:r>
            </a:p>
          </p:txBody>
        </p:sp>
        <p:pic>
          <p:nvPicPr>
            <p:cNvPr id="56" name="Picture 55"/>
            <p:cNvPicPr>
              <a:picLocks noChangeAspect="1"/>
            </p:cNvPicPr>
            <p:nvPr/>
          </p:nvPicPr>
          <p:blipFill>
            <a:blip r:embed="rId3"/>
            <a:stretch>
              <a:fillRect/>
            </a:stretch>
          </p:blipFill>
          <p:spPr>
            <a:xfrm>
              <a:off x="7522016" y="1644634"/>
              <a:ext cx="390985" cy="317970"/>
            </a:xfrm>
            <a:prstGeom prst="rect">
              <a:avLst/>
            </a:prstGeom>
          </p:spPr>
        </p:pic>
        <p:sp>
          <p:nvSpPr>
            <p:cNvPr id="57" name="Oval 56"/>
            <p:cNvSpPr/>
            <p:nvPr/>
          </p:nvSpPr>
          <p:spPr>
            <a:xfrm>
              <a:off x="6114482" y="1644634"/>
              <a:ext cx="589989" cy="518987"/>
            </a:xfrm>
            <a:prstGeom prst="ellipse">
              <a:avLst/>
            </a:prstGeom>
            <a:solidFill>
              <a:srgbClr val="00B05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5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58" name="TextBox 57"/>
            <p:cNvSpPr txBox="1"/>
            <p:nvPr/>
          </p:nvSpPr>
          <p:spPr>
            <a:xfrm>
              <a:off x="6206099" y="1776670"/>
              <a:ext cx="43941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Calibri"/>
                </a:rPr>
                <a:t>UAT</a:t>
              </a:r>
            </a:p>
          </p:txBody>
        </p:sp>
        <p:sp>
          <p:nvSpPr>
            <p:cNvPr id="59" name="Rectangle 58"/>
            <p:cNvSpPr/>
            <p:nvPr/>
          </p:nvSpPr>
          <p:spPr>
            <a:xfrm>
              <a:off x="6076331" y="2240473"/>
              <a:ext cx="955711" cy="230832"/>
            </a:xfrm>
            <a:prstGeom prst="rect">
              <a:avLst/>
            </a:prstGeom>
          </p:spPr>
          <p:txBody>
            <a:bodyPr wrap="none">
              <a:spAutoFit/>
            </a:bodyPr>
            <a:lstStyle/>
            <a:p>
              <a:pPr marL="171446" marR="0" lvl="0" indent="-171446" defTabSz="685783" eaLnBrk="0"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900" b="0" i="0" u="none" strike="noStrike" kern="0" cap="none" spc="0" normalizeH="0" baseline="0" noProof="0" dirty="0">
                  <a:ln>
                    <a:noFill/>
                  </a:ln>
                  <a:solidFill>
                    <a:prstClr val="black"/>
                  </a:solidFill>
                  <a:effectLst/>
                  <a:uLnTx/>
                  <a:uFillTx/>
                  <a:latin typeface="Calibri"/>
                  <a:ea typeface="Segoe UI" panose="020B0502040204020203" pitchFamily="34" charset="0"/>
                  <a:cs typeface="Calibri" panose="020F0502020204030204" pitchFamily="34" charset="0"/>
                </a:rPr>
                <a:t>UAT Support</a:t>
              </a:r>
            </a:p>
          </p:txBody>
        </p:sp>
      </p:grpSp>
      <p:sp>
        <p:nvSpPr>
          <p:cNvPr id="61" name="Rectangle 60"/>
          <p:cNvSpPr/>
          <p:nvPr/>
        </p:nvSpPr>
        <p:spPr bwMode="auto">
          <a:xfrm>
            <a:off x="184194" y="4339177"/>
            <a:ext cx="8782049" cy="315208"/>
          </a:xfrm>
          <a:prstGeom prst="rect">
            <a:avLst/>
          </a:prstGeom>
          <a:solidFill>
            <a:srgbClr val="A9C3B3"/>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defRPr/>
            </a:pPr>
            <a:endParaRPr lang="en-AU" sz="800" dirty="0">
              <a:solidFill>
                <a:srgbClr val="080808"/>
              </a:solidFill>
              <a:latin typeface="Segoe UI" panose="020B0502040204020203" pitchFamily="34" charset="0"/>
              <a:ea typeface="Segoe UI" panose="020B0502040204020203" pitchFamily="34" charset="0"/>
              <a:cs typeface="Segoe UI" panose="020B0502040204020203" pitchFamily="34" charset="0"/>
            </a:endParaRPr>
          </a:p>
        </p:txBody>
      </p:sp>
      <p:sp>
        <p:nvSpPr>
          <p:cNvPr id="62" name="Rectangle 61"/>
          <p:cNvSpPr/>
          <p:nvPr/>
        </p:nvSpPr>
        <p:spPr bwMode="auto">
          <a:xfrm>
            <a:off x="184195" y="3434556"/>
            <a:ext cx="8782048" cy="305318"/>
          </a:xfrm>
          <a:prstGeom prst="rect">
            <a:avLst/>
          </a:prstGeom>
          <a:solidFill>
            <a:srgbClr val="A9C3B3"/>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defRPr/>
            </a:pPr>
            <a:endParaRPr lang="en-AU" sz="800" dirty="0">
              <a:solidFill>
                <a:srgbClr val="080808"/>
              </a:solidFill>
              <a:latin typeface="Segoe UI" panose="020B0502040204020203" pitchFamily="34" charset="0"/>
              <a:ea typeface="Segoe UI" panose="020B0502040204020203" pitchFamily="34" charset="0"/>
              <a:cs typeface="Segoe UI" panose="020B0502040204020203" pitchFamily="34" charset="0"/>
            </a:endParaRPr>
          </a:p>
        </p:txBody>
      </p:sp>
      <p:sp>
        <p:nvSpPr>
          <p:cNvPr id="63" name="Rectangle 62"/>
          <p:cNvSpPr/>
          <p:nvPr/>
        </p:nvSpPr>
        <p:spPr bwMode="auto">
          <a:xfrm>
            <a:off x="184195" y="3759342"/>
            <a:ext cx="8782048" cy="270375"/>
          </a:xfrm>
          <a:prstGeom prst="rect">
            <a:avLst/>
          </a:prstGeom>
          <a:solidFill>
            <a:srgbClr val="A9C3B3"/>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defRPr/>
            </a:pPr>
            <a:endParaRPr lang="en-AU" sz="800" dirty="0">
              <a:solidFill>
                <a:prstClr val="white"/>
              </a:solidFill>
              <a:latin typeface="Segoe UI" panose="020B0502040204020203" pitchFamily="34" charset="0"/>
              <a:ea typeface="Segoe UI" panose="020B0502040204020203" pitchFamily="34" charset="0"/>
              <a:cs typeface="Segoe UI" panose="020B0502040204020203" pitchFamily="34" charset="0"/>
            </a:endParaRPr>
          </a:p>
        </p:txBody>
      </p:sp>
      <p:sp>
        <p:nvSpPr>
          <p:cNvPr id="64" name="Rectangle 63"/>
          <p:cNvSpPr/>
          <p:nvPr/>
        </p:nvSpPr>
        <p:spPr bwMode="auto">
          <a:xfrm>
            <a:off x="184195" y="4042578"/>
            <a:ext cx="8782049" cy="278203"/>
          </a:xfrm>
          <a:prstGeom prst="rect">
            <a:avLst/>
          </a:prstGeom>
          <a:solidFill>
            <a:srgbClr val="A9C3B3"/>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defRPr/>
            </a:pPr>
            <a:endParaRPr lang="en-AU" sz="800" dirty="0">
              <a:solidFill>
                <a:srgbClr val="080808"/>
              </a:solidFill>
              <a:latin typeface="Segoe UI" panose="020B0502040204020203" pitchFamily="34" charset="0"/>
              <a:ea typeface="Segoe UI" panose="020B0502040204020203" pitchFamily="34" charset="0"/>
              <a:cs typeface="Segoe UI" panose="020B0502040204020203" pitchFamily="34" charset="0"/>
            </a:endParaRPr>
          </a:p>
        </p:txBody>
      </p:sp>
      <p:sp>
        <p:nvSpPr>
          <p:cNvPr id="65" name="Donut 64"/>
          <p:cNvSpPr/>
          <p:nvPr/>
        </p:nvSpPr>
        <p:spPr bwMode="auto">
          <a:xfrm rot="16200000">
            <a:off x="389837" y="3544342"/>
            <a:ext cx="160064" cy="145505"/>
          </a:xfrm>
          <a:prstGeom prst="donut">
            <a:avLst/>
          </a:prstGeom>
          <a:gradFill flip="none" rotWithShape="1">
            <a:gsLst>
              <a:gs pos="40000">
                <a:sysClr val="windowText" lastClr="000000">
                  <a:lumMod val="65000"/>
                  <a:lumOff val="35000"/>
                </a:sysClr>
              </a:gs>
              <a:gs pos="54000">
                <a:sysClr val="window" lastClr="FFFFFF"/>
              </a:gs>
              <a:gs pos="73000">
                <a:sysClr val="windowText" lastClr="000000">
                  <a:lumMod val="85000"/>
                  <a:lumOff val="15000"/>
                </a:sysClr>
              </a:gs>
            </a:gsLst>
            <a:path path="circle">
              <a:fillToRect l="50000" t="50000" r="50000" b="50000"/>
            </a:path>
            <a:tileRect/>
          </a:gradFill>
          <a:ln w="12700" cap="flat" cmpd="sng" algn="ctr">
            <a:solidFill>
              <a:sysClr val="windowText" lastClr="000000">
                <a:lumMod val="65000"/>
                <a:lumOff val="35000"/>
              </a:sysClr>
            </a:solidFill>
            <a:prstDash val="solid"/>
          </a:ln>
          <a:effectLst>
            <a:outerShdw blurRad="63500" sx="101000" sy="101000" algn="ctr" rotWithShape="0">
              <a:prstClr val="black">
                <a:alpha val="40000"/>
              </a:prstClr>
            </a:outerShdw>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defRPr/>
            </a:pPr>
            <a:endParaRPr lang="en-US" sz="800"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66" name="Donut 65"/>
          <p:cNvSpPr/>
          <p:nvPr/>
        </p:nvSpPr>
        <p:spPr bwMode="auto">
          <a:xfrm rot="16200000">
            <a:off x="389837" y="3849464"/>
            <a:ext cx="160064" cy="145505"/>
          </a:xfrm>
          <a:prstGeom prst="donut">
            <a:avLst/>
          </a:prstGeom>
          <a:gradFill flip="none" rotWithShape="1">
            <a:gsLst>
              <a:gs pos="40000">
                <a:sysClr val="windowText" lastClr="000000">
                  <a:lumMod val="65000"/>
                  <a:lumOff val="35000"/>
                </a:sysClr>
              </a:gs>
              <a:gs pos="54000">
                <a:sysClr val="window" lastClr="FFFFFF"/>
              </a:gs>
              <a:gs pos="73000">
                <a:sysClr val="windowText" lastClr="000000">
                  <a:lumMod val="85000"/>
                  <a:lumOff val="15000"/>
                </a:sysClr>
              </a:gs>
            </a:gsLst>
            <a:path path="circle">
              <a:fillToRect l="50000" t="50000" r="50000" b="50000"/>
            </a:path>
            <a:tileRect/>
          </a:gradFill>
          <a:ln w="12700" cap="flat" cmpd="sng" algn="ctr">
            <a:solidFill>
              <a:sysClr val="windowText" lastClr="000000">
                <a:lumMod val="65000"/>
                <a:lumOff val="35000"/>
              </a:sysClr>
            </a:solidFill>
            <a:prstDash val="solid"/>
          </a:ln>
          <a:effectLst>
            <a:outerShdw blurRad="63500" sx="101000" sy="101000" algn="ctr" rotWithShape="0">
              <a:prstClr val="black">
                <a:alpha val="40000"/>
              </a:prstClr>
            </a:outerShdw>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defRPr/>
            </a:pPr>
            <a:endParaRPr lang="en-US" sz="800"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67" name="Rounded Rectangle 66"/>
          <p:cNvSpPr/>
          <p:nvPr/>
        </p:nvSpPr>
        <p:spPr bwMode="auto">
          <a:xfrm rot="16200000">
            <a:off x="298105" y="3727315"/>
            <a:ext cx="359174" cy="67276"/>
          </a:xfrm>
          <a:prstGeom prst="roundRect">
            <a:avLst>
              <a:gd name="adj" fmla="val 50000"/>
            </a:avLst>
          </a:prstGeom>
          <a:gradFill flip="none" rotWithShape="1">
            <a:gsLst>
              <a:gs pos="56000">
                <a:sysClr val="windowText" lastClr="000000">
                  <a:lumMod val="65000"/>
                  <a:lumOff val="35000"/>
                </a:sysClr>
              </a:gs>
              <a:gs pos="54000">
                <a:sysClr val="window" lastClr="FFFFFF"/>
              </a:gs>
              <a:gs pos="100000">
                <a:sysClr val="windowText" lastClr="000000">
                  <a:lumMod val="85000"/>
                  <a:lumOff val="15000"/>
                </a:sysClr>
              </a:gs>
            </a:gsLst>
            <a:lin ang="5400000" scaled="1"/>
            <a:tileRect/>
          </a:gradFill>
          <a:ln w="12700" cap="flat" cmpd="sng" algn="ctr">
            <a:noFill/>
            <a:prstDash val="soli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defRPr/>
            </a:pPr>
            <a:endParaRPr lang="en-US" sz="800"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68" name="Donut 67"/>
          <p:cNvSpPr/>
          <p:nvPr/>
        </p:nvSpPr>
        <p:spPr bwMode="auto">
          <a:xfrm rot="16200000">
            <a:off x="389839" y="4020290"/>
            <a:ext cx="160062" cy="145504"/>
          </a:xfrm>
          <a:prstGeom prst="donut">
            <a:avLst/>
          </a:prstGeom>
          <a:gradFill flip="none" rotWithShape="1">
            <a:gsLst>
              <a:gs pos="40000">
                <a:sysClr val="windowText" lastClr="000000">
                  <a:lumMod val="65000"/>
                  <a:lumOff val="35000"/>
                </a:sysClr>
              </a:gs>
              <a:gs pos="54000">
                <a:sysClr val="window" lastClr="FFFFFF"/>
              </a:gs>
              <a:gs pos="73000">
                <a:sysClr val="windowText" lastClr="000000">
                  <a:lumMod val="85000"/>
                  <a:lumOff val="15000"/>
                </a:sysClr>
              </a:gs>
            </a:gsLst>
            <a:path path="circle">
              <a:fillToRect l="50000" t="50000" r="50000" b="50000"/>
            </a:path>
            <a:tileRect/>
          </a:gradFill>
          <a:ln w="12700" cap="flat" cmpd="sng" algn="ctr">
            <a:solidFill>
              <a:sysClr val="windowText" lastClr="000000">
                <a:lumMod val="65000"/>
                <a:lumOff val="35000"/>
              </a:sysClr>
            </a:solidFill>
            <a:prstDash val="solid"/>
          </a:ln>
          <a:effectLst>
            <a:outerShdw blurRad="63500" sx="101000" sy="101000" algn="ctr" rotWithShape="0">
              <a:prstClr val="black">
                <a:alpha val="40000"/>
              </a:prstClr>
            </a:outerShdw>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defRPr/>
            </a:pPr>
            <a:endParaRPr lang="en-US" sz="800"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69" name="Donut 68"/>
          <p:cNvSpPr/>
          <p:nvPr/>
        </p:nvSpPr>
        <p:spPr bwMode="auto">
          <a:xfrm rot="16200000">
            <a:off x="389839" y="4325408"/>
            <a:ext cx="160062" cy="145504"/>
          </a:xfrm>
          <a:prstGeom prst="donut">
            <a:avLst/>
          </a:prstGeom>
          <a:gradFill flip="none" rotWithShape="1">
            <a:gsLst>
              <a:gs pos="40000">
                <a:sysClr val="windowText" lastClr="000000">
                  <a:lumMod val="65000"/>
                  <a:lumOff val="35000"/>
                </a:sysClr>
              </a:gs>
              <a:gs pos="54000">
                <a:sysClr val="window" lastClr="FFFFFF"/>
              </a:gs>
              <a:gs pos="73000">
                <a:sysClr val="windowText" lastClr="000000">
                  <a:lumMod val="85000"/>
                  <a:lumOff val="15000"/>
                </a:sysClr>
              </a:gs>
            </a:gsLst>
            <a:path path="circle">
              <a:fillToRect l="50000" t="50000" r="50000" b="50000"/>
            </a:path>
            <a:tileRect/>
          </a:gradFill>
          <a:ln w="12700" cap="flat" cmpd="sng" algn="ctr">
            <a:solidFill>
              <a:sysClr val="windowText" lastClr="000000">
                <a:lumMod val="65000"/>
                <a:lumOff val="35000"/>
              </a:sysClr>
            </a:solidFill>
            <a:prstDash val="solid"/>
          </a:ln>
          <a:effectLst>
            <a:outerShdw blurRad="63500" sx="101000" sy="101000" algn="ctr" rotWithShape="0">
              <a:prstClr val="black">
                <a:alpha val="40000"/>
              </a:prstClr>
            </a:outerShdw>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defRPr/>
            </a:pPr>
            <a:endParaRPr lang="en-US" sz="800"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0" name="Rounded Rectangle 69"/>
          <p:cNvSpPr/>
          <p:nvPr/>
        </p:nvSpPr>
        <p:spPr bwMode="auto">
          <a:xfrm rot="16200000">
            <a:off x="298108" y="4203260"/>
            <a:ext cx="359170" cy="67276"/>
          </a:xfrm>
          <a:prstGeom prst="roundRect">
            <a:avLst>
              <a:gd name="adj" fmla="val 50000"/>
            </a:avLst>
          </a:prstGeom>
          <a:gradFill flip="none" rotWithShape="1">
            <a:gsLst>
              <a:gs pos="56000">
                <a:sysClr val="windowText" lastClr="000000">
                  <a:lumMod val="65000"/>
                  <a:lumOff val="35000"/>
                </a:sysClr>
              </a:gs>
              <a:gs pos="54000">
                <a:sysClr val="window" lastClr="FFFFFF"/>
              </a:gs>
              <a:gs pos="100000">
                <a:sysClr val="windowText" lastClr="000000">
                  <a:lumMod val="85000"/>
                  <a:lumOff val="15000"/>
                </a:sysClr>
              </a:gs>
            </a:gsLst>
            <a:lin ang="5400000" scaled="1"/>
            <a:tileRect/>
          </a:gradFill>
          <a:ln w="12700" cap="flat" cmpd="sng" algn="ctr">
            <a:noFill/>
            <a:prstDash val="soli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defRPr/>
            </a:pPr>
            <a:endParaRPr lang="en-US" sz="800" kern="0" dirty="0">
              <a:solidFill>
                <a:sysClr val="windowText" lastClr="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1" name="TextBox 9"/>
          <p:cNvSpPr txBox="1">
            <a:spLocks noChangeArrowheads="1"/>
          </p:cNvSpPr>
          <p:nvPr/>
        </p:nvSpPr>
        <p:spPr bwMode="auto">
          <a:xfrm>
            <a:off x="558452" y="3493564"/>
            <a:ext cx="178597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chemeClr val="tx2"/>
                </a:solidFill>
                <a:latin typeface="Calibri" panose="020F0502020204030204" pitchFamily="34" charset="0"/>
                <a:ea typeface="Segoe UI" panose="020B0502040204020203" pitchFamily="34" charset="0"/>
                <a:cs typeface="Segoe UI" panose="020B0502040204020203" pitchFamily="34" charset="0"/>
              </a:rPr>
              <a:t>System Testing (Hybrid and RWD) </a:t>
            </a:r>
            <a:endParaRPr lang="en-AU" sz="900" dirty="0">
              <a:solidFill>
                <a:schemeClr val="tx2"/>
              </a:solidFill>
              <a:latin typeface="Calibri" panose="020F0502020204030204" pitchFamily="34" charset="0"/>
              <a:ea typeface="Segoe UI" panose="020B0502040204020203" pitchFamily="34" charset="0"/>
              <a:cs typeface="Segoe UI" panose="020B0502040204020203" pitchFamily="34" charset="0"/>
            </a:endParaRPr>
          </a:p>
        </p:txBody>
      </p:sp>
      <p:sp>
        <p:nvSpPr>
          <p:cNvPr id="72" name="TextBox 17"/>
          <p:cNvSpPr txBox="1">
            <a:spLocks noChangeArrowheads="1"/>
          </p:cNvSpPr>
          <p:nvPr/>
        </p:nvSpPr>
        <p:spPr bwMode="auto">
          <a:xfrm>
            <a:off x="698387" y="3782800"/>
            <a:ext cx="142532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smtClean="0">
                <a:solidFill>
                  <a:schemeClr val="tx2"/>
                </a:solidFill>
                <a:latin typeface="Calibri" panose="020F0502020204030204" pitchFamily="34" charset="0"/>
                <a:ea typeface="Segoe UI" panose="020B0502040204020203" pitchFamily="34" charset="0"/>
                <a:cs typeface="Segoe UI" panose="020B0502040204020203" pitchFamily="34" charset="0"/>
              </a:rPr>
              <a:t>System Integration Testing </a:t>
            </a:r>
            <a:endParaRPr lang="en-AU" sz="900" dirty="0">
              <a:solidFill>
                <a:schemeClr val="tx2"/>
              </a:solidFill>
              <a:latin typeface="Calibri" panose="020F0502020204030204" pitchFamily="34" charset="0"/>
              <a:ea typeface="Segoe UI" panose="020B0502040204020203" pitchFamily="34" charset="0"/>
              <a:cs typeface="Segoe UI" panose="020B0502040204020203" pitchFamily="34" charset="0"/>
            </a:endParaRPr>
          </a:p>
        </p:txBody>
      </p:sp>
      <p:sp>
        <p:nvSpPr>
          <p:cNvPr id="73" name="TextBox 45"/>
          <p:cNvSpPr txBox="1">
            <a:spLocks noChangeArrowheads="1"/>
          </p:cNvSpPr>
          <p:nvPr/>
        </p:nvSpPr>
        <p:spPr bwMode="auto">
          <a:xfrm>
            <a:off x="511330" y="4068916"/>
            <a:ext cx="16808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chemeClr val="tx2"/>
                </a:solidFill>
                <a:latin typeface="Calibri" panose="020F0502020204030204" pitchFamily="34" charset="0"/>
                <a:ea typeface="Segoe UI" panose="020B0502040204020203" pitchFamily="34" charset="0"/>
                <a:cs typeface="Segoe UI" panose="020B0502040204020203" pitchFamily="34" charset="0"/>
              </a:rPr>
              <a:t>   </a:t>
            </a:r>
            <a:r>
              <a:rPr lang="en-US" sz="900" dirty="0" smtClean="0">
                <a:solidFill>
                  <a:schemeClr val="tx2"/>
                </a:solidFill>
                <a:latin typeface="Calibri" panose="020F0502020204030204" pitchFamily="34" charset="0"/>
                <a:ea typeface="Segoe UI" panose="020B0502040204020203" pitchFamily="34" charset="0"/>
                <a:cs typeface="Segoe UI" panose="020B0502040204020203" pitchFamily="34" charset="0"/>
              </a:rPr>
              <a:t>Compatibility Testing</a:t>
            </a:r>
            <a:endParaRPr lang="en-AU" sz="900" dirty="0">
              <a:solidFill>
                <a:schemeClr val="tx2"/>
              </a:solidFill>
              <a:latin typeface="Calibri" panose="020F0502020204030204" pitchFamily="34" charset="0"/>
              <a:ea typeface="Segoe UI" panose="020B0502040204020203" pitchFamily="34" charset="0"/>
              <a:cs typeface="Segoe UI" panose="020B0502040204020203" pitchFamily="34" charset="0"/>
            </a:endParaRPr>
          </a:p>
        </p:txBody>
      </p:sp>
      <p:sp>
        <p:nvSpPr>
          <p:cNvPr id="74" name="Rounded Rectangle 73"/>
          <p:cNvSpPr>
            <a:spLocks noChangeArrowheads="1"/>
          </p:cNvSpPr>
          <p:nvPr/>
        </p:nvSpPr>
        <p:spPr bwMode="auto">
          <a:xfrm>
            <a:off x="2355219" y="3378630"/>
            <a:ext cx="1170964" cy="1331002"/>
          </a:xfrm>
          <a:prstGeom prst="roundRect">
            <a:avLst>
              <a:gd name="adj" fmla="val 16667"/>
            </a:avLst>
          </a:prstGeom>
          <a:solidFill>
            <a:srgbClr val="F8F8F8"/>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en-AU" sz="800" dirty="0">
              <a:solidFill>
                <a:srgbClr val="080808"/>
              </a:solidFill>
              <a:latin typeface="Segoe UI" panose="020B0502040204020203" pitchFamily="34" charset="0"/>
              <a:ea typeface="Segoe UI" panose="020B0502040204020203" pitchFamily="34" charset="0"/>
              <a:cs typeface="Segoe UI" panose="020B0502040204020203" pitchFamily="34" charset="0"/>
            </a:endParaRPr>
          </a:p>
        </p:txBody>
      </p:sp>
      <p:sp>
        <p:nvSpPr>
          <p:cNvPr id="75" name="TextBox 3"/>
          <p:cNvSpPr txBox="1">
            <a:spLocks noChangeArrowheads="1"/>
          </p:cNvSpPr>
          <p:nvPr/>
        </p:nvSpPr>
        <p:spPr bwMode="auto">
          <a:xfrm>
            <a:off x="2358681" y="3434621"/>
            <a:ext cx="12250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b="1" dirty="0">
                <a:solidFill>
                  <a:srgbClr val="080808"/>
                </a:solidFill>
                <a:latin typeface="Segoe UI" panose="020B0502040204020203" pitchFamily="34" charset="0"/>
                <a:ea typeface="Segoe UI" panose="020B0502040204020203" pitchFamily="34" charset="0"/>
                <a:cs typeface="Segoe UI" panose="020B0502040204020203" pitchFamily="34" charset="0"/>
              </a:rPr>
              <a:t>Functional </a:t>
            </a:r>
          </a:p>
          <a:p>
            <a:pPr algn="ctr"/>
            <a:r>
              <a:rPr lang="en-US" sz="800" b="1" dirty="0" smtClean="0">
                <a:solidFill>
                  <a:srgbClr val="080808"/>
                </a:solidFill>
                <a:latin typeface="Segoe UI" panose="020B0502040204020203" pitchFamily="34" charset="0"/>
                <a:ea typeface="Segoe UI" panose="020B0502040204020203" pitchFamily="34" charset="0"/>
                <a:cs typeface="Segoe UI" panose="020B0502040204020203" pitchFamily="34" charset="0"/>
              </a:rPr>
              <a:t>Testing</a:t>
            </a:r>
            <a:endParaRPr lang="en-US" sz="800" b="1" dirty="0">
              <a:solidFill>
                <a:srgbClr val="080808"/>
              </a:solidFill>
              <a:latin typeface="Segoe UI" panose="020B0502040204020203" pitchFamily="34" charset="0"/>
              <a:ea typeface="Segoe UI" panose="020B0502040204020203" pitchFamily="34" charset="0"/>
              <a:cs typeface="Segoe UI" panose="020B0502040204020203" pitchFamily="34" charset="0"/>
            </a:endParaRPr>
          </a:p>
        </p:txBody>
      </p:sp>
      <p:sp>
        <p:nvSpPr>
          <p:cNvPr id="76" name="Rounded Rectangle 75"/>
          <p:cNvSpPr>
            <a:spLocks noChangeArrowheads="1"/>
          </p:cNvSpPr>
          <p:nvPr/>
        </p:nvSpPr>
        <p:spPr bwMode="auto">
          <a:xfrm>
            <a:off x="4770235" y="3378630"/>
            <a:ext cx="1167355" cy="1331002"/>
          </a:xfrm>
          <a:prstGeom prst="roundRect">
            <a:avLst>
              <a:gd name="adj" fmla="val 16667"/>
            </a:avLst>
          </a:prstGeom>
          <a:solidFill>
            <a:srgbClr val="F8F8F8"/>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en-AU" sz="800" dirty="0">
              <a:solidFill>
                <a:srgbClr val="080808"/>
              </a:solidFill>
              <a:latin typeface="Segoe UI" panose="020B0502040204020203" pitchFamily="34" charset="0"/>
              <a:ea typeface="Segoe UI" panose="020B0502040204020203" pitchFamily="34" charset="0"/>
              <a:cs typeface="Segoe UI" panose="020B0502040204020203" pitchFamily="34" charset="0"/>
            </a:endParaRPr>
          </a:p>
        </p:txBody>
      </p:sp>
      <p:sp>
        <p:nvSpPr>
          <p:cNvPr id="77" name="TextBox 76"/>
          <p:cNvSpPr txBox="1">
            <a:spLocks noChangeArrowheads="1"/>
          </p:cNvSpPr>
          <p:nvPr/>
        </p:nvSpPr>
        <p:spPr bwMode="auto">
          <a:xfrm>
            <a:off x="4842022" y="3434621"/>
            <a:ext cx="10955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b="1" dirty="0" smtClean="0">
                <a:solidFill>
                  <a:srgbClr val="080808"/>
                </a:solidFill>
                <a:latin typeface="Segoe UI" panose="020B0502040204020203" pitchFamily="34" charset="0"/>
                <a:ea typeface="Segoe UI" panose="020B0502040204020203" pitchFamily="34" charset="0"/>
                <a:cs typeface="Segoe UI" panose="020B0502040204020203" pitchFamily="34" charset="0"/>
              </a:rPr>
              <a:t>Performance Testing</a:t>
            </a:r>
            <a:endParaRPr lang="en-AU" sz="800" b="1" dirty="0">
              <a:solidFill>
                <a:srgbClr val="080808"/>
              </a:solidFill>
              <a:latin typeface="Segoe UI" panose="020B0502040204020203" pitchFamily="34" charset="0"/>
              <a:ea typeface="Segoe UI" panose="020B0502040204020203" pitchFamily="34" charset="0"/>
              <a:cs typeface="Segoe UI" panose="020B0502040204020203" pitchFamily="34" charset="0"/>
            </a:endParaRPr>
          </a:p>
        </p:txBody>
      </p:sp>
      <p:sp>
        <p:nvSpPr>
          <p:cNvPr id="78" name="TextBox 77"/>
          <p:cNvSpPr txBox="1">
            <a:spLocks noChangeArrowheads="1"/>
          </p:cNvSpPr>
          <p:nvPr/>
        </p:nvSpPr>
        <p:spPr bwMode="auto">
          <a:xfrm>
            <a:off x="2401716" y="4451068"/>
            <a:ext cx="1059182" cy="2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b="1" dirty="0">
                <a:solidFill>
                  <a:srgbClr val="080808"/>
                </a:solidFill>
                <a:latin typeface="Segoe UI" panose="020B0502040204020203" pitchFamily="34" charset="0"/>
                <a:ea typeface="Segoe UI" panose="020B0502040204020203" pitchFamily="34" charset="0"/>
                <a:cs typeface="Segoe UI" panose="020B0502040204020203" pitchFamily="34" charset="0"/>
              </a:rPr>
              <a:t>Primary Devices</a:t>
            </a:r>
            <a:endParaRPr lang="en-AU" sz="800" b="1" dirty="0">
              <a:solidFill>
                <a:srgbClr val="080808"/>
              </a:solidFill>
              <a:latin typeface="Segoe UI" panose="020B0502040204020203" pitchFamily="34" charset="0"/>
              <a:ea typeface="Segoe UI" panose="020B0502040204020203" pitchFamily="34" charset="0"/>
              <a:cs typeface="Segoe UI" panose="020B0502040204020203" pitchFamily="34" charset="0"/>
            </a:endParaRPr>
          </a:p>
        </p:txBody>
      </p:sp>
      <p:sp>
        <p:nvSpPr>
          <p:cNvPr id="79" name="Rounded Rectangle 78"/>
          <p:cNvSpPr>
            <a:spLocks noChangeArrowheads="1"/>
          </p:cNvSpPr>
          <p:nvPr/>
        </p:nvSpPr>
        <p:spPr bwMode="auto">
          <a:xfrm>
            <a:off x="3594499" y="3378630"/>
            <a:ext cx="1128615" cy="1331002"/>
          </a:xfrm>
          <a:prstGeom prst="roundRect">
            <a:avLst>
              <a:gd name="adj" fmla="val 16667"/>
            </a:avLst>
          </a:prstGeom>
          <a:solidFill>
            <a:srgbClr val="F8F8F8"/>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en-AU" sz="800" dirty="0">
              <a:solidFill>
                <a:srgbClr val="080808"/>
              </a:solidFill>
              <a:latin typeface="Segoe UI" panose="020B0502040204020203" pitchFamily="34" charset="0"/>
              <a:ea typeface="Segoe UI" panose="020B0502040204020203" pitchFamily="34" charset="0"/>
              <a:cs typeface="Segoe UI" panose="020B0502040204020203" pitchFamily="34" charset="0"/>
            </a:endParaRPr>
          </a:p>
        </p:txBody>
      </p:sp>
      <p:sp>
        <p:nvSpPr>
          <p:cNvPr id="80" name="Rounded Rectangle 79"/>
          <p:cNvSpPr>
            <a:spLocks noChangeArrowheads="1"/>
          </p:cNvSpPr>
          <p:nvPr/>
        </p:nvSpPr>
        <p:spPr bwMode="auto">
          <a:xfrm>
            <a:off x="7298318" y="3378630"/>
            <a:ext cx="1250849" cy="1331002"/>
          </a:xfrm>
          <a:prstGeom prst="roundRect">
            <a:avLst>
              <a:gd name="adj" fmla="val 16667"/>
            </a:avLst>
          </a:prstGeom>
          <a:solidFill>
            <a:srgbClr val="F8F8F8"/>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en-AU" sz="800" dirty="0">
              <a:solidFill>
                <a:srgbClr val="080808"/>
              </a:solidFill>
              <a:latin typeface="Segoe UI" panose="020B0502040204020203" pitchFamily="34" charset="0"/>
              <a:ea typeface="Segoe UI" panose="020B0502040204020203" pitchFamily="34" charset="0"/>
              <a:cs typeface="Segoe UI" panose="020B0502040204020203" pitchFamily="34" charset="0"/>
            </a:endParaRPr>
          </a:p>
        </p:txBody>
      </p:sp>
      <p:sp>
        <p:nvSpPr>
          <p:cNvPr id="81" name="TextBox 19"/>
          <p:cNvSpPr txBox="1">
            <a:spLocks noChangeArrowheads="1"/>
          </p:cNvSpPr>
          <p:nvPr/>
        </p:nvSpPr>
        <p:spPr bwMode="auto">
          <a:xfrm>
            <a:off x="3663058" y="3434621"/>
            <a:ext cx="1050571" cy="379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b="1" dirty="0">
                <a:solidFill>
                  <a:srgbClr val="080808"/>
                </a:solidFill>
                <a:latin typeface="Segoe UI" panose="020B0502040204020203" pitchFamily="34" charset="0"/>
                <a:ea typeface="Segoe UI" panose="020B0502040204020203" pitchFamily="34" charset="0"/>
                <a:cs typeface="Segoe UI" panose="020B0502040204020203" pitchFamily="34" charset="0"/>
              </a:rPr>
              <a:t>Compatibility Testing</a:t>
            </a:r>
            <a:endParaRPr lang="en-AU" sz="800" b="1" dirty="0">
              <a:solidFill>
                <a:srgbClr val="080808"/>
              </a:solidFill>
              <a:latin typeface="Segoe UI" panose="020B0502040204020203" pitchFamily="34" charset="0"/>
              <a:ea typeface="Segoe UI" panose="020B0502040204020203" pitchFamily="34" charset="0"/>
              <a:cs typeface="Segoe UI" panose="020B0502040204020203" pitchFamily="34" charset="0"/>
            </a:endParaRPr>
          </a:p>
        </p:txBody>
      </p:sp>
      <p:sp>
        <p:nvSpPr>
          <p:cNvPr id="82" name="Rounded Rectangle 81"/>
          <p:cNvSpPr>
            <a:spLocks noChangeArrowheads="1"/>
          </p:cNvSpPr>
          <p:nvPr/>
        </p:nvSpPr>
        <p:spPr bwMode="auto">
          <a:xfrm>
            <a:off x="6042599" y="3378630"/>
            <a:ext cx="1162829" cy="1331002"/>
          </a:xfrm>
          <a:prstGeom prst="roundRect">
            <a:avLst>
              <a:gd name="adj" fmla="val 16667"/>
            </a:avLst>
          </a:prstGeom>
          <a:solidFill>
            <a:srgbClr val="F8F8F8"/>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en-AU" sz="800" dirty="0">
              <a:solidFill>
                <a:srgbClr val="080808"/>
              </a:solidFill>
              <a:latin typeface="Segoe UI" panose="020B0502040204020203" pitchFamily="34" charset="0"/>
              <a:ea typeface="Segoe UI" panose="020B0502040204020203" pitchFamily="34" charset="0"/>
              <a:cs typeface="Segoe UI" panose="020B0502040204020203" pitchFamily="34" charset="0"/>
            </a:endParaRPr>
          </a:p>
        </p:txBody>
      </p:sp>
      <p:sp>
        <p:nvSpPr>
          <p:cNvPr id="83" name="TextBox 82"/>
          <p:cNvSpPr txBox="1">
            <a:spLocks noChangeArrowheads="1"/>
          </p:cNvSpPr>
          <p:nvPr/>
        </p:nvSpPr>
        <p:spPr bwMode="auto">
          <a:xfrm>
            <a:off x="6054688" y="3434621"/>
            <a:ext cx="1176869" cy="379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b="1" dirty="0">
                <a:solidFill>
                  <a:srgbClr val="080808"/>
                </a:solidFill>
                <a:latin typeface="Segoe UI" panose="020B0502040204020203" pitchFamily="34" charset="0"/>
                <a:ea typeface="Segoe UI" panose="020B0502040204020203" pitchFamily="34" charset="0"/>
                <a:cs typeface="Segoe UI" panose="020B0502040204020203" pitchFamily="34" charset="0"/>
              </a:rPr>
              <a:t>Mobility Specific Tests</a:t>
            </a:r>
            <a:endParaRPr lang="en-AU" sz="800" b="1" dirty="0">
              <a:solidFill>
                <a:srgbClr val="080808"/>
              </a:solidFill>
              <a:latin typeface="Segoe UI" panose="020B0502040204020203" pitchFamily="34" charset="0"/>
              <a:ea typeface="Segoe UI" panose="020B0502040204020203" pitchFamily="34" charset="0"/>
              <a:cs typeface="Segoe UI" panose="020B0502040204020203" pitchFamily="34" charset="0"/>
            </a:endParaRPr>
          </a:p>
        </p:txBody>
      </p:sp>
      <p:sp>
        <p:nvSpPr>
          <p:cNvPr id="84" name="TextBox 17"/>
          <p:cNvSpPr txBox="1">
            <a:spLocks noChangeArrowheads="1"/>
          </p:cNvSpPr>
          <p:nvPr/>
        </p:nvSpPr>
        <p:spPr bwMode="auto">
          <a:xfrm>
            <a:off x="6114482" y="4451068"/>
            <a:ext cx="1059182" cy="2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b="1" dirty="0">
                <a:solidFill>
                  <a:srgbClr val="080808"/>
                </a:solidFill>
                <a:latin typeface="Segoe UI" panose="020B0502040204020203" pitchFamily="34" charset="0"/>
                <a:ea typeface="Segoe UI" panose="020B0502040204020203" pitchFamily="34" charset="0"/>
                <a:cs typeface="Segoe UI" panose="020B0502040204020203" pitchFamily="34" charset="0"/>
              </a:rPr>
              <a:t>Primary Devices</a:t>
            </a:r>
          </a:p>
        </p:txBody>
      </p:sp>
      <p:sp>
        <p:nvSpPr>
          <p:cNvPr id="85" name="TextBox 17"/>
          <p:cNvSpPr txBox="1">
            <a:spLocks noChangeArrowheads="1"/>
          </p:cNvSpPr>
          <p:nvPr/>
        </p:nvSpPr>
        <p:spPr bwMode="auto">
          <a:xfrm>
            <a:off x="4810610" y="4451068"/>
            <a:ext cx="1059182" cy="2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b="1" dirty="0">
                <a:solidFill>
                  <a:srgbClr val="080808"/>
                </a:solidFill>
                <a:latin typeface="Segoe UI" panose="020B0502040204020203" pitchFamily="34" charset="0"/>
                <a:ea typeface="Segoe UI" panose="020B0502040204020203" pitchFamily="34" charset="0"/>
                <a:cs typeface="Segoe UI" panose="020B0502040204020203" pitchFamily="34" charset="0"/>
              </a:rPr>
              <a:t>Primary Devices</a:t>
            </a:r>
            <a:endParaRPr lang="en-AU" sz="800" b="1" dirty="0">
              <a:solidFill>
                <a:srgbClr val="080808"/>
              </a:solidFill>
              <a:latin typeface="Segoe UI" panose="020B0502040204020203" pitchFamily="34" charset="0"/>
              <a:ea typeface="Segoe UI" panose="020B0502040204020203" pitchFamily="34" charset="0"/>
              <a:cs typeface="Segoe UI" panose="020B0502040204020203" pitchFamily="34" charset="0"/>
            </a:endParaRPr>
          </a:p>
        </p:txBody>
      </p:sp>
      <p:sp>
        <p:nvSpPr>
          <p:cNvPr id="86" name="TextBox 17"/>
          <p:cNvSpPr txBox="1">
            <a:spLocks noChangeArrowheads="1"/>
          </p:cNvSpPr>
          <p:nvPr/>
        </p:nvSpPr>
        <p:spPr bwMode="auto">
          <a:xfrm>
            <a:off x="7397353" y="4451068"/>
            <a:ext cx="1089323" cy="2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b="1" dirty="0">
                <a:solidFill>
                  <a:srgbClr val="080808"/>
                </a:solidFill>
                <a:latin typeface="Segoe UI" panose="020B0502040204020203" pitchFamily="34" charset="0"/>
                <a:ea typeface="Segoe UI" panose="020B0502040204020203" pitchFamily="34" charset="0"/>
                <a:cs typeface="Segoe UI" panose="020B0502040204020203" pitchFamily="34" charset="0"/>
              </a:rPr>
              <a:t>Primary Devices</a:t>
            </a:r>
            <a:endParaRPr lang="en-US" sz="800" dirty="0">
              <a:solidFill>
                <a:srgbClr val="080808"/>
              </a:solidFill>
              <a:latin typeface="Segoe UI" panose="020B0502040204020203" pitchFamily="34" charset="0"/>
              <a:ea typeface="Segoe UI" panose="020B0502040204020203" pitchFamily="34" charset="0"/>
              <a:cs typeface="Segoe UI" panose="020B0502040204020203" pitchFamily="34" charset="0"/>
            </a:endParaRPr>
          </a:p>
        </p:txBody>
      </p:sp>
      <p:sp>
        <p:nvSpPr>
          <p:cNvPr id="87" name="TextBox 13"/>
          <p:cNvSpPr txBox="1">
            <a:spLocks noChangeArrowheads="1"/>
          </p:cNvSpPr>
          <p:nvPr/>
        </p:nvSpPr>
        <p:spPr bwMode="auto">
          <a:xfrm>
            <a:off x="7253502" y="3434621"/>
            <a:ext cx="1327565" cy="379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b="1" dirty="0">
                <a:solidFill>
                  <a:srgbClr val="080808"/>
                </a:solidFill>
                <a:latin typeface="Segoe UI" panose="020B0502040204020203" pitchFamily="34" charset="0"/>
                <a:ea typeface="Segoe UI" panose="020B0502040204020203" pitchFamily="34" charset="0"/>
                <a:cs typeface="Segoe UI" panose="020B0502040204020203" pitchFamily="34" charset="0"/>
              </a:rPr>
              <a:t>End to End / Integrated </a:t>
            </a:r>
          </a:p>
          <a:p>
            <a:pPr algn="ctr"/>
            <a:r>
              <a:rPr lang="en-US" sz="800" b="1" dirty="0">
                <a:solidFill>
                  <a:srgbClr val="080808"/>
                </a:solidFill>
                <a:latin typeface="Segoe UI" panose="020B0502040204020203" pitchFamily="34" charset="0"/>
                <a:ea typeface="Segoe UI" panose="020B0502040204020203" pitchFamily="34" charset="0"/>
                <a:cs typeface="Segoe UI" panose="020B0502040204020203" pitchFamily="34" charset="0"/>
              </a:rPr>
              <a:t>Scenario Testing</a:t>
            </a:r>
            <a:endParaRPr lang="en-AU" sz="800" b="1" dirty="0">
              <a:solidFill>
                <a:srgbClr val="080808"/>
              </a:solidFill>
              <a:latin typeface="Segoe UI" panose="020B0502040204020203" pitchFamily="34" charset="0"/>
              <a:ea typeface="Segoe UI" panose="020B0502040204020203" pitchFamily="34" charset="0"/>
              <a:cs typeface="Segoe UI" panose="020B0502040204020203" pitchFamily="34" charset="0"/>
            </a:endParaRPr>
          </a:p>
        </p:txBody>
      </p:sp>
      <p:sp>
        <p:nvSpPr>
          <p:cNvPr id="88" name="TextBox 17"/>
          <p:cNvSpPr txBox="1">
            <a:spLocks noChangeArrowheads="1"/>
          </p:cNvSpPr>
          <p:nvPr/>
        </p:nvSpPr>
        <p:spPr bwMode="auto">
          <a:xfrm>
            <a:off x="3553788" y="4451068"/>
            <a:ext cx="120228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800" b="1" dirty="0">
                <a:solidFill>
                  <a:srgbClr val="080808"/>
                </a:solidFill>
                <a:latin typeface="Segoe UI" panose="020B0502040204020203" pitchFamily="34" charset="0"/>
                <a:ea typeface="Segoe UI" panose="020B0502040204020203" pitchFamily="34" charset="0"/>
                <a:cs typeface="Segoe UI" panose="020B0502040204020203" pitchFamily="34" charset="0"/>
              </a:rPr>
              <a:t>Secondary </a:t>
            </a:r>
            <a:r>
              <a:rPr lang="en-US" sz="800" b="1" dirty="0" smtClean="0">
                <a:solidFill>
                  <a:srgbClr val="080808"/>
                </a:solidFill>
                <a:latin typeface="Segoe UI" panose="020B0502040204020203" pitchFamily="34" charset="0"/>
                <a:ea typeface="Segoe UI" panose="020B0502040204020203" pitchFamily="34" charset="0"/>
                <a:cs typeface="Segoe UI" panose="020B0502040204020203" pitchFamily="34" charset="0"/>
              </a:rPr>
              <a:t>Devices</a:t>
            </a:r>
            <a:endParaRPr lang="en-AU" sz="800" b="1" dirty="0">
              <a:solidFill>
                <a:srgbClr val="080808"/>
              </a:solidFill>
              <a:latin typeface="Segoe UI" panose="020B0502040204020203" pitchFamily="34" charset="0"/>
              <a:ea typeface="Segoe UI" panose="020B0502040204020203" pitchFamily="34" charset="0"/>
              <a:cs typeface="Segoe UI" panose="020B0502040204020203" pitchFamily="34" charset="0"/>
            </a:endParaRPr>
          </a:p>
        </p:txBody>
      </p:sp>
      <p:sp>
        <p:nvSpPr>
          <p:cNvPr id="94" name="TextBox 45"/>
          <p:cNvSpPr txBox="1">
            <a:spLocks noChangeArrowheads="1"/>
          </p:cNvSpPr>
          <p:nvPr/>
        </p:nvSpPr>
        <p:spPr bwMode="auto">
          <a:xfrm>
            <a:off x="511329" y="4334693"/>
            <a:ext cx="168089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 dirty="0">
                <a:solidFill>
                  <a:schemeClr val="tx2"/>
                </a:solidFill>
                <a:latin typeface="Calibri" panose="020F0502020204030204" pitchFamily="34" charset="0"/>
                <a:ea typeface="Segoe UI" panose="020B0502040204020203" pitchFamily="34" charset="0"/>
                <a:cs typeface="Segoe UI" panose="020B0502040204020203" pitchFamily="34" charset="0"/>
              </a:rPr>
              <a:t>   </a:t>
            </a:r>
            <a:r>
              <a:rPr lang="en-US" sz="900" dirty="0" smtClean="0">
                <a:solidFill>
                  <a:schemeClr val="tx2"/>
                </a:solidFill>
                <a:latin typeface="Calibri" panose="020F0502020204030204" pitchFamily="34" charset="0"/>
                <a:ea typeface="Segoe UI" panose="020B0502040204020203" pitchFamily="34" charset="0"/>
                <a:cs typeface="Segoe UI" panose="020B0502040204020203" pitchFamily="34" charset="0"/>
              </a:rPr>
              <a:t>Performance &amp; UAT Testing </a:t>
            </a:r>
            <a:endParaRPr lang="en-AU" sz="900" dirty="0">
              <a:solidFill>
                <a:schemeClr val="tx2"/>
              </a:solidFill>
              <a:latin typeface="Calibri" panose="020F0502020204030204" pitchFamily="34" charset="0"/>
              <a:ea typeface="Segoe UI" panose="020B0502040204020203" pitchFamily="34" charset="0"/>
              <a:cs typeface="Segoe UI" panose="020B0502040204020203" pitchFamily="34" charset="0"/>
            </a:endParaRPr>
          </a:p>
        </p:txBody>
      </p:sp>
      <p:grpSp>
        <p:nvGrpSpPr>
          <p:cNvPr id="90" name="Group 89"/>
          <p:cNvGrpSpPr/>
          <p:nvPr/>
        </p:nvGrpSpPr>
        <p:grpSpPr>
          <a:xfrm>
            <a:off x="6217607" y="3883772"/>
            <a:ext cx="812812" cy="406125"/>
            <a:chOff x="2534704" y="3900131"/>
            <a:chExt cx="812812" cy="406125"/>
          </a:xfrm>
        </p:grpSpPr>
        <p:pic>
          <p:nvPicPr>
            <p:cNvPr id="91" name="Picture 2" descr="https://www.famouslogos.net/images/android-logo.jp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7496" t="8861" r="32" b="8854"/>
            <a:stretch/>
          </p:blipFill>
          <p:spPr bwMode="auto">
            <a:xfrm>
              <a:off x="2534704" y="3900131"/>
              <a:ext cx="532946" cy="38772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 descr="https://www.degree53.com/~/media/images/services/ios.ashx?h=500&amp;la=en&amp;w=50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45460" y="3904200"/>
              <a:ext cx="402056" cy="4020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 name="Group 92"/>
          <p:cNvGrpSpPr/>
          <p:nvPr/>
        </p:nvGrpSpPr>
        <p:grpSpPr>
          <a:xfrm>
            <a:off x="2557752" y="3883772"/>
            <a:ext cx="812812" cy="406125"/>
            <a:chOff x="2534704" y="3900131"/>
            <a:chExt cx="812812" cy="406125"/>
          </a:xfrm>
        </p:grpSpPr>
        <p:pic>
          <p:nvPicPr>
            <p:cNvPr id="95" name="Picture 2" descr="https://www.famouslogos.net/images/android-logo.jp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7496" t="8861" r="32" b="8854"/>
            <a:stretch/>
          </p:blipFill>
          <p:spPr bwMode="auto">
            <a:xfrm>
              <a:off x="2534704" y="3900131"/>
              <a:ext cx="532946" cy="38772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https://www.degree53.com/~/media/images/services/ios.ashx?h=500&amp;la=en&amp;w=50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45460" y="3904200"/>
              <a:ext cx="402056" cy="4020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1" name="Group 100"/>
          <p:cNvGrpSpPr/>
          <p:nvPr/>
        </p:nvGrpSpPr>
        <p:grpSpPr>
          <a:xfrm>
            <a:off x="7535608" y="3883772"/>
            <a:ext cx="812812" cy="406125"/>
            <a:chOff x="2534704" y="3900131"/>
            <a:chExt cx="812812" cy="406125"/>
          </a:xfrm>
        </p:grpSpPr>
        <p:pic>
          <p:nvPicPr>
            <p:cNvPr id="102" name="Picture 2" descr="https://www.famouslogos.net/images/android-logo.jp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7496" t="8861" r="32" b="8854"/>
            <a:stretch/>
          </p:blipFill>
          <p:spPr bwMode="auto">
            <a:xfrm>
              <a:off x="2534704" y="3900131"/>
              <a:ext cx="532946" cy="38772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ttps://www.degree53.com/~/media/images/services/ios.ashx?h=500&amp;la=en&amp;w=50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45460" y="3904200"/>
              <a:ext cx="402056" cy="40205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p:cNvGrpSpPr/>
          <p:nvPr/>
        </p:nvGrpSpPr>
        <p:grpSpPr>
          <a:xfrm>
            <a:off x="3840355" y="3789164"/>
            <a:ext cx="679892" cy="642206"/>
            <a:chOff x="3840355" y="3789164"/>
            <a:chExt cx="679892" cy="642206"/>
          </a:xfrm>
        </p:grpSpPr>
        <p:pic>
          <p:nvPicPr>
            <p:cNvPr id="108" name="Picture 107"/>
            <p:cNvPicPr>
              <a:picLocks noChangeAspect="1"/>
            </p:cNvPicPr>
            <p:nvPr/>
          </p:nvPicPr>
          <p:blipFill>
            <a:blip r:embed="rId6"/>
            <a:stretch>
              <a:fillRect/>
            </a:stretch>
          </p:blipFill>
          <p:spPr>
            <a:xfrm flipH="1">
              <a:off x="4163249" y="3799303"/>
              <a:ext cx="356998" cy="621928"/>
            </a:xfrm>
            <a:prstGeom prst="rect">
              <a:avLst/>
            </a:prstGeom>
          </p:spPr>
        </p:pic>
        <p:pic>
          <p:nvPicPr>
            <p:cNvPr id="6" name="Picture 5"/>
            <p:cNvPicPr>
              <a:picLocks noChangeAspect="1"/>
            </p:cNvPicPr>
            <p:nvPr/>
          </p:nvPicPr>
          <p:blipFill>
            <a:blip r:embed="rId7"/>
            <a:stretch>
              <a:fillRect/>
            </a:stretch>
          </p:blipFill>
          <p:spPr>
            <a:xfrm>
              <a:off x="3840355" y="3789164"/>
              <a:ext cx="333874" cy="642206"/>
            </a:xfrm>
            <a:prstGeom prst="rect">
              <a:avLst/>
            </a:prstGeom>
          </p:spPr>
        </p:pic>
      </p:grpSp>
      <p:grpSp>
        <p:nvGrpSpPr>
          <p:cNvPr id="105" name="Group 104"/>
          <p:cNvGrpSpPr/>
          <p:nvPr/>
        </p:nvGrpSpPr>
        <p:grpSpPr>
          <a:xfrm>
            <a:off x="4999247" y="3786745"/>
            <a:ext cx="679892" cy="642206"/>
            <a:chOff x="3840355" y="3789164"/>
            <a:chExt cx="679892" cy="642206"/>
          </a:xfrm>
        </p:grpSpPr>
        <p:pic>
          <p:nvPicPr>
            <p:cNvPr id="106" name="Picture 105"/>
            <p:cNvPicPr>
              <a:picLocks noChangeAspect="1"/>
            </p:cNvPicPr>
            <p:nvPr/>
          </p:nvPicPr>
          <p:blipFill>
            <a:blip r:embed="rId6"/>
            <a:stretch>
              <a:fillRect/>
            </a:stretch>
          </p:blipFill>
          <p:spPr>
            <a:xfrm flipH="1">
              <a:off x="4163249" y="3799303"/>
              <a:ext cx="356998" cy="621928"/>
            </a:xfrm>
            <a:prstGeom prst="rect">
              <a:avLst/>
            </a:prstGeom>
          </p:spPr>
        </p:pic>
        <p:pic>
          <p:nvPicPr>
            <p:cNvPr id="111" name="Picture 110"/>
            <p:cNvPicPr>
              <a:picLocks noChangeAspect="1"/>
            </p:cNvPicPr>
            <p:nvPr/>
          </p:nvPicPr>
          <p:blipFill>
            <a:blip r:embed="rId7"/>
            <a:stretch>
              <a:fillRect/>
            </a:stretch>
          </p:blipFill>
          <p:spPr>
            <a:xfrm>
              <a:off x="3840355" y="3789164"/>
              <a:ext cx="333874" cy="642206"/>
            </a:xfrm>
            <a:prstGeom prst="rect">
              <a:avLst/>
            </a:prstGeom>
          </p:spPr>
        </p:pic>
      </p:grpSp>
      <p:pic>
        <p:nvPicPr>
          <p:cNvPr id="96" name="Picture 12" descr="https://media.licdn.com/mpr/mpr/AAEAAQAAAAAAAAeAAAAAJDlkOTEwYWI1LTkxYjEtNGFlMi05YmExLTViNzkwZWJlMzU2OQ.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43795" y="3735320"/>
            <a:ext cx="396911" cy="237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4097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Methodology</a:t>
            </a:r>
            <a:endParaRPr lang="en-US" dirty="0"/>
          </a:p>
        </p:txBody>
      </p:sp>
      <p:sp>
        <p:nvSpPr>
          <p:cNvPr id="4" name="Rectangle 3"/>
          <p:cNvSpPr/>
          <p:nvPr/>
        </p:nvSpPr>
        <p:spPr>
          <a:xfrm>
            <a:off x="168845" y="586383"/>
            <a:ext cx="8888659" cy="4123600"/>
          </a:xfrm>
          <a:prstGeom prst="rect">
            <a:avLst/>
          </a:prstGeom>
          <a:solidFill>
            <a:srgbClr val="9BBB59">
              <a:lumMod val="75000"/>
            </a:srgbClr>
          </a:solidFill>
          <a:ln w="9525" cap="flat" cmpd="sng" algn="ctr">
            <a:noFill/>
            <a:prstDash val="solid"/>
          </a:ln>
          <a:effectLst/>
        </p:spPr>
        <p:txBody>
          <a:bodyPr rtlCol="0" anchor="ctr"/>
          <a:lstStyle/>
          <a:p>
            <a:pPr marL="0" marR="0" lvl="0" indent="0" algn="ctr" defTabSz="457162"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1F497D"/>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4"/>
          <p:cNvSpPr/>
          <p:nvPr/>
        </p:nvSpPr>
        <p:spPr>
          <a:xfrm>
            <a:off x="7774123" y="1024427"/>
            <a:ext cx="1211652" cy="253916"/>
          </a:xfrm>
          <a:prstGeom prst="rect">
            <a:avLst/>
          </a:prstGeom>
          <a:solidFill>
            <a:sysClr val="window" lastClr="FFFFFF">
              <a:lumMod val="65000"/>
            </a:sysClr>
          </a:solidFill>
        </p:spPr>
        <p:txBody>
          <a:bodyPr wrap="square">
            <a:spAutoFit/>
          </a:bodyP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1F497D"/>
                </a:solidFill>
                <a:effectLst/>
                <a:uLnTx/>
                <a:uFillTx/>
                <a:latin typeface="Segoe UI" panose="020B0502040204020203" pitchFamily="34" charset="0"/>
                <a:ea typeface="Segoe UI" panose="020B0502040204020203" pitchFamily="34" charset="0"/>
                <a:cs typeface="Segoe UI" panose="020B0502040204020203" pitchFamily="34" charset="0"/>
              </a:rPr>
              <a:t>Test Completion</a:t>
            </a:r>
          </a:p>
        </p:txBody>
      </p:sp>
      <p:sp>
        <p:nvSpPr>
          <p:cNvPr id="6" name="Rectangle 5"/>
          <p:cNvSpPr/>
          <p:nvPr/>
        </p:nvSpPr>
        <p:spPr>
          <a:xfrm>
            <a:off x="5898379" y="1024428"/>
            <a:ext cx="1103187" cy="253916"/>
          </a:xfrm>
          <a:prstGeom prst="rect">
            <a:avLst/>
          </a:prstGeom>
          <a:solidFill>
            <a:sysClr val="window" lastClr="FFFFFF">
              <a:lumMod val="65000"/>
            </a:sysClr>
          </a:solidFill>
        </p:spPr>
        <p:txBody>
          <a:bodyPr wrap="none">
            <a:spAutoFit/>
          </a:bodyP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1F497D"/>
                </a:solidFill>
                <a:effectLst/>
                <a:uLnTx/>
                <a:uFillTx/>
                <a:latin typeface="Segoe UI" panose="020B0502040204020203" pitchFamily="34" charset="0"/>
                <a:ea typeface="Segoe UI" panose="020B0502040204020203" pitchFamily="34" charset="0"/>
                <a:cs typeface="Segoe UI" panose="020B0502040204020203" pitchFamily="34" charset="0"/>
              </a:rPr>
              <a:t>Test Execution</a:t>
            </a:r>
          </a:p>
        </p:txBody>
      </p:sp>
      <p:sp>
        <p:nvSpPr>
          <p:cNvPr id="7" name="Rectangle 6"/>
          <p:cNvSpPr/>
          <p:nvPr/>
        </p:nvSpPr>
        <p:spPr>
          <a:xfrm>
            <a:off x="2979842" y="1020644"/>
            <a:ext cx="1228221" cy="253916"/>
          </a:xfrm>
          <a:prstGeom prst="rect">
            <a:avLst/>
          </a:prstGeom>
          <a:solidFill>
            <a:sysClr val="window" lastClr="FFFFFF">
              <a:lumMod val="65000"/>
            </a:sysClr>
          </a:solidFill>
        </p:spPr>
        <p:txBody>
          <a:bodyPr wrap="none">
            <a:spAutoFit/>
          </a:bodyP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1F497D"/>
                </a:solidFill>
                <a:effectLst/>
                <a:uLnTx/>
                <a:uFillTx/>
                <a:latin typeface="Segoe UI" panose="020B0502040204020203" pitchFamily="34" charset="0"/>
                <a:ea typeface="Segoe UI" panose="020B0502040204020203" pitchFamily="34" charset="0"/>
                <a:cs typeface="Segoe UI" panose="020B0502040204020203" pitchFamily="34" charset="0"/>
              </a:rPr>
              <a:t>Test Preparation</a:t>
            </a:r>
          </a:p>
        </p:txBody>
      </p:sp>
      <p:sp>
        <p:nvSpPr>
          <p:cNvPr id="8" name="Rectangle 7"/>
          <p:cNvSpPr/>
          <p:nvPr/>
        </p:nvSpPr>
        <p:spPr>
          <a:xfrm>
            <a:off x="592981" y="1024428"/>
            <a:ext cx="1045479" cy="253916"/>
          </a:xfrm>
          <a:prstGeom prst="rect">
            <a:avLst/>
          </a:prstGeom>
          <a:solidFill>
            <a:sysClr val="window" lastClr="FFFFFF">
              <a:lumMod val="65000"/>
            </a:sysClr>
          </a:solidFill>
        </p:spPr>
        <p:txBody>
          <a:bodyPr wrap="none">
            <a:spAutoFit/>
          </a:bodyP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1F497D"/>
                </a:solidFill>
                <a:effectLst/>
                <a:uLnTx/>
                <a:uFillTx/>
                <a:latin typeface="Segoe UI" panose="020B0502040204020203" pitchFamily="34" charset="0"/>
                <a:ea typeface="Segoe UI" panose="020B0502040204020203" pitchFamily="34" charset="0"/>
                <a:cs typeface="Segoe UI" panose="020B0502040204020203" pitchFamily="34" charset="0"/>
              </a:rPr>
              <a:t>Test Planning</a:t>
            </a:r>
          </a:p>
        </p:txBody>
      </p:sp>
      <p:sp>
        <p:nvSpPr>
          <p:cNvPr id="9" name="Rectangle 8"/>
          <p:cNvSpPr/>
          <p:nvPr/>
        </p:nvSpPr>
        <p:spPr>
          <a:xfrm>
            <a:off x="2016066" y="1228170"/>
            <a:ext cx="3032254" cy="2530701"/>
          </a:xfrm>
          <a:prstGeom prst="rect">
            <a:avLst/>
          </a:prstGeom>
          <a:solidFill>
            <a:sysClr val="window" lastClr="FFFFFF"/>
          </a:solidFill>
          <a:ln w="9525" cap="flat" cmpd="sng" algn="ctr">
            <a:noFill/>
            <a:prstDash val="solid"/>
          </a:ln>
          <a:effectLst/>
        </p:spPr>
        <p:txBody>
          <a:bodyPr rtlCol="0" anchor="ctr"/>
          <a:lstStyle/>
          <a:p>
            <a:pPr marL="0" marR="0" lvl="0" indent="0" algn="ctr" defTabSz="457162"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1F497D"/>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0" name="Rectangle 9"/>
          <p:cNvSpPr/>
          <p:nvPr/>
        </p:nvSpPr>
        <p:spPr>
          <a:xfrm>
            <a:off x="386499" y="1218643"/>
            <a:ext cx="1489445" cy="2546393"/>
          </a:xfrm>
          <a:prstGeom prst="rect">
            <a:avLst/>
          </a:prstGeom>
          <a:solidFill>
            <a:sysClr val="window" lastClr="FFFFFF"/>
          </a:solidFill>
          <a:ln w="9525" cap="flat" cmpd="sng" algn="ctr">
            <a:noFill/>
            <a:prstDash val="solid"/>
          </a:ln>
          <a:effectLst/>
        </p:spPr>
        <p:txBody>
          <a:bodyPr rtlCol="0" anchor="ctr"/>
          <a:lstStyle/>
          <a:p>
            <a:pPr marL="0" marR="0" lvl="0" indent="0" algn="ctr" defTabSz="457162"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1F497D"/>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1" name="Rectangle 10"/>
          <p:cNvSpPr/>
          <p:nvPr/>
        </p:nvSpPr>
        <p:spPr>
          <a:xfrm>
            <a:off x="5181483" y="1223458"/>
            <a:ext cx="2475743" cy="2549264"/>
          </a:xfrm>
          <a:prstGeom prst="rect">
            <a:avLst/>
          </a:prstGeom>
          <a:solidFill>
            <a:sysClr val="window" lastClr="FFFFFF"/>
          </a:solidFill>
          <a:ln w="9525" cap="flat" cmpd="sng" algn="ctr">
            <a:noFill/>
            <a:prstDash val="solid"/>
          </a:ln>
          <a:effectLst/>
        </p:spPr>
        <p:txBody>
          <a:bodyPr rtlCol="0" anchor="ctr"/>
          <a:lstStyle/>
          <a:p>
            <a:pPr marL="0" marR="0" lvl="0" indent="0" algn="ctr" defTabSz="457162"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1F497D"/>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2" name="Rectangle 11"/>
          <p:cNvSpPr/>
          <p:nvPr/>
        </p:nvSpPr>
        <p:spPr>
          <a:xfrm>
            <a:off x="7784922" y="1223457"/>
            <a:ext cx="1209028" cy="2541579"/>
          </a:xfrm>
          <a:prstGeom prst="rect">
            <a:avLst/>
          </a:prstGeom>
          <a:solidFill>
            <a:sysClr val="window" lastClr="FFFFFF"/>
          </a:solidFill>
          <a:ln w="9525" cap="flat" cmpd="sng" algn="ctr">
            <a:noFill/>
            <a:prstDash val="solid"/>
          </a:ln>
          <a:effectLst/>
        </p:spPr>
        <p:txBody>
          <a:bodyPr rtlCol="0" anchor="ctr"/>
          <a:lstStyle/>
          <a:p>
            <a:pPr marL="0" marR="0" lvl="0" indent="0" algn="ctr" defTabSz="457162"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1F497D"/>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3" name="Rectangle 12"/>
          <p:cNvSpPr/>
          <p:nvPr/>
        </p:nvSpPr>
        <p:spPr>
          <a:xfrm>
            <a:off x="386499" y="4407465"/>
            <a:ext cx="8599276" cy="226945"/>
          </a:xfrm>
          <a:prstGeom prst="rect">
            <a:avLst/>
          </a:prstGeom>
          <a:gradFill rotWithShape="1">
            <a:gsLst>
              <a:gs pos="0">
                <a:sysClr val="window" lastClr="FFFFFF">
                  <a:tint val="40000"/>
                  <a:satMod val="350000"/>
                </a:sysClr>
              </a:gs>
              <a:gs pos="40000">
                <a:sysClr val="window" lastClr="FFFFFF">
                  <a:tint val="45000"/>
                  <a:shade val="99000"/>
                  <a:satMod val="350000"/>
                </a:sysClr>
              </a:gs>
              <a:gs pos="100000">
                <a:sysClr val="window" lastClr="FFFFFF">
                  <a:lumMod val="75000"/>
                </a:sysClr>
              </a:gs>
            </a:gsLst>
            <a:path path="circle">
              <a:fillToRect l="50000" t="-80000" r="50000" b="180000"/>
            </a:path>
          </a:gradFill>
          <a:ln w="3175">
            <a:solidFill>
              <a:sysClr val="window" lastClr="FFFFFF">
                <a:lumMod val="65000"/>
              </a:sysClr>
            </a:solidFill>
            <a:miter lim="800000"/>
            <a:headEnd/>
            <a:tailEnd/>
          </a:ln>
          <a:effectLst>
            <a:outerShdw blurRad="50800" dist="38100" dir="2700000" algn="tl" rotWithShape="0">
              <a:prstClr val="black">
                <a:alpha val="20000"/>
              </a:prstClr>
            </a:outerShdw>
          </a:effectLst>
        </p:spPr>
        <p:txBody>
          <a:bodyPr wrap="none" anchor="ctr"/>
          <a:lstStyle/>
          <a:p>
            <a:pPr marL="0" marR="0" lvl="0" indent="0" algn="ctr" defTabSz="457162"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smtClean="0">
              <a:ln>
                <a:noFill/>
              </a:ln>
              <a:solidFill>
                <a:srgbClr val="1F497D"/>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4" name="Rectangle 13"/>
          <p:cNvSpPr/>
          <p:nvPr/>
        </p:nvSpPr>
        <p:spPr>
          <a:xfrm>
            <a:off x="386499" y="662591"/>
            <a:ext cx="8599276" cy="295981"/>
          </a:xfrm>
          <a:prstGeom prst="rect">
            <a:avLst/>
          </a:prstGeom>
          <a:gradFill rotWithShape="1">
            <a:gsLst>
              <a:gs pos="0">
                <a:sysClr val="window" lastClr="FFFFFF">
                  <a:tint val="40000"/>
                  <a:satMod val="350000"/>
                </a:sysClr>
              </a:gs>
              <a:gs pos="40000">
                <a:sysClr val="window" lastClr="FFFFFF">
                  <a:tint val="45000"/>
                  <a:shade val="99000"/>
                  <a:satMod val="350000"/>
                </a:sysClr>
              </a:gs>
              <a:gs pos="100000">
                <a:sysClr val="window" lastClr="FFFFFF">
                  <a:lumMod val="75000"/>
                </a:sysClr>
              </a:gs>
            </a:gsLst>
            <a:path path="circle">
              <a:fillToRect l="50000" t="-80000" r="50000" b="180000"/>
            </a:path>
          </a:gradFill>
          <a:ln w="3175">
            <a:solidFill>
              <a:sysClr val="window" lastClr="FFFFFF">
                <a:lumMod val="65000"/>
              </a:sysClr>
            </a:solidFill>
            <a:miter lim="800000"/>
            <a:headEnd/>
            <a:tailEnd/>
          </a:ln>
          <a:effectLst>
            <a:outerShdw blurRad="50800" dist="38100" dir="2700000" algn="tl" rotWithShape="0">
              <a:prstClr val="black">
                <a:alpha val="20000"/>
              </a:prstClr>
            </a:outerShdw>
          </a:effectLst>
        </p:spPr>
        <p:txBody>
          <a:bodyPr wrap="none" anchor="ct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1F497D"/>
                </a:solidFill>
                <a:effectLst/>
                <a:uLnTx/>
                <a:uFillTx/>
                <a:latin typeface="Segoe UI" panose="020B0502040204020203" pitchFamily="34" charset="0"/>
                <a:ea typeface="Segoe UI" panose="020B0502040204020203" pitchFamily="34" charset="0"/>
                <a:cs typeface="Segoe UI" panose="020B0502040204020203" pitchFamily="34" charset="0"/>
              </a:rPr>
              <a:t>Test Control &amp; Management </a:t>
            </a:r>
            <a:r>
              <a:rPr kumimoji="0" lang="en-US" sz="800" b="0" i="0" u="none" strike="noStrike" kern="0" cap="none" spc="0" normalizeH="0" baseline="0" noProof="0" dirty="0" smtClean="0">
                <a:ln>
                  <a:noFill/>
                </a:ln>
                <a:solidFill>
                  <a:srgbClr val="1F497D"/>
                </a:solidFill>
                <a:effectLst/>
                <a:uLnTx/>
                <a:uFillTx/>
                <a:latin typeface="Segoe UI" panose="020B0502040204020203" pitchFamily="34" charset="0"/>
                <a:ea typeface="Segoe UI" panose="020B0502040204020203" pitchFamily="34" charset="0"/>
                <a:cs typeface="Segoe UI" panose="020B0502040204020203" pitchFamily="34" charset="0"/>
              </a:rPr>
              <a:t>( Continuous Test Project steering to align/adopt to ongoing changes and also based on metrics collected)</a:t>
            </a:r>
          </a:p>
        </p:txBody>
      </p:sp>
      <p:sp>
        <p:nvSpPr>
          <p:cNvPr id="15" name="Isosceles Triangle 14"/>
          <p:cNvSpPr/>
          <p:nvPr/>
        </p:nvSpPr>
        <p:spPr>
          <a:xfrm rot="5400000">
            <a:off x="1805503" y="2352106"/>
            <a:ext cx="264803" cy="131351"/>
          </a:xfrm>
          <a:prstGeom prst="triangle">
            <a:avLst/>
          </a:prstGeom>
          <a:solidFill>
            <a:sysClr val="window" lastClr="FFFFFF"/>
          </a:solidFill>
          <a:ln w="9525" cap="flat" cmpd="sng" algn="ctr">
            <a:noFill/>
            <a:prstDash val="solid"/>
          </a:ln>
          <a:effectLst/>
        </p:spPr>
        <p:txBody>
          <a:bodyPr rtlCol="0" anchor="ctr"/>
          <a:lstStyle/>
          <a:p>
            <a:pPr marL="0" marR="0" lvl="0" indent="0" algn="ctr" defTabSz="457162"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1F497D"/>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6" name="Isosceles Triangle 15"/>
          <p:cNvSpPr/>
          <p:nvPr/>
        </p:nvSpPr>
        <p:spPr>
          <a:xfrm rot="5400000">
            <a:off x="4975232" y="2352106"/>
            <a:ext cx="264803" cy="131351"/>
          </a:xfrm>
          <a:prstGeom prst="triangle">
            <a:avLst/>
          </a:prstGeom>
          <a:solidFill>
            <a:sysClr val="window" lastClr="FFFFFF"/>
          </a:solidFill>
          <a:ln w="9525" cap="flat" cmpd="sng" algn="ctr">
            <a:noFill/>
            <a:prstDash val="solid"/>
          </a:ln>
          <a:effectLst/>
        </p:spPr>
        <p:txBody>
          <a:bodyPr rtlCol="0" anchor="ctr"/>
          <a:lstStyle/>
          <a:p>
            <a:pPr marL="0" marR="0" lvl="0" indent="0" algn="ctr" defTabSz="457162"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1F497D"/>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7" name="Isosceles Triangle 16"/>
          <p:cNvSpPr/>
          <p:nvPr/>
        </p:nvSpPr>
        <p:spPr>
          <a:xfrm rot="5400000">
            <a:off x="7576047" y="2352106"/>
            <a:ext cx="264803" cy="131351"/>
          </a:xfrm>
          <a:prstGeom prst="triangle">
            <a:avLst/>
          </a:prstGeom>
          <a:solidFill>
            <a:sysClr val="window" lastClr="FFFFFF"/>
          </a:solidFill>
          <a:ln w="9525" cap="flat" cmpd="sng" algn="ctr">
            <a:noFill/>
            <a:prstDash val="solid"/>
          </a:ln>
          <a:effectLst/>
        </p:spPr>
        <p:txBody>
          <a:bodyPr rtlCol="0" anchor="ctr"/>
          <a:lstStyle/>
          <a:p>
            <a:pPr marL="0" marR="0" lvl="0" indent="0" algn="ctr" defTabSz="457162"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smtClean="0">
              <a:ln>
                <a:noFill/>
              </a:ln>
              <a:solidFill>
                <a:srgbClr val="1F497D"/>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18" name="Rectangle 17"/>
          <p:cNvSpPr/>
          <p:nvPr/>
        </p:nvSpPr>
        <p:spPr>
          <a:xfrm rot="16200000">
            <a:off x="-405038" y="2151913"/>
            <a:ext cx="1349223" cy="230832"/>
          </a:xfrm>
          <a:prstGeom prst="rect">
            <a:avLst/>
          </a:prstGeom>
        </p:spPr>
        <p:txBody>
          <a:bodyPr wrap="square">
            <a:spAutoFit/>
          </a:bodyPr>
          <a:lstStyle/>
          <a:p>
            <a:pPr defTabSz="457162"/>
            <a:r>
              <a:rPr lang="en-US" sz="900" dirty="0">
                <a:solidFill>
                  <a:srgbClr val="1F497D"/>
                </a:solidFill>
                <a:latin typeface="Segoe UI" panose="020B0502040204020203" pitchFamily="34" charset="0"/>
                <a:ea typeface="Segoe UI" panose="020B0502040204020203" pitchFamily="34" charset="0"/>
                <a:cs typeface="Segoe UI" panose="020B0502040204020203" pitchFamily="34" charset="0"/>
              </a:rPr>
              <a:t>Phase Level Activities </a:t>
            </a:r>
          </a:p>
        </p:txBody>
      </p:sp>
      <p:grpSp>
        <p:nvGrpSpPr>
          <p:cNvPr id="19" name="Group 18"/>
          <p:cNvGrpSpPr/>
          <p:nvPr/>
        </p:nvGrpSpPr>
        <p:grpSpPr>
          <a:xfrm>
            <a:off x="150013" y="3610905"/>
            <a:ext cx="8884534" cy="824938"/>
            <a:chOff x="123360" y="3332544"/>
            <a:chExt cx="8884534" cy="824938"/>
          </a:xfrm>
        </p:grpSpPr>
        <p:sp>
          <p:nvSpPr>
            <p:cNvPr id="20" name="Rectangle 19"/>
            <p:cNvSpPr/>
            <p:nvPr/>
          </p:nvSpPr>
          <p:spPr>
            <a:xfrm>
              <a:off x="386499" y="3527004"/>
              <a:ext cx="1480008" cy="563260"/>
            </a:xfrm>
            <a:prstGeom prst="rect">
              <a:avLst/>
            </a:prstGeom>
            <a:solidFill>
              <a:sysClr val="window" lastClr="FFFFFF"/>
            </a:solidFill>
            <a:ln w="9525" cap="flat" cmpd="sng" algn="ctr">
              <a:noFill/>
              <a:prstDash val="solid"/>
            </a:ln>
            <a:effectLst/>
          </p:spPr>
          <p:txBody>
            <a:bodyPr rtlCol="0" anchor="ctr"/>
            <a:lstStyle/>
            <a:p>
              <a:pPr marL="0" marR="0" lvl="0" indent="0" algn="ctr" defTabSz="457162"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1F497D"/>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1" name="Rectangle 20"/>
            <p:cNvSpPr/>
            <p:nvPr/>
          </p:nvSpPr>
          <p:spPr>
            <a:xfrm rot="16200000">
              <a:off x="-173693" y="3629597"/>
              <a:ext cx="824938" cy="230832"/>
            </a:xfrm>
            <a:prstGeom prst="rect">
              <a:avLst/>
            </a:prstGeom>
          </p:spPr>
          <p:txBody>
            <a:bodyPr wrap="square">
              <a:spAutoFit/>
            </a:bodyPr>
            <a:lstStyle/>
            <a:p>
              <a:pPr marL="0" marR="0" lvl="0" indent="0"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Segoe UI" panose="020B0502040204020203" pitchFamily="34" charset="0"/>
                  <a:ea typeface="Segoe UI" panose="020B0502040204020203" pitchFamily="34" charset="0"/>
                  <a:cs typeface="Segoe UI" panose="020B0502040204020203" pitchFamily="34" charset="0"/>
                </a:rPr>
                <a:t>Deliverables</a:t>
              </a:r>
            </a:p>
          </p:txBody>
        </p:sp>
        <p:sp>
          <p:nvSpPr>
            <p:cNvPr id="22" name="Rectangle 21"/>
            <p:cNvSpPr/>
            <p:nvPr/>
          </p:nvSpPr>
          <p:spPr>
            <a:xfrm>
              <a:off x="452527" y="3635518"/>
              <a:ext cx="1324540" cy="307735"/>
            </a:xfrm>
            <a:prstGeom prst="rect">
              <a:avLst/>
            </a:prstGeom>
            <a:noFill/>
            <a:ln w="3175">
              <a:noFill/>
              <a:miter lim="800000"/>
              <a:headEnd/>
              <a:tailEnd/>
            </a:ln>
            <a:effectLst>
              <a:outerShdw blurRad="50800" dist="38100" dir="2700000" algn="tl" rotWithShape="0">
                <a:prstClr val="black">
                  <a:alpha val="20000"/>
                </a:prstClr>
              </a:outerShdw>
            </a:effectLst>
          </p:spPr>
          <p:txBody>
            <a:bodyPr wrap="none" anchor="ctr"/>
            <a:lstStyle/>
            <a:p>
              <a:pPr marL="0" marR="0" lvl="0" indent="0"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Test Strategy/ Plan </a:t>
              </a:r>
            </a:p>
            <a:p>
              <a:pPr marL="0" marR="0" lvl="0" indent="0"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Product Risk assessment </a:t>
              </a:r>
            </a:p>
          </p:txBody>
        </p:sp>
        <p:sp>
          <p:nvSpPr>
            <p:cNvPr id="23" name="Rectangle 22"/>
            <p:cNvSpPr/>
            <p:nvPr/>
          </p:nvSpPr>
          <p:spPr>
            <a:xfrm>
              <a:off x="2016066" y="3531484"/>
              <a:ext cx="3025891" cy="558780"/>
            </a:xfrm>
            <a:prstGeom prst="rect">
              <a:avLst/>
            </a:prstGeom>
            <a:solidFill>
              <a:sysClr val="window" lastClr="FFFFFF"/>
            </a:solidFill>
            <a:ln w="9525" cap="flat" cmpd="sng" algn="ctr">
              <a:noFill/>
              <a:prstDash val="solid"/>
            </a:ln>
            <a:effectLst/>
          </p:spPr>
          <p:txBody>
            <a:bodyPr rtlCol="0" anchor="ctr"/>
            <a:lstStyle/>
            <a:p>
              <a:pPr marL="0" marR="0" lvl="0" indent="0" algn="ctr" defTabSz="457162"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1F497D"/>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4" name="Rectangle 23"/>
            <p:cNvSpPr/>
            <p:nvPr/>
          </p:nvSpPr>
          <p:spPr>
            <a:xfrm>
              <a:off x="2112158" y="3545764"/>
              <a:ext cx="2856194" cy="519015"/>
            </a:xfrm>
            <a:prstGeom prst="rect">
              <a:avLst/>
            </a:prstGeom>
            <a:noFill/>
            <a:ln w="3175">
              <a:noFill/>
              <a:miter lim="800000"/>
              <a:headEnd/>
              <a:tailEnd/>
            </a:ln>
            <a:effectLst>
              <a:outerShdw blurRad="50800" dist="38100" dir="2700000" algn="tl" rotWithShape="0">
                <a:prstClr val="black">
                  <a:alpha val="20000"/>
                </a:prstClr>
              </a:outerShdw>
            </a:effectLst>
          </p:spPr>
          <p:txBody>
            <a:bodyPr wrap="none" anchor="ctr"/>
            <a:lstStyle/>
            <a:p>
              <a:pPr marL="0" marR="0" lvl="0" indent="0"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Test cases  document</a:t>
              </a:r>
            </a:p>
            <a:p>
              <a:pPr marL="0" marR="0" lvl="0" indent="0"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Use case Traceability matrix </a:t>
              </a:r>
            </a:p>
            <a:p>
              <a:pPr marL="0" marR="0" lvl="0" indent="0"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Test Environment Setup/ Environment Intake Report</a:t>
              </a:r>
            </a:p>
            <a:p>
              <a:pPr marL="0" marR="0" lvl="0" indent="0"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Test Execution matrix</a:t>
              </a:r>
            </a:p>
          </p:txBody>
        </p:sp>
        <p:sp>
          <p:nvSpPr>
            <p:cNvPr id="25" name="Rectangle 24"/>
            <p:cNvSpPr/>
            <p:nvPr/>
          </p:nvSpPr>
          <p:spPr>
            <a:xfrm>
              <a:off x="5181484" y="3536143"/>
              <a:ext cx="2484130" cy="581634"/>
            </a:xfrm>
            <a:prstGeom prst="rect">
              <a:avLst/>
            </a:prstGeom>
            <a:solidFill>
              <a:sysClr val="window" lastClr="FFFFFF"/>
            </a:solidFill>
            <a:ln w="9525" cap="flat" cmpd="sng" algn="ctr">
              <a:noFill/>
              <a:prstDash val="solid"/>
            </a:ln>
            <a:effectLst/>
          </p:spPr>
          <p:txBody>
            <a:bodyPr rtlCol="0" anchor="ctr"/>
            <a:lstStyle/>
            <a:p>
              <a:pPr marL="0" marR="0" lvl="0" indent="0" algn="ctr" defTabSz="457162"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1F497D"/>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6" name="Rectangle 25"/>
            <p:cNvSpPr/>
            <p:nvPr/>
          </p:nvSpPr>
          <p:spPr>
            <a:xfrm>
              <a:off x="7774192" y="3537787"/>
              <a:ext cx="1219758" cy="557623"/>
            </a:xfrm>
            <a:prstGeom prst="rect">
              <a:avLst/>
            </a:prstGeom>
            <a:solidFill>
              <a:sysClr val="window" lastClr="FFFFFF"/>
            </a:solidFill>
            <a:ln w="9525" cap="flat" cmpd="sng" algn="ctr">
              <a:noFill/>
              <a:prstDash val="solid"/>
            </a:ln>
            <a:effectLst/>
          </p:spPr>
          <p:txBody>
            <a:bodyPr rtlCol="0" anchor="ctr"/>
            <a:lstStyle/>
            <a:p>
              <a:pPr marL="0" marR="0" lvl="0" indent="0" algn="ctr" defTabSz="457162"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1F497D"/>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7" name="Rectangle 26"/>
            <p:cNvSpPr/>
            <p:nvPr/>
          </p:nvSpPr>
          <p:spPr>
            <a:xfrm>
              <a:off x="5248776" y="3554988"/>
              <a:ext cx="2385352" cy="535276"/>
            </a:xfrm>
            <a:prstGeom prst="rect">
              <a:avLst/>
            </a:prstGeom>
            <a:noFill/>
            <a:ln w="3175">
              <a:noFill/>
              <a:miter lim="800000"/>
              <a:headEnd/>
              <a:tailEnd/>
            </a:ln>
            <a:effectLst>
              <a:outerShdw blurRad="50800" dist="38100" dir="2700000" algn="tl" rotWithShape="0">
                <a:prstClr val="black">
                  <a:alpha val="20000"/>
                </a:prstClr>
              </a:outerShdw>
            </a:effectLst>
          </p:spPr>
          <p:txBody>
            <a:bodyPr wrap="none" anchor="ctr"/>
            <a:lstStyle/>
            <a:p>
              <a:pPr marL="0" marR="0" lvl="0" indent="0"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Test Execution Results with Screenshots</a:t>
              </a:r>
            </a:p>
            <a:p>
              <a:pPr marL="0" marR="0" lvl="0" indent="0"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Test Execution Summary ( during execution phase ) </a:t>
              </a:r>
            </a:p>
            <a:p>
              <a:pPr marL="0" marR="0" lvl="0" indent="0"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Defect Reports summary</a:t>
              </a:r>
            </a:p>
          </p:txBody>
        </p:sp>
        <p:sp>
          <p:nvSpPr>
            <p:cNvPr id="28" name="Rectangle 27"/>
            <p:cNvSpPr/>
            <p:nvPr/>
          </p:nvSpPr>
          <p:spPr>
            <a:xfrm>
              <a:off x="7769764" y="3554988"/>
              <a:ext cx="1238130" cy="535276"/>
            </a:xfrm>
            <a:prstGeom prst="rect">
              <a:avLst/>
            </a:prstGeom>
            <a:noFill/>
            <a:ln w="3175">
              <a:noFill/>
              <a:miter lim="800000"/>
              <a:headEnd/>
              <a:tailEnd/>
            </a:ln>
            <a:effectLst>
              <a:outerShdw blurRad="50800" dist="38100" dir="2700000" algn="tl" rotWithShape="0">
                <a:prstClr val="black">
                  <a:alpha val="20000"/>
                </a:prstClr>
              </a:outerShdw>
            </a:effectLst>
          </p:spPr>
          <p:txBody>
            <a:bodyPr wrap="none" anchor="ctr"/>
            <a:lstStyle/>
            <a:p>
              <a:pPr marL="0" marR="0" lvl="0" indent="0"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Test Recommendation </a:t>
              </a:r>
            </a:p>
            <a:p>
              <a:pPr marL="0" marR="0" lvl="0" indent="0"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Reports </a:t>
              </a:r>
            </a:p>
            <a:p>
              <a:pPr marL="0" marR="0" lvl="0" indent="0"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Defect Analysis Report</a:t>
              </a:r>
            </a:p>
          </p:txBody>
        </p:sp>
        <p:sp>
          <p:nvSpPr>
            <p:cNvPr id="29" name="Isosceles Triangle 28"/>
            <p:cNvSpPr/>
            <p:nvPr/>
          </p:nvSpPr>
          <p:spPr>
            <a:xfrm rot="5400000">
              <a:off x="1805502" y="3723713"/>
              <a:ext cx="264803" cy="131351"/>
            </a:xfrm>
            <a:prstGeom prst="triangle">
              <a:avLst/>
            </a:prstGeom>
            <a:solidFill>
              <a:sysClr val="window" lastClr="FFFFFF"/>
            </a:solidFill>
            <a:ln w="9525" cap="flat" cmpd="sng" algn="ctr">
              <a:noFill/>
              <a:prstDash val="solid"/>
            </a:ln>
            <a:effectLst/>
          </p:spPr>
          <p:txBody>
            <a:bodyPr rtlCol="0" anchor="ctr"/>
            <a:lstStyle/>
            <a:p>
              <a:pPr marL="0" marR="0" lvl="0" indent="0" algn="ctr" defTabSz="457162"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1F497D"/>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30" name="Isosceles Triangle 29"/>
            <p:cNvSpPr/>
            <p:nvPr/>
          </p:nvSpPr>
          <p:spPr>
            <a:xfrm rot="5400000">
              <a:off x="4965178" y="3723713"/>
              <a:ext cx="264803" cy="131351"/>
            </a:xfrm>
            <a:prstGeom prst="triangle">
              <a:avLst/>
            </a:prstGeom>
            <a:solidFill>
              <a:sysClr val="window" lastClr="FFFFFF"/>
            </a:solidFill>
            <a:ln w="9525" cap="flat" cmpd="sng" algn="ctr">
              <a:noFill/>
              <a:prstDash val="solid"/>
            </a:ln>
            <a:effectLst/>
          </p:spPr>
          <p:txBody>
            <a:bodyPr rtlCol="0" anchor="ctr"/>
            <a:lstStyle/>
            <a:p>
              <a:pPr marL="0" marR="0" lvl="0" indent="0" algn="ctr" defTabSz="457162"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1F497D"/>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31" name="Isosceles Triangle 30"/>
            <p:cNvSpPr/>
            <p:nvPr/>
          </p:nvSpPr>
          <p:spPr>
            <a:xfrm rot="5400000">
              <a:off x="7585631" y="3723711"/>
              <a:ext cx="264803" cy="131351"/>
            </a:xfrm>
            <a:prstGeom prst="triangle">
              <a:avLst/>
            </a:prstGeom>
            <a:solidFill>
              <a:sysClr val="window" lastClr="FFFFFF"/>
            </a:solidFill>
            <a:ln w="9525" cap="flat" cmpd="sng" algn="ctr">
              <a:noFill/>
              <a:prstDash val="solid"/>
            </a:ln>
            <a:effectLst/>
          </p:spPr>
          <p:txBody>
            <a:bodyPr rtlCol="0" anchor="ctr"/>
            <a:lstStyle/>
            <a:p>
              <a:pPr marL="0" marR="0" lvl="0" indent="0" algn="ctr" defTabSz="457162"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smtClean="0">
                <a:ln>
                  <a:noFill/>
                </a:ln>
                <a:solidFill>
                  <a:srgbClr val="1F497D"/>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grpSp>
      <p:sp>
        <p:nvSpPr>
          <p:cNvPr id="32" name="Rounded Rectangle 31"/>
          <p:cNvSpPr/>
          <p:nvPr/>
        </p:nvSpPr>
        <p:spPr>
          <a:xfrm>
            <a:off x="2244180" y="1234967"/>
            <a:ext cx="1859860" cy="359194"/>
          </a:xfrm>
          <a:prstGeom prst="roundRect">
            <a:avLst/>
          </a:prstGeom>
          <a:gradFill rotWithShape="1">
            <a:gsLst>
              <a:gs pos="0">
                <a:sysClr val="window" lastClr="FFFFFF">
                  <a:tint val="40000"/>
                  <a:satMod val="350000"/>
                </a:sysClr>
              </a:gs>
              <a:gs pos="40000">
                <a:sysClr val="window" lastClr="FFFFFF">
                  <a:tint val="45000"/>
                  <a:shade val="99000"/>
                  <a:satMod val="350000"/>
                </a:sysClr>
              </a:gs>
              <a:gs pos="100000">
                <a:sysClr val="window" lastClr="FFFFFF">
                  <a:lumMod val="75000"/>
                </a:sysClr>
              </a:gs>
            </a:gsLst>
            <a:path path="circle">
              <a:fillToRect l="50000" t="-80000" r="50000" b="180000"/>
            </a:path>
          </a:gradFill>
          <a:ln w="3175">
            <a:solidFill>
              <a:sysClr val="window" lastClr="FFFFFF">
                <a:lumMod val="65000"/>
              </a:sysClr>
            </a:solidFill>
            <a:miter lim="800000"/>
            <a:headEnd/>
            <a:tailEnd/>
          </a:ln>
          <a:effectLst>
            <a:outerShdw blurRad="50800" dist="38100" dir="2700000" algn="tl" rotWithShape="0">
              <a:prstClr val="black">
                <a:alpha val="20000"/>
              </a:prstClr>
            </a:outerShdw>
          </a:effectLst>
        </p:spPr>
        <p:txBody>
          <a:bodyPr wrap="none" anchor="ct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Test Design &amp; Execution Plan</a:t>
            </a:r>
          </a:p>
        </p:txBody>
      </p:sp>
      <p:sp>
        <p:nvSpPr>
          <p:cNvPr id="33" name="Rounded Rectangle 32"/>
          <p:cNvSpPr/>
          <p:nvPr/>
        </p:nvSpPr>
        <p:spPr>
          <a:xfrm>
            <a:off x="2244180" y="1661260"/>
            <a:ext cx="1859860" cy="354305"/>
          </a:xfrm>
          <a:prstGeom prst="roundRect">
            <a:avLst/>
          </a:prstGeom>
          <a:gradFill rotWithShape="1">
            <a:gsLst>
              <a:gs pos="0">
                <a:sysClr val="window" lastClr="FFFFFF">
                  <a:tint val="40000"/>
                  <a:satMod val="350000"/>
                </a:sysClr>
              </a:gs>
              <a:gs pos="40000">
                <a:sysClr val="window" lastClr="FFFFFF">
                  <a:tint val="45000"/>
                  <a:shade val="99000"/>
                  <a:satMod val="350000"/>
                </a:sysClr>
              </a:gs>
              <a:gs pos="100000">
                <a:sysClr val="window" lastClr="FFFFFF">
                  <a:lumMod val="75000"/>
                </a:sysClr>
              </a:gs>
            </a:gsLst>
            <a:path path="circle">
              <a:fillToRect l="50000" t="-80000" r="50000" b="180000"/>
            </a:path>
          </a:gradFill>
          <a:ln w="3175">
            <a:solidFill>
              <a:sysClr val="window" lastClr="FFFFFF">
                <a:lumMod val="65000"/>
              </a:sysClr>
            </a:solidFill>
            <a:miter lim="800000"/>
            <a:headEnd/>
            <a:tailEnd/>
          </a:ln>
          <a:effectLst>
            <a:outerShdw blurRad="50800" dist="38100" dir="2700000" algn="tl" rotWithShape="0">
              <a:prstClr val="black">
                <a:alpha val="20000"/>
              </a:prstClr>
            </a:outerShdw>
          </a:effectLst>
        </p:spPr>
        <p:txBody>
          <a:bodyPr wrap="none" anchor="ct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Finalize Test Coverage  &amp; </a:t>
            </a:r>
          </a:p>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Device Selection Strategy</a:t>
            </a:r>
          </a:p>
        </p:txBody>
      </p:sp>
      <p:sp>
        <p:nvSpPr>
          <p:cNvPr id="34" name="Rounded Rectangle 33"/>
          <p:cNvSpPr/>
          <p:nvPr/>
        </p:nvSpPr>
        <p:spPr>
          <a:xfrm>
            <a:off x="2244180" y="2094762"/>
            <a:ext cx="1859860" cy="354305"/>
          </a:xfrm>
          <a:prstGeom prst="roundRect">
            <a:avLst/>
          </a:prstGeom>
          <a:gradFill rotWithShape="1">
            <a:gsLst>
              <a:gs pos="0">
                <a:sysClr val="window" lastClr="FFFFFF">
                  <a:tint val="40000"/>
                  <a:satMod val="350000"/>
                </a:sysClr>
              </a:gs>
              <a:gs pos="40000">
                <a:sysClr val="window" lastClr="FFFFFF">
                  <a:tint val="45000"/>
                  <a:shade val="99000"/>
                  <a:satMod val="350000"/>
                </a:sysClr>
              </a:gs>
              <a:gs pos="100000">
                <a:sysClr val="window" lastClr="FFFFFF">
                  <a:lumMod val="75000"/>
                </a:sysClr>
              </a:gs>
            </a:gsLst>
            <a:path path="circle">
              <a:fillToRect l="50000" t="-80000" r="50000" b="180000"/>
            </a:path>
          </a:gradFill>
          <a:ln w="3175">
            <a:solidFill>
              <a:sysClr val="window" lastClr="FFFFFF">
                <a:lumMod val="65000"/>
              </a:sysClr>
            </a:solidFill>
            <a:miter lim="800000"/>
            <a:headEnd/>
            <a:tailEnd/>
          </a:ln>
          <a:effectLst>
            <a:outerShdw blurRad="50800" dist="38100" dir="2700000" algn="tl" rotWithShape="0">
              <a:prstClr val="black">
                <a:alpha val="20000"/>
              </a:prstClr>
            </a:outerShdw>
          </a:effectLst>
        </p:spPr>
        <p:txBody>
          <a:bodyPr wrap="none" anchor="ct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Physical Device  &amp; Network Setup </a:t>
            </a:r>
          </a:p>
        </p:txBody>
      </p:sp>
      <p:sp>
        <p:nvSpPr>
          <p:cNvPr id="35" name="Rounded Rectangle 34"/>
          <p:cNvSpPr/>
          <p:nvPr/>
        </p:nvSpPr>
        <p:spPr>
          <a:xfrm>
            <a:off x="2244180" y="3382813"/>
            <a:ext cx="1859860" cy="354305"/>
          </a:xfrm>
          <a:prstGeom prst="roundRect">
            <a:avLst/>
          </a:prstGeom>
          <a:gradFill rotWithShape="1">
            <a:gsLst>
              <a:gs pos="0">
                <a:sysClr val="window" lastClr="FFFFFF">
                  <a:tint val="40000"/>
                  <a:satMod val="350000"/>
                </a:sysClr>
              </a:gs>
              <a:gs pos="40000">
                <a:sysClr val="window" lastClr="FFFFFF">
                  <a:tint val="45000"/>
                  <a:shade val="99000"/>
                  <a:satMod val="350000"/>
                </a:sysClr>
              </a:gs>
              <a:gs pos="100000">
                <a:sysClr val="window" lastClr="FFFFFF">
                  <a:lumMod val="75000"/>
                </a:sysClr>
              </a:gs>
            </a:gsLst>
            <a:path path="circle">
              <a:fillToRect l="50000" t="-80000" r="50000" b="180000"/>
            </a:path>
          </a:gradFill>
          <a:ln w="3175">
            <a:solidFill>
              <a:sysClr val="window" lastClr="FFFFFF">
                <a:lumMod val="65000"/>
              </a:sysClr>
            </a:solidFill>
            <a:miter lim="800000"/>
            <a:headEnd/>
            <a:tailEnd/>
          </a:ln>
          <a:effectLst>
            <a:outerShdw blurRad="50800" dist="38100" dir="2700000" algn="tl" rotWithShape="0">
              <a:prstClr val="black">
                <a:alpha val="20000"/>
              </a:prstClr>
            </a:outerShdw>
          </a:effectLst>
        </p:spPr>
        <p:txBody>
          <a:bodyPr wrap="none" anchor="ct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Intake of Test </a:t>
            </a:r>
          </a:p>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Environment</a:t>
            </a:r>
          </a:p>
        </p:txBody>
      </p:sp>
      <p:sp>
        <p:nvSpPr>
          <p:cNvPr id="36" name="Rounded Rectangle 35"/>
          <p:cNvSpPr/>
          <p:nvPr/>
        </p:nvSpPr>
        <p:spPr>
          <a:xfrm>
            <a:off x="2247669" y="2526390"/>
            <a:ext cx="1859860" cy="354305"/>
          </a:xfrm>
          <a:prstGeom prst="roundRect">
            <a:avLst/>
          </a:prstGeom>
          <a:gradFill rotWithShape="1">
            <a:gsLst>
              <a:gs pos="0">
                <a:sysClr val="window" lastClr="FFFFFF">
                  <a:tint val="40000"/>
                  <a:satMod val="350000"/>
                </a:sysClr>
              </a:gs>
              <a:gs pos="40000">
                <a:sysClr val="window" lastClr="FFFFFF">
                  <a:tint val="45000"/>
                  <a:shade val="99000"/>
                  <a:satMod val="350000"/>
                </a:sysClr>
              </a:gs>
              <a:gs pos="100000">
                <a:sysClr val="window" lastClr="FFFFFF">
                  <a:lumMod val="75000"/>
                </a:sysClr>
              </a:gs>
            </a:gsLst>
            <a:path path="circle">
              <a:fillToRect l="50000" t="-80000" r="50000" b="180000"/>
            </a:path>
          </a:gradFill>
          <a:ln w="3175">
            <a:solidFill>
              <a:sysClr val="window" lastClr="FFFFFF">
                <a:lumMod val="65000"/>
              </a:sysClr>
            </a:solidFill>
            <a:miter lim="800000"/>
            <a:headEnd/>
            <a:tailEnd/>
          </a:ln>
          <a:effectLst>
            <a:outerShdw blurRad="50800" dist="38100" dir="2700000" algn="tl" rotWithShape="0">
              <a:prstClr val="black">
                <a:alpha val="20000"/>
              </a:prstClr>
            </a:outerShdw>
          </a:effectLst>
        </p:spPr>
        <p:txBody>
          <a:bodyPr wrap="none" anchor="ct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Preparation of Use case </a:t>
            </a:r>
          </a:p>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Traceability Matrix </a:t>
            </a:r>
          </a:p>
        </p:txBody>
      </p:sp>
      <p:sp>
        <p:nvSpPr>
          <p:cNvPr id="37" name="Rounded Rectangle 36"/>
          <p:cNvSpPr/>
          <p:nvPr/>
        </p:nvSpPr>
        <p:spPr>
          <a:xfrm>
            <a:off x="526070" y="1444460"/>
            <a:ext cx="1203051" cy="375276"/>
          </a:xfrm>
          <a:prstGeom prst="roundRect">
            <a:avLst/>
          </a:prstGeom>
          <a:gradFill rotWithShape="1">
            <a:gsLst>
              <a:gs pos="0">
                <a:sysClr val="window" lastClr="FFFFFF">
                  <a:tint val="40000"/>
                  <a:satMod val="350000"/>
                </a:sysClr>
              </a:gs>
              <a:gs pos="40000">
                <a:sysClr val="window" lastClr="FFFFFF">
                  <a:tint val="45000"/>
                  <a:shade val="99000"/>
                  <a:satMod val="350000"/>
                </a:sysClr>
              </a:gs>
              <a:gs pos="100000">
                <a:sysClr val="window" lastClr="FFFFFF">
                  <a:lumMod val="75000"/>
                </a:sysClr>
              </a:gs>
            </a:gsLst>
            <a:path path="circle">
              <a:fillToRect l="50000" t="-80000" r="50000" b="180000"/>
            </a:path>
          </a:gradFill>
          <a:ln w="3175">
            <a:solidFill>
              <a:sysClr val="window" lastClr="FFFFFF">
                <a:lumMod val="65000"/>
              </a:sysClr>
            </a:solidFill>
            <a:miter lim="800000"/>
            <a:headEnd/>
            <a:tailEnd/>
          </a:ln>
          <a:effectLst>
            <a:outerShdw blurRad="50800" dist="38100" dir="2700000" algn="tl" rotWithShape="0">
              <a:prstClr val="black">
                <a:alpha val="20000"/>
              </a:prstClr>
            </a:outerShdw>
          </a:effectLst>
        </p:spPr>
        <p:txBody>
          <a:bodyPr wrap="none" anchor="ct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Participation in QA/</a:t>
            </a:r>
          </a:p>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Planning  Workshops </a:t>
            </a:r>
          </a:p>
        </p:txBody>
      </p:sp>
      <p:sp>
        <p:nvSpPr>
          <p:cNvPr id="38" name="Rounded Rectangle 37"/>
          <p:cNvSpPr/>
          <p:nvPr/>
        </p:nvSpPr>
        <p:spPr>
          <a:xfrm>
            <a:off x="526070" y="1881640"/>
            <a:ext cx="1203051" cy="370168"/>
          </a:xfrm>
          <a:prstGeom prst="roundRect">
            <a:avLst/>
          </a:prstGeom>
          <a:gradFill rotWithShape="1">
            <a:gsLst>
              <a:gs pos="0">
                <a:sysClr val="window" lastClr="FFFFFF">
                  <a:tint val="40000"/>
                  <a:satMod val="350000"/>
                </a:sysClr>
              </a:gs>
              <a:gs pos="40000">
                <a:sysClr val="window" lastClr="FFFFFF">
                  <a:tint val="45000"/>
                  <a:shade val="99000"/>
                  <a:satMod val="350000"/>
                </a:sysClr>
              </a:gs>
              <a:gs pos="100000">
                <a:sysClr val="window" lastClr="FFFFFF">
                  <a:lumMod val="75000"/>
                </a:sysClr>
              </a:gs>
            </a:gsLst>
            <a:path path="circle">
              <a:fillToRect l="50000" t="-80000" r="50000" b="180000"/>
            </a:path>
          </a:gradFill>
          <a:ln w="3175">
            <a:solidFill>
              <a:sysClr val="window" lastClr="FFFFFF">
                <a:lumMod val="65000"/>
              </a:sysClr>
            </a:solidFill>
            <a:miter lim="800000"/>
            <a:headEnd/>
            <a:tailEnd/>
          </a:ln>
          <a:effectLst>
            <a:outerShdw blurRad="50800" dist="38100" dir="2700000" algn="tl" rotWithShape="0">
              <a:prstClr val="black">
                <a:alpha val="20000"/>
              </a:prstClr>
            </a:outerShdw>
          </a:effectLst>
        </p:spPr>
        <p:txBody>
          <a:bodyPr wrap="none" anchor="ct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Understand </a:t>
            </a:r>
          </a:p>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Requirement</a:t>
            </a:r>
          </a:p>
        </p:txBody>
      </p:sp>
      <p:sp>
        <p:nvSpPr>
          <p:cNvPr id="39" name="Rounded Rectangle 38"/>
          <p:cNvSpPr/>
          <p:nvPr/>
        </p:nvSpPr>
        <p:spPr>
          <a:xfrm>
            <a:off x="526070" y="2315142"/>
            <a:ext cx="1203051" cy="370168"/>
          </a:xfrm>
          <a:prstGeom prst="roundRect">
            <a:avLst/>
          </a:prstGeom>
          <a:gradFill rotWithShape="1">
            <a:gsLst>
              <a:gs pos="0">
                <a:sysClr val="window" lastClr="FFFFFF">
                  <a:tint val="40000"/>
                  <a:satMod val="350000"/>
                </a:sysClr>
              </a:gs>
              <a:gs pos="40000">
                <a:sysClr val="window" lastClr="FFFFFF">
                  <a:tint val="45000"/>
                  <a:shade val="99000"/>
                  <a:satMod val="350000"/>
                </a:sysClr>
              </a:gs>
              <a:gs pos="100000">
                <a:sysClr val="window" lastClr="FFFFFF">
                  <a:lumMod val="75000"/>
                </a:sysClr>
              </a:gs>
            </a:gsLst>
            <a:path path="circle">
              <a:fillToRect l="50000" t="-80000" r="50000" b="180000"/>
            </a:path>
          </a:gradFill>
          <a:ln w="3175">
            <a:solidFill>
              <a:sysClr val="window" lastClr="FFFFFF">
                <a:lumMod val="65000"/>
              </a:sysClr>
            </a:solidFill>
            <a:miter lim="800000"/>
            <a:headEnd/>
            <a:tailEnd/>
          </a:ln>
          <a:effectLst>
            <a:outerShdw blurRad="50800" dist="38100" dir="2700000" algn="tl" rotWithShape="0">
              <a:prstClr val="black">
                <a:alpha val="20000"/>
              </a:prstClr>
            </a:outerShdw>
          </a:effectLst>
        </p:spPr>
        <p:txBody>
          <a:bodyPr wrap="none" anchor="ct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Project Milestones/</a:t>
            </a:r>
          </a:p>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Resource Planning </a:t>
            </a:r>
          </a:p>
        </p:txBody>
      </p:sp>
      <p:sp>
        <p:nvSpPr>
          <p:cNvPr id="40" name="Rounded Rectangle 39"/>
          <p:cNvSpPr/>
          <p:nvPr/>
        </p:nvSpPr>
        <p:spPr>
          <a:xfrm>
            <a:off x="526070" y="2743228"/>
            <a:ext cx="1203051" cy="370168"/>
          </a:xfrm>
          <a:prstGeom prst="roundRect">
            <a:avLst/>
          </a:prstGeom>
          <a:gradFill rotWithShape="1">
            <a:gsLst>
              <a:gs pos="0">
                <a:sysClr val="window" lastClr="FFFFFF">
                  <a:tint val="40000"/>
                  <a:satMod val="350000"/>
                </a:sysClr>
              </a:gs>
              <a:gs pos="40000">
                <a:sysClr val="window" lastClr="FFFFFF">
                  <a:tint val="45000"/>
                  <a:shade val="99000"/>
                  <a:satMod val="350000"/>
                </a:sysClr>
              </a:gs>
              <a:gs pos="100000">
                <a:sysClr val="window" lastClr="FFFFFF">
                  <a:lumMod val="75000"/>
                </a:sysClr>
              </a:gs>
            </a:gsLst>
            <a:path path="circle">
              <a:fillToRect l="50000" t="-80000" r="50000" b="180000"/>
            </a:path>
          </a:gradFill>
          <a:ln w="3175">
            <a:solidFill>
              <a:sysClr val="window" lastClr="FFFFFF">
                <a:lumMod val="65000"/>
              </a:sysClr>
            </a:solidFill>
            <a:miter lim="800000"/>
            <a:headEnd/>
            <a:tailEnd/>
          </a:ln>
          <a:effectLst>
            <a:outerShdw blurRad="50800" dist="38100" dir="2700000" algn="tl" rotWithShape="0">
              <a:prstClr val="black">
                <a:alpha val="20000"/>
              </a:prstClr>
            </a:outerShdw>
          </a:effectLst>
        </p:spPr>
        <p:txBody>
          <a:bodyPr wrap="none" anchor="ct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Identify Project Risks/</a:t>
            </a:r>
          </a:p>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Mitigation </a:t>
            </a:r>
          </a:p>
        </p:txBody>
      </p:sp>
      <p:sp>
        <p:nvSpPr>
          <p:cNvPr id="41" name="Rounded Rectangle 40"/>
          <p:cNvSpPr/>
          <p:nvPr/>
        </p:nvSpPr>
        <p:spPr>
          <a:xfrm>
            <a:off x="529559" y="3171314"/>
            <a:ext cx="1203051" cy="370168"/>
          </a:xfrm>
          <a:prstGeom prst="roundRect">
            <a:avLst/>
          </a:prstGeom>
          <a:gradFill rotWithShape="1">
            <a:gsLst>
              <a:gs pos="0">
                <a:sysClr val="window" lastClr="FFFFFF">
                  <a:tint val="40000"/>
                  <a:satMod val="350000"/>
                </a:sysClr>
              </a:gs>
              <a:gs pos="40000">
                <a:sysClr val="window" lastClr="FFFFFF">
                  <a:tint val="45000"/>
                  <a:shade val="99000"/>
                  <a:satMod val="350000"/>
                </a:sysClr>
              </a:gs>
              <a:gs pos="100000">
                <a:sysClr val="window" lastClr="FFFFFF">
                  <a:lumMod val="75000"/>
                </a:sysClr>
              </a:gs>
            </a:gsLst>
            <a:path path="circle">
              <a:fillToRect l="50000" t="-80000" r="50000" b="180000"/>
            </a:path>
          </a:gradFill>
          <a:ln w="3175">
            <a:solidFill>
              <a:sysClr val="window" lastClr="FFFFFF">
                <a:lumMod val="65000"/>
              </a:sysClr>
            </a:solidFill>
            <a:miter lim="800000"/>
            <a:headEnd/>
            <a:tailEnd/>
          </a:ln>
          <a:effectLst>
            <a:outerShdw blurRad="50800" dist="38100" dir="2700000" algn="tl" rotWithShape="0">
              <a:prstClr val="black">
                <a:alpha val="20000"/>
              </a:prstClr>
            </a:outerShdw>
          </a:effectLst>
        </p:spPr>
        <p:txBody>
          <a:bodyPr wrap="none" anchor="ct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Discuss and </a:t>
            </a:r>
          </a:p>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Baseline Test plan </a:t>
            </a:r>
          </a:p>
        </p:txBody>
      </p:sp>
      <p:sp>
        <p:nvSpPr>
          <p:cNvPr id="42" name="Rounded Rectangle 41"/>
          <p:cNvSpPr/>
          <p:nvPr/>
        </p:nvSpPr>
        <p:spPr>
          <a:xfrm>
            <a:off x="2246294" y="2954476"/>
            <a:ext cx="1859860" cy="354305"/>
          </a:xfrm>
          <a:prstGeom prst="roundRect">
            <a:avLst/>
          </a:prstGeom>
          <a:gradFill rotWithShape="1">
            <a:gsLst>
              <a:gs pos="0">
                <a:sysClr val="window" lastClr="FFFFFF">
                  <a:tint val="40000"/>
                  <a:satMod val="350000"/>
                </a:sysClr>
              </a:gs>
              <a:gs pos="40000">
                <a:sysClr val="window" lastClr="FFFFFF">
                  <a:tint val="45000"/>
                  <a:shade val="99000"/>
                  <a:satMod val="350000"/>
                </a:sysClr>
              </a:gs>
              <a:gs pos="100000">
                <a:sysClr val="window" lastClr="FFFFFF">
                  <a:lumMod val="75000"/>
                </a:sysClr>
              </a:gs>
            </a:gsLst>
            <a:path path="circle">
              <a:fillToRect l="50000" t="-80000" r="50000" b="180000"/>
            </a:path>
          </a:gradFill>
          <a:ln w="3175">
            <a:solidFill>
              <a:sysClr val="window" lastClr="FFFFFF">
                <a:lumMod val="65000"/>
              </a:sysClr>
            </a:solidFill>
            <a:miter lim="800000"/>
            <a:headEnd/>
            <a:tailEnd/>
          </a:ln>
          <a:effectLst>
            <a:outerShdw blurRad="50800" dist="38100" dir="2700000" algn="tl" rotWithShape="0">
              <a:prstClr val="black">
                <a:alpha val="20000"/>
              </a:prstClr>
            </a:outerShdw>
          </a:effectLst>
        </p:spPr>
        <p:txBody>
          <a:bodyPr wrap="none" anchor="ct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Review and Approval by</a:t>
            </a:r>
          </a:p>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  Business SMEs</a:t>
            </a:r>
          </a:p>
        </p:txBody>
      </p:sp>
      <p:pic>
        <p:nvPicPr>
          <p:cNvPr id="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8727" y="2479228"/>
            <a:ext cx="884742" cy="407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3638" y="3124461"/>
            <a:ext cx="854920" cy="417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8069" y="1952711"/>
            <a:ext cx="719060" cy="280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Rounded Rectangle 45"/>
          <p:cNvSpPr/>
          <p:nvPr/>
        </p:nvSpPr>
        <p:spPr>
          <a:xfrm>
            <a:off x="5530209" y="1235161"/>
            <a:ext cx="1823450" cy="316167"/>
          </a:xfrm>
          <a:prstGeom prst="roundRect">
            <a:avLst/>
          </a:prstGeom>
          <a:gradFill rotWithShape="1">
            <a:gsLst>
              <a:gs pos="0">
                <a:sysClr val="window" lastClr="FFFFFF">
                  <a:tint val="40000"/>
                  <a:satMod val="350000"/>
                </a:sysClr>
              </a:gs>
              <a:gs pos="40000">
                <a:sysClr val="window" lastClr="FFFFFF">
                  <a:tint val="45000"/>
                  <a:shade val="99000"/>
                  <a:satMod val="350000"/>
                </a:sysClr>
              </a:gs>
              <a:gs pos="100000">
                <a:sysClr val="window" lastClr="FFFFFF">
                  <a:lumMod val="75000"/>
                </a:sysClr>
              </a:gs>
            </a:gsLst>
            <a:path path="circle">
              <a:fillToRect l="50000" t="-80000" r="50000" b="180000"/>
            </a:path>
          </a:gradFill>
          <a:ln w="3175">
            <a:solidFill>
              <a:sysClr val="window" lastClr="FFFFFF">
                <a:lumMod val="65000"/>
              </a:sysClr>
            </a:solidFill>
            <a:miter lim="800000"/>
            <a:headEnd/>
            <a:tailEnd/>
          </a:ln>
          <a:effectLst>
            <a:outerShdw blurRad="50800" dist="38100" dir="2700000" algn="tl" rotWithShape="0">
              <a:prstClr val="black">
                <a:alpha val="20000"/>
              </a:prstClr>
            </a:outerShdw>
          </a:effectLst>
        </p:spPr>
        <p:txBody>
          <a:bodyPr wrap="none" anchor="ct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Smoke Testing</a:t>
            </a:r>
          </a:p>
        </p:txBody>
      </p:sp>
      <p:sp>
        <p:nvSpPr>
          <p:cNvPr id="47" name="Rounded Rectangle 46"/>
          <p:cNvSpPr/>
          <p:nvPr/>
        </p:nvSpPr>
        <p:spPr>
          <a:xfrm>
            <a:off x="5530209" y="1606438"/>
            <a:ext cx="1823450" cy="316167"/>
          </a:xfrm>
          <a:prstGeom prst="roundRect">
            <a:avLst/>
          </a:prstGeom>
          <a:gradFill rotWithShape="1">
            <a:gsLst>
              <a:gs pos="0">
                <a:sysClr val="window" lastClr="FFFFFF">
                  <a:tint val="40000"/>
                  <a:satMod val="350000"/>
                </a:sysClr>
              </a:gs>
              <a:gs pos="40000">
                <a:sysClr val="window" lastClr="FFFFFF">
                  <a:tint val="45000"/>
                  <a:shade val="99000"/>
                  <a:satMod val="350000"/>
                </a:sysClr>
              </a:gs>
              <a:gs pos="100000">
                <a:sysClr val="window" lastClr="FFFFFF">
                  <a:lumMod val="75000"/>
                </a:sysClr>
              </a:gs>
            </a:gsLst>
            <a:path path="circle">
              <a:fillToRect l="50000" t="-80000" r="50000" b="180000"/>
            </a:path>
          </a:gradFill>
          <a:ln w="3175">
            <a:solidFill>
              <a:sysClr val="window" lastClr="FFFFFF">
                <a:lumMod val="65000"/>
              </a:sysClr>
            </a:solidFill>
            <a:miter lim="800000"/>
            <a:headEnd/>
            <a:tailEnd/>
          </a:ln>
          <a:effectLst>
            <a:outerShdw blurRad="50800" dist="38100" dir="2700000" algn="tl" rotWithShape="0">
              <a:prstClr val="black">
                <a:alpha val="20000"/>
              </a:prstClr>
            </a:outerShdw>
          </a:effectLst>
        </p:spPr>
        <p:txBody>
          <a:bodyPr wrap="none" anchor="ct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System Testing</a:t>
            </a:r>
          </a:p>
        </p:txBody>
      </p:sp>
      <p:sp>
        <p:nvSpPr>
          <p:cNvPr id="48" name="Rounded Rectangle 47"/>
          <p:cNvSpPr/>
          <p:nvPr/>
        </p:nvSpPr>
        <p:spPr>
          <a:xfrm>
            <a:off x="5530209" y="1980031"/>
            <a:ext cx="1823450" cy="316167"/>
          </a:xfrm>
          <a:prstGeom prst="roundRect">
            <a:avLst/>
          </a:prstGeom>
          <a:gradFill rotWithShape="1">
            <a:gsLst>
              <a:gs pos="0">
                <a:sysClr val="window" lastClr="FFFFFF">
                  <a:tint val="40000"/>
                  <a:satMod val="350000"/>
                </a:sysClr>
              </a:gs>
              <a:gs pos="40000">
                <a:sysClr val="window" lastClr="FFFFFF">
                  <a:tint val="45000"/>
                  <a:shade val="99000"/>
                  <a:satMod val="350000"/>
                </a:sysClr>
              </a:gs>
              <a:gs pos="100000">
                <a:sysClr val="window" lastClr="FFFFFF">
                  <a:lumMod val="75000"/>
                </a:sysClr>
              </a:gs>
            </a:gsLst>
            <a:path path="circle">
              <a:fillToRect l="50000" t="-80000" r="50000" b="180000"/>
            </a:path>
          </a:gradFill>
          <a:ln w="3175">
            <a:solidFill>
              <a:sysClr val="window" lastClr="FFFFFF">
                <a:lumMod val="65000"/>
              </a:sysClr>
            </a:solidFill>
            <a:miter lim="800000"/>
            <a:headEnd/>
            <a:tailEnd/>
          </a:ln>
          <a:effectLst>
            <a:outerShdw blurRad="50800" dist="38100" dir="2700000" algn="tl" rotWithShape="0">
              <a:prstClr val="black">
                <a:alpha val="20000"/>
              </a:prstClr>
            </a:outerShdw>
          </a:effectLst>
        </p:spPr>
        <p:txBody>
          <a:bodyPr wrap="none" anchor="ct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System Integration testing </a:t>
            </a:r>
          </a:p>
        </p:txBody>
      </p:sp>
      <p:sp>
        <p:nvSpPr>
          <p:cNvPr id="49" name="Rounded Rectangle 48"/>
          <p:cNvSpPr/>
          <p:nvPr/>
        </p:nvSpPr>
        <p:spPr>
          <a:xfrm>
            <a:off x="5531727" y="2348567"/>
            <a:ext cx="1823450" cy="316167"/>
          </a:xfrm>
          <a:prstGeom prst="roundRect">
            <a:avLst/>
          </a:prstGeom>
          <a:gradFill rotWithShape="1">
            <a:gsLst>
              <a:gs pos="0">
                <a:sysClr val="window" lastClr="FFFFFF">
                  <a:tint val="40000"/>
                  <a:satMod val="350000"/>
                </a:sysClr>
              </a:gs>
              <a:gs pos="40000">
                <a:sysClr val="window" lastClr="FFFFFF">
                  <a:tint val="45000"/>
                  <a:shade val="99000"/>
                  <a:satMod val="350000"/>
                </a:sysClr>
              </a:gs>
              <a:gs pos="100000">
                <a:sysClr val="window" lastClr="FFFFFF">
                  <a:lumMod val="75000"/>
                </a:sysClr>
              </a:gs>
            </a:gsLst>
            <a:path path="circle">
              <a:fillToRect l="50000" t="-80000" r="50000" b="180000"/>
            </a:path>
          </a:gradFill>
          <a:ln w="3175">
            <a:solidFill>
              <a:sysClr val="window" lastClr="FFFFFF">
                <a:lumMod val="65000"/>
              </a:sysClr>
            </a:solidFill>
            <a:miter lim="800000"/>
            <a:headEnd/>
            <a:tailEnd/>
          </a:ln>
          <a:effectLst>
            <a:outerShdw blurRad="50800" dist="38100" dir="2700000" algn="tl" rotWithShape="0">
              <a:prstClr val="black">
                <a:alpha val="20000"/>
              </a:prstClr>
            </a:outerShdw>
          </a:effectLst>
        </p:spPr>
        <p:txBody>
          <a:bodyPr wrap="none" anchor="ct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OS/Device/Browser Mobile</a:t>
            </a:r>
          </a:p>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 Compatibility  testing</a:t>
            </a:r>
          </a:p>
        </p:txBody>
      </p:sp>
      <p:sp>
        <p:nvSpPr>
          <p:cNvPr id="51" name="Rounded Rectangle 50"/>
          <p:cNvSpPr/>
          <p:nvPr/>
        </p:nvSpPr>
        <p:spPr>
          <a:xfrm>
            <a:off x="5530209" y="3058439"/>
            <a:ext cx="1823450" cy="316167"/>
          </a:xfrm>
          <a:prstGeom prst="roundRect">
            <a:avLst/>
          </a:prstGeom>
          <a:gradFill rotWithShape="1">
            <a:gsLst>
              <a:gs pos="0">
                <a:sysClr val="window" lastClr="FFFFFF">
                  <a:tint val="40000"/>
                  <a:satMod val="350000"/>
                </a:sysClr>
              </a:gs>
              <a:gs pos="40000">
                <a:sysClr val="window" lastClr="FFFFFF">
                  <a:tint val="45000"/>
                  <a:shade val="99000"/>
                  <a:satMod val="350000"/>
                </a:sysClr>
              </a:gs>
              <a:gs pos="100000">
                <a:sysClr val="window" lastClr="FFFFFF">
                  <a:lumMod val="75000"/>
                </a:sysClr>
              </a:gs>
            </a:gsLst>
            <a:path path="circle">
              <a:fillToRect l="50000" t="-80000" r="50000" b="180000"/>
            </a:path>
          </a:gradFill>
          <a:ln w="3175">
            <a:solidFill>
              <a:sysClr val="window" lastClr="FFFFFF">
                <a:lumMod val="65000"/>
              </a:sysClr>
            </a:solidFill>
            <a:miter lim="800000"/>
            <a:headEnd/>
            <a:tailEnd/>
          </a:ln>
          <a:effectLst>
            <a:outerShdw blurRad="50800" dist="38100" dir="2700000" algn="tl" rotWithShape="0">
              <a:prstClr val="black">
                <a:alpha val="20000"/>
              </a:prstClr>
            </a:outerShdw>
          </a:effectLst>
        </p:spPr>
        <p:txBody>
          <a:bodyPr wrap="none" anchor="ct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Mobile NFT (Interrupt, N/W- 3G, 4G)</a:t>
            </a:r>
          </a:p>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Performance Testing</a:t>
            </a:r>
          </a:p>
        </p:txBody>
      </p:sp>
      <p:sp>
        <p:nvSpPr>
          <p:cNvPr id="52" name="Rounded Rectangle 51"/>
          <p:cNvSpPr/>
          <p:nvPr/>
        </p:nvSpPr>
        <p:spPr>
          <a:xfrm>
            <a:off x="7784923" y="1551328"/>
            <a:ext cx="1203051" cy="375276"/>
          </a:xfrm>
          <a:prstGeom prst="roundRect">
            <a:avLst/>
          </a:prstGeom>
          <a:gradFill rotWithShape="1">
            <a:gsLst>
              <a:gs pos="0">
                <a:sysClr val="window" lastClr="FFFFFF">
                  <a:tint val="40000"/>
                  <a:satMod val="350000"/>
                </a:sysClr>
              </a:gs>
              <a:gs pos="40000">
                <a:sysClr val="window" lastClr="FFFFFF">
                  <a:tint val="45000"/>
                  <a:shade val="99000"/>
                  <a:satMod val="350000"/>
                </a:sysClr>
              </a:gs>
              <a:gs pos="100000">
                <a:sysClr val="window" lastClr="FFFFFF">
                  <a:lumMod val="75000"/>
                </a:sysClr>
              </a:gs>
            </a:gsLst>
            <a:path path="circle">
              <a:fillToRect l="50000" t="-80000" r="50000" b="180000"/>
            </a:path>
          </a:gradFill>
          <a:ln w="3175">
            <a:solidFill>
              <a:sysClr val="window" lastClr="FFFFFF">
                <a:lumMod val="65000"/>
              </a:sysClr>
            </a:solidFill>
            <a:miter lim="800000"/>
            <a:headEnd/>
            <a:tailEnd/>
          </a:ln>
          <a:effectLst>
            <a:outerShdw blurRad="50800" dist="38100" dir="2700000" algn="tl" rotWithShape="0">
              <a:prstClr val="black">
                <a:alpha val="20000"/>
              </a:prstClr>
            </a:outerShdw>
          </a:effectLst>
        </p:spPr>
        <p:txBody>
          <a:bodyPr wrap="none" anchor="ct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Test Recommendation</a:t>
            </a:r>
          </a:p>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 Report </a:t>
            </a:r>
          </a:p>
        </p:txBody>
      </p:sp>
      <p:sp>
        <p:nvSpPr>
          <p:cNvPr id="53" name="Rounded Rectangle 52"/>
          <p:cNvSpPr/>
          <p:nvPr/>
        </p:nvSpPr>
        <p:spPr>
          <a:xfrm>
            <a:off x="7784923" y="1988507"/>
            <a:ext cx="1203051" cy="370168"/>
          </a:xfrm>
          <a:prstGeom prst="roundRect">
            <a:avLst/>
          </a:prstGeom>
          <a:gradFill rotWithShape="1">
            <a:gsLst>
              <a:gs pos="0">
                <a:sysClr val="window" lastClr="FFFFFF">
                  <a:tint val="40000"/>
                  <a:satMod val="350000"/>
                </a:sysClr>
              </a:gs>
              <a:gs pos="40000">
                <a:sysClr val="window" lastClr="FFFFFF">
                  <a:tint val="45000"/>
                  <a:shade val="99000"/>
                  <a:satMod val="350000"/>
                </a:sysClr>
              </a:gs>
              <a:gs pos="100000">
                <a:sysClr val="window" lastClr="FFFFFF">
                  <a:lumMod val="75000"/>
                </a:sysClr>
              </a:gs>
            </a:gsLst>
            <a:path path="circle">
              <a:fillToRect l="50000" t="-80000" r="50000" b="180000"/>
            </a:path>
          </a:gradFill>
          <a:ln w="3175">
            <a:solidFill>
              <a:sysClr val="window" lastClr="FFFFFF">
                <a:lumMod val="65000"/>
              </a:sysClr>
            </a:solidFill>
            <a:miter lim="800000"/>
            <a:headEnd/>
            <a:tailEnd/>
          </a:ln>
          <a:effectLst>
            <a:outerShdw blurRad="50800" dist="38100" dir="2700000" algn="tl" rotWithShape="0">
              <a:prstClr val="black">
                <a:alpha val="20000"/>
              </a:prstClr>
            </a:outerShdw>
          </a:effectLst>
        </p:spPr>
        <p:txBody>
          <a:bodyPr wrap="none" anchor="ct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Finalize testing &amp;</a:t>
            </a:r>
          </a:p>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Archive Test  Artifacts </a:t>
            </a:r>
          </a:p>
        </p:txBody>
      </p:sp>
      <p:sp>
        <p:nvSpPr>
          <p:cNvPr id="54" name="Rounded Rectangle 53"/>
          <p:cNvSpPr/>
          <p:nvPr/>
        </p:nvSpPr>
        <p:spPr>
          <a:xfrm>
            <a:off x="7784921" y="2422009"/>
            <a:ext cx="1203051" cy="370168"/>
          </a:xfrm>
          <a:prstGeom prst="roundRect">
            <a:avLst/>
          </a:prstGeom>
          <a:gradFill rotWithShape="1">
            <a:gsLst>
              <a:gs pos="0">
                <a:sysClr val="window" lastClr="FFFFFF">
                  <a:tint val="40000"/>
                  <a:satMod val="350000"/>
                </a:sysClr>
              </a:gs>
              <a:gs pos="40000">
                <a:sysClr val="window" lastClr="FFFFFF">
                  <a:tint val="45000"/>
                  <a:shade val="99000"/>
                  <a:satMod val="350000"/>
                </a:sysClr>
              </a:gs>
              <a:gs pos="100000">
                <a:sysClr val="window" lastClr="FFFFFF">
                  <a:lumMod val="75000"/>
                </a:sysClr>
              </a:gs>
            </a:gsLst>
            <a:path path="circle">
              <a:fillToRect l="50000" t="-80000" r="50000" b="180000"/>
            </a:path>
          </a:gradFill>
          <a:ln w="3175">
            <a:solidFill>
              <a:sysClr val="window" lastClr="FFFFFF">
                <a:lumMod val="65000"/>
              </a:sysClr>
            </a:solidFill>
            <a:miter lim="800000"/>
            <a:headEnd/>
            <a:tailEnd/>
          </a:ln>
          <a:effectLst>
            <a:outerShdw blurRad="50800" dist="38100" dir="2700000" algn="tl" rotWithShape="0">
              <a:prstClr val="black">
                <a:alpha val="20000"/>
              </a:prstClr>
            </a:outerShdw>
          </a:effectLst>
        </p:spPr>
        <p:txBody>
          <a:bodyPr wrap="none" anchor="ct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Update Regression Suite </a:t>
            </a:r>
          </a:p>
        </p:txBody>
      </p:sp>
      <p:sp>
        <p:nvSpPr>
          <p:cNvPr id="55" name="Rounded Rectangle 54"/>
          <p:cNvSpPr/>
          <p:nvPr/>
        </p:nvSpPr>
        <p:spPr>
          <a:xfrm>
            <a:off x="7784921" y="2850095"/>
            <a:ext cx="1203051" cy="370168"/>
          </a:xfrm>
          <a:prstGeom prst="roundRect">
            <a:avLst/>
          </a:prstGeom>
          <a:gradFill rotWithShape="1">
            <a:gsLst>
              <a:gs pos="0">
                <a:sysClr val="window" lastClr="FFFFFF">
                  <a:tint val="40000"/>
                  <a:satMod val="350000"/>
                </a:sysClr>
              </a:gs>
              <a:gs pos="40000">
                <a:sysClr val="window" lastClr="FFFFFF">
                  <a:tint val="45000"/>
                  <a:shade val="99000"/>
                  <a:satMod val="350000"/>
                </a:sysClr>
              </a:gs>
              <a:gs pos="100000">
                <a:sysClr val="window" lastClr="FFFFFF">
                  <a:lumMod val="75000"/>
                </a:sysClr>
              </a:gs>
            </a:gsLst>
            <a:path path="circle">
              <a:fillToRect l="50000" t="-80000" r="50000" b="180000"/>
            </a:path>
          </a:gradFill>
          <a:ln w="3175">
            <a:solidFill>
              <a:sysClr val="window" lastClr="FFFFFF">
                <a:lumMod val="65000"/>
              </a:sysClr>
            </a:solidFill>
            <a:miter lim="800000"/>
            <a:headEnd/>
            <a:tailEnd/>
          </a:ln>
          <a:effectLst>
            <a:outerShdw blurRad="50800" dist="38100" dir="2700000" algn="tl" rotWithShape="0">
              <a:prstClr val="black">
                <a:alpha val="20000"/>
              </a:prstClr>
            </a:outerShdw>
          </a:effectLst>
        </p:spPr>
        <p:txBody>
          <a:bodyPr wrap="none" anchor="ct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Update Defect/Test </a:t>
            </a:r>
          </a:p>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Management Tools </a:t>
            </a:r>
          </a:p>
        </p:txBody>
      </p:sp>
      <p:sp>
        <p:nvSpPr>
          <p:cNvPr id="56" name="Rounded Rectangle 55"/>
          <p:cNvSpPr/>
          <p:nvPr/>
        </p:nvSpPr>
        <p:spPr>
          <a:xfrm>
            <a:off x="5531727" y="3406450"/>
            <a:ext cx="1823450" cy="316167"/>
          </a:xfrm>
          <a:prstGeom prst="roundRect">
            <a:avLst/>
          </a:prstGeom>
          <a:gradFill rotWithShape="1">
            <a:gsLst>
              <a:gs pos="0">
                <a:sysClr val="window" lastClr="FFFFFF">
                  <a:tint val="40000"/>
                  <a:satMod val="350000"/>
                </a:sysClr>
              </a:gs>
              <a:gs pos="40000">
                <a:sysClr val="window" lastClr="FFFFFF">
                  <a:tint val="45000"/>
                  <a:shade val="99000"/>
                  <a:satMod val="350000"/>
                </a:sysClr>
              </a:gs>
              <a:gs pos="100000">
                <a:sysClr val="window" lastClr="FFFFFF">
                  <a:lumMod val="75000"/>
                </a:sysClr>
              </a:gs>
            </a:gsLst>
            <a:path path="circle">
              <a:fillToRect l="50000" t="-80000" r="50000" b="180000"/>
            </a:path>
          </a:gradFill>
          <a:ln w="3175">
            <a:solidFill>
              <a:sysClr val="window" lastClr="FFFFFF">
                <a:lumMod val="65000"/>
              </a:sysClr>
            </a:solidFill>
            <a:miter lim="800000"/>
            <a:headEnd/>
            <a:tailEnd/>
          </a:ln>
          <a:effectLst>
            <a:outerShdw blurRad="50800" dist="38100" dir="2700000" algn="tl" rotWithShape="0">
              <a:prstClr val="black">
                <a:alpha val="20000"/>
              </a:prstClr>
            </a:outerShdw>
          </a:effectLst>
        </p:spPr>
        <p:txBody>
          <a:bodyPr wrap="none" anchor="ct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UAT Support</a:t>
            </a:r>
          </a:p>
        </p:txBody>
      </p:sp>
      <p:sp>
        <p:nvSpPr>
          <p:cNvPr id="57" name="Rounded Rectangle 56"/>
          <p:cNvSpPr/>
          <p:nvPr/>
        </p:nvSpPr>
        <p:spPr>
          <a:xfrm>
            <a:off x="5524231" y="2697274"/>
            <a:ext cx="1823450" cy="316167"/>
          </a:xfrm>
          <a:prstGeom prst="roundRect">
            <a:avLst/>
          </a:prstGeom>
          <a:gradFill rotWithShape="1">
            <a:gsLst>
              <a:gs pos="0">
                <a:sysClr val="window" lastClr="FFFFFF">
                  <a:tint val="40000"/>
                  <a:satMod val="350000"/>
                </a:sysClr>
              </a:gs>
              <a:gs pos="40000">
                <a:sysClr val="window" lastClr="FFFFFF">
                  <a:tint val="45000"/>
                  <a:shade val="99000"/>
                  <a:satMod val="350000"/>
                </a:sysClr>
              </a:gs>
              <a:gs pos="100000">
                <a:sysClr val="window" lastClr="FFFFFF">
                  <a:lumMod val="75000"/>
                </a:sysClr>
              </a:gs>
            </a:gsLst>
            <a:path path="circle">
              <a:fillToRect l="50000" t="-80000" r="50000" b="180000"/>
            </a:path>
          </a:gradFill>
          <a:ln w="3175">
            <a:solidFill>
              <a:sysClr val="window" lastClr="FFFFFF">
                <a:lumMod val="65000"/>
              </a:sysClr>
            </a:solidFill>
            <a:miter lim="800000"/>
            <a:headEnd/>
            <a:tailEnd/>
          </a:ln>
          <a:effectLst>
            <a:outerShdw blurRad="50800" dist="38100" dir="2700000" algn="tl" rotWithShape="0">
              <a:prstClr val="black">
                <a:alpha val="20000"/>
              </a:prstClr>
            </a:outerShdw>
          </a:effectLst>
        </p:spPr>
        <p:txBody>
          <a:bodyPr wrap="none" anchor="ctr"/>
          <a:lstStyle/>
          <a:p>
            <a:pPr marL="0" marR="0" lvl="0" indent="0" algn="ctr" defTabSz="457162"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1F497D"/>
                </a:solidFill>
                <a:effectLst/>
                <a:uLnTx/>
                <a:uFillTx/>
                <a:latin typeface="Calibri" panose="020F0502020204030204" pitchFamily="34" charset="0"/>
                <a:ea typeface="Segoe UI" panose="020B0502040204020203" pitchFamily="34" charset="0"/>
                <a:cs typeface="Segoe UI" panose="020B0502040204020203" pitchFamily="34" charset="0"/>
              </a:rPr>
              <a:t>Cross Browser Testing (Admin Portal)</a:t>
            </a:r>
          </a:p>
        </p:txBody>
      </p:sp>
    </p:spTree>
    <p:extLst>
      <p:ext uri="{BB962C8B-B14F-4D97-AF65-F5344CB8AC3E}">
        <p14:creationId xmlns:p14="http://schemas.microsoft.com/office/powerpoint/2010/main" val="1475098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Browser Testing</a:t>
            </a:r>
            <a:endParaRPr lang="en-US" dirty="0"/>
          </a:p>
        </p:txBody>
      </p:sp>
      <p:sp>
        <p:nvSpPr>
          <p:cNvPr id="4" name="AutoShape 49"/>
          <p:cNvSpPr>
            <a:spLocks noChangeArrowheads="1"/>
          </p:cNvSpPr>
          <p:nvPr/>
        </p:nvSpPr>
        <p:spPr bwMode="auto">
          <a:xfrm>
            <a:off x="3506459" y="908246"/>
            <a:ext cx="1835121" cy="381914"/>
          </a:xfrm>
          <a:prstGeom prst="roundRect">
            <a:avLst>
              <a:gd name="adj" fmla="val 4792"/>
            </a:avLst>
          </a:prstGeom>
          <a:gradFill rotWithShape="1">
            <a:gsLst>
              <a:gs pos="0">
                <a:srgbClr val="9BBB59">
                  <a:hueOff val="3750088"/>
                  <a:satOff val="-5627"/>
                  <a:lumOff val="-915"/>
                  <a:alphaOff val="0"/>
                  <a:shade val="51000"/>
                  <a:satMod val="130000"/>
                </a:srgbClr>
              </a:gs>
              <a:gs pos="80000">
                <a:srgbClr val="92D050"/>
              </a:gs>
              <a:gs pos="100000">
                <a:srgbClr val="9BBB59">
                  <a:hueOff val="3750088"/>
                  <a:satOff val="-5627"/>
                  <a:lumOff val="-915"/>
                  <a:alphaOff val="0"/>
                  <a:shade val="94000"/>
                  <a:satMod val="135000"/>
                </a:srgbClr>
              </a:gs>
            </a:gsLst>
            <a:lin ang="16200000" scaled="0"/>
          </a:gradFill>
          <a:ln w="28575">
            <a:solidFill>
              <a:sysClr val="window" lastClr="FFFFFF"/>
            </a:solidFill>
          </a:ln>
          <a:effectLst>
            <a:outerShdw blurRad="317500" dist="177800" dir="2700000" algn="tl" rotWithShape="0">
              <a:prstClr val="black">
                <a:alpha val="40000"/>
              </a:prstClr>
            </a:outerShdw>
          </a:effectLst>
          <a:scene3d>
            <a:camera prst="orthographicFront">
              <a:rot lat="0" lon="0" rev="0"/>
            </a:camera>
            <a:lightRig rig="contrasting" dir="t">
              <a:rot lat="0" lon="0" rev="7800000"/>
            </a:lightRig>
          </a:scene3d>
          <a:sp3d>
            <a:bevelT w="139700" h="139700"/>
          </a:sp3d>
        </p:spPr>
        <p:txBody>
          <a:bodyPr tIns="0" anchor="ctr"/>
          <a:lstStyle/>
          <a:p>
            <a:pPr marL="0" marR="0" lvl="0" indent="0" algn="ctr" defTabSz="685800" eaLnBrk="1" fontAlgn="auto" latinLnBrk="0" hangingPunct="1">
              <a:lnSpc>
                <a:spcPct val="100000"/>
              </a:lnSpc>
              <a:spcBef>
                <a:spcPct val="50000"/>
              </a:spcBef>
              <a:spcAft>
                <a:spcPts val="0"/>
              </a:spcAft>
              <a:buClrTx/>
              <a:buSzTx/>
              <a:buFontTx/>
              <a:buNone/>
              <a:tabLst/>
              <a:defRPr/>
            </a:pPr>
            <a:r>
              <a:rPr kumimoji="0" lang="en-US" altLang="en-US" sz="900" b="1" i="0" u="none" strike="noStrike" kern="0" cap="none" spc="0" normalizeH="0" baseline="0" noProof="0" dirty="0">
                <a:ln>
                  <a:noFill/>
                </a:ln>
                <a:solidFill>
                  <a:sysClr val="window" lastClr="FFFFFF"/>
                </a:solidFill>
                <a:effectLst>
                  <a:outerShdw blurRad="38100" dist="38100" dir="2700000" algn="tl">
                    <a:srgbClr val="000000">
                      <a:alpha val="43137"/>
                    </a:srgbClr>
                  </a:outerShdw>
                </a:effectLst>
                <a:uLnTx/>
                <a:uFillTx/>
                <a:latin typeface="Calibri"/>
              </a:rPr>
              <a:t>Cross Browser Testing</a:t>
            </a:r>
          </a:p>
        </p:txBody>
      </p:sp>
      <p:sp>
        <p:nvSpPr>
          <p:cNvPr id="5" name="AutoShape 49"/>
          <p:cNvSpPr>
            <a:spLocks noChangeArrowheads="1"/>
          </p:cNvSpPr>
          <p:nvPr/>
        </p:nvSpPr>
        <p:spPr bwMode="auto">
          <a:xfrm>
            <a:off x="338138" y="673597"/>
            <a:ext cx="8393806" cy="195983"/>
          </a:xfrm>
          <a:prstGeom prst="roundRect">
            <a:avLst>
              <a:gd name="adj" fmla="val 4792"/>
            </a:avLst>
          </a:prstGeom>
          <a:gradFill rotWithShape="1">
            <a:gsLst>
              <a:gs pos="0">
                <a:srgbClr val="9BBB59">
                  <a:hueOff val="7500176"/>
                  <a:satOff val="-11253"/>
                  <a:lumOff val="-1830"/>
                  <a:alphaOff val="0"/>
                  <a:shade val="51000"/>
                  <a:satMod val="130000"/>
                </a:srgbClr>
              </a:gs>
              <a:gs pos="80000">
                <a:srgbClr val="9BBB59">
                  <a:hueOff val="7500176"/>
                  <a:satOff val="-11253"/>
                  <a:lumOff val="-1830"/>
                  <a:alphaOff val="0"/>
                  <a:shade val="93000"/>
                  <a:satMod val="130000"/>
                </a:srgbClr>
              </a:gs>
              <a:gs pos="100000">
                <a:srgbClr val="9BBB59">
                  <a:hueOff val="7500176"/>
                  <a:satOff val="-11253"/>
                  <a:lumOff val="-1830"/>
                  <a:alphaOff val="0"/>
                  <a:shade val="94000"/>
                  <a:satMod val="135000"/>
                </a:srgbClr>
              </a:gs>
            </a:gsLst>
            <a:lin ang="16200000" scaled="0"/>
          </a:gradFill>
          <a:ln>
            <a:noFill/>
          </a:ln>
          <a:effectLst/>
          <a:scene3d>
            <a:camera prst="orthographicFront">
              <a:rot lat="0" lon="0" rev="0"/>
            </a:camera>
            <a:lightRig rig="contrasting" dir="t">
              <a:rot lat="0" lon="0" rev="7800000"/>
            </a:lightRig>
          </a:scene3d>
          <a:sp3d>
            <a:bevelT w="139700" h="139700"/>
          </a:sp3d>
        </p:spPr>
        <p:txBody>
          <a:bodyPr tIns="0" anchor="ctr"/>
          <a:lstStyle/>
          <a:p>
            <a:pPr algn="ctr" defTabSz="685800">
              <a:spcBef>
                <a:spcPct val="50000"/>
              </a:spcBef>
              <a:defRPr/>
            </a:pPr>
            <a:r>
              <a:rPr lang="en-US" altLang="en-US" sz="900" kern="0" spc="225" dirty="0">
                <a:solidFill>
                  <a:sysClr val="window" lastClr="FFFFFF"/>
                </a:solidFill>
                <a:effectLst>
                  <a:outerShdw blurRad="38100" dist="38100" dir="2700000" algn="tl">
                    <a:srgbClr val="000000">
                      <a:alpha val="43137"/>
                    </a:srgbClr>
                  </a:outerShdw>
                </a:effectLst>
                <a:latin typeface="Calibri"/>
              </a:rPr>
              <a:t>TEST EXECUTION</a:t>
            </a:r>
          </a:p>
        </p:txBody>
      </p:sp>
      <p:sp>
        <p:nvSpPr>
          <p:cNvPr id="6" name="Rectangle 5"/>
          <p:cNvSpPr/>
          <p:nvPr/>
        </p:nvSpPr>
        <p:spPr>
          <a:xfrm>
            <a:off x="338138" y="1445326"/>
            <a:ext cx="8393806" cy="3115789"/>
          </a:xfrm>
          <a:prstGeom prst="rect">
            <a:avLst/>
          </a:prstGeom>
          <a:gradFill flip="none" rotWithShape="1">
            <a:gsLst>
              <a:gs pos="0">
                <a:sysClr val="window" lastClr="FFFFFF"/>
              </a:gs>
              <a:gs pos="83000">
                <a:sysClr val="window" lastClr="FFFFFF">
                  <a:lumMod val="95000"/>
                </a:sysClr>
              </a:gs>
              <a:gs pos="100000">
                <a:sysClr val="window" lastClr="FFFFFF">
                  <a:lumMod val="95000"/>
                  <a:shade val="100000"/>
                  <a:satMod val="115000"/>
                </a:sysClr>
              </a:gs>
            </a:gsLst>
            <a:lin ang="5400000" scaled="1"/>
            <a:tileRect/>
          </a:gradFill>
          <a:ln w="3175" cap="flat" cmpd="sng" algn="ctr">
            <a:solidFill>
              <a:srgbClr val="44546A">
                <a:lumMod val="20000"/>
                <a:lumOff val="80000"/>
              </a:srgbClr>
            </a:solidFill>
            <a:prstDash val="solid"/>
          </a:ln>
          <a:effectLst>
            <a:outerShdw blurRad="50800" dist="38100" dir="5400000" algn="t" rotWithShape="0">
              <a:prstClr val="black">
                <a:alpha val="40000"/>
              </a:prstClr>
            </a:outerShdw>
          </a:effectLst>
          <a:scene3d>
            <a:camera prst="orthographicFront">
              <a:rot lat="0" lon="0" rev="0"/>
            </a:camera>
            <a:lightRig rig="contrasting" dir="t">
              <a:rot lat="0" lon="0" rev="7800000"/>
            </a:lightRig>
          </a:scene3d>
          <a:sp3d>
            <a:bevelT w="139700" h="139700"/>
          </a:sp3d>
        </p:spPr>
        <p:txBody>
          <a:bodyPr anchor="ct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675" b="0" i="0" u="none" strike="noStrike" kern="0" cap="none" spc="0" normalizeH="0" baseline="0" noProof="0">
              <a:ln>
                <a:noFill/>
              </a:ln>
              <a:solidFill>
                <a:prstClr val="black"/>
              </a:solidFill>
              <a:effectLst/>
              <a:uLnTx/>
              <a:uFillTx/>
              <a:latin typeface="Calibri"/>
            </a:endParaRPr>
          </a:p>
        </p:txBody>
      </p:sp>
      <p:sp>
        <p:nvSpPr>
          <p:cNvPr id="7" name="AutoShape 49"/>
          <p:cNvSpPr>
            <a:spLocks noChangeArrowheads="1"/>
          </p:cNvSpPr>
          <p:nvPr/>
        </p:nvSpPr>
        <p:spPr bwMode="auto">
          <a:xfrm>
            <a:off x="337133" y="1445326"/>
            <a:ext cx="8398943" cy="158972"/>
          </a:xfrm>
          <a:prstGeom prst="roundRect">
            <a:avLst>
              <a:gd name="adj" fmla="val 4792"/>
            </a:avLst>
          </a:prstGeom>
          <a:gradFill rotWithShape="1">
            <a:gsLst>
              <a:gs pos="0">
                <a:srgbClr val="9BBB59">
                  <a:hueOff val="7500176"/>
                  <a:satOff val="-11253"/>
                  <a:lumOff val="-1830"/>
                  <a:alphaOff val="0"/>
                  <a:shade val="51000"/>
                  <a:satMod val="130000"/>
                </a:srgbClr>
              </a:gs>
              <a:gs pos="80000">
                <a:srgbClr val="9BBB59">
                  <a:hueOff val="7500176"/>
                  <a:satOff val="-11253"/>
                  <a:lumOff val="-1830"/>
                  <a:alphaOff val="0"/>
                  <a:shade val="93000"/>
                  <a:satMod val="130000"/>
                </a:srgbClr>
              </a:gs>
              <a:gs pos="100000">
                <a:srgbClr val="9BBB59">
                  <a:hueOff val="7500176"/>
                  <a:satOff val="-11253"/>
                  <a:lumOff val="-1830"/>
                  <a:alphaOff val="0"/>
                  <a:shade val="94000"/>
                  <a:satMod val="135000"/>
                </a:srgbClr>
              </a:gs>
            </a:gsLst>
            <a:lin ang="16200000" scaled="0"/>
          </a:gradFill>
          <a:ln>
            <a:noFill/>
          </a:ln>
          <a:effectLst/>
          <a:scene3d>
            <a:camera prst="orthographicFront">
              <a:rot lat="0" lon="0" rev="0"/>
            </a:camera>
            <a:lightRig rig="contrasting" dir="t">
              <a:rot lat="0" lon="0" rev="7800000"/>
            </a:lightRig>
          </a:scene3d>
          <a:sp3d>
            <a:bevelT w="139700" h="139700"/>
          </a:sp3d>
        </p:spPr>
        <p:txBody>
          <a:bodyPr tIns="0"/>
          <a:lstStyle/>
          <a:p>
            <a:pPr algn="ctr" defTabSz="685800">
              <a:spcBef>
                <a:spcPct val="50000"/>
              </a:spcBef>
              <a:defRPr/>
            </a:pPr>
            <a:r>
              <a:rPr lang="en-US" altLang="en-US" sz="788" b="1" kern="0" spc="225" dirty="0" smtClean="0">
                <a:solidFill>
                  <a:sysClr val="window" lastClr="FFFFFF"/>
                </a:solidFill>
                <a:effectLst>
                  <a:outerShdw blurRad="38100" dist="38100" dir="2700000" algn="tl">
                    <a:srgbClr val="000000">
                      <a:alpha val="43137"/>
                    </a:srgbClr>
                  </a:outerShdw>
                </a:effectLst>
                <a:latin typeface="Calibri"/>
              </a:rPr>
              <a:t>Admin Portal</a:t>
            </a:r>
            <a:endParaRPr lang="en-US" altLang="en-US" sz="788" b="1" kern="0" spc="225" dirty="0">
              <a:solidFill>
                <a:sysClr val="window" lastClr="FFFFFF"/>
              </a:solidFill>
              <a:effectLst>
                <a:outerShdw blurRad="38100" dist="38100" dir="2700000" algn="tl">
                  <a:srgbClr val="000000">
                    <a:alpha val="43137"/>
                  </a:srgbClr>
                </a:outerShdw>
              </a:effectLst>
              <a:latin typeface="Calibri"/>
            </a:endParaRPr>
          </a:p>
        </p:txBody>
      </p:sp>
      <p:sp>
        <p:nvSpPr>
          <p:cNvPr id="8" name="Isosceles Triangle 7"/>
          <p:cNvSpPr/>
          <p:nvPr/>
        </p:nvSpPr>
        <p:spPr>
          <a:xfrm flipV="1">
            <a:off x="4277815" y="1286727"/>
            <a:ext cx="290513" cy="153590"/>
          </a:xfrm>
          <a:prstGeom prst="triangle">
            <a:avLst/>
          </a:prstGeom>
          <a:solidFill>
            <a:sysClr val="window" lastClr="FFFFFF"/>
          </a:solidFill>
          <a:ln w="12700" cap="flat" cmpd="sng" algn="ctr">
            <a:noFill/>
            <a:prstDash val="solid"/>
            <a:miter lim="800000"/>
          </a:ln>
          <a:effec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a:ea typeface="+mn-ea"/>
              <a:cs typeface="+mn-cs"/>
            </a:endParaRPr>
          </a:p>
        </p:txBody>
      </p:sp>
      <p:sp>
        <p:nvSpPr>
          <p:cNvPr id="9" name="Rounded Rectangle 8"/>
          <p:cNvSpPr/>
          <p:nvPr/>
        </p:nvSpPr>
        <p:spPr>
          <a:xfrm>
            <a:off x="1171475" y="1679803"/>
            <a:ext cx="3715941" cy="567929"/>
          </a:xfrm>
          <a:prstGeom prst="roundRect">
            <a:avLst/>
          </a:prstGeom>
          <a:solidFill>
            <a:sysClr val="window" lastClr="FFFFFF"/>
          </a:solidFill>
          <a:ln w="12700" cap="flat" cmpd="sng" algn="ctr">
            <a:solidFill>
              <a:srgbClr val="5B9BD5"/>
            </a:solidFill>
            <a:prstDash val="solid"/>
            <a:miter lim="800000"/>
          </a:ln>
          <a:effec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Calibri"/>
              <a:ea typeface="+mn-ea"/>
              <a:cs typeface="+mn-cs"/>
            </a:endParaRPr>
          </a:p>
        </p:txBody>
      </p:sp>
      <p:sp>
        <p:nvSpPr>
          <p:cNvPr id="10" name="Rounded Rectangle 9"/>
          <p:cNvSpPr/>
          <p:nvPr/>
        </p:nvSpPr>
        <p:spPr>
          <a:xfrm>
            <a:off x="1171475" y="2283451"/>
            <a:ext cx="3715941" cy="513159"/>
          </a:xfrm>
          <a:prstGeom prst="roundRect">
            <a:avLst/>
          </a:prstGeom>
          <a:solidFill>
            <a:sysClr val="window" lastClr="FFFFFF"/>
          </a:solidFill>
          <a:ln w="12700" cap="flat" cmpd="sng" algn="ctr">
            <a:solidFill>
              <a:srgbClr val="ED7D31"/>
            </a:solidFill>
            <a:prstDash val="solid"/>
            <a:miter lim="800000"/>
          </a:ln>
          <a:effec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Calibri"/>
              <a:ea typeface="+mn-ea"/>
              <a:cs typeface="+mn-cs"/>
            </a:endParaRPr>
          </a:p>
        </p:txBody>
      </p:sp>
      <p:sp>
        <p:nvSpPr>
          <p:cNvPr id="11" name="Rounded Rectangle 10"/>
          <p:cNvSpPr/>
          <p:nvPr/>
        </p:nvSpPr>
        <p:spPr>
          <a:xfrm>
            <a:off x="1171475" y="2837091"/>
            <a:ext cx="3715941" cy="514350"/>
          </a:xfrm>
          <a:prstGeom prst="roundRect">
            <a:avLst/>
          </a:prstGeom>
          <a:solidFill>
            <a:sysClr val="window" lastClr="FFFFFF"/>
          </a:solidFill>
          <a:ln w="12700" cap="flat" cmpd="sng" algn="ctr">
            <a:solidFill>
              <a:srgbClr val="A5A5A5"/>
            </a:solidFill>
            <a:prstDash val="solid"/>
            <a:miter lim="800000"/>
          </a:ln>
          <a:effec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Calibri"/>
              <a:ea typeface="+mn-ea"/>
              <a:cs typeface="+mn-cs"/>
            </a:endParaRPr>
          </a:p>
        </p:txBody>
      </p:sp>
      <p:sp>
        <p:nvSpPr>
          <p:cNvPr id="12" name="Rounded Rectangle 11"/>
          <p:cNvSpPr/>
          <p:nvPr/>
        </p:nvSpPr>
        <p:spPr>
          <a:xfrm>
            <a:off x="1171475" y="3391922"/>
            <a:ext cx="3715941" cy="534591"/>
          </a:xfrm>
          <a:prstGeom prst="roundRect">
            <a:avLst/>
          </a:prstGeom>
          <a:solidFill>
            <a:sysClr val="window" lastClr="FFFFFF"/>
          </a:solidFill>
          <a:ln w="12700" cap="flat" cmpd="sng" algn="ctr">
            <a:solidFill>
              <a:srgbClr val="FFC000"/>
            </a:solidFill>
            <a:prstDash val="solid"/>
            <a:miter lim="800000"/>
          </a:ln>
          <a:effec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Calibri"/>
              <a:ea typeface="+mn-ea"/>
              <a:cs typeface="+mn-cs"/>
            </a:endParaRPr>
          </a:p>
        </p:txBody>
      </p:sp>
      <p:sp>
        <p:nvSpPr>
          <p:cNvPr id="13" name="Rounded Rectangle 12"/>
          <p:cNvSpPr/>
          <p:nvPr/>
        </p:nvSpPr>
        <p:spPr>
          <a:xfrm>
            <a:off x="1171475" y="3964613"/>
            <a:ext cx="3715941" cy="513159"/>
          </a:xfrm>
          <a:prstGeom prst="roundRect">
            <a:avLst/>
          </a:prstGeom>
          <a:solidFill>
            <a:sysClr val="window" lastClr="FFFFFF"/>
          </a:solidFill>
          <a:ln w="12700" cap="flat" cmpd="sng" algn="ctr">
            <a:solidFill>
              <a:srgbClr val="4472C4"/>
            </a:solidFill>
            <a:prstDash val="solid"/>
            <a:miter lim="800000"/>
          </a:ln>
          <a:effectLst/>
        </p:spPr>
        <p:txBody>
          <a:bodyPr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latin typeface="Calibri"/>
              <a:ea typeface="+mn-ea"/>
              <a:cs typeface="+mn-cs"/>
            </a:endParaRPr>
          </a:p>
        </p:txBody>
      </p:sp>
      <p:sp>
        <p:nvSpPr>
          <p:cNvPr id="14" name="TextBox 17"/>
          <p:cNvSpPr txBox="1">
            <a:spLocks noChangeArrowheads="1"/>
          </p:cNvSpPr>
          <p:nvPr/>
        </p:nvSpPr>
        <p:spPr bwMode="auto">
          <a:xfrm>
            <a:off x="1978719" y="1710760"/>
            <a:ext cx="3275410" cy="461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171450" indent="-1714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68580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sz="825" b="0" i="0" u="none" strike="noStrike" kern="0" cap="none" spc="0" normalizeH="0" baseline="0" noProof="0" dirty="0">
                <a:ln>
                  <a:noFill/>
                </a:ln>
                <a:solidFill>
                  <a:prstClr val="black"/>
                </a:solidFill>
                <a:effectLst/>
                <a:uLnTx/>
                <a:uFillTx/>
                <a:latin typeface="Calibri" panose="020F0502020204030204" pitchFamily="34" charset="0"/>
              </a:rPr>
              <a:t>Requirements Identification</a:t>
            </a:r>
          </a:p>
          <a:p>
            <a:pPr marL="171450" marR="0" lvl="1" indent="-171450" defTabSz="68580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788" b="0" i="0" u="none" strike="noStrike" kern="0" cap="none" spc="0" normalizeH="0" baseline="0" noProof="0" dirty="0">
                <a:ln>
                  <a:noFill/>
                </a:ln>
                <a:solidFill>
                  <a:prstClr val="black"/>
                </a:solidFill>
                <a:effectLst/>
                <a:uLnTx/>
                <a:uFillTx/>
                <a:latin typeface="Calibri" panose="020F0502020204030204" pitchFamily="34" charset="0"/>
              </a:rPr>
              <a:t>Identify major end-user workflows to be verified</a:t>
            </a:r>
          </a:p>
          <a:p>
            <a:pPr marL="171450" marR="0" lvl="1" indent="-171450" defTabSz="68580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788" b="0" i="0" u="none" strike="noStrike" kern="0" cap="none" spc="0" normalizeH="0" baseline="0" noProof="0" dirty="0">
                <a:ln>
                  <a:noFill/>
                </a:ln>
                <a:solidFill>
                  <a:prstClr val="black"/>
                </a:solidFill>
                <a:effectLst/>
                <a:uLnTx/>
                <a:uFillTx/>
                <a:latin typeface="Calibri" panose="020F0502020204030204" pitchFamily="34" charset="0"/>
              </a:rPr>
              <a:t>Browser Statistics Analysis</a:t>
            </a:r>
          </a:p>
        </p:txBody>
      </p:sp>
      <p:sp>
        <p:nvSpPr>
          <p:cNvPr id="15" name="TextBox 18"/>
          <p:cNvSpPr txBox="1">
            <a:spLocks noChangeArrowheads="1"/>
          </p:cNvSpPr>
          <p:nvPr/>
        </p:nvSpPr>
        <p:spPr bwMode="auto">
          <a:xfrm>
            <a:off x="1978719" y="2410847"/>
            <a:ext cx="3275410" cy="34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171450" indent="-1714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68580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sz="825" b="0" i="0" u="none" strike="noStrike" kern="0" cap="none" spc="0" normalizeH="0" baseline="0" noProof="0" dirty="0">
                <a:ln>
                  <a:noFill/>
                </a:ln>
                <a:solidFill>
                  <a:prstClr val="black"/>
                </a:solidFill>
                <a:effectLst/>
                <a:uLnTx/>
                <a:uFillTx/>
                <a:latin typeface="Calibri" panose="020F0502020204030204" pitchFamily="34" charset="0"/>
              </a:rPr>
              <a:t>Configuration Selection</a:t>
            </a:r>
          </a:p>
          <a:p>
            <a:pPr marL="171450" marR="0" lvl="1" indent="-171450" defTabSz="68580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788" b="0" i="0" u="none" strike="noStrike" kern="0" cap="none" spc="0" normalizeH="0" baseline="0" noProof="0" dirty="0">
                <a:ln>
                  <a:noFill/>
                </a:ln>
                <a:solidFill>
                  <a:prstClr val="black"/>
                </a:solidFill>
                <a:effectLst/>
                <a:uLnTx/>
                <a:uFillTx/>
                <a:latin typeface="Calibri" panose="020F0502020204030204" pitchFamily="34" charset="0"/>
              </a:rPr>
              <a:t>Select browser / OS combinations</a:t>
            </a:r>
          </a:p>
        </p:txBody>
      </p:sp>
      <p:sp>
        <p:nvSpPr>
          <p:cNvPr id="16" name="TextBox 19"/>
          <p:cNvSpPr txBox="1">
            <a:spLocks noChangeArrowheads="1"/>
          </p:cNvSpPr>
          <p:nvPr/>
        </p:nvSpPr>
        <p:spPr bwMode="auto">
          <a:xfrm>
            <a:off x="1978719" y="2951391"/>
            <a:ext cx="3275410" cy="34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171450" indent="-1714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68580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sz="825" b="0" i="0" u="none" strike="noStrike" kern="0" cap="none" spc="0" normalizeH="0" baseline="0" noProof="0" dirty="0">
                <a:ln>
                  <a:noFill/>
                </a:ln>
                <a:solidFill>
                  <a:prstClr val="black"/>
                </a:solidFill>
                <a:effectLst/>
                <a:uLnTx/>
                <a:uFillTx/>
                <a:latin typeface="Calibri" panose="020F0502020204030204" pitchFamily="34" charset="0"/>
              </a:rPr>
              <a:t>Test Environment Setup</a:t>
            </a:r>
          </a:p>
          <a:p>
            <a:pPr marL="171450" marR="0" lvl="1" indent="-171450" defTabSz="68580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788" b="0" i="0" u="none" strike="noStrike" kern="0" cap="none" spc="0" normalizeH="0" baseline="0" noProof="0" dirty="0">
                <a:ln>
                  <a:noFill/>
                </a:ln>
                <a:solidFill>
                  <a:prstClr val="black"/>
                </a:solidFill>
                <a:effectLst/>
                <a:uLnTx/>
                <a:uFillTx/>
                <a:latin typeface="Calibri" panose="020F0502020204030204" pitchFamily="34" charset="0"/>
              </a:rPr>
              <a:t>Prepare test environments based on configuration</a:t>
            </a:r>
          </a:p>
        </p:txBody>
      </p:sp>
      <p:sp>
        <p:nvSpPr>
          <p:cNvPr id="17" name="TextBox 20"/>
          <p:cNvSpPr txBox="1">
            <a:spLocks noChangeArrowheads="1"/>
          </p:cNvSpPr>
          <p:nvPr/>
        </p:nvSpPr>
        <p:spPr bwMode="auto">
          <a:xfrm>
            <a:off x="1978719" y="3389541"/>
            <a:ext cx="3275410" cy="58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171450" indent="-1714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68580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sz="825" b="0" i="0" u="none" strike="noStrike" kern="0" cap="none" spc="0" normalizeH="0" baseline="0" noProof="0" dirty="0">
                <a:ln>
                  <a:noFill/>
                </a:ln>
                <a:solidFill>
                  <a:prstClr val="black"/>
                </a:solidFill>
                <a:effectLst/>
                <a:uLnTx/>
                <a:uFillTx/>
                <a:latin typeface="Calibri" panose="020F0502020204030204" pitchFamily="34" charset="0"/>
              </a:rPr>
              <a:t>Test Execution</a:t>
            </a:r>
          </a:p>
          <a:p>
            <a:pPr marL="171450" marR="0" lvl="1" indent="-171450" defTabSz="68580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788" b="0" i="0" u="none" strike="noStrike" kern="0" cap="none" spc="0" normalizeH="0" baseline="0" noProof="0" dirty="0">
                <a:ln>
                  <a:noFill/>
                </a:ln>
                <a:solidFill>
                  <a:prstClr val="black"/>
                </a:solidFill>
                <a:effectLst/>
                <a:uLnTx/>
                <a:uFillTx/>
                <a:latin typeface="Calibri" panose="020F0502020204030204" pitchFamily="34" charset="0"/>
              </a:rPr>
              <a:t>Load each web page on different browsers</a:t>
            </a:r>
          </a:p>
          <a:p>
            <a:pPr marL="171450" marR="0" lvl="1" indent="-171450" defTabSz="68580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788" b="0" i="0" u="none" strike="noStrike" kern="0" cap="none" spc="0" normalizeH="0" baseline="0" noProof="0" dirty="0">
                <a:ln>
                  <a:noFill/>
                </a:ln>
                <a:solidFill>
                  <a:prstClr val="black"/>
                </a:solidFill>
                <a:effectLst/>
                <a:uLnTx/>
                <a:uFillTx/>
                <a:latin typeface="Calibri" panose="020F0502020204030204" pitchFamily="34" charset="0"/>
              </a:rPr>
              <a:t>Verify web pages for correctness</a:t>
            </a:r>
          </a:p>
          <a:p>
            <a:pPr marL="171450" marR="0" lvl="1" indent="-171450" defTabSz="68580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788" b="0" i="0" u="none" strike="noStrike" kern="0" cap="none" spc="0" normalizeH="0" baseline="0" noProof="0" dirty="0">
                <a:ln>
                  <a:noFill/>
                </a:ln>
                <a:solidFill>
                  <a:prstClr val="black"/>
                </a:solidFill>
                <a:effectLst/>
                <a:uLnTx/>
                <a:uFillTx/>
                <a:latin typeface="Calibri" panose="020F0502020204030204" pitchFamily="34" charset="0"/>
              </a:rPr>
              <a:t>Test end-user workflows</a:t>
            </a:r>
          </a:p>
        </p:txBody>
      </p:sp>
      <p:sp>
        <p:nvSpPr>
          <p:cNvPr id="18" name="TextBox 21"/>
          <p:cNvSpPr txBox="1">
            <a:spLocks noChangeArrowheads="1"/>
          </p:cNvSpPr>
          <p:nvPr/>
        </p:nvSpPr>
        <p:spPr bwMode="auto">
          <a:xfrm>
            <a:off x="1978719" y="4011048"/>
            <a:ext cx="3275410" cy="461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171450" indent="-1714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defTabSz="68580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sz="825" b="0" i="0" u="none" strike="noStrike" kern="0" cap="none" spc="0" normalizeH="0" baseline="0" noProof="0" dirty="0">
                <a:ln>
                  <a:noFill/>
                </a:ln>
                <a:solidFill>
                  <a:prstClr val="black"/>
                </a:solidFill>
                <a:effectLst/>
                <a:uLnTx/>
                <a:uFillTx/>
                <a:latin typeface="Calibri" panose="020F0502020204030204" pitchFamily="34" charset="0"/>
              </a:rPr>
              <a:t>Test Closure</a:t>
            </a:r>
          </a:p>
          <a:p>
            <a:pPr marL="171450" marR="0" lvl="1" indent="-171450" defTabSz="68580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788" b="0" i="0" u="none" strike="noStrike" kern="0" cap="none" spc="0" normalizeH="0" baseline="0" noProof="0" dirty="0">
                <a:ln>
                  <a:noFill/>
                </a:ln>
                <a:solidFill>
                  <a:prstClr val="black"/>
                </a:solidFill>
                <a:effectLst/>
                <a:uLnTx/>
                <a:uFillTx/>
                <a:latin typeface="Calibri" panose="020F0502020204030204" pitchFamily="34" charset="0"/>
              </a:rPr>
              <a:t>Prepare screenshots for failed scenarios</a:t>
            </a:r>
          </a:p>
          <a:p>
            <a:pPr marL="171450" marR="0" lvl="1" indent="-171450" defTabSz="685800" eaLnBrk="1" fontAlgn="auto" latinLnBrk="0" hangingPunct="1">
              <a:lnSpc>
                <a:spcPct val="100000"/>
              </a:lnSpc>
              <a:spcBef>
                <a:spcPct val="0"/>
              </a:spcBef>
              <a:spcAft>
                <a:spcPts val="0"/>
              </a:spcAft>
              <a:buClrTx/>
              <a:buSzTx/>
              <a:buFont typeface="Arial" panose="020B0604020202020204" pitchFamily="34" charset="0"/>
              <a:buChar char="•"/>
              <a:tabLst/>
              <a:defRPr/>
            </a:pPr>
            <a:r>
              <a:rPr kumimoji="0" lang="en-US" sz="788" b="0" i="0" u="none" strike="noStrike" kern="0" cap="none" spc="0" normalizeH="0" baseline="0" noProof="0" dirty="0">
                <a:ln>
                  <a:noFill/>
                </a:ln>
                <a:solidFill>
                  <a:prstClr val="black"/>
                </a:solidFill>
                <a:effectLst/>
                <a:uLnTx/>
                <a:uFillTx/>
                <a:latin typeface="Calibri" panose="020F0502020204030204" pitchFamily="34" charset="0"/>
              </a:rPr>
              <a:t>Analyze defects and prepare Test Report</a:t>
            </a:r>
          </a:p>
        </p:txBody>
      </p:sp>
      <p:sp>
        <p:nvSpPr>
          <p:cNvPr id="19" name="Rounded Rectangle 18"/>
          <p:cNvSpPr/>
          <p:nvPr/>
        </p:nvSpPr>
        <p:spPr>
          <a:xfrm>
            <a:off x="1265535" y="1757194"/>
            <a:ext cx="597694" cy="366713"/>
          </a:xfrm>
          <a:prstGeom prst="roundRect">
            <a:avLst>
              <a:gd name="adj" fmla="val 10000"/>
            </a:avLst>
          </a:prstGeom>
          <a:blipFill rotWithShape="0">
            <a:blip r:embed="rId2"/>
            <a:stretch>
              <a:fillRect/>
            </a:stretch>
          </a:blipFill>
          <a:ln w="9525" cap="flat" cmpd="sng" algn="ctr">
            <a:solidFill>
              <a:sysClr val="window" lastClr="FFFFFF">
                <a:hueOff val="0"/>
                <a:satOff val="0"/>
                <a:lumOff val="0"/>
                <a:alphaOff val="0"/>
                <a:shade val="95000"/>
                <a:satMod val="105000"/>
              </a:sysClr>
            </a:solidFill>
            <a:prstDash val="solid"/>
          </a:ln>
          <a:effectLst>
            <a:outerShdw blurRad="40000" dist="20000" dir="5400000" rotWithShape="0">
              <a:srgbClr val="000000">
                <a:alpha val="38000"/>
              </a:srgbClr>
            </a:outerShdw>
          </a:effectLst>
        </p:spPr>
      </p:sp>
      <p:sp>
        <p:nvSpPr>
          <p:cNvPr id="20" name="Rounded Rectangle 19"/>
          <p:cNvSpPr/>
          <p:nvPr/>
        </p:nvSpPr>
        <p:spPr>
          <a:xfrm>
            <a:off x="1265535" y="2339410"/>
            <a:ext cx="597694" cy="366713"/>
          </a:xfrm>
          <a:prstGeom prst="roundRect">
            <a:avLst>
              <a:gd name="adj" fmla="val 10000"/>
            </a:avLst>
          </a:prstGeom>
          <a:blipFill rotWithShape="0">
            <a:blip r:embed="rId3"/>
            <a:stretch>
              <a:fillRect/>
            </a:stretch>
          </a:blipFill>
          <a:ln w="6350" cap="flat" cmpd="sng" algn="ctr">
            <a:solidFill>
              <a:sysClr val="window" lastClr="FFFFFF">
                <a:hueOff val="0"/>
                <a:satOff val="0"/>
                <a:lumOff val="0"/>
                <a:alphaOff val="0"/>
              </a:sysClr>
            </a:solidFill>
            <a:prstDash val="solid"/>
            <a:miter lim="800000"/>
          </a:ln>
          <a:effectLst/>
        </p:spPr>
      </p:sp>
      <p:sp>
        <p:nvSpPr>
          <p:cNvPr id="21" name="Rounded Rectangle 20"/>
          <p:cNvSpPr/>
          <p:nvPr/>
        </p:nvSpPr>
        <p:spPr>
          <a:xfrm>
            <a:off x="1276250" y="2909719"/>
            <a:ext cx="597694" cy="366713"/>
          </a:xfrm>
          <a:prstGeom prst="roundRect">
            <a:avLst>
              <a:gd name="adj" fmla="val 10000"/>
            </a:avLst>
          </a:prstGeom>
          <a:blipFill rotWithShape="0">
            <a:blip r:embed="rId4"/>
            <a:stretch>
              <a:fillRect/>
            </a:stretch>
          </a:blipFill>
          <a:ln w="6350" cap="flat" cmpd="sng" algn="ctr">
            <a:solidFill>
              <a:sysClr val="window" lastClr="FFFFFF">
                <a:hueOff val="0"/>
                <a:satOff val="0"/>
                <a:lumOff val="0"/>
                <a:alphaOff val="0"/>
              </a:sysClr>
            </a:solidFill>
            <a:prstDash val="solid"/>
            <a:miter lim="800000"/>
          </a:ln>
          <a:effectLst/>
        </p:spPr>
      </p:sp>
      <p:sp>
        <p:nvSpPr>
          <p:cNvPr id="22" name="Rounded Rectangle 21"/>
          <p:cNvSpPr/>
          <p:nvPr/>
        </p:nvSpPr>
        <p:spPr>
          <a:xfrm>
            <a:off x="1254819" y="3446691"/>
            <a:ext cx="597694" cy="366713"/>
          </a:xfrm>
          <a:prstGeom prst="roundRect">
            <a:avLst>
              <a:gd name="adj" fmla="val 10000"/>
            </a:avLst>
          </a:prstGeom>
          <a:blipFill rotWithShape="0">
            <a:blip r:embed="rId5"/>
            <a:stretch>
              <a:fillRect/>
            </a:stretch>
          </a:blipFill>
          <a:ln w="6350" cap="flat" cmpd="sng" algn="ctr">
            <a:solidFill>
              <a:sysClr val="window" lastClr="FFFFFF">
                <a:hueOff val="0"/>
                <a:satOff val="0"/>
                <a:lumOff val="0"/>
                <a:alphaOff val="0"/>
              </a:sysClr>
            </a:solidFill>
            <a:prstDash val="solid"/>
            <a:miter lim="800000"/>
          </a:ln>
          <a:effectLst/>
        </p:spPr>
      </p:sp>
      <p:sp>
        <p:nvSpPr>
          <p:cNvPr id="23" name="Rounded Rectangle 22"/>
          <p:cNvSpPr/>
          <p:nvPr/>
        </p:nvSpPr>
        <p:spPr>
          <a:xfrm>
            <a:off x="1254819" y="4049147"/>
            <a:ext cx="597694" cy="366713"/>
          </a:xfrm>
          <a:prstGeom prst="roundRect">
            <a:avLst>
              <a:gd name="adj" fmla="val 10000"/>
            </a:avLst>
          </a:prstGeom>
          <a:blipFill rotWithShape="0">
            <a:blip r:embed="rId6"/>
            <a:stretch>
              <a:fillRect/>
            </a:stretch>
          </a:blipFill>
          <a:ln w="6350" cap="flat" cmpd="sng" algn="ctr">
            <a:solidFill>
              <a:sysClr val="window" lastClr="FFFFFF">
                <a:hueOff val="0"/>
                <a:satOff val="0"/>
                <a:lumOff val="0"/>
                <a:alphaOff val="0"/>
              </a:sysClr>
            </a:solidFill>
            <a:prstDash val="solid"/>
            <a:miter lim="800000"/>
          </a:ln>
          <a:effectLst/>
        </p:spPr>
      </p:sp>
      <p:graphicFrame>
        <p:nvGraphicFramePr>
          <p:cNvPr id="24" name="Table 23"/>
          <p:cNvGraphicFramePr>
            <a:graphicFrameLocks noGrp="1"/>
          </p:cNvGraphicFramePr>
          <p:nvPr>
            <p:extLst>
              <p:ext uri="{D42A27DB-BD31-4B8C-83A1-F6EECF244321}">
                <p14:modId xmlns:p14="http://schemas.microsoft.com/office/powerpoint/2010/main" val="1381379039"/>
              </p:ext>
            </p:extLst>
          </p:nvPr>
        </p:nvGraphicFramePr>
        <p:xfrm>
          <a:off x="5341579" y="2447432"/>
          <a:ext cx="3312564" cy="1074510"/>
        </p:xfrm>
        <a:graphic>
          <a:graphicData uri="http://schemas.openxmlformats.org/drawingml/2006/table">
            <a:tbl>
              <a:tblPr firstRow="1" firstCol="1" bandRow="1"/>
              <a:tblGrid>
                <a:gridCol w="913809">
                  <a:extLst>
                    <a:ext uri="{9D8B030D-6E8A-4147-A177-3AD203B41FA5}">
                      <a16:colId xmlns:a16="http://schemas.microsoft.com/office/drawing/2014/main" val="20000"/>
                    </a:ext>
                  </a:extLst>
                </a:gridCol>
                <a:gridCol w="1006898">
                  <a:extLst>
                    <a:ext uri="{9D8B030D-6E8A-4147-A177-3AD203B41FA5}">
                      <a16:colId xmlns:a16="http://schemas.microsoft.com/office/drawing/2014/main" val="20001"/>
                    </a:ext>
                  </a:extLst>
                </a:gridCol>
                <a:gridCol w="592272">
                  <a:extLst>
                    <a:ext uri="{9D8B030D-6E8A-4147-A177-3AD203B41FA5}">
                      <a16:colId xmlns:a16="http://schemas.microsoft.com/office/drawing/2014/main" val="20002"/>
                    </a:ext>
                  </a:extLst>
                </a:gridCol>
                <a:gridCol w="799585">
                  <a:extLst>
                    <a:ext uri="{9D8B030D-6E8A-4147-A177-3AD203B41FA5}">
                      <a16:colId xmlns:a16="http://schemas.microsoft.com/office/drawing/2014/main" val="20003"/>
                    </a:ext>
                  </a:extLst>
                </a:gridCol>
              </a:tblGrid>
              <a:tr h="308628">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gn="ctr" rtl="0" fontAlgn="ctr"/>
                      <a:r>
                        <a:rPr lang="en-US" sz="800" u="none" strike="noStrike" dirty="0" smtClean="0">
                          <a:solidFill>
                            <a:schemeClr val="bg1">
                              <a:lumMod val="95000"/>
                            </a:schemeClr>
                          </a:solidFill>
                          <a:effectLst/>
                          <a:latin typeface="Calibri" panose="020F0502020204030204" pitchFamily="34" charset="0"/>
                          <a:cs typeface="Calibri" panose="020F0502020204030204" pitchFamily="34" charset="0"/>
                        </a:rPr>
                        <a:t>Browser / OS</a:t>
                      </a:r>
                      <a:endParaRPr lang="en-US" sz="800" b="1" i="0" u="none" strike="noStrike" dirty="0">
                        <a:solidFill>
                          <a:schemeClr val="bg1">
                            <a:lumMod val="95000"/>
                          </a:schemeClr>
                        </a:solidFill>
                        <a:effectLst/>
                        <a:latin typeface="Calibri" pitchFamily="34" charset="0"/>
                        <a:cs typeface="Calibri" pitchFamily="34" charset="0"/>
                      </a:endParaRPr>
                    </a:p>
                  </a:txBody>
                  <a:tcPr marL="13716" marR="13716" marT="34299" marB="3429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7E6E6">
                        <a:lumMod val="25000"/>
                      </a:srgb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r>
                        <a:rPr lang="en-US" sz="800" b="1" i="0" u="none" strike="noStrike" dirty="0" smtClean="0">
                          <a:solidFill>
                            <a:schemeClr val="bg1">
                              <a:lumMod val="95000"/>
                            </a:schemeClr>
                          </a:solidFill>
                          <a:effectLst/>
                          <a:latin typeface="Calibri" pitchFamily="34" charset="0"/>
                          <a:cs typeface="Calibri" pitchFamily="34" charset="0"/>
                        </a:rPr>
                        <a:t>Browser Version</a:t>
                      </a:r>
                      <a:endParaRPr lang="en-US" sz="800" b="1" i="0" u="none" strike="noStrike" dirty="0">
                        <a:solidFill>
                          <a:schemeClr val="bg1">
                            <a:lumMod val="95000"/>
                          </a:schemeClr>
                        </a:solidFill>
                        <a:effectLst/>
                        <a:latin typeface="Calibri" pitchFamily="34" charset="0"/>
                        <a:cs typeface="Calibri" pitchFamily="34" charset="0"/>
                      </a:endParaRPr>
                    </a:p>
                  </a:txBody>
                  <a:tcPr marL="13716" marR="13716" marT="34299" marB="3429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7E6E6">
                        <a:lumMod val="25000"/>
                      </a:srgbClr>
                    </a:solidFill>
                  </a:tcPr>
                </a:tc>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gn="ctr" rtl="0" fontAlgn="ctr"/>
                      <a:r>
                        <a:rPr lang="en-US" sz="800" u="none" strike="noStrike" dirty="0" smtClean="0">
                          <a:solidFill>
                            <a:schemeClr val="bg1">
                              <a:lumMod val="95000"/>
                            </a:schemeClr>
                          </a:solidFill>
                          <a:effectLst/>
                          <a:latin typeface="Calibri" panose="020F0502020204030204" pitchFamily="34" charset="0"/>
                          <a:cs typeface="Calibri" panose="020F0502020204030204" pitchFamily="34" charset="0"/>
                        </a:rPr>
                        <a:t>OS</a:t>
                      </a:r>
                      <a:endParaRPr lang="en-US" sz="800" b="1" i="0" u="none" strike="noStrike" dirty="0">
                        <a:solidFill>
                          <a:schemeClr val="bg1">
                            <a:lumMod val="95000"/>
                          </a:schemeClr>
                        </a:solidFill>
                        <a:effectLst/>
                        <a:latin typeface="Calibri" pitchFamily="34" charset="0"/>
                        <a:cs typeface="Calibri" pitchFamily="34" charset="0"/>
                      </a:endParaRPr>
                    </a:p>
                  </a:txBody>
                  <a:tcPr marL="13716" marR="13716" marT="34299" marB="3429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7E6E6">
                        <a:lumMod val="25000"/>
                      </a:srgb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r>
                        <a:rPr lang="en-US" sz="800" b="1" i="0" u="none" strike="noStrike" dirty="0" smtClean="0">
                          <a:solidFill>
                            <a:schemeClr val="bg1">
                              <a:lumMod val="95000"/>
                            </a:schemeClr>
                          </a:solidFill>
                          <a:effectLst/>
                          <a:latin typeface="Calibri" pitchFamily="34" charset="0"/>
                          <a:cs typeface="Calibri" pitchFamily="34" charset="0"/>
                        </a:rPr>
                        <a:t>% of Test Coverage</a:t>
                      </a:r>
                      <a:endParaRPr lang="en-US" sz="800" b="1" i="0" u="none" strike="noStrike" dirty="0">
                        <a:solidFill>
                          <a:schemeClr val="bg1">
                            <a:lumMod val="95000"/>
                          </a:schemeClr>
                        </a:solidFill>
                        <a:effectLst/>
                        <a:latin typeface="Calibri" pitchFamily="34" charset="0"/>
                        <a:cs typeface="Calibri" pitchFamily="34" charset="0"/>
                      </a:endParaRPr>
                    </a:p>
                  </a:txBody>
                  <a:tcPr marL="13716" marR="13716" marT="34299" marB="3429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7E6E6">
                        <a:lumMod val="25000"/>
                      </a:srgbClr>
                    </a:solidFill>
                  </a:tcPr>
                </a:tc>
                <a:extLst>
                  <a:ext uri="{0D108BD9-81ED-4DB2-BD59-A6C34878D82A}">
                    <a16:rowId xmlns:a16="http://schemas.microsoft.com/office/drawing/2014/main" val="10000"/>
                  </a:ext>
                </a:extLst>
              </a:tr>
              <a:tr h="188613">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gn="ctr" rtl="0" fontAlgn="ctr"/>
                      <a:r>
                        <a:rPr lang="en-US" sz="800" b="1" i="0" u="none" strike="noStrike" dirty="0" smtClean="0">
                          <a:solidFill>
                            <a:schemeClr val="bg1">
                              <a:lumMod val="95000"/>
                            </a:schemeClr>
                          </a:solidFill>
                          <a:effectLst/>
                          <a:latin typeface="Calibri" pitchFamily="34" charset="0"/>
                          <a:cs typeface="Calibri" pitchFamily="34" charset="0"/>
                        </a:rPr>
                        <a:t>IE</a:t>
                      </a:r>
                      <a:endParaRPr lang="en-US" sz="800" b="1" i="0" u="none" strike="noStrike" dirty="0">
                        <a:solidFill>
                          <a:schemeClr val="bg1">
                            <a:lumMod val="95000"/>
                          </a:schemeClr>
                        </a:solidFill>
                        <a:effectLst/>
                        <a:latin typeface="Calibri" pitchFamily="34" charset="0"/>
                        <a:cs typeface="Calibri" pitchFamily="34" charset="0"/>
                      </a:endParaRPr>
                    </a:p>
                  </a:txBody>
                  <a:tcPr marL="13716" marR="13716" marT="34299" marB="3429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7E6E6">
                        <a:lumMod val="25000"/>
                      </a:srgb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r>
                        <a:rPr lang="en-US" sz="800" b="1" i="0" u="none" strike="noStrike" dirty="0" smtClean="0">
                          <a:solidFill>
                            <a:schemeClr val="tx2"/>
                          </a:solidFill>
                          <a:effectLst/>
                          <a:latin typeface="Calibri" pitchFamily="34" charset="0"/>
                          <a:cs typeface="Calibri" pitchFamily="34" charset="0"/>
                        </a:rPr>
                        <a:t>11</a:t>
                      </a:r>
                      <a:endParaRPr lang="en-US" sz="800" b="1" i="0" u="none" strike="noStrike" dirty="0">
                        <a:solidFill>
                          <a:schemeClr val="tx2"/>
                        </a:solidFill>
                        <a:effectLst/>
                        <a:latin typeface="Calibri" pitchFamily="34" charset="0"/>
                        <a:cs typeface="Calibri" pitchFamily="34" charset="0"/>
                      </a:endParaRPr>
                    </a:p>
                  </a:txBody>
                  <a:tcPr marL="13716" marR="13716" marT="34299" marB="3429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800" u="none" strike="noStrike" dirty="0" smtClean="0">
                          <a:solidFill>
                            <a:schemeClr val="tx2"/>
                          </a:solidFill>
                          <a:effectLst/>
                          <a:latin typeface="Calibri" panose="020F0502020204030204" pitchFamily="34" charset="0"/>
                          <a:cs typeface="Calibri" panose="020F0502020204030204" pitchFamily="34" charset="0"/>
                        </a:rPr>
                        <a:t>Windows 8</a:t>
                      </a:r>
                      <a:endParaRPr lang="en-US" sz="800" b="1" i="0" u="none" strike="noStrike" dirty="0" smtClean="0">
                        <a:solidFill>
                          <a:schemeClr val="tx2"/>
                        </a:solidFill>
                        <a:effectLst/>
                        <a:latin typeface="Calibri" pitchFamily="34" charset="0"/>
                        <a:cs typeface="Calibri" pitchFamily="34" charset="0"/>
                      </a:endParaRPr>
                    </a:p>
                  </a:txBody>
                  <a:tcPr marL="13716" marR="13716" marT="34299" marB="3429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r>
                        <a:rPr lang="en-US" sz="800" b="1" i="0" u="none" strike="noStrike" dirty="0" smtClean="0">
                          <a:solidFill>
                            <a:schemeClr val="tx2"/>
                          </a:solidFill>
                          <a:effectLst/>
                          <a:latin typeface="Calibri" pitchFamily="34" charset="0"/>
                          <a:cs typeface="Calibri" pitchFamily="34" charset="0"/>
                        </a:rPr>
                        <a:t>100%</a:t>
                      </a:r>
                      <a:endParaRPr lang="en-US" sz="800" b="1" i="0" u="none" strike="noStrike" dirty="0">
                        <a:solidFill>
                          <a:schemeClr val="tx2"/>
                        </a:solidFill>
                        <a:effectLst/>
                        <a:latin typeface="Calibri" pitchFamily="34" charset="0"/>
                        <a:cs typeface="Calibri" pitchFamily="34" charset="0"/>
                      </a:endParaRPr>
                    </a:p>
                  </a:txBody>
                  <a:tcPr marL="13716" marR="13716" marT="34299" marB="3429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r h="188613">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r>
                        <a:rPr lang="en-US" sz="800" b="1" i="0" u="none" strike="noStrike" dirty="0" smtClean="0">
                          <a:solidFill>
                            <a:schemeClr val="bg1">
                              <a:lumMod val="95000"/>
                            </a:schemeClr>
                          </a:solidFill>
                          <a:effectLst/>
                          <a:latin typeface="Calibri" pitchFamily="34" charset="0"/>
                          <a:cs typeface="Calibri" pitchFamily="34" charset="0"/>
                        </a:rPr>
                        <a:t>Chrome</a:t>
                      </a:r>
                      <a:endParaRPr lang="en-US" sz="800" b="1" i="0" u="none" strike="noStrike" dirty="0">
                        <a:solidFill>
                          <a:schemeClr val="bg1">
                            <a:lumMod val="95000"/>
                          </a:schemeClr>
                        </a:solidFill>
                        <a:effectLst/>
                        <a:latin typeface="Calibri" pitchFamily="34" charset="0"/>
                        <a:cs typeface="Calibri" pitchFamily="34" charset="0"/>
                      </a:endParaRPr>
                    </a:p>
                  </a:txBody>
                  <a:tcPr marL="13716" marR="13716" marT="34299" marB="3429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7E6E6">
                        <a:lumMod val="25000"/>
                      </a:srgb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r>
                        <a:rPr lang="en-US" sz="800" b="1" i="0" u="none" strike="noStrike" dirty="0" smtClean="0">
                          <a:solidFill>
                            <a:schemeClr val="tx2"/>
                          </a:solidFill>
                          <a:effectLst/>
                          <a:latin typeface="Calibri" pitchFamily="34" charset="0"/>
                          <a:cs typeface="Calibri" pitchFamily="34" charset="0"/>
                        </a:rPr>
                        <a:t>58</a:t>
                      </a:r>
                      <a:endParaRPr lang="en-US" sz="800" b="1" i="0" u="none" strike="noStrike" dirty="0">
                        <a:solidFill>
                          <a:schemeClr val="tx2"/>
                        </a:solidFill>
                        <a:effectLst/>
                        <a:latin typeface="Calibri" pitchFamily="34" charset="0"/>
                        <a:cs typeface="Calibri" pitchFamily="34" charset="0"/>
                      </a:endParaRPr>
                    </a:p>
                  </a:txBody>
                  <a:tcPr marL="13716" marR="13716" marT="34299" marB="3429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800" u="none" strike="noStrike" dirty="0" smtClean="0">
                          <a:solidFill>
                            <a:schemeClr val="tx2"/>
                          </a:solidFill>
                          <a:effectLst/>
                          <a:latin typeface="Calibri" panose="020F0502020204030204" pitchFamily="34" charset="0"/>
                          <a:cs typeface="Calibri" panose="020F0502020204030204" pitchFamily="34" charset="0"/>
                        </a:rPr>
                        <a:t>Windows 8</a:t>
                      </a:r>
                      <a:endParaRPr lang="en-US" sz="800" b="1" i="0" u="none" strike="noStrike" dirty="0" smtClean="0">
                        <a:solidFill>
                          <a:schemeClr val="tx2"/>
                        </a:solidFill>
                        <a:effectLst/>
                        <a:latin typeface="Calibri" pitchFamily="34" charset="0"/>
                        <a:cs typeface="Calibri" pitchFamily="34" charset="0"/>
                      </a:endParaRPr>
                    </a:p>
                  </a:txBody>
                  <a:tcPr marL="13716" marR="13716" marT="34299" marB="3429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r>
                        <a:rPr lang="en-US" sz="800" b="1" i="0" u="none" strike="noStrike" dirty="0" smtClean="0">
                          <a:solidFill>
                            <a:schemeClr val="tx2"/>
                          </a:solidFill>
                          <a:effectLst/>
                          <a:latin typeface="Calibri" pitchFamily="34" charset="0"/>
                          <a:cs typeface="Calibri" pitchFamily="34" charset="0"/>
                        </a:rPr>
                        <a:t>100%</a:t>
                      </a:r>
                      <a:endParaRPr lang="en-US" sz="800" b="1" i="0" u="none" strike="noStrike" dirty="0">
                        <a:solidFill>
                          <a:schemeClr val="tx2"/>
                        </a:solidFill>
                        <a:effectLst/>
                        <a:latin typeface="Calibri" pitchFamily="34" charset="0"/>
                        <a:cs typeface="Calibri" pitchFamily="34" charset="0"/>
                      </a:endParaRPr>
                    </a:p>
                  </a:txBody>
                  <a:tcPr marL="13716" marR="13716" marT="34299" marB="3429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188613">
                <a:tc>
                  <a:txBody>
                    <a:bodyPr/>
                    <a:lstStyle>
                      <a:lvl1pPr marL="0" algn="l" defTabSz="914400" rtl="0" eaLnBrk="1" latinLnBrk="0" hangingPunct="1">
                        <a:defRPr sz="1800" b="1" kern="1200">
                          <a:solidFill>
                            <a:schemeClr val="lt1"/>
                          </a:solidFill>
                          <a:latin typeface="Verdana"/>
                        </a:defRPr>
                      </a:lvl1pPr>
                      <a:lvl2pPr marL="457200" algn="l" defTabSz="914400" rtl="0" eaLnBrk="1" latinLnBrk="0" hangingPunct="1">
                        <a:defRPr sz="1800" b="1" kern="1200">
                          <a:solidFill>
                            <a:schemeClr val="lt1"/>
                          </a:solidFill>
                          <a:latin typeface="Verdana"/>
                        </a:defRPr>
                      </a:lvl2pPr>
                      <a:lvl3pPr marL="914400" algn="l" defTabSz="914400" rtl="0" eaLnBrk="1" latinLnBrk="0" hangingPunct="1">
                        <a:defRPr sz="1800" b="1" kern="1200">
                          <a:solidFill>
                            <a:schemeClr val="lt1"/>
                          </a:solidFill>
                          <a:latin typeface="Verdana"/>
                        </a:defRPr>
                      </a:lvl3pPr>
                      <a:lvl4pPr marL="1371600" algn="l" defTabSz="914400" rtl="0" eaLnBrk="1" latinLnBrk="0" hangingPunct="1">
                        <a:defRPr sz="1800" b="1" kern="1200">
                          <a:solidFill>
                            <a:schemeClr val="lt1"/>
                          </a:solidFill>
                          <a:latin typeface="Verdana"/>
                        </a:defRPr>
                      </a:lvl4pPr>
                      <a:lvl5pPr marL="1828800" algn="l" defTabSz="914400" rtl="0" eaLnBrk="1" latinLnBrk="0" hangingPunct="1">
                        <a:defRPr sz="1800" b="1" kern="1200">
                          <a:solidFill>
                            <a:schemeClr val="lt1"/>
                          </a:solidFill>
                          <a:latin typeface="Verdana"/>
                        </a:defRPr>
                      </a:lvl5pPr>
                      <a:lvl6pPr marL="2286000" algn="l" defTabSz="914400" rtl="0" eaLnBrk="1" latinLnBrk="0" hangingPunct="1">
                        <a:defRPr sz="1800" b="1" kern="1200">
                          <a:solidFill>
                            <a:schemeClr val="lt1"/>
                          </a:solidFill>
                          <a:latin typeface="Verdana"/>
                        </a:defRPr>
                      </a:lvl6pPr>
                      <a:lvl7pPr marL="2743200" algn="l" defTabSz="914400" rtl="0" eaLnBrk="1" latinLnBrk="0" hangingPunct="1">
                        <a:defRPr sz="1800" b="1" kern="1200">
                          <a:solidFill>
                            <a:schemeClr val="lt1"/>
                          </a:solidFill>
                          <a:latin typeface="Verdana"/>
                        </a:defRPr>
                      </a:lvl7pPr>
                      <a:lvl8pPr marL="3200400" algn="l" defTabSz="914400" rtl="0" eaLnBrk="1" latinLnBrk="0" hangingPunct="1">
                        <a:defRPr sz="1800" b="1" kern="1200">
                          <a:solidFill>
                            <a:schemeClr val="lt1"/>
                          </a:solidFill>
                          <a:latin typeface="Verdana"/>
                        </a:defRPr>
                      </a:lvl8pPr>
                      <a:lvl9pPr marL="3657600" algn="l" defTabSz="914400" rtl="0" eaLnBrk="1" latinLnBrk="0" hangingPunct="1">
                        <a:defRPr sz="1800" b="1" kern="1200">
                          <a:solidFill>
                            <a:schemeClr val="lt1"/>
                          </a:solidFill>
                          <a:latin typeface="Verdana"/>
                        </a:defRPr>
                      </a:lvl9pPr>
                    </a:lstStyle>
                    <a:p>
                      <a:pPr algn="ctr" rtl="0" fontAlgn="ctr"/>
                      <a:r>
                        <a:rPr lang="en-US" sz="800" b="1" i="0" u="none" strike="noStrike" dirty="0" smtClean="0">
                          <a:solidFill>
                            <a:schemeClr val="bg1">
                              <a:lumMod val="95000"/>
                            </a:schemeClr>
                          </a:solidFill>
                          <a:effectLst/>
                          <a:latin typeface="Calibri" pitchFamily="34" charset="0"/>
                          <a:cs typeface="Calibri" pitchFamily="34" charset="0"/>
                        </a:rPr>
                        <a:t>Firefox</a:t>
                      </a:r>
                      <a:endParaRPr lang="en-US" sz="800" b="1" i="0" u="none" strike="noStrike" dirty="0">
                        <a:solidFill>
                          <a:schemeClr val="bg1">
                            <a:lumMod val="95000"/>
                          </a:schemeClr>
                        </a:solidFill>
                        <a:effectLst/>
                        <a:latin typeface="Calibri" pitchFamily="34" charset="0"/>
                        <a:cs typeface="Calibri" pitchFamily="34" charset="0"/>
                      </a:endParaRPr>
                    </a:p>
                  </a:txBody>
                  <a:tcPr marL="13716" marR="13716" marT="34299" marB="3429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7E6E6">
                        <a:lumMod val="25000"/>
                      </a:srgbClr>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r>
                        <a:rPr lang="en-US" sz="800" b="1" i="0" u="none" strike="noStrike" dirty="0" smtClean="0">
                          <a:solidFill>
                            <a:schemeClr val="tx2"/>
                          </a:solidFill>
                          <a:effectLst/>
                          <a:latin typeface="Calibri" pitchFamily="34" charset="0"/>
                          <a:cs typeface="Calibri" pitchFamily="34" charset="0"/>
                        </a:rPr>
                        <a:t>54</a:t>
                      </a:r>
                      <a:endParaRPr lang="en-US" sz="800" b="1" i="0" u="none" strike="noStrike" dirty="0">
                        <a:solidFill>
                          <a:schemeClr val="tx2"/>
                        </a:solidFill>
                        <a:effectLst/>
                        <a:latin typeface="Calibri" pitchFamily="34" charset="0"/>
                        <a:cs typeface="Calibri" pitchFamily="34" charset="0"/>
                      </a:endParaRPr>
                    </a:p>
                  </a:txBody>
                  <a:tcPr marL="13716" marR="13716" marT="34299" marB="3429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Verdana"/>
                        </a:defRPr>
                      </a:lvl1pPr>
                      <a:lvl2pPr marL="457200" algn="l" defTabSz="914400" rtl="0" eaLnBrk="1" latinLnBrk="0" hangingPunct="1">
                        <a:defRPr sz="1800" kern="1200">
                          <a:solidFill>
                            <a:schemeClr val="dk1"/>
                          </a:solidFill>
                          <a:latin typeface="Verdana"/>
                        </a:defRPr>
                      </a:lvl2pPr>
                      <a:lvl3pPr marL="914400" algn="l" defTabSz="914400" rtl="0" eaLnBrk="1" latinLnBrk="0" hangingPunct="1">
                        <a:defRPr sz="1800" kern="1200">
                          <a:solidFill>
                            <a:schemeClr val="dk1"/>
                          </a:solidFill>
                          <a:latin typeface="Verdana"/>
                        </a:defRPr>
                      </a:lvl3pPr>
                      <a:lvl4pPr marL="1371600" algn="l" defTabSz="914400" rtl="0" eaLnBrk="1" latinLnBrk="0" hangingPunct="1">
                        <a:defRPr sz="1800" kern="1200">
                          <a:solidFill>
                            <a:schemeClr val="dk1"/>
                          </a:solidFill>
                          <a:latin typeface="Verdana"/>
                        </a:defRPr>
                      </a:lvl4pPr>
                      <a:lvl5pPr marL="1828800" algn="l" defTabSz="914400" rtl="0" eaLnBrk="1" latinLnBrk="0" hangingPunct="1">
                        <a:defRPr sz="1800" kern="1200">
                          <a:solidFill>
                            <a:schemeClr val="dk1"/>
                          </a:solidFill>
                          <a:latin typeface="Verdana"/>
                        </a:defRPr>
                      </a:lvl5pPr>
                      <a:lvl6pPr marL="2286000" algn="l" defTabSz="914400" rtl="0" eaLnBrk="1" latinLnBrk="0" hangingPunct="1">
                        <a:defRPr sz="1800" kern="1200">
                          <a:solidFill>
                            <a:schemeClr val="dk1"/>
                          </a:solidFill>
                          <a:latin typeface="Verdana"/>
                        </a:defRPr>
                      </a:lvl6pPr>
                      <a:lvl7pPr marL="2743200" algn="l" defTabSz="914400" rtl="0" eaLnBrk="1" latinLnBrk="0" hangingPunct="1">
                        <a:defRPr sz="1800" kern="1200">
                          <a:solidFill>
                            <a:schemeClr val="dk1"/>
                          </a:solidFill>
                          <a:latin typeface="Verdana"/>
                        </a:defRPr>
                      </a:lvl7pPr>
                      <a:lvl8pPr marL="3200400" algn="l" defTabSz="914400" rtl="0" eaLnBrk="1" latinLnBrk="0" hangingPunct="1">
                        <a:defRPr sz="1800" kern="1200">
                          <a:solidFill>
                            <a:schemeClr val="dk1"/>
                          </a:solidFill>
                          <a:latin typeface="Verdana"/>
                        </a:defRPr>
                      </a:lvl8pPr>
                      <a:lvl9pPr marL="3657600" algn="l" defTabSz="914400" rtl="0" eaLnBrk="1" latinLnBrk="0" hangingPunct="1">
                        <a:defRPr sz="1800" kern="1200">
                          <a:solidFill>
                            <a:schemeClr val="dk1"/>
                          </a:solidFill>
                          <a:latin typeface="Verdana"/>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800" u="none" strike="noStrike" dirty="0" smtClean="0">
                          <a:solidFill>
                            <a:schemeClr val="tx2"/>
                          </a:solidFill>
                          <a:effectLst/>
                          <a:latin typeface="Calibri" panose="020F0502020204030204" pitchFamily="34" charset="0"/>
                          <a:cs typeface="Calibri" panose="020F0502020204030204" pitchFamily="34" charset="0"/>
                        </a:rPr>
                        <a:t>Windows 8</a:t>
                      </a:r>
                      <a:endParaRPr lang="en-US" sz="800" b="1" i="0" u="none" strike="noStrike" dirty="0" smtClean="0">
                        <a:solidFill>
                          <a:schemeClr val="tx2"/>
                        </a:solidFill>
                        <a:effectLst/>
                        <a:latin typeface="Calibri" pitchFamily="34" charset="0"/>
                        <a:cs typeface="Calibri" pitchFamily="34" charset="0"/>
                      </a:endParaRPr>
                    </a:p>
                  </a:txBody>
                  <a:tcPr marL="13716" marR="13716" marT="34299" marB="3429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r>
                        <a:rPr lang="en-US" sz="800" b="1" i="0" u="none" strike="noStrike" dirty="0" smtClean="0">
                          <a:solidFill>
                            <a:schemeClr val="tx2"/>
                          </a:solidFill>
                          <a:effectLst/>
                          <a:latin typeface="Calibri" pitchFamily="34" charset="0"/>
                          <a:cs typeface="Calibri" pitchFamily="34" charset="0"/>
                        </a:rPr>
                        <a:t>50%</a:t>
                      </a:r>
                    </a:p>
                  </a:txBody>
                  <a:tcPr marL="13716" marR="13716" marT="34299" marB="3429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3"/>
                  </a:ext>
                </a:extLst>
              </a:tr>
              <a:tr h="188613">
                <a:tc>
                  <a:txBody>
                    <a:bodyPr/>
                    <a:lstStyle/>
                    <a:p>
                      <a:pPr algn="ctr" rtl="0" fontAlgn="ctr"/>
                      <a:r>
                        <a:rPr lang="en-US" sz="800" b="1" i="0" u="none" strike="noStrike" dirty="0" smtClean="0">
                          <a:solidFill>
                            <a:schemeClr val="bg1">
                              <a:lumMod val="95000"/>
                            </a:schemeClr>
                          </a:solidFill>
                          <a:effectLst/>
                          <a:latin typeface="Calibri" pitchFamily="34" charset="0"/>
                          <a:cs typeface="Calibri" pitchFamily="34" charset="0"/>
                        </a:rPr>
                        <a:t>Safari</a:t>
                      </a:r>
                      <a:endParaRPr lang="en-US" sz="800" b="1" i="0" u="none" strike="noStrike" dirty="0">
                        <a:solidFill>
                          <a:schemeClr val="bg1">
                            <a:lumMod val="95000"/>
                          </a:schemeClr>
                        </a:solidFill>
                        <a:effectLst/>
                        <a:latin typeface="Calibri" pitchFamily="34" charset="0"/>
                        <a:cs typeface="Calibri" pitchFamily="34" charset="0"/>
                      </a:endParaRPr>
                    </a:p>
                  </a:txBody>
                  <a:tcPr marL="13716" marR="13716" marT="34299" marB="3429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7E6E6">
                        <a:lumMod val="25000"/>
                      </a:srgbClr>
                    </a:solidFill>
                  </a:tcPr>
                </a:tc>
                <a:tc>
                  <a:txBody>
                    <a:bodyPr/>
                    <a:lstStyle/>
                    <a:p>
                      <a:pPr algn="ctr" rtl="0" fontAlgn="ctr"/>
                      <a:r>
                        <a:rPr lang="en-US" sz="800" b="1" i="0" u="none" strike="noStrike" dirty="0" smtClean="0">
                          <a:solidFill>
                            <a:schemeClr val="tx2"/>
                          </a:solidFill>
                          <a:effectLst/>
                          <a:latin typeface="Calibri" pitchFamily="34" charset="0"/>
                          <a:cs typeface="Calibri" pitchFamily="34" charset="0"/>
                        </a:rPr>
                        <a:t>10.10</a:t>
                      </a:r>
                      <a:endParaRPr lang="en-US" sz="800" b="1" i="0" u="none" strike="noStrike" dirty="0">
                        <a:solidFill>
                          <a:schemeClr val="tx2"/>
                        </a:solidFill>
                        <a:effectLst/>
                        <a:latin typeface="Calibri" pitchFamily="34" charset="0"/>
                        <a:cs typeface="Calibri" pitchFamily="34" charset="0"/>
                      </a:endParaRPr>
                    </a:p>
                  </a:txBody>
                  <a:tcPr marL="13716" marR="13716" marT="34299" marB="3429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800" u="none" strike="noStrike" kern="1200" dirty="0" err="1" smtClean="0">
                          <a:solidFill>
                            <a:schemeClr val="tx2"/>
                          </a:solidFill>
                          <a:effectLst/>
                          <a:latin typeface="Calibri" panose="020F0502020204030204" pitchFamily="34" charset="0"/>
                          <a:ea typeface="+mn-ea"/>
                          <a:cs typeface="Calibri" panose="020F0502020204030204" pitchFamily="34" charset="0"/>
                        </a:rPr>
                        <a:t>MacOS</a:t>
                      </a:r>
                      <a:endParaRPr lang="en-US" sz="800" u="none" strike="noStrike" kern="1200" dirty="0">
                        <a:solidFill>
                          <a:schemeClr val="tx2"/>
                        </a:solidFill>
                        <a:effectLst/>
                        <a:latin typeface="Calibri" panose="020F0502020204030204" pitchFamily="34" charset="0"/>
                        <a:ea typeface="+mn-ea"/>
                        <a:cs typeface="Calibri" panose="020F0502020204030204" pitchFamily="34" charset="0"/>
                      </a:endParaRPr>
                    </a:p>
                  </a:txBody>
                  <a:tcPr marL="13716" marR="13716" marT="34299" marB="3429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algn="ctr" rtl="0" fontAlgn="ctr"/>
                      <a:r>
                        <a:rPr lang="en-US" sz="800" b="1" i="0" u="none" strike="noStrike" dirty="0" smtClean="0">
                          <a:solidFill>
                            <a:schemeClr val="tx2"/>
                          </a:solidFill>
                          <a:effectLst/>
                          <a:latin typeface="Calibri" pitchFamily="34" charset="0"/>
                          <a:cs typeface="Calibri" pitchFamily="34" charset="0"/>
                        </a:rPr>
                        <a:t>50%</a:t>
                      </a:r>
                    </a:p>
                  </a:txBody>
                  <a:tcPr marL="13716" marR="13716" marT="34299" marB="34299"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bl>
          </a:graphicData>
        </a:graphic>
      </p:graphicFrame>
      <p:sp>
        <p:nvSpPr>
          <p:cNvPr id="25" name="Rounded Rectangle 122"/>
          <p:cNvSpPr>
            <a:spLocks noChangeArrowheads="1"/>
          </p:cNvSpPr>
          <p:nvPr/>
        </p:nvSpPr>
        <p:spPr bwMode="auto">
          <a:xfrm>
            <a:off x="5799534" y="2268839"/>
            <a:ext cx="2425304" cy="183356"/>
          </a:xfrm>
          <a:prstGeom prst="roundRect">
            <a:avLst>
              <a:gd name="adj" fmla="val 9204"/>
            </a:avLst>
          </a:prstGeom>
          <a:gradFill rotWithShape="1">
            <a:gsLst>
              <a:gs pos="0">
                <a:srgbClr val="A5A5A5">
                  <a:satMod val="103000"/>
                  <a:lumMod val="102000"/>
                  <a:tint val="94000"/>
                </a:srgbClr>
              </a:gs>
              <a:gs pos="50000">
                <a:srgbClr val="A5A5A5">
                  <a:satMod val="110000"/>
                  <a:lumMod val="100000"/>
                  <a:shade val="100000"/>
                </a:srgbClr>
              </a:gs>
              <a:gs pos="100000">
                <a:srgbClr val="A5A5A5">
                  <a:lumMod val="99000"/>
                  <a:satMod val="120000"/>
                  <a:shade val="78000"/>
                </a:srgbClr>
              </a:gs>
            </a:gsLst>
            <a:lin ang="5400000" scaled="0"/>
          </a:gradFill>
          <a:ln w="6350" cap="flat" cmpd="sng" algn="ctr">
            <a:solidFill>
              <a:srgbClr val="A5A5A5"/>
            </a:solidFill>
            <a:prstDash val="solid"/>
            <a:miter lim="800000"/>
            <a:headEnd/>
            <a:tailEnd/>
          </a:ln>
          <a:effectLst/>
        </p:spPr>
        <p:txBody>
          <a:bodyPr lIns="34290" rIns="34290" anchor="ctr"/>
          <a:lstStyle/>
          <a:p>
            <a:pPr marL="0" marR="0" lvl="0" indent="0" algn="ctr" defTabSz="685718" eaLnBrk="1" fontAlgn="auto" latinLnBrk="0" hangingPunct="1">
              <a:lnSpc>
                <a:spcPct val="100000"/>
              </a:lnSpc>
              <a:spcBef>
                <a:spcPts val="0"/>
              </a:spcBef>
              <a:spcAft>
                <a:spcPts val="0"/>
              </a:spcAft>
              <a:buClrTx/>
              <a:buSzTx/>
              <a:buFontTx/>
              <a:buNone/>
              <a:tabLst/>
              <a:defRPr/>
            </a:pPr>
            <a:r>
              <a:rPr kumimoji="0" lang="en-GB" sz="825" b="1" i="0" u="none" strike="noStrike" kern="0" cap="none" spc="0" normalizeH="0" baseline="0" noProof="0" dirty="0">
                <a:ln>
                  <a:noFill/>
                </a:ln>
                <a:solidFill>
                  <a:prstClr val="white">
                    <a:lumMod val="95000"/>
                  </a:prstClr>
                </a:solidFill>
                <a:effectLst/>
                <a:uLnTx/>
                <a:uFillTx/>
                <a:latin typeface="Calibri"/>
                <a:ea typeface="Segoe UI" pitchFamily="34" charset="0"/>
                <a:cs typeface="Calibri" pitchFamily="34" charset="0"/>
              </a:rPr>
              <a:t>Desktop Browser-OS Combinations</a:t>
            </a:r>
          </a:p>
        </p:txBody>
      </p:sp>
    </p:spTree>
    <p:extLst>
      <p:ext uri="{BB962C8B-B14F-4D97-AF65-F5344CB8AC3E}">
        <p14:creationId xmlns:p14="http://schemas.microsoft.com/office/powerpoint/2010/main" val="585914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Performance Testing</a:t>
            </a:r>
            <a:endParaRPr lang="en-US" dirty="0"/>
          </a:p>
        </p:txBody>
      </p:sp>
      <p:pic>
        <p:nvPicPr>
          <p:cNvPr id="8" name="Picture 7"/>
          <p:cNvPicPr>
            <a:picLocks noChangeAspect="1"/>
          </p:cNvPicPr>
          <p:nvPr/>
        </p:nvPicPr>
        <p:blipFill>
          <a:blip r:embed="rId2"/>
          <a:stretch>
            <a:fillRect/>
          </a:stretch>
        </p:blipFill>
        <p:spPr>
          <a:xfrm>
            <a:off x="104338" y="1301949"/>
            <a:ext cx="6003952" cy="2513762"/>
          </a:xfrm>
          <a:prstGeom prst="rect">
            <a:avLst/>
          </a:prstGeom>
        </p:spPr>
      </p:pic>
      <p:sp>
        <p:nvSpPr>
          <p:cNvPr id="9" name="Rectangle 8"/>
          <p:cNvSpPr/>
          <p:nvPr/>
        </p:nvSpPr>
        <p:spPr>
          <a:xfrm>
            <a:off x="599091" y="743156"/>
            <a:ext cx="4792702" cy="227435"/>
          </a:xfrm>
          <a:prstGeom prst="rect">
            <a:avLst/>
          </a:prstGeom>
        </p:spPr>
        <p:txBody>
          <a:bodyPr wrap="square">
            <a:spAutoFit/>
          </a:bodyPr>
          <a:lstStyle/>
          <a:p>
            <a:pPr defTabSz="334705"/>
            <a:r>
              <a:rPr lang="en-US" sz="878" b="1" i="1" dirty="0">
                <a:solidFill>
                  <a:prstClr val="black"/>
                </a:solidFill>
                <a:latin typeface="Century Gothic" panose="020B0502020202020204" pitchFamily="34" charset="0"/>
                <a:cs typeface="Calibri" panose="020F0502020204030204" pitchFamily="34" charset="0"/>
              </a:rPr>
              <a:t>Cognizant will conduct mobile performance testing of Cargill Mobile Hybrid App</a:t>
            </a:r>
          </a:p>
        </p:txBody>
      </p:sp>
      <p:sp>
        <p:nvSpPr>
          <p:cNvPr id="10" name="Rectangle 9"/>
          <p:cNvSpPr/>
          <p:nvPr/>
        </p:nvSpPr>
        <p:spPr>
          <a:xfrm>
            <a:off x="6181860" y="521875"/>
            <a:ext cx="2851222" cy="2481147"/>
          </a:xfrm>
          <a:prstGeom prst="rect">
            <a:avLst/>
          </a:prstGeom>
          <a:solidFill>
            <a:schemeClr val="bg1"/>
          </a:solidFill>
          <a:ln>
            <a:solidFill>
              <a:srgbClr val="92D050"/>
            </a:solidFill>
          </a:ln>
        </p:spPr>
        <p:txBody>
          <a:bodyPr wrap="square">
            <a:noAutofit/>
          </a:bodyPr>
          <a:lstStyle/>
          <a:p>
            <a:pPr algn="just" defTabSz="334705">
              <a:defRPr/>
            </a:pPr>
            <a:r>
              <a:rPr lang="en-US" sz="878" b="1" u="sng" kern="0" dirty="0">
                <a:solidFill>
                  <a:prstClr val="black"/>
                </a:solidFill>
                <a:latin typeface="Century Gothic" panose="020B0502020202020204" pitchFamily="34" charset="0"/>
                <a:cs typeface="Calibri" panose="020F0502020204030204" pitchFamily="34" charset="0"/>
              </a:rPr>
              <a:t>Activities</a:t>
            </a:r>
            <a:endParaRPr lang="en-US" sz="878" b="1" kern="0" dirty="0">
              <a:solidFill>
                <a:srgbClr val="50B3CF">
                  <a:lumMod val="75000"/>
                </a:srgbClr>
              </a:solidFill>
              <a:latin typeface="Century Gothic" panose="020B0502020202020204" pitchFamily="34" charset="0"/>
              <a:cs typeface="Calibri" panose="020F0502020204030204" pitchFamily="34" charset="0"/>
            </a:endParaRPr>
          </a:p>
          <a:p>
            <a:pPr marL="136922" indent="-136922" defTabSz="685800">
              <a:lnSpc>
                <a:spcPct val="115000"/>
              </a:lnSpc>
              <a:buSzPts val="1000"/>
              <a:buFont typeface="Symbol"/>
              <a:buChar char=""/>
            </a:pPr>
            <a:r>
              <a:rPr lang="en-US" sz="825" dirty="0">
                <a:solidFill>
                  <a:srgbClr val="1F497D"/>
                </a:solidFill>
                <a:latin typeface="Century Gothic" panose="020B0502020202020204" pitchFamily="34" charset="0"/>
                <a:ea typeface="Segoe UI" panose="020B0502040204020203" pitchFamily="34" charset="0"/>
                <a:cs typeface="Segoe UI" panose="020B0502040204020203" pitchFamily="34" charset="0"/>
              </a:rPr>
              <a:t>Requirements Analysis Test Plan Preparation</a:t>
            </a:r>
          </a:p>
          <a:p>
            <a:pPr marL="136922" indent="-136922" defTabSz="685800">
              <a:lnSpc>
                <a:spcPct val="115000"/>
              </a:lnSpc>
              <a:buSzPts val="1000"/>
              <a:buFont typeface="Symbol"/>
              <a:buChar char=""/>
            </a:pPr>
            <a:r>
              <a:rPr lang="en-US" sz="825" dirty="0">
                <a:solidFill>
                  <a:srgbClr val="1F497D"/>
                </a:solidFill>
                <a:latin typeface="Century Gothic" panose="020B0502020202020204" pitchFamily="34" charset="0"/>
                <a:ea typeface="Segoe UI" panose="020B0502040204020203" pitchFamily="34" charset="0"/>
                <a:cs typeface="Segoe UI" panose="020B0502040204020203" pitchFamily="34" charset="0"/>
              </a:rPr>
              <a:t>Identify NFRs</a:t>
            </a:r>
          </a:p>
          <a:p>
            <a:pPr marL="136922" indent="-136922" defTabSz="685800">
              <a:lnSpc>
                <a:spcPct val="115000"/>
              </a:lnSpc>
              <a:buSzPts val="1000"/>
              <a:buFont typeface="Symbol"/>
              <a:buChar char=""/>
            </a:pPr>
            <a:r>
              <a:rPr lang="en-US" sz="825" dirty="0">
                <a:solidFill>
                  <a:srgbClr val="1F497D"/>
                </a:solidFill>
                <a:latin typeface="Century Gothic" panose="020B0502020202020204" pitchFamily="34" charset="0"/>
                <a:ea typeface="Segoe UI" panose="020B0502040204020203" pitchFamily="34" charset="0"/>
                <a:cs typeface="Segoe UI" panose="020B0502040204020203" pitchFamily="34" charset="0"/>
              </a:rPr>
              <a:t>Test Scripts Preparation </a:t>
            </a:r>
            <a:r>
              <a:rPr lang="en-US" sz="788" dirty="0">
                <a:solidFill>
                  <a:srgbClr val="1F497D"/>
                </a:solidFill>
                <a:latin typeface="Century Gothic" panose="020B0502020202020204" pitchFamily="34" charset="0"/>
                <a:ea typeface="Segoe UI" panose="020B0502040204020203" pitchFamily="34" charset="0"/>
                <a:cs typeface="Segoe UI" panose="020B0502040204020203" pitchFamily="34" charset="0"/>
              </a:rPr>
              <a:t>(Multi users scenario)</a:t>
            </a:r>
          </a:p>
          <a:p>
            <a:pPr marL="136922" indent="-136922" defTabSz="685800">
              <a:lnSpc>
                <a:spcPct val="115000"/>
              </a:lnSpc>
              <a:buSzPts val="1000"/>
              <a:buFont typeface="Symbol"/>
              <a:buChar char=""/>
            </a:pPr>
            <a:r>
              <a:rPr lang="en-US" sz="825" dirty="0">
                <a:solidFill>
                  <a:srgbClr val="1F497D"/>
                </a:solidFill>
                <a:latin typeface="Century Gothic" panose="020B0502020202020204" pitchFamily="34" charset="0"/>
                <a:ea typeface="Segoe UI" panose="020B0502040204020203" pitchFamily="34" charset="0"/>
                <a:cs typeface="Segoe UI" panose="020B0502040204020203" pitchFamily="34" charset="0"/>
              </a:rPr>
              <a:t>Reporting</a:t>
            </a:r>
          </a:p>
          <a:p>
            <a:pPr defTabSz="685800">
              <a:lnSpc>
                <a:spcPct val="115000"/>
              </a:lnSpc>
              <a:buSzPts val="1000"/>
            </a:pPr>
            <a:r>
              <a:rPr lang="en-US" sz="825" b="1" dirty="0">
                <a:solidFill>
                  <a:srgbClr val="1F497D"/>
                </a:solidFill>
                <a:latin typeface="Century Gothic" panose="020B0502020202020204" pitchFamily="34" charset="0"/>
                <a:ea typeface="Segoe UI" panose="020B0502040204020203" pitchFamily="34" charset="0"/>
                <a:cs typeface="Segoe UI" panose="020B0502040204020203" pitchFamily="34" charset="0"/>
              </a:rPr>
              <a:t>Mobile Performance Testing Execution</a:t>
            </a:r>
          </a:p>
          <a:p>
            <a:pPr marL="136922" indent="-136922" defTabSz="685800">
              <a:lnSpc>
                <a:spcPct val="115000"/>
              </a:lnSpc>
              <a:buSzPts val="1000"/>
              <a:buFont typeface="Symbol"/>
              <a:buChar char=""/>
            </a:pPr>
            <a:r>
              <a:rPr lang="en-US" sz="825" dirty="0">
                <a:solidFill>
                  <a:srgbClr val="1F497D"/>
                </a:solidFill>
                <a:latin typeface="Century Gothic" panose="020B0502020202020204" pitchFamily="34" charset="0"/>
                <a:ea typeface="Segoe UI" panose="020B0502040204020203" pitchFamily="34" charset="0"/>
                <a:cs typeface="Segoe UI" panose="020B0502040204020203" pitchFamily="34" charset="0"/>
              </a:rPr>
              <a:t>Performance test execution (mobile on-device performance analysis) on both iOS and Android platform – Single user</a:t>
            </a:r>
          </a:p>
          <a:p>
            <a:pPr defTabSz="685800">
              <a:lnSpc>
                <a:spcPct val="115000"/>
              </a:lnSpc>
              <a:buSzPts val="1000"/>
            </a:pPr>
            <a:r>
              <a:rPr lang="en-US" sz="825" dirty="0">
                <a:solidFill>
                  <a:srgbClr val="1F497D"/>
                </a:solidFill>
                <a:latin typeface="Century Gothic" panose="020B0502020202020204" pitchFamily="34" charset="0"/>
                <a:ea typeface="Segoe UI" panose="020B0502040204020203" pitchFamily="34" charset="0"/>
                <a:cs typeface="Segoe UI" panose="020B0502040204020203" pitchFamily="34" charset="0"/>
              </a:rPr>
              <a:t>        ♦This will be done using Charles proxy-</a:t>
            </a:r>
          </a:p>
          <a:p>
            <a:pPr defTabSz="685800">
              <a:lnSpc>
                <a:spcPct val="115000"/>
              </a:lnSpc>
              <a:buSzPts val="1000"/>
            </a:pPr>
            <a:r>
              <a:rPr lang="en-US" sz="825" dirty="0">
                <a:solidFill>
                  <a:srgbClr val="1F497D"/>
                </a:solidFill>
                <a:latin typeface="Century Gothic" panose="020B0502020202020204" pitchFamily="34" charset="0"/>
                <a:ea typeface="Segoe UI" panose="020B0502040204020203" pitchFamily="34" charset="0"/>
                <a:cs typeface="Segoe UI" panose="020B0502040204020203" pitchFamily="34" charset="0"/>
              </a:rPr>
              <a:t>           -tool under different network conditions</a:t>
            </a:r>
          </a:p>
          <a:p>
            <a:pPr marL="136922" indent="-136922" defTabSz="685800">
              <a:lnSpc>
                <a:spcPct val="115000"/>
              </a:lnSpc>
              <a:buSzPts val="1000"/>
              <a:buFont typeface="Symbol"/>
              <a:buChar char=""/>
            </a:pPr>
            <a:r>
              <a:rPr lang="en-US" sz="825" dirty="0">
                <a:solidFill>
                  <a:srgbClr val="1F497D"/>
                </a:solidFill>
                <a:latin typeface="Century Gothic" panose="020B0502020202020204" pitchFamily="34" charset="0"/>
                <a:ea typeface="Segoe UI" panose="020B0502040204020203" pitchFamily="34" charset="0"/>
                <a:cs typeface="Segoe UI" panose="020B0502040204020203" pitchFamily="34" charset="0"/>
              </a:rPr>
              <a:t>Performance test execution using </a:t>
            </a:r>
            <a:r>
              <a:rPr lang="en-US" sz="825" dirty="0" err="1">
                <a:solidFill>
                  <a:srgbClr val="1F497D"/>
                </a:solidFill>
                <a:latin typeface="Century Gothic" panose="020B0502020202020204" pitchFamily="34" charset="0"/>
                <a:ea typeface="Segoe UI" panose="020B0502040204020203" pitchFamily="34" charset="0"/>
                <a:cs typeface="Segoe UI" panose="020B0502040204020203" pitchFamily="34" charset="0"/>
              </a:rPr>
              <a:t>JMeter</a:t>
            </a:r>
            <a:r>
              <a:rPr lang="en-US" sz="825" dirty="0">
                <a:solidFill>
                  <a:srgbClr val="1F497D"/>
                </a:solidFill>
                <a:latin typeface="Century Gothic" panose="020B0502020202020204" pitchFamily="34" charset="0"/>
                <a:ea typeface="Segoe UI" panose="020B0502040204020203" pitchFamily="34" charset="0"/>
                <a:cs typeface="Segoe UI" panose="020B0502040204020203" pitchFamily="34" charset="0"/>
              </a:rPr>
              <a:t> tool – Multi users (150)</a:t>
            </a:r>
          </a:p>
          <a:p>
            <a:pPr defTabSz="685800">
              <a:lnSpc>
                <a:spcPct val="115000"/>
              </a:lnSpc>
              <a:buSzPts val="1000"/>
            </a:pPr>
            <a:r>
              <a:rPr lang="en-US" sz="825" b="1" dirty="0">
                <a:solidFill>
                  <a:srgbClr val="1F497D"/>
                </a:solidFill>
                <a:latin typeface="Century Gothic" panose="020B0502020202020204" pitchFamily="34" charset="0"/>
                <a:ea typeface="Segoe UI" panose="020B0502040204020203" pitchFamily="34" charset="0"/>
                <a:cs typeface="Segoe UI" panose="020B0502040204020203" pitchFamily="34" charset="0"/>
              </a:rPr>
              <a:t>Analysis</a:t>
            </a:r>
          </a:p>
          <a:p>
            <a:pPr marL="136922" indent="-136922" defTabSz="685800">
              <a:lnSpc>
                <a:spcPct val="115000"/>
              </a:lnSpc>
              <a:buSzPts val="1000"/>
              <a:buFont typeface="Symbol"/>
              <a:buChar char=""/>
            </a:pPr>
            <a:r>
              <a:rPr lang="en-US" sz="825" dirty="0">
                <a:solidFill>
                  <a:srgbClr val="1F497D"/>
                </a:solidFill>
                <a:latin typeface="Century Gothic" panose="020B0502020202020204" pitchFamily="34" charset="0"/>
                <a:ea typeface="Segoe UI" panose="020B0502040204020203" pitchFamily="34" charset="0"/>
                <a:cs typeface="Segoe UI" panose="020B0502040204020203" pitchFamily="34" charset="0"/>
              </a:rPr>
              <a:t>Carry out detailed analysis on each of the use case and provide observations for the performance hotspots identified</a:t>
            </a:r>
          </a:p>
        </p:txBody>
      </p:sp>
      <p:sp>
        <p:nvSpPr>
          <p:cNvPr id="11" name="Rectangle 10"/>
          <p:cNvSpPr/>
          <p:nvPr/>
        </p:nvSpPr>
        <p:spPr>
          <a:xfrm>
            <a:off x="6181860" y="3815711"/>
            <a:ext cx="2851222" cy="842192"/>
          </a:xfrm>
          <a:prstGeom prst="rect">
            <a:avLst/>
          </a:prstGeom>
          <a:solidFill>
            <a:schemeClr val="bg1"/>
          </a:solidFill>
          <a:ln>
            <a:solidFill>
              <a:srgbClr val="92D050"/>
            </a:solidFill>
          </a:ln>
        </p:spPr>
        <p:txBody>
          <a:bodyPr wrap="square">
            <a:noAutofit/>
          </a:bodyPr>
          <a:lstStyle/>
          <a:p>
            <a:pPr defTabSz="334705">
              <a:defRPr/>
            </a:pPr>
            <a:r>
              <a:rPr lang="en-US" sz="878" b="1" u="sng" kern="0" dirty="0">
                <a:solidFill>
                  <a:prstClr val="black"/>
                </a:solidFill>
                <a:latin typeface="Century Gothic" panose="020B0502020202020204" pitchFamily="34" charset="0"/>
                <a:cs typeface="Calibri" panose="020F0502020204030204" pitchFamily="34" charset="0"/>
              </a:rPr>
              <a:t>Deliverables</a:t>
            </a:r>
            <a:endParaRPr lang="en-US" sz="806" kern="0" dirty="0">
              <a:solidFill>
                <a:srgbClr val="141414"/>
              </a:solidFill>
              <a:latin typeface="Century Gothic" panose="020B0502020202020204" pitchFamily="34" charset="0"/>
              <a:cs typeface="Calibri" panose="020F0502020204030204" pitchFamily="34" charset="0"/>
            </a:endParaRPr>
          </a:p>
          <a:p>
            <a:pPr marL="136922" indent="-136922" defTabSz="685800">
              <a:lnSpc>
                <a:spcPct val="115000"/>
              </a:lnSpc>
              <a:buSzPts val="1000"/>
              <a:buFont typeface="Symbol"/>
              <a:buChar char=""/>
              <a:defRPr/>
            </a:pPr>
            <a:r>
              <a:rPr lang="en-US" sz="825" dirty="0">
                <a:solidFill>
                  <a:srgbClr val="1F497D"/>
                </a:solidFill>
                <a:latin typeface="Century Gothic" panose="020B0502020202020204" pitchFamily="34" charset="0"/>
                <a:ea typeface="Segoe UI" panose="020B0502040204020203" pitchFamily="34" charset="0"/>
                <a:cs typeface="Segoe UI" panose="020B0502040204020203" pitchFamily="34" charset="0"/>
              </a:rPr>
              <a:t>Test Plan</a:t>
            </a:r>
          </a:p>
          <a:p>
            <a:pPr marL="136922" indent="-136922" defTabSz="685800">
              <a:lnSpc>
                <a:spcPct val="115000"/>
              </a:lnSpc>
              <a:buSzPts val="1000"/>
              <a:buFont typeface="Symbol"/>
              <a:buChar char=""/>
              <a:defRPr/>
            </a:pPr>
            <a:r>
              <a:rPr lang="en-US" sz="825" dirty="0">
                <a:solidFill>
                  <a:srgbClr val="1F497D"/>
                </a:solidFill>
                <a:latin typeface="Century Gothic" panose="020B0502020202020204" pitchFamily="34" charset="0"/>
                <a:ea typeface="Segoe UI" panose="020B0502040204020203" pitchFamily="34" charset="0"/>
                <a:cs typeface="Segoe UI" panose="020B0502040204020203" pitchFamily="34" charset="0"/>
              </a:rPr>
              <a:t>Daily/Weekly Status Reports</a:t>
            </a:r>
          </a:p>
          <a:p>
            <a:pPr marL="136922" indent="-136922" defTabSz="685800">
              <a:lnSpc>
                <a:spcPct val="115000"/>
              </a:lnSpc>
              <a:buSzPts val="1000"/>
              <a:buFont typeface="Symbol"/>
              <a:buChar char=""/>
              <a:defRPr/>
            </a:pPr>
            <a:r>
              <a:rPr lang="en-US" sz="825" dirty="0">
                <a:solidFill>
                  <a:srgbClr val="1F497D"/>
                </a:solidFill>
                <a:latin typeface="Century Gothic" panose="020B0502020202020204" pitchFamily="34" charset="0"/>
                <a:ea typeface="Segoe UI" panose="020B0502040204020203" pitchFamily="34" charset="0"/>
                <a:cs typeface="Segoe UI" panose="020B0502040204020203" pitchFamily="34" charset="0"/>
              </a:rPr>
              <a:t>Test Closure Report</a:t>
            </a:r>
          </a:p>
          <a:p>
            <a:pPr marL="136922" indent="-136922" defTabSz="685800">
              <a:lnSpc>
                <a:spcPct val="115000"/>
              </a:lnSpc>
              <a:buSzPts val="1000"/>
              <a:buFont typeface="Symbol"/>
              <a:buChar char=""/>
              <a:defRPr/>
            </a:pPr>
            <a:r>
              <a:rPr lang="en-US" sz="825" dirty="0">
                <a:solidFill>
                  <a:srgbClr val="1F497D"/>
                </a:solidFill>
                <a:latin typeface="Century Gothic" panose="020B0502020202020204" pitchFamily="34" charset="0"/>
                <a:ea typeface="Segoe UI" panose="020B0502040204020203" pitchFamily="34" charset="0"/>
                <a:cs typeface="Segoe UI" panose="020B0502040204020203" pitchFamily="34" charset="0"/>
              </a:rPr>
              <a:t>Performance testing summary deck</a:t>
            </a:r>
          </a:p>
        </p:txBody>
      </p:sp>
      <p:sp>
        <p:nvSpPr>
          <p:cNvPr id="16" name="Rectangle 15"/>
          <p:cNvSpPr/>
          <p:nvPr/>
        </p:nvSpPr>
        <p:spPr>
          <a:xfrm>
            <a:off x="6181860" y="3048768"/>
            <a:ext cx="2851222" cy="721848"/>
          </a:xfrm>
          <a:prstGeom prst="rect">
            <a:avLst/>
          </a:prstGeom>
          <a:solidFill>
            <a:schemeClr val="bg1"/>
          </a:solidFill>
          <a:ln>
            <a:solidFill>
              <a:srgbClr val="92D050"/>
            </a:solidFill>
          </a:ln>
        </p:spPr>
        <p:txBody>
          <a:bodyPr wrap="square">
            <a:noAutofit/>
          </a:bodyPr>
          <a:lstStyle/>
          <a:p>
            <a:pPr defTabSz="334705">
              <a:defRPr/>
            </a:pPr>
            <a:r>
              <a:rPr lang="en-US" sz="878" b="1" u="sng" kern="0" dirty="0">
                <a:solidFill>
                  <a:prstClr val="black"/>
                </a:solidFill>
                <a:latin typeface="Century Gothic" panose="020B0502020202020204" pitchFamily="34" charset="0"/>
                <a:cs typeface="Calibri" panose="020F0502020204030204" pitchFamily="34" charset="0"/>
              </a:rPr>
              <a:t>Performance Test Tools</a:t>
            </a:r>
            <a:endParaRPr lang="en-US" sz="806" kern="0" dirty="0">
              <a:solidFill>
                <a:srgbClr val="141414"/>
              </a:solidFill>
              <a:latin typeface="Century Gothic" panose="020B0502020202020204" pitchFamily="34" charset="0"/>
              <a:cs typeface="Calibri" panose="020F0502020204030204" pitchFamily="34" charset="0"/>
            </a:endParaRPr>
          </a:p>
          <a:p>
            <a:pPr marL="125514" indent="-125514" algn="just" defTabSz="334705">
              <a:buFont typeface="Wingdings" panose="05000000000000000000" pitchFamily="2" charset="2"/>
              <a:buChar char="§"/>
            </a:pPr>
            <a:r>
              <a:rPr lang="en-US" sz="806" kern="0" dirty="0">
                <a:solidFill>
                  <a:srgbClr val="1F497D"/>
                </a:solidFill>
                <a:latin typeface="Century Gothic" panose="020B0502020202020204" pitchFamily="34" charset="0"/>
                <a:cs typeface="Calibri" panose="020F0502020204030204" pitchFamily="34" charset="0"/>
              </a:rPr>
              <a:t>Network Analysis / Emulation - Charles  Proxy</a:t>
            </a:r>
          </a:p>
          <a:p>
            <a:pPr marL="125514" indent="-125514" algn="just" defTabSz="334705">
              <a:buFont typeface="Wingdings" panose="05000000000000000000" pitchFamily="2" charset="2"/>
              <a:buChar char="§"/>
            </a:pPr>
            <a:r>
              <a:rPr lang="en-US" sz="806" kern="0" dirty="0">
                <a:solidFill>
                  <a:srgbClr val="1F497D"/>
                </a:solidFill>
                <a:latin typeface="Century Gothic" panose="020B0502020202020204" pitchFamily="34" charset="0"/>
                <a:cs typeface="Calibri" panose="020F0502020204030204" pitchFamily="34" charset="0"/>
              </a:rPr>
              <a:t>On-Device Performance Analysis – Browser Plug-ins and Native tools such as XCode and Android </a:t>
            </a:r>
            <a:r>
              <a:rPr lang="en-US" sz="806" kern="0" dirty="0" smtClean="0">
                <a:solidFill>
                  <a:srgbClr val="1F497D"/>
                </a:solidFill>
                <a:latin typeface="Century Gothic" panose="020B0502020202020204" pitchFamily="34" charset="0"/>
                <a:cs typeface="Calibri" panose="020F0502020204030204" pitchFamily="34" charset="0"/>
              </a:rPr>
              <a:t>Studio</a:t>
            </a:r>
            <a:endParaRPr lang="en-US" sz="806" kern="0" dirty="0">
              <a:solidFill>
                <a:srgbClr val="1F497D"/>
              </a:solidFill>
              <a:latin typeface="Century Gothic" panose="020B0502020202020204" pitchFamily="34" charset="0"/>
              <a:cs typeface="Calibri" panose="020F0502020204030204" pitchFamily="34" charset="0"/>
            </a:endParaRPr>
          </a:p>
        </p:txBody>
      </p:sp>
    </p:spTree>
    <p:extLst>
      <p:ext uri="{BB962C8B-B14F-4D97-AF65-F5344CB8AC3E}">
        <p14:creationId xmlns:p14="http://schemas.microsoft.com/office/powerpoint/2010/main" val="36341103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Recommended Device Matrix (Testing)</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887692001"/>
              </p:ext>
            </p:extLst>
          </p:nvPr>
        </p:nvGraphicFramePr>
        <p:xfrm>
          <a:off x="175441" y="776182"/>
          <a:ext cx="8742528" cy="1141027"/>
        </p:xfrm>
        <a:graphic>
          <a:graphicData uri="http://schemas.openxmlformats.org/drawingml/2006/table">
            <a:tbl>
              <a:tblPr/>
              <a:tblGrid>
                <a:gridCol w="311922">
                  <a:extLst>
                    <a:ext uri="{9D8B030D-6E8A-4147-A177-3AD203B41FA5}">
                      <a16:colId xmlns:a16="http://schemas.microsoft.com/office/drawing/2014/main" val="20000"/>
                    </a:ext>
                  </a:extLst>
                </a:gridCol>
                <a:gridCol w="1114894">
                  <a:extLst>
                    <a:ext uri="{9D8B030D-6E8A-4147-A177-3AD203B41FA5}">
                      <a16:colId xmlns:a16="http://schemas.microsoft.com/office/drawing/2014/main" val="20001"/>
                    </a:ext>
                  </a:extLst>
                </a:gridCol>
                <a:gridCol w="1089841">
                  <a:extLst>
                    <a:ext uri="{9D8B030D-6E8A-4147-A177-3AD203B41FA5}">
                      <a16:colId xmlns:a16="http://schemas.microsoft.com/office/drawing/2014/main" val="20002"/>
                    </a:ext>
                  </a:extLst>
                </a:gridCol>
                <a:gridCol w="613819">
                  <a:extLst>
                    <a:ext uri="{9D8B030D-6E8A-4147-A177-3AD203B41FA5}">
                      <a16:colId xmlns:a16="http://schemas.microsoft.com/office/drawing/2014/main" val="20003"/>
                    </a:ext>
                  </a:extLst>
                </a:gridCol>
                <a:gridCol w="714032">
                  <a:extLst>
                    <a:ext uri="{9D8B030D-6E8A-4147-A177-3AD203B41FA5}">
                      <a16:colId xmlns:a16="http://schemas.microsoft.com/office/drawing/2014/main" val="20004"/>
                    </a:ext>
                  </a:extLst>
                </a:gridCol>
                <a:gridCol w="814250">
                  <a:extLst>
                    <a:ext uri="{9D8B030D-6E8A-4147-A177-3AD203B41FA5}">
                      <a16:colId xmlns:a16="http://schemas.microsoft.com/office/drawing/2014/main" val="20005"/>
                    </a:ext>
                  </a:extLst>
                </a:gridCol>
                <a:gridCol w="1064786">
                  <a:extLst>
                    <a:ext uri="{9D8B030D-6E8A-4147-A177-3AD203B41FA5}">
                      <a16:colId xmlns:a16="http://schemas.microsoft.com/office/drawing/2014/main" val="20006"/>
                    </a:ext>
                  </a:extLst>
                </a:gridCol>
                <a:gridCol w="1127421">
                  <a:extLst>
                    <a:ext uri="{9D8B030D-6E8A-4147-A177-3AD203B41FA5}">
                      <a16:colId xmlns:a16="http://schemas.microsoft.com/office/drawing/2014/main" val="20007"/>
                    </a:ext>
                  </a:extLst>
                </a:gridCol>
                <a:gridCol w="952045">
                  <a:extLst>
                    <a:ext uri="{9D8B030D-6E8A-4147-A177-3AD203B41FA5}">
                      <a16:colId xmlns:a16="http://schemas.microsoft.com/office/drawing/2014/main" val="20008"/>
                    </a:ext>
                  </a:extLst>
                </a:gridCol>
                <a:gridCol w="939518">
                  <a:extLst>
                    <a:ext uri="{9D8B030D-6E8A-4147-A177-3AD203B41FA5}">
                      <a16:colId xmlns:a16="http://schemas.microsoft.com/office/drawing/2014/main" val="20009"/>
                    </a:ext>
                  </a:extLst>
                </a:gridCol>
              </a:tblGrid>
              <a:tr h="28284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1" i="0" u="none" strike="noStrike" dirty="0" smtClean="0">
                          <a:solidFill>
                            <a:srgbClr val="000000"/>
                          </a:solidFill>
                          <a:effectLst/>
                          <a:latin typeface="Calibri" panose="020F0502020204030204" pitchFamily="34" charset="0"/>
                          <a:cs typeface="Calibri" panose="020F0502020204030204" pitchFamily="34" charset="0"/>
                        </a:rPr>
                        <a:t>S.No</a:t>
                      </a:r>
                      <a:endParaRPr lang="en-US" sz="1000" b="1" i="0" u="none" strike="noStrike" dirty="0">
                        <a:solidFill>
                          <a:srgbClr val="000000"/>
                        </a:solidFill>
                        <a:effectLst/>
                        <a:latin typeface="Calibri" panose="020F0502020204030204" pitchFamily="34" charset="0"/>
                        <a:cs typeface="Calibri" panose="020F0502020204030204" pitchFamily="34" charset="0"/>
                      </a:endParaRPr>
                    </a:p>
                  </a:txBody>
                  <a:tcPr marL="4145" marR="4145" marT="414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A9D08E"/>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Device</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A9D08E"/>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1" i="0" u="none" strike="noStrike" dirty="0">
                          <a:solidFill>
                            <a:srgbClr val="000000"/>
                          </a:solidFill>
                          <a:effectLst/>
                          <a:latin typeface="Calibri" panose="020F0502020204030204" pitchFamily="34" charset="0"/>
                          <a:cs typeface="Calibri" panose="020F0502020204030204" pitchFamily="34" charset="0"/>
                        </a:rPr>
                        <a:t>Device Type</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A9D08E"/>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1" i="0" u="none" strike="noStrike" dirty="0">
                          <a:solidFill>
                            <a:srgbClr val="000000"/>
                          </a:solidFill>
                          <a:effectLst/>
                          <a:latin typeface="Calibri" panose="020F0502020204030204" pitchFamily="34" charset="0"/>
                          <a:cs typeface="Calibri" panose="020F0502020204030204" pitchFamily="34" charset="0"/>
                        </a:rPr>
                        <a:t>Platform</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A9D08E"/>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1" i="0" u="none" strike="noStrike" dirty="0">
                          <a:solidFill>
                            <a:srgbClr val="000000"/>
                          </a:solidFill>
                          <a:effectLst/>
                          <a:latin typeface="Calibri" panose="020F0502020204030204" pitchFamily="34" charset="0"/>
                          <a:cs typeface="Calibri" panose="020F0502020204030204" pitchFamily="34" charset="0"/>
                        </a:rPr>
                        <a:t>Operating System</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A9D08E"/>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1" i="0" u="none" strike="noStrike" dirty="0">
                          <a:solidFill>
                            <a:srgbClr val="000000"/>
                          </a:solidFill>
                          <a:effectLst/>
                          <a:latin typeface="Calibri" panose="020F0502020204030204" pitchFamily="34" charset="0"/>
                          <a:cs typeface="Calibri" panose="020F0502020204030204" pitchFamily="34" charset="0"/>
                        </a:rPr>
                        <a:t>Screen Size</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A9D08E"/>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1" i="0" u="none" strike="noStrike" dirty="0">
                          <a:solidFill>
                            <a:srgbClr val="000000"/>
                          </a:solidFill>
                          <a:effectLst/>
                          <a:latin typeface="Calibri" panose="020F0502020204030204" pitchFamily="34" charset="0"/>
                          <a:cs typeface="Calibri" panose="020F0502020204030204" pitchFamily="34" charset="0"/>
                        </a:rPr>
                        <a:t>Screen Resolution</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A9D08E"/>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1" i="0" u="none" strike="noStrike" dirty="0">
                          <a:solidFill>
                            <a:srgbClr val="000000"/>
                          </a:solidFill>
                          <a:effectLst/>
                          <a:latin typeface="Calibri" panose="020F0502020204030204" pitchFamily="34" charset="0"/>
                          <a:cs typeface="Calibri" panose="020F0502020204030204" pitchFamily="34" charset="0"/>
                        </a:rPr>
                        <a:t>Priority</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A9D08E"/>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1" i="0" u="none" strike="noStrike" dirty="0">
                          <a:solidFill>
                            <a:srgbClr val="000000"/>
                          </a:solidFill>
                          <a:effectLst/>
                          <a:latin typeface="Calibri" panose="020F0502020204030204" pitchFamily="34" charset="0"/>
                          <a:cs typeface="Calibri" panose="020F0502020204030204" pitchFamily="34" charset="0"/>
                        </a:rPr>
                        <a:t>Infra Type</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A9D08E"/>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1" i="0" u="none" strike="noStrike" dirty="0">
                          <a:solidFill>
                            <a:srgbClr val="000000"/>
                          </a:solidFill>
                          <a:effectLst/>
                          <a:latin typeface="Calibri" panose="020F0502020204030204" pitchFamily="34" charset="0"/>
                          <a:cs typeface="Calibri" panose="020F0502020204030204" pitchFamily="34" charset="0"/>
                        </a:rPr>
                        <a:t>% of Functional Testing </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A9D08E"/>
                    </a:solidFill>
                  </a:tcPr>
                </a:tc>
                <a:extLst>
                  <a:ext uri="{0D108BD9-81ED-4DB2-BD59-A6C34878D82A}">
                    <a16:rowId xmlns:a16="http://schemas.microsoft.com/office/drawing/2014/main" val="10000"/>
                  </a:ext>
                </a:extLst>
              </a:tr>
              <a:tr h="21750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b"/>
                      <a:r>
                        <a:rPr lang="en-US" sz="1000" b="0" i="0" u="none" strike="noStrike" dirty="0">
                          <a:solidFill>
                            <a:srgbClr val="000000"/>
                          </a:solidFill>
                          <a:effectLst/>
                          <a:latin typeface="Calibri" panose="020F0502020204030204" pitchFamily="34" charset="0"/>
                          <a:cs typeface="Calibri" panose="020F0502020204030204" pitchFamily="34" charset="0"/>
                        </a:rPr>
                        <a:t>1</a:t>
                      </a:r>
                    </a:p>
                  </a:txBody>
                  <a:tcPr marL="4145" marR="4145" marT="414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iPhone 6s</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b"/>
                      <a:r>
                        <a:rPr lang="en-US" sz="1000" b="0" i="0" u="none" strike="noStrike" dirty="0">
                          <a:solidFill>
                            <a:srgbClr val="000000"/>
                          </a:solidFill>
                          <a:effectLst/>
                          <a:latin typeface="Calibri" panose="020F0502020204030204" pitchFamily="34" charset="0"/>
                          <a:cs typeface="Calibri" panose="020F0502020204030204" pitchFamily="34" charset="0"/>
                        </a:rPr>
                        <a:t>Phone</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b"/>
                      <a:r>
                        <a:rPr lang="en-US" sz="1000" b="0" i="0" u="none" strike="noStrike" dirty="0">
                          <a:solidFill>
                            <a:srgbClr val="000000"/>
                          </a:solidFill>
                          <a:effectLst/>
                          <a:latin typeface="Calibri" panose="020F0502020204030204" pitchFamily="34" charset="0"/>
                          <a:cs typeface="Calibri" panose="020F0502020204030204" pitchFamily="34" charset="0"/>
                        </a:rPr>
                        <a:t>iOS</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0" i="0" u="none" strike="noStrike" dirty="0" smtClean="0">
                          <a:solidFill>
                            <a:srgbClr val="000000"/>
                          </a:solidFill>
                          <a:effectLst/>
                          <a:latin typeface="Calibri" panose="020F0502020204030204" pitchFamily="34" charset="0"/>
                          <a:cs typeface="Calibri" panose="020F0502020204030204" pitchFamily="34" charset="0"/>
                        </a:rPr>
                        <a:t>10</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4.7"</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750 x 1334 pixels </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Primary</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Physical Device </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b"/>
                      <a:r>
                        <a:rPr lang="en-US" sz="1000" b="0" i="0" u="none" strike="noStrike" dirty="0">
                          <a:solidFill>
                            <a:srgbClr val="000000"/>
                          </a:solidFill>
                          <a:effectLst/>
                          <a:latin typeface="Calibri" panose="020F0502020204030204" pitchFamily="34" charset="0"/>
                          <a:cs typeface="Calibri" panose="020F0502020204030204" pitchFamily="34" charset="0"/>
                        </a:rPr>
                        <a:t>100%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1750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b"/>
                      <a:r>
                        <a:rPr lang="en-US" sz="1000" b="0" i="0" u="none" strike="noStrike" dirty="0">
                          <a:solidFill>
                            <a:srgbClr val="000000"/>
                          </a:solidFill>
                          <a:effectLst/>
                          <a:latin typeface="Calibri" panose="020F0502020204030204" pitchFamily="34" charset="0"/>
                          <a:cs typeface="Calibri" panose="020F0502020204030204" pitchFamily="34" charset="0"/>
                        </a:rPr>
                        <a:t>2</a:t>
                      </a:r>
                    </a:p>
                  </a:txBody>
                  <a:tcPr marL="4145" marR="4145" marT="414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Samsung Galaxy </a:t>
                      </a:r>
                      <a:r>
                        <a:rPr lang="en-US" sz="1000" b="0" i="0" u="none" strike="noStrike" dirty="0" smtClean="0">
                          <a:solidFill>
                            <a:srgbClr val="000000"/>
                          </a:solidFill>
                          <a:effectLst/>
                          <a:latin typeface="Calibri" panose="020F0502020204030204" pitchFamily="34" charset="0"/>
                          <a:cs typeface="Calibri" panose="020F0502020204030204" pitchFamily="34" charset="0"/>
                        </a:rPr>
                        <a:t>S6</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b"/>
                      <a:r>
                        <a:rPr lang="en-US" sz="1000" b="0" i="0" u="none" strike="noStrike" dirty="0">
                          <a:solidFill>
                            <a:srgbClr val="000000"/>
                          </a:solidFill>
                          <a:effectLst/>
                          <a:latin typeface="Calibri" panose="020F0502020204030204" pitchFamily="34" charset="0"/>
                          <a:cs typeface="Calibri" panose="020F0502020204030204" pitchFamily="34" charset="0"/>
                        </a:rPr>
                        <a:t>Phone</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b"/>
                      <a:r>
                        <a:rPr lang="en-US" sz="1000" b="0" i="0" u="none" strike="noStrike" dirty="0">
                          <a:solidFill>
                            <a:srgbClr val="000000"/>
                          </a:solidFill>
                          <a:effectLst/>
                          <a:latin typeface="Calibri" panose="020F0502020204030204" pitchFamily="34" charset="0"/>
                          <a:cs typeface="Calibri" panose="020F0502020204030204" pitchFamily="34" charset="0"/>
                        </a:rPr>
                        <a:t>Android </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0" i="0" u="none" strike="noStrike" dirty="0" smtClean="0">
                          <a:solidFill>
                            <a:srgbClr val="000000"/>
                          </a:solidFill>
                          <a:effectLst/>
                          <a:latin typeface="Calibri" panose="020F0502020204030204" pitchFamily="34" charset="0"/>
                          <a:cs typeface="Calibri" panose="020F0502020204030204" pitchFamily="34" charset="0"/>
                        </a:rPr>
                        <a:t>6,7</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5.1"</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0" i="0" u="none" strike="noStrike" dirty="0" smtClean="0">
                          <a:solidFill>
                            <a:srgbClr val="000000"/>
                          </a:solidFill>
                          <a:effectLst/>
                          <a:latin typeface="Calibri" panose="020F0502020204030204" pitchFamily="34" charset="0"/>
                          <a:cs typeface="Calibri" panose="020F0502020204030204" pitchFamily="34" charset="0"/>
                        </a:rPr>
                        <a:t>1440 </a:t>
                      </a:r>
                      <a:r>
                        <a:rPr lang="en-US" sz="1000" b="0" i="0" u="none" strike="noStrike" dirty="0">
                          <a:solidFill>
                            <a:srgbClr val="000000"/>
                          </a:solidFill>
                          <a:effectLst/>
                          <a:latin typeface="Calibri" panose="020F0502020204030204" pitchFamily="34" charset="0"/>
                          <a:cs typeface="Calibri" panose="020F0502020204030204" pitchFamily="34" charset="0"/>
                        </a:rPr>
                        <a:t>x </a:t>
                      </a:r>
                      <a:r>
                        <a:rPr lang="en-US" sz="1000" b="0" i="0" u="none" strike="noStrike" dirty="0" smtClean="0">
                          <a:solidFill>
                            <a:srgbClr val="000000"/>
                          </a:solidFill>
                          <a:effectLst/>
                          <a:latin typeface="Calibri" panose="020F0502020204030204" pitchFamily="34" charset="0"/>
                          <a:cs typeface="Calibri" panose="020F0502020204030204" pitchFamily="34" charset="0"/>
                        </a:rPr>
                        <a:t>2560 </a:t>
                      </a:r>
                      <a:r>
                        <a:rPr lang="en-US" sz="1000" b="0" i="0" u="none" strike="noStrike" dirty="0">
                          <a:solidFill>
                            <a:srgbClr val="000000"/>
                          </a:solidFill>
                          <a:effectLst/>
                          <a:latin typeface="Calibri" panose="020F0502020204030204" pitchFamily="34" charset="0"/>
                          <a:cs typeface="Calibri" panose="020F0502020204030204" pitchFamily="34" charset="0"/>
                        </a:rPr>
                        <a:t>pixels</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Primary</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Physical Device </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b"/>
                      <a:r>
                        <a:rPr lang="en-US" sz="1000" b="0" i="0" u="none" strike="noStrike" dirty="0">
                          <a:solidFill>
                            <a:srgbClr val="000000"/>
                          </a:solidFill>
                          <a:effectLst/>
                          <a:latin typeface="Calibri" panose="020F0502020204030204" pitchFamily="34" charset="0"/>
                          <a:cs typeface="Calibri" panose="020F0502020204030204" pitchFamily="34" charset="0"/>
                        </a:rPr>
                        <a:t>100%</a:t>
                      </a: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98536">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b"/>
                      <a:r>
                        <a:rPr lang="en-US" sz="1000" b="0" i="0" u="none" strike="noStrike" dirty="0">
                          <a:solidFill>
                            <a:srgbClr val="000000"/>
                          </a:solidFill>
                          <a:effectLst/>
                          <a:latin typeface="Calibri" panose="020F0502020204030204" pitchFamily="34" charset="0"/>
                          <a:cs typeface="Calibri" panose="020F0502020204030204" pitchFamily="34" charset="0"/>
                        </a:rPr>
                        <a:t>3</a:t>
                      </a:r>
                    </a:p>
                  </a:txBody>
                  <a:tcPr marL="4145" marR="4145" marT="414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iPhone 5 /5S</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b"/>
                      <a:r>
                        <a:rPr lang="en-US" sz="1000" b="0" i="0" u="none" strike="noStrike" dirty="0">
                          <a:solidFill>
                            <a:srgbClr val="000000"/>
                          </a:solidFill>
                          <a:effectLst/>
                          <a:latin typeface="Calibri" panose="020F0502020204030204" pitchFamily="34" charset="0"/>
                          <a:cs typeface="Calibri" panose="020F0502020204030204" pitchFamily="34" charset="0"/>
                        </a:rPr>
                        <a:t>Phone</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b"/>
                      <a:r>
                        <a:rPr lang="en-US" sz="1000" b="0" i="0" u="none" strike="noStrike" dirty="0">
                          <a:solidFill>
                            <a:srgbClr val="000000"/>
                          </a:solidFill>
                          <a:effectLst/>
                          <a:latin typeface="Calibri" panose="020F0502020204030204" pitchFamily="34" charset="0"/>
                          <a:cs typeface="Calibri" panose="020F0502020204030204" pitchFamily="34" charset="0"/>
                        </a:rPr>
                        <a:t>iOS</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8.4.1</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4.0"</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640 x 1136 pixels</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Secondary</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Physical Device </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b"/>
                      <a:r>
                        <a:rPr lang="en-US" sz="1000" b="0" i="0" u="none" strike="noStrike" dirty="0" smtClean="0">
                          <a:solidFill>
                            <a:srgbClr val="000000"/>
                          </a:solidFill>
                          <a:effectLst/>
                          <a:latin typeface="Calibri" panose="020F0502020204030204" pitchFamily="34" charset="0"/>
                          <a:cs typeface="Calibri" panose="020F0502020204030204" pitchFamily="34" charset="0"/>
                        </a:rPr>
                        <a:t>25%</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98536">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b"/>
                      <a:r>
                        <a:rPr lang="en-US" sz="1000" b="0" i="0" u="none" strike="noStrike" dirty="0">
                          <a:solidFill>
                            <a:srgbClr val="000000"/>
                          </a:solidFill>
                          <a:effectLst/>
                          <a:latin typeface="Calibri" panose="020F0502020204030204" pitchFamily="34" charset="0"/>
                          <a:cs typeface="Calibri" panose="020F0502020204030204" pitchFamily="34" charset="0"/>
                        </a:rPr>
                        <a:t>4</a:t>
                      </a:r>
                    </a:p>
                  </a:txBody>
                  <a:tcPr marL="4145" marR="4145" marT="414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0" i="0" u="none" strike="noStrike" dirty="0" smtClean="0">
                          <a:solidFill>
                            <a:srgbClr val="000000"/>
                          </a:solidFill>
                          <a:effectLst/>
                          <a:latin typeface="Calibri" panose="020F0502020204030204" pitchFamily="34" charset="0"/>
                          <a:cs typeface="Calibri" panose="020F0502020204030204" pitchFamily="34" charset="0"/>
                        </a:rPr>
                        <a:t>Samsung</a:t>
                      </a:r>
                      <a:r>
                        <a:rPr lang="en-US" sz="1000" b="0" i="0" u="none" strike="noStrike" baseline="0" dirty="0" smtClean="0">
                          <a:solidFill>
                            <a:srgbClr val="000000"/>
                          </a:solidFill>
                          <a:effectLst/>
                          <a:latin typeface="Calibri" panose="020F0502020204030204" pitchFamily="34" charset="0"/>
                          <a:cs typeface="Calibri" panose="020F0502020204030204" pitchFamily="34" charset="0"/>
                        </a:rPr>
                        <a:t> Galaxy S5</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b"/>
                      <a:r>
                        <a:rPr lang="en-US" sz="1000" b="0" i="0" u="none" strike="noStrike" dirty="0">
                          <a:solidFill>
                            <a:srgbClr val="000000"/>
                          </a:solidFill>
                          <a:effectLst/>
                          <a:latin typeface="Calibri" panose="020F0502020204030204" pitchFamily="34" charset="0"/>
                          <a:cs typeface="Calibri" panose="020F0502020204030204" pitchFamily="34" charset="0"/>
                        </a:rPr>
                        <a:t>Phone</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b"/>
                      <a:r>
                        <a:rPr lang="en-US" sz="1000" b="0" i="0" u="none" strike="noStrike" dirty="0">
                          <a:solidFill>
                            <a:srgbClr val="000000"/>
                          </a:solidFill>
                          <a:effectLst/>
                          <a:latin typeface="Calibri" panose="020F0502020204030204" pitchFamily="34" charset="0"/>
                          <a:cs typeface="Calibri" panose="020F0502020204030204" pitchFamily="34" charset="0"/>
                        </a:rPr>
                        <a:t>Android </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0" i="0" u="none" strike="noStrike" dirty="0" smtClean="0">
                          <a:solidFill>
                            <a:srgbClr val="000000"/>
                          </a:solidFill>
                          <a:effectLst/>
                          <a:latin typeface="Calibri" panose="020F0502020204030204" pitchFamily="34" charset="0"/>
                          <a:cs typeface="Calibri" panose="020F0502020204030204" pitchFamily="34" charset="0"/>
                        </a:rPr>
                        <a:t>5.0.2</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5.1"</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1080 x 1920 pixels</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0" i="0" u="none" strike="noStrike" dirty="0" smtClean="0">
                          <a:solidFill>
                            <a:srgbClr val="000000"/>
                          </a:solidFill>
                          <a:effectLst/>
                          <a:latin typeface="Calibri" panose="020F0502020204030204" pitchFamily="34" charset="0"/>
                          <a:cs typeface="Calibri" panose="020F0502020204030204" pitchFamily="34" charset="0"/>
                        </a:rPr>
                        <a:t>Secondary</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0" i="0" u="none" strike="noStrike" dirty="0">
                          <a:solidFill>
                            <a:srgbClr val="000000"/>
                          </a:solidFill>
                          <a:effectLst/>
                          <a:latin typeface="Calibri" panose="020F0502020204030204" pitchFamily="34" charset="0"/>
                          <a:cs typeface="Calibri" panose="020F0502020204030204" pitchFamily="34" charset="0"/>
                        </a:rPr>
                        <a:t>Physical Device </a:t>
                      </a:r>
                    </a:p>
                  </a:txBody>
                  <a:tcPr marL="4145" marR="4145" marT="41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b"/>
                      <a:r>
                        <a:rPr lang="en-US" sz="1000" b="0" i="0" u="none" strike="noStrike" dirty="0" smtClean="0">
                          <a:solidFill>
                            <a:srgbClr val="000000"/>
                          </a:solidFill>
                          <a:effectLst/>
                          <a:latin typeface="Calibri" panose="020F0502020204030204" pitchFamily="34" charset="0"/>
                          <a:cs typeface="Calibri" panose="020F0502020204030204" pitchFamily="34" charset="0"/>
                        </a:rPr>
                        <a:t>25%</a:t>
                      </a:r>
                      <a:endParaRPr lang="en-US" sz="1000" b="0" i="0" u="none" strike="noStrike" dirty="0">
                        <a:solidFill>
                          <a:srgbClr val="000000"/>
                        </a:solidFill>
                        <a:effectLst/>
                        <a:latin typeface="Calibri" panose="020F0502020204030204" pitchFamily="34" charset="0"/>
                        <a:cs typeface="Calibri" panose="020F0502020204030204" pitchFamily="34" charset="0"/>
                      </a:endParaRPr>
                    </a:p>
                  </a:txBody>
                  <a:tcPr marL="4145" marR="4145" marT="41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nvPr>
        </p:nvGraphicFramePr>
        <p:xfrm>
          <a:off x="175441" y="2844352"/>
          <a:ext cx="8742529" cy="1681900"/>
        </p:xfrm>
        <a:graphic>
          <a:graphicData uri="http://schemas.openxmlformats.org/drawingml/2006/table">
            <a:tbl>
              <a:tblPr/>
              <a:tblGrid>
                <a:gridCol w="3512046">
                  <a:extLst>
                    <a:ext uri="{9D8B030D-6E8A-4147-A177-3AD203B41FA5}">
                      <a16:colId xmlns:a16="http://schemas.microsoft.com/office/drawing/2014/main" val="20000"/>
                    </a:ext>
                  </a:extLst>
                </a:gridCol>
                <a:gridCol w="1086776">
                  <a:extLst>
                    <a:ext uri="{9D8B030D-6E8A-4147-A177-3AD203B41FA5}">
                      <a16:colId xmlns:a16="http://schemas.microsoft.com/office/drawing/2014/main" val="20001"/>
                    </a:ext>
                  </a:extLst>
                </a:gridCol>
                <a:gridCol w="817822">
                  <a:extLst>
                    <a:ext uri="{9D8B030D-6E8A-4147-A177-3AD203B41FA5}">
                      <a16:colId xmlns:a16="http://schemas.microsoft.com/office/drawing/2014/main" val="20002"/>
                    </a:ext>
                  </a:extLst>
                </a:gridCol>
                <a:gridCol w="1575232">
                  <a:extLst>
                    <a:ext uri="{9D8B030D-6E8A-4147-A177-3AD203B41FA5}">
                      <a16:colId xmlns:a16="http://schemas.microsoft.com/office/drawing/2014/main" val="20003"/>
                    </a:ext>
                  </a:extLst>
                </a:gridCol>
                <a:gridCol w="1750653">
                  <a:extLst>
                    <a:ext uri="{9D8B030D-6E8A-4147-A177-3AD203B41FA5}">
                      <a16:colId xmlns:a16="http://schemas.microsoft.com/office/drawing/2014/main" val="20004"/>
                    </a:ext>
                  </a:extLst>
                </a:gridCol>
              </a:tblGrid>
              <a:tr h="60388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fontAlgn="ctr"/>
                      <a:r>
                        <a:rPr lang="en-US" sz="1000" u="none" strike="noStrike" dirty="0">
                          <a:solidFill>
                            <a:schemeClr val="tx2"/>
                          </a:solidFill>
                          <a:effectLst/>
                          <a:latin typeface="Calibri" panose="020F0502020204030204" pitchFamily="34" charset="0"/>
                        </a:rPr>
                        <a:t>Type of Testing</a:t>
                      </a:r>
                      <a:endParaRPr lang="en-US" sz="1000" b="1"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solidFill>
                      <a:srgbClr val="92D05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u="none" strike="noStrike" dirty="0">
                          <a:solidFill>
                            <a:schemeClr val="tx2"/>
                          </a:solidFill>
                          <a:effectLst/>
                          <a:latin typeface="Calibri" panose="020F0502020204030204" pitchFamily="34" charset="0"/>
                        </a:rPr>
                        <a:t>Device Category</a:t>
                      </a:r>
                      <a:endParaRPr lang="en-US" sz="1000" b="1"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solidFill>
                      <a:srgbClr val="92D05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u="none" strike="noStrike" dirty="0">
                          <a:solidFill>
                            <a:schemeClr val="tx2"/>
                          </a:solidFill>
                          <a:effectLst/>
                          <a:latin typeface="Calibri" panose="020F0502020204030204" pitchFamily="34" charset="0"/>
                        </a:rPr>
                        <a:t>No of Devices</a:t>
                      </a:r>
                      <a:endParaRPr lang="en-US" sz="1000" b="1"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solidFill>
                      <a:srgbClr val="92D05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u="none" strike="noStrike" dirty="0">
                          <a:solidFill>
                            <a:schemeClr val="tx2"/>
                          </a:solidFill>
                          <a:effectLst/>
                          <a:latin typeface="Calibri" panose="020F0502020204030204" pitchFamily="34" charset="0"/>
                        </a:rPr>
                        <a:t>% of functional execution</a:t>
                      </a:r>
                      <a:endParaRPr lang="en-US" sz="1000" b="1"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solidFill>
                      <a:srgbClr val="92D05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000" u="none" strike="noStrike" dirty="0">
                          <a:solidFill>
                            <a:schemeClr val="tx2"/>
                          </a:solidFill>
                          <a:effectLst/>
                          <a:latin typeface="Calibri" panose="020F0502020204030204" pitchFamily="34" charset="0"/>
                        </a:rPr>
                        <a:t>No of execution </a:t>
                      </a:r>
                      <a:r>
                        <a:rPr lang="en-US" sz="1000" u="none" strike="noStrike" dirty="0" smtClean="0">
                          <a:solidFill>
                            <a:schemeClr val="tx2"/>
                          </a:solidFill>
                          <a:effectLst/>
                          <a:latin typeface="Calibri" panose="020F0502020204030204" pitchFamily="34" charset="0"/>
                        </a:rPr>
                        <a:t>cycle</a:t>
                      </a:r>
                      <a:endParaRPr lang="en-US" sz="1000" b="1"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0000"/>
                  </a:ext>
                </a:extLst>
              </a:tr>
              <a:tr h="16319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fontAlgn="ctr"/>
                      <a:r>
                        <a:rPr lang="en-US" sz="1050" b="0" i="0" u="none" strike="noStrike" dirty="0" smtClean="0">
                          <a:solidFill>
                            <a:schemeClr val="tx2"/>
                          </a:solidFill>
                          <a:effectLst/>
                          <a:latin typeface="Calibri" panose="020F0502020204030204" pitchFamily="34" charset="0"/>
                        </a:rPr>
                        <a:t>System</a:t>
                      </a:r>
                      <a:r>
                        <a:rPr lang="en-US" sz="1050" b="0" i="0" u="none" strike="noStrike" baseline="0" dirty="0" smtClean="0">
                          <a:solidFill>
                            <a:schemeClr val="tx2"/>
                          </a:solidFill>
                          <a:effectLst/>
                          <a:latin typeface="Calibri" panose="020F0502020204030204" pitchFamily="34" charset="0"/>
                        </a:rPr>
                        <a:t> Testing</a:t>
                      </a:r>
                      <a:endParaRPr lang="en-US" sz="1050" b="0"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50" u="none" strike="noStrike" dirty="0">
                          <a:solidFill>
                            <a:schemeClr val="tx2"/>
                          </a:solidFill>
                          <a:effectLst/>
                          <a:latin typeface="Calibri" panose="020F0502020204030204" pitchFamily="34" charset="0"/>
                        </a:rPr>
                        <a:t>Primary</a:t>
                      </a:r>
                      <a:endParaRPr lang="en-US" sz="1050" b="0"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50" u="none" strike="noStrike" dirty="0">
                          <a:solidFill>
                            <a:schemeClr val="tx2"/>
                          </a:solidFill>
                          <a:effectLst/>
                          <a:latin typeface="Calibri" panose="020F0502020204030204" pitchFamily="34" charset="0"/>
                        </a:rPr>
                        <a:t>2</a:t>
                      </a:r>
                      <a:endParaRPr lang="en-US" sz="1050" b="0"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50" u="none" strike="noStrike" dirty="0">
                          <a:solidFill>
                            <a:schemeClr val="tx2"/>
                          </a:solidFill>
                          <a:effectLst/>
                          <a:latin typeface="Calibri" panose="020F0502020204030204" pitchFamily="34" charset="0"/>
                        </a:rPr>
                        <a:t>100%</a:t>
                      </a:r>
                      <a:endParaRPr lang="en-US" sz="1050" b="0"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u="none" strike="noStrike" dirty="0" smtClean="0">
                          <a:solidFill>
                            <a:schemeClr val="tx2"/>
                          </a:solidFill>
                          <a:effectLst/>
                          <a:latin typeface="Calibri" panose="020F0502020204030204" pitchFamily="34" charset="0"/>
                        </a:rPr>
                        <a:t>1</a:t>
                      </a:r>
                      <a:endParaRPr lang="en-US" sz="1000" b="0"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6319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fontAlgn="ctr"/>
                      <a:r>
                        <a:rPr lang="en-US" sz="1050" u="none" strike="noStrike" dirty="0">
                          <a:solidFill>
                            <a:schemeClr val="tx2"/>
                          </a:solidFill>
                          <a:effectLst/>
                          <a:latin typeface="Calibri" panose="020F0502020204030204" pitchFamily="34" charset="0"/>
                        </a:rPr>
                        <a:t>Device/OS Compatibility Testing</a:t>
                      </a:r>
                      <a:endParaRPr lang="en-US" sz="1050" b="0"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50" u="none" strike="noStrike" dirty="0">
                          <a:solidFill>
                            <a:schemeClr val="tx2"/>
                          </a:solidFill>
                          <a:effectLst/>
                          <a:latin typeface="Calibri" panose="020F0502020204030204" pitchFamily="34" charset="0"/>
                        </a:rPr>
                        <a:t>Secondary</a:t>
                      </a:r>
                      <a:endParaRPr lang="en-US" sz="1050" b="0"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50" b="0" i="0" u="none" strike="noStrike" dirty="0">
                          <a:solidFill>
                            <a:schemeClr val="tx2"/>
                          </a:solidFill>
                          <a:effectLst/>
                          <a:latin typeface="Calibri" panose="020F0502020204030204" pitchFamily="34" charset="0"/>
                        </a:rPr>
                        <a:t>2</a:t>
                      </a: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50" u="none" strike="noStrike" dirty="0" smtClean="0">
                          <a:solidFill>
                            <a:schemeClr val="tx2"/>
                          </a:solidFill>
                          <a:effectLst/>
                          <a:latin typeface="Calibri" panose="020F0502020204030204" pitchFamily="34" charset="0"/>
                        </a:rPr>
                        <a:t>25%</a:t>
                      </a:r>
                      <a:endParaRPr lang="en-US" sz="1050" b="0"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u="none" strike="noStrike" dirty="0" smtClean="0">
                          <a:solidFill>
                            <a:schemeClr val="tx2"/>
                          </a:solidFill>
                          <a:effectLst/>
                          <a:latin typeface="Calibri" panose="020F0502020204030204" pitchFamily="34" charset="0"/>
                        </a:rPr>
                        <a:t>1</a:t>
                      </a:r>
                      <a:endParaRPr lang="en-US" sz="1000" b="0"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983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fontAlgn="ctr"/>
                      <a:r>
                        <a:rPr lang="en-US" sz="1050" u="none" strike="noStrike" dirty="0">
                          <a:solidFill>
                            <a:schemeClr val="tx2"/>
                          </a:solidFill>
                          <a:effectLst/>
                          <a:latin typeface="Calibri" panose="020F0502020204030204" pitchFamily="34" charset="0"/>
                        </a:rPr>
                        <a:t>Mobile Specific Testing</a:t>
                      </a:r>
                      <a:br>
                        <a:rPr lang="en-US" sz="1050" u="none" strike="noStrike" dirty="0">
                          <a:solidFill>
                            <a:schemeClr val="tx2"/>
                          </a:solidFill>
                          <a:effectLst/>
                          <a:latin typeface="Calibri" panose="020F0502020204030204" pitchFamily="34" charset="0"/>
                        </a:rPr>
                      </a:br>
                      <a:r>
                        <a:rPr lang="en-US" sz="1050" u="none" strike="noStrike" dirty="0">
                          <a:solidFill>
                            <a:schemeClr val="tx2"/>
                          </a:solidFill>
                          <a:effectLst/>
                          <a:latin typeface="Calibri" panose="020F0502020204030204" pitchFamily="34" charset="0"/>
                        </a:rPr>
                        <a:t>(Interruption, Network Testing, Battery Consumption etc)</a:t>
                      </a:r>
                      <a:endParaRPr lang="en-US" sz="1050" b="0"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50" u="none" strike="noStrike" dirty="0">
                          <a:solidFill>
                            <a:schemeClr val="tx2"/>
                          </a:solidFill>
                          <a:effectLst/>
                          <a:latin typeface="Calibri" panose="020F0502020204030204" pitchFamily="34" charset="0"/>
                        </a:rPr>
                        <a:t>Primary</a:t>
                      </a:r>
                      <a:endParaRPr lang="en-US" sz="1050" b="0"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50" u="none" strike="noStrike" dirty="0">
                          <a:solidFill>
                            <a:schemeClr val="tx2"/>
                          </a:solidFill>
                          <a:effectLst/>
                          <a:latin typeface="Calibri" panose="020F0502020204030204" pitchFamily="34" charset="0"/>
                        </a:rPr>
                        <a:t>2</a:t>
                      </a:r>
                      <a:endParaRPr lang="en-US" sz="1050" b="0"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50" u="none" strike="noStrike" dirty="0">
                          <a:solidFill>
                            <a:schemeClr val="tx2"/>
                          </a:solidFill>
                          <a:effectLst/>
                          <a:latin typeface="Calibri" panose="020F0502020204030204" pitchFamily="34" charset="0"/>
                        </a:rPr>
                        <a:t>5%</a:t>
                      </a:r>
                      <a:endParaRPr lang="en-US" sz="1050" b="0"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u="none" strike="noStrike" dirty="0" smtClean="0">
                          <a:solidFill>
                            <a:schemeClr val="tx2"/>
                          </a:solidFill>
                          <a:effectLst/>
                          <a:latin typeface="Calibri" panose="020F0502020204030204" pitchFamily="34" charset="0"/>
                        </a:rPr>
                        <a:t>1</a:t>
                      </a:r>
                      <a:endParaRPr lang="en-US" sz="1000" b="0"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6319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fontAlgn="ctr"/>
                      <a:r>
                        <a:rPr lang="en-US" sz="1050" u="none" strike="noStrike" dirty="0">
                          <a:solidFill>
                            <a:schemeClr val="tx2"/>
                          </a:solidFill>
                          <a:effectLst/>
                          <a:latin typeface="Calibri" panose="020F0502020204030204" pitchFamily="34" charset="0"/>
                        </a:rPr>
                        <a:t>Defect Retesting</a:t>
                      </a:r>
                      <a:endParaRPr lang="en-US" sz="1050" b="0"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50" u="none" strike="noStrike" dirty="0">
                          <a:solidFill>
                            <a:schemeClr val="tx2"/>
                          </a:solidFill>
                          <a:effectLst/>
                          <a:latin typeface="Calibri" panose="020F0502020204030204" pitchFamily="34" charset="0"/>
                        </a:rPr>
                        <a:t>Primary</a:t>
                      </a:r>
                      <a:endParaRPr lang="en-US" sz="1050" b="0"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50" u="none" strike="noStrike" dirty="0">
                          <a:solidFill>
                            <a:schemeClr val="tx2"/>
                          </a:solidFill>
                          <a:effectLst/>
                          <a:latin typeface="Calibri" panose="020F0502020204030204" pitchFamily="34" charset="0"/>
                        </a:rPr>
                        <a:t>2</a:t>
                      </a:r>
                      <a:endParaRPr lang="en-US" sz="1050" b="0"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50" u="none" strike="noStrike" dirty="0">
                          <a:solidFill>
                            <a:schemeClr val="tx2"/>
                          </a:solidFill>
                          <a:effectLst/>
                          <a:latin typeface="Calibri" panose="020F0502020204030204" pitchFamily="34" charset="0"/>
                        </a:rPr>
                        <a:t>20%</a:t>
                      </a:r>
                      <a:endParaRPr lang="en-US" sz="1050" b="0"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u="none" strike="noStrike" dirty="0">
                          <a:solidFill>
                            <a:schemeClr val="tx2"/>
                          </a:solidFill>
                          <a:effectLst/>
                          <a:latin typeface="Calibri" panose="020F0502020204030204" pitchFamily="34" charset="0"/>
                        </a:rPr>
                        <a:t>1</a:t>
                      </a:r>
                      <a:endParaRPr lang="en-US" sz="1000" b="0"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6319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fontAlgn="ctr"/>
                      <a:r>
                        <a:rPr lang="en-US" sz="1050" u="none" strike="noStrike" dirty="0">
                          <a:solidFill>
                            <a:schemeClr val="tx2"/>
                          </a:solidFill>
                          <a:effectLst/>
                          <a:latin typeface="Calibri" panose="020F0502020204030204" pitchFamily="34" charset="0"/>
                        </a:rPr>
                        <a:t>Regression Testing</a:t>
                      </a:r>
                      <a:endParaRPr lang="en-US" sz="1050" b="0"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50" u="none" strike="noStrike" dirty="0">
                          <a:solidFill>
                            <a:schemeClr val="tx2"/>
                          </a:solidFill>
                          <a:effectLst/>
                          <a:latin typeface="Calibri" panose="020F0502020204030204" pitchFamily="34" charset="0"/>
                        </a:rPr>
                        <a:t>Primary</a:t>
                      </a:r>
                      <a:endParaRPr lang="en-US" sz="1050" b="0"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50" u="none" strike="noStrike" dirty="0">
                          <a:solidFill>
                            <a:schemeClr val="tx2"/>
                          </a:solidFill>
                          <a:effectLst/>
                          <a:latin typeface="Calibri" panose="020F0502020204030204" pitchFamily="34" charset="0"/>
                        </a:rPr>
                        <a:t>2</a:t>
                      </a:r>
                      <a:endParaRPr lang="en-US" sz="1050" b="0"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50" u="none" strike="noStrike" dirty="0" smtClean="0">
                          <a:solidFill>
                            <a:schemeClr val="tx2"/>
                          </a:solidFill>
                          <a:effectLst/>
                          <a:latin typeface="Calibri" panose="020F0502020204030204" pitchFamily="34" charset="0"/>
                        </a:rPr>
                        <a:t>20%</a:t>
                      </a:r>
                      <a:endParaRPr lang="en-US" sz="1050" b="0"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ctr"/>
                      <a:r>
                        <a:rPr lang="en-US" sz="1000" b="0" i="0" u="none" strike="noStrike" dirty="0" smtClean="0">
                          <a:solidFill>
                            <a:schemeClr val="tx2"/>
                          </a:solidFill>
                          <a:effectLst/>
                          <a:latin typeface="Calibri" panose="020F0502020204030204" pitchFamily="34" charset="0"/>
                        </a:rPr>
                        <a:t>1</a:t>
                      </a:r>
                      <a:endParaRPr lang="en-US" sz="1000" b="0" i="0" u="none" strike="noStrike" dirty="0">
                        <a:solidFill>
                          <a:schemeClr val="tx2"/>
                        </a:solidFill>
                        <a:effectLst/>
                        <a:latin typeface="Calibri" panose="020F0502020204030204" pitchFamily="34" charset="0"/>
                      </a:endParaRPr>
                    </a:p>
                  </a:txBody>
                  <a:tcPr marL="9525" marR="9525" marT="9525" marB="0" anchor="ctr">
                    <a:lnL w="12700" cmpd="sng">
                      <a:solidFill>
                        <a:srgbClr val="9BBB59"/>
                      </a:solidFill>
                    </a:lnL>
                    <a:lnR w="12700" cmpd="sng">
                      <a:solidFill>
                        <a:srgbClr val="9BBB59"/>
                      </a:solidFill>
                    </a:lnR>
                    <a:lnT w="12700" cmpd="sng">
                      <a:solidFill>
                        <a:srgbClr val="9BBB59"/>
                      </a:solidFill>
                    </a:lnT>
                    <a:lnB w="12700" cmpd="sng">
                      <a:solidFill>
                        <a:srgbClr val="9BBB59"/>
                      </a:solid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10" name="Rectangle 9"/>
          <p:cNvSpPr/>
          <p:nvPr/>
        </p:nvSpPr>
        <p:spPr>
          <a:xfrm>
            <a:off x="175441" y="2434178"/>
            <a:ext cx="2186304" cy="369332"/>
          </a:xfrm>
          <a:prstGeom prst="rect">
            <a:avLst/>
          </a:prstGeom>
        </p:spPr>
        <p:txBody>
          <a:bodyPr wrap="none">
            <a:spAutoFit/>
          </a:bodyPr>
          <a:lstStyle/>
          <a:p>
            <a:pPr algn="ctr" defTabSz="457162" fontAlgn="b"/>
            <a:r>
              <a:rPr lang="en-US" b="1" dirty="0">
                <a:solidFill>
                  <a:srgbClr val="000000"/>
                </a:solidFill>
                <a:latin typeface="Calibri" panose="020F0502020204030204" pitchFamily="34" charset="0"/>
                <a:cs typeface="Calibri" panose="020F0502020204030204" pitchFamily="34" charset="0"/>
              </a:rPr>
              <a:t>Test Execution Cycles</a:t>
            </a:r>
          </a:p>
        </p:txBody>
      </p:sp>
      <p:sp>
        <p:nvSpPr>
          <p:cNvPr id="11" name="TextBox 10"/>
          <p:cNvSpPr txBox="1"/>
          <p:nvPr/>
        </p:nvSpPr>
        <p:spPr>
          <a:xfrm>
            <a:off x="168143" y="2043756"/>
            <a:ext cx="8975857" cy="369332"/>
          </a:xfrm>
          <a:prstGeom prst="rect">
            <a:avLst/>
          </a:prstGeom>
          <a:noFill/>
        </p:spPr>
        <p:txBody>
          <a:bodyPr wrap="square" rtlCol="0">
            <a:spAutoFit/>
          </a:bodyPr>
          <a:lstStyle/>
          <a:p>
            <a:pPr defTabSz="457162"/>
            <a:r>
              <a:rPr lang="en-US" sz="900" b="1" dirty="0">
                <a:solidFill>
                  <a:prstClr val="black"/>
                </a:solidFill>
                <a:latin typeface="Calibri"/>
              </a:rPr>
              <a:t>NOTE: </a:t>
            </a:r>
            <a:r>
              <a:rPr lang="en-US" sz="900" dirty="0">
                <a:solidFill>
                  <a:prstClr val="black"/>
                </a:solidFill>
                <a:latin typeface="Calibri"/>
              </a:rPr>
              <a:t>Mobile Device, Model, OS version are arrived based on sample market stat and proven industry best practices, However this device list can be discussed and updated with both parties ( Cognizant and Customer ) but not increasing the no. of devices . Additional devices would incur additional test effort and device costs. </a:t>
            </a:r>
          </a:p>
        </p:txBody>
      </p:sp>
    </p:spTree>
    <p:extLst>
      <p:ext uri="{BB962C8B-B14F-4D97-AF65-F5344CB8AC3E}">
        <p14:creationId xmlns:p14="http://schemas.microsoft.com/office/powerpoint/2010/main" val="1139207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38" y="9525"/>
            <a:ext cx="7772837" cy="455444"/>
          </a:xfrm>
        </p:spPr>
        <p:txBody>
          <a:bodyPr vert="horz" lIns="91440" tIns="45720" rIns="91440" bIns="45720" rtlCol="0" anchor="ctr">
            <a:normAutofit fontScale="90000"/>
          </a:bodyPr>
          <a:lstStyle/>
          <a:p>
            <a:r>
              <a:rPr lang="en-US" dirty="0"/>
              <a:t>Assumptions &amp; Dependencies – Application, Portal &amp; Web services development</a:t>
            </a:r>
          </a:p>
        </p:txBody>
      </p:sp>
      <p:sp>
        <p:nvSpPr>
          <p:cNvPr id="3" name="Rectangle 2"/>
          <p:cNvSpPr/>
          <p:nvPr/>
        </p:nvSpPr>
        <p:spPr>
          <a:xfrm>
            <a:off x="-97971" y="464969"/>
            <a:ext cx="9144000" cy="4693849"/>
          </a:xfrm>
          <a:prstGeom prst="rect">
            <a:avLst/>
          </a:prstGeom>
        </p:spPr>
        <p:txBody>
          <a:bodyPr wrap="square" numCol="1" spcCol="274320">
            <a:spAutoFit/>
          </a:bodyPr>
          <a:lstStyle/>
          <a:p>
            <a:pPr marL="285750" lvl="1" algn="just">
              <a:spcBef>
                <a:spcPts val="0"/>
              </a:spcBef>
              <a:spcAft>
                <a:spcPts val="600"/>
              </a:spcAft>
              <a:buClr>
                <a:schemeClr val="tx2">
                  <a:lumMod val="75000"/>
                  <a:lumOff val="25000"/>
                </a:schemeClr>
              </a:buClr>
            </a:pPr>
            <a:r>
              <a:rPr lang="en-US" sz="1000" b="1" i="1" dirty="0" smtClean="0">
                <a:solidFill>
                  <a:schemeClr val="tx2"/>
                </a:solidFill>
                <a:latin typeface="Calibri" panose="020F0502020204030204" pitchFamily="34" charset="0"/>
              </a:rPr>
              <a:t>Mobile App &amp; Admin Portal Development Assumptions</a:t>
            </a:r>
          </a:p>
          <a:p>
            <a:pPr lvl="1" indent="-171450" algn="just">
              <a:spcBef>
                <a:spcPts val="0"/>
              </a:spcBef>
              <a:spcAft>
                <a:spcPts val="400"/>
              </a:spcAft>
              <a:buClr>
                <a:schemeClr val="tx2">
                  <a:lumMod val="75000"/>
                  <a:lumOff val="25000"/>
                </a:schemeClr>
              </a:buClr>
              <a:buFont typeface="Arial" panose="020B0604020202020204" pitchFamily="34" charset="0"/>
              <a:buChar char="•"/>
            </a:pPr>
            <a:r>
              <a:rPr lang="en-US" sz="1000" dirty="0" smtClean="0">
                <a:solidFill>
                  <a:schemeClr val="tx2"/>
                </a:solidFill>
                <a:latin typeface="Calibri" panose="020F0502020204030204" pitchFamily="34" charset="0"/>
              </a:rPr>
              <a:t>The mobile App </a:t>
            </a:r>
            <a:r>
              <a:rPr lang="en-US" sz="1000" dirty="0">
                <a:solidFill>
                  <a:schemeClr val="tx2"/>
                </a:solidFill>
                <a:latin typeface="Calibri" panose="020F0502020204030204" pitchFamily="34" charset="0"/>
              </a:rPr>
              <a:t>will be developed </a:t>
            </a:r>
            <a:r>
              <a:rPr lang="en-US" sz="1000" dirty="0" smtClean="0">
                <a:solidFill>
                  <a:schemeClr val="tx2"/>
                </a:solidFill>
                <a:latin typeface="Calibri" panose="020F0502020204030204" pitchFamily="34" charset="0"/>
              </a:rPr>
              <a:t>using </a:t>
            </a:r>
            <a:r>
              <a:rPr lang="en-US" sz="1000" dirty="0">
                <a:solidFill>
                  <a:schemeClr val="tx2"/>
                </a:solidFill>
                <a:latin typeface="Calibri" panose="020F0502020204030204" pitchFamily="34" charset="0"/>
              </a:rPr>
              <a:t>HTML5, CSS3, JS, </a:t>
            </a:r>
            <a:r>
              <a:rPr lang="en-US" sz="1000" dirty="0" smtClean="0">
                <a:solidFill>
                  <a:schemeClr val="tx2"/>
                </a:solidFill>
                <a:latin typeface="Calibri" panose="020F0502020204030204" pitchFamily="34" charset="0"/>
              </a:rPr>
              <a:t>jQuery and wrapped </a:t>
            </a:r>
            <a:r>
              <a:rPr lang="en-US" sz="1000" dirty="0">
                <a:solidFill>
                  <a:schemeClr val="tx2"/>
                </a:solidFill>
                <a:latin typeface="Calibri" panose="020F0502020204030204" pitchFamily="34" charset="0"/>
              </a:rPr>
              <a:t>as a hybrid mobile app </a:t>
            </a:r>
            <a:r>
              <a:rPr lang="en-US" sz="1000" dirty="0" smtClean="0">
                <a:solidFill>
                  <a:schemeClr val="tx2"/>
                </a:solidFill>
                <a:latin typeface="Calibri" panose="020F0502020204030204" pitchFamily="34" charset="0"/>
              </a:rPr>
              <a:t>using </a:t>
            </a:r>
            <a:r>
              <a:rPr lang="en-US" sz="1000" dirty="0" err="1" smtClean="0">
                <a:solidFill>
                  <a:schemeClr val="tx2"/>
                </a:solidFill>
                <a:latin typeface="Calibri" panose="020F0502020204030204" pitchFamily="34" charset="0"/>
              </a:rPr>
              <a:t>PhoneGap</a:t>
            </a:r>
            <a:r>
              <a:rPr lang="en-US" sz="1000" dirty="0">
                <a:solidFill>
                  <a:schemeClr val="tx2"/>
                </a:solidFill>
                <a:latin typeface="Calibri" panose="020F0502020204030204" pitchFamily="34" charset="0"/>
              </a:rPr>
              <a:t> </a:t>
            </a:r>
            <a:r>
              <a:rPr lang="en-US" sz="1000" dirty="0" smtClean="0">
                <a:solidFill>
                  <a:schemeClr val="tx2"/>
                </a:solidFill>
                <a:latin typeface="Calibri" panose="020F0502020204030204" pitchFamily="34" charset="0"/>
              </a:rPr>
              <a:t>(Cordova).</a:t>
            </a:r>
            <a:endParaRPr lang="en-US" sz="1000" dirty="0">
              <a:solidFill>
                <a:schemeClr val="tx2"/>
              </a:solidFill>
              <a:latin typeface="Calibri" panose="020F0502020204030204" pitchFamily="34" charset="0"/>
            </a:endParaRPr>
          </a:p>
          <a:p>
            <a:pPr lvl="1" indent="-171450" algn="just">
              <a:spcBef>
                <a:spcPts val="0"/>
              </a:spcBef>
              <a:spcAft>
                <a:spcPts val="400"/>
              </a:spcAft>
              <a:buClr>
                <a:schemeClr val="tx2">
                  <a:lumMod val="75000"/>
                  <a:lumOff val="25000"/>
                </a:schemeClr>
              </a:buClr>
              <a:buFont typeface="Arial" panose="020B0604020202020204" pitchFamily="34" charset="0"/>
              <a:buChar char="•"/>
            </a:pPr>
            <a:r>
              <a:rPr lang="en-US" sz="1000" dirty="0">
                <a:solidFill>
                  <a:schemeClr val="tx2"/>
                </a:solidFill>
                <a:latin typeface="Calibri" panose="020F0502020204030204" pitchFamily="34" charset="0"/>
              </a:rPr>
              <a:t>Mobiles OS versions assumed for support are iOS9 &amp; above and Android latest 3 versions respectively. </a:t>
            </a:r>
            <a:r>
              <a:rPr lang="en-US" sz="1000" dirty="0" smtClean="0">
                <a:solidFill>
                  <a:schemeClr val="tx2"/>
                </a:solidFill>
                <a:latin typeface="Calibri" panose="020F0502020204030204" pitchFamily="34" charset="0"/>
              </a:rPr>
              <a:t>The actual </a:t>
            </a:r>
            <a:r>
              <a:rPr lang="en-US" sz="1000" dirty="0">
                <a:solidFill>
                  <a:schemeClr val="tx2"/>
                </a:solidFill>
                <a:latin typeface="Calibri" panose="020F0502020204030204" pitchFamily="34" charset="0"/>
              </a:rPr>
              <a:t>devices and OS versions for elaborate testing shall be mutually agreed upon between Cognizant and Cargill during Due Diligence phase</a:t>
            </a:r>
          </a:p>
          <a:p>
            <a:pPr lvl="1" indent="-171450" algn="just">
              <a:spcBef>
                <a:spcPts val="0"/>
              </a:spcBef>
              <a:spcAft>
                <a:spcPts val="400"/>
              </a:spcAft>
              <a:buClr>
                <a:schemeClr val="tx2">
                  <a:lumMod val="75000"/>
                  <a:lumOff val="25000"/>
                </a:schemeClr>
              </a:buClr>
              <a:buFont typeface="Arial" panose="020B0604020202020204" pitchFamily="34" charset="0"/>
              <a:buChar char="•"/>
            </a:pPr>
            <a:r>
              <a:rPr lang="en-US" sz="1000" dirty="0" smtClean="0">
                <a:solidFill>
                  <a:schemeClr val="tx2"/>
                </a:solidFill>
                <a:latin typeface="Calibri" panose="020F0502020204030204" pitchFamily="34" charset="0"/>
              </a:rPr>
              <a:t>Only Mobile form factor is considered </a:t>
            </a:r>
            <a:r>
              <a:rPr lang="en-US" sz="1000" dirty="0">
                <a:solidFill>
                  <a:schemeClr val="tx2"/>
                </a:solidFill>
                <a:latin typeface="Calibri" panose="020F0502020204030204" pitchFamily="34" charset="0"/>
              </a:rPr>
              <a:t>in </a:t>
            </a:r>
            <a:r>
              <a:rPr lang="en-US" sz="1000" dirty="0" smtClean="0">
                <a:solidFill>
                  <a:schemeClr val="tx2"/>
                </a:solidFill>
                <a:latin typeface="Calibri" panose="020F0502020204030204" pitchFamily="34" charset="0"/>
              </a:rPr>
              <a:t>scope</a:t>
            </a:r>
            <a:endParaRPr lang="en-US" sz="1000" dirty="0">
              <a:solidFill>
                <a:schemeClr val="tx2"/>
              </a:solidFill>
              <a:latin typeface="Calibri" panose="020F0502020204030204" pitchFamily="34" charset="0"/>
            </a:endParaRPr>
          </a:p>
          <a:p>
            <a:pPr lvl="1" indent="-171450" algn="just">
              <a:spcBef>
                <a:spcPts val="0"/>
              </a:spcBef>
              <a:spcAft>
                <a:spcPts val="400"/>
              </a:spcAft>
              <a:buClr>
                <a:schemeClr val="tx2">
                  <a:lumMod val="75000"/>
                  <a:lumOff val="25000"/>
                </a:schemeClr>
              </a:buClr>
              <a:buFont typeface="Arial" panose="020B0604020202020204" pitchFamily="34" charset="0"/>
              <a:buChar char="•"/>
            </a:pPr>
            <a:r>
              <a:rPr lang="en-US" sz="1000" dirty="0">
                <a:solidFill>
                  <a:schemeClr val="tx2"/>
                </a:solidFill>
                <a:latin typeface="Calibri" panose="020F0502020204030204" pitchFamily="34" charset="0"/>
              </a:rPr>
              <a:t>App will be built to function in Portrait mode only</a:t>
            </a:r>
          </a:p>
          <a:p>
            <a:pPr lvl="1" indent="-171450" algn="just">
              <a:spcBef>
                <a:spcPts val="0"/>
              </a:spcBef>
              <a:spcAft>
                <a:spcPts val="400"/>
              </a:spcAft>
              <a:buClr>
                <a:schemeClr val="tx2">
                  <a:lumMod val="75000"/>
                  <a:lumOff val="25000"/>
                </a:schemeClr>
              </a:buClr>
              <a:buFont typeface="Arial" panose="020B0604020202020204" pitchFamily="34" charset="0"/>
              <a:buChar char="•"/>
            </a:pPr>
            <a:r>
              <a:rPr lang="en-US" sz="1000" dirty="0" smtClean="0">
                <a:solidFill>
                  <a:schemeClr val="tx2"/>
                </a:solidFill>
                <a:latin typeface="Calibri" panose="020F0502020204030204" pitchFamily="34" charset="0"/>
              </a:rPr>
              <a:t>Mobile App </a:t>
            </a:r>
            <a:r>
              <a:rPr lang="en-US" sz="1000" dirty="0">
                <a:solidFill>
                  <a:schemeClr val="tx2"/>
                </a:solidFill>
                <a:latin typeface="Calibri" panose="020F0502020204030204" pitchFamily="34" charset="0"/>
              </a:rPr>
              <a:t>will be designed </a:t>
            </a:r>
            <a:r>
              <a:rPr lang="en-US" sz="1000" dirty="0" smtClean="0">
                <a:solidFill>
                  <a:schemeClr val="tx2"/>
                </a:solidFill>
                <a:latin typeface="Calibri" panose="020F0502020204030204" pitchFamily="34" charset="0"/>
              </a:rPr>
              <a:t>to support only English</a:t>
            </a:r>
            <a:endParaRPr lang="en-US" sz="1000" dirty="0">
              <a:solidFill>
                <a:schemeClr val="tx2"/>
              </a:solidFill>
              <a:latin typeface="Calibri" panose="020F0502020204030204" pitchFamily="34" charset="0"/>
            </a:endParaRPr>
          </a:p>
          <a:p>
            <a:pPr lvl="1" indent="-171450" algn="just">
              <a:spcBef>
                <a:spcPts val="0"/>
              </a:spcBef>
              <a:spcAft>
                <a:spcPts val="400"/>
              </a:spcAft>
              <a:buClr>
                <a:schemeClr val="tx2">
                  <a:lumMod val="75000"/>
                  <a:lumOff val="25000"/>
                </a:schemeClr>
              </a:buClr>
              <a:buFont typeface="Arial" panose="020B0604020202020204" pitchFamily="34" charset="0"/>
              <a:buChar char="•"/>
            </a:pPr>
            <a:r>
              <a:rPr lang="en-US" sz="1000" dirty="0">
                <a:solidFill>
                  <a:schemeClr val="tx2"/>
                </a:solidFill>
                <a:latin typeface="Calibri" panose="020F0502020204030204" pitchFamily="34" charset="0"/>
              </a:rPr>
              <a:t>Data will be stored in device local storage (SQLite) in an encrypted format to store limited recipe </a:t>
            </a:r>
            <a:r>
              <a:rPr lang="en-US" sz="1000" dirty="0" smtClean="0">
                <a:solidFill>
                  <a:schemeClr val="tx2"/>
                </a:solidFill>
                <a:latin typeface="Calibri" panose="020F0502020204030204" pitchFamily="34" charset="0"/>
              </a:rPr>
              <a:t>data. Limited offline functionality to store already viewed policy documents and to store pending data for 7 days is considered </a:t>
            </a:r>
            <a:endParaRPr lang="en-US" sz="1000" dirty="0">
              <a:solidFill>
                <a:schemeClr val="tx2"/>
              </a:solidFill>
              <a:latin typeface="Calibri" panose="020F0502020204030204" pitchFamily="34" charset="0"/>
            </a:endParaRPr>
          </a:p>
          <a:p>
            <a:pPr lvl="1" indent="-171450" algn="just">
              <a:spcBef>
                <a:spcPts val="0"/>
              </a:spcBef>
              <a:spcAft>
                <a:spcPts val="400"/>
              </a:spcAft>
              <a:buClr>
                <a:schemeClr val="tx2">
                  <a:lumMod val="75000"/>
                  <a:lumOff val="25000"/>
                </a:schemeClr>
              </a:buClr>
              <a:buFont typeface="Arial" panose="020B0604020202020204" pitchFamily="34" charset="0"/>
              <a:buChar char="•"/>
            </a:pPr>
            <a:r>
              <a:rPr lang="en-US" sz="1000" dirty="0" smtClean="0">
                <a:solidFill>
                  <a:schemeClr val="tx2"/>
                </a:solidFill>
                <a:latin typeface="Calibri" panose="020F0502020204030204" pitchFamily="34" charset="0"/>
              </a:rPr>
              <a:t>Cargill </a:t>
            </a:r>
            <a:r>
              <a:rPr lang="en-US" sz="1000" dirty="0">
                <a:solidFill>
                  <a:schemeClr val="tx2"/>
                </a:solidFill>
                <a:latin typeface="Calibri" panose="020F0502020204030204" pitchFamily="34" charset="0"/>
              </a:rPr>
              <a:t>will procure the required licenses for third party push notification service and provide the same for development and testing</a:t>
            </a:r>
          </a:p>
          <a:p>
            <a:pPr lvl="1" indent="-171450" algn="just">
              <a:spcAft>
                <a:spcPts val="400"/>
              </a:spcAft>
              <a:buClr>
                <a:schemeClr val="tx2">
                  <a:lumMod val="75000"/>
                  <a:lumOff val="25000"/>
                </a:schemeClr>
              </a:buClr>
              <a:buFont typeface="Arial" panose="020B0604020202020204" pitchFamily="34" charset="0"/>
              <a:buChar char="•"/>
            </a:pPr>
            <a:r>
              <a:rPr lang="en-US" sz="1000" dirty="0" smtClean="0">
                <a:solidFill>
                  <a:schemeClr val="tx2"/>
                </a:solidFill>
                <a:latin typeface="Calibri" panose="020F0502020204030204" pitchFamily="34" charset="0"/>
              </a:rPr>
              <a:t>This Admin portal is an RWD app and is </a:t>
            </a:r>
            <a:r>
              <a:rPr lang="en-US" sz="1000" dirty="0">
                <a:solidFill>
                  <a:schemeClr val="tx2"/>
                </a:solidFill>
                <a:latin typeface="Calibri" panose="020F0502020204030204" pitchFamily="34" charset="0"/>
              </a:rPr>
              <a:t>built on HTML5, CSS3, </a:t>
            </a:r>
            <a:r>
              <a:rPr lang="en-US" sz="1000" dirty="0" smtClean="0">
                <a:solidFill>
                  <a:schemeClr val="tx2"/>
                </a:solidFill>
                <a:latin typeface="Calibri" panose="020F0502020204030204" pitchFamily="34" charset="0"/>
              </a:rPr>
              <a:t>jQuery</a:t>
            </a:r>
          </a:p>
          <a:p>
            <a:pPr lvl="1" indent="-171450" algn="just">
              <a:spcBef>
                <a:spcPts val="0"/>
              </a:spcBef>
              <a:spcAft>
                <a:spcPts val="400"/>
              </a:spcAft>
              <a:buClr>
                <a:schemeClr val="tx2">
                  <a:lumMod val="75000"/>
                  <a:lumOff val="25000"/>
                </a:schemeClr>
              </a:buClr>
              <a:buFont typeface="Arial" panose="020B0604020202020204" pitchFamily="34" charset="0"/>
              <a:buChar char="•"/>
            </a:pPr>
            <a:r>
              <a:rPr lang="en-US" sz="1000" dirty="0" smtClean="0">
                <a:solidFill>
                  <a:schemeClr val="tx2"/>
                </a:solidFill>
                <a:latin typeface="Calibri" panose="020F0502020204030204" pitchFamily="34" charset="0"/>
              </a:rPr>
              <a:t>In-Sprint Functional Tests and Regression tests will be done on Primary and Secondary set of devices. Primary Device Tests include Functional Tests, Defect retesting and End to End Regression. Tests on Secondary devices would focus on User Interface layout and Compatibility as well as 60% of functional test cases to ensure compatibility</a:t>
            </a:r>
          </a:p>
          <a:p>
            <a:pPr lvl="1" indent="-171450" algn="just">
              <a:spcBef>
                <a:spcPts val="0"/>
              </a:spcBef>
              <a:spcAft>
                <a:spcPts val="400"/>
              </a:spcAft>
              <a:buClr>
                <a:schemeClr val="tx2">
                  <a:lumMod val="75000"/>
                  <a:lumOff val="25000"/>
                </a:schemeClr>
              </a:buClr>
              <a:buFont typeface="Arial" panose="020B0604020202020204" pitchFamily="34" charset="0"/>
              <a:buChar char="•"/>
            </a:pPr>
            <a:r>
              <a:rPr lang="en-US" sz="1000" dirty="0" smtClean="0">
                <a:solidFill>
                  <a:schemeClr val="tx2"/>
                </a:solidFill>
                <a:latin typeface="Calibri" panose="020F0502020204030204" pitchFamily="34" charset="0"/>
              </a:rPr>
              <a:t>The </a:t>
            </a:r>
            <a:r>
              <a:rPr lang="en-US" sz="1000" dirty="0">
                <a:solidFill>
                  <a:schemeClr val="tx2"/>
                </a:solidFill>
                <a:latin typeface="Calibri" panose="020F0502020204030204" pitchFamily="34" charset="0"/>
              </a:rPr>
              <a:t>choice of primary and secondary devices shall be made in conjunction with </a:t>
            </a:r>
            <a:r>
              <a:rPr lang="en-US" sz="1000" dirty="0" smtClean="0">
                <a:solidFill>
                  <a:schemeClr val="tx2"/>
                </a:solidFill>
                <a:latin typeface="Calibri" panose="020F0502020204030204" pitchFamily="34" charset="0"/>
              </a:rPr>
              <a:t>Cargill during initial Discovery Phase, </a:t>
            </a:r>
            <a:r>
              <a:rPr lang="en-US" sz="1000" dirty="0">
                <a:solidFill>
                  <a:schemeClr val="tx2"/>
                </a:solidFill>
                <a:latin typeface="Calibri" panose="020F0502020204030204" pitchFamily="34" charset="0"/>
              </a:rPr>
              <a:t>based on the device market share at that point of time. </a:t>
            </a:r>
            <a:endParaRPr lang="en-US" sz="1000" dirty="0" smtClean="0">
              <a:solidFill>
                <a:schemeClr val="tx2"/>
              </a:solidFill>
              <a:latin typeface="Calibri" panose="020F0502020204030204" pitchFamily="34" charset="0"/>
            </a:endParaRPr>
          </a:p>
          <a:p>
            <a:pPr marL="457200" indent="-171450" fontAlgn="t">
              <a:spcAft>
                <a:spcPts val="400"/>
              </a:spcAft>
              <a:buFont typeface="Arial" panose="020B0604020202020204" pitchFamily="34" charset="0"/>
              <a:buChar char="•"/>
            </a:pPr>
            <a:r>
              <a:rPr lang="en-US" sz="1000" dirty="0" smtClean="0">
                <a:solidFill>
                  <a:schemeClr val="tx2"/>
                </a:solidFill>
                <a:latin typeface="Calibri" panose="020F0502020204030204" pitchFamily="34" charset="0"/>
              </a:rPr>
              <a:t>When </a:t>
            </a:r>
            <a:r>
              <a:rPr lang="en-US" sz="1000" dirty="0">
                <a:solidFill>
                  <a:schemeClr val="tx2"/>
                </a:solidFill>
                <a:latin typeface="Calibri" panose="020F0502020204030204" pitchFamily="34" charset="0"/>
              </a:rPr>
              <a:t>user has no data/internet connectivity in devices,  </a:t>
            </a:r>
            <a:r>
              <a:rPr lang="en-US" sz="1000" dirty="0" smtClean="0">
                <a:solidFill>
                  <a:schemeClr val="tx2"/>
                </a:solidFill>
                <a:latin typeface="Calibri" panose="020F0502020204030204" pitchFamily="34" charset="0"/>
              </a:rPr>
              <a:t>farm </a:t>
            </a:r>
            <a:r>
              <a:rPr lang="en-US" sz="1000" dirty="0">
                <a:solidFill>
                  <a:schemeClr val="tx2"/>
                </a:solidFill>
                <a:latin typeface="Calibri" panose="020F0502020204030204" pitchFamily="34" charset="0"/>
              </a:rPr>
              <a:t>data entry </a:t>
            </a:r>
            <a:r>
              <a:rPr lang="en-US" sz="1000" dirty="0" smtClean="0">
                <a:solidFill>
                  <a:schemeClr val="tx2"/>
                </a:solidFill>
                <a:latin typeface="Calibri" panose="020F0502020204030204" pitchFamily="34" charset="0"/>
              </a:rPr>
              <a:t>would </a:t>
            </a:r>
            <a:r>
              <a:rPr lang="en-US" sz="1000" dirty="0">
                <a:solidFill>
                  <a:schemeClr val="tx2"/>
                </a:solidFill>
                <a:latin typeface="Calibri" panose="020F0502020204030204" pitchFamily="34" charset="0"/>
              </a:rPr>
              <a:t>be </a:t>
            </a:r>
            <a:r>
              <a:rPr lang="en-US" sz="1000" dirty="0" smtClean="0">
                <a:solidFill>
                  <a:schemeClr val="tx2"/>
                </a:solidFill>
                <a:latin typeface="Calibri" panose="020F0502020204030204" pitchFamily="34" charset="0"/>
              </a:rPr>
              <a:t>saved </a:t>
            </a:r>
            <a:r>
              <a:rPr lang="en-US" sz="1000" dirty="0">
                <a:solidFill>
                  <a:schemeClr val="tx2"/>
                </a:solidFill>
                <a:latin typeface="Calibri" panose="020F0502020204030204" pitchFamily="34" charset="0"/>
              </a:rPr>
              <a:t>in local storage which has the storage capacity for 5MB. It is </a:t>
            </a:r>
            <a:r>
              <a:rPr lang="en-US" sz="1000" dirty="0" smtClean="0">
                <a:solidFill>
                  <a:schemeClr val="tx2"/>
                </a:solidFill>
                <a:latin typeface="Calibri" panose="020F0502020204030204" pitchFamily="34" charset="0"/>
              </a:rPr>
              <a:t>retrieved </a:t>
            </a:r>
            <a:r>
              <a:rPr lang="en-US" sz="1000" dirty="0">
                <a:solidFill>
                  <a:schemeClr val="tx2"/>
                </a:solidFill>
                <a:latin typeface="Calibri" panose="020F0502020204030204" pitchFamily="34" charset="0"/>
              </a:rPr>
              <a:t>as the  Pending Data list and it will </a:t>
            </a:r>
            <a:r>
              <a:rPr lang="en-US" sz="1000" dirty="0" smtClean="0">
                <a:solidFill>
                  <a:schemeClr val="tx2"/>
                </a:solidFill>
                <a:latin typeface="Calibri" panose="020F0502020204030204" pitchFamily="34" charset="0"/>
              </a:rPr>
              <a:t>be saved </a:t>
            </a:r>
            <a:r>
              <a:rPr lang="en-US" sz="1000" dirty="0">
                <a:solidFill>
                  <a:schemeClr val="tx2"/>
                </a:solidFill>
                <a:latin typeface="Calibri" panose="020F0502020204030204" pitchFamily="34" charset="0"/>
              </a:rPr>
              <a:t>for 7 days .  </a:t>
            </a:r>
          </a:p>
          <a:p>
            <a:pPr marL="457200" indent="-171450" fontAlgn="t">
              <a:spcAft>
                <a:spcPts val="400"/>
              </a:spcAft>
              <a:buFont typeface="Arial" panose="020B0604020202020204" pitchFamily="34" charset="0"/>
              <a:buChar char="•"/>
            </a:pPr>
            <a:r>
              <a:rPr lang="en-US" sz="1000" dirty="0">
                <a:solidFill>
                  <a:schemeClr val="tx2"/>
                </a:solidFill>
                <a:latin typeface="Calibri" panose="020F0502020204030204" pitchFamily="34" charset="0"/>
              </a:rPr>
              <a:t>Viewed policy document will get download and stored in the phone memory. In </a:t>
            </a:r>
            <a:r>
              <a:rPr lang="en-US" sz="1000" dirty="0" smtClean="0">
                <a:solidFill>
                  <a:schemeClr val="tx2"/>
                </a:solidFill>
                <a:latin typeface="Calibri" panose="020F0502020204030204" pitchFamily="34" charset="0"/>
              </a:rPr>
              <a:t>offline mode, </a:t>
            </a:r>
            <a:r>
              <a:rPr lang="en-US" sz="1000" dirty="0">
                <a:solidFill>
                  <a:schemeClr val="tx2"/>
                </a:solidFill>
                <a:latin typeface="Calibri" panose="020F0502020204030204" pitchFamily="34" charset="0"/>
              </a:rPr>
              <a:t>user </a:t>
            </a:r>
            <a:r>
              <a:rPr lang="en-US" sz="1000" dirty="0" smtClean="0">
                <a:solidFill>
                  <a:schemeClr val="tx2"/>
                </a:solidFill>
                <a:latin typeface="Calibri" panose="020F0502020204030204" pitchFamily="34" charset="0"/>
              </a:rPr>
              <a:t>will be </a:t>
            </a:r>
            <a:r>
              <a:rPr lang="en-US" sz="1000" dirty="0">
                <a:solidFill>
                  <a:schemeClr val="tx2"/>
                </a:solidFill>
                <a:latin typeface="Calibri" panose="020F0502020204030204" pitchFamily="34" charset="0"/>
              </a:rPr>
              <a:t>able to view the downloaded </a:t>
            </a:r>
            <a:r>
              <a:rPr lang="en-US" sz="1000" dirty="0" smtClean="0">
                <a:solidFill>
                  <a:schemeClr val="tx2"/>
                </a:solidFill>
                <a:latin typeface="Calibri" panose="020F0502020204030204" pitchFamily="34" charset="0"/>
              </a:rPr>
              <a:t>policies</a:t>
            </a:r>
            <a:r>
              <a:rPr lang="en-US" sz="1000" dirty="0">
                <a:solidFill>
                  <a:schemeClr val="tx2"/>
                </a:solidFill>
                <a:latin typeface="Calibri" panose="020F0502020204030204" pitchFamily="34" charset="0"/>
              </a:rPr>
              <a:t>. (Storage space is totally based on the user phone memory).</a:t>
            </a:r>
          </a:p>
          <a:p>
            <a:pPr marL="457200" indent="-171450" fontAlgn="t">
              <a:spcAft>
                <a:spcPts val="400"/>
              </a:spcAft>
              <a:buFont typeface="Arial" panose="020B0604020202020204" pitchFamily="34" charset="0"/>
              <a:buChar char="•"/>
            </a:pPr>
            <a:r>
              <a:rPr lang="en-US" sz="1000" dirty="0">
                <a:solidFill>
                  <a:schemeClr val="tx2"/>
                </a:solidFill>
                <a:latin typeface="Calibri" panose="020F0502020204030204" pitchFamily="34" charset="0"/>
              </a:rPr>
              <a:t>Offline capabilities are considered by enabling the Local storage and based on the phone memory.</a:t>
            </a:r>
          </a:p>
          <a:p>
            <a:pPr marL="457200" indent="-171450" fontAlgn="t">
              <a:spcAft>
                <a:spcPts val="400"/>
              </a:spcAft>
              <a:buFont typeface="Arial" panose="020B0604020202020204" pitchFamily="34" charset="0"/>
              <a:buChar char="•"/>
            </a:pPr>
            <a:r>
              <a:rPr lang="en-US" sz="1000" dirty="0" smtClean="0">
                <a:solidFill>
                  <a:schemeClr val="tx2"/>
                </a:solidFill>
                <a:latin typeface="Calibri" panose="020F0502020204030204" pitchFamily="34" charset="0"/>
              </a:rPr>
              <a:t>Socket.IO jQuery </a:t>
            </a:r>
            <a:r>
              <a:rPr lang="en-US" sz="1000" dirty="0">
                <a:solidFill>
                  <a:schemeClr val="tx2"/>
                </a:solidFill>
                <a:latin typeface="Calibri" panose="020F0502020204030204" pitchFamily="34" charset="0"/>
              </a:rPr>
              <a:t>plugin </a:t>
            </a:r>
            <a:r>
              <a:rPr lang="en-US" sz="1000" dirty="0" smtClean="0">
                <a:solidFill>
                  <a:schemeClr val="tx2"/>
                </a:solidFill>
                <a:latin typeface="Calibri" panose="020F0502020204030204" pitchFamily="34" charset="0"/>
              </a:rPr>
              <a:t>to be leveraged for </a:t>
            </a:r>
            <a:r>
              <a:rPr lang="en-US" sz="1000" dirty="0">
                <a:solidFill>
                  <a:schemeClr val="tx2"/>
                </a:solidFill>
                <a:latin typeface="Calibri" panose="020F0502020204030204" pitchFamily="34" charset="0"/>
              </a:rPr>
              <a:t>Chat  functionality. </a:t>
            </a:r>
          </a:p>
          <a:p>
            <a:pPr lvl="1" indent="-171450" algn="just">
              <a:spcBef>
                <a:spcPts val="0"/>
              </a:spcBef>
              <a:spcAft>
                <a:spcPts val="600"/>
              </a:spcAft>
              <a:buClr>
                <a:schemeClr val="tx2">
                  <a:lumMod val="75000"/>
                  <a:lumOff val="25000"/>
                </a:schemeClr>
              </a:buClr>
              <a:buFont typeface="Arial" panose="020B0604020202020204" pitchFamily="34" charset="0"/>
              <a:buChar char="•"/>
            </a:pPr>
            <a:endParaRPr lang="en-US" sz="1000" dirty="0" smtClean="0">
              <a:solidFill>
                <a:schemeClr val="tx2"/>
              </a:solidFill>
              <a:latin typeface="Calibri" panose="020F0502020204030204" pitchFamily="34" charset="0"/>
            </a:endParaRPr>
          </a:p>
          <a:p>
            <a:pPr marL="171450" indent="-171450">
              <a:lnSpc>
                <a:spcPct val="130000"/>
              </a:lnSpc>
              <a:buFont typeface="Arial" panose="020B0604020202020204" pitchFamily="34" charset="0"/>
              <a:buChar char="•"/>
            </a:pPr>
            <a:endParaRPr lang="en-US" sz="950" dirty="0">
              <a:solidFill>
                <a:schemeClr val="tx2"/>
              </a:solidFill>
              <a:latin typeface="Calibri" panose="020F0502020204030204" pitchFamily="34" charset="0"/>
              <a:ea typeface="Segoe UI" pitchFamily="34" charset="0"/>
              <a:cs typeface="Segoe UI" pitchFamily="34" charset="0"/>
            </a:endParaRPr>
          </a:p>
        </p:txBody>
      </p:sp>
    </p:spTree>
    <p:extLst>
      <p:ext uri="{BB962C8B-B14F-4D97-AF65-F5344CB8AC3E}">
        <p14:creationId xmlns:p14="http://schemas.microsoft.com/office/powerpoint/2010/main" val="3271855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38" y="9525"/>
            <a:ext cx="7772837" cy="455444"/>
          </a:xfrm>
        </p:spPr>
        <p:txBody>
          <a:bodyPr vert="horz" lIns="91440" tIns="45720" rIns="91440" bIns="45720" rtlCol="0" anchor="ctr">
            <a:normAutofit fontScale="90000"/>
          </a:bodyPr>
          <a:lstStyle/>
          <a:p>
            <a:r>
              <a:rPr lang="en-US" dirty="0"/>
              <a:t>Assumptions &amp; Dependencies – Application, Portal &amp; Web services development</a:t>
            </a:r>
          </a:p>
        </p:txBody>
      </p:sp>
      <p:sp>
        <p:nvSpPr>
          <p:cNvPr id="3" name="Rectangle 2"/>
          <p:cNvSpPr/>
          <p:nvPr/>
        </p:nvSpPr>
        <p:spPr>
          <a:xfrm>
            <a:off x="0" y="573826"/>
            <a:ext cx="9144000" cy="4983672"/>
          </a:xfrm>
          <a:prstGeom prst="rect">
            <a:avLst/>
          </a:prstGeom>
        </p:spPr>
        <p:txBody>
          <a:bodyPr wrap="square" numCol="1" spcCol="274320">
            <a:spAutoFit/>
          </a:bodyPr>
          <a:lstStyle/>
          <a:p>
            <a:pPr marL="285750" lvl="1" algn="just">
              <a:spcBef>
                <a:spcPts val="0"/>
              </a:spcBef>
              <a:spcAft>
                <a:spcPts val="600"/>
              </a:spcAft>
              <a:buClr>
                <a:schemeClr val="tx2">
                  <a:lumMod val="75000"/>
                  <a:lumOff val="25000"/>
                </a:schemeClr>
              </a:buClr>
            </a:pPr>
            <a:r>
              <a:rPr lang="en-US" sz="1050" b="1" i="1" dirty="0" smtClean="0">
                <a:solidFill>
                  <a:schemeClr val="tx2"/>
                </a:solidFill>
                <a:latin typeface="Calibri" panose="020F0502020204030204" pitchFamily="34" charset="0"/>
              </a:rPr>
              <a:t>Project-related Assumptions &amp; Dependencies</a:t>
            </a:r>
          </a:p>
          <a:p>
            <a:pPr lvl="1" indent="-171450" algn="just">
              <a:spcBef>
                <a:spcPts val="0"/>
              </a:spcBef>
              <a:spcAft>
                <a:spcPts val="600"/>
              </a:spcAft>
              <a:buClr>
                <a:schemeClr val="tx2">
                  <a:lumMod val="75000"/>
                  <a:lumOff val="25000"/>
                </a:schemeClr>
              </a:buClr>
              <a:buFont typeface="Arial" panose="020B0604020202020204" pitchFamily="34" charset="0"/>
              <a:buChar char="•"/>
            </a:pPr>
            <a:r>
              <a:rPr lang="en-US" sz="1000" dirty="0" smtClean="0">
                <a:solidFill>
                  <a:schemeClr val="tx2"/>
                </a:solidFill>
                <a:latin typeface="Calibri" panose="020F0502020204030204" pitchFamily="34" charset="0"/>
              </a:rPr>
              <a:t>The </a:t>
            </a:r>
            <a:r>
              <a:rPr lang="en-US" sz="1000" dirty="0">
                <a:solidFill>
                  <a:schemeClr val="tx2"/>
                </a:solidFill>
                <a:latin typeface="Calibri" panose="020F0502020204030204" pitchFamily="34" charset="0"/>
              </a:rPr>
              <a:t>effort, timeline &amp; cost numbers are based on the requirements provided. Any Change to the scope of work may impact on effort, timeline and </a:t>
            </a:r>
            <a:r>
              <a:rPr lang="en-US" sz="1000" dirty="0" smtClean="0">
                <a:solidFill>
                  <a:schemeClr val="tx2"/>
                </a:solidFill>
                <a:latin typeface="Calibri" panose="020F0502020204030204" pitchFamily="34" charset="0"/>
              </a:rPr>
              <a:t>cost. Any </a:t>
            </a:r>
            <a:r>
              <a:rPr lang="en-US" sz="1000" dirty="0">
                <a:solidFill>
                  <a:schemeClr val="tx2"/>
                </a:solidFill>
                <a:latin typeface="Calibri" panose="020F0502020204030204" pitchFamily="34" charset="0"/>
              </a:rPr>
              <a:t>scope change and/or new requirement will be managed through the change management process.</a:t>
            </a:r>
          </a:p>
          <a:p>
            <a:pPr lvl="1" indent="-171450" algn="just">
              <a:spcBef>
                <a:spcPts val="0"/>
              </a:spcBef>
              <a:spcAft>
                <a:spcPts val="600"/>
              </a:spcAft>
              <a:buClr>
                <a:schemeClr val="tx2">
                  <a:lumMod val="75000"/>
                  <a:lumOff val="25000"/>
                </a:schemeClr>
              </a:buClr>
              <a:buFont typeface="Arial" panose="020B0604020202020204" pitchFamily="34" charset="0"/>
              <a:buChar char="•"/>
            </a:pPr>
            <a:r>
              <a:rPr lang="en-US" sz="1000" dirty="0" smtClean="0">
                <a:solidFill>
                  <a:schemeClr val="tx2"/>
                </a:solidFill>
                <a:latin typeface="Calibri" panose="020F0502020204030204" pitchFamily="34" charset="0"/>
              </a:rPr>
              <a:t>All </a:t>
            </a:r>
            <a:r>
              <a:rPr lang="en-US" sz="1000" dirty="0">
                <a:solidFill>
                  <a:schemeClr val="tx2"/>
                </a:solidFill>
                <a:latin typeface="Calibri" panose="020F0502020204030204" pitchFamily="34" charset="0"/>
              </a:rPr>
              <a:t>the delivery artifacts would be in English only.</a:t>
            </a:r>
          </a:p>
          <a:p>
            <a:pPr lvl="1" indent="-171450" algn="just">
              <a:spcBef>
                <a:spcPts val="0"/>
              </a:spcBef>
              <a:spcAft>
                <a:spcPts val="600"/>
              </a:spcAft>
              <a:buClr>
                <a:schemeClr val="tx2">
                  <a:lumMod val="75000"/>
                  <a:lumOff val="25000"/>
                </a:schemeClr>
              </a:buClr>
              <a:buFont typeface="Arial" panose="020B0604020202020204" pitchFamily="34" charset="0"/>
              <a:buChar char="•"/>
            </a:pPr>
            <a:r>
              <a:rPr lang="en-US" sz="1000" dirty="0">
                <a:solidFill>
                  <a:schemeClr val="tx2"/>
                </a:solidFill>
                <a:latin typeface="Calibri" panose="020F0502020204030204" pitchFamily="34" charset="0"/>
              </a:rPr>
              <a:t>NFRs would be evaluated and agreed to post the initial requirements phase.</a:t>
            </a:r>
          </a:p>
          <a:p>
            <a:pPr lvl="1" indent="-171450" algn="just">
              <a:spcBef>
                <a:spcPts val="0"/>
              </a:spcBef>
              <a:spcAft>
                <a:spcPts val="600"/>
              </a:spcAft>
              <a:buClr>
                <a:schemeClr val="tx2">
                  <a:lumMod val="75000"/>
                  <a:lumOff val="25000"/>
                </a:schemeClr>
              </a:buClr>
              <a:buFont typeface="Arial" panose="020B0604020202020204" pitchFamily="34" charset="0"/>
              <a:buChar char="•"/>
            </a:pPr>
            <a:r>
              <a:rPr lang="en-US" sz="1000" dirty="0" smtClean="0">
                <a:solidFill>
                  <a:schemeClr val="tx2"/>
                </a:solidFill>
                <a:latin typeface="Calibri" panose="020F0502020204030204" pitchFamily="34" charset="0"/>
              </a:rPr>
              <a:t>All </a:t>
            </a:r>
            <a:r>
              <a:rPr lang="en-US" sz="1000" dirty="0">
                <a:solidFill>
                  <a:schemeClr val="tx2"/>
                </a:solidFill>
                <a:latin typeface="Calibri" panose="020F0502020204030204" pitchFamily="34" charset="0"/>
              </a:rPr>
              <a:t>software licenses, tools, images, assets required for the project will be procured by </a:t>
            </a:r>
            <a:r>
              <a:rPr lang="en-US" sz="1000" dirty="0" smtClean="0">
                <a:solidFill>
                  <a:schemeClr val="tx2"/>
                </a:solidFill>
                <a:latin typeface="Calibri" panose="020F0502020204030204" pitchFamily="34" charset="0"/>
              </a:rPr>
              <a:t>Cargill </a:t>
            </a:r>
          </a:p>
          <a:p>
            <a:pPr lvl="1" indent="-171450" algn="just">
              <a:spcBef>
                <a:spcPts val="0"/>
              </a:spcBef>
              <a:spcAft>
                <a:spcPts val="600"/>
              </a:spcAft>
              <a:buClr>
                <a:schemeClr val="tx2">
                  <a:lumMod val="75000"/>
                  <a:lumOff val="25000"/>
                </a:schemeClr>
              </a:buClr>
              <a:buFont typeface="Arial" panose="020B0604020202020204" pitchFamily="34" charset="0"/>
              <a:buChar char="•"/>
            </a:pPr>
            <a:r>
              <a:rPr lang="en-US" sz="1000" dirty="0" smtClean="0">
                <a:solidFill>
                  <a:schemeClr val="tx2"/>
                </a:solidFill>
                <a:latin typeface="Calibri" panose="020F0502020204030204" pitchFamily="34" charset="0"/>
              </a:rPr>
              <a:t>Deployment </a:t>
            </a:r>
            <a:r>
              <a:rPr lang="en-US" sz="1000" dirty="0">
                <a:solidFill>
                  <a:schemeClr val="tx2"/>
                </a:solidFill>
                <a:latin typeface="Calibri" panose="020F0502020204030204" pitchFamily="34" charset="0"/>
              </a:rPr>
              <a:t>to </a:t>
            </a:r>
            <a:r>
              <a:rPr lang="en-US" sz="1000" dirty="0" smtClean="0">
                <a:solidFill>
                  <a:schemeClr val="tx2"/>
                </a:solidFill>
                <a:latin typeface="Calibri" panose="020F0502020204030204" pitchFamily="34" charset="0"/>
              </a:rPr>
              <a:t>the Play store, iTunes App store </a:t>
            </a:r>
            <a:r>
              <a:rPr lang="en-US" sz="1000" dirty="0">
                <a:solidFill>
                  <a:schemeClr val="tx2"/>
                </a:solidFill>
                <a:latin typeface="Calibri" panose="020F0502020204030204" pitchFamily="34" charset="0"/>
              </a:rPr>
              <a:t>shall be handled by </a:t>
            </a:r>
            <a:r>
              <a:rPr lang="en-US" sz="1000" dirty="0" smtClean="0">
                <a:solidFill>
                  <a:schemeClr val="tx2"/>
                </a:solidFill>
                <a:latin typeface="Calibri" panose="020F0502020204030204" pitchFamily="34" charset="0"/>
              </a:rPr>
              <a:t>Cargill. </a:t>
            </a:r>
            <a:r>
              <a:rPr lang="en-US" sz="1000" dirty="0">
                <a:solidFill>
                  <a:schemeClr val="tx2"/>
                </a:solidFill>
                <a:latin typeface="Calibri" panose="020F0502020204030204" pitchFamily="34" charset="0"/>
              </a:rPr>
              <a:t>Cognizant will provide support as </a:t>
            </a:r>
            <a:r>
              <a:rPr lang="en-US" sz="1000" dirty="0" smtClean="0">
                <a:solidFill>
                  <a:schemeClr val="tx2"/>
                </a:solidFill>
                <a:latin typeface="Calibri" panose="020F0502020204030204" pitchFamily="34" charset="0"/>
              </a:rPr>
              <a:t>required</a:t>
            </a:r>
          </a:p>
          <a:p>
            <a:pPr lvl="1" indent="-171450" algn="just">
              <a:spcBef>
                <a:spcPts val="0"/>
              </a:spcBef>
              <a:spcAft>
                <a:spcPts val="600"/>
              </a:spcAft>
              <a:buClr>
                <a:schemeClr val="tx2">
                  <a:lumMod val="75000"/>
                  <a:lumOff val="25000"/>
                </a:schemeClr>
              </a:buClr>
              <a:buFont typeface="Arial" panose="020B0604020202020204" pitchFamily="34" charset="0"/>
              <a:buChar char="•"/>
            </a:pPr>
            <a:r>
              <a:rPr lang="en-US" sz="1000" dirty="0" smtClean="0">
                <a:solidFill>
                  <a:schemeClr val="tx2"/>
                </a:solidFill>
                <a:latin typeface="Calibri" panose="020F0502020204030204" pitchFamily="34" charset="0"/>
              </a:rPr>
              <a:t>Cargill </a:t>
            </a:r>
            <a:r>
              <a:rPr lang="en-US" sz="1000" dirty="0">
                <a:solidFill>
                  <a:schemeClr val="tx2"/>
                </a:solidFill>
                <a:latin typeface="Calibri" panose="020F0502020204030204" pitchFamily="34" charset="0"/>
              </a:rPr>
              <a:t>will provide Cognizant with final requirement documentation prior to project </a:t>
            </a:r>
            <a:r>
              <a:rPr lang="en-US" sz="1000" dirty="0" smtClean="0">
                <a:solidFill>
                  <a:schemeClr val="tx2"/>
                </a:solidFill>
                <a:latin typeface="Calibri" panose="020F0502020204030204" pitchFamily="34" charset="0"/>
              </a:rPr>
              <a:t>start</a:t>
            </a:r>
            <a:endParaRPr lang="en-US" sz="1000" dirty="0">
              <a:solidFill>
                <a:schemeClr val="tx2"/>
              </a:solidFill>
              <a:latin typeface="Calibri" panose="020F0502020204030204" pitchFamily="34" charset="0"/>
            </a:endParaRPr>
          </a:p>
          <a:p>
            <a:pPr lvl="1" indent="-171450" algn="just">
              <a:spcBef>
                <a:spcPts val="0"/>
              </a:spcBef>
              <a:spcAft>
                <a:spcPts val="600"/>
              </a:spcAft>
              <a:buClr>
                <a:schemeClr val="tx2">
                  <a:lumMod val="75000"/>
                  <a:lumOff val="25000"/>
                </a:schemeClr>
              </a:buClr>
              <a:buFont typeface="Arial" panose="020B0604020202020204" pitchFamily="34" charset="0"/>
              <a:buChar char="•"/>
            </a:pPr>
            <a:r>
              <a:rPr lang="en-US" sz="1000" dirty="0" smtClean="0">
                <a:solidFill>
                  <a:schemeClr val="tx2"/>
                </a:solidFill>
                <a:latin typeface="Calibri" panose="020F0502020204030204" pitchFamily="34" charset="0"/>
              </a:rPr>
              <a:t>Cargill </a:t>
            </a:r>
            <a:r>
              <a:rPr lang="en-US" sz="1000" dirty="0">
                <a:solidFill>
                  <a:schemeClr val="tx2"/>
                </a:solidFill>
                <a:latin typeface="Calibri" panose="020F0502020204030204" pitchFamily="34" charset="0"/>
              </a:rPr>
              <a:t>SMEs will be available </a:t>
            </a:r>
            <a:r>
              <a:rPr lang="en-US" sz="1000" dirty="0" smtClean="0">
                <a:solidFill>
                  <a:schemeClr val="tx2"/>
                </a:solidFill>
                <a:latin typeface="Calibri" panose="020F0502020204030204" pitchFamily="34" charset="0"/>
              </a:rPr>
              <a:t>throughout the project for signoffs </a:t>
            </a:r>
            <a:r>
              <a:rPr lang="en-US" sz="1000" dirty="0">
                <a:solidFill>
                  <a:schemeClr val="tx2"/>
                </a:solidFill>
                <a:latin typeface="Calibri" panose="020F0502020204030204" pitchFamily="34" charset="0"/>
              </a:rPr>
              <a:t>and </a:t>
            </a:r>
            <a:r>
              <a:rPr lang="en-US" sz="1000" dirty="0" smtClean="0">
                <a:solidFill>
                  <a:schemeClr val="tx2"/>
                </a:solidFill>
                <a:latin typeface="Calibri" panose="020F0502020204030204" pitchFamily="34" charset="0"/>
              </a:rPr>
              <a:t>for providing </a:t>
            </a:r>
            <a:r>
              <a:rPr lang="en-US" sz="1000" dirty="0">
                <a:solidFill>
                  <a:schemeClr val="tx2"/>
                </a:solidFill>
                <a:latin typeface="Calibri" panose="020F0502020204030204" pitchFamily="34" charset="0"/>
              </a:rPr>
              <a:t>clarifications </a:t>
            </a:r>
            <a:endParaRPr lang="en-US" sz="1000" dirty="0" smtClean="0">
              <a:solidFill>
                <a:schemeClr val="tx2"/>
              </a:solidFill>
              <a:latin typeface="Calibri" panose="020F0502020204030204" pitchFamily="34" charset="0"/>
            </a:endParaRPr>
          </a:p>
          <a:p>
            <a:pPr lvl="1" indent="-171450" algn="just">
              <a:spcBef>
                <a:spcPts val="0"/>
              </a:spcBef>
              <a:spcAft>
                <a:spcPts val="600"/>
              </a:spcAft>
              <a:buClr>
                <a:schemeClr val="tx2">
                  <a:lumMod val="75000"/>
                  <a:lumOff val="25000"/>
                </a:schemeClr>
              </a:buClr>
              <a:buFont typeface="Arial" panose="020B0604020202020204" pitchFamily="34" charset="0"/>
              <a:buChar char="•"/>
            </a:pPr>
            <a:r>
              <a:rPr lang="en-US" sz="1000" dirty="0" smtClean="0">
                <a:solidFill>
                  <a:schemeClr val="tx2"/>
                </a:solidFill>
                <a:latin typeface="Calibri" panose="020F0502020204030204" pitchFamily="34" charset="0"/>
              </a:rPr>
              <a:t>Availability </a:t>
            </a:r>
            <a:r>
              <a:rPr lang="en-US" sz="1000" dirty="0">
                <a:solidFill>
                  <a:schemeClr val="tx2"/>
                </a:solidFill>
                <a:latin typeface="Calibri" panose="020F0502020204030204" pitchFamily="34" charset="0"/>
              </a:rPr>
              <a:t>and Readiness of appropriate </a:t>
            </a:r>
            <a:r>
              <a:rPr lang="en-US" sz="1000" dirty="0" smtClean="0">
                <a:solidFill>
                  <a:schemeClr val="tx2"/>
                </a:solidFill>
                <a:latin typeface="Calibri" panose="020F0502020204030204" pitchFamily="34" charset="0"/>
              </a:rPr>
              <a:t>environments should be facilitated by Cargill</a:t>
            </a:r>
          </a:p>
          <a:p>
            <a:pPr lvl="1" indent="-171450" algn="just">
              <a:spcBef>
                <a:spcPts val="0"/>
              </a:spcBef>
              <a:spcAft>
                <a:spcPts val="600"/>
              </a:spcAft>
              <a:buClr>
                <a:schemeClr val="tx2">
                  <a:lumMod val="75000"/>
                  <a:lumOff val="25000"/>
                </a:schemeClr>
              </a:buClr>
              <a:buFont typeface="Arial" panose="020B0604020202020204" pitchFamily="34" charset="0"/>
              <a:buChar char="•"/>
            </a:pPr>
            <a:r>
              <a:rPr lang="en-US" sz="1000" dirty="0" smtClean="0">
                <a:solidFill>
                  <a:schemeClr val="tx2"/>
                </a:solidFill>
                <a:latin typeface="Calibri" panose="020F0502020204030204" pitchFamily="34" charset="0"/>
              </a:rPr>
              <a:t>Brand </a:t>
            </a:r>
            <a:r>
              <a:rPr lang="en-US" sz="1000" dirty="0">
                <a:solidFill>
                  <a:schemeClr val="tx2"/>
                </a:solidFill>
                <a:latin typeface="Calibri" panose="020F0502020204030204" pitchFamily="34" charset="0"/>
              </a:rPr>
              <a:t>guidelines, Style guides, Logos, images, unique font types (if any) will be provided by </a:t>
            </a:r>
            <a:r>
              <a:rPr lang="en-US" sz="1000" dirty="0" smtClean="0">
                <a:solidFill>
                  <a:schemeClr val="tx2"/>
                </a:solidFill>
                <a:latin typeface="Calibri" panose="020F0502020204030204" pitchFamily="34" charset="0"/>
              </a:rPr>
              <a:t>Cargill. </a:t>
            </a:r>
            <a:endParaRPr lang="en-US" sz="1000" dirty="0">
              <a:solidFill>
                <a:schemeClr val="tx2"/>
              </a:solidFill>
              <a:latin typeface="Calibri" panose="020F0502020204030204" pitchFamily="34" charset="0"/>
            </a:endParaRPr>
          </a:p>
          <a:p>
            <a:pPr lvl="1" indent="-171450" algn="just">
              <a:spcBef>
                <a:spcPts val="0"/>
              </a:spcBef>
              <a:spcAft>
                <a:spcPts val="600"/>
              </a:spcAft>
              <a:buClr>
                <a:schemeClr val="tx2">
                  <a:lumMod val="75000"/>
                  <a:lumOff val="25000"/>
                </a:schemeClr>
              </a:buClr>
              <a:buFont typeface="Arial" panose="020B0604020202020204" pitchFamily="34" charset="0"/>
              <a:buChar char="•"/>
            </a:pPr>
            <a:r>
              <a:rPr lang="en-US" sz="1000" dirty="0" smtClean="0">
                <a:solidFill>
                  <a:schemeClr val="tx2"/>
                </a:solidFill>
                <a:latin typeface="Calibri" panose="020F0502020204030204" pitchFamily="34" charset="0"/>
              </a:rPr>
              <a:t>Required </a:t>
            </a:r>
            <a:r>
              <a:rPr lang="en-US" sz="1000" dirty="0">
                <a:solidFill>
                  <a:schemeClr val="tx2"/>
                </a:solidFill>
                <a:latin typeface="Calibri" panose="020F0502020204030204" pitchFamily="34" charset="0"/>
              </a:rPr>
              <a:t>connectivity, access and network support to client network</a:t>
            </a:r>
          </a:p>
          <a:p>
            <a:pPr lvl="1" indent="-171450" algn="just">
              <a:spcBef>
                <a:spcPts val="0"/>
              </a:spcBef>
              <a:spcAft>
                <a:spcPts val="600"/>
              </a:spcAft>
              <a:buClr>
                <a:schemeClr val="tx2">
                  <a:lumMod val="75000"/>
                  <a:lumOff val="25000"/>
                </a:schemeClr>
              </a:buClr>
              <a:buFont typeface="Arial" panose="020B0604020202020204" pitchFamily="34" charset="0"/>
              <a:buChar char="•"/>
            </a:pPr>
            <a:r>
              <a:rPr lang="en-US" sz="1000" dirty="0">
                <a:solidFill>
                  <a:schemeClr val="tx2"/>
                </a:solidFill>
                <a:latin typeface="Calibri" panose="020F0502020204030204" pitchFamily="34" charset="0"/>
              </a:rPr>
              <a:t>Business/Test data necessary for testing will be provided by </a:t>
            </a:r>
            <a:r>
              <a:rPr lang="en-US" sz="1000" dirty="0" smtClean="0">
                <a:solidFill>
                  <a:schemeClr val="tx2"/>
                </a:solidFill>
                <a:latin typeface="Calibri" panose="020F0502020204030204" pitchFamily="34" charset="0"/>
              </a:rPr>
              <a:t>Cargill </a:t>
            </a:r>
            <a:endParaRPr lang="en-US" sz="1000" dirty="0">
              <a:solidFill>
                <a:schemeClr val="tx2"/>
              </a:solidFill>
              <a:latin typeface="Calibri" panose="020F0502020204030204" pitchFamily="34" charset="0"/>
            </a:endParaRPr>
          </a:p>
          <a:p>
            <a:pPr lvl="1" indent="-171450" algn="just">
              <a:spcBef>
                <a:spcPts val="0"/>
              </a:spcBef>
              <a:spcAft>
                <a:spcPts val="600"/>
              </a:spcAft>
              <a:buClr>
                <a:schemeClr val="tx2">
                  <a:lumMod val="75000"/>
                  <a:lumOff val="25000"/>
                </a:schemeClr>
              </a:buClr>
              <a:buFont typeface="Arial" panose="020B0604020202020204" pitchFamily="34" charset="0"/>
              <a:buChar char="•"/>
            </a:pPr>
            <a:r>
              <a:rPr lang="en-US" sz="1000" dirty="0" smtClean="0">
                <a:solidFill>
                  <a:schemeClr val="tx2"/>
                </a:solidFill>
                <a:latin typeface="Calibri" panose="020F0502020204030204" pitchFamily="34" charset="0"/>
              </a:rPr>
              <a:t>Cargill </a:t>
            </a:r>
            <a:r>
              <a:rPr lang="en-US" sz="1000" dirty="0">
                <a:solidFill>
                  <a:schemeClr val="tx2"/>
                </a:solidFill>
                <a:latin typeface="Calibri" panose="020F0502020204030204" pitchFamily="34" charset="0"/>
              </a:rPr>
              <a:t>should provide Single Point of Contact to prioritize work and provide management support</a:t>
            </a:r>
          </a:p>
          <a:p>
            <a:pPr lvl="1" indent="-171450" algn="just">
              <a:spcBef>
                <a:spcPts val="0"/>
              </a:spcBef>
              <a:spcAft>
                <a:spcPts val="600"/>
              </a:spcAft>
              <a:buClr>
                <a:schemeClr val="tx2">
                  <a:lumMod val="75000"/>
                  <a:lumOff val="25000"/>
                </a:schemeClr>
              </a:buClr>
              <a:buFont typeface="Arial" panose="020B0604020202020204" pitchFamily="34" charset="0"/>
              <a:buChar char="•"/>
            </a:pPr>
            <a:r>
              <a:rPr lang="en-US" sz="1000" dirty="0">
                <a:solidFill>
                  <a:schemeClr val="tx2"/>
                </a:solidFill>
                <a:latin typeface="Calibri" panose="020F0502020204030204" pitchFamily="34" charset="0"/>
              </a:rPr>
              <a:t>Timely access to relevant information and infrastructure; documentation, systems and applications should be made available</a:t>
            </a:r>
          </a:p>
          <a:p>
            <a:pPr lvl="1" indent="-171450" algn="just">
              <a:spcBef>
                <a:spcPts val="0"/>
              </a:spcBef>
              <a:spcAft>
                <a:spcPts val="600"/>
              </a:spcAft>
              <a:buClr>
                <a:schemeClr val="tx2">
                  <a:lumMod val="75000"/>
                  <a:lumOff val="25000"/>
                </a:schemeClr>
              </a:buClr>
              <a:buFont typeface="Arial" panose="020B0604020202020204" pitchFamily="34" charset="0"/>
              <a:buChar char="•"/>
            </a:pPr>
            <a:r>
              <a:rPr lang="en-US" sz="1000" dirty="0">
                <a:solidFill>
                  <a:schemeClr val="tx2"/>
                </a:solidFill>
                <a:latin typeface="Calibri" panose="020F0502020204030204" pitchFamily="34" charset="0"/>
              </a:rPr>
              <a:t>Timely Signoffs on design </a:t>
            </a:r>
            <a:r>
              <a:rPr lang="en-US" sz="1000" dirty="0" smtClean="0">
                <a:solidFill>
                  <a:schemeClr val="tx2"/>
                </a:solidFill>
                <a:latin typeface="Calibri" panose="020F0502020204030204" pitchFamily="34" charset="0"/>
              </a:rPr>
              <a:t>Artifacts: In </a:t>
            </a:r>
            <a:r>
              <a:rPr lang="en-US" sz="1000" dirty="0">
                <a:solidFill>
                  <a:schemeClr val="tx2"/>
                </a:solidFill>
                <a:latin typeface="Calibri" panose="020F0502020204030204" pitchFamily="34" charset="0"/>
              </a:rPr>
              <a:t>absence of a response within a reasonable time frame of 2 days the respective deliverable will be deemed signed off</a:t>
            </a:r>
            <a:r>
              <a:rPr lang="en-US" sz="1000" dirty="0" smtClean="0">
                <a:solidFill>
                  <a:schemeClr val="tx2"/>
                </a:solidFill>
                <a:latin typeface="Calibri" panose="020F0502020204030204" pitchFamily="34" charset="0"/>
              </a:rPr>
              <a:t>.</a:t>
            </a:r>
          </a:p>
          <a:p>
            <a:pPr lvl="1" indent="-171450" algn="just">
              <a:spcBef>
                <a:spcPts val="0"/>
              </a:spcBef>
              <a:spcAft>
                <a:spcPts val="600"/>
              </a:spcAft>
              <a:buClr>
                <a:schemeClr val="tx2">
                  <a:lumMod val="75000"/>
                  <a:lumOff val="25000"/>
                </a:schemeClr>
              </a:buClr>
              <a:buFont typeface="Arial" panose="020B0604020202020204" pitchFamily="34" charset="0"/>
              <a:buChar char="•"/>
            </a:pPr>
            <a:r>
              <a:rPr lang="en-US" sz="1000" dirty="0" smtClean="0">
                <a:solidFill>
                  <a:schemeClr val="tx2"/>
                </a:solidFill>
                <a:latin typeface="Calibri" panose="020F0502020204030204" pitchFamily="34" charset="0"/>
              </a:rPr>
              <a:t>All </a:t>
            </a:r>
            <a:r>
              <a:rPr lang="en-US" sz="1000" dirty="0">
                <a:solidFill>
                  <a:schemeClr val="tx2"/>
                </a:solidFill>
                <a:latin typeface="Calibri" panose="020F0502020204030204" pitchFamily="34" charset="0"/>
              </a:rPr>
              <a:t>tool license details (Test Management and Defect Management) to be shared by clients</a:t>
            </a:r>
          </a:p>
          <a:p>
            <a:pPr lvl="1" indent="-171450" algn="just">
              <a:spcBef>
                <a:spcPts val="0"/>
              </a:spcBef>
              <a:spcAft>
                <a:spcPts val="600"/>
              </a:spcAft>
              <a:buClr>
                <a:schemeClr val="tx2">
                  <a:lumMod val="75000"/>
                  <a:lumOff val="25000"/>
                </a:schemeClr>
              </a:buClr>
              <a:buFont typeface="Arial" panose="020B0604020202020204" pitchFamily="34" charset="0"/>
              <a:buChar char="•"/>
            </a:pPr>
            <a:r>
              <a:rPr lang="en-US" sz="1000" dirty="0">
                <a:solidFill>
                  <a:schemeClr val="tx2"/>
                </a:solidFill>
                <a:latin typeface="Calibri" panose="020F0502020204030204" pitchFamily="34" charset="0"/>
              </a:rPr>
              <a:t>We assume that the required devices for testing will be provided by the customer</a:t>
            </a:r>
          </a:p>
          <a:p>
            <a:pPr lvl="1" indent="-171450" algn="just">
              <a:spcBef>
                <a:spcPts val="0"/>
              </a:spcBef>
              <a:spcAft>
                <a:spcPts val="600"/>
              </a:spcAft>
              <a:buClr>
                <a:schemeClr val="tx2">
                  <a:lumMod val="75000"/>
                  <a:lumOff val="25000"/>
                </a:schemeClr>
              </a:buClr>
              <a:buFont typeface="Arial" panose="020B0604020202020204" pitchFamily="34" charset="0"/>
              <a:buChar char="•"/>
            </a:pPr>
            <a:endParaRPr lang="en-US" sz="1050" dirty="0" smtClean="0">
              <a:solidFill>
                <a:schemeClr val="tx2"/>
              </a:solidFill>
              <a:latin typeface="Calibri" panose="020F0502020204030204" pitchFamily="34" charset="0"/>
            </a:endParaRPr>
          </a:p>
          <a:p>
            <a:pPr lvl="1" indent="-171450" algn="just">
              <a:spcBef>
                <a:spcPts val="0"/>
              </a:spcBef>
              <a:spcAft>
                <a:spcPts val="600"/>
              </a:spcAft>
              <a:buClr>
                <a:schemeClr val="tx2">
                  <a:lumMod val="75000"/>
                  <a:lumOff val="25000"/>
                </a:schemeClr>
              </a:buClr>
              <a:buFont typeface="Arial" panose="020B0604020202020204" pitchFamily="34" charset="0"/>
              <a:buChar char="•"/>
            </a:pPr>
            <a:endParaRPr lang="en-US" sz="1050" dirty="0" smtClean="0">
              <a:solidFill>
                <a:schemeClr val="tx2"/>
              </a:solidFill>
              <a:latin typeface="Calibri" panose="020F0502020204030204" pitchFamily="34" charset="0"/>
            </a:endParaRPr>
          </a:p>
          <a:p>
            <a:pPr marL="128588" indent="-128588">
              <a:buFont typeface="Arial" panose="020B0604020202020204" pitchFamily="34" charset="0"/>
              <a:buChar char="•"/>
            </a:pPr>
            <a:endParaRPr lang="en-US" sz="1050" dirty="0">
              <a:solidFill>
                <a:schemeClr val="tx2"/>
              </a:solidFill>
              <a:latin typeface="Calibri" panose="020F0502020204030204" pitchFamily="34" charset="0"/>
            </a:endParaRPr>
          </a:p>
          <a:p>
            <a:pPr marL="171450" indent="-171450">
              <a:lnSpc>
                <a:spcPct val="130000"/>
              </a:lnSpc>
              <a:buFont typeface="Arial" panose="020B0604020202020204" pitchFamily="34" charset="0"/>
              <a:buChar char="•"/>
            </a:pPr>
            <a:endParaRPr lang="en-US" sz="1000" dirty="0">
              <a:solidFill>
                <a:schemeClr val="tx2"/>
              </a:solidFill>
              <a:latin typeface="Calibri" panose="020F0502020204030204" pitchFamily="34" charset="0"/>
              <a:ea typeface="Segoe UI" pitchFamily="34" charset="0"/>
              <a:cs typeface="Segoe UI" pitchFamily="34" charset="0"/>
            </a:endParaRPr>
          </a:p>
        </p:txBody>
      </p:sp>
    </p:spTree>
    <p:extLst>
      <p:ext uri="{BB962C8B-B14F-4D97-AF65-F5344CB8AC3E}">
        <p14:creationId xmlns:p14="http://schemas.microsoft.com/office/powerpoint/2010/main" val="38898981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Plan</a:t>
            </a:r>
            <a:endParaRPr lang="en-US" dirty="0"/>
          </a:p>
        </p:txBody>
      </p:sp>
      <p:sp>
        <p:nvSpPr>
          <p:cNvPr id="36" name="TextBox 35"/>
          <p:cNvSpPr txBox="1"/>
          <p:nvPr/>
        </p:nvSpPr>
        <p:spPr>
          <a:xfrm>
            <a:off x="259382" y="592693"/>
            <a:ext cx="8055278" cy="612204"/>
          </a:xfrm>
          <a:prstGeom prst="rect">
            <a:avLst/>
          </a:prstGeom>
          <a:solidFill>
            <a:schemeClr val="bg1">
              <a:lumMod val="95000"/>
            </a:schemeClr>
          </a:solidFill>
        </p:spPr>
        <p:txBody>
          <a:bodyPr wrap="square" lIns="57150" rIns="57150" rtlCol="0">
            <a:noAutofit/>
          </a:bodyPr>
          <a:lstStyle/>
          <a:p>
            <a:pPr marL="0" lvl="1"/>
            <a:r>
              <a:rPr lang="en-US" sz="1125" dirty="0" smtClean="0">
                <a:solidFill>
                  <a:srgbClr val="000000"/>
                </a:solidFill>
                <a:latin typeface="Calibri" panose="020F0502020204030204" pitchFamily="34" charset="0"/>
                <a:ea typeface="ＭＳ Ｐゴシック" pitchFamily="34" charset="-128"/>
                <a:cs typeface="Arial" panose="020B0604020202020204" pitchFamily="34" charset="0"/>
              </a:rPr>
              <a:t>The </a:t>
            </a:r>
            <a:r>
              <a:rPr lang="en-US" sz="1125" dirty="0">
                <a:solidFill>
                  <a:srgbClr val="000000"/>
                </a:solidFill>
                <a:latin typeface="Calibri" panose="020F0502020204030204" pitchFamily="34" charset="0"/>
                <a:ea typeface="ＭＳ Ｐゴシック" pitchFamily="34" charset="-128"/>
                <a:cs typeface="Arial" panose="020B0604020202020204" pitchFamily="34" charset="0"/>
              </a:rPr>
              <a:t>project will </a:t>
            </a:r>
            <a:r>
              <a:rPr lang="en-US" sz="1125" dirty="0" smtClean="0">
                <a:solidFill>
                  <a:srgbClr val="000000"/>
                </a:solidFill>
                <a:latin typeface="Calibri" panose="020F0502020204030204" pitchFamily="34" charset="0"/>
                <a:ea typeface="ＭＳ Ｐゴシック" pitchFamily="34" charset="-128"/>
                <a:cs typeface="Arial" panose="020B0604020202020204" pitchFamily="34" charset="0"/>
              </a:rPr>
              <a:t>kick </a:t>
            </a:r>
            <a:r>
              <a:rPr lang="en-US" sz="1125" dirty="0">
                <a:solidFill>
                  <a:srgbClr val="000000"/>
                </a:solidFill>
                <a:latin typeface="Calibri" panose="020F0502020204030204" pitchFamily="34" charset="0"/>
                <a:ea typeface="ＭＳ Ｐゴシック" pitchFamily="34" charset="-128"/>
                <a:cs typeface="Arial" panose="020B0604020202020204" pitchFamily="34" charset="0"/>
              </a:rPr>
              <a:t>off with a quick </a:t>
            </a:r>
            <a:r>
              <a:rPr lang="en-US" sz="1125" dirty="0" smtClean="0">
                <a:solidFill>
                  <a:srgbClr val="000000"/>
                </a:solidFill>
                <a:latin typeface="Calibri" panose="020F0502020204030204" pitchFamily="34" charset="0"/>
                <a:ea typeface="ＭＳ Ｐゴシック" pitchFamily="34" charset="-128"/>
                <a:cs typeface="Arial" panose="020B0604020202020204" pitchFamily="34" charset="0"/>
              </a:rPr>
              <a:t>requirement validation phase </a:t>
            </a:r>
            <a:r>
              <a:rPr lang="en-US" sz="1125" dirty="0">
                <a:solidFill>
                  <a:srgbClr val="000000"/>
                </a:solidFill>
                <a:latin typeface="Calibri" panose="020F0502020204030204" pitchFamily="34" charset="0"/>
                <a:ea typeface="ＭＳ Ｐゴシック" pitchFamily="34" charset="-128"/>
                <a:cs typeface="Arial" panose="020B0604020202020204" pitchFamily="34" charset="0"/>
              </a:rPr>
              <a:t>of 1 </a:t>
            </a:r>
            <a:r>
              <a:rPr lang="en-US" sz="1125" dirty="0" smtClean="0">
                <a:solidFill>
                  <a:srgbClr val="000000"/>
                </a:solidFill>
                <a:latin typeface="Calibri" panose="020F0502020204030204" pitchFamily="34" charset="0"/>
                <a:ea typeface="ＭＳ Ｐゴシック" pitchFamily="34" charset="-128"/>
                <a:cs typeface="Arial" panose="020B0604020202020204" pitchFamily="34" charset="0"/>
              </a:rPr>
              <a:t>week followed </a:t>
            </a:r>
            <a:r>
              <a:rPr lang="en-US" sz="1125" dirty="0">
                <a:solidFill>
                  <a:srgbClr val="000000"/>
                </a:solidFill>
                <a:latin typeface="Calibri" panose="020F0502020204030204" pitchFamily="34" charset="0"/>
                <a:ea typeface="ＭＳ Ｐゴシック" pitchFamily="34" charset="-128"/>
                <a:cs typeface="Arial" panose="020B0604020202020204" pitchFamily="34" charset="0"/>
              </a:rPr>
              <a:t>by </a:t>
            </a:r>
            <a:r>
              <a:rPr lang="en-US" sz="1125" dirty="0" smtClean="0">
                <a:solidFill>
                  <a:srgbClr val="000000"/>
                </a:solidFill>
                <a:latin typeface="Calibri" panose="020F0502020204030204" pitchFamily="34" charset="0"/>
                <a:ea typeface="ＭＳ Ｐゴシック" pitchFamily="34" charset="-128"/>
                <a:cs typeface="Arial" panose="020B0604020202020204" pitchFamily="34" charset="0"/>
              </a:rPr>
              <a:t>Waterfall model of development – Design, App Development and Testing phases. Go-live shall be achieved within 15 weeks </a:t>
            </a:r>
            <a:r>
              <a:rPr lang="en-US" sz="1125" dirty="0">
                <a:solidFill>
                  <a:srgbClr val="000000"/>
                </a:solidFill>
                <a:latin typeface="Calibri" panose="020F0502020204030204" pitchFamily="34" charset="0"/>
                <a:ea typeface="ＭＳ Ｐゴシック" pitchFamily="34" charset="-128"/>
                <a:cs typeface="Arial" panose="020B0604020202020204" pitchFamily="34" charset="0"/>
              </a:rPr>
              <a:t>from the start of the engagement.</a:t>
            </a:r>
          </a:p>
        </p:txBody>
      </p:sp>
      <p:graphicFrame>
        <p:nvGraphicFramePr>
          <p:cNvPr id="3" name="Table 2"/>
          <p:cNvGraphicFramePr>
            <a:graphicFrameLocks noGrp="1"/>
          </p:cNvGraphicFramePr>
          <p:nvPr>
            <p:extLst>
              <p:ext uri="{D42A27DB-BD31-4B8C-83A1-F6EECF244321}">
                <p14:modId xmlns:p14="http://schemas.microsoft.com/office/powerpoint/2010/main" val="3784690722"/>
              </p:ext>
            </p:extLst>
          </p:nvPr>
        </p:nvGraphicFramePr>
        <p:xfrm>
          <a:off x="427963" y="1600196"/>
          <a:ext cx="7886697" cy="2447973"/>
        </p:xfrm>
        <a:graphic>
          <a:graphicData uri="http://schemas.openxmlformats.org/drawingml/2006/table">
            <a:tbl>
              <a:tblPr/>
              <a:tblGrid>
                <a:gridCol w="2097583">
                  <a:extLst>
                    <a:ext uri="{9D8B030D-6E8A-4147-A177-3AD203B41FA5}">
                      <a16:colId xmlns:a16="http://schemas.microsoft.com/office/drawing/2014/main" val="20000"/>
                    </a:ext>
                  </a:extLst>
                </a:gridCol>
                <a:gridCol w="303734">
                  <a:extLst>
                    <a:ext uri="{9D8B030D-6E8A-4147-A177-3AD203B41FA5}">
                      <a16:colId xmlns:a16="http://schemas.microsoft.com/office/drawing/2014/main" val="20001"/>
                    </a:ext>
                  </a:extLst>
                </a:gridCol>
                <a:gridCol w="303734">
                  <a:extLst>
                    <a:ext uri="{9D8B030D-6E8A-4147-A177-3AD203B41FA5}">
                      <a16:colId xmlns:a16="http://schemas.microsoft.com/office/drawing/2014/main" val="20002"/>
                    </a:ext>
                  </a:extLst>
                </a:gridCol>
                <a:gridCol w="311522">
                  <a:extLst>
                    <a:ext uri="{9D8B030D-6E8A-4147-A177-3AD203B41FA5}">
                      <a16:colId xmlns:a16="http://schemas.microsoft.com/office/drawing/2014/main" val="20003"/>
                    </a:ext>
                  </a:extLst>
                </a:gridCol>
                <a:gridCol w="290754">
                  <a:extLst>
                    <a:ext uri="{9D8B030D-6E8A-4147-A177-3AD203B41FA5}">
                      <a16:colId xmlns:a16="http://schemas.microsoft.com/office/drawing/2014/main" val="20004"/>
                    </a:ext>
                  </a:extLst>
                </a:gridCol>
                <a:gridCol w="290754">
                  <a:extLst>
                    <a:ext uri="{9D8B030D-6E8A-4147-A177-3AD203B41FA5}">
                      <a16:colId xmlns:a16="http://schemas.microsoft.com/office/drawing/2014/main" val="20005"/>
                    </a:ext>
                  </a:extLst>
                </a:gridCol>
                <a:gridCol w="290754">
                  <a:extLst>
                    <a:ext uri="{9D8B030D-6E8A-4147-A177-3AD203B41FA5}">
                      <a16:colId xmlns:a16="http://schemas.microsoft.com/office/drawing/2014/main" val="20006"/>
                    </a:ext>
                  </a:extLst>
                </a:gridCol>
                <a:gridCol w="363442">
                  <a:extLst>
                    <a:ext uri="{9D8B030D-6E8A-4147-A177-3AD203B41FA5}">
                      <a16:colId xmlns:a16="http://schemas.microsoft.com/office/drawing/2014/main" val="20007"/>
                    </a:ext>
                  </a:extLst>
                </a:gridCol>
                <a:gridCol w="363442">
                  <a:extLst>
                    <a:ext uri="{9D8B030D-6E8A-4147-A177-3AD203B41FA5}">
                      <a16:colId xmlns:a16="http://schemas.microsoft.com/office/drawing/2014/main" val="20008"/>
                    </a:ext>
                  </a:extLst>
                </a:gridCol>
                <a:gridCol w="363442">
                  <a:extLst>
                    <a:ext uri="{9D8B030D-6E8A-4147-A177-3AD203B41FA5}">
                      <a16:colId xmlns:a16="http://schemas.microsoft.com/office/drawing/2014/main" val="20009"/>
                    </a:ext>
                  </a:extLst>
                </a:gridCol>
                <a:gridCol w="363442">
                  <a:extLst>
                    <a:ext uri="{9D8B030D-6E8A-4147-A177-3AD203B41FA5}">
                      <a16:colId xmlns:a16="http://schemas.microsoft.com/office/drawing/2014/main" val="20010"/>
                    </a:ext>
                  </a:extLst>
                </a:gridCol>
                <a:gridCol w="363442">
                  <a:extLst>
                    <a:ext uri="{9D8B030D-6E8A-4147-A177-3AD203B41FA5}">
                      <a16:colId xmlns:a16="http://schemas.microsoft.com/office/drawing/2014/main" val="20011"/>
                    </a:ext>
                  </a:extLst>
                </a:gridCol>
                <a:gridCol w="363442">
                  <a:extLst>
                    <a:ext uri="{9D8B030D-6E8A-4147-A177-3AD203B41FA5}">
                      <a16:colId xmlns:a16="http://schemas.microsoft.com/office/drawing/2014/main" val="20012"/>
                    </a:ext>
                  </a:extLst>
                </a:gridCol>
                <a:gridCol w="363442">
                  <a:extLst>
                    <a:ext uri="{9D8B030D-6E8A-4147-A177-3AD203B41FA5}">
                      <a16:colId xmlns:a16="http://schemas.microsoft.com/office/drawing/2014/main" val="20013"/>
                    </a:ext>
                  </a:extLst>
                </a:gridCol>
                <a:gridCol w="363442">
                  <a:extLst>
                    <a:ext uri="{9D8B030D-6E8A-4147-A177-3AD203B41FA5}">
                      <a16:colId xmlns:a16="http://schemas.microsoft.com/office/drawing/2014/main" val="20014"/>
                    </a:ext>
                  </a:extLst>
                </a:gridCol>
                <a:gridCol w="363442">
                  <a:extLst>
                    <a:ext uri="{9D8B030D-6E8A-4147-A177-3AD203B41FA5}">
                      <a16:colId xmlns:a16="http://schemas.microsoft.com/office/drawing/2014/main" val="20015"/>
                    </a:ext>
                  </a:extLst>
                </a:gridCol>
                <a:gridCol w="363442">
                  <a:extLst>
                    <a:ext uri="{9D8B030D-6E8A-4147-A177-3AD203B41FA5}">
                      <a16:colId xmlns:a16="http://schemas.microsoft.com/office/drawing/2014/main" val="20016"/>
                    </a:ext>
                  </a:extLst>
                </a:gridCol>
                <a:gridCol w="363442">
                  <a:extLst>
                    <a:ext uri="{9D8B030D-6E8A-4147-A177-3AD203B41FA5}">
                      <a16:colId xmlns:a16="http://schemas.microsoft.com/office/drawing/2014/main" val="20017"/>
                    </a:ext>
                  </a:extLst>
                </a:gridCol>
              </a:tblGrid>
              <a:tr h="142231">
                <a:tc>
                  <a:txBody>
                    <a:bodyPr/>
                    <a:lstStyle/>
                    <a:p>
                      <a:pPr algn="l" fontAlgn="b"/>
                      <a:endParaRPr lang="en-US" sz="900" b="0" i="0" u="none" strike="noStrike" dirty="0">
                        <a:effectLst/>
                        <a:latin typeface="Arial" panose="020B0604020202020204" pitchFamily="34" charset="0"/>
                      </a:endParaRPr>
                    </a:p>
                  </a:txBody>
                  <a:tcPr marL="0" marR="0" marT="0"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900" b="0" i="0" u="none" strike="noStrike">
                          <a:solidFill>
                            <a:srgbClr val="FFFFFF"/>
                          </a:solidFill>
                          <a:effectLst/>
                          <a:latin typeface="Calibri" panose="020F0502020204030204" pitchFamily="34" charset="0"/>
                        </a:rPr>
                        <a:t>W1</a:t>
                      </a:r>
                    </a:p>
                  </a:txBody>
                  <a:tcPr marL="0" marR="0" marT="0" marB="0" anchor="ctr">
                    <a:lnL>
                      <a:noFill/>
                    </a:lnL>
                    <a:lnR>
                      <a:noFill/>
                    </a:lnR>
                    <a:lnT>
                      <a:noFill/>
                    </a:lnT>
                    <a:lnB>
                      <a:noFill/>
                    </a:lnB>
                    <a:lnTlToBr w="12700" cmpd="sng">
                      <a:noFill/>
                      <a:prstDash val="solid"/>
                    </a:lnTlToBr>
                    <a:lnBlToTr w="12700" cmpd="sng">
                      <a:noFill/>
                      <a:prstDash val="solid"/>
                    </a:lnBlToTr>
                    <a:solidFill>
                      <a:srgbClr val="0C5A8E"/>
                    </a:solidFill>
                  </a:tcPr>
                </a:tc>
                <a:tc>
                  <a:txBody>
                    <a:bodyPr/>
                    <a:lstStyle/>
                    <a:p>
                      <a:pPr algn="ctr" rtl="0" fontAlgn="ctr"/>
                      <a:r>
                        <a:rPr lang="en-US" sz="900" b="0" i="0" u="none" strike="noStrike">
                          <a:solidFill>
                            <a:srgbClr val="FFFFFF"/>
                          </a:solidFill>
                          <a:effectLst/>
                          <a:latin typeface="Calibri" panose="020F0502020204030204" pitchFamily="34" charset="0"/>
                        </a:rPr>
                        <a:t>W2</a:t>
                      </a:r>
                    </a:p>
                  </a:txBody>
                  <a:tcPr marL="0" marR="0" marT="0" marB="0" anchor="ctr">
                    <a:lnL>
                      <a:noFill/>
                    </a:lnL>
                    <a:lnR>
                      <a:noFill/>
                    </a:lnR>
                    <a:lnT>
                      <a:noFill/>
                    </a:lnT>
                    <a:lnB>
                      <a:noFill/>
                    </a:lnB>
                    <a:lnTlToBr w="12700" cmpd="sng">
                      <a:noFill/>
                      <a:prstDash val="solid"/>
                    </a:lnTlToBr>
                    <a:lnBlToTr w="12700" cmpd="sng">
                      <a:noFill/>
                      <a:prstDash val="solid"/>
                    </a:lnBlToTr>
                    <a:solidFill>
                      <a:srgbClr val="2D4464"/>
                    </a:solidFill>
                  </a:tcPr>
                </a:tc>
                <a:tc>
                  <a:txBody>
                    <a:bodyPr/>
                    <a:lstStyle/>
                    <a:p>
                      <a:pPr algn="ctr" rtl="0" fontAlgn="ctr"/>
                      <a:r>
                        <a:rPr lang="en-US" sz="900" b="0" i="0" u="none" strike="noStrike">
                          <a:solidFill>
                            <a:srgbClr val="FFFFFF"/>
                          </a:solidFill>
                          <a:effectLst/>
                          <a:latin typeface="Calibri" panose="020F0502020204030204" pitchFamily="34" charset="0"/>
                        </a:rPr>
                        <a:t>W3</a:t>
                      </a:r>
                    </a:p>
                  </a:txBody>
                  <a:tcPr marL="0" marR="0" marT="0" marB="0" anchor="ctr">
                    <a:lnL>
                      <a:noFill/>
                    </a:lnL>
                    <a:lnR>
                      <a:noFill/>
                    </a:lnR>
                    <a:lnT>
                      <a:noFill/>
                    </a:lnT>
                    <a:lnB>
                      <a:noFill/>
                    </a:lnB>
                    <a:lnTlToBr w="12700" cmpd="sng">
                      <a:noFill/>
                      <a:prstDash val="solid"/>
                    </a:lnTlToBr>
                    <a:lnBlToTr w="12700" cmpd="sng">
                      <a:noFill/>
                      <a:prstDash val="solid"/>
                    </a:lnBlToTr>
                    <a:solidFill>
                      <a:srgbClr val="0C5A8E"/>
                    </a:solidFill>
                  </a:tcPr>
                </a:tc>
                <a:tc>
                  <a:txBody>
                    <a:bodyPr/>
                    <a:lstStyle/>
                    <a:p>
                      <a:pPr algn="ctr" rtl="0" fontAlgn="ctr"/>
                      <a:r>
                        <a:rPr lang="en-US" sz="900" b="0" i="0" u="none" strike="noStrike">
                          <a:solidFill>
                            <a:srgbClr val="FFFFFF"/>
                          </a:solidFill>
                          <a:effectLst/>
                          <a:latin typeface="Calibri" panose="020F0502020204030204" pitchFamily="34" charset="0"/>
                        </a:rPr>
                        <a:t>W4</a:t>
                      </a:r>
                    </a:p>
                  </a:txBody>
                  <a:tcPr marL="0" marR="0" marT="0" marB="0" anchor="ctr">
                    <a:lnL>
                      <a:noFill/>
                    </a:lnL>
                    <a:lnR>
                      <a:noFill/>
                    </a:lnR>
                    <a:lnT>
                      <a:noFill/>
                    </a:lnT>
                    <a:lnB>
                      <a:noFill/>
                    </a:lnB>
                    <a:lnTlToBr w="12700" cmpd="sng">
                      <a:noFill/>
                      <a:prstDash val="solid"/>
                    </a:lnTlToBr>
                    <a:lnBlToTr w="12700" cmpd="sng">
                      <a:noFill/>
                      <a:prstDash val="solid"/>
                    </a:lnBlToTr>
                    <a:solidFill>
                      <a:srgbClr val="2D4464"/>
                    </a:solidFill>
                  </a:tcPr>
                </a:tc>
                <a:tc>
                  <a:txBody>
                    <a:bodyPr/>
                    <a:lstStyle/>
                    <a:p>
                      <a:pPr algn="ctr" rtl="0" fontAlgn="ctr"/>
                      <a:r>
                        <a:rPr lang="en-US" sz="900" b="0" i="0" u="none" strike="noStrike">
                          <a:solidFill>
                            <a:srgbClr val="FFFFFF"/>
                          </a:solidFill>
                          <a:effectLst/>
                          <a:latin typeface="Calibri" panose="020F0502020204030204" pitchFamily="34" charset="0"/>
                        </a:rPr>
                        <a:t>W5</a:t>
                      </a:r>
                    </a:p>
                  </a:txBody>
                  <a:tcPr marL="0" marR="0" marT="0" marB="0" anchor="ctr">
                    <a:lnL>
                      <a:noFill/>
                    </a:lnL>
                    <a:lnR>
                      <a:noFill/>
                    </a:lnR>
                    <a:lnT>
                      <a:noFill/>
                    </a:lnT>
                    <a:lnB>
                      <a:noFill/>
                    </a:lnB>
                    <a:lnTlToBr w="12700" cmpd="sng">
                      <a:noFill/>
                      <a:prstDash val="solid"/>
                    </a:lnTlToBr>
                    <a:lnBlToTr w="12700" cmpd="sng">
                      <a:noFill/>
                      <a:prstDash val="solid"/>
                    </a:lnBlToTr>
                    <a:solidFill>
                      <a:srgbClr val="2D4464"/>
                    </a:solidFill>
                  </a:tcPr>
                </a:tc>
                <a:tc>
                  <a:txBody>
                    <a:bodyPr/>
                    <a:lstStyle/>
                    <a:p>
                      <a:pPr algn="ctr" rtl="0" fontAlgn="ctr"/>
                      <a:r>
                        <a:rPr lang="en-US" sz="900" b="0" i="0" u="none" strike="noStrike">
                          <a:solidFill>
                            <a:srgbClr val="FFFFFF"/>
                          </a:solidFill>
                          <a:effectLst/>
                          <a:latin typeface="Calibri" panose="020F0502020204030204" pitchFamily="34" charset="0"/>
                        </a:rPr>
                        <a:t>W6</a:t>
                      </a:r>
                    </a:p>
                  </a:txBody>
                  <a:tcPr marL="0" marR="0" marT="0" marB="0" anchor="ctr">
                    <a:lnL>
                      <a:noFill/>
                    </a:lnL>
                    <a:lnR>
                      <a:noFill/>
                    </a:lnR>
                    <a:lnT>
                      <a:noFill/>
                    </a:lnT>
                    <a:lnB>
                      <a:noFill/>
                    </a:lnB>
                    <a:lnTlToBr w="12700" cmpd="sng">
                      <a:noFill/>
                      <a:prstDash val="solid"/>
                    </a:lnTlToBr>
                    <a:lnBlToTr w="12700" cmpd="sng">
                      <a:noFill/>
                      <a:prstDash val="solid"/>
                    </a:lnBlToTr>
                    <a:solidFill>
                      <a:srgbClr val="0C5A8E"/>
                    </a:solidFill>
                  </a:tcPr>
                </a:tc>
                <a:tc>
                  <a:txBody>
                    <a:bodyPr/>
                    <a:lstStyle/>
                    <a:p>
                      <a:pPr algn="ctr" rtl="0" fontAlgn="ctr"/>
                      <a:r>
                        <a:rPr lang="en-US" sz="900" b="0" i="0" u="none" strike="noStrike">
                          <a:solidFill>
                            <a:srgbClr val="FFFFFF"/>
                          </a:solidFill>
                          <a:effectLst/>
                          <a:latin typeface="Calibri" panose="020F0502020204030204" pitchFamily="34" charset="0"/>
                        </a:rPr>
                        <a:t>W7</a:t>
                      </a:r>
                    </a:p>
                  </a:txBody>
                  <a:tcPr marL="0" marR="0" marT="0" marB="0" anchor="ctr">
                    <a:lnL>
                      <a:noFill/>
                    </a:lnL>
                    <a:lnR>
                      <a:noFill/>
                    </a:lnR>
                    <a:lnT>
                      <a:noFill/>
                    </a:lnT>
                    <a:lnB>
                      <a:noFill/>
                    </a:lnB>
                    <a:lnTlToBr w="12700" cmpd="sng">
                      <a:noFill/>
                      <a:prstDash val="solid"/>
                    </a:lnTlToBr>
                    <a:lnBlToTr w="12700" cmpd="sng">
                      <a:noFill/>
                      <a:prstDash val="solid"/>
                    </a:lnBlToTr>
                    <a:solidFill>
                      <a:srgbClr val="2D4464"/>
                    </a:solidFill>
                  </a:tcPr>
                </a:tc>
                <a:tc>
                  <a:txBody>
                    <a:bodyPr/>
                    <a:lstStyle/>
                    <a:p>
                      <a:pPr algn="ctr" rtl="0" fontAlgn="ctr"/>
                      <a:r>
                        <a:rPr lang="en-US" sz="900" b="0" i="0" u="none" strike="noStrike">
                          <a:solidFill>
                            <a:srgbClr val="FFFFFF"/>
                          </a:solidFill>
                          <a:effectLst/>
                          <a:latin typeface="Calibri" panose="020F0502020204030204" pitchFamily="34" charset="0"/>
                        </a:rPr>
                        <a:t>W8</a:t>
                      </a:r>
                    </a:p>
                  </a:txBody>
                  <a:tcPr marL="0" marR="0" marT="0" marB="0" anchor="ctr">
                    <a:lnL>
                      <a:noFill/>
                    </a:lnL>
                    <a:lnR>
                      <a:noFill/>
                    </a:lnR>
                    <a:lnT>
                      <a:noFill/>
                    </a:lnT>
                    <a:lnB>
                      <a:noFill/>
                    </a:lnB>
                    <a:lnTlToBr w="12700" cmpd="sng">
                      <a:noFill/>
                      <a:prstDash val="solid"/>
                    </a:lnTlToBr>
                    <a:lnBlToTr w="12700" cmpd="sng">
                      <a:noFill/>
                      <a:prstDash val="solid"/>
                    </a:lnBlToTr>
                    <a:solidFill>
                      <a:srgbClr val="2D4464"/>
                    </a:solidFill>
                  </a:tcPr>
                </a:tc>
                <a:tc>
                  <a:txBody>
                    <a:bodyPr/>
                    <a:lstStyle/>
                    <a:p>
                      <a:pPr algn="ctr" rtl="0" fontAlgn="ctr"/>
                      <a:r>
                        <a:rPr lang="en-US" sz="900" b="0" i="0" u="none" strike="noStrike">
                          <a:solidFill>
                            <a:srgbClr val="FFFFFF"/>
                          </a:solidFill>
                          <a:effectLst/>
                          <a:latin typeface="Calibri" panose="020F0502020204030204" pitchFamily="34" charset="0"/>
                        </a:rPr>
                        <a:t>W9</a:t>
                      </a:r>
                    </a:p>
                  </a:txBody>
                  <a:tcPr marL="0" marR="0" marT="0" marB="0" anchor="ctr">
                    <a:lnL>
                      <a:noFill/>
                    </a:lnL>
                    <a:lnR>
                      <a:noFill/>
                    </a:lnR>
                    <a:lnT>
                      <a:noFill/>
                    </a:lnT>
                    <a:lnB>
                      <a:noFill/>
                    </a:lnB>
                    <a:lnTlToBr w="12700" cmpd="sng">
                      <a:noFill/>
                      <a:prstDash val="solid"/>
                    </a:lnTlToBr>
                    <a:lnBlToTr w="12700" cmpd="sng">
                      <a:noFill/>
                      <a:prstDash val="solid"/>
                    </a:lnBlToTr>
                    <a:solidFill>
                      <a:srgbClr val="0C5A8E"/>
                    </a:solidFill>
                  </a:tcPr>
                </a:tc>
                <a:tc>
                  <a:txBody>
                    <a:bodyPr/>
                    <a:lstStyle/>
                    <a:p>
                      <a:pPr algn="ctr" rtl="0" fontAlgn="ctr"/>
                      <a:r>
                        <a:rPr lang="en-US" sz="900" b="0" i="0" u="none" strike="noStrike">
                          <a:solidFill>
                            <a:srgbClr val="FFFFFF"/>
                          </a:solidFill>
                          <a:effectLst/>
                          <a:latin typeface="Calibri" panose="020F0502020204030204" pitchFamily="34" charset="0"/>
                        </a:rPr>
                        <a:t>W10</a:t>
                      </a:r>
                    </a:p>
                  </a:txBody>
                  <a:tcPr marL="0" marR="0" marT="0" marB="0" anchor="ctr">
                    <a:lnL>
                      <a:noFill/>
                    </a:lnL>
                    <a:lnR>
                      <a:noFill/>
                    </a:lnR>
                    <a:lnT>
                      <a:noFill/>
                    </a:lnT>
                    <a:lnB>
                      <a:noFill/>
                    </a:lnB>
                    <a:lnTlToBr w="12700" cmpd="sng">
                      <a:noFill/>
                      <a:prstDash val="solid"/>
                    </a:lnTlToBr>
                    <a:lnBlToTr w="12700" cmpd="sng">
                      <a:noFill/>
                      <a:prstDash val="solid"/>
                    </a:lnBlToTr>
                    <a:solidFill>
                      <a:srgbClr val="2D4464"/>
                    </a:solidFill>
                  </a:tcPr>
                </a:tc>
                <a:tc>
                  <a:txBody>
                    <a:bodyPr/>
                    <a:lstStyle/>
                    <a:p>
                      <a:pPr algn="ctr" rtl="0" fontAlgn="ctr"/>
                      <a:r>
                        <a:rPr lang="en-US" sz="900" b="0" i="0" u="none" strike="noStrike">
                          <a:solidFill>
                            <a:srgbClr val="FFFFFF"/>
                          </a:solidFill>
                          <a:effectLst/>
                          <a:latin typeface="Calibri" panose="020F0502020204030204" pitchFamily="34" charset="0"/>
                        </a:rPr>
                        <a:t>W11</a:t>
                      </a:r>
                    </a:p>
                  </a:txBody>
                  <a:tcPr marL="0" marR="0" marT="0" marB="0" anchor="ctr">
                    <a:lnL>
                      <a:noFill/>
                    </a:lnL>
                    <a:lnR>
                      <a:noFill/>
                    </a:lnR>
                    <a:lnT>
                      <a:noFill/>
                    </a:lnT>
                    <a:lnB>
                      <a:noFill/>
                    </a:lnB>
                    <a:lnTlToBr w="12700" cmpd="sng">
                      <a:noFill/>
                      <a:prstDash val="solid"/>
                    </a:lnTlToBr>
                    <a:lnBlToTr w="12700" cmpd="sng">
                      <a:noFill/>
                      <a:prstDash val="solid"/>
                    </a:lnBlToTr>
                    <a:solidFill>
                      <a:srgbClr val="2D4464"/>
                    </a:solidFill>
                  </a:tcPr>
                </a:tc>
                <a:tc>
                  <a:txBody>
                    <a:bodyPr/>
                    <a:lstStyle/>
                    <a:p>
                      <a:pPr algn="ctr" rtl="0" fontAlgn="ctr"/>
                      <a:r>
                        <a:rPr lang="en-US" sz="900" b="0" i="0" u="none" strike="noStrike">
                          <a:solidFill>
                            <a:srgbClr val="FFFFFF"/>
                          </a:solidFill>
                          <a:effectLst/>
                          <a:latin typeface="Calibri" panose="020F0502020204030204" pitchFamily="34" charset="0"/>
                        </a:rPr>
                        <a:t>W12</a:t>
                      </a:r>
                    </a:p>
                  </a:txBody>
                  <a:tcPr marL="0" marR="0" marT="0" marB="0" anchor="ctr">
                    <a:lnL>
                      <a:noFill/>
                    </a:lnL>
                    <a:lnR>
                      <a:noFill/>
                    </a:lnR>
                    <a:lnT>
                      <a:noFill/>
                    </a:lnT>
                    <a:lnB>
                      <a:noFill/>
                    </a:lnB>
                    <a:lnTlToBr w="12700" cmpd="sng">
                      <a:noFill/>
                      <a:prstDash val="solid"/>
                    </a:lnTlToBr>
                    <a:lnBlToTr w="12700" cmpd="sng">
                      <a:noFill/>
                      <a:prstDash val="solid"/>
                    </a:lnBlToTr>
                    <a:solidFill>
                      <a:srgbClr val="0C5A8E"/>
                    </a:solidFill>
                  </a:tcPr>
                </a:tc>
                <a:tc>
                  <a:txBody>
                    <a:bodyPr/>
                    <a:lstStyle/>
                    <a:p>
                      <a:pPr algn="ctr" rtl="0" fontAlgn="ctr"/>
                      <a:r>
                        <a:rPr lang="en-US" sz="900" b="0" i="0" u="none" strike="noStrike">
                          <a:solidFill>
                            <a:srgbClr val="FFFFFF"/>
                          </a:solidFill>
                          <a:effectLst/>
                          <a:latin typeface="Calibri" panose="020F0502020204030204" pitchFamily="34" charset="0"/>
                        </a:rPr>
                        <a:t>W13</a:t>
                      </a:r>
                    </a:p>
                  </a:txBody>
                  <a:tcPr marL="0" marR="0" marT="0" marB="0" anchor="ctr">
                    <a:lnL>
                      <a:noFill/>
                    </a:lnL>
                    <a:lnR>
                      <a:noFill/>
                    </a:lnR>
                    <a:lnT>
                      <a:noFill/>
                    </a:lnT>
                    <a:lnB>
                      <a:noFill/>
                    </a:lnB>
                    <a:lnTlToBr w="12700" cmpd="sng">
                      <a:noFill/>
                      <a:prstDash val="solid"/>
                    </a:lnTlToBr>
                    <a:lnBlToTr w="12700" cmpd="sng">
                      <a:noFill/>
                      <a:prstDash val="solid"/>
                    </a:lnBlToTr>
                    <a:solidFill>
                      <a:srgbClr val="2D4464"/>
                    </a:solidFill>
                  </a:tcPr>
                </a:tc>
                <a:tc>
                  <a:txBody>
                    <a:bodyPr/>
                    <a:lstStyle/>
                    <a:p>
                      <a:pPr algn="ctr" rtl="0" fontAlgn="ctr"/>
                      <a:r>
                        <a:rPr lang="en-US" sz="900" b="0" i="0" u="none" strike="noStrike">
                          <a:solidFill>
                            <a:srgbClr val="FFFFFF"/>
                          </a:solidFill>
                          <a:effectLst/>
                          <a:latin typeface="Calibri" panose="020F0502020204030204" pitchFamily="34" charset="0"/>
                        </a:rPr>
                        <a:t>W14</a:t>
                      </a:r>
                    </a:p>
                  </a:txBody>
                  <a:tcPr marL="0" marR="0" marT="0" marB="0" anchor="ctr">
                    <a:lnL>
                      <a:noFill/>
                    </a:lnL>
                    <a:lnR>
                      <a:noFill/>
                    </a:lnR>
                    <a:lnT>
                      <a:noFill/>
                    </a:lnT>
                    <a:lnB>
                      <a:noFill/>
                    </a:lnB>
                    <a:lnTlToBr w="12700" cmpd="sng">
                      <a:noFill/>
                      <a:prstDash val="solid"/>
                    </a:lnTlToBr>
                    <a:lnBlToTr w="12700" cmpd="sng">
                      <a:noFill/>
                      <a:prstDash val="solid"/>
                    </a:lnBlToTr>
                    <a:solidFill>
                      <a:srgbClr val="2D4464"/>
                    </a:solidFill>
                  </a:tcPr>
                </a:tc>
                <a:tc>
                  <a:txBody>
                    <a:bodyPr/>
                    <a:lstStyle/>
                    <a:p>
                      <a:pPr algn="ctr" rtl="0" fontAlgn="ctr"/>
                      <a:r>
                        <a:rPr lang="en-US" sz="900" b="0" i="0" u="none" strike="noStrike">
                          <a:solidFill>
                            <a:srgbClr val="FFFFFF"/>
                          </a:solidFill>
                          <a:effectLst/>
                          <a:latin typeface="Calibri" panose="020F0502020204030204" pitchFamily="34" charset="0"/>
                        </a:rPr>
                        <a:t>W15</a:t>
                      </a:r>
                    </a:p>
                  </a:txBody>
                  <a:tcPr marL="0" marR="0" marT="0" marB="0" anchor="ctr">
                    <a:lnL>
                      <a:noFill/>
                    </a:lnL>
                    <a:lnR>
                      <a:noFill/>
                    </a:lnR>
                    <a:lnT>
                      <a:noFill/>
                    </a:lnT>
                    <a:lnB>
                      <a:noFill/>
                    </a:lnB>
                    <a:lnTlToBr w="12700" cmpd="sng">
                      <a:noFill/>
                      <a:prstDash val="solid"/>
                    </a:lnTlToBr>
                    <a:lnBlToTr w="12700" cmpd="sng">
                      <a:noFill/>
                      <a:prstDash val="solid"/>
                    </a:lnBlToTr>
                    <a:solidFill>
                      <a:srgbClr val="0C5A8E"/>
                    </a:solidFill>
                  </a:tcPr>
                </a:tc>
                <a:tc>
                  <a:txBody>
                    <a:bodyPr/>
                    <a:lstStyle/>
                    <a:p>
                      <a:pPr algn="ctr" rtl="0" fontAlgn="ctr"/>
                      <a:r>
                        <a:rPr lang="en-US" sz="900" b="0" i="0" u="none" strike="noStrike">
                          <a:solidFill>
                            <a:srgbClr val="FFFFFF"/>
                          </a:solidFill>
                          <a:effectLst/>
                          <a:latin typeface="Calibri" panose="020F0502020204030204" pitchFamily="34" charset="0"/>
                        </a:rPr>
                        <a:t>W16</a:t>
                      </a:r>
                    </a:p>
                  </a:txBody>
                  <a:tcPr marL="0" marR="0" marT="0" marB="0" anchor="ctr">
                    <a:lnL>
                      <a:noFill/>
                    </a:lnL>
                    <a:lnR>
                      <a:noFill/>
                    </a:lnR>
                    <a:lnT>
                      <a:noFill/>
                    </a:lnT>
                    <a:lnB>
                      <a:noFill/>
                    </a:lnB>
                    <a:lnTlToBr w="12700" cmpd="sng">
                      <a:noFill/>
                      <a:prstDash val="solid"/>
                    </a:lnTlToBr>
                    <a:lnBlToTr w="12700" cmpd="sng">
                      <a:noFill/>
                      <a:prstDash val="solid"/>
                    </a:lnBlToTr>
                    <a:solidFill>
                      <a:srgbClr val="2D4464"/>
                    </a:solidFill>
                  </a:tcPr>
                </a:tc>
                <a:tc>
                  <a:txBody>
                    <a:bodyPr/>
                    <a:lstStyle/>
                    <a:p>
                      <a:pPr algn="ctr" rtl="0" fontAlgn="ctr"/>
                      <a:r>
                        <a:rPr lang="en-US" sz="900" b="0" i="0" u="none" strike="noStrike">
                          <a:solidFill>
                            <a:srgbClr val="FFFFFF"/>
                          </a:solidFill>
                          <a:effectLst/>
                          <a:latin typeface="Calibri" panose="020F0502020204030204" pitchFamily="34" charset="0"/>
                        </a:rPr>
                        <a:t>W17</a:t>
                      </a:r>
                    </a:p>
                  </a:txBody>
                  <a:tcPr marL="0" marR="0" marT="0" marB="0" anchor="ctr">
                    <a:lnL>
                      <a:noFill/>
                    </a:lnL>
                    <a:lnR>
                      <a:noFill/>
                    </a:lnR>
                    <a:lnT>
                      <a:noFill/>
                    </a:lnT>
                    <a:lnB>
                      <a:noFill/>
                    </a:lnB>
                    <a:lnTlToBr w="12700" cmpd="sng">
                      <a:noFill/>
                      <a:prstDash val="solid"/>
                    </a:lnTlToBr>
                    <a:lnBlToTr w="12700" cmpd="sng">
                      <a:noFill/>
                      <a:prstDash val="solid"/>
                    </a:lnBlToTr>
                    <a:solidFill>
                      <a:srgbClr val="2D4464"/>
                    </a:solidFill>
                  </a:tcPr>
                </a:tc>
                <a:extLst>
                  <a:ext uri="{0D108BD9-81ED-4DB2-BD59-A6C34878D82A}">
                    <a16:rowId xmlns:a16="http://schemas.microsoft.com/office/drawing/2014/main" val="10000"/>
                  </a:ext>
                </a:extLst>
              </a:tr>
              <a:tr h="202034">
                <a:tc>
                  <a:txBody>
                    <a:bodyPr/>
                    <a:lstStyle/>
                    <a:p>
                      <a:pPr algn="r" fontAlgn="ctr"/>
                      <a:r>
                        <a:rPr lang="en-US" sz="1200" b="1" i="1" u="none" strike="noStrike" dirty="0">
                          <a:solidFill>
                            <a:srgbClr val="262626"/>
                          </a:solidFill>
                          <a:effectLst/>
                          <a:latin typeface="Calibri" panose="020F0502020204030204" pitchFamily="34" charset="0"/>
                        </a:rPr>
                        <a:t>Discovery Phase</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900" b="0" i="0" u="none" strike="noStrike">
                          <a:effectLst/>
                          <a:latin typeface="Calibri" panose="020F0502020204030204" pitchFamily="34" charset="0"/>
                        </a:rPr>
                        <a:t> </a:t>
                      </a:r>
                    </a:p>
                  </a:txBody>
                  <a:tcPr marL="0" marR="0" marT="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61627">
                <a:tc>
                  <a:txBody>
                    <a:bodyPr/>
                    <a:lstStyle/>
                    <a:p>
                      <a:pPr algn="r" fontAlgn="ctr"/>
                      <a:r>
                        <a:rPr lang="en-US" sz="900" b="0" i="0" u="none" strike="noStrike">
                          <a:solidFill>
                            <a:srgbClr val="262626"/>
                          </a:solidFill>
                          <a:effectLst/>
                          <a:latin typeface="Calibri" panose="020F0502020204030204" pitchFamily="34" charset="0"/>
                        </a:rPr>
                        <a:t>Requirements Gathering &amp; Sign off</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900" b="0" i="0" u="none" strike="noStrike">
                          <a:effectLst/>
                          <a:latin typeface="Calibri" panose="020F0502020204030204" pitchFamily="34" charset="0"/>
                        </a:rPr>
                        <a:t> </a:t>
                      </a:r>
                    </a:p>
                  </a:txBody>
                  <a:tcPr marL="0" marR="0" marT="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C5D9F1"/>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C5D9F1"/>
                    </a:solidFill>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61627">
                <a:tc>
                  <a:txBody>
                    <a:bodyPr/>
                    <a:lstStyle/>
                    <a:p>
                      <a:pPr algn="r" fontAlgn="ctr"/>
                      <a:r>
                        <a:rPr lang="en-US" sz="900" b="0" i="0" u="none" strike="noStrike">
                          <a:solidFill>
                            <a:srgbClr val="262626"/>
                          </a:solidFill>
                          <a:effectLst/>
                          <a:latin typeface="Calibri" panose="020F0502020204030204" pitchFamily="34" charset="0"/>
                        </a:rPr>
                        <a:t>Project Planning &amp; Initiation</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000" b="0" i="0" u="none" strike="noStrike">
                          <a:solidFill>
                            <a:srgbClr val="000000"/>
                          </a:solidFill>
                          <a:effectLst/>
                          <a:latin typeface="Calibri" panose="020F0502020204030204" pitchFamily="34" charset="0"/>
                        </a:rPr>
                        <a:t> </a:t>
                      </a:r>
                    </a:p>
                  </a:txBody>
                  <a:tcPr marL="0" marR="0" marT="0" marB="0" anchor="b">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B8CCE4"/>
                    </a:solidFill>
                  </a:tcPr>
                </a:tc>
                <a:tc>
                  <a:txBody>
                    <a:bodyPr/>
                    <a:lstStyle/>
                    <a:p>
                      <a:pPr algn="l" rtl="0" fontAlgn="b"/>
                      <a:r>
                        <a:rPr lang="en-US" sz="10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lnTlToBr w="12700" cmpd="sng">
                      <a:noFill/>
                      <a:prstDash val="solid"/>
                    </a:lnTlToBr>
                    <a:lnBlToTr w="12700" cmpd="sng">
                      <a:noFill/>
                      <a:prstDash val="solid"/>
                    </a:lnBlToTr>
                    <a:solidFill>
                      <a:srgbClr val="B8CCE4"/>
                    </a:solidFill>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61627">
                <a:tc>
                  <a:txBody>
                    <a:bodyPr/>
                    <a:lstStyle/>
                    <a:p>
                      <a:pPr algn="r" fontAlgn="ctr"/>
                      <a:r>
                        <a:rPr lang="en-US" sz="900" b="0" i="0" u="none" strike="noStrike">
                          <a:solidFill>
                            <a:srgbClr val="262626"/>
                          </a:solidFill>
                          <a:effectLst/>
                          <a:latin typeface="Calibri" panose="020F0502020204030204" pitchFamily="34" charset="0"/>
                        </a:rPr>
                        <a:t>Solution Design</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900" b="0" i="0" u="none" strike="noStrike">
                          <a:solidFill>
                            <a:srgbClr val="000000"/>
                          </a:solidFill>
                          <a:effectLst/>
                          <a:latin typeface="Arial" panose="020B0604020202020204" pitchFamily="34" charset="0"/>
                        </a:rPr>
                        <a:t> </a:t>
                      </a:r>
                    </a:p>
                  </a:txBody>
                  <a:tcPr marL="0" marR="0" marT="0" marB="0" anchor="b">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F2DCDB"/>
                    </a:solidFill>
                  </a:tcPr>
                </a:tc>
                <a:tc>
                  <a:txBody>
                    <a:bodyPr/>
                    <a:lstStyle/>
                    <a:p>
                      <a:pPr algn="l" rtl="0" fontAlgn="b"/>
                      <a:r>
                        <a:rPr lang="en-US" sz="900" b="0" i="0" u="none" strike="noStrike">
                          <a:solidFill>
                            <a:srgbClr val="000000"/>
                          </a:solidFill>
                          <a:effectLst/>
                          <a:latin typeface="Arial" panose="020B0604020202020204" pitchFamily="34" charset="0"/>
                        </a:rPr>
                        <a:t> </a:t>
                      </a:r>
                    </a:p>
                  </a:txBody>
                  <a:tcPr marL="0" marR="0" marT="0" marB="0" anchor="b">
                    <a:lnL>
                      <a:noFill/>
                    </a:lnL>
                    <a:lnR>
                      <a:noFill/>
                    </a:lnR>
                    <a:lnT>
                      <a:noFill/>
                    </a:lnT>
                    <a:lnB>
                      <a:noFill/>
                    </a:lnB>
                    <a:lnTlToBr w="12700" cmpd="sng">
                      <a:noFill/>
                      <a:prstDash val="solid"/>
                    </a:lnTlToBr>
                    <a:lnBlToTr w="12700" cmpd="sng">
                      <a:noFill/>
                      <a:prstDash val="solid"/>
                    </a:lnBlToTr>
                    <a:solidFill>
                      <a:srgbClr val="F2DCDB"/>
                    </a:solidFill>
                  </a:tcPr>
                </a:tc>
                <a:tc>
                  <a:txBody>
                    <a:bodyPr/>
                    <a:lstStyle/>
                    <a:p>
                      <a:pPr algn="l" rtl="0" fontAlgn="b"/>
                      <a:r>
                        <a:rPr lang="en-US" sz="900" b="0" i="0" u="none" strike="noStrike">
                          <a:solidFill>
                            <a:srgbClr val="000000"/>
                          </a:solidFill>
                          <a:effectLst/>
                          <a:latin typeface="Arial" panose="020B0604020202020204" pitchFamily="34" charset="0"/>
                        </a:rPr>
                        <a:t> </a:t>
                      </a:r>
                    </a:p>
                  </a:txBody>
                  <a:tcPr marL="0" marR="0" marT="0" marB="0" anchor="b">
                    <a:lnL>
                      <a:noFill/>
                    </a:lnL>
                    <a:lnR>
                      <a:noFill/>
                    </a:lnR>
                    <a:lnT>
                      <a:noFill/>
                    </a:lnT>
                    <a:lnB>
                      <a:noFill/>
                    </a:lnB>
                    <a:lnTlToBr w="12700" cmpd="sng">
                      <a:noFill/>
                      <a:prstDash val="solid"/>
                    </a:lnTlToBr>
                    <a:lnBlToTr w="12700" cmpd="sng">
                      <a:noFill/>
                      <a:prstDash val="solid"/>
                    </a:lnBlToTr>
                    <a:solidFill>
                      <a:srgbClr val="F2DCDB"/>
                    </a:solidFill>
                  </a:tcPr>
                </a:tc>
                <a:tc>
                  <a:txBody>
                    <a:bodyPr/>
                    <a:lstStyle/>
                    <a:p>
                      <a:pPr algn="l" rtl="0" fontAlgn="b"/>
                      <a:r>
                        <a:rPr lang="en-US" sz="900" b="0" i="0" u="none" strike="noStrike">
                          <a:solidFill>
                            <a:srgbClr val="000000"/>
                          </a:solidFill>
                          <a:effectLst/>
                          <a:latin typeface="Arial" panose="020B0604020202020204" pitchFamily="34" charset="0"/>
                        </a:rPr>
                        <a:t> </a:t>
                      </a:r>
                    </a:p>
                  </a:txBody>
                  <a:tcPr marL="0" marR="0" marT="0" marB="0" anchor="b">
                    <a:lnL>
                      <a:noFill/>
                    </a:lnL>
                    <a:lnR>
                      <a:noFill/>
                    </a:lnR>
                    <a:lnT>
                      <a:noFill/>
                    </a:lnT>
                    <a:lnB>
                      <a:noFill/>
                    </a:lnB>
                    <a:lnTlToBr w="12700" cmpd="sng">
                      <a:noFill/>
                      <a:prstDash val="solid"/>
                    </a:lnTlToBr>
                    <a:lnBlToTr w="12700" cmpd="sng">
                      <a:noFill/>
                      <a:prstDash val="solid"/>
                    </a:lnBlToTr>
                    <a:solidFill>
                      <a:srgbClr val="F2DCDB"/>
                    </a:solidFill>
                  </a:tcPr>
                </a:tc>
                <a:tc>
                  <a:txBody>
                    <a:bodyPr/>
                    <a:lstStyle/>
                    <a:p>
                      <a:pPr algn="l" fontAlgn="b"/>
                      <a:endParaRPr lang="en-US" sz="900" b="0" i="0" u="none" strike="noStrike">
                        <a:effectLst/>
                        <a:latin typeface="Arial" panose="020B060402020202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solidFill>
                          <a:srgbClr val="000000"/>
                        </a:solidFill>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02034">
                <a:tc>
                  <a:txBody>
                    <a:bodyPr/>
                    <a:lstStyle/>
                    <a:p>
                      <a:pPr algn="r" fontAlgn="ctr"/>
                      <a:r>
                        <a:rPr lang="en-US" sz="1200" b="1" i="1" u="none" strike="noStrike">
                          <a:solidFill>
                            <a:srgbClr val="262626"/>
                          </a:solidFill>
                          <a:effectLst/>
                          <a:latin typeface="Calibri" panose="020F0502020204030204" pitchFamily="34" charset="0"/>
                        </a:rPr>
                        <a:t>Execution Phase</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900" b="0" i="0" u="none" strike="noStrike">
                          <a:effectLst/>
                          <a:latin typeface="Calibri" panose="020F0502020204030204" pitchFamily="34" charset="0"/>
                        </a:rPr>
                        <a:t> </a:t>
                      </a:r>
                    </a:p>
                  </a:txBody>
                  <a:tcPr marL="0" marR="0" marT="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l" rtl="0" fontAlgn="b"/>
                      <a:r>
                        <a:rPr lang="en-US" sz="10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ctr"/>
                      <a:r>
                        <a:rPr lang="en-US" sz="900" b="0" i="0" u="none" strike="noStrike">
                          <a:solidFill>
                            <a:srgbClr val="000000"/>
                          </a:solidFill>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142231">
                <a:tc>
                  <a:txBody>
                    <a:bodyPr/>
                    <a:lstStyle/>
                    <a:p>
                      <a:pPr algn="r" fontAlgn="ctr"/>
                      <a:r>
                        <a:rPr lang="en-US" sz="900" b="0" i="0" u="none" strike="noStrike">
                          <a:solidFill>
                            <a:srgbClr val="262626"/>
                          </a:solidFill>
                          <a:effectLst/>
                          <a:latin typeface="Calibri" panose="020F0502020204030204" pitchFamily="34" charset="0"/>
                        </a:rPr>
                        <a:t>Wireframes Creation</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900" b="0" i="0" u="none" strike="noStrike">
                          <a:effectLst/>
                          <a:latin typeface="Calibri" panose="020F0502020204030204" pitchFamily="34" charset="0"/>
                        </a:rPr>
                        <a:t> </a:t>
                      </a:r>
                    </a:p>
                  </a:txBody>
                  <a:tcPr marL="0" marR="0" marT="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C4D79B"/>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C4D79B"/>
                    </a:solidFill>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61627">
                <a:tc>
                  <a:txBody>
                    <a:bodyPr/>
                    <a:lstStyle/>
                    <a:p>
                      <a:pPr algn="r" fontAlgn="ctr"/>
                      <a:r>
                        <a:rPr lang="en-US" sz="900" b="0" i="0" u="none" strike="noStrike">
                          <a:solidFill>
                            <a:srgbClr val="262626"/>
                          </a:solidFill>
                          <a:effectLst/>
                          <a:latin typeface="Calibri" panose="020F0502020204030204" pitchFamily="34" charset="0"/>
                        </a:rPr>
                        <a:t>Visual Designs Creation</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900" b="0" i="0" u="none" strike="noStrike">
                          <a:effectLst/>
                          <a:latin typeface="Calibri" panose="020F0502020204030204" pitchFamily="34" charset="0"/>
                        </a:rPr>
                        <a:t> </a:t>
                      </a:r>
                    </a:p>
                  </a:txBody>
                  <a:tcPr marL="0" marR="0" marT="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76933C"/>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76933C"/>
                    </a:solidFill>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b"/>
                      <a:r>
                        <a:rPr lang="en-US" sz="10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61627">
                <a:tc>
                  <a:txBody>
                    <a:bodyPr/>
                    <a:lstStyle/>
                    <a:p>
                      <a:pPr algn="r" fontAlgn="ctr"/>
                      <a:r>
                        <a:rPr lang="en-US" sz="900" b="0" i="0" u="none" strike="noStrike" dirty="0">
                          <a:solidFill>
                            <a:srgbClr val="000000"/>
                          </a:solidFill>
                          <a:effectLst/>
                          <a:latin typeface="Calibri" panose="020F0502020204030204" pitchFamily="34" charset="0"/>
                        </a:rPr>
                        <a:t>Web Services Development</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00B0F0"/>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00B0F0"/>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00B0F0"/>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00B0F0"/>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00B0F0"/>
                    </a:solidFill>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b"/>
                      <a:r>
                        <a:rPr lang="en-US" sz="10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61627">
                <a:tc>
                  <a:txBody>
                    <a:bodyPr/>
                    <a:lstStyle/>
                    <a:p>
                      <a:pPr algn="r" fontAlgn="ctr"/>
                      <a:r>
                        <a:rPr lang="en-US" sz="900" b="0" i="0" u="none" strike="noStrike">
                          <a:solidFill>
                            <a:srgbClr val="262626"/>
                          </a:solidFill>
                          <a:effectLst/>
                          <a:latin typeface="Calibri" panose="020F0502020204030204" pitchFamily="34" charset="0"/>
                        </a:rPr>
                        <a:t>Mobile App Development</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900" b="0" i="0" u="none" strike="noStrike">
                          <a:effectLst/>
                          <a:latin typeface="Calibri" panose="020F0502020204030204" pitchFamily="34" charset="0"/>
                        </a:rPr>
                        <a:t> </a:t>
                      </a:r>
                    </a:p>
                  </a:txBody>
                  <a:tcPr marL="0" marR="0" marT="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4F6228"/>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4F6228"/>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4F6228"/>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4F6228"/>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4F6228"/>
                    </a:solidFill>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61627">
                <a:tc>
                  <a:txBody>
                    <a:bodyPr/>
                    <a:lstStyle/>
                    <a:p>
                      <a:pPr algn="r" fontAlgn="ctr"/>
                      <a:r>
                        <a:rPr lang="en-US" sz="900" b="0" i="0" u="none" strike="noStrike">
                          <a:solidFill>
                            <a:srgbClr val="262626"/>
                          </a:solidFill>
                          <a:effectLst/>
                          <a:latin typeface="Calibri" panose="020F0502020204030204" pitchFamily="34" charset="0"/>
                        </a:rPr>
                        <a:t>Testing</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900" b="0" i="0" u="none" strike="noStrike">
                          <a:effectLst/>
                          <a:latin typeface="Calibri" panose="020F0502020204030204" pitchFamily="34" charset="0"/>
                        </a:rPr>
                        <a:t> </a:t>
                      </a:r>
                    </a:p>
                  </a:txBody>
                  <a:tcPr marL="0" marR="0" marT="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ABF8F"/>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ABF8F"/>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ABF8F"/>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ABF8F"/>
                    </a:solidFill>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61627">
                <a:tc>
                  <a:txBody>
                    <a:bodyPr/>
                    <a:lstStyle/>
                    <a:p>
                      <a:pPr algn="r" fontAlgn="ctr"/>
                      <a:r>
                        <a:rPr lang="en-US" sz="900" b="0" i="0" u="none" strike="noStrike">
                          <a:solidFill>
                            <a:srgbClr val="262626"/>
                          </a:solidFill>
                          <a:effectLst/>
                          <a:latin typeface="Calibri" panose="020F0502020204030204" pitchFamily="34" charset="0"/>
                        </a:rPr>
                        <a:t>Performance Testing</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900" b="0" i="0" u="none" strike="noStrike">
                          <a:effectLst/>
                          <a:latin typeface="Calibri" panose="020F0502020204030204" pitchFamily="34" charset="0"/>
                        </a:rPr>
                        <a:t> </a:t>
                      </a:r>
                    </a:p>
                  </a:txBody>
                  <a:tcPr marL="0" marR="0" marT="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l" rtl="0" fontAlgn="b"/>
                      <a:r>
                        <a:rPr lang="en-US" sz="900" b="0" i="0" u="none" strike="noStrike">
                          <a:effectLst/>
                          <a:latin typeface="Arial" panose="020B0604020202020204" pitchFamily="34" charset="0"/>
                        </a:rPr>
                        <a:t> </a:t>
                      </a:r>
                    </a:p>
                  </a:txBody>
                  <a:tcPr marL="0" marR="0" marT="0" marB="0" anchor="b">
                    <a:lnL>
                      <a:noFill/>
                    </a:lnL>
                    <a:lnR>
                      <a:noFill/>
                    </a:lnR>
                    <a:lnT>
                      <a:noFill/>
                    </a:lnT>
                    <a:lnB>
                      <a:noFill/>
                    </a:lnB>
                    <a:lnTlToBr w="12700" cmpd="sng">
                      <a:noFill/>
                      <a:prstDash val="solid"/>
                    </a:lnTlToBr>
                    <a:lnBlToTr w="12700" cmpd="sng">
                      <a:noFill/>
                      <a:prstDash val="solid"/>
                    </a:lnBlToTr>
                    <a:solidFill>
                      <a:srgbClr val="963634"/>
                    </a:solidFill>
                  </a:tcPr>
                </a:tc>
                <a:tc>
                  <a:txBody>
                    <a:bodyPr/>
                    <a:lstStyle/>
                    <a:p>
                      <a:pPr algn="l" rtl="0" fontAlgn="b"/>
                      <a:r>
                        <a:rPr lang="en-US" sz="900" b="0" i="0" u="none" strike="noStrike">
                          <a:effectLst/>
                          <a:latin typeface="Arial" panose="020B0604020202020204" pitchFamily="34" charset="0"/>
                        </a:rPr>
                        <a:t> </a:t>
                      </a:r>
                    </a:p>
                  </a:txBody>
                  <a:tcPr marL="0" marR="0" marT="0" marB="0" anchor="b">
                    <a:lnL>
                      <a:noFill/>
                    </a:lnL>
                    <a:lnR>
                      <a:noFill/>
                    </a:lnR>
                    <a:lnT>
                      <a:noFill/>
                    </a:lnT>
                    <a:lnB>
                      <a:noFill/>
                    </a:lnB>
                    <a:lnTlToBr w="12700" cmpd="sng">
                      <a:noFill/>
                      <a:prstDash val="solid"/>
                    </a:lnTlToBr>
                    <a:lnBlToTr w="12700" cmpd="sng">
                      <a:noFill/>
                      <a:prstDash val="solid"/>
                    </a:lnBlToTr>
                    <a:solidFill>
                      <a:srgbClr val="963634"/>
                    </a:solidFill>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61627">
                <a:tc>
                  <a:txBody>
                    <a:bodyPr/>
                    <a:lstStyle/>
                    <a:p>
                      <a:pPr algn="r" fontAlgn="ctr"/>
                      <a:r>
                        <a:rPr lang="en-US" sz="900" b="0" i="0" u="none" strike="noStrike">
                          <a:solidFill>
                            <a:srgbClr val="262626"/>
                          </a:solidFill>
                          <a:effectLst/>
                          <a:latin typeface="Calibri" panose="020F0502020204030204" pitchFamily="34" charset="0"/>
                        </a:rPr>
                        <a:t>UAT Support</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900" b="0" i="0" u="none" strike="noStrike">
                          <a:effectLst/>
                          <a:latin typeface="Calibri" panose="020F0502020204030204" pitchFamily="34" charset="0"/>
                        </a:rPr>
                        <a:t> </a:t>
                      </a:r>
                    </a:p>
                  </a:txBody>
                  <a:tcPr marL="0" marR="0" marT="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l" rtl="0" fontAlgn="b"/>
                      <a:r>
                        <a:rPr lang="en-US" sz="900" b="0" i="0" u="none" strike="noStrike">
                          <a:effectLst/>
                          <a:latin typeface="Arial" panose="020B0604020202020204" pitchFamily="34" charset="0"/>
                        </a:rPr>
                        <a:t> </a:t>
                      </a:r>
                    </a:p>
                  </a:txBody>
                  <a:tcPr marL="0" marR="0" marT="0" marB="0" anchor="b">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b"/>
                      <a:r>
                        <a:rPr lang="en-US" sz="9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lnTlToBr w="12700" cmpd="sng">
                      <a:noFill/>
                      <a:prstDash val="solid"/>
                    </a:lnTlToBr>
                    <a:lnBlToTr w="12700" cmpd="sng">
                      <a:noFill/>
                      <a:prstDash val="solid"/>
                    </a:lnBlToTr>
                    <a:solidFill>
                      <a:srgbClr val="C5D9F1"/>
                    </a:solidFill>
                  </a:tcPr>
                </a:tc>
                <a:tc>
                  <a:txBody>
                    <a:bodyPr/>
                    <a:lstStyle/>
                    <a:p>
                      <a:pPr algn="ctr" rtl="0" fontAlgn="b"/>
                      <a:r>
                        <a:rPr lang="en-US" sz="9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lnTlToBr w="12700" cmpd="sng">
                      <a:noFill/>
                      <a:prstDash val="solid"/>
                    </a:lnTlToBr>
                    <a:lnBlToTr w="12700" cmpd="sng">
                      <a:noFill/>
                      <a:prstDash val="solid"/>
                    </a:lnBlToTr>
                    <a:solidFill>
                      <a:srgbClr val="C5D9F1"/>
                    </a:solidFill>
                  </a:tcPr>
                </a:tc>
                <a:tc>
                  <a:txBody>
                    <a:bodyPr/>
                    <a:lstStyle/>
                    <a:p>
                      <a:pPr algn="l" rtl="0" fontAlgn="b"/>
                      <a:r>
                        <a:rPr lang="en-US" sz="900" b="0" i="0" u="none" strike="noStrike">
                          <a:effectLst/>
                          <a:latin typeface="Arial" panose="020B0604020202020204" pitchFamily="34" charset="0"/>
                        </a:rPr>
                        <a:t> </a:t>
                      </a:r>
                    </a:p>
                  </a:txBody>
                  <a:tcPr marL="0" marR="0" marT="0" marB="0" anchor="b">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l" rtl="0" fontAlgn="b"/>
                      <a:r>
                        <a:rPr lang="en-US" sz="900" b="0" i="0" u="none" strike="noStrike">
                          <a:effectLst/>
                          <a:latin typeface="Arial" panose="020B0604020202020204" pitchFamily="34" charset="0"/>
                        </a:rPr>
                        <a:t> </a:t>
                      </a:r>
                    </a:p>
                  </a:txBody>
                  <a:tcPr marL="0" marR="0" marT="0" marB="0" anchor="b">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l" rtl="0" fontAlgn="b"/>
                      <a:r>
                        <a:rPr lang="en-US" sz="900" b="0" i="0" u="none" strike="noStrike">
                          <a:effectLst/>
                          <a:latin typeface="Arial" panose="020B0604020202020204" pitchFamily="34" charset="0"/>
                        </a:rPr>
                        <a:t> </a:t>
                      </a:r>
                    </a:p>
                  </a:txBody>
                  <a:tcPr marL="0" marR="0" marT="0" marB="0" anchor="b">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l" rtl="0" fontAlgn="b"/>
                      <a:endParaRPr lang="en-US" sz="900" b="0" i="0" u="none" strike="noStrike">
                        <a:effectLst/>
                        <a:latin typeface="Arial" panose="020B060402020202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31945">
                <a:tc>
                  <a:txBody>
                    <a:bodyPr/>
                    <a:lstStyle/>
                    <a:p>
                      <a:pPr algn="r" fontAlgn="ctr"/>
                      <a:r>
                        <a:rPr lang="en-US" sz="900" b="0" i="0" u="none" strike="noStrike" dirty="0">
                          <a:solidFill>
                            <a:srgbClr val="262626"/>
                          </a:solidFill>
                          <a:effectLst/>
                          <a:latin typeface="Calibri" panose="020F0502020204030204" pitchFamily="34" charset="0"/>
                        </a:rPr>
                        <a:t>Deployment and Go-Live</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900" b="0" i="0" u="none" strike="noStrike">
                          <a:effectLst/>
                          <a:latin typeface="Calibri" panose="020F0502020204030204" pitchFamily="34" charset="0"/>
                        </a:rPr>
                        <a:t> </a:t>
                      </a:r>
                    </a:p>
                  </a:txBody>
                  <a:tcPr marL="0" marR="0" marT="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l" rtl="0" fontAlgn="b"/>
                      <a:r>
                        <a:rPr lang="en-US" sz="900" b="0" i="0" u="none" strike="noStrike">
                          <a:effectLst/>
                          <a:latin typeface="Arial" panose="020B0604020202020204" pitchFamily="34" charset="0"/>
                        </a:rPr>
                        <a:t> </a:t>
                      </a:r>
                    </a:p>
                  </a:txBody>
                  <a:tcPr marL="0" marR="0" marT="0" marB="0" anchor="b">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l" fontAlgn="b"/>
                      <a:endParaRPr lang="en-US" sz="900" b="0" i="0" u="none" strike="noStrike">
                        <a:effectLst/>
                        <a:latin typeface="Arial" panose="020B060402020202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l" rtl="0" fontAlgn="b"/>
                      <a:r>
                        <a:rPr lang="en-US" sz="900" b="0" i="0" u="none" strike="noStrike">
                          <a:effectLst/>
                          <a:latin typeface="Arial" panose="020B0604020202020204" pitchFamily="34" charset="0"/>
                        </a:rPr>
                        <a:t> </a:t>
                      </a:r>
                    </a:p>
                  </a:txBody>
                  <a:tcPr marL="0" marR="0" marT="0" marB="0" anchor="b">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b"/>
                      <a:r>
                        <a:rPr lang="en-US" sz="9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algn="ctr" rtl="0" fontAlgn="b"/>
                      <a:r>
                        <a:rPr lang="en-US" sz="900" b="0" i="0" u="none" strike="noStrike" dirty="0">
                          <a:solidFill>
                            <a:srgbClr val="000000"/>
                          </a:solidFill>
                          <a:effectLst/>
                          <a:latin typeface="Calibri" panose="020F0502020204030204" pitchFamily="34" charset="0"/>
                        </a:rPr>
                        <a:t> </a:t>
                      </a:r>
                    </a:p>
                  </a:txBody>
                  <a:tcPr marL="0" marR="0" marT="0" marB="0" anchor="b">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algn="l" rtl="0" fontAlgn="b"/>
                      <a:r>
                        <a:rPr lang="en-US" sz="900" b="0" i="0" u="none" strike="noStrike">
                          <a:effectLst/>
                          <a:latin typeface="Arial" panose="020B0604020202020204" pitchFamily="34" charset="0"/>
                        </a:rPr>
                        <a:t> </a:t>
                      </a:r>
                    </a:p>
                  </a:txBody>
                  <a:tcPr marL="0" marR="0" marT="0" marB="0" anchor="b">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l" rtl="0" fontAlgn="b"/>
                      <a:endParaRPr lang="en-US" sz="900" b="0" i="0" u="none" strike="noStrike">
                        <a:effectLst/>
                        <a:latin typeface="Arial" panose="020B060402020202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08857">
                <a:tc>
                  <a:txBody>
                    <a:bodyPr/>
                    <a:lstStyle/>
                    <a:p>
                      <a:pPr algn="r" fontAlgn="ctr"/>
                      <a:r>
                        <a:rPr lang="en-US" sz="900" b="0" i="0" u="none" strike="noStrike">
                          <a:solidFill>
                            <a:srgbClr val="262626"/>
                          </a:solidFill>
                          <a:effectLst/>
                          <a:latin typeface="Calibri" panose="020F0502020204030204" pitchFamily="34" charset="0"/>
                        </a:rPr>
                        <a:t>Warranty Support</a:t>
                      </a:r>
                    </a:p>
                  </a:txBody>
                  <a:tcPr marL="0" marR="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900" b="0" i="0" u="none" strike="noStrike">
                          <a:effectLst/>
                          <a:latin typeface="Calibri" panose="020F0502020204030204" pitchFamily="34" charset="0"/>
                        </a:rPr>
                        <a:t> </a:t>
                      </a:r>
                    </a:p>
                  </a:txBody>
                  <a:tcPr marL="0" marR="0" marT="0" marB="0" anchor="ctr">
                    <a:lnL w="635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ctr" rtl="0" fontAlgn="ctr"/>
                      <a:endParaRPr lang="en-US" sz="900" b="0" i="0" u="none" strike="noStrike">
                        <a:effectLst/>
                        <a:latin typeface="Calibri" panose="020F0502020204030204" pitchFamily="34" charset="0"/>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l" rtl="0" fontAlgn="b"/>
                      <a:endParaRPr lang="en-US"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ctr" rtl="0" fontAlgn="ctr"/>
                      <a:r>
                        <a:rPr lang="en-US" sz="900" b="0" i="0" u="none" strike="noStrike">
                          <a:effectLst/>
                          <a:latin typeface="Calibri" panose="020F0502020204030204" pitchFamily="34" charset="0"/>
                        </a:rPr>
                        <a:t> </a:t>
                      </a:r>
                    </a:p>
                  </a:txBody>
                  <a:tcPr marL="0" marR="0" marT="0" marB="0" anchor="ctr">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l" rtl="0" fontAlgn="b"/>
                      <a:r>
                        <a:rPr lang="en-US" sz="900" b="0" i="0" u="none" strike="noStrike">
                          <a:effectLst/>
                          <a:latin typeface="Arial" panose="020B0604020202020204" pitchFamily="34" charset="0"/>
                        </a:rPr>
                        <a:t> </a:t>
                      </a:r>
                    </a:p>
                  </a:txBody>
                  <a:tcPr marL="0" marR="0" marT="0" marB="0" anchor="b">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l" rtl="0" fontAlgn="b"/>
                      <a:r>
                        <a:rPr lang="en-US" sz="900" b="0" i="0" u="none" strike="noStrike">
                          <a:effectLst/>
                          <a:latin typeface="Arial" panose="020B0604020202020204" pitchFamily="34" charset="0"/>
                        </a:rPr>
                        <a:t> </a:t>
                      </a:r>
                    </a:p>
                  </a:txBody>
                  <a:tcPr marL="0" marR="0" marT="0" marB="0" anchor="b">
                    <a:lnL>
                      <a:noFill/>
                    </a:lnL>
                    <a:lnR>
                      <a:noFill/>
                    </a:lnR>
                    <a:lnT>
                      <a:noFill/>
                    </a:lnT>
                    <a:lnB>
                      <a:noFill/>
                    </a:lnB>
                    <a:lnTlToBr w="12700" cmpd="sng">
                      <a:noFill/>
                      <a:prstDash val="solid"/>
                    </a:lnTlToBr>
                    <a:lnBlToTr w="12700" cmpd="sng">
                      <a:noFill/>
                      <a:prstDash val="solid"/>
                    </a:lnBlToTr>
                    <a:solidFill>
                      <a:srgbClr val="FFFFFF"/>
                    </a:solidFill>
                  </a:tcPr>
                </a:tc>
                <a:tc>
                  <a:txBody>
                    <a:bodyPr/>
                    <a:lstStyle/>
                    <a:p>
                      <a:pPr algn="l" fontAlgn="b"/>
                      <a:endParaRPr lang="en-US" sz="900" b="0" i="0" u="none" strike="noStrike">
                        <a:effectLst/>
                        <a:latin typeface="Arial" panose="020B060402020202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900" b="0" i="0" u="none" strike="noStrike">
                        <a:effectLst/>
                        <a:latin typeface="Arial" panose="020B060402020202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rtl="0" fontAlgn="b"/>
                      <a:endParaRPr lang="en-US" sz="9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lnTlToBr w="12700" cmpd="sng">
                      <a:noFill/>
                      <a:prstDash val="solid"/>
                    </a:lnTlToBr>
                    <a:lnBlToTr w="12700" cmpd="sng">
                      <a:noFill/>
                      <a:prstDash val="solid"/>
                    </a:lnBlToTr>
                  </a:tcPr>
                </a:tc>
                <a:tc>
                  <a:txBody>
                    <a:bodyPr/>
                    <a:lstStyle/>
                    <a:p>
                      <a:pPr algn="ctr" rtl="0" fontAlgn="b"/>
                      <a:r>
                        <a:rPr lang="en-US" sz="900" b="0" i="0" u="none" strike="noStrike">
                          <a:solidFill>
                            <a:srgbClr val="000000"/>
                          </a:solidFill>
                          <a:effectLst/>
                          <a:latin typeface="Calibri" panose="020F0502020204030204" pitchFamily="34" charset="0"/>
                        </a:rPr>
                        <a:t> </a:t>
                      </a:r>
                    </a:p>
                  </a:txBody>
                  <a:tcPr marL="0" marR="0" marT="0" marB="0" anchor="b">
                    <a:lnL>
                      <a:noFill/>
                    </a:lnL>
                    <a:lnR>
                      <a:noFill/>
                    </a:lnR>
                    <a:lnT>
                      <a:noFill/>
                    </a:lnT>
                    <a:lnB>
                      <a:noFill/>
                    </a:lnB>
                    <a:lnTlToBr w="12700" cmpd="sng">
                      <a:noFill/>
                      <a:prstDash val="solid"/>
                    </a:lnTlToBr>
                    <a:lnBlToTr w="12700" cmpd="sng">
                      <a:noFill/>
                      <a:prstDash val="solid"/>
                    </a:lnBlToTr>
                    <a:solidFill>
                      <a:srgbClr val="B1A0C7"/>
                    </a:solidFill>
                  </a:tcPr>
                </a:tc>
                <a:tc>
                  <a:txBody>
                    <a:bodyPr/>
                    <a:lstStyle/>
                    <a:p>
                      <a:pPr algn="ctr" rtl="0" fontAlgn="b"/>
                      <a:r>
                        <a:rPr lang="en-US" sz="900" b="0" i="0" u="none" strike="noStrike" dirty="0">
                          <a:solidFill>
                            <a:srgbClr val="000000"/>
                          </a:solidFill>
                          <a:effectLst/>
                          <a:latin typeface="Calibri" panose="020F0502020204030204" pitchFamily="34" charset="0"/>
                        </a:rPr>
                        <a:t> </a:t>
                      </a:r>
                    </a:p>
                  </a:txBody>
                  <a:tcPr marL="0" marR="0" marT="0" marB="0" anchor="b">
                    <a:lnL>
                      <a:noFill/>
                    </a:lnL>
                    <a:lnR>
                      <a:noFill/>
                    </a:lnR>
                    <a:lnT>
                      <a:noFill/>
                    </a:lnT>
                    <a:lnB>
                      <a:noFill/>
                    </a:lnB>
                    <a:lnTlToBr w="12700" cmpd="sng">
                      <a:noFill/>
                      <a:prstDash val="solid"/>
                    </a:lnTlToBr>
                    <a:lnBlToTr w="12700" cmpd="sng">
                      <a:noFill/>
                      <a:prstDash val="solid"/>
                    </a:lnBlToTr>
                    <a:solidFill>
                      <a:srgbClr val="B1A0C7"/>
                    </a:solidFill>
                  </a:tcPr>
                </a:tc>
                <a:extLst>
                  <a:ext uri="{0D108BD9-81ED-4DB2-BD59-A6C34878D82A}">
                    <a16:rowId xmlns:a16="http://schemas.microsoft.com/office/drawing/2014/main" val="10014"/>
                  </a:ext>
                </a:extLst>
              </a:tr>
            </a:tbl>
          </a:graphicData>
        </a:graphic>
      </p:graphicFrame>
      <p:sp>
        <p:nvSpPr>
          <p:cNvPr id="34" name="5-Point Star 33"/>
          <p:cNvSpPr/>
          <p:nvPr/>
        </p:nvSpPr>
        <p:spPr bwMode="auto">
          <a:xfrm>
            <a:off x="7460767" y="3728537"/>
            <a:ext cx="258259" cy="226219"/>
          </a:xfrm>
          <a:prstGeom prst="star5">
            <a:avLst/>
          </a:prstGeom>
          <a:solidFill>
            <a:srgbClr val="FE0005"/>
          </a:solidFill>
          <a:ln w="25400" cap="flat" cmpd="sng" algn="ctr">
            <a:noFill/>
            <a:prstDash val="solid"/>
            <a:round/>
            <a:headEnd type="none" w="med" len="med"/>
            <a:tailEnd type="none" w="med" len="med"/>
          </a:ln>
          <a:effectLst/>
          <a:extLst/>
        </p:spPr>
        <p:txBody>
          <a:bodyPr vert="horz" wrap="square" lIns="162549" tIns="81275" rIns="162549" bIns="81275" numCol="1" rtlCol="0" anchor="t" anchorCtr="0" compatLnSpc="1">
            <a:prstTxWarp prst="textNoShape">
              <a:avLst/>
            </a:prstTxWarp>
          </a:bodyPr>
          <a:lstStyle/>
          <a:p>
            <a:pPr algn="ctr" defTabSz="1625439" fontAlgn="base">
              <a:spcBef>
                <a:spcPct val="0"/>
              </a:spcBef>
              <a:spcAft>
                <a:spcPct val="0"/>
              </a:spcAft>
              <a:defRPr/>
            </a:pPr>
            <a:endParaRPr lang="en-US" sz="900" i="1" kern="0" dirty="0" smtClean="0">
              <a:solidFill>
                <a:srgbClr val="000000"/>
              </a:solidFill>
              <a:latin typeface="+mj-lt"/>
              <a:ea typeface="ヒラギノ角ゴ ProN W3" charset="0"/>
              <a:cs typeface="Arial" panose="020B0604020202020204" pitchFamily="34" charset="0"/>
              <a:sym typeface="Gill Sans" charset="0"/>
            </a:endParaRPr>
          </a:p>
        </p:txBody>
      </p:sp>
      <p:sp>
        <p:nvSpPr>
          <p:cNvPr id="7" name="5-Point Star 6"/>
          <p:cNvSpPr/>
          <p:nvPr/>
        </p:nvSpPr>
        <p:spPr bwMode="auto">
          <a:xfrm>
            <a:off x="6511293" y="4523193"/>
            <a:ext cx="258259" cy="226219"/>
          </a:xfrm>
          <a:prstGeom prst="star5">
            <a:avLst/>
          </a:prstGeom>
          <a:solidFill>
            <a:srgbClr val="FE0005"/>
          </a:solidFill>
          <a:ln w="25400" cap="flat" cmpd="sng" algn="ctr">
            <a:noFill/>
            <a:prstDash val="solid"/>
            <a:round/>
            <a:headEnd type="none" w="med" len="med"/>
            <a:tailEnd type="none" w="med" len="med"/>
          </a:ln>
          <a:effectLst/>
          <a:extLst/>
        </p:spPr>
        <p:txBody>
          <a:bodyPr vert="horz" wrap="square" lIns="162549" tIns="81275" rIns="162549" bIns="81275" numCol="1" rtlCol="0" anchor="t" anchorCtr="0" compatLnSpc="1">
            <a:prstTxWarp prst="textNoShape">
              <a:avLst/>
            </a:prstTxWarp>
          </a:bodyPr>
          <a:lstStyle/>
          <a:p>
            <a:pPr algn="ctr" defTabSz="1625439" fontAlgn="base">
              <a:spcBef>
                <a:spcPct val="0"/>
              </a:spcBef>
              <a:spcAft>
                <a:spcPct val="0"/>
              </a:spcAft>
              <a:defRPr/>
            </a:pPr>
            <a:endParaRPr lang="en-US" sz="900" i="1" kern="0" dirty="0" smtClean="0">
              <a:solidFill>
                <a:srgbClr val="000000"/>
              </a:solidFill>
              <a:latin typeface="+mj-lt"/>
              <a:ea typeface="ヒラギノ角ゴ ProN W3" charset="0"/>
              <a:cs typeface="Arial" panose="020B0604020202020204" pitchFamily="34" charset="0"/>
              <a:sym typeface="Gill Sans" charset="0"/>
            </a:endParaRPr>
          </a:p>
        </p:txBody>
      </p:sp>
      <p:sp>
        <p:nvSpPr>
          <p:cNvPr id="4" name="TextBox 3"/>
          <p:cNvSpPr txBox="1"/>
          <p:nvPr/>
        </p:nvSpPr>
        <p:spPr>
          <a:xfrm>
            <a:off x="6769552" y="4533968"/>
            <a:ext cx="691215" cy="215444"/>
          </a:xfrm>
          <a:prstGeom prst="rect">
            <a:avLst/>
          </a:prstGeom>
          <a:noFill/>
        </p:spPr>
        <p:txBody>
          <a:bodyPr wrap="none" rtlCol="0">
            <a:spAutoFit/>
          </a:bodyPr>
          <a:lstStyle/>
          <a:p>
            <a:r>
              <a:rPr lang="en-US" sz="800" b="1" dirty="0" smtClean="0">
                <a:solidFill>
                  <a:schemeClr val="tx2"/>
                </a:solidFill>
              </a:rPr>
              <a:t>= GO LIVE</a:t>
            </a:r>
            <a:endParaRPr lang="en-US" sz="800" b="1" dirty="0">
              <a:solidFill>
                <a:schemeClr val="tx2"/>
              </a:solidFill>
            </a:endParaRPr>
          </a:p>
        </p:txBody>
      </p:sp>
    </p:spTree>
    <p:extLst>
      <p:ext uri="{BB962C8B-B14F-4D97-AF65-F5344CB8AC3E}">
        <p14:creationId xmlns:p14="http://schemas.microsoft.com/office/powerpoint/2010/main" val="7319174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5032375" y="4041021"/>
            <a:ext cx="2915332" cy="584775"/>
          </a:xfrm>
        </p:spPr>
        <p:txBody>
          <a:bodyPr anchor="ctr"/>
          <a:lstStyle/>
          <a:p>
            <a:pPr algn="ctr">
              <a:tabLst>
                <a:tab pos="114300" algn="l"/>
              </a:tabLst>
            </a:pPr>
            <a:r>
              <a:rPr lang="en-US" sz="3200" dirty="0" smtClean="0"/>
              <a:t>Thank You</a:t>
            </a:r>
            <a:endParaRPr lang="en-US" sz="3200" dirty="0"/>
          </a:p>
        </p:txBody>
      </p:sp>
    </p:spTree>
    <p:extLst>
      <p:ext uri="{BB962C8B-B14F-4D97-AF65-F5344CB8AC3E}">
        <p14:creationId xmlns:p14="http://schemas.microsoft.com/office/powerpoint/2010/main" val="376415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sp>
        <p:nvSpPr>
          <p:cNvPr id="4" name="Rectangle 3"/>
          <p:cNvSpPr/>
          <p:nvPr/>
        </p:nvSpPr>
        <p:spPr>
          <a:xfrm>
            <a:off x="539658" y="1223518"/>
            <a:ext cx="504202" cy="441996"/>
          </a:xfrm>
          <a:prstGeom prst="rect">
            <a:avLst/>
          </a:prstGeom>
          <a:solidFill>
            <a:schemeClr val="accent2">
              <a:lumMod val="75000"/>
            </a:scheme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mj-lt"/>
                <a:ea typeface="+mn-ea"/>
                <a:cs typeface="Calibri" panose="020F0502020204030204" pitchFamily="34" charset="0"/>
              </a:rPr>
              <a:t>1</a:t>
            </a:r>
          </a:p>
        </p:txBody>
      </p:sp>
      <p:sp>
        <p:nvSpPr>
          <p:cNvPr id="5" name="Rectangle 4"/>
          <p:cNvSpPr/>
          <p:nvPr/>
        </p:nvSpPr>
        <p:spPr>
          <a:xfrm>
            <a:off x="1073124" y="1223518"/>
            <a:ext cx="3284044" cy="441996"/>
          </a:xfrm>
          <a:prstGeom prst="rect">
            <a:avLst/>
          </a:prstGeom>
          <a:solidFill>
            <a:sysClr val="window" lastClr="FFFFFF"/>
          </a:solidFill>
          <a:ln w="9525" cap="flat" cmpd="sng" algn="ctr">
            <a:solidFill>
              <a:schemeClr val="accent2">
                <a:lumMod val="60000"/>
                <a:lumOff val="40000"/>
              </a:schemeClr>
            </a:solidFill>
            <a:prstDash val="lgDash"/>
          </a:ln>
          <a:effectLst/>
        </p:spPr>
        <p:txBody>
          <a:bodyPr rtlCol="0" anchor="ct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noProof="0" dirty="0" smtClean="0">
                <a:ln>
                  <a:noFill/>
                </a:ln>
                <a:solidFill>
                  <a:schemeClr val="accent2">
                    <a:lumMod val="50000"/>
                  </a:schemeClr>
                </a:solidFill>
                <a:effectLst/>
                <a:uLnTx/>
                <a:uFillTx/>
                <a:latin typeface="+mj-lt"/>
                <a:ea typeface="+mn-ea"/>
                <a:cs typeface="Calibri" panose="020F0502020204030204" pitchFamily="34" charset="0"/>
              </a:rPr>
              <a:t>UNDERSTANDING &amp; SCOPE</a:t>
            </a:r>
            <a:endParaRPr kumimoji="0" lang="en-US" sz="1200" b="1" i="0" u="none" strike="noStrike" kern="0" cap="none" spc="0" normalizeH="0" baseline="0" noProof="0" dirty="0">
              <a:ln>
                <a:noFill/>
              </a:ln>
              <a:solidFill>
                <a:schemeClr val="accent2">
                  <a:lumMod val="50000"/>
                </a:schemeClr>
              </a:solidFill>
              <a:effectLst/>
              <a:uLnTx/>
              <a:uFillTx/>
              <a:latin typeface="+mj-lt"/>
              <a:ea typeface="+mn-ea"/>
              <a:cs typeface="Calibri" panose="020F0502020204030204" pitchFamily="34" charset="0"/>
            </a:endParaRPr>
          </a:p>
        </p:txBody>
      </p:sp>
      <p:sp>
        <p:nvSpPr>
          <p:cNvPr id="6" name="Rectangle 5"/>
          <p:cNvSpPr/>
          <p:nvPr/>
        </p:nvSpPr>
        <p:spPr>
          <a:xfrm>
            <a:off x="539658" y="1961925"/>
            <a:ext cx="504202" cy="441996"/>
          </a:xfrm>
          <a:prstGeom prst="rect">
            <a:avLst/>
          </a:prstGeom>
          <a:solidFill>
            <a:schemeClr val="accent2">
              <a:lumMod val="75000"/>
            </a:scheme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mj-lt"/>
                <a:ea typeface="+mn-ea"/>
                <a:cs typeface="Calibri" panose="020F0502020204030204" pitchFamily="34" charset="0"/>
              </a:rPr>
              <a:t>2</a:t>
            </a:r>
          </a:p>
        </p:txBody>
      </p:sp>
      <p:sp>
        <p:nvSpPr>
          <p:cNvPr id="7" name="Rectangle 6"/>
          <p:cNvSpPr/>
          <p:nvPr/>
        </p:nvSpPr>
        <p:spPr>
          <a:xfrm>
            <a:off x="1073124" y="1961925"/>
            <a:ext cx="3284044" cy="441996"/>
          </a:xfrm>
          <a:prstGeom prst="rect">
            <a:avLst/>
          </a:prstGeom>
          <a:solidFill>
            <a:sysClr val="window" lastClr="FFFFFF"/>
          </a:solidFill>
          <a:ln w="9525" cap="flat" cmpd="sng" algn="ctr">
            <a:solidFill>
              <a:schemeClr val="accent2">
                <a:lumMod val="60000"/>
                <a:lumOff val="40000"/>
              </a:schemeClr>
            </a:solidFill>
            <a:prstDash val="lgDash"/>
          </a:ln>
          <a:effectLst/>
        </p:spPr>
        <p:txBody>
          <a:bodyPr rtlCol="0" anchor="ctr"/>
          <a:lstStyle/>
          <a:p>
            <a:pPr lvl="0" defTabSz="914400" eaLnBrk="0" hangingPunct="0">
              <a:defRPr/>
            </a:pPr>
            <a:r>
              <a:rPr lang="en-US" sz="1200" b="1" kern="0" dirty="0" smtClean="0">
                <a:solidFill>
                  <a:schemeClr val="accent5">
                    <a:lumMod val="50000"/>
                  </a:schemeClr>
                </a:solidFill>
                <a:cs typeface="Calibri" panose="020F0502020204030204" pitchFamily="34" charset="0"/>
              </a:rPr>
              <a:t>TECHNICAL SOLUTION</a:t>
            </a:r>
            <a:endParaRPr lang="en-US" sz="1200" b="1" kern="0" dirty="0">
              <a:solidFill>
                <a:schemeClr val="accent5">
                  <a:lumMod val="50000"/>
                </a:schemeClr>
              </a:solidFill>
              <a:cs typeface="Calibri" panose="020F0502020204030204" pitchFamily="34" charset="0"/>
            </a:endParaRPr>
          </a:p>
        </p:txBody>
      </p:sp>
      <p:sp>
        <p:nvSpPr>
          <p:cNvPr id="8" name="Rectangle 7"/>
          <p:cNvSpPr/>
          <p:nvPr/>
        </p:nvSpPr>
        <p:spPr>
          <a:xfrm>
            <a:off x="539658" y="2717885"/>
            <a:ext cx="504202" cy="441996"/>
          </a:xfrm>
          <a:prstGeom prst="rect">
            <a:avLst/>
          </a:prstGeom>
          <a:solidFill>
            <a:schemeClr val="accent2">
              <a:lumMod val="75000"/>
            </a:scheme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prstClr val="white"/>
                </a:solidFill>
                <a:effectLst/>
                <a:uLnTx/>
                <a:uFillTx/>
                <a:latin typeface="+mj-lt"/>
                <a:ea typeface="+mn-ea"/>
                <a:cs typeface="Calibri" panose="020F0502020204030204" pitchFamily="34" charset="0"/>
              </a:rPr>
              <a:t>3</a:t>
            </a:r>
          </a:p>
        </p:txBody>
      </p:sp>
      <p:sp>
        <p:nvSpPr>
          <p:cNvPr id="9" name="Rectangle 8"/>
          <p:cNvSpPr/>
          <p:nvPr/>
        </p:nvSpPr>
        <p:spPr>
          <a:xfrm>
            <a:off x="1073124" y="2717885"/>
            <a:ext cx="3284044" cy="441996"/>
          </a:xfrm>
          <a:prstGeom prst="rect">
            <a:avLst/>
          </a:prstGeom>
          <a:solidFill>
            <a:sysClr val="window" lastClr="FFFFFF"/>
          </a:solidFill>
          <a:ln w="9525" cap="flat" cmpd="sng" algn="ctr">
            <a:solidFill>
              <a:schemeClr val="accent2">
                <a:lumMod val="60000"/>
                <a:lumOff val="40000"/>
              </a:schemeClr>
            </a:solidFill>
            <a:prstDash val="lgDash"/>
          </a:ln>
          <a:effectLst/>
        </p:spPr>
        <p:txBody>
          <a:bodyPr rtlCol="0" anchor="ctr"/>
          <a:lstStyle/>
          <a:p>
            <a:pPr lvl="0" defTabSz="914400" eaLnBrk="0" hangingPunct="0">
              <a:defRPr/>
            </a:pPr>
            <a:r>
              <a:rPr lang="en-US" sz="1200" b="1" kern="0" dirty="0" smtClean="0">
                <a:solidFill>
                  <a:schemeClr val="accent2">
                    <a:lumMod val="50000"/>
                  </a:schemeClr>
                </a:solidFill>
                <a:cs typeface="Calibri" panose="020F0502020204030204" pitchFamily="34" charset="0"/>
              </a:rPr>
              <a:t>TEST APPROACH</a:t>
            </a:r>
            <a:endParaRPr lang="en-US" sz="1200" b="1" kern="0" dirty="0">
              <a:solidFill>
                <a:schemeClr val="accent2">
                  <a:lumMod val="50000"/>
                </a:schemeClr>
              </a:solidFill>
              <a:cs typeface="Calibri" panose="020F0502020204030204" pitchFamily="34" charset="0"/>
            </a:endParaRPr>
          </a:p>
        </p:txBody>
      </p:sp>
      <p:sp>
        <p:nvSpPr>
          <p:cNvPr id="10" name="Rectangle 9"/>
          <p:cNvSpPr/>
          <p:nvPr/>
        </p:nvSpPr>
        <p:spPr>
          <a:xfrm>
            <a:off x="4653756" y="1979478"/>
            <a:ext cx="504202" cy="441996"/>
          </a:xfrm>
          <a:prstGeom prst="rect">
            <a:avLst/>
          </a:prstGeom>
          <a:solidFill>
            <a:schemeClr val="accent2">
              <a:lumMod val="75000"/>
            </a:scheme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kern="0" dirty="0">
                <a:solidFill>
                  <a:prstClr val="white"/>
                </a:solidFill>
                <a:latin typeface="+mj-lt"/>
                <a:cs typeface="Calibri" panose="020F0502020204030204" pitchFamily="34" charset="0"/>
              </a:rPr>
              <a:t>5</a:t>
            </a:r>
            <a:endParaRPr kumimoji="0" lang="en-US" sz="1200" b="1" i="0" u="none" strike="noStrike" kern="0" cap="none" spc="0" normalizeH="0" baseline="0" noProof="0" dirty="0" smtClean="0">
              <a:ln>
                <a:noFill/>
              </a:ln>
              <a:solidFill>
                <a:prstClr val="white"/>
              </a:solidFill>
              <a:effectLst/>
              <a:uLnTx/>
              <a:uFillTx/>
              <a:latin typeface="+mj-lt"/>
              <a:ea typeface="+mn-ea"/>
              <a:cs typeface="Calibri" panose="020F0502020204030204" pitchFamily="34" charset="0"/>
            </a:endParaRPr>
          </a:p>
        </p:txBody>
      </p:sp>
      <p:sp>
        <p:nvSpPr>
          <p:cNvPr id="11" name="Rectangle 10"/>
          <p:cNvSpPr/>
          <p:nvPr/>
        </p:nvSpPr>
        <p:spPr>
          <a:xfrm>
            <a:off x="5187222" y="1979478"/>
            <a:ext cx="3284044" cy="441996"/>
          </a:xfrm>
          <a:prstGeom prst="rect">
            <a:avLst/>
          </a:prstGeom>
          <a:solidFill>
            <a:sysClr val="window" lastClr="FFFFFF"/>
          </a:solidFill>
          <a:ln w="9525" cap="flat" cmpd="sng" algn="ctr">
            <a:solidFill>
              <a:schemeClr val="accent2">
                <a:lumMod val="60000"/>
                <a:lumOff val="40000"/>
              </a:schemeClr>
            </a:solidFill>
            <a:prstDash val="lgDash"/>
          </a:ln>
          <a:effectLst/>
        </p:spPr>
        <p:txBody>
          <a:bodyPr rtlCol="0" anchor="ctr"/>
          <a:lstStyle/>
          <a:p>
            <a:pPr lvl="0" defTabSz="914400" eaLnBrk="0" hangingPunct="0">
              <a:defRPr/>
            </a:pPr>
            <a:r>
              <a:rPr lang="en-US" sz="1200" b="1" kern="0" dirty="0">
                <a:solidFill>
                  <a:schemeClr val="accent2">
                    <a:lumMod val="50000"/>
                  </a:schemeClr>
                </a:solidFill>
                <a:cs typeface="Calibri" panose="020F0502020204030204" pitchFamily="34" charset="0"/>
              </a:rPr>
              <a:t>IMPLEMENTATION PLAN</a:t>
            </a:r>
          </a:p>
        </p:txBody>
      </p:sp>
      <p:sp>
        <p:nvSpPr>
          <p:cNvPr id="12" name="Rectangle 11"/>
          <p:cNvSpPr/>
          <p:nvPr/>
        </p:nvSpPr>
        <p:spPr>
          <a:xfrm>
            <a:off x="4653756" y="1223518"/>
            <a:ext cx="504202" cy="441996"/>
          </a:xfrm>
          <a:prstGeom prst="rect">
            <a:avLst/>
          </a:prstGeom>
          <a:solidFill>
            <a:schemeClr val="accent2">
              <a:lumMod val="75000"/>
            </a:scheme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kern="0" dirty="0">
                <a:solidFill>
                  <a:prstClr val="white"/>
                </a:solidFill>
                <a:latin typeface="+mj-lt"/>
                <a:cs typeface="Calibri" panose="020F0502020204030204" pitchFamily="34" charset="0"/>
              </a:rPr>
              <a:t>4</a:t>
            </a:r>
            <a:endParaRPr kumimoji="0" lang="en-US" sz="1200" b="1" i="0" u="none" strike="noStrike" kern="0" cap="none" spc="0" normalizeH="0" baseline="0" noProof="0" dirty="0" smtClean="0">
              <a:ln>
                <a:noFill/>
              </a:ln>
              <a:solidFill>
                <a:prstClr val="white"/>
              </a:solidFill>
              <a:effectLst/>
              <a:uLnTx/>
              <a:uFillTx/>
              <a:latin typeface="+mj-lt"/>
              <a:ea typeface="+mn-ea"/>
              <a:cs typeface="Calibri" panose="020F0502020204030204" pitchFamily="34" charset="0"/>
            </a:endParaRPr>
          </a:p>
        </p:txBody>
      </p:sp>
      <p:sp>
        <p:nvSpPr>
          <p:cNvPr id="13" name="Rectangle 12"/>
          <p:cNvSpPr/>
          <p:nvPr/>
        </p:nvSpPr>
        <p:spPr>
          <a:xfrm>
            <a:off x="5187222" y="1223518"/>
            <a:ext cx="3284044" cy="441996"/>
          </a:xfrm>
          <a:prstGeom prst="rect">
            <a:avLst/>
          </a:prstGeom>
          <a:solidFill>
            <a:sysClr val="window" lastClr="FFFFFF"/>
          </a:solidFill>
          <a:ln w="9525" cap="flat" cmpd="sng" algn="ctr">
            <a:solidFill>
              <a:schemeClr val="accent2">
                <a:lumMod val="60000"/>
                <a:lumOff val="40000"/>
              </a:schemeClr>
            </a:solidFill>
            <a:prstDash val="lgDash"/>
          </a:ln>
          <a:effectLst/>
        </p:spPr>
        <p:txBody>
          <a:bodyPr rtlCol="0" anchor="ctr"/>
          <a:lstStyle/>
          <a:p>
            <a:pPr defTabSz="914400" eaLnBrk="0" hangingPunct="0">
              <a:defRPr/>
            </a:pPr>
            <a:r>
              <a:rPr lang="en-US" sz="1200" b="1" kern="0" dirty="0">
                <a:solidFill>
                  <a:schemeClr val="accent5">
                    <a:lumMod val="50000"/>
                  </a:schemeClr>
                </a:solidFill>
                <a:cs typeface="Calibri" panose="020F0502020204030204" pitchFamily="34" charset="0"/>
              </a:rPr>
              <a:t>ASSUMPTIONS, </a:t>
            </a:r>
            <a:r>
              <a:rPr lang="en-US" sz="1200" b="1" kern="0" dirty="0" smtClean="0">
                <a:solidFill>
                  <a:schemeClr val="accent5">
                    <a:lumMod val="50000"/>
                  </a:schemeClr>
                </a:solidFill>
                <a:cs typeface="Calibri" panose="020F0502020204030204" pitchFamily="34" charset="0"/>
              </a:rPr>
              <a:t>DEPENDENCIES</a:t>
            </a:r>
            <a:endParaRPr lang="en-US" sz="1200" b="1" kern="0" dirty="0">
              <a:solidFill>
                <a:schemeClr val="accent5">
                  <a:lumMod val="50000"/>
                </a:schemeClr>
              </a:solidFill>
              <a:cs typeface="Calibri" panose="020F0502020204030204" pitchFamily="34" charset="0"/>
            </a:endParaRPr>
          </a:p>
        </p:txBody>
      </p:sp>
      <p:sp>
        <p:nvSpPr>
          <p:cNvPr id="16" name="Rectangle 15"/>
          <p:cNvSpPr/>
          <p:nvPr/>
        </p:nvSpPr>
        <p:spPr>
          <a:xfrm>
            <a:off x="4653756" y="2735438"/>
            <a:ext cx="504202" cy="441996"/>
          </a:xfrm>
          <a:prstGeom prst="rect">
            <a:avLst/>
          </a:prstGeom>
          <a:solidFill>
            <a:schemeClr val="accent2">
              <a:lumMod val="75000"/>
            </a:scheme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b="1" kern="0" noProof="0" dirty="0" smtClean="0">
                <a:solidFill>
                  <a:prstClr val="white"/>
                </a:solidFill>
                <a:latin typeface="+mj-lt"/>
                <a:cs typeface="Calibri" panose="020F0502020204030204" pitchFamily="34" charset="0"/>
              </a:rPr>
              <a:t>6</a:t>
            </a:r>
            <a:endParaRPr kumimoji="0" lang="en-US" sz="1200" b="1" i="0" u="none" strike="noStrike" kern="0" cap="none" spc="0" normalizeH="0" baseline="0" noProof="0" dirty="0" smtClean="0">
              <a:ln>
                <a:noFill/>
              </a:ln>
              <a:solidFill>
                <a:prstClr val="white"/>
              </a:solidFill>
              <a:effectLst/>
              <a:uLnTx/>
              <a:uFillTx/>
              <a:latin typeface="+mj-lt"/>
              <a:cs typeface="Calibri" panose="020F0502020204030204" pitchFamily="34" charset="0"/>
            </a:endParaRPr>
          </a:p>
        </p:txBody>
      </p:sp>
      <p:sp>
        <p:nvSpPr>
          <p:cNvPr id="17" name="Rectangle 16"/>
          <p:cNvSpPr/>
          <p:nvPr/>
        </p:nvSpPr>
        <p:spPr>
          <a:xfrm>
            <a:off x="5187222" y="2735438"/>
            <a:ext cx="3284044" cy="441996"/>
          </a:xfrm>
          <a:prstGeom prst="rect">
            <a:avLst/>
          </a:prstGeom>
          <a:solidFill>
            <a:sysClr val="window" lastClr="FFFFFF"/>
          </a:solidFill>
          <a:ln w="9525" cap="flat" cmpd="sng" algn="ctr">
            <a:solidFill>
              <a:schemeClr val="accent2">
                <a:lumMod val="60000"/>
                <a:lumOff val="40000"/>
              </a:schemeClr>
            </a:solidFill>
            <a:prstDash val="lgDash"/>
          </a:ln>
          <a:effectLst/>
        </p:spPr>
        <p:txBody>
          <a:bodyPr rtlCol="0" anchor="ctr"/>
          <a:lstStyle/>
          <a:p>
            <a:pPr marL="0" marR="0" lvl="0" indent="0" defTabSz="914400" eaLnBrk="0" fontAlgn="auto" latinLnBrk="0" hangingPunct="0">
              <a:lnSpc>
                <a:spcPct val="100000"/>
              </a:lnSpc>
              <a:spcBef>
                <a:spcPts val="0"/>
              </a:spcBef>
              <a:spcAft>
                <a:spcPts val="0"/>
              </a:spcAft>
              <a:buClrTx/>
              <a:buSzTx/>
              <a:buFontTx/>
              <a:buNone/>
              <a:tabLst/>
              <a:defRPr/>
            </a:pPr>
            <a:r>
              <a:rPr lang="en-US" sz="1200" b="1" kern="0" dirty="0" smtClean="0">
                <a:solidFill>
                  <a:schemeClr val="accent5">
                    <a:lumMod val="50000"/>
                  </a:schemeClr>
                </a:solidFill>
                <a:latin typeface="+mj-lt"/>
                <a:cs typeface="Calibri" panose="020F0502020204030204" pitchFamily="34" charset="0"/>
              </a:rPr>
              <a:t>COMMERCIALS</a:t>
            </a:r>
            <a:endParaRPr kumimoji="0" lang="en-US" sz="1200" b="1" i="0" u="none" strike="noStrike" kern="0" cap="none" spc="0" normalizeH="0" baseline="0" noProof="0" dirty="0" smtClean="0">
              <a:ln>
                <a:noFill/>
              </a:ln>
              <a:solidFill>
                <a:schemeClr val="accent5">
                  <a:lumMod val="50000"/>
                </a:schemeClr>
              </a:solidFill>
              <a:effectLst/>
              <a:uLnTx/>
              <a:uFillTx/>
              <a:latin typeface="+mj-lt"/>
              <a:ea typeface="+mn-ea"/>
              <a:cs typeface="Calibri" panose="020F0502020204030204" pitchFamily="34" charset="0"/>
            </a:endParaRPr>
          </a:p>
        </p:txBody>
      </p:sp>
    </p:spTree>
    <p:extLst>
      <p:ext uri="{BB962C8B-B14F-4D97-AF65-F5344CB8AC3E}">
        <p14:creationId xmlns:p14="http://schemas.microsoft.com/office/powerpoint/2010/main" val="3944923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17" name="Rectangle 16"/>
          <p:cNvSpPr/>
          <p:nvPr/>
        </p:nvSpPr>
        <p:spPr>
          <a:xfrm>
            <a:off x="289238" y="923723"/>
            <a:ext cx="3860932" cy="3566581"/>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024" tIns="45535" rIns="91024" bIns="45535" rtlCol="0" anchor="ctr"/>
          <a:lstStyle/>
          <a:p>
            <a:pPr algn="ctr" defTabSz="910254"/>
            <a:endParaRPr lang="en-US" dirty="0">
              <a:solidFill>
                <a:prstClr val="white"/>
              </a:solidFill>
            </a:endParaRPr>
          </a:p>
        </p:txBody>
      </p:sp>
      <p:sp>
        <p:nvSpPr>
          <p:cNvPr id="18" name="TextBox 17"/>
          <p:cNvSpPr txBox="1"/>
          <p:nvPr/>
        </p:nvSpPr>
        <p:spPr>
          <a:xfrm>
            <a:off x="301304" y="2249924"/>
            <a:ext cx="3831580" cy="1767803"/>
          </a:xfrm>
          <a:prstGeom prst="rect">
            <a:avLst/>
          </a:prstGeom>
          <a:noFill/>
        </p:spPr>
        <p:txBody>
          <a:bodyPr wrap="square" lIns="91024" tIns="45535" rIns="91024" bIns="45535" rtlCol="0">
            <a:spAutoFit/>
          </a:bodyPr>
          <a:lstStyle/>
          <a:p>
            <a:pPr marL="171450" indent="-171450" algn="just" eaLnBrk="0" fontAlgn="base" hangingPunct="0">
              <a:lnSpc>
                <a:spcPct val="110000"/>
              </a:lnSpc>
              <a:spcBef>
                <a:spcPct val="0"/>
              </a:spcBef>
              <a:spcAft>
                <a:spcPct val="0"/>
              </a:spcAft>
              <a:buFont typeface="Arial" panose="020B0604020202020204" pitchFamily="34" charset="0"/>
              <a:buChar char="•"/>
            </a:pPr>
            <a:r>
              <a:rPr lang="en-US" sz="1100" dirty="0" smtClean="0">
                <a:solidFill>
                  <a:schemeClr val="tx2"/>
                </a:solidFill>
              </a:rPr>
              <a:t>Cargill Philippines </a:t>
            </a:r>
            <a:r>
              <a:rPr lang="en-US" sz="1100" dirty="0">
                <a:solidFill>
                  <a:schemeClr val="tx2"/>
                </a:solidFill>
              </a:rPr>
              <a:t>is </a:t>
            </a:r>
            <a:r>
              <a:rPr lang="en-US" sz="1100" dirty="0" smtClean="0">
                <a:solidFill>
                  <a:schemeClr val="tx2"/>
                </a:solidFill>
              </a:rPr>
              <a:t>embarking on a </a:t>
            </a:r>
            <a:r>
              <a:rPr lang="en-US" sz="1100" dirty="0">
                <a:solidFill>
                  <a:schemeClr val="tx2"/>
                </a:solidFill>
              </a:rPr>
              <a:t>mobile solution </a:t>
            </a:r>
            <a:r>
              <a:rPr lang="en-US" sz="1100" dirty="0" smtClean="0">
                <a:solidFill>
                  <a:schemeClr val="tx2"/>
                </a:solidFill>
              </a:rPr>
              <a:t>for </a:t>
            </a:r>
            <a:r>
              <a:rPr lang="en-US" sz="1100" dirty="0">
                <a:solidFill>
                  <a:schemeClr val="tx2"/>
                </a:solidFill>
              </a:rPr>
              <a:t>their contract </a:t>
            </a:r>
            <a:r>
              <a:rPr lang="en-US" sz="1100" dirty="0" smtClean="0">
                <a:solidFill>
                  <a:schemeClr val="tx2"/>
                </a:solidFill>
              </a:rPr>
              <a:t>farmers, to be </a:t>
            </a:r>
            <a:r>
              <a:rPr lang="en-US" sz="1100" dirty="0">
                <a:solidFill>
                  <a:schemeClr val="tx2"/>
                </a:solidFill>
              </a:rPr>
              <a:t>used </a:t>
            </a:r>
            <a:r>
              <a:rPr lang="en-US" sz="1100" dirty="0" smtClean="0">
                <a:solidFill>
                  <a:schemeClr val="tx2"/>
                </a:solidFill>
              </a:rPr>
              <a:t>in </a:t>
            </a:r>
            <a:r>
              <a:rPr lang="en-US" sz="1100" dirty="0">
                <a:solidFill>
                  <a:schemeClr val="tx2"/>
                </a:solidFill>
              </a:rPr>
              <a:t>their </a:t>
            </a:r>
            <a:r>
              <a:rPr lang="en-US" sz="1100" dirty="0" smtClean="0">
                <a:solidFill>
                  <a:schemeClr val="tx2"/>
                </a:solidFill>
              </a:rPr>
              <a:t>fields </a:t>
            </a:r>
            <a:r>
              <a:rPr lang="en-US" sz="1100" dirty="0">
                <a:solidFill>
                  <a:schemeClr val="tx2"/>
                </a:solidFill>
              </a:rPr>
              <a:t>for sharing </a:t>
            </a:r>
            <a:r>
              <a:rPr lang="en-US" sz="1100" dirty="0" smtClean="0">
                <a:solidFill>
                  <a:schemeClr val="tx2"/>
                </a:solidFill>
              </a:rPr>
              <a:t>farm </a:t>
            </a:r>
            <a:r>
              <a:rPr lang="en-US" sz="1100" dirty="0">
                <a:solidFill>
                  <a:schemeClr val="tx2"/>
                </a:solidFill>
              </a:rPr>
              <a:t>data with </a:t>
            </a:r>
            <a:r>
              <a:rPr lang="en-US" sz="1100" dirty="0" smtClean="0">
                <a:solidFill>
                  <a:schemeClr val="tx2"/>
                </a:solidFill>
              </a:rPr>
              <a:t>Cargill</a:t>
            </a:r>
          </a:p>
          <a:p>
            <a:pPr marL="171450" indent="-171450" algn="just" eaLnBrk="0" fontAlgn="base" hangingPunct="0">
              <a:lnSpc>
                <a:spcPct val="110000"/>
              </a:lnSpc>
              <a:spcBef>
                <a:spcPct val="0"/>
              </a:spcBef>
              <a:spcAft>
                <a:spcPct val="0"/>
              </a:spcAft>
              <a:buFont typeface="Arial" panose="020B0604020202020204" pitchFamily="34" charset="0"/>
              <a:buChar char="•"/>
            </a:pPr>
            <a:endParaRPr lang="en-US" sz="1100" dirty="0" smtClean="0">
              <a:solidFill>
                <a:schemeClr val="tx2"/>
              </a:solidFill>
            </a:endParaRPr>
          </a:p>
          <a:p>
            <a:pPr marL="171450" indent="-171450" algn="just" eaLnBrk="0" fontAlgn="base" hangingPunct="0">
              <a:lnSpc>
                <a:spcPct val="110000"/>
              </a:lnSpc>
              <a:spcBef>
                <a:spcPct val="0"/>
              </a:spcBef>
              <a:spcAft>
                <a:spcPct val="0"/>
              </a:spcAft>
              <a:buFont typeface="Arial" panose="020B0604020202020204" pitchFamily="34" charset="0"/>
              <a:buChar char="•"/>
            </a:pPr>
            <a:r>
              <a:rPr lang="en-US" sz="1100" dirty="0" smtClean="0">
                <a:solidFill>
                  <a:schemeClr val="tx2"/>
                </a:solidFill>
              </a:rPr>
              <a:t>Through the app, Cargill is </a:t>
            </a:r>
            <a:r>
              <a:rPr lang="en-US" sz="1100" dirty="0">
                <a:solidFill>
                  <a:schemeClr val="tx2"/>
                </a:solidFill>
              </a:rPr>
              <a:t>also looking to share/publish notifications to the </a:t>
            </a:r>
            <a:r>
              <a:rPr lang="en-US" sz="1100" dirty="0" smtClean="0">
                <a:solidFill>
                  <a:schemeClr val="tx2"/>
                </a:solidFill>
              </a:rPr>
              <a:t>farmers</a:t>
            </a:r>
          </a:p>
          <a:p>
            <a:pPr marL="171450" indent="-171450" algn="just" eaLnBrk="0" fontAlgn="base" hangingPunct="0">
              <a:lnSpc>
                <a:spcPct val="110000"/>
              </a:lnSpc>
              <a:spcBef>
                <a:spcPct val="0"/>
              </a:spcBef>
              <a:spcAft>
                <a:spcPct val="0"/>
              </a:spcAft>
              <a:buFont typeface="Arial" panose="020B0604020202020204" pitchFamily="34" charset="0"/>
              <a:buChar char="•"/>
            </a:pPr>
            <a:endParaRPr lang="en-US" sz="1100" dirty="0">
              <a:solidFill>
                <a:schemeClr val="tx2"/>
              </a:solidFill>
            </a:endParaRPr>
          </a:p>
          <a:p>
            <a:pPr marL="171450" indent="-171450" algn="just" eaLnBrk="0" fontAlgn="base" hangingPunct="0">
              <a:lnSpc>
                <a:spcPct val="110000"/>
              </a:lnSpc>
              <a:spcBef>
                <a:spcPct val="0"/>
              </a:spcBef>
              <a:spcAft>
                <a:spcPct val="0"/>
              </a:spcAft>
              <a:buFont typeface="Arial" panose="020B0604020202020204" pitchFamily="34" charset="0"/>
              <a:buChar char="•"/>
            </a:pPr>
            <a:r>
              <a:rPr lang="en-US" sz="1100" dirty="0">
                <a:solidFill>
                  <a:schemeClr val="tx2"/>
                </a:solidFill>
              </a:rPr>
              <a:t>The app is targeted at around 100-150 farmers for the initial </a:t>
            </a:r>
            <a:r>
              <a:rPr lang="en-US" sz="1100" dirty="0" smtClean="0">
                <a:solidFill>
                  <a:schemeClr val="tx2"/>
                </a:solidFill>
              </a:rPr>
              <a:t>launch</a:t>
            </a:r>
            <a:endParaRPr lang="en-US" sz="1100" dirty="0">
              <a:solidFill>
                <a:schemeClr val="tx2"/>
              </a:solidFill>
            </a:endParaRPr>
          </a:p>
        </p:txBody>
      </p:sp>
      <p:sp>
        <p:nvSpPr>
          <p:cNvPr id="19" name="Rectangle 18"/>
          <p:cNvSpPr/>
          <p:nvPr/>
        </p:nvSpPr>
        <p:spPr>
          <a:xfrm>
            <a:off x="5160517" y="1476912"/>
            <a:ext cx="3141774" cy="76200"/>
          </a:xfrm>
          <a:prstGeom prst="rect">
            <a:avLst/>
          </a:prstGeom>
          <a:solidFill>
            <a:srgbClr val="00B5C9"/>
          </a:solidFill>
          <a:ln>
            <a:noFill/>
          </a:ln>
        </p:spPr>
        <p:style>
          <a:lnRef idx="2">
            <a:schemeClr val="accent1">
              <a:shade val="50000"/>
            </a:schemeClr>
          </a:lnRef>
          <a:fillRef idx="1">
            <a:schemeClr val="accent1"/>
          </a:fillRef>
          <a:effectRef idx="0">
            <a:schemeClr val="accent1"/>
          </a:effectRef>
          <a:fontRef idx="minor">
            <a:schemeClr val="lt1"/>
          </a:fontRef>
        </p:style>
        <p:txBody>
          <a:bodyPr lIns="91024" tIns="45535" rIns="91024" bIns="45535" rtlCol="0" anchor="ctr"/>
          <a:lstStyle/>
          <a:p>
            <a:pPr algn="ctr" defTabSz="910254"/>
            <a:endParaRPr lang="en-US" dirty="0">
              <a:solidFill>
                <a:prstClr val="white"/>
              </a:solidFill>
            </a:endParaRPr>
          </a:p>
        </p:txBody>
      </p:sp>
      <p:sp>
        <p:nvSpPr>
          <p:cNvPr id="20" name="Rectangle 19"/>
          <p:cNvSpPr/>
          <p:nvPr/>
        </p:nvSpPr>
        <p:spPr>
          <a:xfrm>
            <a:off x="5974274" y="1596662"/>
            <a:ext cx="1596103" cy="278164"/>
          </a:xfrm>
          <a:prstGeom prst="rect">
            <a:avLst/>
          </a:prstGeom>
          <a:noFill/>
        </p:spPr>
        <p:txBody>
          <a:bodyPr wrap="square" lIns="91024" tIns="45535" rIns="91024" bIns="45535">
            <a:spAutoFit/>
          </a:bodyPr>
          <a:lstStyle/>
          <a:p>
            <a:pPr algn="ctr" defTabSz="914213" eaLnBrk="0" fontAlgn="base">
              <a:lnSpc>
                <a:spcPct val="110000"/>
              </a:lnSpc>
              <a:spcBef>
                <a:spcPts val="600"/>
              </a:spcBef>
              <a:spcAft>
                <a:spcPts val="1200"/>
              </a:spcAft>
              <a:defRPr/>
            </a:pPr>
            <a:r>
              <a:rPr lang="en-US" sz="1100" b="1" dirty="0" smtClean="0">
                <a:solidFill>
                  <a:srgbClr val="00728F">
                    <a:lumMod val="75000"/>
                  </a:srgbClr>
                </a:solidFill>
                <a:ea typeface="Verdana" pitchFamily="34" charset="0"/>
                <a:cs typeface="Lucida Sans"/>
              </a:rPr>
              <a:t>KEY APP ASKs</a:t>
            </a:r>
            <a:endParaRPr lang="en-US" sz="1100" b="1" dirty="0">
              <a:solidFill>
                <a:srgbClr val="00728F">
                  <a:lumMod val="75000"/>
                </a:srgbClr>
              </a:solidFill>
              <a:ea typeface="Tahoma" pitchFamily="34" charset="0"/>
              <a:cs typeface="Tahoma" pitchFamily="34" charset="0"/>
            </a:endParaRPr>
          </a:p>
        </p:txBody>
      </p:sp>
      <p:sp>
        <p:nvSpPr>
          <p:cNvPr id="21" name="Rectangle 20"/>
          <p:cNvSpPr/>
          <p:nvPr/>
        </p:nvSpPr>
        <p:spPr>
          <a:xfrm>
            <a:off x="1516517" y="1596662"/>
            <a:ext cx="1383738" cy="261236"/>
          </a:xfrm>
          <a:prstGeom prst="rect">
            <a:avLst/>
          </a:prstGeom>
          <a:solidFill>
            <a:schemeClr val="bg1"/>
          </a:solidFill>
        </p:spPr>
        <p:txBody>
          <a:bodyPr wrap="square" lIns="91024" tIns="45535" rIns="91024" bIns="45535">
            <a:spAutoFit/>
          </a:bodyPr>
          <a:lstStyle/>
          <a:p>
            <a:pPr defTabSz="914213" eaLnBrk="0" fontAlgn="base">
              <a:spcBef>
                <a:spcPts val="600"/>
              </a:spcBef>
              <a:spcAft>
                <a:spcPts val="1200"/>
              </a:spcAft>
              <a:defRPr/>
            </a:pPr>
            <a:r>
              <a:rPr lang="en-US" sz="1100" b="1" dirty="0" smtClean="0">
                <a:solidFill>
                  <a:srgbClr val="00728F">
                    <a:lumMod val="75000"/>
                  </a:srgbClr>
                </a:solidFill>
                <a:ea typeface="Verdana" pitchFamily="34" charset="0"/>
                <a:cs typeface="Tahoma" pitchFamily="34" charset="0"/>
              </a:rPr>
              <a:t>BACKGROUND</a:t>
            </a:r>
            <a:endParaRPr lang="en-US" sz="1100" b="1" dirty="0">
              <a:solidFill>
                <a:srgbClr val="00728F">
                  <a:lumMod val="75000"/>
                </a:srgbClr>
              </a:solidFill>
              <a:ea typeface="Tahoma" pitchFamily="34" charset="0"/>
              <a:cs typeface="Tahoma" pitchFamily="34" charset="0"/>
            </a:endParaRPr>
          </a:p>
        </p:txBody>
      </p:sp>
      <p:sp>
        <p:nvSpPr>
          <p:cNvPr id="22" name="Rectangle 21"/>
          <p:cNvSpPr/>
          <p:nvPr/>
        </p:nvSpPr>
        <p:spPr>
          <a:xfrm>
            <a:off x="526616" y="1476912"/>
            <a:ext cx="3380957" cy="82048"/>
          </a:xfrm>
          <a:prstGeom prst="rect">
            <a:avLst/>
          </a:prstGeom>
          <a:solidFill>
            <a:srgbClr val="00B5C9"/>
          </a:solidFill>
          <a:ln>
            <a:noFill/>
          </a:ln>
        </p:spPr>
        <p:style>
          <a:lnRef idx="2">
            <a:schemeClr val="accent1">
              <a:shade val="50000"/>
            </a:schemeClr>
          </a:lnRef>
          <a:fillRef idx="1">
            <a:schemeClr val="accent1"/>
          </a:fillRef>
          <a:effectRef idx="0">
            <a:schemeClr val="accent1"/>
          </a:effectRef>
          <a:fontRef idx="minor">
            <a:schemeClr val="lt1"/>
          </a:fontRef>
        </p:style>
        <p:txBody>
          <a:bodyPr lIns="91024" tIns="45535" rIns="91024" bIns="45535" rtlCol="0" anchor="ctr"/>
          <a:lstStyle/>
          <a:p>
            <a:pPr algn="ctr" defTabSz="910254"/>
            <a:endParaRPr lang="en-US" dirty="0">
              <a:solidFill>
                <a:prstClr val="white"/>
              </a:solidFill>
            </a:endParaRPr>
          </a:p>
        </p:txBody>
      </p:sp>
      <p:cxnSp>
        <p:nvCxnSpPr>
          <p:cNvPr id="23" name="Straight Connector 22"/>
          <p:cNvCxnSpPr/>
          <p:nvPr/>
        </p:nvCxnSpPr>
        <p:spPr>
          <a:xfrm>
            <a:off x="643398" y="1986798"/>
            <a:ext cx="3264175"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936246" y="2190915"/>
            <a:ext cx="3428639" cy="1767803"/>
          </a:xfrm>
          <a:prstGeom prst="rect">
            <a:avLst/>
          </a:prstGeom>
          <a:noFill/>
        </p:spPr>
        <p:txBody>
          <a:bodyPr wrap="square" lIns="91024" tIns="45535" rIns="91024" bIns="45535" rtlCol="0">
            <a:spAutoFit/>
          </a:bodyPr>
          <a:lstStyle>
            <a:defPPr>
              <a:defRPr lang="en-US"/>
            </a:defPPr>
            <a:lvl1pPr marL="171450" indent="-171450" algn="just" eaLnBrk="0" fontAlgn="base" hangingPunct="0">
              <a:lnSpc>
                <a:spcPct val="110000"/>
              </a:lnSpc>
              <a:spcBef>
                <a:spcPct val="0"/>
              </a:spcBef>
              <a:spcAft>
                <a:spcPct val="0"/>
              </a:spcAft>
              <a:buFont typeface="Arial" panose="020B0604020202020204" pitchFamily="34" charset="0"/>
              <a:buChar char="•"/>
              <a:defRPr sz="900">
                <a:solidFill>
                  <a:prstClr val="black">
                    <a:lumMod val="85000"/>
                    <a:lumOff val="15000"/>
                  </a:prstClr>
                </a:solidFill>
                <a:latin typeface="Calibri" panose="020F0502020204030204" pitchFamily="34" charset="0"/>
                <a:ea typeface="Verdana" pitchFamily="34" charset="0"/>
                <a:cs typeface="Lucida Sans"/>
              </a:defRPr>
            </a:lvl1pPr>
          </a:lstStyle>
          <a:p>
            <a:pPr marL="0" indent="0" defTabSz="457200">
              <a:buNone/>
            </a:pPr>
            <a:endParaRPr lang="en-US" sz="1100" dirty="0">
              <a:latin typeface="+mn-lt"/>
            </a:endParaRPr>
          </a:p>
          <a:p>
            <a:pPr defTabSz="457200"/>
            <a:r>
              <a:rPr lang="en-US" sz="1100" dirty="0" smtClean="0">
                <a:latin typeface="+mn-lt"/>
              </a:rPr>
              <a:t>App will focus on allowing farmers to update data, view policies and chat with C-Joy admins</a:t>
            </a:r>
          </a:p>
          <a:p>
            <a:pPr defTabSz="457200"/>
            <a:endParaRPr lang="en-US" sz="1100" dirty="0">
              <a:latin typeface="+mn-lt"/>
            </a:endParaRPr>
          </a:p>
          <a:p>
            <a:pPr defTabSz="457200"/>
            <a:r>
              <a:rPr lang="en-US" sz="1100" dirty="0" smtClean="0">
                <a:solidFill>
                  <a:schemeClr val="tx2"/>
                </a:solidFill>
                <a:latin typeface="+mn-lt"/>
              </a:rPr>
              <a:t>Key features of the app will work in an offline mode</a:t>
            </a:r>
          </a:p>
          <a:p>
            <a:pPr defTabSz="457200"/>
            <a:endParaRPr lang="en-US" sz="1100" dirty="0" smtClean="0">
              <a:latin typeface="+mn-lt"/>
            </a:endParaRPr>
          </a:p>
          <a:p>
            <a:pPr defTabSz="457200"/>
            <a:r>
              <a:rPr lang="en-US" sz="1100" dirty="0" smtClean="0">
                <a:latin typeface="+mn-lt"/>
              </a:rPr>
              <a:t>App analytics to provide Cargill with graphical reports on farm utilization</a:t>
            </a:r>
            <a:endParaRPr lang="en-US" sz="1050" dirty="0" smtClean="0">
              <a:latin typeface="+mn-lt"/>
            </a:endParaRPr>
          </a:p>
        </p:txBody>
      </p:sp>
      <p:cxnSp>
        <p:nvCxnSpPr>
          <p:cNvPr id="25" name="Straight Connector 24"/>
          <p:cNvCxnSpPr/>
          <p:nvPr/>
        </p:nvCxnSpPr>
        <p:spPr>
          <a:xfrm>
            <a:off x="5121399" y="1956874"/>
            <a:ext cx="3180892" cy="0"/>
          </a:xfrm>
          <a:prstGeom prst="line">
            <a:avLst/>
          </a:prstGeom>
          <a:ln>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793982" y="923723"/>
            <a:ext cx="3788228" cy="3566581"/>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024" tIns="45535" rIns="91024" bIns="45535" rtlCol="0" anchor="ctr"/>
          <a:lstStyle/>
          <a:p>
            <a:pPr algn="ctr" defTabSz="910254"/>
            <a:endParaRPr lang="en-US" dirty="0">
              <a:solidFill>
                <a:prstClr val="white"/>
              </a:solidFill>
            </a:endParaRPr>
          </a:p>
        </p:txBody>
      </p:sp>
      <p:grpSp>
        <p:nvGrpSpPr>
          <p:cNvPr id="27" name="Group 26"/>
          <p:cNvGrpSpPr/>
          <p:nvPr/>
        </p:nvGrpSpPr>
        <p:grpSpPr>
          <a:xfrm>
            <a:off x="1960784" y="951892"/>
            <a:ext cx="457200" cy="457200"/>
            <a:chOff x="2033588" y="33338"/>
            <a:chExt cx="5076825" cy="5076825"/>
          </a:xfrm>
        </p:grpSpPr>
        <p:sp>
          <p:nvSpPr>
            <p:cNvPr id="28" name="Freeform 6"/>
            <p:cNvSpPr>
              <a:spLocks/>
            </p:cNvSpPr>
            <p:nvPr/>
          </p:nvSpPr>
          <p:spPr bwMode="auto">
            <a:xfrm>
              <a:off x="2033588" y="33338"/>
              <a:ext cx="5076825" cy="5076825"/>
            </a:xfrm>
            <a:custGeom>
              <a:avLst/>
              <a:gdLst>
                <a:gd name="T0" fmla="*/ 3394 w 6396"/>
                <a:gd name="T1" fmla="*/ 6 h 6396"/>
                <a:gd name="T2" fmla="*/ 3774 w 6396"/>
                <a:gd name="T3" fmla="*/ 52 h 6396"/>
                <a:gd name="T4" fmla="*/ 4138 w 6396"/>
                <a:gd name="T5" fmla="*/ 140 h 6396"/>
                <a:gd name="T6" fmla="*/ 4485 w 6396"/>
                <a:gd name="T7" fmla="*/ 269 h 6396"/>
                <a:gd name="T8" fmla="*/ 4813 w 6396"/>
                <a:gd name="T9" fmla="*/ 436 h 6396"/>
                <a:gd name="T10" fmla="*/ 5117 w 6396"/>
                <a:gd name="T11" fmla="*/ 640 h 6396"/>
                <a:gd name="T12" fmla="*/ 5394 w 6396"/>
                <a:gd name="T13" fmla="*/ 874 h 6396"/>
                <a:gd name="T14" fmla="*/ 5644 w 6396"/>
                <a:gd name="T15" fmla="*/ 1138 h 6396"/>
                <a:gd name="T16" fmla="*/ 5863 w 6396"/>
                <a:gd name="T17" fmla="*/ 1428 h 6396"/>
                <a:gd name="T18" fmla="*/ 6047 w 6396"/>
                <a:gd name="T19" fmla="*/ 1744 h 6396"/>
                <a:gd name="T20" fmla="*/ 6196 w 6396"/>
                <a:gd name="T21" fmla="*/ 2082 h 6396"/>
                <a:gd name="T22" fmla="*/ 6305 w 6396"/>
                <a:gd name="T23" fmla="*/ 2438 h 6396"/>
                <a:gd name="T24" fmla="*/ 6373 w 6396"/>
                <a:gd name="T25" fmla="*/ 2812 h 6396"/>
                <a:gd name="T26" fmla="*/ 6396 w 6396"/>
                <a:gd name="T27" fmla="*/ 3198 h 6396"/>
                <a:gd name="T28" fmla="*/ 6373 w 6396"/>
                <a:gd name="T29" fmla="*/ 3584 h 6396"/>
                <a:gd name="T30" fmla="*/ 6305 w 6396"/>
                <a:gd name="T31" fmla="*/ 3958 h 6396"/>
                <a:gd name="T32" fmla="*/ 6196 w 6396"/>
                <a:gd name="T33" fmla="*/ 4314 h 6396"/>
                <a:gd name="T34" fmla="*/ 6047 w 6396"/>
                <a:gd name="T35" fmla="*/ 4652 h 6396"/>
                <a:gd name="T36" fmla="*/ 5863 w 6396"/>
                <a:gd name="T37" fmla="*/ 4968 h 6396"/>
                <a:gd name="T38" fmla="*/ 5644 w 6396"/>
                <a:gd name="T39" fmla="*/ 5258 h 6396"/>
                <a:gd name="T40" fmla="*/ 5394 w 6396"/>
                <a:gd name="T41" fmla="*/ 5522 h 6396"/>
                <a:gd name="T42" fmla="*/ 5117 w 6396"/>
                <a:gd name="T43" fmla="*/ 5756 h 6396"/>
                <a:gd name="T44" fmla="*/ 4813 w 6396"/>
                <a:gd name="T45" fmla="*/ 5960 h 6396"/>
                <a:gd name="T46" fmla="*/ 4485 w 6396"/>
                <a:gd name="T47" fmla="*/ 6127 h 6396"/>
                <a:gd name="T48" fmla="*/ 4138 w 6396"/>
                <a:gd name="T49" fmla="*/ 6256 h 6396"/>
                <a:gd name="T50" fmla="*/ 3774 w 6396"/>
                <a:gd name="T51" fmla="*/ 6344 h 6396"/>
                <a:gd name="T52" fmla="*/ 3394 w 6396"/>
                <a:gd name="T53" fmla="*/ 6390 h 6396"/>
                <a:gd name="T54" fmla="*/ 3002 w 6396"/>
                <a:gd name="T55" fmla="*/ 6390 h 6396"/>
                <a:gd name="T56" fmla="*/ 2622 w 6396"/>
                <a:gd name="T57" fmla="*/ 6344 h 6396"/>
                <a:gd name="T58" fmla="*/ 2258 w 6396"/>
                <a:gd name="T59" fmla="*/ 6256 h 6396"/>
                <a:gd name="T60" fmla="*/ 1911 w 6396"/>
                <a:gd name="T61" fmla="*/ 6127 h 6396"/>
                <a:gd name="T62" fmla="*/ 1583 w 6396"/>
                <a:gd name="T63" fmla="*/ 5960 h 6396"/>
                <a:gd name="T64" fmla="*/ 1279 w 6396"/>
                <a:gd name="T65" fmla="*/ 5756 h 6396"/>
                <a:gd name="T66" fmla="*/ 1002 w 6396"/>
                <a:gd name="T67" fmla="*/ 5522 h 6396"/>
                <a:gd name="T68" fmla="*/ 752 w 6396"/>
                <a:gd name="T69" fmla="*/ 5258 h 6396"/>
                <a:gd name="T70" fmla="*/ 533 w 6396"/>
                <a:gd name="T71" fmla="*/ 4968 h 6396"/>
                <a:gd name="T72" fmla="*/ 349 w 6396"/>
                <a:gd name="T73" fmla="*/ 4652 h 6396"/>
                <a:gd name="T74" fmla="*/ 200 w 6396"/>
                <a:gd name="T75" fmla="*/ 4314 h 6396"/>
                <a:gd name="T76" fmla="*/ 91 w 6396"/>
                <a:gd name="T77" fmla="*/ 3958 h 6396"/>
                <a:gd name="T78" fmla="*/ 23 w 6396"/>
                <a:gd name="T79" fmla="*/ 3584 h 6396"/>
                <a:gd name="T80" fmla="*/ 0 w 6396"/>
                <a:gd name="T81" fmla="*/ 3198 h 6396"/>
                <a:gd name="T82" fmla="*/ 23 w 6396"/>
                <a:gd name="T83" fmla="*/ 2812 h 6396"/>
                <a:gd name="T84" fmla="*/ 91 w 6396"/>
                <a:gd name="T85" fmla="*/ 2438 h 6396"/>
                <a:gd name="T86" fmla="*/ 200 w 6396"/>
                <a:gd name="T87" fmla="*/ 2082 h 6396"/>
                <a:gd name="T88" fmla="*/ 349 w 6396"/>
                <a:gd name="T89" fmla="*/ 1744 h 6396"/>
                <a:gd name="T90" fmla="*/ 533 w 6396"/>
                <a:gd name="T91" fmla="*/ 1428 h 6396"/>
                <a:gd name="T92" fmla="*/ 752 w 6396"/>
                <a:gd name="T93" fmla="*/ 1138 h 6396"/>
                <a:gd name="T94" fmla="*/ 1002 w 6396"/>
                <a:gd name="T95" fmla="*/ 874 h 6396"/>
                <a:gd name="T96" fmla="*/ 1279 w 6396"/>
                <a:gd name="T97" fmla="*/ 640 h 6396"/>
                <a:gd name="T98" fmla="*/ 1583 w 6396"/>
                <a:gd name="T99" fmla="*/ 436 h 6396"/>
                <a:gd name="T100" fmla="*/ 1911 w 6396"/>
                <a:gd name="T101" fmla="*/ 269 h 6396"/>
                <a:gd name="T102" fmla="*/ 2258 w 6396"/>
                <a:gd name="T103" fmla="*/ 140 h 6396"/>
                <a:gd name="T104" fmla="*/ 2622 w 6396"/>
                <a:gd name="T105" fmla="*/ 52 h 6396"/>
                <a:gd name="T106" fmla="*/ 3002 w 6396"/>
                <a:gd name="T107" fmla="*/ 6 h 6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96" h="6396">
                  <a:moveTo>
                    <a:pt x="3198" y="0"/>
                  </a:moveTo>
                  <a:lnTo>
                    <a:pt x="3394" y="6"/>
                  </a:lnTo>
                  <a:lnTo>
                    <a:pt x="3584" y="23"/>
                  </a:lnTo>
                  <a:lnTo>
                    <a:pt x="3774" y="52"/>
                  </a:lnTo>
                  <a:lnTo>
                    <a:pt x="3958" y="91"/>
                  </a:lnTo>
                  <a:lnTo>
                    <a:pt x="4138" y="140"/>
                  </a:lnTo>
                  <a:lnTo>
                    <a:pt x="4314" y="200"/>
                  </a:lnTo>
                  <a:lnTo>
                    <a:pt x="4485" y="269"/>
                  </a:lnTo>
                  <a:lnTo>
                    <a:pt x="4652" y="349"/>
                  </a:lnTo>
                  <a:lnTo>
                    <a:pt x="4813" y="436"/>
                  </a:lnTo>
                  <a:lnTo>
                    <a:pt x="4968" y="533"/>
                  </a:lnTo>
                  <a:lnTo>
                    <a:pt x="5117" y="640"/>
                  </a:lnTo>
                  <a:lnTo>
                    <a:pt x="5258" y="752"/>
                  </a:lnTo>
                  <a:lnTo>
                    <a:pt x="5394" y="874"/>
                  </a:lnTo>
                  <a:lnTo>
                    <a:pt x="5522" y="1002"/>
                  </a:lnTo>
                  <a:lnTo>
                    <a:pt x="5644" y="1138"/>
                  </a:lnTo>
                  <a:lnTo>
                    <a:pt x="5756" y="1279"/>
                  </a:lnTo>
                  <a:lnTo>
                    <a:pt x="5863" y="1428"/>
                  </a:lnTo>
                  <a:lnTo>
                    <a:pt x="5960" y="1583"/>
                  </a:lnTo>
                  <a:lnTo>
                    <a:pt x="6047" y="1744"/>
                  </a:lnTo>
                  <a:lnTo>
                    <a:pt x="6127" y="1911"/>
                  </a:lnTo>
                  <a:lnTo>
                    <a:pt x="6196" y="2082"/>
                  </a:lnTo>
                  <a:lnTo>
                    <a:pt x="6256" y="2258"/>
                  </a:lnTo>
                  <a:lnTo>
                    <a:pt x="6305" y="2438"/>
                  </a:lnTo>
                  <a:lnTo>
                    <a:pt x="6344" y="2622"/>
                  </a:lnTo>
                  <a:lnTo>
                    <a:pt x="6373" y="2812"/>
                  </a:lnTo>
                  <a:lnTo>
                    <a:pt x="6390" y="3002"/>
                  </a:lnTo>
                  <a:lnTo>
                    <a:pt x="6396" y="3198"/>
                  </a:lnTo>
                  <a:lnTo>
                    <a:pt x="6390" y="3394"/>
                  </a:lnTo>
                  <a:lnTo>
                    <a:pt x="6373" y="3584"/>
                  </a:lnTo>
                  <a:lnTo>
                    <a:pt x="6344" y="3774"/>
                  </a:lnTo>
                  <a:lnTo>
                    <a:pt x="6305" y="3958"/>
                  </a:lnTo>
                  <a:lnTo>
                    <a:pt x="6256" y="4138"/>
                  </a:lnTo>
                  <a:lnTo>
                    <a:pt x="6196" y="4314"/>
                  </a:lnTo>
                  <a:lnTo>
                    <a:pt x="6127" y="4485"/>
                  </a:lnTo>
                  <a:lnTo>
                    <a:pt x="6047" y="4652"/>
                  </a:lnTo>
                  <a:lnTo>
                    <a:pt x="5960" y="4813"/>
                  </a:lnTo>
                  <a:lnTo>
                    <a:pt x="5863" y="4968"/>
                  </a:lnTo>
                  <a:lnTo>
                    <a:pt x="5756" y="5117"/>
                  </a:lnTo>
                  <a:lnTo>
                    <a:pt x="5644" y="5258"/>
                  </a:lnTo>
                  <a:lnTo>
                    <a:pt x="5522" y="5394"/>
                  </a:lnTo>
                  <a:lnTo>
                    <a:pt x="5394" y="5522"/>
                  </a:lnTo>
                  <a:lnTo>
                    <a:pt x="5258" y="5644"/>
                  </a:lnTo>
                  <a:lnTo>
                    <a:pt x="5117" y="5756"/>
                  </a:lnTo>
                  <a:lnTo>
                    <a:pt x="4968" y="5863"/>
                  </a:lnTo>
                  <a:lnTo>
                    <a:pt x="4813" y="5960"/>
                  </a:lnTo>
                  <a:lnTo>
                    <a:pt x="4652" y="6047"/>
                  </a:lnTo>
                  <a:lnTo>
                    <a:pt x="4485" y="6127"/>
                  </a:lnTo>
                  <a:lnTo>
                    <a:pt x="4314" y="6196"/>
                  </a:lnTo>
                  <a:lnTo>
                    <a:pt x="4138" y="6256"/>
                  </a:lnTo>
                  <a:lnTo>
                    <a:pt x="3958" y="6305"/>
                  </a:lnTo>
                  <a:lnTo>
                    <a:pt x="3774" y="6344"/>
                  </a:lnTo>
                  <a:lnTo>
                    <a:pt x="3584" y="6373"/>
                  </a:lnTo>
                  <a:lnTo>
                    <a:pt x="3394" y="6390"/>
                  </a:lnTo>
                  <a:lnTo>
                    <a:pt x="3198" y="6396"/>
                  </a:lnTo>
                  <a:lnTo>
                    <a:pt x="3002" y="6390"/>
                  </a:lnTo>
                  <a:lnTo>
                    <a:pt x="2812" y="6373"/>
                  </a:lnTo>
                  <a:lnTo>
                    <a:pt x="2622" y="6344"/>
                  </a:lnTo>
                  <a:lnTo>
                    <a:pt x="2438" y="6305"/>
                  </a:lnTo>
                  <a:lnTo>
                    <a:pt x="2258" y="6256"/>
                  </a:lnTo>
                  <a:lnTo>
                    <a:pt x="2082" y="6196"/>
                  </a:lnTo>
                  <a:lnTo>
                    <a:pt x="1911" y="6127"/>
                  </a:lnTo>
                  <a:lnTo>
                    <a:pt x="1744" y="6047"/>
                  </a:lnTo>
                  <a:lnTo>
                    <a:pt x="1583" y="5960"/>
                  </a:lnTo>
                  <a:lnTo>
                    <a:pt x="1428" y="5863"/>
                  </a:lnTo>
                  <a:lnTo>
                    <a:pt x="1279" y="5756"/>
                  </a:lnTo>
                  <a:lnTo>
                    <a:pt x="1138" y="5644"/>
                  </a:lnTo>
                  <a:lnTo>
                    <a:pt x="1002" y="5522"/>
                  </a:lnTo>
                  <a:lnTo>
                    <a:pt x="874" y="5394"/>
                  </a:lnTo>
                  <a:lnTo>
                    <a:pt x="752" y="5258"/>
                  </a:lnTo>
                  <a:lnTo>
                    <a:pt x="640" y="5117"/>
                  </a:lnTo>
                  <a:lnTo>
                    <a:pt x="533" y="4968"/>
                  </a:lnTo>
                  <a:lnTo>
                    <a:pt x="436" y="4813"/>
                  </a:lnTo>
                  <a:lnTo>
                    <a:pt x="349" y="4652"/>
                  </a:lnTo>
                  <a:lnTo>
                    <a:pt x="269" y="4485"/>
                  </a:lnTo>
                  <a:lnTo>
                    <a:pt x="200" y="4314"/>
                  </a:lnTo>
                  <a:lnTo>
                    <a:pt x="140" y="4138"/>
                  </a:lnTo>
                  <a:lnTo>
                    <a:pt x="91" y="3958"/>
                  </a:lnTo>
                  <a:lnTo>
                    <a:pt x="52" y="3774"/>
                  </a:lnTo>
                  <a:lnTo>
                    <a:pt x="23" y="3584"/>
                  </a:lnTo>
                  <a:lnTo>
                    <a:pt x="6" y="3394"/>
                  </a:lnTo>
                  <a:lnTo>
                    <a:pt x="0" y="3198"/>
                  </a:lnTo>
                  <a:lnTo>
                    <a:pt x="6" y="3002"/>
                  </a:lnTo>
                  <a:lnTo>
                    <a:pt x="23" y="2812"/>
                  </a:lnTo>
                  <a:lnTo>
                    <a:pt x="52" y="2622"/>
                  </a:lnTo>
                  <a:lnTo>
                    <a:pt x="91" y="2438"/>
                  </a:lnTo>
                  <a:lnTo>
                    <a:pt x="140" y="2258"/>
                  </a:lnTo>
                  <a:lnTo>
                    <a:pt x="200" y="2082"/>
                  </a:lnTo>
                  <a:lnTo>
                    <a:pt x="269" y="1911"/>
                  </a:lnTo>
                  <a:lnTo>
                    <a:pt x="349" y="1744"/>
                  </a:lnTo>
                  <a:lnTo>
                    <a:pt x="436" y="1583"/>
                  </a:lnTo>
                  <a:lnTo>
                    <a:pt x="533" y="1428"/>
                  </a:lnTo>
                  <a:lnTo>
                    <a:pt x="640" y="1279"/>
                  </a:lnTo>
                  <a:lnTo>
                    <a:pt x="752" y="1138"/>
                  </a:lnTo>
                  <a:lnTo>
                    <a:pt x="874" y="1002"/>
                  </a:lnTo>
                  <a:lnTo>
                    <a:pt x="1002" y="874"/>
                  </a:lnTo>
                  <a:lnTo>
                    <a:pt x="1138" y="752"/>
                  </a:lnTo>
                  <a:lnTo>
                    <a:pt x="1279" y="640"/>
                  </a:lnTo>
                  <a:lnTo>
                    <a:pt x="1428" y="533"/>
                  </a:lnTo>
                  <a:lnTo>
                    <a:pt x="1583" y="436"/>
                  </a:lnTo>
                  <a:lnTo>
                    <a:pt x="1744" y="349"/>
                  </a:lnTo>
                  <a:lnTo>
                    <a:pt x="1911" y="269"/>
                  </a:lnTo>
                  <a:lnTo>
                    <a:pt x="2082" y="200"/>
                  </a:lnTo>
                  <a:lnTo>
                    <a:pt x="2258" y="140"/>
                  </a:lnTo>
                  <a:lnTo>
                    <a:pt x="2438" y="91"/>
                  </a:lnTo>
                  <a:lnTo>
                    <a:pt x="2622" y="52"/>
                  </a:lnTo>
                  <a:lnTo>
                    <a:pt x="2812" y="23"/>
                  </a:lnTo>
                  <a:lnTo>
                    <a:pt x="3002" y="6"/>
                  </a:lnTo>
                  <a:lnTo>
                    <a:pt x="3198" y="0"/>
                  </a:lnTo>
                  <a:close/>
                </a:path>
              </a:pathLst>
            </a:custGeom>
            <a:solidFill>
              <a:srgbClr val="40424F"/>
            </a:solidFill>
            <a:ln w="0">
              <a:solidFill>
                <a:srgbClr val="40424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29" name="Freeform 7"/>
            <p:cNvSpPr>
              <a:spLocks/>
            </p:cNvSpPr>
            <p:nvPr/>
          </p:nvSpPr>
          <p:spPr bwMode="auto">
            <a:xfrm>
              <a:off x="3413126" y="901701"/>
              <a:ext cx="2317750" cy="3340100"/>
            </a:xfrm>
            <a:custGeom>
              <a:avLst/>
              <a:gdLst>
                <a:gd name="T0" fmla="*/ 1459 w 2918"/>
                <a:gd name="T1" fmla="*/ 0 h 4210"/>
                <a:gd name="T2" fmla="*/ 1490 w 2918"/>
                <a:gd name="T3" fmla="*/ 4 h 4210"/>
                <a:gd name="T4" fmla="*/ 1519 w 2918"/>
                <a:gd name="T5" fmla="*/ 18 h 4210"/>
                <a:gd name="T6" fmla="*/ 1544 w 2918"/>
                <a:gd name="T7" fmla="*/ 35 h 4210"/>
                <a:gd name="T8" fmla="*/ 1562 w 2918"/>
                <a:gd name="T9" fmla="*/ 60 h 4210"/>
                <a:gd name="T10" fmla="*/ 1573 w 2918"/>
                <a:gd name="T11" fmla="*/ 87 h 4210"/>
                <a:gd name="T12" fmla="*/ 1579 w 2918"/>
                <a:gd name="T13" fmla="*/ 120 h 4210"/>
                <a:gd name="T14" fmla="*/ 1579 w 2918"/>
                <a:gd name="T15" fmla="*/ 151 h 4210"/>
                <a:gd name="T16" fmla="*/ 2771 w 2918"/>
                <a:gd name="T17" fmla="*/ 151 h 4210"/>
                <a:gd name="T18" fmla="*/ 2810 w 2918"/>
                <a:gd name="T19" fmla="*/ 157 h 4210"/>
                <a:gd name="T20" fmla="*/ 2845 w 2918"/>
                <a:gd name="T21" fmla="*/ 171 h 4210"/>
                <a:gd name="T22" fmla="*/ 2876 w 2918"/>
                <a:gd name="T23" fmla="*/ 194 h 4210"/>
                <a:gd name="T24" fmla="*/ 2897 w 2918"/>
                <a:gd name="T25" fmla="*/ 223 h 4210"/>
                <a:gd name="T26" fmla="*/ 2913 w 2918"/>
                <a:gd name="T27" fmla="*/ 258 h 4210"/>
                <a:gd name="T28" fmla="*/ 2918 w 2918"/>
                <a:gd name="T29" fmla="*/ 297 h 4210"/>
                <a:gd name="T30" fmla="*/ 2918 w 2918"/>
                <a:gd name="T31" fmla="*/ 4065 h 4210"/>
                <a:gd name="T32" fmla="*/ 2913 w 2918"/>
                <a:gd name="T33" fmla="*/ 4103 h 4210"/>
                <a:gd name="T34" fmla="*/ 2897 w 2918"/>
                <a:gd name="T35" fmla="*/ 4138 h 4210"/>
                <a:gd name="T36" fmla="*/ 2876 w 2918"/>
                <a:gd name="T37" fmla="*/ 4167 h 4210"/>
                <a:gd name="T38" fmla="*/ 2845 w 2918"/>
                <a:gd name="T39" fmla="*/ 4190 h 4210"/>
                <a:gd name="T40" fmla="*/ 2810 w 2918"/>
                <a:gd name="T41" fmla="*/ 4204 h 4210"/>
                <a:gd name="T42" fmla="*/ 2771 w 2918"/>
                <a:gd name="T43" fmla="*/ 4210 h 4210"/>
                <a:gd name="T44" fmla="*/ 147 w 2918"/>
                <a:gd name="T45" fmla="*/ 4210 h 4210"/>
                <a:gd name="T46" fmla="*/ 108 w 2918"/>
                <a:gd name="T47" fmla="*/ 4204 h 4210"/>
                <a:gd name="T48" fmla="*/ 73 w 2918"/>
                <a:gd name="T49" fmla="*/ 4190 h 4210"/>
                <a:gd name="T50" fmla="*/ 42 w 2918"/>
                <a:gd name="T51" fmla="*/ 4167 h 4210"/>
                <a:gd name="T52" fmla="*/ 21 w 2918"/>
                <a:gd name="T53" fmla="*/ 4138 h 4210"/>
                <a:gd name="T54" fmla="*/ 5 w 2918"/>
                <a:gd name="T55" fmla="*/ 4103 h 4210"/>
                <a:gd name="T56" fmla="*/ 0 w 2918"/>
                <a:gd name="T57" fmla="*/ 4065 h 4210"/>
                <a:gd name="T58" fmla="*/ 0 w 2918"/>
                <a:gd name="T59" fmla="*/ 297 h 4210"/>
                <a:gd name="T60" fmla="*/ 5 w 2918"/>
                <a:gd name="T61" fmla="*/ 258 h 4210"/>
                <a:gd name="T62" fmla="*/ 21 w 2918"/>
                <a:gd name="T63" fmla="*/ 223 h 4210"/>
                <a:gd name="T64" fmla="*/ 42 w 2918"/>
                <a:gd name="T65" fmla="*/ 194 h 4210"/>
                <a:gd name="T66" fmla="*/ 73 w 2918"/>
                <a:gd name="T67" fmla="*/ 171 h 4210"/>
                <a:gd name="T68" fmla="*/ 108 w 2918"/>
                <a:gd name="T69" fmla="*/ 157 h 4210"/>
                <a:gd name="T70" fmla="*/ 147 w 2918"/>
                <a:gd name="T71" fmla="*/ 151 h 4210"/>
                <a:gd name="T72" fmla="*/ 1339 w 2918"/>
                <a:gd name="T73" fmla="*/ 151 h 4210"/>
                <a:gd name="T74" fmla="*/ 1339 w 2918"/>
                <a:gd name="T75" fmla="*/ 120 h 4210"/>
                <a:gd name="T76" fmla="*/ 1345 w 2918"/>
                <a:gd name="T77" fmla="*/ 87 h 4210"/>
                <a:gd name="T78" fmla="*/ 1356 w 2918"/>
                <a:gd name="T79" fmla="*/ 60 h 4210"/>
                <a:gd name="T80" fmla="*/ 1374 w 2918"/>
                <a:gd name="T81" fmla="*/ 35 h 4210"/>
                <a:gd name="T82" fmla="*/ 1399 w 2918"/>
                <a:gd name="T83" fmla="*/ 18 h 4210"/>
                <a:gd name="T84" fmla="*/ 1428 w 2918"/>
                <a:gd name="T85" fmla="*/ 4 h 4210"/>
                <a:gd name="T86" fmla="*/ 1459 w 2918"/>
                <a:gd name="T87" fmla="*/ 0 h 4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18" h="4210">
                  <a:moveTo>
                    <a:pt x="1459" y="0"/>
                  </a:moveTo>
                  <a:lnTo>
                    <a:pt x="1490" y="4"/>
                  </a:lnTo>
                  <a:lnTo>
                    <a:pt x="1519" y="18"/>
                  </a:lnTo>
                  <a:lnTo>
                    <a:pt x="1544" y="35"/>
                  </a:lnTo>
                  <a:lnTo>
                    <a:pt x="1562" y="60"/>
                  </a:lnTo>
                  <a:lnTo>
                    <a:pt x="1573" y="87"/>
                  </a:lnTo>
                  <a:lnTo>
                    <a:pt x="1579" y="120"/>
                  </a:lnTo>
                  <a:lnTo>
                    <a:pt x="1579" y="151"/>
                  </a:lnTo>
                  <a:lnTo>
                    <a:pt x="2771" y="151"/>
                  </a:lnTo>
                  <a:lnTo>
                    <a:pt x="2810" y="157"/>
                  </a:lnTo>
                  <a:lnTo>
                    <a:pt x="2845" y="171"/>
                  </a:lnTo>
                  <a:lnTo>
                    <a:pt x="2876" y="194"/>
                  </a:lnTo>
                  <a:lnTo>
                    <a:pt x="2897" y="223"/>
                  </a:lnTo>
                  <a:lnTo>
                    <a:pt x="2913" y="258"/>
                  </a:lnTo>
                  <a:lnTo>
                    <a:pt x="2918" y="297"/>
                  </a:lnTo>
                  <a:lnTo>
                    <a:pt x="2918" y="4065"/>
                  </a:lnTo>
                  <a:lnTo>
                    <a:pt x="2913" y="4103"/>
                  </a:lnTo>
                  <a:lnTo>
                    <a:pt x="2897" y="4138"/>
                  </a:lnTo>
                  <a:lnTo>
                    <a:pt x="2876" y="4167"/>
                  </a:lnTo>
                  <a:lnTo>
                    <a:pt x="2845" y="4190"/>
                  </a:lnTo>
                  <a:lnTo>
                    <a:pt x="2810" y="4204"/>
                  </a:lnTo>
                  <a:lnTo>
                    <a:pt x="2771" y="4210"/>
                  </a:lnTo>
                  <a:lnTo>
                    <a:pt x="147" y="4210"/>
                  </a:lnTo>
                  <a:lnTo>
                    <a:pt x="108" y="4204"/>
                  </a:lnTo>
                  <a:lnTo>
                    <a:pt x="73" y="4190"/>
                  </a:lnTo>
                  <a:lnTo>
                    <a:pt x="42" y="4167"/>
                  </a:lnTo>
                  <a:lnTo>
                    <a:pt x="21" y="4138"/>
                  </a:lnTo>
                  <a:lnTo>
                    <a:pt x="5" y="4103"/>
                  </a:lnTo>
                  <a:lnTo>
                    <a:pt x="0" y="4065"/>
                  </a:lnTo>
                  <a:lnTo>
                    <a:pt x="0" y="297"/>
                  </a:lnTo>
                  <a:lnTo>
                    <a:pt x="5" y="258"/>
                  </a:lnTo>
                  <a:lnTo>
                    <a:pt x="21" y="223"/>
                  </a:lnTo>
                  <a:lnTo>
                    <a:pt x="42" y="194"/>
                  </a:lnTo>
                  <a:lnTo>
                    <a:pt x="73" y="171"/>
                  </a:lnTo>
                  <a:lnTo>
                    <a:pt x="108" y="157"/>
                  </a:lnTo>
                  <a:lnTo>
                    <a:pt x="147" y="151"/>
                  </a:lnTo>
                  <a:lnTo>
                    <a:pt x="1339" y="151"/>
                  </a:lnTo>
                  <a:lnTo>
                    <a:pt x="1339" y="120"/>
                  </a:lnTo>
                  <a:lnTo>
                    <a:pt x="1345" y="87"/>
                  </a:lnTo>
                  <a:lnTo>
                    <a:pt x="1356" y="60"/>
                  </a:lnTo>
                  <a:lnTo>
                    <a:pt x="1374" y="35"/>
                  </a:lnTo>
                  <a:lnTo>
                    <a:pt x="1399" y="18"/>
                  </a:lnTo>
                  <a:lnTo>
                    <a:pt x="1428" y="4"/>
                  </a:lnTo>
                  <a:lnTo>
                    <a:pt x="1459" y="0"/>
                  </a:lnTo>
                  <a:close/>
                </a:path>
              </a:pathLst>
            </a:custGeom>
            <a:solidFill>
              <a:srgbClr val="D86D50"/>
            </a:solidFill>
            <a:ln w="0">
              <a:solidFill>
                <a:srgbClr val="D86D50"/>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30" name="Freeform 8"/>
            <p:cNvSpPr>
              <a:spLocks/>
            </p:cNvSpPr>
            <p:nvPr/>
          </p:nvSpPr>
          <p:spPr bwMode="auto">
            <a:xfrm>
              <a:off x="3413126" y="1020763"/>
              <a:ext cx="2317750" cy="3221038"/>
            </a:xfrm>
            <a:custGeom>
              <a:avLst/>
              <a:gdLst>
                <a:gd name="T0" fmla="*/ 147 w 2918"/>
                <a:gd name="T1" fmla="*/ 0 h 4059"/>
                <a:gd name="T2" fmla="*/ 2771 w 2918"/>
                <a:gd name="T3" fmla="*/ 0 h 4059"/>
                <a:gd name="T4" fmla="*/ 2810 w 2918"/>
                <a:gd name="T5" fmla="*/ 6 h 4059"/>
                <a:gd name="T6" fmla="*/ 2845 w 2918"/>
                <a:gd name="T7" fmla="*/ 20 h 4059"/>
                <a:gd name="T8" fmla="*/ 2876 w 2918"/>
                <a:gd name="T9" fmla="*/ 43 h 4059"/>
                <a:gd name="T10" fmla="*/ 2897 w 2918"/>
                <a:gd name="T11" fmla="*/ 72 h 4059"/>
                <a:gd name="T12" fmla="*/ 2913 w 2918"/>
                <a:gd name="T13" fmla="*/ 107 h 4059"/>
                <a:gd name="T14" fmla="*/ 2918 w 2918"/>
                <a:gd name="T15" fmla="*/ 146 h 4059"/>
                <a:gd name="T16" fmla="*/ 2918 w 2918"/>
                <a:gd name="T17" fmla="*/ 3914 h 4059"/>
                <a:gd name="T18" fmla="*/ 2913 w 2918"/>
                <a:gd name="T19" fmla="*/ 3952 h 4059"/>
                <a:gd name="T20" fmla="*/ 2897 w 2918"/>
                <a:gd name="T21" fmla="*/ 3987 h 4059"/>
                <a:gd name="T22" fmla="*/ 2876 w 2918"/>
                <a:gd name="T23" fmla="*/ 4016 h 4059"/>
                <a:gd name="T24" fmla="*/ 2845 w 2918"/>
                <a:gd name="T25" fmla="*/ 4039 h 4059"/>
                <a:gd name="T26" fmla="*/ 2810 w 2918"/>
                <a:gd name="T27" fmla="*/ 4053 h 4059"/>
                <a:gd name="T28" fmla="*/ 2771 w 2918"/>
                <a:gd name="T29" fmla="*/ 4059 h 4059"/>
                <a:gd name="T30" fmla="*/ 147 w 2918"/>
                <a:gd name="T31" fmla="*/ 4059 h 4059"/>
                <a:gd name="T32" fmla="*/ 108 w 2918"/>
                <a:gd name="T33" fmla="*/ 4053 h 4059"/>
                <a:gd name="T34" fmla="*/ 73 w 2918"/>
                <a:gd name="T35" fmla="*/ 4039 h 4059"/>
                <a:gd name="T36" fmla="*/ 42 w 2918"/>
                <a:gd name="T37" fmla="*/ 4016 h 4059"/>
                <a:gd name="T38" fmla="*/ 21 w 2918"/>
                <a:gd name="T39" fmla="*/ 3987 h 4059"/>
                <a:gd name="T40" fmla="*/ 5 w 2918"/>
                <a:gd name="T41" fmla="*/ 3952 h 4059"/>
                <a:gd name="T42" fmla="*/ 0 w 2918"/>
                <a:gd name="T43" fmla="*/ 3914 h 4059"/>
                <a:gd name="T44" fmla="*/ 0 w 2918"/>
                <a:gd name="T45" fmla="*/ 146 h 4059"/>
                <a:gd name="T46" fmla="*/ 5 w 2918"/>
                <a:gd name="T47" fmla="*/ 107 h 4059"/>
                <a:gd name="T48" fmla="*/ 21 w 2918"/>
                <a:gd name="T49" fmla="*/ 72 h 4059"/>
                <a:gd name="T50" fmla="*/ 42 w 2918"/>
                <a:gd name="T51" fmla="*/ 43 h 4059"/>
                <a:gd name="T52" fmla="*/ 73 w 2918"/>
                <a:gd name="T53" fmla="*/ 20 h 4059"/>
                <a:gd name="T54" fmla="*/ 108 w 2918"/>
                <a:gd name="T55" fmla="*/ 6 h 4059"/>
                <a:gd name="T56" fmla="*/ 147 w 2918"/>
                <a:gd name="T57" fmla="*/ 0 h 4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18" h="4059">
                  <a:moveTo>
                    <a:pt x="147" y="0"/>
                  </a:moveTo>
                  <a:lnTo>
                    <a:pt x="2771" y="0"/>
                  </a:lnTo>
                  <a:lnTo>
                    <a:pt x="2810" y="6"/>
                  </a:lnTo>
                  <a:lnTo>
                    <a:pt x="2845" y="20"/>
                  </a:lnTo>
                  <a:lnTo>
                    <a:pt x="2876" y="43"/>
                  </a:lnTo>
                  <a:lnTo>
                    <a:pt x="2897" y="72"/>
                  </a:lnTo>
                  <a:lnTo>
                    <a:pt x="2913" y="107"/>
                  </a:lnTo>
                  <a:lnTo>
                    <a:pt x="2918" y="146"/>
                  </a:lnTo>
                  <a:lnTo>
                    <a:pt x="2918" y="3914"/>
                  </a:lnTo>
                  <a:lnTo>
                    <a:pt x="2913" y="3952"/>
                  </a:lnTo>
                  <a:lnTo>
                    <a:pt x="2897" y="3987"/>
                  </a:lnTo>
                  <a:lnTo>
                    <a:pt x="2876" y="4016"/>
                  </a:lnTo>
                  <a:lnTo>
                    <a:pt x="2845" y="4039"/>
                  </a:lnTo>
                  <a:lnTo>
                    <a:pt x="2810" y="4053"/>
                  </a:lnTo>
                  <a:lnTo>
                    <a:pt x="2771" y="4059"/>
                  </a:lnTo>
                  <a:lnTo>
                    <a:pt x="147" y="4059"/>
                  </a:lnTo>
                  <a:lnTo>
                    <a:pt x="108" y="4053"/>
                  </a:lnTo>
                  <a:lnTo>
                    <a:pt x="73" y="4039"/>
                  </a:lnTo>
                  <a:lnTo>
                    <a:pt x="42" y="4016"/>
                  </a:lnTo>
                  <a:lnTo>
                    <a:pt x="21" y="3987"/>
                  </a:lnTo>
                  <a:lnTo>
                    <a:pt x="5" y="3952"/>
                  </a:lnTo>
                  <a:lnTo>
                    <a:pt x="0" y="3914"/>
                  </a:lnTo>
                  <a:lnTo>
                    <a:pt x="0" y="146"/>
                  </a:lnTo>
                  <a:lnTo>
                    <a:pt x="5" y="107"/>
                  </a:lnTo>
                  <a:lnTo>
                    <a:pt x="21" y="72"/>
                  </a:lnTo>
                  <a:lnTo>
                    <a:pt x="42" y="43"/>
                  </a:lnTo>
                  <a:lnTo>
                    <a:pt x="73" y="20"/>
                  </a:lnTo>
                  <a:lnTo>
                    <a:pt x="108" y="6"/>
                  </a:lnTo>
                  <a:lnTo>
                    <a:pt x="147" y="0"/>
                  </a:lnTo>
                  <a:close/>
                </a:path>
              </a:pathLst>
            </a:custGeom>
            <a:solidFill>
              <a:srgbClr val="D86D50"/>
            </a:solidFill>
            <a:ln w="0">
              <a:solidFill>
                <a:srgbClr val="D86D50"/>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31" name="Freeform 9"/>
            <p:cNvSpPr>
              <a:spLocks/>
            </p:cNvSpPr>
            <p:nvPr/>
          </p:nvSpPr>
          <p:spPr bwMode="auto">
            <a:xfrm>
              <a:off x="3413126" y="1020763"/>
              <a:ext cx="1158875" cy="3221038"/>
            </a:xfrm>
            <a:custGeom>
              <a:avLst/>
              <a:gdLst>
                <a:gd name="T0" fmla="*/ 147 w 1459"/>
                <a:gd name="T1" fmla="*/ 0 h 4059"/>
                <a:gd name="T2" fmla="*/ 1459 w 1459"/>
                <a:gd name="T3" fmla="*/ 0 h 4059"/>
                <a:gd name="T4" fmla="*/ 1459 w 1459"/>
                <a:gd name="T5" fmla="*/ 4059 h 4059"/>
                <a:gd name="T6" fmla="*/ 147 w 1459"/>
                <a:gd name="T7" fmla="*/ 4059 h 4059"/>
                <a:gd name="T8" fmla="*/ 108 w 1459"/>
                <a:gd name="T9" fmla="*/ 4053 h 4059"/>
                <a:gd name="T10" fmla="*/ 73 w 1459"/>
                <a:gd name="T11" fmla="*/ 4039 h 4059"/>
                <a:gd name="T12" fmla="*/ 42 w 1459"/>
                <a:gd name="T13" fmla="*/ 4016 h 4059"/>
                <a:gd name="T14" fmla="*/ 21 w 1459"/>
                <a:gd name="T15" fmla="*/ 3987 h 4059"/>
                <a:gd name="T16" fmla="*/ 5 w 1459"/>
                <a:gd name="T17" fmla="*/ 3952 h 4059"/>
                <a:gd name="T18" fmla="*/ 0 w 1459"/>
                <a:gd name="T19" fmla="*/ 3914 h 4059"/>
                <a:gd name="T20" fmla="*/ 0 w 1459"/>
                <a:gd name="T21" fmla="*/ 146 h 4059"/>
                <a:gd name="T22" fmla="*/ 5 w 1459"/>
                <a:gd name="T23" fmla="*/ 107 h 4059"/>
                <a:gd name="T24" fmla="*/ 21 w 1459"/>
                <a:gd name="T25" fmla="*/ 72 h 4059"/>
                <a:gd name="T26" fmla="*/ 42 w 1459"/>
                <a:gd name="T27" fmla="*/ 43 h 4059"/>
                <a:gd name="T28" fmla="*/ 73 w 1459"/>
                <a:gd name="T29" fmla="*/ 20 h 4059"/>
                <a:gd name="T30" fmla="*/ 108 w 1459"/>
                <a:gd name="T31" fmla="*/ 6 h 4059"/>
                <a:gd name="T32" fmla="*/ 147 w 1459"/>
                <a:gd name="T33" fmla="*/ 0 h 40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59" h="4059">
                  <a:moveTo>
                    <a:pt x="147" y="0"/>
                  </a:moveTo>
                  <a:lnTo>
                    <a:pt x="1459" y="0"/>
                  </a:lnTo>
                  <a:lnTo>
                    <a:pt x="1459" y="4059"/>
                  </a:lnTo>
                  <a:lnTo>
                    <a:pt x="147" y="4059"/>
                  </a:lnTo>
                  <a:lnTo>
                    <a:pt x="108" y="4053"/>
                  </a:lnTo>
                  <a:lnTo>
                    <a:pt x="73" y="4039"/>
                  </a:lnTo>
                  <a:lnTo>
                    <a:pt x="42" y="4016"/>
                  </a:lnTo>
                  <a:lnTo>
                    <a:pt x="21" y="3987"/>
                  </a:lnTo>
                  <a:lnTo>
                    <a:pt x="5" y="3952"/>
                  </a:lnTo>
                  <a:lnTo>
                    <a:pt x="0" y="3914"/>
                  </a:lnTo>
                  <a:lnTo>
                    <a:pt x="0" y="146"/>
                  </a:lnTo>
                  <a:lnTo>
                    <a:pt x="5" y="107"/>
                  </a:lnTo>
                  <a:lnTo>
                    <a:pt x="21" y="72"/>
                  </a:lnTo>
                  <a:lnTo>
                    <a:pt x="42" y="43"/>
                  </a:lnTo>
                  <a:lnTo>
                    <a:pt x="73" y="20"/>
                  </a:lnTo>
                  <a:lnTo>
                    <a:pt x="108" y="6"/>
                  </a:lnTo>
                  <a:lnTo>
                    <a:pt x="147" y="0"/>
                  </a:lnTo>
                  <a:close/>
                </a:path>
              </a:pathLst>
            </a:custGeom>
            <a:solidFill>
              <a:srgbClr val="CE6346"/>
            </a:solidFill>
            <a:ln w="0">
              <a:solidFill>
                <a:srgbClr val="CE6346"/>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32" name="Freeform 10"/>
            <p:cNvSpPr>
              <a:spLocks/>
            </p:cNvSpPr>
            <p:nvPr/>
          </p:nvSpPr>
          <p:spPr bwMode="auto">
            <a:xfrm>
              <a:off x="3579813" y="1298576"/>
              <a:ext cx="1984375" cy="2760663"/>
            </a:xfrm>
            <a:custGeom>
              <a:avLst/>
              <a:gdLst>
                <a:gd name="T0" fmla="*/ 124 w 2500"/>
                <a:gd name="T1" fmla="*/ 0 h 3479"/>
                <a:gd name="T2" fmla="*/ 2376 w 2500"/>
                <a:gd name="T3" fmla="*/ 0 h 3479"/>
                <a:gd name="T4" fmla="*/ 2409 w 2500"/>
                <a:gd name="T5" fmla="*/ 4 h 3479"/>
                <a:gd name="T6" fmla="*/ 2438 w 2500"/>
                <a:gd name="T7" fmla="*/ 18 h 3479"/>
                <a:gd name="T8" fmla="*/ 2463 w 2500"/>
                <a:gd name="T9" fmla="*/ 37 h 3479"/>
                <a:gd name="T10" fmla="*/ 2485 w 2500"/>
                <a:gd name="T11" fmla="*/ 62 h 3479"/>
                <a:gd name="T12" fmla="*/ 2496 w 2500"/>
                <a:gd name="T13" fmla="*/ 91 h 3479"/>
                <a:gd name="T14" fmla="*/ 2500 w 2500"/>
                <a:gd name="T15" fmla="*/ 126 h 3479"/>
                <a:gd name="T16" fmla="*/ 2500 w 2500"/>
                <a:gd name="T17" fmla="*/ 3355 h 3479"/>
                <a:gd name="T18" fmla="*/ 2496 w 2500"/>
                <a:gd name="T19" fmla="*/ 3388 h 3479"/>
                <a:gd name="T20" fmla="*/ 2485 w 2500"/>
                <a:gd name="T21" fmla="*/ 3417 h 3479"/>
                <a:gd name="T22" fmla="*/ 2463 w 2500"/>
                <a:gd name="T23" fmla="*/ 3442 h 3479"/>
                <a:gd name="T24" fmla="*/ 2438 w 2500"/>
                <a:gd name="T25" fmla="*/ 3462 h 3479"/>
                <a:gd name="T26" fmla="*/ 2409 w 2500"/>
                <a:gd name="T27" fmla="*/ 3475 h 3479"/>
                <a:gd name="T28" fmla="*/ 2376 w 2500"/>
                <a:gd name="T29" fmla="*/ 3479 h 3479"/>
                <a:gd name="T30" fmla="*/ 124 w 2500"/>
                <a:gd name="T31" fmla="*/ 3479 h 3479"/>
                <a:gd name="T32" fmla="*/ 91 w 2500"/>
                <a:gd name="T33" fmla="*/ 3475 h 3479"/>
                <a:gd name="T34" fmla="*/ 62 w 2500"/>
                <a:gd name="T35" fmla="*/ 3462 h 3479"/>
                <a:gd name="T36" fmla="*/ 37 w 2500"/>
                <a:gd name="T37" fmla="*/ 3442 h 3479"/>
                <a:gd name="T38" fmla="*/ 15 w 2500"/>
                <a:gd name="T39" fmla="*/ 3417 h 3479"/>
                <a:gd name="T40" fmla="*/ 4 w 2500"/>
                <a:gd name="T41" fmla="*/ 3388 h 3479"/>
                <a:gd name="T42" fmla="*/ 0 w 2500"/>
                <a:gd name="T43" fmla="*/ 3355 h 3479"/>
                <a:gd name="T44" fmla="*/ 0 w 2500"/>
                <a:gd name="T45" fmla="*/ 126 h 3479"/>
                <a:gd name="T46" fmla="*/ 4 w 2500"/>
                <a:gd name="T47" fmla="*/ 91 h 3479"/>
                <a:gd name="T48" fmla="*/ 15 w 2500"/>
                <a:gd name="T49" fmla="*/ 62 h 3479"/>
                <a:gd name="T50" fmla="*/ 37 w 2500"/>
                <a:gd name="T51" fmla="*/ 37 h 3479"/>
                <a:gd name="T52" fmla="*/ 62 w 2500"/>
                <a:gd name="T53" fmla="*/ 18 h 3479"/>
                <a:gd name="T54" fmla="*/ 91 w 2500"/>
                <a:gd name="T55" fmla="*/ 4 h 3479"/>
                <a:gd name="T56" fmla="*/ 124 w 2500"/>
                <a:gd name="T57" fmla="*/ 0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00" h="3479">
                  <a:moveTo>
                    <a:pt x="124" y="0"/>
                  </a:moveTo>
                  <a:lnTo>
                    <a:pt x="2376" y="0"/>
                  </a:lnTo>
                  <a:lnTo>
                    <a:pt x="2409" y="4"/>
                  </a:lnTo>
                  <a:lnTo>
                    <a:pt x="2438" y="18"/>
                  </a:lnTo>
                  <a:lnTo>
                    <a:pt x="2463" y="37"/>
                  </a:lnTo>
                  <a:lnTo>
                    <a:pt x="2485" y="62"/>
                  </a:lnTo>
                  <a:lnTo>
                    <a:pt x="2496" y="91"/>
                  </a:lnTo>
                  <a:lnTo>
                    <a:pt x="2500" y="126"/>
                  </a:lnTo>
                  <a:lnTo>
                    <a:pt x="2500" y="3355"/>
                  </a:lnTo>
                  <a:lnTo>
                    <a:pt x="2496" y="3388"/>
                  </a:lnTo>
                  <a:lnTo>
                    <a:pt x="2485" y="3417"/>
                  </a:lnTo>
                  <a:lnTo>
                    <a:pt x="2463" y="3442"/>
                  </a:lnTo>
                  <a:lnTo>
                    <a:pt x="2438" y="3462"/>
                  </a:lnTo>
                  <a:lnTo>
                    <a:pt x="2409" y="3475"/>
                  </a:lnTo>
                  <a:lnTo>
                    <a:pt x="2376" y="3479"/>
                  </a:lnTo>
                  <a:lnTo>
                    <a:pt x="124" y="3479"/>
                  </a:lnTo>
                  <a:lnTo>
                    <a:pt x="91" y="3475"/>
                  </a:lnTo>
                  <a:lnTo>
                    <a:pt x="62" y="3462"/>
                  </a:lnTo>
                  <a:lnTo>
                    <a:pt x="37" y="3442"/>
                  </a:lnTo>
                  <a:lnTo>
                    <a:pt x="15" y="3417"/>
                  </a:lnTo>
                  <a:lnTo>
                    <a:pt x="4" y="3388"/>
                  </a:lnTo>
                  <a:lnTo>
                    <a:pt x="0" y="3355"/>
                  </a:lnTo>
                  <a:lnTo>
                    <a:pt x="0" y="126"/>
                  </a:lnTo>
                  <a:lnTo>
                    <a:pt x="4" y="91"/>
                  </a:lnTo>
                  <a:lnTo>
                    <a:pt x="15" y="62"/>
                  </a:lnTo>
                  <a:lnTo>
                    <a:pt x="37" y="37"/>
                  </a:lnTo>
                  <a:lnTo>
                    <a:pt x="62" y="18"/>
                  </a:lnTo>
                  <a:lnTo>
                    <a:pt x="91" y="4"/>
                  </a:lnTo>
                  <a:lnTo>
                    <a:pt x="124" y="0"/>
                  </a:lnTo>
                  <a:close/>
                </a:path>
              </a:pathLst>
            </a:custGeom>
            <a:solidFill>
              <a:srgbClr val="F0F0CB"/>
            </a:solidFill>
            <a:ln w="0">
              <a:solidFill>
                <a:srgbClr val="F0F0CB"/>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36" name="Freeform 11"/>
            <p:cNvSpPr>
              <a:spLocks/>
            </p:cNvSpPr>
            <p:nvPr/>
          </p:nvSpPr>
          <p:spPr bwMode="auto">
            <a:xfrm>
              <a:off x="3579813" y="1298576"/>
              <a:ext cx="992188" cy="2760663"/>
            </a:xfrm>
            <a:custGeom>
              <a:avLst/>
              <a:gdLst>
                <a:gd name="T0" fmla="*/ 124 w 1250"/>
                <a:gd name="T1" fmla="*/ 0 h 3479"/>
                <a:gd name="T2" fmla="*/ 1250 w 1250"/>
                <a:gd name="T3" fmla="*/ 0 h 3479"/>
                <a:gd name="T4" fmla="*/ 1250 w 1250"/>
                <a:gd name="T5" fmla="*/ 3479 h 3479"/>
                <a:gd name="T6" fmla="*/ 124 w 1250"/>
                <a:gd name="T7" fmla="*/ 3479 h 3479"/>
                <a:gd name="T8" fmla="*/ 91 w 1250"/>
                <a:gd name="T9" fmla="*/ 3475 h 3479"/>
                <a:gd name="T10" fmla="*/ 62 w 1250"/>
                <a:gd name="T11" fmla="*/ 3462 h 3479"/>
                <a:gd name="T12" fmla="*/ 37 w 1250"/>
                <a:gd name="T13" fmla="*/ 3442 h 3479"/>
                <a:gd name="T14" fmla="*/ 15 w 1250"/>
                <a:gd name="T15" fmla="*/ 3417 h 3479"/>
                <a:gd name="T16" fmla="*/ 4 w 1250"/>
                <a:gd name="T17" fmla="*/ 3388 h 3479"/>
                <a:gd name="T18" fmla="*/ 0 w 1250"/>
                <a:gd name="T19" fmla="*/ 3355 h 3479"/>
                <a:gd name="T20" fmla="*/ 0 w 1250"/>
                <a:gd name="T21" fmla="*/ 126 h 3479"/>
                <a:gd name="T22" fmla="*/ 4 w 1250"/>
                <a:gd name="T23" fmla="*/ 91 h 3479"/>
                <a:gd name="T24" fmla="*/ 15 w 1250"/>
                <a:gd name="T25" fmla="*/ 62 h 3479"/>
                <a:gd name="T26" fmla="*/ 37 w 1250"/>
                <a:gd name="T27" fmla="*/ 37 h 3479"/>
                <a:gd name="T28" fmla="*/ 62 w 1250"/>
                <a:gd name="T29" fmla="*/ 18 h 3479"/>
                <a:gd name="T30" fmla="*/ 91 w 1250"/>
                <a:gd name="T31" fmla="*/ 4 h 3479"/>
                <a:gd name="T32" fmla="*/ 124 w 1250"/>
                <a:gd name="T33" fmla="*/ 0 h 3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0" h="3479">
                  <a:moveTo>
                    <a:pt x="124" y="0"/>
                  </a:moveTo>
                  <a:lnTo>
                    <a:pt x="1250" y="0"/>
                  </a:lnTo>
                  <a:lnTo>
                    <a:pt x="1250" y="3479"/>
                  </a:lnTo>
                  <a:lnTo>
                    <a:pt x="124" y="3479"/>
                  </a:lnTo>
                  <a:lnTo>
                    <a:pt x="91" y="3475"/>
                  </a:lnTo>
                  <a:lnTo>
                    <a:pt x="62" y="3462"/>
                  </a:lnTo>
                  <a:lnTo>
                    <a:pt x="37" y="3442"/>
                  </a:lnTo>
                  <a:lnTo>
                    <a:pt x="15" y="3417"/>
                  </a:lnTo>
                  <a:lnTo>
                    <a:pt x="4" y="3388"/>
                  </a:lnTo>
                  <a:lnTo>
                    <a:pt x="0" y="3355"/>
                  </a:lnTo>
                  <a:lnTo>
                    <a:pt x="0" y="126"/>
                  </a:lnTo>
                  <a:lnTo>
                    <a:pt x="4" y="91"/>
                  </a:lnTo>
                  <a:lnTo>
                    <a:pt x="15" y="62"/>
                  </a:lnTo>
                  <a:lnTo>
                    <a:pt x="37" y="37"/>
                  </a:lnTo>
                  <a:lnTo>
                    <a:pt x="62" y="18"/>
                  </a:lnTo>
                  <a:lnTo>
                    <a:pt x="91" y="4"/>
                  </a:lnTo>
                  <a:lnTo>
                    <a:pt x="124" y="0"/>
                  </a:lnTo>
                  <a:close/>
                </a:path>
              </a:pathLst>
            </a:custGeom>
            <a:solidFill>
              <a:srgbClr val="E6E6C1"/>
            </a:solidFill>
            <a:ln w="0">
              <a:solidFill>
                <a:srgbClr val="E6E6C1"/>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38" name="Freeform 12"/>
            <p:cNvSpPr>
              <a:spLocks/>
            </p:cNvSpPr>
            <p:nvPr/>
          </p:nvSpPr>
          <p:spPr bwMode="auto">
            <a:xfrm>
              <a:off x="3800476" y="1639888"/>
              <a:ext cx="285750" cy="258763"/>
            </a:xfrm>
            <a:custGeom>
              <a:avLst/>
              <a:gdLst>
                <a:gd name="T0" fmla="*/ 93 w 361"/>
                <a:gd name="T1" fmla="*/ 0 h 326"/>
                <a:gd name="T2" fmla="*/ 268 w 361"/>
                <a:gd name="T3" fmla="*/ 0 h 326"/>
                <a:gd name="T4" fmla="*/ 297 w 361"/>
                <a:gd name="T5" fmla="*/ 4 h 326"/>
                <a:gd name="T6" fmla="*/ 322 w 361"/>
                <a:gd name="T7" fmla="*/ 18 h 326"/>
                <a:gd name="T8" fmla="*/ 341 w 361"/>
                <a:gd name="T9" fmla="*/ 37 h 326"/>
                <a:gd name="T10" fmla="*/ 355 w 361"/>
                <a:gd name="T11" fmla="*/ 62 h 326"/>
                <a:gd name="T12" fmla="*/ 361 w 361"/>
                <a:gd name="T13" fmla="*/ 92 h 326"/>
                <a:gd name="T14" fmla="*/ 361 w 361"/>
                <a:gd name="T15" fmla="*/ 233 h 326"/>
                <a:gd name="T16" fmla="*/ 355 w 361"/>
                <a:gd name="T17" fmla="*/ 262 h 326"/>
                <a:gd name="T18" fmla="*/ 341 w 361"/>
                <a:gd name="T19" fmla="*/ 287 h 326"/>
                <a:gd name="T20" fmla="*/ 322 w 361"/>
                <a:gd name="T21" fmla="*/ 309 h 326"/>
                <a:gd name="T22" fmla="*/ 297 w 361"/>
                <a:gd name="T23" fmla="*/ 320 h 326"/>
                <a:gd name="T24" fmla="*/ 268 w 361"/>
                <a:gd name="T25" fmla="*/ 326 h 326"/>
                <a:gd name="T26" fmla="*/ 93 w 361"/>
                <a:gd name="T27" fmla="*/ 326 h 326"/>
                <a:gd name="T28" fmla="*/ 64 w 361"/>
                <a:gd name="T29" fmla="*/ 320 h 326"/>
                <a:gd name="T30" fmla="*/ 39 w 361"/>
                <a:gd name="T31" fmla="*/ 309 h 326"/>
                <a:gd name="T32" fmla="*/ 17 w 361"/>
                <a:gd name="T33" fmla="*/ 287 h 326"/>
                <a:gd name="T34" fmla="*/ 6 w 361"/>
                <a:gd name="T35" fmla="*/ 262 h 326"/>
                <a:gd name="T36" fmla="*/ 0 w 361"/>
                <a:gd name="T37" fmla="*/ 233 h 326"/>
                <a:gd name="T38" fmla="*/ 0 w 361"/>
                <a:gd name="T39" fmla="*/ 92 h 326"/>
                <a:gd name="T40" fmla="*/ 6 w 361"/>
                <a:gd name="T41" fmla="*/ 62 h 326"/>
                <a:gd name="T42" fmla="*/ 17 w 361"/>
                <a:gd name="T43" fmla="*/ 37 h 326"/>
                <a:gd name="T44" fmla="*/ 39 w 361"/>
                <a:gd name="T45" fmla="*/ 18 h 326"/>
                <a:gd name="T46" fmla="*/ 64 w 361"/>
                <a:gd name="T47" fmla="*/ 4 h 326"/>
                <a:gd name="T48" fmla="*/ 93 w 361"/>
                <a:gd name="T49"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1" h="326">
                  <a:moveTo>
                    <a:pt x="93" y="0"/>
                  </a:moveTo>
                  <a:lnTo>
                    <a:pt x="268" y="0"/>
                  </a:lnTo>
                  <a:lnTo>
                    <a:pt x="297" y="4"/>
                  </a:lnTo>
                  <a:lnTo>
                    <a:pt x="322" y="18"/>
                  </a:lnTo>
                  <a:lnTo>
                    <a:pt x="341" y="37"/>
                  </a:lnTo>
                  <a:lnTo>
                    <a:pt x="355" y="62"/>
                  </a:lnTo>
                  <a:lnTo>
                    <a:pt x="361" y="92"/>
                  </a:lnTo>
                  <a:lnTo>
                    <a:pt x="361" y="233"/>
                  </a:lnTo>
                  <a:lnTo>
                    <a:pt x="355" y="262"/>
                  </a:lnTo>
                  <a:lnTo>
                    <a:pt x="341" y="287"/>
                  </a:lnTo>
                  <a:lnTo>
                    <a:pt x="322" y="309"/>
                  </a:lnTo>
                  <a:lnTo>
                    <a:pt x="297" y="320"/>
                  </a:lnTo>
                  <a:lnTo>
                    <a:pt x="268" y="326"/>
                  </a:lnTo>
                  <a:lnTo>
                    <a:pt x="93" y="326"/>
                  </a:lnTo>
                  <a:lnTo>
                    <a:pt x="64" y="320"/>
                  </a:lnTo>
                  <a:lnTo>
                    <a:pt x="39" y="309"/>
                  </a:lnTo>
                  <a:lnTo>
                    <a:pt x="17" y="287"/>
                  </a:lnTo>
                  <a:lnTo>
                    <a:pt x="6" y="262"/>
                  </a:lnTo>
                  <a:lnTo>
                    <a:pt x="0" y="233"/>
                  </a:lnTo>
                  <a:lnTo>
                    <a:pt x="0" y="92"/>
                  </a:lnTo>
                  <a:lnTo>
                    <a:pt x="6" y="62"/>
                  </a:lnTo>
                  <a:lnTo>
                    <a:pt x="17" y="37"/>
                  </a:lnTo>
                  <a:lnTo>
                    <a:pt x="39" y="18"/>
                  </a:lnTo>
                  <a:lnTo>
                    <a:pt x="64" y="4"/>
                  </a:lnTo>
                  <a:lnTo>
                    <a:pt x="93" y="0"/>
                  </a:lnTo>
                  <a:close/>
                </a:path>
              </a:pathLst>
            </a:custGeom>
            <a:solidFill>
              <a:srgbClr val="66AD9E"/>
            </a:solidFill>
            <a:ln w="0">
              <a:solidFill>
                <a:srgbClr val="66AD9E"/>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41" name="Freeform 13"/>
            <p:cNvSpPr>
              <a:spLocks/>
            </p:cNvSpPr>
            <p:nvPr/>
          </p:nvSpPr>
          <p:spPr bwMode="auto">
            <a:xfrm>
              <a:off x="4175126" y="1639888"/>
              <a:ext cx="1168400" cy="76200"/>
            </a:xfrm>
            <a:custGeom>
              <a:avLst/>
              <a:gdLst>
                <a:gd name="T0" fmla="*/ 48 w 1473"/>
                <a:gd name="T1" fmla="*/ 0 h 97"/>
                <a:gd name="T2" fmla="*/ 1425 w 1473"/>
                <a:gd name="T3" fmla="*/ 0 h 97"/>
                <a:gd name="T4" fmla="*/ 1442 w 1473"/>
                <a:gd name="T5" fmla="*/ 4 h 97"/>
                <a:gd name="T6" fmla="*/ 1457 w 1473"/>
                <a:gd name="T7" fmla="*/ 14 h 97"/>
                <a:gd name="T8" fmla="*/ 1469 w 1473"/>
                <a:gd name="T9" fmla="*/ 30 h 97"/>
                <a:gd name="T10" fmla="*/ 1473 w 1473"/>
                <a:gd name="T11" fmla="*/ 49 h 97"/>
                <a:gd name="T12" fmla="*/ 1469 w 1473"/>
                <a:gd name="T13" fmla="*/ 68 h 97"/>
                <a:gd name="T14" fmla="*/ 1457 w 1473"/>
                <a:gd name="T15" fmla="*/ 84 h 97"/>
                <a:gd name="T16" fmla="*/ 1442 w 1473"/>
                <a:gd name="T17" fmla="*/ 93 h 97"/>
                <a:gd name="T18" fmla="*/ 1425 w 1473"/>
                <a:gd name="T19" fmla="*/ 97 h 97"/>
                <a:gd name="T20" fmla="*/ 48 w 1473"/>
                <a:gd name="T21" fmla="*/ 97 h 97"/>
                <a:gd name="T22" fmla="*/ 29 w 1473"/>
                <a:gd name="T23" fmla="*/ 93 h 97"/>
                <a:gd name="T24" fmla="*/ 14 w 1473"/>
                <a:gd name="T25" fmla="*/ 84 h 97"/>
                <a:gd name="T26" fmla="*/ 4 w 1473"/>
                <a:gd name="T27" fmla="*/ 68 h 97"/>
                <a:gd name="T28" fmla="*/ 0 w 1473"/>
                <a:gd name="T29" fmla="*/ 49 h 97"/>
                <a:gd name="T30" fmla="*/ 4 w 1473"/>
                <a:gd name="T31" fmla="*/ 30 h 97"/>
                <a:gd name="T32" fmla="*/ 14 w 1473"/>
                <a:gd name="T33" fmla="*/ 14 h 97"/>
                <a:gd name="T34" fmla="*/ 29 w 1473"/>
                <a:gd name="T35" fmla="*/ 4 h 97"/>
                <a:gd name="T36" fmla="*/ 48 w 1473"/>
                <a:gd name="T3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3" h="97">
                  <a:moveTo>
                    <a:pt x="48" y="0"/>
                  </a:moveTo>
                  <a:lnTo>
                    <a:pt x="1425" y="0"/>
                  </a:lnTo>
                  <a:lnTo>
                    <a:pt x="1442" y="4"/>
                  </a:lnTo>
                  <a:lnTo>
                    <a:pt x="1457" y="14"/>
                  </a:lnTo>
                  <a:lnTo>
                    <a:pt x="1469" y="30"/>
                  </a:lnTo>
                  <a:lnTo>
                    <a:pt x="1473" y="49"/>
                  </a:lnTo>
                  <a:lnTo>
                    <a:pt x="1469" y="68"/>
                  </a:lnTo>
                  <a:lnTo>
                    <a:pt x="1457" y="84"/>
                  </a:lnTo>
                  <a:lnTo>
                    <a:pt x="1442" y="93"/>
                  </a:lnTo>
                  <a:lnTo>
                    <a:pt x="1425" y="97"/>
                  </a:lnTo>
                  <a:lnTo>
                    <a:pt x="48" y="97"/>
                  </a:lnTo>
                  <a:lnTo>
                    <a:pt x="29" y="93"/>
                  </a:lnTo>
                  <a:lnTo>
                    <a:pt x="14" y="84"/>
                  </a:lnTo>
                  <a:lnTo>
                    <a:pt x="4" y="68"/>
                  </a:lnTo>
                  <a:lnTo>
                    <a:pt x="0" y="49"/>
                  </a:lnTo>
                  <a:lnTo>
                    <a:pt x="4" y="30"/>
                  </a:lnTo>
                  <a:lnTo>
                    <a:pt x="14" y="14"/>
                  </a:lnTo>
                  <a:lnTo>
                    <a:pt x="29" y="4"/>
                  </a:lnTo>
                  <a:lnTo>
                    <a:pt x="48" y="0"/>
                  </a:lnTo>
                  <a:close/>
                </a:path>
              </a:pathLst>
            </a:custGeom>
            <a:solidFill>
              <a:srgbClr val="66AD9E"/>
            </a:solidFill>
            <a:ln w="0">
              <a:solidFill>
                <a:srgbClr val="66AD9E"/>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42" name="Freeform 14"/>
            <p:cNvSpPr>
              <a:spLocks/>
            </p:cNvSpPr>
            <p:nvPr/>
          </p:nvSpPr>
          <p:spPr bwMode="auto">
            <a:xfrm>
              <a:off x="4175126" y="1820863"/>
              <a:ext cx="1168400" cy="77788"/>
            </a:xfrm>
            <a:custGeom>
              <a:avLst/>
              <a:gdLst>
                <a:gd name="T0" fmla="*/ 48 w 1473"/>
                <a:gd name="T1" fmla="*/ 0 h 97"/>
                <a:gd name="T2" fmla="*/ 1425 w 1473"/>
                <a:gd name="T3" fmla="*/ 0 h 97"/>
                <a:gd name="T4" fmla="*/ 1442 w 1473"/>
                <a:gd name="T5" fmla="*/ 4 h 97"/>
                <a:gd name="T6" fmla="*/ 1457 w 1473"/>
                <a:gd name="T7" fmla="*/ 14 h 97"/>
                <a:gd name="T8" fmla="*/ 1469 w 1473"/>
                <a:gd name="T9" fmla="*/ 29 h 97"/>
                <a:gd name="T10" fmla="*/ 1473 w 1473"/>
                <a:gd name="T11" fmla="*/ 49 h 97"/>
                <a:gd name="T12" fmla="*/ 1469 w 1473"/>
                <a:gd name="T13" fmla="*/ 68 h 97"/>
                <a:gd name="T14" fmla="*/ 1457 w 1473"/>
                <a:gd name="T15" fmla="*/ 84 h 97"/>
                <a:gd name="T16" fmla="*/ 1442 w 1473"/>
                <a:gd name="T17" fmla="*/ 93 h 97"/>
                <a:gd name="T18" fmla="*/ 1425 w 1473"/>
                <a:gd name="T19" fmla="*/ 97 h 97"/>
                <a:gd name="T20" fmla="*/ 48 w 1473"/>
                <a:gd name="T21" fmla="*/ 97 h 97"/>
                <a:gd name="T22" fmla="*/ 29 w 1473"/>
                <a:gd name="T23" fmla="*/ 93 h 97"/>
                <a:gd name="T24" fmla="*/ 14 w 1473"/>
                <a:gd name="T25" fmla="*/ 84 h 97"/>
                <a:gd name="T26" fmla="*/ 4 w 1473"/>
                <a:gd name="T27" fmla="*/ 68 h 97"/>
                <a:gd name="T28" fmla="*/ 0 w 1473"/>
                <a:gd name="T29" fmla="*/ 49 h 97"/>
                <a:gd name="T30" fmla="*/ 4 w 1473"/>
                <a:gd name="T31" fmla="*/ 29 h 97"/>
                <a:gd name="T32" fmla="*/ 14 w 1473"/>
                <a:gd name="T33" fmla="*/ 14 h 97"/>
                <a:gd name="T34" fmla="*/ 29 w 1473"/>
                <a:gd name="T35" fmla="*/ 4 h 97"/>
                <a:gd name="T36" fmla="*/ 48 w 1473"/>
                <a:gd name="T3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3" h="97">
                  <a:moveTo>
                    <a:pt x="48" y="0"/>
                  </a:moveTo>
                  <a:lnTo>
                    <a:pt x="1425" y="0"/>
                  </a:lnTo>
                  <a:lnTo>
                    <a:pt x="1442" y="4"/>
                  </a:lnTo>
                  <a:lnTo>
                    <a:pt x="1457" y="14"/>
                  </a:lnTo>
                  <a:lnTo>
                    <a:pt x="1469" y="29"/>
                  </a:lnTo>
                  <a:lnTo>
                    <a:pt x="1473" y="49"/>
                  </a:lnTo>
                  <a:lnTo>
                    <a:pt x="1469" y="68"/>
                  </a:lnTo>
                  <a:lnTo>
                    <a:pt x="1457" y="84"/>
                  </a:lnTo>
                  <a:lnTo>
                    <a:pt x="1442" y="93"/>
                  </a:lnTo>
                  <a:lnTo>
                    <a:pt x="1425" y="97"/>
                  </a:lnTo>
                  <a:lnTo>
                    <a:pt x="48" y="97"/>
                  </a:lnTo>
                  <a:lnTo>
                    <a:pt x="29" y="93"/>
                  </a:lnTo>
                  <a:lnTo>
                    <a:pt x="14" y="84"/>
                  </a:lnTo>
                  <a:lnTo>
                    <a:pt x="4" y="68"/>
                  </a:lnTo>
                  <a:lnTo>
                    <a:pt x="0" y="49"/>
                  </a:lnTo>
                  <a:lnTo>
                    <a:pt x="4" y="29"/>
                  </a:lnTo>
                  <a:lnTo>
                    <a:pt x="14" y="14"/>
                  </a:lnTo>
                  <a:lnTo>
                    <a:pt x="29" y="4"/>
                  </a:lnTo>
                  <a:lnTo>
                    <a:pt x="48" y="0"/>
                  </a:lnTo>
                  <a:close/>
                </a:path>
              </a:pathLst>
            </a:custGeom>
            <a:solidFill>
              <a:srgbClr val="66AD9E"/>
            </a:solidFill>
            <a:ln w="0">
              <a:solidFill>
                <a:srgbClr val="66AD9E"/>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43" name="Freeform 15"/>
            <p:cNvSpPr>
              <a:spLocks/>
            </p:cNvSpPr>
            <p:nvPr/>
          </p:nvSpPr>
          <p:spPr bwMode="auto">
            <a:xfrm>
              <a:off x="3800476" y="2128838"/>
              <a:ext cx="285750" cy="258763"/>
            </a:xfrm>
            <a:custGeom>
              <a:avLst/>
              <a:gdLst>
                <a:gd name="T0" fmla="*/ 93 w 361"/>
                <a:gd name="T1" fmla="*/ 0 h 325"/>
                <a:gd name="T2" fmla="*/ 268 w 361"/>
                <a:gd name="T3" fmla="*/ 0 h 325"/>
                <a:gd name="T4" fmla="*/ 297 w 361"/>
                <a:gd name="T5" fmla="*/ 4 h 325"/>
                <a:gd name="T6" fmla="*/ 322 w 361"/>
                <a:gd name="T7" fmla="*/ 17 h 325"/>
                <a:gd name="T8" fmla="*/ 341 w 361"/>
                <a:gd name="T9" fmla="*/ 37 h 325"/>
                <a:gd name="T10" fmla="*/ 355 w 361"/>
                <a:gd name="T11" fmla="*/ 62 h 325"/>
                <a:gd name="T12" fmla="*/ 361 w 361"/>
                <a:gd name="T13" fmla="*/ 91 h 325"/>
                <a:gd name="T14" fmla="*/ 361 w 361"/>
                <a:gd name="T15" fmla="*/ 232 h 325"/>
                <a:gd name="T16" fmla="*/ 355 w 361"/>
                <a:gd name="T17" fmla="*/ 261 h 325"/>
                <a:gd name="T18" fmla="*/ 341 w 361"/>
                <a:gd name="T19" fmla="*/ 287 h 325"/>
                <a:gd name="T20" fmla="*/ 322 w 361"/>
                <a:gd name="T21" fmla="*/ 306 h 325"/>
                <a:gd name="T22" fmla="*/ 297 w 361"/>
                <a:gd name="T23" fmla="*/ 320 h 325"/>
                <a:gd name="T24" fmla="*/ 268 w 361"/>
                <a:gd name="T25" fmla="*/ 325 h 325"/>
                <a:gd name="T26" fmla="*/ 93 w 361"/>
                <a:gd name="T27" fmla="*/ 325 h 325"/>
                <a:gd name="T28" fmla="*/ 64 w 361"/>
                <a:gd name="T29" fmla="*/ 320 h 325"/>
                <a:gd name="T30" fmla="*/ 39 w 361"/>
                <a:gd name="T31" fmla="*/ 306 h 325"/>
                <a:gd name="T32" fmla="*/ 17 w 361"/>
                <a:gd name="T33" fmla="*/ 287 h 325"/>
                <a:gd name="T34" fmla="*/ 6 w 361"/>
                <a:gd name="T35" fmla="*/ 261 h 325"/>
                <a:gd name="T36" fmla="*/ 0 w 361"/>
                <a:gd name="T37" fmla="*/ 232 h 325"/>
                <a:gd name="T38" fmla="*/ 0 w 361"/>
                <a:gd name="T39" fmla="*/ 91 h 325"/>
                <a:gd name="T40" fmla="*/ 6 w 361"/>
                <a:gd name="T41" fmla="*/ 62 h 325"/>
                <a:gd name="T42" fmla="*/ 17 w 361"/>
                <a:gd name="T43" fmla="*/ 37 h 325"/>
                <a:gd name="T44" fmla="*/ 39 w 361"/>
                <a:gd name="T45" fmla="*/ 17 h 325"/>
                <a:gd name="T46" fmla="*/ 64 w 361"/>
                <a:gd name="T47" fmla="*/ 4 h 325"/>
                <a:gd name="T48" fmla="*/ 93 w 361"/>
                <a:gd name="T49" fmla="*/ 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1" h="325">
                  <a:moveTo>
                    <a:pt x="93" y="0"/>
                  </a:moveTo>
                  <a:lnTo>
                    <a:pt x="268" y="0"/>
                  </a:lnTo>
                  <a:lnTo>
                    <a:pt x="297" y="4"/>
                  </a:lnTo>
                  <a:lnTo>
                    <a:pt x="322" y="17"/>
                  </a:lnTo>
                  <a:lnTo>
                    <a:pt x="341" y="37"/>
                  </a:lnTo>
                  <a:lnTo>
                    <a:pt x="355" y="62"/>
                  </a:lnTo>
                  <a:lnTo>
                    <a:pt x="361" y="91"/>
                  </a:lnTo>
                  <a:lnTo>
                    <a:pt x="361" y="232"/>
                  </a:lnTo>
                  <a:lnTo>
                    <a:pt x="355" y="261"/>
                  </a:lnTo>
                  <a:lnTo>
                    <a:pt x="341" y="287"/>
                  </a:lnTo>
                  <a:lnTo>
                    <a:pt x="322" y="306"/>
                  </a:lnTo>
                  <a:lnTo>
                    <a:pt x="297" y="320"/>
                  </a:lnTo>
                  <a:lnTo>
                    <a:pt x="268" y="325"/>
                  </a:lnTo>
                  <a:lnTo>
                    <a:pt x="93" y="325"/>
                  </a:lnTo>
                  <a:lnTo>
                    <a:pt x="64" y="320"/>
                  </a:lnTo>
                  <a:lnTo>
                    <a:pt x="39" y="306"/>
                  </a:lnTo>
                  <a:lnTo>
                    <a:pt x="17" y="287"/>
                  </a:lnTo>
                  <a:lnTo>
                    <a:pt x="6" y="261"/>
                  </a:lnTo>
                  <a:lnTo>
                    <a:pt x="0" y="232"/>
                  </a:lnTo>
                  <a:lnTo>
                    <a:pt x="0" y="91"/>
                  </a:lnTo>
                  <a:lnTo>
                    <a:pt x="6" y="62"/>
                  </a:lnTo>
                  <a:lnTo>
                    <a:pt x="17" y="37"/>
                  </a:lnTo>
                  <a:lnTo>
                    <a:pt x="39" y="17"/>
                  </a:lnTo>
                  <a:lnTo>
                    <a:pt x="64" y="4"/>
                  </a:lnTo>
                  <a:lnTo>
                    <a:pt x="93" y="0"/>
                  </a:lnTo>
                  <a:close/>
                </a:path>
              </a:pathLst>
            </a:custGeom>
            <a:solidFill>
              <a:srgbClr val="40424F"/>
            </a:solidFill>
            <a:ln w="0">
              <a:solidFill>
                <a:srgbClr val="40424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44" name="Freeform 16"/>
            <p:cNvSpPr>
              <a:spLocks/>
            </p:cNvSpPr>
            <p:nvPr/>
          </p:nvSpPr>
          <p:spPr bwMode="auto">
            <a:xfrm>
              <a:off x="4175126" y="2128838"/>
              <a:ext cx="1168400" cy="76200"/>
            </a:xfrm>
            <a:custGeom>
              <a:avLst/>
              <a:gdLst>
                <a:gd name="T0" fmla="*/ 48 w 1473"/>
                <a:gd name="T1" fmla="*/ 0 h 97"/>
                <a:gd name="T2" fmla="*/ 1425 w 1473"/>
                <a:gd name="T3" fmla="*/ 0 h 97"/>
                <a:gd name="T4" fmla="*/ 1442 w 1473"/>
                <a:gd name="T5" fmla="*/ 4 h 97"/>
                <a:gd name="T6" fmla="*/ 1457 w 1473"/>
                <a:gd name="T7" fmla="*/ 13 h 97"/>
                <a:gd name="T8" fmla="*/ 1469 w 1473"/>
                <a:gd name="T9" fmla="*/ 29 h 97"/>
                <a:gd name="T10" fmla="*/ 1473 w 1473"/>
                <a:gd name="T11" fmla="*/ 48 h 97"/>
                <a:gd name="T12" fmla="*/ 1469 w 1473"/>
                <a:gd name="T13" fmla="*/ 66 h 97"/>
                <a:gd name="T14" fmla="*/ 1457 w 1473"/>
                <a:gd name="T15" fmla="*/ 81 h 97"/>
                <a:gd name="T16" fmla="*/ 1442 w 1473"/>
                <a:gd name="T17" fmla="*/ 93 h 97"/>
                <a:gd name="T18" fmla="*/ 1425 w 1473"/>
                <a:gd name="T19" fmla="*/ 97 h 97"/>
                <a:gd name="T20" fmla="*/ 48 w 1473"/>
                <a:gd name="T21" fmla="*/ 97 h 97"/>
                <a:gd name="T22" fmla="*/ 29 w 1473"/>
                <a:gd name="T23" fmla="*/ 93 h 97"/>
                <a:gd name="T24" fmla="*/ 14 w 1473"/>
                <a:gd name="T25" fmla="*/ 81 h 97"/>
                <a:gd name="T26" fmla="*/ 4 w 1473"/>
                <a:gd name="T27" fmla="*/ 66 h 97"/>
                <a:gd name="T28" fmla="*/ 0 w 1473"/>
                <a:gd name="T29" fmla="*/ 48 h 97"/>
                <a:gd name="T30" fmla="*/ 4 w 1473"/>
                <a:gd name="T31" fmla="*/ 29 h 97"/>
                <a:gd name="T32" fmla="*/ 14 w 1473"/>
                <a:gd name="T33" fmla="*/ 13 h 97"/>
                <a:gd name="T34" fmla="*/ 29 w 1473"/>
                <a:gd name="T35" fmla="*/ 4 h 97"/>
                <a:gd name="T36" fmla="*/ 48 w 1473"/>
                <a:gd name="T3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3" h="97">
                  <a:moveTo>
                    <a:pt x="48" y="0"/>
                  </a:moveTo>
                  <a:lnTo>
                    <a:pt x="1425" y="0"/>
                  </a:lnTo>
                  <a:lnTo>
                    <a:pt x="1442" y="4"/>
                  </a:lnTo>
                  <a:lnTo>
                    <a:pt x="1457" y="13"/>
                  </a:lnTo>
                  <a:lnTo>
                    <a:pt x="1469" y="29"/>
                  </a:lnTo>
                  <a:lnTo>
                    <a:pt x="1473" y="48"/>
                  </a:lnTo>
                  <a:lnTo>
                    <a:pt x="1469" y="66"/>
                  </a:lnTo>
                  <a:lnTo>
                    <a:pt x="1457" y="81"/>
                  </a:lnTo>
                  <a:lnTo>
                    <a:pt x="1442" y="93"/>
                  </a:lnTo>
                  <a:lnTo>
                    <a:pt x="1425" y="97"/>
                  </a:lnTo>
                  <a:lnTo>
                    <a:pt x="48" y="97"/>
                  </a:lnTo>
                  <a:lnTo>
                    <a:pt x="29" y="93"/>
                  </a:lnTo>
                  <a:lnTo>
                    <a:pt x="14" y="81"/>
                  </a:lnTo>
                  <a:lnTo>
                    <a:pt x="4" y="66"/>
                  </a:lnTo>
                  <a:lnTo>
                    <a:pt x="0" y="48"/>
                  </a:lnTo>
                  <a:lnTo>
                    <a:pt x="4" y="29"/>
                  </a:lnTo>
                  <a:lnTo>
                    <a:pt x="14" y="13"/>
                  </a:lnTo>
                  <a:lnTo>
                    <a:pt x="29" y="4"/>
                  </a:lnTo>
                  <a:lnTo>
                    <a:pt x="48" y="0"/>
                  </a:lnTo>
                  <a:close/>
                </a:path>
              </a:pathLst>
            </a:custGeom>
            <a:solidFill>
              <a:srgbClr val="40424F"/>
            </a:solidFill>
            <a:ln w="0">
              <a:solidFill>
                <a:srgbClr val="40424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45" name="Freeform 17"/>
            <p:cNvSpPr>
              <a:spLocks/>
            </p:cNvSpPr>
            <p:nvPr/>
          </p:nvSpPr>
          <p:spPr bwMode="auto">
            <a:xfrm>
              <a:off x="4175126" y="2308226"/>
              <a:ext cx="1168400" cy="79375"/>
            </a:xfrm>
            <a:custGeom>
              <a:avLst/>
              <a:gdLst>
                <a:gd name="T0" fmla="*/ 48 w 1473"/>
                <a:gd name="T1" fmla="*/ 0 h 98"/>
                <a:gd name="T2" fmla="*/ 1425 w 1473"/>
                <a:gd name="T3" fmla="*/ 0 h 98"/>
                <a:gd name="T4" fmla="*/ 1442 w 1473"/>
                <a:gd name="T5" fmla="*/ 3 h 98"/>
                <a:gd name="T6" fmla="*/ 1457 w 1473"/>
                <a:gd name="T7" fmla="*/ 15 h 98"/>
                <a:gd name="T8" fmla="*/ 1469 w 1473"/>
                <a:gd name="T9" fmla="*/ 31 h 98"/>
                <a:gd name="T10" fmla="*/ 1473 w 1473"/>
                <a:gd name="T11" fmla="*/ 48 h 98"/>
                <a:gd name="T12" fmla="*/ 1469 w 1473"/>
                <a:gd name="T13" fmla="*/ 67 h 98"/>
                <a:gd name="T14" fmla="*/ 1457 w 1473"/>
                <a:gd name="T15" fmla="*/ 83 h 98"/>
                <a:gd name="T16" fmla="*/ 1442 w 1473"/>
                <a:gd name="T17" fmla="*/ 95 h 98"/>
                <a:gd name="T18" fmla="*/ 1425 w 1473"/>
                <a:gd name="T19" fmla="*/ 98 h 98"/>
                <a:gd name="T20" fmla="*/ 48 w 1473"/>
                <a:gd name="T21" fmla="*/ 98 h 98"/>
                <a:gd name="T22" fmla="*/ 29 w 1473"/>
                <a:gd name="T23" fmla="*/ 95 h 98"/>
                <a:gd name="T24" fmla="*/ 14 w 1473"/>
                <a:gd name="T25" fmla="*/ 83 h 98"/>
                <a:gd name="T26" fmla="*/ 4 w 1473"/>
                <a:gd name="T27" fmla="*/ 67 h 98"/>
                <a:gd name="T28" fmla="*/ 0 w 1473"/>
                <a:gd name="T29" fmla="*/ 48 h 98"/>
                <a:gd name="T30" fmla="*/ 4 w 1473"/>
                <a:gd name="T31" fmla="*/ 31 h 98"/>
                <a:gd name="T32" fmla="*/ 14 w 1473"/>
                <a:gd name="T33" fmla="*/ 15 h 98"/>
                <a:gd name="T34" fmla="*/ 29 w 1473"/>
                <a:gd name="T35" fmla="*/ 3 h 98"/>
                <a:gd name="T36" fmla="*/ 48 w 1473"/>
                <a:gd name="T3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3" h="98">
                  <a:moveTo>
                    <a:pt x="48" y="0"/>
                  </a:moveTo>
                  <a:lnTo>
                    <a:pt x="1425" y="0"/>
                  </a:lnTo>
                  <a:lnTo>
                    <a:pt x="1442" y="3"/>
                  </a:lnTo>
                  <a:lnTo>
                    <a:pt x="1457" y="15"/>
                  </a:lnTo>
                  <a:lnTo>
                    <a:pt x="1469" y="31"/>
                  </a:lnTo>
                  <a:lnTo>
                    <a:pt x="1473" y="48"/>
                  </a:lnTo>
                  <a:lnTo>
                    <a:pt x="1469" y="67"/>
                  </a:lnTo>
                  <a:lnTo>
                    <a:pt x="1457" y="83"/>
                  </a:lnTo>
                  <a:lnTo>
                    <a:pt x="1442" y="95"/>
                  </a:lnTo>
                  <a:lnTo>
                    <a:pt x="1425" y="98"/>
                  </a:lnTo>
                  <a:lnTo>
                    <a:pt x="48" y="98"/>
                  </a:lnTo>
                  <a:lnTo>
                    <a:pt x="29" y="95"/>
                  </a:lnTo>
                  <a:lnTo>
                    <a:pt x="14" y="83"/>
                  </a:lnTo>
                  <a:lnTo>
                    <a:pt x="4" y="67"/>
                  </a:lnTo>
                  <a:lnTo>
                    <a:pt x="0" y="48"/>
                  </a:lnTo>
                  <a:lnTo>
                    <a:pt x="4" y="31"/>
                  </a:lnTo>
                  <a:lnTo>
                    <a:pt x="14" y="15"/>
                  </a:lnTo>
                  <a:lnTo>
                    <a:pt x="29" y="3"/>
                  </a:lnTo>
                  <a:lnTo>
                    <a:pt x="48" y="0"/>
                  </a:lnTo>
                  <a:close/>
                </a:path>
              </a:pathLst>
            </a:custGeom>
            <a:solidFill>
              <a:srgbClr val="40424F"/>
            </a:solidFill>
            <a:ln w="0">
              <a:solidFill>
                <a:srgbClr val="40424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46" name="Freeform 18"/>
            <p:cNvSpPr>
              <a:spLocks/>
            </p:cNvSpPr>
            <p:nvPr/>
          </p:nvSpPr>
          <p:spPr bwMode="auto">
            <a:xfrm>
              <a:off x="3800476" y="2616201"/>
              <a:ext cx="285750" cy="258763"/>
            </a:xfrm>
            <a:custGeom>
              <a:avLst/>
              <a:gdLst>
                <a:gd name="T0" fmla="*/ 93 w 361"/>
                <a:gd name="T1" fmla="*/ 0 h 326"/>
                <a:gd name="T2" fmla="*/ 268 w 361"/>
                <a:gd name="T3" fmla="*/ 0 h 326"/>
                <a:gd name="T4" fmla="*/ 297 w 361"/>
                <a:gd name="T5" fmla="*/ 6 h 326"/>
                <a:gd name="T6" fmla="*/ 322 w 361"/>
                <a:gd name="T7" fmla="*/ 18 h 326"/>
                <a:gd name="T8" fmla="*/ 341 w 361"/>
                <a:gd name="T9" fmla="*/ 39 h 326"/>
                <a:gd name="T10" fmla="*/ 355 w 361"/>
                <a:gd name="T11" fmla="*/ 64 h 326"/>
                <a:gd name="T12" fmla="*/ 361 w 361"/>
                <a:gd name="T13" fmla="*/ 93 h 326"/>
                <a:gd name="T14" fmla="*/ 361 w 361"/>
                <a:gd name="T15" fmla="*/ 235 h 326"/>
                <a:gd name="T16" fmla="*/ 355 w 361"/>
                <a:gd name="T17" fmla="*/ 264 h 326"/>
                <a:gd name="T18" fmla="*/ 341 w 361"/>
                <a:gd name="T19" fmla="*/ 289 h 326"/>
                <a:gd name="T20" fmla="*/ 322 w 361"/>
                <a:gd name="T21" fmla="*/ 308 h 326"/>
                <a:gd name="T22" fmla="*/ 297 w 361"/>
                <a:gd name="T23" fmla="*/ 322 h 326"/>
                <a:gd name="T24" fmla="*/ 268 w 361"/>
                <a:gd name="T25" fmla="*/ 326 h 326"/>
                <a:gd name="T26" fmla="*/ 93 w 361"/>
                <a:gd name="T27" fmla="*/ 326 h 326"/>
                <a:gd name="T28" fmla="*/ 64 w 361"/>
                <a:gd name="T29" fmla="*/ 322 h 326"/>
                <a:gd name="T30" fmla="*/ 39 w 361"/>
                <a:gd name="T31" fmla="*/ 308 h 326"/>
                <a:gd name="T32" fmla="*/ 17 w 361"/>
                <a:gd name="T33" fmla="*/ 289 h 326"/>
                <a:gd name="T34" fmla="*/ 6 w 361"/>
                <a:gd name="T35" fmla="*/ 264 h 326"/>
                <a:gd name="T36" fmla="*/ 0 w 361"/>
                <a:gd name="T37" fmla="*/ 235 h 326"/>
                <a:gd name="T38" fmla="*/ 0 w 361"/>
                <a:gd name="T39" fmla="*/ 93 h 326"/>
                <a:gd name="T40" fmla="*/ 6 w 361"/>
                <a:gd name="T41" fmla="*/ 64 h 326"/>
                <a:gd name="T42" fmla="*/ 17 w 361"/>
                <a:gd name="T43" fmla="*/ 39 h 326"/>
                <a:gd name="T44" fmla="*/ 39 w 361"/>
                <a:gd name="T45" fmla="*/ 18 h 326"/>
                <a:gd name="T46" fmla="*/ 64 w 361"/>
                <a:gd name="T47" fmla="*/ 6 h 326"/>
                <a:gd name="T48" fmla="*/ 93 w 361"/>
                <a:gd name="T49"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1" h="326">
                  <a:moveTo>
                    <a:pt x="93" y="0"/>
                  </a:moveTo>
                  <a:lnTo>
                    <a:pt x="268" y="0"/>
                  </a:lnTo>
                  <a:lnTo>
                    <a:pt x="297" y="6"/>
                  </a:lnTo>
                  <a:lnTo>
                    <a:pt x="322" y="18"/>
                  </a:lnTo>
                  <a:lnTo>
                    <a:pt x="341" y="39"/>
                  </a:lnTo>
                  <a:lnTo>
                    <a:pt x="355" y="64"/>
                  </a:lnTo>
                  <a:lnTo>
                    <a:pt x="361" y="93"/>
                  </a:lnTo>
                  <a:lnTo>
                    <a:pt x="361" y="235"/>
                  </a:lnTo>
                  <a:lnTo>
                    <a:pt x="355" y="264"/>
                  </a:lnTo>
                  <a:lnTo>
                    <a:pt x="341" y="289"/>
                  </a:lnTo>
                  <a:lnTo>
                    <a:pt x="322" y="308"/>
                  </a:lnTo>
                  <a:lnTo>
                    <a:pt x="297" y="322"/>
                  </a:lnTo>
                  <a:lnTo>
                    <a:pt x="268" y="326"/>
                  </a:lnTo>
                  <a:lnTo>
                    <a:pt x="93" y="326"/>
                  </a:lnTo>
                  <a:lnTo>
                    <a:pt x="64" y="322"/>
                  </a:lnTo>
                  <a:lnTo>
                    <a:pt x="39" y="308"/>
                  </a:lnTo>
                  <a:lnTo>
                    <a:pt x="17" y="289"/>
                  </a:lnTo>
                  <a:lnTo>
                    <a:pt x="6" y="264"/>
                  </a:lnTo>
                  <a:lnTo>
                    <a:pt x="0" y="235"/>
                  </a:lnTo>
                  <a:lnTo>
                    <a:pt x="0" y="93"/>
                  </a:lnTo>
                  <a:lnTo>
                    <a:pt x="6" y="64"/>
                  </a:lnTo>
                  <a:lnTo>
                    <a:pt x="17" y="39"/>
                  </a:lnTo>
                  <a:lnTo>
                    <a:pt x="39" y="18"/>
                  </a:lnTo>
                  <a:lnTo>
                    <a:pt x="64" y="6"/>
                  </a:lnTo>
                  <a:lnTo>
                    <a:pt x="93" y="0"/>
                  </a:lnTo>
                  <a:close/>
                </a:path>
              </a:pathLst>
            </a:custGeom>
            <a:solidFill>
              <a:srgbClr val="40424F"/>
            </a:solidFill>
            <a:ln w="0">
              <a:solidFill>
                <a:srgbClr val="40424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52" name="Freeform 19"/>
            <p:cNvSpPr>
              <a:spLocks/>
            </p:cNvSpPr>
            <p:nvPr/>
          </p:nvSpPr>
          <p:spPr bwMode="auto">
            <a:xfrm>
              <a:off x="4175126" y="2616201"/>
              <a:ext cx="1168400" cy="79375"/>
            </a:xfrm>
            <a:custGeom>
              <a:avLst/>
              <a:gdLst>
                <a:gd name="T0" fmla="*/ 48 w 1473"/>
                <a:gd name="T1" fmla="*/ 0 h 99"/>
                <a:gd name="T2" fmla="*/ 1425 w 1473"/>
                <a:gd name="T3" fmla="*/ 0 h 99"/>
                <a:gd name="T4" fmla="*/ 1442 w 1473"/>
                <a:gd name="T5" fmla="*/ 4 h 99"/>
                <a:gd name="T6" fmla="*/ 1457 w 1473"/>
                <a:gd name="T7" fmla="*/ 16 h 99"/>
                <a:gd name="T8" fmla="*/ 1469 w 1473"/>
                <a:gd name="T9" fmla="*/ 31 h 99"/>
                <a:gd name="T10" fmla="*/ 1473 w 1473"/>
                <a:gd name="T11" fmla="*/ 49 h 99"/>
                <a:gd name="T12" fmla="*/ 1469 w 1473"/>
                <a:gd name="T13" fmla="*/ 68 h 99"/>
                <a:gd name="T14" fmla="*/ 1457 w 1473"/>
                <a:gd name="T15" fmla="*/ 84 h 99"/>
                <a:gd name="T16" fmla="*/ 1442 w 1473"/>
                <a:gd name="T17" fmla="*/ 95 h 99"/>
                <a:gd name="T18" fmla="*/ 1425 w 1473"/>
                <a:gd name="T19" fmla="*/ 99 h 99"/>
                <a:gd name="T20" fmla="*/ 48 w 1473"/>
                <a:gd name="T21" fmla="*/ 99 h 99"/>
                <a:gd name="T22" fmla="*/ 29 w 1473"/>
                <a:gd name="T23" fmla="*/ 95 h 99"/>
                <a:gd name="T24" fmla="*/ 14 w 1473"/>
                <a:gd name="T25" fmla="*/ 84 h 99"/>
                <a:gd name="T26" fmla="*/ 4 w 1473"/>
                <a:gd name="T27" fmla="*/ 68 h 99"/>
                <a:gd name="T28" fmla="*/ 0 w 1473"/>
                <a:gd name="T29" fmla="*/ 49 h 99"/>
                <a:gd name="T30" fmla="*/ 4 w 1473"/>
                <a:gd name="T31" fmla="*/ 31 h 99"/>
                <a:gd name="T32" fmla="*/ 14 w 1473"/>
                <a:gd name="T33" fmla="*/ 16 h 99"/>
                <a:gd name="T34" fmla="*/ 29 w 1473"/>
                <a:gd name="T35" fmla="*/ 4 h 99"/>
                <a:gd name="T36" fmla="*/ 48 w 1473"/>
                <a:gd name="T3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3" h="99">
                  <a:moveTo>
                    <a:pt x="48" y="0"/>
                  </a:moveTo>
                  <a:lnTo>
                    <a:pt x="1425" y="0"/>
                  </a:lnTo>
                  <a:lnTo>
                    <a:pt x="1442" y="4"/>
                  </a:lnTo>
                  <a:lnTo>
                    <a:pt x="1457" y="16"/>
                  </a:lnTo>
                  <a:lnTo>
                    <a:pt x="1469" y="31"/>
                  </a:lnTo>
                  <a:lnTo>
                    <a:pt x="1473" y="49"/>
                  </a:lnTo>
                  <a:lnTo>
                    <a:pt x="1469" y="68"/>
                  </a:lnTo>
                  <a:lnTo>
                    <a:pt x="1457" y="84"/>
                  </a:lnTo>
                  <a:lnTo>
                    <a:pt x="1442" y="95"/>
                  </a:lnTo>
                  <a:lnTo>
                    <a:pt x="1425" y="99"/>
                  </a:lnTo>
                  <a:lnTo>
                    <a:pt x="48" y="99"/>
                  </a:lnTo>
                  <a:lnTo>
                    <a:pt x="29" y="95"/>
                  </a:lnTo>
                  <a:lnTo>
                    <a:pt x="14" y="84"/>
                  </a:lnTo>
                  <a:lnTo>
                    <a:pt x="4" y="68"/>
                  </a:lnTo>
                  <a:lnTo>
                    <a:pt x="0" y="49"/>
                  </a:lnTo>
                  <a:lnTo>
                    <a:pt x="4" y="31"/>
                  </a:lnTo>
                  <a:lnTo>
                    <a:pt x="14" y="16"/>
                  </a:lnTo>
                  <a:lnTo>
                    <a:pt x="29" y="4"/>
                  </a:lnTo>
                  <a:lnTo>
                    <a:pt x="48" y="0"/>
                  </a:lnTo>
                  <a:close/>
                </a:path>
              </a:pathLst>
            </a:custGeom>
            <a:solidFill>
              <a:srgbClr val="40424F"/>
            </a:solidFill>
            <a:ln w="0">
              <a:solidFill>
                <a:srgbClr val="40424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53" name="Freeform 20"/>
            <p:cNvSpPr>
              <a:spLocks/>
            </p:cNvSpPr>
            <p:nvPr/>
          </p:nvSpPr>
          <p:spPr bwMode="auto">
            <a:xfrm>
              <a:off x="4175126" y="2797176"/>
              <a:ext cx="1168400" cy="77788"/>
            </a:xfrm>
            <a:custGeom>
              <a:avLst/>
              <a:gdLst>
                <a:gd name="T0" fmla="*/ 48 w 1473"/>
                <a:gd name="T1" fmla="*/ 0 h 97"/>
                <a:gd name="T2" fmla="*/ 1425 w 1473"/>
                <a:gd name="T3" fmla="*/ 0 h 97"/>
                <a:gd name="T4" fmla="*/ 1442 w 1473"/>
                <a:gd name="T5" fmla="*/ 4 h 97"/>
                <a:gd name="T6" fmla="*/ 1457 w 1473"/>
                <a:gd name="T7" fmla="*/ 13 h 97"/>
                <a:gd name="T8" fmla="*/ 1469 w 1473"/>
                <a:gd name="T9" fmla="*/ 29 h 97"/>
                <a:gd name="T10" fmla="*/ 1473 w 1473"/>
                <a:gd name="T11" fmla="*/ 48 h 97"/>
                <a:gd name="T12" fmla="*/ 1469 w 1473"/>
                <a:gd name="T13" fmla="*/ 68 h 97"/>
                <a:gd name="T14" fmla="*/ 1457 w 1473"/>
                <a:gd name="T15" fmla="*/ 83 h 97"/>
                <a:gd name="T16" fmla="*/ 1442 w 1473"/>
                <a:gd name="T17" fmla="*/ 93 h 97"/>
                <a:gd name="T18" fmla="*/ 1425 w 1473"/>
                <a:gd name="T19" fmla="*/ 97 h 97"/>
                <a:gd name="T20" fmla="*/ 48 w 1473"/>
                <a:gd name="T21" fmla="*/ 97 h 97"/>
                <a:gd name="T22" fmla="*/ 29 w 1473"/>
                <a:gd name="T23" fmla="*/ 93 h 97"/>
                <a:gd name="T24" fmla="*/ 14 w 1473"/>
                <a:gd name="T25" fmla="*/ 83 h 97"/>
                <a:gd name="T26" fmla="*/ 4 w 1473"/>
                <a:gd name="T27" fmla="*/ 68 h 97"/>
                <a:gd name="T28" fmla="*/ 0 w 1473"/>
                <a:gd name="T29" fmla="*/ 48 h 97"/>
                <a:gd name="T30" fmla="*/ 4 w 1473"/>
                <a:gd name="T31" fmla="*/ 29 h 97"/>
                <a:gd name="T32" fmla="*/ 14 w 1473"/>
                <a:gd name="T33" fmla="*/ 13 h 97"/>
                <a:gd name="T34" fmla="*/ 29 w 1473"/>
                <a:gd name="T35" fmla="*/ 4 h 97"/>
                <a:gd name="T36" fmla="*/ 48 w 1473"/>
                <a:gd name="T3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3" h="97">
                  <a:moveTo>
                    <a:pt x="48" y="0"/>
                  </a:moveTo>
                  <a:lnTo>
                    <a:pt x="1425" y="0"/>
                  </a:lnTo>
                  <a:lnTo>
                    <a:pt x="1442" y="4"/>
                  </a:lnTo>
                  <a:lnTo>
                    <a:pt x="1457" y="13"/>
                  </a:lnTo>
                  <a:lnTo>
                    <a:pt x="1469" y="29"/>
                  </a:lnTo>
                  <a:lnTo>
                    <a:pt x="1473" y="48"/>
                  </a:lnTo>
                  <a:lnTo>
                    <a:pt x="1469" y="68"/>
                  </a:lnTo>
                  <a:lnTo>
                    <a:pt x="1457" y="83"/>
                  </a:lnTo>
                  <a:lnTo>
                    <a:pt x="1442" y="93"/>
                  </a:lnTo>
                  <a:lnTo>
                    <a:pt x="1425" y="97"/>
                  </a:lnTo>
                  <a:lnTo>
                    <a:pt x="48" y="97"/>
                  </a:lnTo>
                  <a:lnTo>
                    <a:pt x="29" y="93"/>
                  </a:lnTo>
                  <a:lnTo>
                    <a:pt x="14" y="83"/>
                  </a:lnTo>
                  <a:lnTo>
                    <a:pt x="4" y="68"/>
                  </a:lnTo>
                  <a:lnTo>
                    <a:pt x="0" y="48"/>
                  </a:lnTo>
                  <a:lnTo>
                    <a:pt x="4" y="29"/>
                  </a:lnTo>
                  <a:lnTo>
                    <a:pt x="14" y="13"/>
                  </a:lnTo>
                  <a:lnTo>
                    <a:pt x="29" y="4"/>
                  </a:lnTo>
                  <a:lnTo>
                    <a:pt x="48" y="0"/>
                  </a:lnTo>
                  <a:close/>
                </a:path>
              </a:pathLst>
            </a:custGeom>
            <a:solidFill>
              <a:srgbClr val="40424F"/>
            </a:solidFill>
            <a:ln w="0">
              <a:solidFill>
                <a:srgbClr val="40424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54" name="Freeform 21"/>
            <p:cNvSpPr>
              <a:spLocks/>
            </p:cNvSpPr>
            <p:nvPr/>
          </p:nvSpPr>
          <p:spPr bwMode="auto">
            <a:xfrm>
              <a:off x="3800476" y="3105151"/>
              <a:ext cx="285750" cy="258763"/>
            </a:xfrm>
            <a:custGeom>
              <a:avLst/>
              <a:gdLst>
                <a:gd name="T0" fmla="*/ 93 w 361"/>
                <a:gd name="T1" fmla="*/ 0 h 325"/>
                <a:gd name="T2" fmla="*/ 268 w 361"/>
                <a:gd name="T3" fmla="*/ 0 h 325"/>
                <a:gd name="T4" fmla="*/ 297 w 361"/>
                <a:gd name="T5" fmla="*/ 3 h 325"/>
                <a:gd name="T6" fmla="*/ 322 w 361"/>
                <a:gd name="T7" fmla="*/ 17 h 325"/>
                <a:gd name="T8" fmla="*/ 341 w 361"/>
                <a:gd name="T9" fmla="*/ 38 h 325"/>
                <a:gd name="T10" fmla="*/ 355 w 361"/>
                <a:gd name="T11" fmla="*/ 64 h 325"/>
                <a:gd name="T12" fmla="*/ 361 w 361"/>
                <a:gd name="T13" fmla="*/ 93 h 325"/>
                <a:gd name="T14" fmla="*/ 361 w 361"/>
                <a:gd name="T15" fmla="*/ 232 h 325"/>
                <a:gd name="T16" fmla="*/ 355 w 361"/>
                <a:gd name="T17" fmla="*/ 263 h 325"/>
                <a:gd name="T18" fmla="*/ 341 w 361"/>
                <a:gd name="T19" fmla="*/ 288 h 325"/>
                <a:gd name="T20" fmla="*/ 322 w 361"/>
                <a:gd name="T21" fmla="*/ 308 h 325"/>
                <a:gd name="T22" fmla="*/ 297 w 361"/>
                <a:gd name="T23" fmla="*/ 321 h 325"/>
                <a:gd name="T24" fmla="*/ 268 w 361"/>
                <a:gd name="T25" fmla="*/ 325 h 325"/>
                <a:gd name="T26" fmla="*/ 93 w 361"/>
                <a:gd name="T27" fmla="*/ 325 h 325"/>
                <a:gd name="T28" fmla="*/ 64 w 361"/>
                <a:gd name="T29" fmla="*/ 321 h 325"/>
                <a:gd name="T30" fmla="*/ 39 w 361"/>
                <a:gd name="T31" fmla="*/ 308 h 325"/>
                <a:gd name="T32" fmla="*/ 17 w 361"/>
                <a:gd name="T33" fmla="*/ 288 h 325"/>
                <a:gd name="T34" fmla="*/ 6 w 361"/>
                <a:gd name="T35" fmla="*/ 263 h 325"/>
                <a:gd name="T36" fmla="*/ 0 w 361"/>
                <a:gd name="T37" fmla="*/ 232 h 325"/>
                <a:gd name="T38" fmla="*/ 0 w 361"/>
                <a:gd name="T39" fmla="*/ 93 h 325"/>
                <a:gd name="T40" fmla="*/ 6 w 361"/>
                <a:gd name="T41" fmla="*/ 64 h 325"/>
                <a:gd name="T42" fmla="*/ 17 w 361"/>
                <a:gd name="T43" fmla="*/ 38 h 325"/>
                <a:gd name="T44" fmla="*/ 39 w 361"/>
                <a:gd name="T45" fmla="*/ 17 h 325"/>
                <a:gd name="T46" fmla="*/ 64 w 361"/>
                <a:gd name="T47" fmla="*/ 3 h 325"/>
                <a:gd name="T48" fmla="*/ 93 w 361"/>
                <a:gd name="T49" fmla="*/ 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1" h="325">
                  <a:moveTo>
                    <a:pt x="93" y="0"/>
                  </a:moveTo>
                  <a:lnTo>
                    <a:pt x="268" y="0"/>
                  </a:lnTo>
                  <a:lnTo>
                    <a:pt x="297" y="3"/>
                  </a:lnTo>
                  <a:lnTo>
                    <a:pt x="322" y="17"/>
                  </a:lnTo>
                  <a:lnTo>
                    <a:pt x="341" y="38"/>
                  </a:lnTo>
                  <a:lnTo>
                    <a:pt x="355" y="64"/>
                  </a:lnTo>
                  <a:lnTo>
                    <a:pt x="361" y="93"/>
                  </a:lnTo>
                  <a:lnTo>
                    <a:pt x="361" y="232"/>
                  </a:lnTo>
                  <a:lnTo>
                    <a:pt x="355" y="263"/>
                  </a:lnTo>
                  <a:lnTo>
                    <a:pt x="341" y="288"/>
                  </a:lnTo>
                  <a:lnTo>
                    <a:pt x="322" y="308"/>
                  </a:lnTo>
                  <a:lnTo>
                    <a:pt x="297" y="321"/>
                  </a:lnTo>
                  <a:lnTo>
                    <a:pt x="268" y="325"/>
                  </a:lnTo>
                  <a:lnTo>
                    <a:pt x="93" y="325"/>
                  </a:lnTo>
                  <a:lnTo>
                    <a:pt x="64" y="321"/>
                  </a:lnTo>
                  <a:lnTo>
                    <a:pt x="39" y="308"/>
                  </a:lnTo>
                  <a:lnTo>
                    <a:pt x="17" y="288"/>
                  </a:lnTo>
                  <a:lnTo>
                    <a:pt x="6" y="263"/>
                  </a:lnTo>
                  <a:lnTo>
                    <a:pt x="0" y="232"/>
                  </a:lnTo>
                  <a:lnTo>
                    <a:pt x="0" y="93"/>
                  </a:lnTo>
                  <a:lnTo>
                    <a:pt x="6" y="64"/>
                  </a:lnTo>
                  <a:lnTo>
                    <a:pt x="17" y="38"/>
                  </a:lnTo>
                  <a:lnTo>
                    <a:pt x="39" y="17"/>
                  </a:lnTo>
                  <a:lnTo>
                    <a:pt x="64" y="3"/>
                  </a:lnTo>
                  <a:lnTo>
                    <a:pt x="93" y="0"/>
                  </a:lnTo>
                  <a:close/>
                </a:path>
              </a:pathLst>
            </a:custGeom>
            <a:solidFill>
              <a:srgbClr val="40424F"/>
            </a:solidFill>
            <a:ln w="0">
              <a:solidFill>
                <a:srgbClr val="40424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55" name="Freeform 22"/>
            <p:cNvSpPr>
              <a:spLocks/>
            </p:cNvSpPr>
            <p:nvPr/>
          </p:nvSpPr>
          <p:spPr bwMode="auto">
            <a:xfrm>
              <a:off x="4175126" y="3105151"/>
              <a:ext cx="1168400" cy="77788"/>
            </a:xfrm>
            <a:custGeom>
              <a:avLst/>
              <a:gdLst>
                <a:gd name="T0" fmla="*/ 48 w 1473"/>
                <a:gd name="T1" fmla="*/ 0 h 96"/>
                <a:gd name="T2" fmla="*/ 1425 w 1473"/>
                <a:gd name="T3" fmla="*/ 0 h 96"/>
                <a:gd name="T4" fmla="*/ 1442 w 1473"/>
                <a:gd name="T5" fmla="*/ 3 h 96"/>
                <a:gd name="T6" fmla="*/ 1457 w 1473"/>
                <a:gd name="T7" fmla="*/ 13 h 96"/>
                <a:gd name="T8" fmla="*/ 1469 w 1473"/>
                <a:gd name="T9" fmla="*/ 29 h 96"/>
                <a:gd name="T10" fmla="*/ 1473 w 1473"/>
                <a:gd name="T11" fmla="*/ 48 h 96"/>
                <a:gd name="T12" fmla="*/ 1469 w 1473"/>
                <a:gd name="T13" fmla="*/ 67 h 96"/>
                <a:gd name="T14" fmla="*/ 1457 w 1473"/>
                <a:gd name="T15" fmla="*/ 83 h 96"/>
                <a:gd name="T16" fmla="*/ 1442 w 1473"/>
                <a:gd name="T17" fmla="*/ 93 h 96"/>
                <a:gd name="T18" fmla="*/ 1425 w 1473"/>
                <a:gd name="T19" fmla="*/ 96 h 96"/>
                <a:gd name="T20" fmla="*/ 48 w 1473"/>
                <a:gd name="T21" fmla="*/ 96 h 96"/>
                <a:gd name="T22" fmla="*/ 29 w 1473"/>
                <a:gd name="T23" fmla="*/ 93 h 96"/>
                <a:gd name="T24" fmla="*/ 14 w 1473"/>
                <a:gd name="T25" fmla="*/ 83 h 96"/>
                <a:gd name="T26" fmla="*/ 4 w 1473"/>
                <a:gd name="T27" fmla="*/ 67 h 96"/>
                <a:gd name="T28" fmla="*/ 0 w 1473"/>
                <a:gd name="T29" fmla="*/ 48 h 96"/>
                <a:gd name="T30" fmla="*/ 4 w 1473"/>
                <a:gd name="T31" fmla="*/ 29 h 96"/>
                <a:gd name="T32" fmla="*/ 14 w 1473"/>
                <a:gd name="T33" fmla="*/ 13 h 96"/>
                <a:gd name="T34" fmla="*/ 29 w 1473"/>
                <a:gd name="T35" fmla="*/ 3 h 96"/>
                <a:gd name="T36" fmla="*/ 48 w 1473"/>
                <a:gd name="T3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3" h="96">
                  <a:moveTo>
                    <a:pt x="48" y="0"/>
                  </a:moveTo>
                  <a:lnTo>
                    <a:pt x="1425" y="0"/>
                  </a:lnTo>
                  <a:lnTo>
                    <a:pt x="1442" y="3"/>
                  </a:lnTo>
                  <a:lnTo>
                    <a:pt x="1457" y="13"/>
                  </a:lnTo>
                  <a:lnTo>
                    <a:pt x="1469" y="29"/>
                  </a:lnTo>
                  <a:lnTo>
                    <a:pt x="1473" y="48"/>
                  </a:lnTo>
                  <a:lnTo>
                    <a:pt x="1469" y="67"/>
                  </a:lnTo>
                  <a:lnTo>
                    <a:pt x="1457" y="83"/>
                  </a:lnTo>
                  <a:lnTo>
                    <a:pt x="1442" y="93"/>
                  </a:lnTo>
                  <a:lnTo>
                    <a:pt x="1425" y="96"/>
                  </a:lnTo>
                  <a:lnTo>
                    <a:pt x="48" y="96"/>
                  </a:lnTo>
                  <a:lnTo>
                    <a:pt x="29" y="93"/>
                  </a:lnTo>
                  <a:lnTo>
                    <a:pt x="14" y="83"/>
                  </a:lnTo>
                  <a:lnTo>
                    <a:pt x="4" y="67"/>
                  </a:lnTo>
                  <a:lnTo>
                    <a:pt x="0" y="48"/>
                  </a:lnTo>
                  <a:lnTo>
                    <a:pt x="4" y="29"/>
                  </a:lnTo>
                  <a:lnTo>
                    <a:pt x="14" y="13"/>
                  </a:lnTo>
                  <a:lnTo>
                    <a:pt x="29" y="3"/>
                  </a:lnTo>
                  <a:lnTo>
                    <a:pt x="48" y="0"/>
                  </a:lnTo>
                  <a:close/>
                </a:path>
              </a:pathLst>
            </a:custGeom>
            <a:solidFill>
              <a:srgbClr val="40424F"/>
            </a:solidFill>
            <a:ln w="0">
              <a:solidFill>
                <a:srgbClr val="40424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56" name="Freeform 23"/>
            <p:cNvSpPr>
              <a:spLocks/>
            </p:cNvSpPr>
            <p:nvPr/>
          </p:nvSpPr>
          <p:spPr bwMode="auto">
            <a:xfrm>
              <a:off x="4175126" y="3287713"/>
              <a:ext cx="1168400" cy="76200"/>
            </a:xfrm>
            <a:custGeom>
              <a:avLst/>
              <a:gdLst>
                <a:gd name="T0" fmla="*/ 48 w 1473"/>
                <a:gd name="T1" fmla="*/ 0 h 97"/>
                <a:gd name="T2" fmla="*/ 1425 w 1473"/>
                <a:gd name="T3" fmla="*/ 0 h 97"/>
                <a:gd name="T4" fmla="*/ 1442 w 1473"/>
                <a:gd name="T5" fmla="*/ 4 h 97"/>
                <a:gd name="T6" fmla="*/ 1457 w 1473"/>
                <a:gd name="T7" fmla="*/ 14 h 97"/>
                <a:gd name="T8" fmla="*/ 1469 w 1473"/>
                <a:gd name="T9" fmla="*/ 29 h 97"/>
                <a:gd name="T10" fmla="*/ 1473 w 1473"/>
                <a:gd name="T11" fmla="*/ 49 h 97"/>
                <a:gd name="T12" fmla="*/ 1469 w 1473"/>
                <a:gd name="T13" fmla="*/ 68 h 97"/>
                <a:gd name="T14" fmla="*/ 1457 w 1473"/>
                <a:gd name="T15" fmla="*/ 84 h 97"/>
                <a:gd name="T16" fmla="*/ 1442 w 1473"/>
                <a:gd name="T17" fmla="*/ 93 h 97"/>
                <a:gd name="T18" fmla="*/ 1425 w 1473"/>
                <a:gd name="T19" fmla="*/ 97 h 97"/>
                <a:gd name="T20" fmla="*/ 48 w 1473"/>
                <a:gd name="T21" fmla="*/ 97 h 97"/>
                <a:gd name="T22" fmla="*/ 29 w 1473"/>
                <a:gd name="T23" fmla="*/ 93 h 97"/>
                <a:gd name="T24" fmla="*/ 14 w 1473"/>
                <a:gd name="T25" fmla="*/ 84 h 97"/>
                <a:gd name="T26" fmla="*/ 4 w 1473"/>
                <a:gd name="T27" fmla="*/ 68 h 97"/>
                <a:gd name="T28" fmla="*/ 0 w 1473"/>
                <a:gd name="T29" fmla="*/ 49 h 97"/>
                <a:gd name="T30" fmla="*/ 4 w 1473"/>
                <a:gd name="T31" fmla="*/ 29 h 97"/>
                <a:gd name="T32" fmla="*/ 14 w 1473"/>
                <a:gd name="T33" fmla="*/ 14 h 97"/>
                <a:gd name="T34" fmla="*/ 29 w 1473"/>
                <a:gd name="T35" fmla="*/ 4 h 97"/>
                <a:gd name="T36" fmla="*/ 48 w 1473"/>
                <a:gd name="T3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3" h="97">
                  <a:moveTo>
                    <a:pt x="48" y="0"/>
                  </a:moveTo>
                  <a:lnTo>
                    <a:pt x="1425" y="0"/>
                  </a:lnTo>
                  <a:lnTo>
                    <a:pt x="1442" y="4"/>
                  </a:lnTo>
                  <a:lnTo>
                    <a:pt x="1457" y="14"/>
                  </a:lnTo>
                  <a:lnTo>
                    <a:pt x="1469" y="29"/>
                  </a:lnTo>
                  <a:lnTo>
                    <a:pt x="1473" y="49"/>
                  </a:lnTo>
                  <a:lnTo>
                    <a:pt x="1469" y="68"/>
                  </a:lnTo>
                  <a:lnTo>
                    <a:pt x="1457" y="84"/>
                  </a:lnTo>
                  <a:lnTo>
                    <a:pt x="1442" y="93"/>
                  </a:lnTo>
                  <a:lnTo>
                    <a:pt x="1425" y="97"/>
                  </a:lnTo>
                  <a:lnTo>
                    <a:pt x="48" y="97"/>
                  </a:lnTo>
                  <a:lnTo>
                    <a:pt x="29" y="93"/>
                  </a:lnTo>
                  <a:lnTo>
                    <a:pt x="14" y="84"/>
                  </a:lnTo>
                  <a:lnTo>
                    <a:pt x="4" y="68"/>
                  </a:lnTo>
                  <a:lnTo>
                    <a:pt x="0" y="49"/>
                  </a:lnTo>
                  <a:lnTo>
                    <a:pt x="4" y="29"/>
                  </a:lnTo>
                  <a:lnTo>
                    <a:pt x="14" y="14"/>
                  </a:lnTo>
                  <a:lnTo>
                    <a:pt x="29" y="4"/>
                  </a:lnTo>
                  <a:lnTo>
                    <a:pt x="48" y="0"/>
                  </a:lnTo>
                  <a:close/>
                </a:path>
              </a:pathLst>
            </a:custGeom>
            <a:solidFill>
              <a:srgbClr val="40424F"/>
            </a:solidFill>
            <a:ln w="0">
              <a:solidFill>
                <a:srgbClr val="40424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57" name="Freeform 24"/>
            <p:cNvSpPr>
              <a:spLocks/>
            </p:cNvSpPr>
            <p:nvPr/>
          </p:nvSpPr>
          <p:spPr bwMode="auto">
            <a:xfrm>
              <a:off x="3800476" y="3594101"/>
              <a:ext cx="285750" cy="258763"/>
            </a:xfrm>
            <a:custGeom>
              <a:avLst/>
              <a:gdLst>
                <a:gd name="T0" fmla="*/ 93 w 361"/>
                <a:gd name="T1" fmla="*/ 0 h 326"/>
                <a:gd name="T2" fmla="*/ 268 w 361"/>
                <a:gd name="T3" fmla="*/ 0 h 326"/>
                <a:gd name="T4" fmla="*/ 297 w 361"/>
                <a:gd name="T5" fmla="*/ 4 h 326"/>
                <a:gd name="T6" fmla="*/ 322 w 361"/>
                <a:gd name="T7" fmla="*/ 17 h 326"/>
                <a:gd name="T8" fmla="*/ 341 w 361"/>
                <a:gd name="T9" fmla="*/ 37 h 326"/>
                <a:gd name="T10" fmla="*/ 355 w 361"/>
                <a:gd name="T11" fmla="*/ 62 h 326"/>
                <a:gd name="T12" fmla="*/ 361 w 361"/>
                <a:gd name="T13" fmla="*/ 91 h 326"/>
                <a:gd name="T14" fmla="*/ 361 w 361"/>
                <a:gd name="T15" fmla="*/ 232 h 326"/>
                <a:gd name="T16" fmla="*/ 355 w 361"/>
                <a:gd name="T17" fmla="*/ 262 h 326"/>
                <a:gd name="T18" fmla="*/ 341 w 361"/>
                <a:gd name="T19" fmla="*/ 287 h 326"/>
                <a:gd name="T20" fmla="*/ 322 w 361"/>
                <a:gd name="T21" fmla="*/ 308 h 326"/>
                <a:gd name="T22" fmla="*/ 297 w 361"/>
                <a:gd name="T23" fmla="*/ 320 h 326"/>
                <a:gd name="T24" fmla="*/ 268 w 361"/>
                <a:gd name="T25" fmla="*/ 326 h 326"/>
                <a:gd name="T26" fmla="*/ 93 w 361"/>
                <a:gd name="T27" fmla="*/ 326 h 326"/>
                <a:gd name="T28" fmla="*/ 64 w 361"/>
                <a:gd name="T29" fmla="*/ 320 h 326"/>
                <a:gd name="T30" fmla="*/ 39 w 361"/>
                <a:gd name="T31" fmla="*/ 308 h 326"/>
                <a:gd name="T32" fmla="*/ 17 w 361"/>
                <a:gd name="T33" fmla="*/ 287 h 326"/>
                <a:gd name="T34" fmla="*/ 6 w 361"/>
                <a:gd name="T35" fmla="*/ 262 h 326"/>
                <a:gd name="T36" fmla="*/ 0 w 361"/>
                <a:gd name="T37" fmla="*/ 232 h 326"/>
                <a:gd name="T38" fmla="*/ 0 w 361"/>
                <a:gd name="T39" fmla="*/ 91 h 326"/>
                <a:gd name="T40" fmla="*/ 6 w 361"/>
                <a:gd name="T41" fmla="*/ 62 h 326"/>
                <a:gd name="T42" fmla="*/ 17 w 361"/>
                <a:gd name="T43" fmla="*/ 37 h 326"/>
                <a:gd name="T44" fmla="*/ 39 w 361"/>
                <a:gd name="T45" fmla="*/ 17 h 326"/>
                <a:gd name="T46" fmla="*/ 64 w 361"/>
                <a:gd name="T47" fmla="*/ 4 h 326"/>
                <a:gd name="T48" fmla="*/ 93 w 361"/>
                <a:gd name="T49"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1" h="326">
                  <a:moveTo>
                    <a:pt x="93" y="0"/>
                  </a:moveTo>
                  <a:lnTo>
                    <a:pt x="268" y="0"/>
                  </a:lnTo>
                  <a:lnTo>
                    <a:pt x="297" y="4"/>
                  </a:lnTo>
                  <a:lnTo>
                    <a:pt x="322" y="17"/>
                  </a:lnTo>
                  <a:lnTo>
                    <a:pt x="341" y="37"/>
                  </a:lnTo>
                  <a:lnTo>
                    <a:pt x="355" y="62"/>
                  </a:lnTo>
                  <a:lnTo>
                    <a:pt x="361" y="91"/>
                  </a:lnTo>
                  <a:lnTo>
                    <a:pt x="361" y="232"/>
                  </a:lnTo>
                  <a:lnTo>
                    <a:pt x="355" y="262"/>
                  </a:lnTo>
                  <a:lnTo>
                    <a:pt x="341" y="287"/>
                  </a:lnTo>
                  <a:lnTo>
                    <a:pt x="322" y="308"/>
                  </a:lnTo>
                  <a:lnTo>
                    <a:pt x="297" y="320"/>
                  </a:lnTo>
                  <a:lnTo>
                    <a:pt x="268" y="326"/>
                  </a:lnTo>
                  <a:lnTo>
                    <a:pt x="93" y="326"/>
                  </a:lnTo>
                  <a:lnTo>
                    <a:pt x="64" y="320"/>
                  </a:lnTo>
                  <a:lnTo>
                    <a:pt x="39" y="308"/>
                  </a:lnTo>
                  <a:lnTo>
                    <a:pt x="17" y="287"/>
                  </a:lnTo>
                  <a:lnTo>
                    <a:pt x="6" y="262"/>
                  </a:lnTo>
                  <a:lnTo>
                    <a:pt x="0" y="232"/>
                  </a:lnTo>
                  <a:lnTo>
                    <a:pt x="0" y="91"/>
                  </a:lnTo>
                  <a:lnTo>
                    <a:pt x="6" y="62"/>
                  </a:lnTo>
                  <a:lnTo>
                    <a:pt x="17" y="37"/>
                  </a:lnTo>
                  <a:lnTo>
                    <a:pt x="39" y="17"/>
                  </a:lnTo>
                  <a:lnTo>
                    <a:pt x="64" y="4"/>
                  </a:lnTo>
                  <a:lnTo>
                    <a:pt x="93" y="0"/>
                  </a:lnTo>
                  <a:close/>
                </a:path>
              </a:pathLst>
            </a:custGeom>
            <a:solidFill>
              <a:srgbClr val="40424F"/>
            </a:solidFill>
            <a:ln w="0">
              <a:solidFill>
                <a:srgbClr val="40424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58" name="Freeform 25"/>
            <p:cNvSpPr>
              <a:spLocks/>
            </p:cNvSpPr>
            <p:nvPr/>
          </p:nvSpPr>
          <p:spPr bwMode="auto">
            <a:xfrm>
              <a:off x="4175126" y="3594101"/>
              <a:ext cx="1168400" cy="77788"/>
            </a:xfrm>
            <a:custGeom>
              <a:avLst/>
              <a:gdLst>
                <a:gd name="T0" fmla="*/ 48 w 1473"/>
                <a:gd name="T1" fmla="*/ 0 h 97"/>
                <a:gd name="T2" fmla="*/ 1425 w 1473"/>
                <a:gd name="T3" fmla="*/ 0 h 97"/>
                <a:gd name="T4" fmla="*/ 1442 w 1473"/>
                <a:gd name="T5" fmla="*/ 4 h 97"/>
                <a:gd name="T6" fmla="*/ 1457 w 1473"/>
                <a:gd name="T7" fmla="*/ 13 h 97"/>
                <a:gd name="T8" fmla="*/ 1469 w 1473"/>
                <a:gd name="T9" fmla="*/ 29 h 97"/>
                <a:gd name="T10" fmla="*/ 1473 w 1473"/>
                <a:gd name="T11" fmla="*/ 48 h 97"/>
                <a:gd name="T12" fmla="*/ 1469 w 1473"/>
                <a:gd name="T13" fmla="*/ 68 h 97"/>
                <a:gd name="T14" fmla="*/ 1457 w 1473"/>
                <a:gd name="T15" fmla="*/ 83 h 97"/>
                <a:gd name="T16" fmla="*/ 1442 w 1473"/>
                <a:gd name="T17" fmla="*/ 93 h 97"/>
                <a:gd name="T18" fmla="*/ 1425 w 1473"/>
                <a:gd name="T19" fmla="*/ 97 h 97"/>
                <a:gd name="T20" fmla="*/ 48 w 1473"/>
                <a:gd name="T21" fmla="*/ 97 h 97"/>
                <a:gd name="T22" fmla="*/ 29 w 1473"/>
                <a:gd name="T23" fmla="*/ 93 h 97"/>
                <a:gd name="T24" fmla="*/ 14 w 1473"/>
                <a:gd name="T25" fmla="*/ 83 h 97"/>
                <a:gd name="T26" fmla="*/ 4 w 1473"/>
                <a:gd name="T27" fmla="*/ 68 h 97"/>
                <a:gd name="T28" fmla="*/ 0 w 1473"/>
                <a:gd name="T29" fmla="*/ 48 h 97"/>
                <a:gd name="T30" fmla="*/ 4 w 1473"/>
                <a:gd name="T31" fmla="*/ 29 h 97"/>
                <a:gd name="T32" fmla="*/ 14 w 1473"/>
                <a:gd name="T33" fmla="*/ 13 h 97"/>
                <a:gd name="T34" fmla="*/ 29 w 1473"/>
                <a:gd name="T35" fmla="*/ 4 h 97"/>
                <a:gd name="T36" fmla="*/ 48 w 1473"/>
                <a:gd name="T3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3" h="97">
                  <a:moveTo>
                    <a:pt x="48" y="0"/>
                  </a:moveTo>
                  <a:lnTo>
                    <a:pt x="1425" y="0"/>
                  </a:lnTo>
                  <a:lnTo>
                    <a:pt x="1442" y="4"/>
                  </a:lnTo>
                  <a:lnTo>
                    <a:pt x="1457" y="13"/>
                  </a:lnTo>
                  <a:lnTo>
                    <a:pt x="1469" y="29"/>
                  </a:lnTo>
                  <a:lnTo>
                    <a:pt x="1473" y="48"/>
                  </a:lnTo>
                  <a:lnTo>
                    <a:pt x="1469" y="68"/>
                  </a:lnTo>
                  <a:lnTo>
                    <a:pt x="1457" y="83"/>
                  </a:lnTo>
                  <a:lnTo>
                    <a:pt x="1442" y="93"/>
                  </a:lnTo>
                  <a:lnTo>
                    <a:pt x="1425" y="97"/>
                  </a:lnTo>
                  <a:lnTo>
                    <a:pt x="48" y="97"/>
                  </a:lnTo>
                  <a:lnTo>
                    <a:pt x="29" y="93"/>
                  </a:lnTo>
                  <a:lnTo>
                    <a:pt x="14" y="83"/>
                  </a:lnTo>
                  <a:lnTo>
                    <a:pt x="4" y="68"/>
                  </a:lnTo>
                  <a:lnTo>
                    <a:pt x="0" y="48"/>
                  </a:lnTo>
                  <a:lnTo>
                    <a:pt x="4" y="29"/>
                  </a:lnTo>
                  <a:lnTo>
                    <a:pt x="14" y="13"/>
                  </a:lnTo>
                  <a:lnTo>
                    <a:pt x="29" y="4"/>
                  </a:lnTo>
                  <a:lnTo>
                    <a:pt x="48" y="0"/>
                  </a:lnTo>
                  <a:close/>
                </a:path>
              </a:pathLst>
            </a:custGeom>
            <a:solidFill>
              <a:srgbClr val="40424F"/>
            </a:solidFill>
            <a:ln w="0">
              <a:solidFill>
                <a:srgbClr val="40424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59" name="Freeform 26"/>
            <p:cNvSpPr>
              <a:spLocks/>
            </p:cNvSpPr>
            <p:nvPr/>
          </p:nvSpPr>
          <p:spPr bwMode="auto">
            <a:xfrm>
              <a:off x="4175126" y="3776663"/>
              <a:ext cx="1168400" cy="76200"/>
            </a:xfrm>
            <a:custGeom>
              <a:avLst/>
              <a:gdLst>
                <a:gd name="T0" fmla="*/ 48 w 1473"/>
                <a:gd name="T1" fmla="*/ 0 h 97"/>
                <a:gd name="T2" fmla="*/ 1425 w 1473"/>
                <a:gd name="T3" fmla="*/ 0 h 97"/>
                <a:gd name="T4" fmla="*/ 1442 w 1473"/>
                <a:gd name="T5" fmla="*/ 3 h 97"/>
                <a:gd name="T6" fmla="*/ 1457 w 1473"/>
                <a:gd name="T7" fmla="*/ 13 h 97"/>
                <a:gd name="T8" fmla="*/ 1469 w 1473"/>
                <a:gd name="T9" fmla="*/ 29 h 97"/>
                <a:gd name="T10" fmla="*/ 1473 w 1473"/>
                <a:gd name="T11" fmla="*/ 48 h 97"/>
                <a:gd name="T12" fmla="*/ 1469 w 1473"/>
                <a:gd name="T13" fmla="*/ 67 h 97"/>
                <a:gd name="T14" fmla="*/ 1457 w 1473"/>
                <a:gd name="T15" fmla="*/ 83 h 97"/>
                <a:gd name="T16" fmla="*/ 1442 w 1473"/>
                <a:gd name="T17" fmla="*/ 93 h 97"/>
                <a:gd name="T18" fmla="*/ 1425 w 1473"/>
                <a:gd name="T19" fmla="*/ 97 h 97"/>
                <a:gd name="T20" fmla="*/ 48 w 1473"/>
                <a:gd name="T21" fmla="*/ 97 h 97"/>
                <a:gd name="T22" fmla="*/ 29 w 1473"/>
                <a:gd name="T23" fmla="*/ 93 h 97"/>
                <a:gd name="T24" fmla="*/ 14 w 1473"/>
                <a:gd name="T25" fmla="*/ 83 h 97"/>
                <a:gd name="T26" fmla="*/ 4 w 1473"/>
                <a:gd name="T27" fmla="*/ 67 h 97"/>
                <a:gd name="T28" fmla="*/ 0 w 1473"/>
                <a:gd name="T29" fmla="*/ 48 h 97"/>
                <a:gd name="T30" fmla="*/ 4 w 1473"/>
                <a:gd name="T31" fmla="*/ 29 h 97"/>
                <a:gd name="T32" fmla="*/ 14 w 1473"/>
                <a:gd name="T33" fmla="*/ 13 h 97"/>
                <a:gd name="T34" fmla="*/ 29 w 1473"/>
                <a:gd name="T35" fmla="*/ 3 h 97"/>
                <a:gd name="T36" fmla="*/ 48 w 1473"/>
                <a:gd name="T3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3" h="97">
                  <a:moveTo>
                    <a:pt x="48" y="0"/>
                  </a:moveTo>
                  <a:lnTo>
                    <a:pt x="1425" y="0"/>
                  </a:lnTo>
                  <a:lnTo>
                    <a:pt x="1442" y="3"/>
                  </a:lnTo>
                  <a:lnTo>
                    <a:pt x="1457" y="13"/>
                  </a:lnTo>
                  <a:lnTo>
                    <a:pt x="1469" y="29"/>
                  </a:lnTo>
                  <a:lnTo>
                    <a:pt x="1473" y="48"/>
                  </a:lnTo>
                  <a:lnTo>
                    <a:pt x="1469" y="67"/>
                  </a:lnTo>
                  <a:lnTo>
                    <a:pt x="1457" y="83"/>
                  </a:lnTo>
                  <a:lnTo>
                    <a:pt x="1442" y="93"/>
                  </a:lnTo>
                  <a:lnTo>
                    <a:pt x="1425" y="97"/>
                  </a:lnTo>
                  <a:lnTo>
                    <a:pt x="48" y="97"/>
                  </a:lnTo>
                  <a:lnTo>
                    <a:pt x="29" y="93"/>
                  </a:lnTo>
                  <a:lnTo>
                    <a:pt x="14" y="83"/>
                  </a:lnTo>
                  <a:lnTo>
                    <a:pt x="4" y="67"/>
                  </a:lnTo>
                  <a:lnTo>
                    <a:pt x="0" y="48"/>
                  </a:lnTo>
                  <a:lnTo>
                    <a:pt x="4" y="29"/>
                  </a:lnTo>
                  <a:lnTo>
                    <a:pt x="14" y="13"/>
                  </a:lnTo>
                  <a:lnTo>
                    <a:pt x="29" y="3"/>
                  </a:lnTo>
                  <a:lnTo>
                    <a:pt x="48" y="0"/>
                  </a:lnTo>
                  <a:close/>
                </a:path>
              </a:pathLst>
            </a:custGeom>
            <a:solidFill>
              <a:srgbClr val="40424F"/>
            </a:solidFill>
            <a:ln w="0">
              <a:solidFill>
                <a:srgbClr val="40424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60" name="Freeform 27"/>
            <p:cNvSpPr>
              <a:spLocks/>
            </p:cNvSpPr>
            <p:nvPr/>
          </p:nvSpPr>
          <p:spPr bwMode="auto">
            <a:xfrm>
              <a:off x="4089401" y="901701"/>
              <a:ext cx="965200" cy="498475"/>
            </a:xfrm>
            <a:custGeom>
              <a:avLst/>
              <a:gdLst>
                <a:gd name="T0" fmla="*/ 609 w 1218"/>
                <a:gd name="T1" fmla="*/ 0 h 628"/>
                <a:gd name="T2" fmla="*/ 640 w 1218"/>
                <a:gd name="T3" fmla="*/ 4 h 628"/>
                <a:gd name="T4" fmla="*/ 669 w 1218"/>
                <a:gd name="T5" fmla="*/ 18 h 628"/>
                <a:gd name="T6" fmla="*/ 694 w 1218"/>
                <a:gd name="T7" fmla="*/ 35 h 628"/>
                <a:gd name="T8" fmla="*/ 712 w 1218"/>
                <a:gd name="T9" fmla="*/ 60 h 628"/>
                <a:gd name="T10" fmla="*/ 723 w 1218"/>
                <a:gd name="T11" fmla="*/ 87 h 628"/>
                <a:gd name="T12" fmla="*/ 729 w 1218"/>
                <a:gd name="T13" fmla="*/ 120 h 628"/>
                <a:gd name="T14" fmla="*/ 729 w 1218"/>
                <a:gd name="T15" fmla="*/ 273 h 628"/>
                <a:gd name="T16" fmla="*/ 1047 w 1218"/>
                <a:gd name="T17" fmla="*/ 273 h 628"/>
                <a:gd name="T18" fmla="*/ 1086 w 1218"/>
                <a:gd name="T19" fmla="*/ 277 h 628"/>
                <a:gd name="T20" fmla="*/ 1123 w 1218"/>
                <a:gd name="T21" fmla="*/ 291 h 628"/>
                <a:gd name="T22" fmla="*/ 1154 w 1218"/>
                <a:gd name="T23" fmla="*/ 310 h 628"/>
                <a:gd name="T24" fmla="*/ 1181 w 1218"/>
                <a:gd name="T25" fmla="*/ 337 h 628"/>
                <a:gd name="T26" fmla="*/ 1200 w 1218"/>
                <a:gd name="T27" fmla="*/ 368 h 628"/>
                <a:gd name="T28" fmla="*/ 1212 w 1218"/>
                <a:gd name="T29" fmla="*/ 403 h 628"/>
                <a:gd name="T30" fmla="*/ 1218 w 1218"/>
                <a:gd name="T31" fmla="*/ 442 h 628"/>
                <a:gd name="T32" fmla="*/ 1218 w 1218"/>
                <a:gd name="T33" fmla="*/ 458 h 628"/>
                <a:gd name="T34" fmla="*/ 1212 w 1218"/>
                <a:gd name="T35" fmla="*/ 496 h 628"/>
                <a:gd name="T36" fmla="*/ 1200 w 1218"/>
                <a:gd name="T37" fmla="*/ 533 h 628"/>
                <a:gd name="T38" fmla="*/ 1181 w 1218"/>
                <a:gd name="T39" fmla="*/ 564 h 628"/>
                <a:gd name="T40" fmla="*/ 1154 w 1218"/>
                <a:gd name="T41" fmla="*/ 589 h 628"/>
                <a:gd name="T42" fmla="*/ 1123 w 1218"/>
                <a:gd name="T43" fmla="*/ 611 h 628"/>
                <a:gd name="T44" fmla="*/ 1086 w 1218"/>
                <a:gd name="T45" fmla="*/ 622 h 628"/>
                <a:gd name="T46" fmla="*/ 1047 w 1218"/>
                <a:gd name="T47" fmla="*/ 628 h 628"/>
                <a:gd name="T48" fmla="*/ 171 w 1218"/>
                <a:gd name="T49" fmla="*/ 628 h 628"/>
                <a:gd name="T50" fmla="*/ 132 w 1218"/>
                <a:gd name="T51" fmla="*/ 622 h 628"/>
                <a:gd name="T52" fmla="*/ 95 w 1218"/>
                <a:gd name="T53" fmla="*/ 611 h 628"/>
                <a:gd name="T54" fmla="*/ 64 w 1218"/>
                <a:gd name="T55" fmla="*/ 589 h 628"/>
                <a:gd name="T56" fmla="*/ 37 w 1218"/>
                <a:gd name="T57" fmla="*/ 564 h 628"/>
                <a:gd name="T58" fmla="*/ 18 w 1218"/>
                <a:gd name="T59" fmla="*/ 533 h 628"/>
                <a:gd name="T60" fmla="*/ 6 w 1218"/>
                <a:gd name="T61" fmla="*/ 496 h 628"/>
                <a:gd name="T62" fmla="*/ 0 w 1218"/>
                <a:gd name="T63" fmla="*/ 458 h 628"/>
                <a:gd name="T64" fmla="*/ 0 w 1218"/>
                <a:gd name="T65" fmla="*/ 442 h 628"/>
                <a:gd name="T66" fmla="*/ 6 w 1218"/>
                <a:gd name="T67" fmla="*/ 403 h 628"/>
                <a:gd name="T68" fmla="*/ 18 w 1218"/>
                <a:gd name="T69" fmla="*/ 368 h 628"/>
                <a:gd name="T70" fmla="*/ 37 w 1218"/>
                <a:gd name="T71" fmla="*/ 337 h 628"/>
                <a:gd name="T72" fmla="*/ 64 w 1218"/>
                <a:gd name="T73" fmla="*/ 310 h 628"/>
                <a:gd name="T74" fmla="*/ 95 w 1218"/>
                <a:gd name="T75" fmla="*/ 291 h 628"/>
                <a:gd name="T76" fmla="*/ 132 w 1218"/>
                <a:gd name="T77" fmla="*/ 277 h 628"/>
                <a:gd name="T78" fmla="*/ 171 w 1218"/>
                <a:gd name="T79" fmla="*/ 273 h 628"/>
                <a:gd name="T80" fmla="*/ 489 w 1218"/>
                <a:gd name="T81" fmla="*/ 273 h 628"/>
                <a:gd name="T82" fmla="*/ 489 w 1218"/>
                <a:gd name="T83" fmla="*/ 120 h 628"/>
                <a:gd name="T84" fmla="*/ 495 w 1218"/>
                <a:gd name="T85" fmla="*/ 87 h 628"/>
                <a:gd name="T86" fmla="*/ 506 w 1218"/>
                <a:gd name="T87" fmla="*/ 60 h 628"/>
                <a:gd name="T88" fmla="*/ 524 w 1218"/>
                <a:gd name="T89" fmla="*/ 35 h 628"/>
                <a:gd name="T90" fmla="*/ 549 w 1218"/>
                <a:gd name="T91" fmla="*/ 18 h 628"/>
                <a:gd name="T92" fmla="*/ 578 w 1218"/>
                <a:gd name="T93" fmla="*/ 4 h 628"/>
                <a:gd name="T94" fmla="*/ 609 w 1218"/>
                <a:gd name="T95" fmla="*/ 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18" h="628">
                  <a:moveTo>
                    <a:pt x="609" y="0"/>
                  </a:moveTo>
                  <a:lnTo>
                    <a:pt x="640" y="4"/>
                  </a:lnTo>
                  <a:lnTo>
                    <a:pt x="669" y="18"/>
                  </a:lnTo>
                  <a:lnTo>
                    <a:pt x="694" y="35"/>
                  </a:lnTo>
                  <a:lnTo>
                    <a:pt x="712" y="60"/>
                  </a:lnTo>
                  <a:lnTo>
                    <a:pt x="723" y="87"/>
                  </a:lnTo>
                  <a:lnTo>
                    <a:pt x="729" y="120"/>
                  </a:lnTo>
                  <a:lnTo>
                    <a:pt x="729" y="273"/>
                  </a:lnTo>
                  <a:lnTo>
                    <a:pt x="1047" y="273"/>
                  </a:lnTo>
                  <a:lnTo>
                    <a:pt x="1086" y="277"/>
                  </a:lnTo>
                  <a:lnTo>
                    <a:pt x="1123" y="291"/>
                  </a:lnTo>
                  <a:lnTo>
                    <a:pt x="1154" y="310"/>
                  </a:lnTo>
                  <a:lnTo>
                    <a:pt x="1181" y="337"/>
                  </a:lnTo>
                  <a:lnTo>
                    <a:pt x="1200" y="368"/>
                  </a:lnTo>
                  <a:lnTo>
                    <a:pt x="1212" y="403"/>
                  </a:lnTo>
                  <a:lnTo>
                    <a:pt x="1218" y="442"/>
                  </a:lnTo>
                  <a:lnTo>
                    <a:pt x="1218" y="458"/>
                  </a:lnTo>
                  <a:lnTo>
                    <a:pt x="1212" y="496"/>
                  </a:lnTo>
                  <a:lnTo>
                    <a:pt x="1200" y="533"/>
                  </a:lnTo>
                  <a:lnTo>
                    <a:pt x="1181" y="564"/>
                  </a:lnTo>
                  <a:lnTo>
                    <a:pt x="1154" y="589"/>
                  </a:lnTo>
                  <a:lnTo>
                    <a:pt x="1123" y="611"/>
                  </a:lnTo>
                  <a:lnTo>
                    <a:pt x="1086" y="622"/>
                  </a:lnTo>
                  <a:lnTo>
                    <a:pt x="1047" y="628"/>
                  </a:lnTo>
                  <a:lnTo>
                    <a:pt x="171" y="628"/>
                  </a:lnTo>
                  <a:lnTo>
                    <a:pt x="132" y="622"/>
                  </a:lnTo>
                  <a:lnTo>
                    <a:pt x="95" y="611"/>
                  </a:lnTo>
                  <a:lnTo>
                    <a:pt x="64" y="589"/>
                  </a:lnTo>
                  <a:lnTo>
                    <a:pt x="37" y="564"/>
                  </a:lnTo>
                  <a:lnTo>
                    <a:pt x="18" y="533"/>
                  </a:lnTo>
                  <a:lnTo>
                    <a:pt x="6" y="496"/>
                  </a:lnTo>
                  <a:lnTo>
                    <a:pt x="0" y="458"/>
                  </a:lnTo>
                  <a:lnTo>
                    <a:pt x="0" y="442"/>
                  </a:lnTo>
                  <a:lnTo>
                    <a:pt x="6" y="403"/>
                  </a:lnTo>
                  <a:lnTo>
                    <a:pt x="18" y="368"/>
                  </a:lnTo>
                  <a:lnTo>
                    <a:pt x="37" y="337"/>
                  </a:lnTo>
                  <a:lnTo>
                    <a:pt x="64" y="310"/>
                  </a:lnTo>
                  <a:lnTo>
                    <a:pt x="95" y="291"/>
                  </a:lnTo>
                  <a:lnTo>
                    <a:pt x="132" y="277"/>
                  </a:lnTo>
                  <a:lnTo>
                    <a:pt x="171" y="273"/>
                  </a:lnTo>
                  <a:lnTo>
                    <a:pt x="489" y="273"/>
                  </a:lnTo>
                  <a:lnTo>
                    <a:pt x="489" y="120"/>
                  </a:lnTo>
                  <a:lnTo>
                    <a:pt x="495" y="87"/>
                  </a:lnTo>
                  <a:lnTo>
                    <a:pt x="506" y="60"/>
                  </a:lnTo>
                  <a:lnTo>
                    <a:pt x="524" y="35"/>
                  </a:lnTo>
                  <a:lnTo>
                    <a:pt x="549" y="18"/>
                  </a:lnTo>
                  <a:lnTo>
                    <a:pt x="578" y="4"/>
                  </a:lnTo>
                  <a:lnTo>
                    <a:pt x="609" y="0"/>
                  </a:lnTo>
                  <a:close/>
                </a:path>
              </a:pathLst>
            </a:custGeom>
            <a:solidFill>
              <a:srgbClr val="C2C63D"/>
            </a:solidFill>
            <a:ln w="0">
              <a:solidFill>
                <a:srgbClr val="C2C63D"/>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61" name="Freeform 28"/>
            <p:cNvSpPr>
              <a:spLocks/>
            </p:cNvSpPr>
            <p:nvPr/>
          </p:nvSpPr>
          <p:spPr bwMode="auto">
            <a:xfrm>
              <a:off x="4089401" y="901701"/>
              <a:ext cx="482600" cy="498475"/>
            </a:xfrm>
            <a:custGeom>
              <a:avLst/>
              <a:gdLst>
                <a:gd name="T0" fmla="*/ 609 w 609"/>
                <a:gd name="T1" fmla="*/ 0 h 628"/>
                <a:gd name="T2" fmla="*/ 609 w 609"/>
                <a:gd name="T3" fmla="*/ 628 h 628"/>
                <a:gd name="T4" fmla="*/ 171 w 609"/>
                <a:gd name="T5" fmla="*/ 628 h 628"/>
                <a:gd name="T6" fmla="*/ 132 w 609"/>
                <a:gd name="T7" fmla="*/ 622 h 628"/>
                <a:gd name="T8" fmla="*/ 95 w 609"/>
                <a:gd name="T9" fmla="*/ 611 h 628"/>
                <a:gd name="T10" fmla="*/ 64 w 609"/>
                <a:gd name="T11" fmla="*/ 589 h 628"/>
                <a:gd name="T12" fmla="*/ 37 w 609"/>
                <a:gd name="T13" fmla="*/ 564 h 628"/>
                <a:gd name="T14" fmla="*/ 18 w 609"/>
                <a:gd name="T15" fmla="*/ 533 h 628"/>
                <a:gd name="T16" fmla="*/ 6 w 609"/>
                <a:gd name="T17" fmla="*/ 496 h 628"/>
                <a:gd name="T18" fmla="*/ 0 w 609"/>
                <a:gd name="T19" fmla="*/ 458 h 628"/>
                <a:gd name="T20" fmla="*/ 0 w 609"/>
                <a:gd name="T21" fmla="*/ 442 h 628"/>
                <a:gd name="T22" fmla="*/ 6 w 609"/>
                <a:gd name="T23" fmla="*/ 403 h 628"/>
                <a:gd name="T24" fmla="*/ 18 w 609"/>
                <a:gd name="T25" fmla="*/ 368 h 628"/>
                <a:gd name="T26" fmla="*/ 37 w 609"/>
                <a:gd name="T27" fmla="*/ 337 h 628"/>
                <a:gd name="T28" fmla="*/ 64 w 609"/>
                <a:gd name="T29" fmla="*/ 310 h 628"/>
                <a:gd name="T30" fmla="*/ 95 w 609"/>
                <a:gd name="T31" fmla="*/ 291 h 628"/>
                <a:gd name="T32" fmla="*/ 132 w 609"/>
                <a:gd name="T33" fmla="*/ 277 h 628"/>
                <a:gd name="T34" fmla="*/ 171 w 609"/>
                <a:gd name="T35" fmla="*/ 273 h 628"/>
                <a:gd name="T36" fmla="*/ 489 w 609"/>
                <a:gd name="T37" fmla="*/ 273 h 628"/>
                <a:gd name="T38" fmla="*/ 489 w 609"/>
                <a:gd name="T39" fmla="*/ 120 h 628"/>
                <a:gd name="T40" fmla="*/ 495 w 609"/>
                <a:gd name="T41" fmla="*/ 87 h 628"/>
                <a:gd name="T42" fmla="*/ 506 w 609"/>
                <a:gd name="T43" fmla="*/ 60 h 628"/>
                <a:gd name="T44" fmla="*/ 524 w 609"/>
                <a:gd name="T45" fmla="*/ 35 h 628"/>
                <a:gd name="T46" fmla="*/ 549 w 609"/>
                <a:gd name="T47" fmla="*/ 18 h 628"/>
                <a:gd name="T48" fmla="*/ 578 w 609"/>
                <a:gd name="T49" fmla="*/ 4 h 628"/>
                <a:gd name="T50" fmla="*/ 609 w 609"/>
                <a:gd name="T51" fmla="*/ 0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9" h="628">
                  <a:moveTo>
                    <a:pt x="609" y="0"/>
                  </a:moveTo>
                  <a:lnTo>
                    <a:pt x="609" y="628"/>
                  </a:lnTo>
                  <a:lnTo>
                    <a:pt x="171" y="628"/>
                  </a:lnTo>
                  <a:lnTo>
                    <a:pt x="132" y="622"/>
                  </a:lnTo>
                  <a:lnTo>
                    <a:pt x="95" y="611"/>
                  </a:lnTo>
                  <a:lnTo>
                    <a:pt x="64" y="589"/>
                  </a:lnTo>
                  <a:lnTo>
                    <a:pt x="37" y="564"/>
                  </a:lnTo>
                  <a:lnTo>
                    <a:pt x="18" y="533"/>
                  </a:lnTo>
                  <a:lnTo>
                    <a:pt x="6" y="496"/>
                  </a:lnTo>
                  <a:lnTo>
                    <a:pt x="0" y="458"/>
                  </a:lnTo>
                  <a:lnTo>
                    <a:pt x="0" y="442"/>
                  </a:lnTo>
                  <a:lnTo>
                    <a:pt x="6" y="403"/>
                  </a:lnTo>
                  <a:lnTo>
                    <a:pt x="18" y="368"/>
                  </a:lnTo>
                  <a:lnTo>
                    <a:pt x="37" y="337"/>
                  </a:lnTo>
                  <a:lnTo>
                    <a:pt x="64" y="310"/>
                  </a:lnTo>
                  <a:lnTo>
                    <a:pt x="95" y="291"/>
                  </a:lnTo>
                  <a:lnTo>
                    <a:pt x="132" y="277"/>
                  </a:lnTo>
                  <a:lnTo>
                    <a:pt x="171" y="273"/>
                  </a:lnTo>
                  <a:lnTo>
                    <a:pt x="489" y="273"/>
                  </a:lnTo>
                  <a:lnTo>
                    <a:pt x="489" y="120"/>
                  </a:lnTo>
                  <a:lnTo>
                    <a:pt x="495" y="87"/>
                  </a:lnTo>
                  <a:lnTo>
                    <a:pt x="506" y="60"/>
                  </a:lnTo>
                  <a:lnTo>
                    <a:pt x="524" y="35"/>
                  </a:lnTo>
                  <a:lnTo>
                    <a:pt x="549" y="18"/>
                  </a:lnTo>
                  <a:lnTo>
                    <a:pt x="578" y="4"/>
                  </a:lnTo>
                  <a:lnTo>
                    <a:pt x="609" y="0"/>
                  </a:lnTo>
                  <a:close/>
                </a:path>
              </a:pathLst>
            </a:custGeom>
            <a:solidFill>
              <a:srgbClr val="B8BC33"/>
            </a:solidFill>
            <a:ln w="0">
              <a:solidFill>
                <a:srgbClr val="B8BC33"/>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grpSp>
      <p:grpSp>
        <p:nvGrpSpPr>
          <p:cNvPr id="62" name="Group 61"/>
          <p:cNvGrpSpPr/>
          <p:nvPr/>
        </p:nvGrpSpPr>
        <p:grpSpPr>
          <a:xfrm>
            <a:off x="6422138" y="951892"/>
            <a:ext cx="457200" cy="457200"/>
            <a:chOff x="-145079" y="1081878"/>
            <a:chExt cx="457200" cy="457200"/>
          </a:xfrm>
        </p:grpSpPr>
        <p:grpSp>
          <p:nvGrpSpPr>
            <p:cNvPr id="63" name="Group 62"/>
            <p:cNvGrpSpPr/>
            <p:nvPr/>
          </p:nvGrpSpPr>
          <p:grpSpPr>
            <a:xfrm>
              <a:off x="-145079" y="1081878"/>
              <a:ext cx="457200" cy="457200"/>
              <a:chOff x="2033588" y="33338"/>
              <a:chExt cx="5076825" cy="5076825"/>
            </a:xfrm>
          </p:grpSpPr>
          <p:sp>
            <p:nvSpPr>
              <p:cNvPr id="70" name="Freeform 6"/>
              <p:cNvSpPr>
                <a:spLocks/>
              </p:cNvSpPr>
              <p:nvPr/>
            </p:nvSpPr>
            <p:spPr bwMode="auto">
              <a:xfrm>
                <a:off x="2033588" y="33338"/>
                <a:ext cx="5076825" cy="5076825"/>
              </a:xfrm>
              <a:custGeom>
                <a:avLst/>
                <a:gdLst>
                  <a:gd name="T0" fmla="*/ 3394 w 6396"/>
                  <a:gd name="T1" fmla="*/ 6 h 6396"/>
                  <a:gd name="T2" fmla="*/ 3774 w 6396"/>
                  <a:gd name="T3" fmla="*/ 52 h 6396"/>
                  <a:gd name="T4" fmla="*/ 4138 w 6396"/>
                  <a:gd name="T5" fmla="*/ 140 h 6396"/>
                  <a:gd name="T6" fmla="*/ 4485 w 6396"/>
                  <a:gd name="T7" fmla="*/ 269 h 6396"/>
                  <a:gd name="T8" fmla="*/ 4813 w 6396"/>
                  <a:gd name="T9" fmla="*/ 436 h 6396"/>
                  <a:gd name="T10" fmla="*/ 5117 w 6396"/>
                  <a:gd name="T11" fmla="*/ 640 h 6396"/>
                  <a:gd name="T12" fmla="*/ 5394 w 6396"/>
                  <a:gd name="T13" fmla="*/ 874 h 6396"/>
                  <a:gd name="T14" fmla="*/ 5644 w 6396"/>
                  <a:gd name="T15" fmla="*/ 1138 h 6396"/>
                  <a:gd name="T16" fmla="*/ 5863 w 6396"/>
                  <a:gd name="T17" fmla="*/ 1428 h 6396"/>
                  <a:gd name="T18" fmla="*/ 6047 w 6396"/>
                  <a:gd name="T19" fmla="*/ 1744 h 6396"/>
                  <a:gd name="T20" fmla="*/ 6196 w 6396"/>
                  <a:gd name="T21" fmla="*/ 2082 h 6396"/>
                  <a:gd name="T22" fmla="*/ 6305 w 6396"/>
                  <a:gd name="T23" fmla="*/ 2438 h 6396"/>
                  <a:gd name="T24" fmla="*/ 6373 w 6396"/>
                  <a:gd name="T25" fmla="*/ 2812 h 6396"/>
                  <a:gd name="T26" fmla="*/ 6396 w 6396"/>
                  <a:gd name="T27" fmla="*/ 3198 h 6396"/>
                  <a:gd name="T28" fmla="*/ 6373 w 6396"/>
                  <a:gd name="T29" fmla="*/ 3584 h 6396"/>
                  <a:gd name="T30" fmla="*/ 6305 w 6396"/>
                  <a:gd name="T31" fmla="*/ 3958 h 6396"/>
                  <a:gd name="T32" fmla="*/ 6196 w 6396"/>
                  <a:gd name="T33" fmla="*/ 4314 h 6396"/>
                  <a:gd name="T34" fmla="*/ 6047 w 6396"/>
                  <a:gd name="T35" fmla="*/ 4652 h 6396"/>
                  <a:gd name="T36" fmla="*/ 5863 w 6396"/>
                  <a:gd name="T37" fmla="*/ 4968 h 6396"/>
                  <a:gd name="T38" fmla="*/ 5644 w 6396"/>
                  <a:gd name="T39" fmla="*/ 5258 h 6396"/>
                  <a:gd name="T40" fmla="*/ 5394 w 6396"/>
                  <a:gd name="T41" fmla="*/ 5522 h 6396"/>
                  <a:gd name="T42" fmla="*/ 5117 w 6396"/>
                  <a:gd name="T43" fmla="*/ 5756 h 6396"/>
                  <a:gd name="T44" fmla="*/ 4813 w 6396"/>
                  <a:gd name="T45" fmla="*/ 5960 h 6396"/>
                  <a:gd name="T46" fmla="*/ 4485 w 6396"/>
                  <a:gd name="T47" fmla="*/ 6127 h 6396"/>
                  <a:gd name="T48" fmla="*/ 4138 w 6396"/>
                  <a:gd name="T49" fmla="*/ 6256 h 6396"/>
                  <a:gd name="T50" fmla="*/ 3774 w 6396"/>
                  <a:gd name="T51" fmla="*/ 6344 h 6396"/>
                  <a:gd name="T52" fmla="*/ 3394 w 6396"/>
                  <a:gd name="T53" fmla="*/ 6390 h 6396"/>
                  <a:gd name="T54" fmla="*/ 3002 w 6396"/>
                  <a:gd name="T55" fmla="*/ 6390 h 6396"/>
                  <a:gd name="T56" fmla="*/ 2622 w 6396"/>
                  <a:gd name="T57" fmla="*/ 6344 h 6396"/>
                  <a:gd name="T58" fmla="*/ 2258 w 6396"/>
                  <a:gd name="T59" fmla="*/ 6256 h 6396"/>
                  <a:gd name="T60" fmla="*/ 1911 w 6396"/>
                  <a:gd name="T61" fmla="*/ 6127 h 6396"/>
                  <a:gd name="T62" fmla="*/ 1583 w 6396"/>
                  <a:gd name="T63" fmla="*/ 5960 h 6396"/>
                  <a:gd name="T64" fmla="*/ 1279 w 6396"/>
                  <a:gd name="T65" fmla="*/ 5756 h 6396"/>
                  <a:gd name="T66" fmla="*/ 1002 w 6396"/>
                  <a:gd name="T67" fmla="*/ 5522 h 6396"/>
                  <a:gd name="T68" fmla="*/ 752 w 6396"/>
                  <a:gd name="T69" fmla="*/ 5258 h 6396"/>
                  <a:gd name="T70" fmla="*/ 533 w 6396"/>
                  <a:gd name="T71" fmla="*/ 4968 h 6396"/>
                  <a:gd name="T72" fmla="*/ 349 w 6396"/>
                  <a:gd name="T73" fmla="*/ 4652 h 6396"/>
                  <a:gd name="T74" fmla="*/ 200 w 6396"/>
                  <a:gd name="T75" fmla="*/ 4314 h 6396"/>
                  <a:gd name="T76" fmla="*/ 91 w 6396"/>
                  <a:gd name="T77" fmla="*/ 3958 h 6396"/>
                  <a:gd name="T78" fmla="*/ 23 w 6396"/>
                  <a:gd name="T79" fmla="*/ 3584 h 6396"/>
                  <a:gd name="T80" fmla="*/ 0 w 6396"/>
                  <a:gd name="T81" fmla="*/ 3198 h 6396"/>
                  <a:gd name="T82" fmla="*/ 23 w 6396"/>
                  <a:gd name="T83" fmla="*/ 2812 h 6396"/>
                  <a:gd name="T84" fmla="*/ 91 w 6396"/>
                  <a:gd name="T85" fmla="*/ 2438 h 6396"/>
                  <a:gd name="T86" fmla="*/ 200 w 6396"/>
                  <a:gd name="T87" fmla="*/ 2082 h 6396"/>
                  <a:gd name="T88" fmla="*/ 349 w 6396"/>
                  <a:gd name="T89" fmla="*/ 1744 h 6396"/>
                  <a:gd name="T90" fmla="*/ 533 w 6396"/>
                  <a:gd name="T91" fmla="*/ 1428 h 6396"/>
                  <a:gd name="T92" fmla="*/ 752 w 6396"/>
                  <a:gd name="T93" fmla="*/ 1138 h 6396"/>
                  <a:gd name="T94" fmla="*/ 1002 w 6396"/>
                  <a:gd name="T95" fmla="*/ 874 h 6396"/>
                  <a:gd name="T96" fmla="*/ 1279 w 6396"/>
                  <a:gd name="T97" fmla="*/ 640 h 6396"/>
                  <a:gd name="T98" fmla="*/ 1583 w 6396"/>
                  <a:gd name="T99" fmla="*/ 436 h 6396"/>
                  <a:gd name="T100" fmla="*/ 1911 w 6396"/>
                  <a:gd name="T101" fmla="*/ 269 h 6396"/>
                  <a:gd name="T102" fmla="*/ 2258 w 6396"/>
                  <a:gd name="T103" fmla="*/ 140 h 6396"/>
                  <a:gd name="T104" fmla="*/ 2622 w 6396"/>
                  <a:gd name="T105" fmla="*/ 52 h 6396"/>
                  <a:gd name="T106" fmla="*/ 3002 w 6396"/>
                  <a:gd name="T107" fmla="*/ 6 h 6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96" h="6396">
                    <a:moveTo>
                      <a:pt x="3198" y="0"/>
                    </a:moveTo>
                    <a:lnTo>
                      <a:pt x="3394" y="6"/>
                    </a:lnTo>
                    <a:lnTo>
                      <a:pt x="3584" y="23"/>
                    </a:lnTo>
                    <a:lnTo>
                      <a:pt x="3774" y="52"/>
                    </a:lnTo>
                    <a:lnTo>
                      <a:pt x="3958" y="91"/>
                    </a:lnTo>
                    <a:lnTo>
                      <a:pt x="4138" y="140"/>
                    </a:lnTo>
                    <a:lnTo>
                      <a:pt x="4314" y="200"/>
                    </a:lnTo>
                    <a:lnTo>
                      <a:pt x="4485" y="269"/>
                    </a:lnTo>
                    <a:lnTo>
                      <a:pt x="4652" y="349"/>
                    </a:lnTo>
                    <a:lnTo>
                      <a:pt x="4813" y="436"/>
                    </a:lnTo>
                    <a:lnTo>
                      <a:pt x="4968" y="533"/>
                    </a:lnTo>
                    <a:lnTo>
                      <a:pt x="5117" y="640"/>
                    </a:lnTo>
                    <a:lnTo>
                      <a:pt x="5258" y="752"/>
                    </a:lnTo>
                    <a:lnTo>
                      <a:pt x="5394" y="874"/>
                    </a:lnTo>
                    <a:lnTo>
                      <a:pt x="5522" y="1002"/>
                    </a:lnTo>
                    <a:lnTo>
                      <a:pt x="5644" y="1138"/>
                    </a:lnTo>
                    <a:lnTo>
                      <a:pt x="5756" y="1279"/>
                    </a:lnTo>
                    <a:lnTo>
                      <a:pt x="5863" y="1428"/>
                    </a:lnTo>
                    <a:lnTo>
                      <a:pt x="5960" y="1583"/>
                    </a:lnTo>
                    <a:lnTo>
                      <a:pt x="6047" y="1744"/>
                    </a:lnTo>
                    <a:lnTo>
                      <a:pt x="6127" y="1911"/>
                    </a:lnTo>
                    <a:lnTo>
                      <a:pt x="6196" y="2082"/>
                    </a:lnTo>
                    <a:lnTo>
                      <a:pt x="6256" y="2258"/>
                    </a:lnTo>
                    <a:lnTo>
                      <a:pt x="6305" y="2438"/>
                    </a:lnTo>
                    <a:lnTo>
                      <a:pt x="6344" y="2622"/>
                    </a:lnTo>
                    <a:lnTo>
                      <a:pt x="6373" y="2812"/>
                    </a:lnTo>
                    <a:lnTo>
                      <a:pt x="6390" y="3002"/>
                    </a:lnTo>
                    <a:lnTo>
                      <a:pt x="6396" y="3198"/>
                    </a:lnTo>
                    <a:lnTo>
                      <a:pt x="6390" y="3394"/>
                    </a:lnTo>
                    <a:lnTo>
                      <a:pt x="6373" y="3584"/>
                    </a:lnTo>
                    <a:lnTo>
                      <a:pt x="6344" y="3774"/>
                    </a:lnTo>
                    <a:lnTo>
                      <a:pt x="6305" y="3958"/>
                    </a:lnTo>
                    <a:lnTo>
                      <a:pt x="6256" y="4138"/>
                    </a:lnTo>
                    <a:lnTo>
                      <a:pt x="6196" y="4314"/>
                    </a:lnTo>
                    <a:lnTo>
                      <a:pt x="6127" y="4485"/>
                    </a:lnTo>
                    <a:lnTo>
                      <a:pt x="6047" y="4652"/>
                    </a:lnTo>
                    <a:lnTo>
                      <a:pt x="5960" y="4813"/>
                    </a:lnTo>
                    <a:lnTo>
                      <a:pt x="5863" y="4968"/>
                    </a:lnTo>
                    <a:lnTo>
                      <a:pt x="5756" y="5117"/>
                    </a:lnTo>
                    <a:lnTo>
                      <a:pt x="5644" y="5258"/>
                    </a:lnTo>
                    <a:lnTo>
                      <a:pt x="5522" y="5394"/>
                    </a:lnTo>
                    <a:lnTo>
                      <a:pt x="5394" y="5522"/>
                    </a:lnTo>
                    <a:lnTo>
                      <a:pt x="5258" y="5644"/>
                    </a:lnTo>
                    <a:lnTo>
                      <a:pt x="5117" y="5756"/>
                    </a:lnTo>
                    <a:lnTo>
                      <a:pt x="4968" y="5863"/>
                    </a:lnTo>
                    <a:lnTo>
                      <a:pt x="4813" y="5960"/>
                    </a:lnTo>
                    <a:lnTo>
                      <a:pt x="4652" y="6047"/>
                    </a:lnTo>
                    <a:lnTo>
                      <a:pt x="4485" y="6127"/>
                    </a:lnTo>
                    <a:lnTo>
                      <a:pt x="4314" y="6196"/>
                    </a:lnTo>
                    <a:lnTo>
                      <a:pt x="4138" y="6256"/>
                    </a:lnTo>
                    <a:lnTo>
                      <a:pt x="3958" y="6305"/>
                    </a:lnTo>
                    <a:lnTo>
                      <a:pt x="3774" y="6344"/>
                    </a:lnTo>
                    <a:lnTo>
                      <a:pt x="3584" y="6373"/>
                    </a:lnTo>
                    <a:lnTo>
                      <a:pt x="3394" y="6390"/>
                    </a:lnTo>
                    <a:lnTo>
                      <a:pt x="3198" y="6396"/>
                    </a:lnTo>
                    <a:lnTo>
                      <a:pt x="3002" y="6390"/>
                    </a:lnTo>
                    <a:lnTo>
                      <a:pt x="2812" y="6373"/>
                    </a:lnTo>
                    <a:lnTo>
                      <a:pt x="2622" y="6344"/>
                    </a:lnTo>
                    <a:lnTo>
                      <a:pt x="2438" y="6305"/>
                    </a:lnTo>
                    <a:lnTo>
                      <a:pt x="2258" y="6256"/>
                    </a:lnTo>
                    <a:lnTo>
                      <a:pt x="2082" y="6196"/>
                    </a:lnTo>
                    <a:lnTo>
                      <a:pt x="1911" y="6127"/>
                    </a:lnTo>
                    <a:lnTo>
                      <a:pt x="1744" y="6047"/>
                    </a:lnTo>
                    <a:lnTo>
                      <a:pt x="1583" y="5960"/>
                    </a:lnTo>
                    <a:lnTo>
                      <a:pt x="1428" y="5863"/>
                    </a:lnTo>
                    <a:lnTo>
                      <a:pt x="1279" y="5756"/>
                    </a:lnTo>
                    <a:lnTo>
                      <a:pt x="1138" y="5644"/>
                    </a:lnTo>
                    <a:lnTo>
                      <a:pt x="1002" y="5522"/>
                    </a:lnTo>
                    <a:lnTo>
                      <a:pt x="874" y="5394"/>
                    </a:lnTo>
                    <a:lnTo>
                      <a:pt x="752" y="5258"/>
                    </a:lnTo>
                    <a:lnTo>
                      <a:pt x="640" y="5117"/>
                    </a:lnTo>
                    <a:lnTo>
                      <a:pt x="533" y="4968"/>
                    </a:lnTo>
                    <a:lnTo>
                      <a:pt x="436" y="4813"/>
                    </a:lnTo>
                    <a:lnTo>
                      <a:pt x="349" y="4652"/>
                    </a:lnTo>
                    <a:lnTo>
                      <a:pt x="269" y="4485"/>
                    </a:lnTo>
                    <a:lnTo>
                      <a:pt x="200" y="4314"/>
                    </a:lnTo>
                    <a:lnTo>
                      <a:pt x="140" y="4138"/>
                    </a:lnTo>
                    <a:lnTo>
                      <a:pt x="91" y="3958"/>
                    </a:lnTo>
                    <a:lnTo>
                      <a:pt x="52" y="3774"/>
                    </a:lnTo>
                    <a:lnTo>
                      <a:pt x="23" y="3584"/>
                    </a:lnTo>
                    <a:lnTo>
                      <a:pt x="6" y="3394"/>
                    </a:lnTo>
                    <a:lnTo>
                      <a:pt x="0" y="3198"/>
                    </a:lnTo>
                    <a:lnTo>
                      <a:pt x="6" y="3002"/>
                    </a:lnTo>
                    <a:lnTo>
                      <a:pt x="23" y="2812"/>
                    </a:lnTo>
                    <a:lnTo>
                      <a:pt x="52" y="2622"/>
                    </a:lnTo>
                    <a:lnTo>
                      <a:pt x="91" y="2438"/>
                    </a:lnTo>
                    <a:lnTo>
                      <a:pt x="140" y="2258"/>
                    </a:lnTo>
                    <a:lnTo>
                      <a:pt x="200" y="2082"/>
                    </a:lnTo>
                    <a:lnTo>
                      <a:pt x="269" y="1911"/>
                    </a:lnTo>
                    <a:lnTo>
                      <a:pt x="349" y="1744"/>
                    </a:lnTo>
                    <a:lnTo>
                      <a:pt x="436" y="1583"/>
                    </a:lnTo>
                    <a:lnTo>
                      <a:pt x="533" y="1428"/>
                    </a:lnTo>
                    <a:lnTo>
                      <a:pt x="640" y="1279"/>
                    </a:lnTo>
                    <a:lnTo>
                      <a:pt x="752" y="1138"/>
                    </a:lnTo>
                    <a:lnTo>
                      <a:pt x="874" y="1002"/>
                    </a:lnTo>
                    <a:lnTo>
                      <a:pt x="1002" y="874"/>
                    </a:lnTo>
                    <a:lnTo>
                      <a:pt x="1138" y="752"/>
                    </a:lnTo>
                    <a:lnTo>
                      <a:pt x="1279" y="640"/>
                    </a:lnTo>
                    <a:lnTo>
                      <a:pt x="1428" y="533"/>
                    </a:lnTo>
                    <a:lnTo>
                      <a:pt x="1583" y="436"/>
                    </a:lnTo>
                    <a:lnTo>
                      <a:pt x="1744" y="349"/>
                    </a:lnTo>
                    <a:lnTo>
                      <a:pt x="1911" y="269"/>
                    </a:lnTo>
                    <a:lnTo>
                      <a:pt x="2082" y="200"/>
                    </a:lnTo>
                    <a:lnTo>
                      <a:pt x="2258" y="140"/>
                    </a:lnTo>
                    <a:lnTo>
                      <a:pt x="2438" y="91"/>
                    </a:lnTo>
                    <a:lnTo>
                      <a:pt x="2622" y="52"/>
                    </a:lnTo>
                    <a:lnTo>
                      <a:pt x="2812" y="23"/>
                    </a:lnTo>
                    <a:lnTo>
                      <a:pt x="3002" y="6"/>
                    </a:lnTo>
                    <a:lnTo>
                      <a:pt x="3198" y="0"/>
                    </a:lnTo>
                    <a:close/>
                  </a:path>
                </a:pathLst>
              </a:custGeom>
              <a:solidFill>
                <a:srgbClr val="40424F"/>
              </a:solidFill>
              <a:ln w="0">
                <a:solidFill>
                  <a:srgbClr val="40424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71" name="Freeform 15"/>
              <p:cNvSpPr>
                <a:spLocks/>
              </p:cNvSpPr>
              <p:nvPr/>
            </p:nvSpPr>
            <p:spPr bwMode="auto">
              <a:xfrm>
                <a:off x="3800476" y="2128838"/>
                <a:ext cx="285750" cy="258763"/>
              </a:xfrm>
              <a:custGeom>
                <a:avLst/>
                <a:gdLst>
                  <a:gd name="T0" fmla="*/ 93 w 361"/>
                  <a:gd name="T1" fmla="*/ 0 h 325"/>
                  <a:gd name="T2" fmla="*/ 268 w 361"/>
                  <a:gd name="T3" fmla="*/ 0 h 325"/>
                  <a:gd name="T4" fmla="*/ 297 w 361"/>
                  <a:gd name="T5" fmla="*/ 4 h 325"/>
                  <a:gd name="T6" fmla="*/ 322 w 361"/>
                  <a:gd name="T7" fmla="*/ 17 h 325"/>
                  <a:gd name="T8" fmla="*/ 341 w 361"/>
                  <a:gd name="T9" fmla="*/ 37 h 325"/>
                  <a:gd name="T10" fmla="*/ 355 w 361"/>
                  <a:gd name="T11" fmla="*/ 62 h 325"/>
                  <a:gd name="T12" fmla="*/ 361 w 361"/>
                  <a:gd name="T13" fmla="*/ 91 h 325"/>
                  <a:gd name="T14" fmla="*/ 361 w 361"/>
                  <a:gd name="T15" fmla="*/ 232 h 325"/>
                  <a:gd name="T16" fmla="*/ 355 w 361"/>
                  <a:gd name="T17" fmla="*/ 261 h 325"/>
                  <a:gd name="T18" fmla="*/ 341 w 361"/>
                  <a:gd name="T19" fmla="*/ 287 h 325"/>
                  <a:gd name="T20" fmla="*/ 322 w 361"/>
                  <a:gd name="T21" fmla="*/ 306 h 325"/>
                  <a:gd name="T22" fmla="*/ 297 w 361"/>
                  <a:gd name="T23" fmla="*/ 320 h 325"/>
                  <a:gd name="T24" fmla="*/ 268 w 361"/>
                  <a:gd name="T25" fmla="*/ 325 h 325"/>
                  <a:gd name="T26" fmla="*/ 93 w 361"/>
                  <a:gd name="T27" fmla="*/ 325 h 325"/>
                  <a:gd name="T28" fmla="*/ 64 w 361"/>
                  <a:gd name="T29" fmla="*/ 320 h 325"/>
                  <a:gd name="T30" fmla="*/ 39 w 361"/>
                  <a:gd name="T31" fmla="*/ 306 h 325"/>
                  <a:gd name="T32" fmla="*/ 17 w 361"/>
                  <a:gd name="T33" fmla="*/ 287 h 325"/>
                  <a:gd name="T34" fmla="*/ 6 w 361"/>
                  <a:gd name="T35" fmla="*/ 261 h 325"/>
                  <a:gd name="T36" fmla="*/ 0 w 361"/>
                  <a:gd name="T37" fmla="*/ 232 h 325"/>
                  <a:gd name="T38" fmla="*/ 0 w 361"/>
                  <a:gd name="T39" fmla="*/ 91 h 325"/>
                  <a:gd name="T40" fmla="*/ 6 w 361"/>
                  <a:gd name="T41" fmla="*/ 62 h 325"/>
                  <a:gd name="T42" fmla="*/ 17 w 361"/>
                  <a:gd name="T43" fmla="*/ 37 h 325"/>
                  <a:gd name="T44" fmla="*/ 39 w 361"/>
                  <a:gd name="T45" fmla="*/ 17 h 325"/>
                  <a:gd name="T46" fmla="*/ 64 w 361"/>
                  <a:gd name="T47" fmla="*/ 4 h 325"/>
                  <a:gd name="T48" fmla="*/ 93 w 361"/>
                  <a:gd name="T49" fmla="*/ 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1" h="325">
                    <a:moveTo>
                      <a:pt x="93" y="0"/>
                    </a:moveTo>
                    <a:lnTo>
                      <a:pt x="268" y="0"/>
                    </a:lnTo>
                    <a:lnTo>
                      <a:pt x="297" y="4"/>
                    </a:lnTo>
                    <a:lnTo>
                      <a:pt x="322" y="17"/>
                    </a:lnTo>
                    <a:lnTo>
                      <a:pt x="341" y="37"/>
                    </a:lnTo>
                    <a:lnTo>
                      <a:pt x="355" y="62"/>
                    </a:lnTo>
                    <a:lnTo>
                      <a:pt x="361" y="91"/>
                    </a:lnTo>
                    <a:lnTo>
                      <a:pt x="361" y="232"/>
                    </a:lnTo>
                    <a:lnTo>
                      <a:pt x="355" y="261"/>
                    </a:lnTo>
                    <a:lnTo>
                      <a:pt x="341" y="287"/>
                    </a:lnTo>
                    <a:lnTo>
                      <a:pt x="322" y="306"/>
                    </a:lnTo>
                    <a:lnTo>
                      <a:pt x="297" y="320"/>
                    </a:lnTo>
                    <a:lnTo>
                      <a:pt x="268" y="325"/>
                    </a:lnTo>
                    <a:lnTo>
                      <a:pt x="93" y="325"/>
                    </a:lnTo>
                    <a:lnTo>
                      <a:pt x="64" y="320"/>
                    </a:lnTo>
                    <a:lnTo>
                      <a:pt x="39" y="306"/>
                    </a:lnTo>
                    <a:lnTo>
                      <a:pt x="17" y="287"/>
                    </a:lnTo>
                    <a:lnTo>
                      <a:pt x="6" y="261"/>
                    </a:lnTo>
                    <a:lnTo>
                      <a:pt x="0" y="232"/>
                    </a:lnTo>
                    <a:lnTo>
                      <a:pt x="0" y="91"/>
                    </a:lnTo>
                    <a:lnTo>
                      <a:pt x="6" y="62"/>
                    </a:lnTo>
                    <a:lnTo>
                      <a:pt x="17" y="37"/>
                    </a:lnTo>
                    <a:lnTo>
                      <a:pt x="39" y="17"/>
                    </a:lnTo>
                    <a:lnTo>
                      <a:pt x="64" y="4"/>
                    </a:lnTo>
                    <a:lnTo>
                      <a:pt x="93" y="0"/>
                    </a:lnTo>
                    <a:close/>
                  </a:path>
                </a:pathLst>
              </a:custGeom>
              <a:solidFill>
                <a:srgbClr val="40424F"/>
              </a:solidFill>
              <a:ln w="0">
                <a:solidFill>
                  <a:srgbClr val="40424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72" name="Freeform 16"/>
              <p:cNvSpPr>
                <a:spLocks/>
              </p:cNvSpPr>
              <p:nvPr/>
            </p:nvSpPr>
            <p:spPr bwMode="auto">
              <a:xfrm>
                <a:off x="4175126" y="2128838"/>
                <a:ext cx="1168400" cy="76200"/>
              </a:xfrm>
              <a:custGeom>
                <a:avLst/>
                <a:gdLst>
                  <a:gd name="T0" fmla="*/ 48 w 1473"/>
                  <a:gd name="T1" fmla="*/ 0 h 97"/>
                  <a:gd name="T2" fmla="*/ 1425 w 1473"/>
                  <a:gd name="T3" fmla="*/ 0 h 97"/>
                  <a:gd name="T4" fmla="*/ 1442 w 1473"/>
                  <a:gd name="T5" fmla="*/ 4 h 97"/>
                  <a:gd name="T6" fmla="*/ 1457 w 1473"/>
                  <a:gd name="T7" fmla="*/ 13 h 97"/>
                  <a:gd name="T8" fmla="*/ 1469 w 1473"/>
                  <a:gd name="T9" fmla="*/ 29 h 97"/>
                  <a:gd name="T10" fmla="*/ 1473 w 1473"/>
                  <a:gd name="T11" fmla="*/ 48 h 97"/>
                  <a:gd name="T12" fmla="*/ 1469 w 1473"/>
                  <a:gd name="T13" fmla="*/ 66 h 97"/>
                  <a:gd name="T14" fmla="*/ 1457 w 1473"/>
                  <a:gd name="T15" fmla="*/ 81 h 97"/>
                  <a:gd name="T16" fmla="*/ 1442 w 1473"/>
                  <a:gd name="T17" fmla="*/ 93 h 97"/>
                  <a:gd name="T18" fmla="*/ 1425 w 1473"/>
                  <a:gd name="T19" fmla="*/ 97 h 97"/>
                  <a:gd name="T20" fmla="*/ 48 w 1473"/>
                  <a:gd name="T21" fmla="*/ 97 h 97"/>
                  <a:gd name="T22" fmla="*/ 29 w 1473"/>
                  <a:gd name="T23" fmla="*/ 93 h 97"/>
                  <a:gd name="T24" fmla="*/ 14 w 1473"/>
                  <a:gd name="T25" fmla="*/ 81 h 97"/>
                  <a:gd name="T26" fmla="*/ 4 w 1473"/>
                  <a:gd name="T27" fmla="*/ 66 h 97"/>
                  <a:gd name="T28" fmla="*/ 0 w 1473"/>
                  <a:gd name="T29" fmla="*/ 48 h 97"/>
                  <a:gd name="T30" fmla="*/ 4 w 1473"/>
                  <a:gd name="T31" fmla="*/ 29 h 97"/>
                  <a:gd name="T32" fmla="*/ 14 w 1473"/>
                  <a:gd name="T33" fmla="*/ 13 h 97"/>
                  <a:gd name="T34" fmla="*/ 29 w 1473"/>
                  <a:gd name="T35" fmla="*/ 4 h 97"/>
                  <a:gd name="T36" fmla="*/ 48 w 1473"/>
                  <a:gd name="T3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3" h="97">
                    <a:moveTo>
                      <a:pt x="48" y="0"/>
                    </a:moveTo>
                    <a:lnTo>
                      <a:pt x="1425" y="0"/>
                    </a:lnTo>
                    <a:lnTo>
                      <a:pt x="1442" y="4"/>
                    </a:lnTo>
                    <a:lnTo>
                      <a:pt x="1457" y="13"/>
                    </a:lnTo>
                    <a:lnTo>
                      <a:pt x="1469" y="29"/>
                    </a:lnTo>
                    <a:lnTo>
                      <a:pt x="1473" y="48"/>
                    </a:lnTo>
                    <a:lnTo>
                      <a:pt x="1469" y="66"/>
                    </a:lnTo>
                    <a:lnTo>
                      <a:pt x="1457" y="81"/>
                    </a:lnTo>
                    <a:lnTo>
                      <a:pt x="1442" y="93"/>
                    </a:lnTo>
                    <a:lnTo>
                      <a:pt x="1425" y="97"/>
                    </a:lnTo>
                    <a:lnTo>
                      <a:pt x="48" y="97"/>
                    </a:lnTo>
                    <a:lnTo>
                      <a:pt x="29" y="93"/>
                    </a:lnTo>
                    <a:lnTo>
                      <a:pt x="14" y="81"/>
                    </a:lnTo>
                    <a:lnTo>
                      <a:pt x="4" y="66"/>
                    </a:lnTo>
                    <a:lnTo>
                      <a:pt x="0" y="48"/>
                    </a:lnTo>
                    <a:lnTo>
                      <a:pt x="4" y="29"/>
                    </a:lnTo>
                    <a:lnTo>
                      <a:pt x="14" y="13"/>
                    </a:lnTo>
                    <a:lnTo>
                      <a:pt x="29" y="4"/>
                    </a:lnTo>
                    <a:lnTo>
                      <a:pt x="48" y="0"/>
                    </a:lnTo>
                    <a:close/>
                  </a:path>
                </a:pathLst>
              </a:custGeom>
              <a:solidFill>
                <a:srgbClr val="40424F"/>
              </a:solidFill>
              <a:ln w="0">
                <a:solidFill>
                  <a:srgbClr val="40424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73" name="Freeform 17"/>
              <p:cNvSpPr>
                <a:spLocks/>
              </p:cNvSpPr>
              <p:nvPr/>
            </p:nvSpPr>
            <p:spPr bwMode="auto">
              <a:xfrm>
                <a:off x="4175126" y="2308226"/>
                <a:ext cx="1168400" cy="79375"/>
              </a:xfrm>
              <a:custGeom>
                <a:avLst/>
                <a:gdLst>
                  <a:gd name="T0" fmla="*/ 48 w 1473"/>
                  <a:gd name="T1" fmla="*/ 0 h 98"/>
                  <a:gd name="T2" fmla="*/ 1425 w 1473"/>
                  <a:gd name="T3" fmla="*/ 0 h 98"/>
                  <a:gd name="T4" fmla="*/ 1442 w 1473"/>
                  <a:gd name="T5" fmla="*/ 3 h 98"/>
                  <a:gd name="T6" fmla="*/ 1457 w 1473"/>
                  <a:gd name="T7" fmla="*/ 15 h 98"/>
                  <a:gd name="T8" fmla="*/ 1469 w 1473"/>
                  <a:gd name="T9" fmla="*/ 31 h 98"/>
                  <a:gd name="T10" fmla="*/ 1473 w 1473"/>
                  <a:gd name="T11" fmla="*/ 48 h 98"/>
                  <a:gd name="T12" fmla="*/ 1469 w 1473"/>
                  <a:gd name="T13" fmla="*/ 67 h 98"/>
                  <a:gd name="T14" fmla="*/ 1457 w 1473"/>
                  <a:gd name="T15" fmla="*/ 83 h 98"/>
                  <a:gd name="T16" fmla="*/ 1442 w 1473"/>
                  <a:gd name="T17" fmla="*/ 95 h 98"/>
                  <a:gd name="T18" fmla="*/ 1425 w 1473"/>
                  <a:gd name="T19" fmla="*/ 98 h 98"/>
                  <a:gd name="T20" fmla="*/ 48 w 1473"/>
                  <a:gd name="T21" fmla="*/ 98 h 98"/>
                  <a:gd name="T22" fmla="*/ 29 w 1473"/>
                  <a:gd name="T23" fmla="*/ 95 h 98"/>
                  <a:gd name="T24" fmla="*/ 14 w 1473"/>
                  <a:gd name="T25" fmla="*/ 83 h 98"/>
                  <a:gd name="T26" fmla="*/ 4 w 1473"/>
                  <a:gd name="T27" fmla="*/ 67 h 98"/>
                  <a:gd name="T28" fmla="*/ 0 w 1473"/>
                  <a:gd name="T29" fmla="*/ 48 h 98"/>
                  <a:gd name="T30" fmla="*/ 4 w 1473"/>
                  <a:gd name="T31" fmla="*/ 31 h 98"/>
                  <a:gd name="T32" fmla="*/ 14 w 1473"/>
                  <a:gd name="T33" fmla="*/ 15 h 98"/>
                  <a:gd name="T34" fmla="*/ 29 w 1473"/>
                  <a:gd name="T35" fmla="*/ 3 h 98"/>
                  <a:gd name="T36" fmla="*/ 48 w 1473"/>
                  <a:gd name="T37"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3" h="98">
                    <a:moveTo>
                      <a:pt x="48" y="0"/>
                    </a:moveTo>
                    <a:lnTo>
                      <a:pt x="1425" y="0"/>
                    </a:lnTo>
                    <a:lnTo>
                      <a:pt x="1442" y="3"/>
                    </a:lnTo>
                    <a:lnTo>
                      <a:pt x="1457" y="15"/>
                    </a:lnTo>
                    <a:lnTo>
                      <a:pt x="1469" y="31"/>
                    </a:lnTo>
                    <a:lnTo>
                      <a:pt x="1473" y="48"/>
                    </a:lnTo>
                    <a:lnTo>
                      <a:pt x="1469" y="67"/>
                    </a:lnTo>
                    <a:lnTo>
                      <a:pt x="1457" y="83"/>
                    </a:lnTo>
                    <a:lnTo>
                      <a:pt x="1442" y="95"/>
                    </a:lnTo>
                    <a:lnTo>
                      <a:pt x="1425" y="98"/>
                    </a:lnTo>
                    <a:lnTo>
                      <a:pt x="48" y="98"/>
                    </a:lnTo>
                    <a:lnTo>
                      <a:pt x="29" y="95"/>
                    </a:lnTo>
                    <a:lnTo>
                      <a:pt x="14" y="83"/>
                    </a:lnTo>
                    <a:lnTo>
                      <a:pt x="4" y="67"/>
                    </a:lnTo>
                    <a:lnTo>
                      <a:pt x="0" y="48"/>
                    </a:lnTo>
                    <a:lnTo>
                      <a:pt x="4" y="31"/>
                    </a:lnTo>
                    <a:lnTo>
                      <a:pt x="14" y="15"/>
                    </a:lnTo>
                    <a:lnTo>
                      <a:pt x="29" y="3"/>
                    </a:lnTo>
                    <a:lnTo>
                      <a:pt x="48" y="0"/>
                    </a:lnTo>
                    <a:close/>
                  </a:path>
                </a:pathLst>
              </a:custGeom>
              <a:solidFill>
                <a:srgbClr val="40424F"/>
              </a:solidFill>
              <a:ln w="0">
                <a:solidFill>
                  <a:srgbClr val="40424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74" name="Freeform 18"/>
              <p:cNvSpPr>
                <a:spLocks/>
              </p:cNvSpPr>
              <p:nvPr/>
            </p:nvSpPr>
            <p:spPr bwMode="auto">
              <a:xfrm>
                <a:off x="3800476" y="2616201"/>
                <a:ext cx="285750" cy="258763"/>
              </a:xfrm>
              <a:custGeom>
                <a:avLst/>
                <a:gdLst>
                  <a:gd name="T0" fmla="*/ 93 w 361"/>
                  <a:gd name="T1" fmla="*/ 0 h 326"/>
                  <a:gd name="T2" fmla="*/ 268 w 361"/>
                  <a:gd name="T3" fmla="*/ 0 h 326"/>
                  <a:gd name="T4" fmla="*/ 297 w 361"/>
                  <a:gd name="T5" fmla="*/ 6 h 326"/>
                  <a:gd name="T6" fmla="*/ 322 w 361"/>
                  <a:gd name="T7" fmla="*/ 18 h 326"/>
                  <a:gd name="T8" fmla="*/ 341 w 361"/>
                  <a:gd name="T9" fmla="*/ 39 h 326"/>
                  <a:gd name="T10" fmla="*/ 355 w 361"/>
                  <a:gd name="T11" fmla="*/ 64 h 326"/>
                  <a:gd name="T12" fmla="*/ 361 w 361"/>
                  <a:gd name="T13" fmla="*/ 93 h 326"/>
                  <a:gd name="T14" fmla="*/ 361 w 361"/>
                  <a:gd name="T15" fmla="*/ 235 h 326"/>
                  <a:gd name="T16" fmla="*/ 355 w 361"/>
                  <a:gd name="T17" fmla="*/ 264 h 326"/>
                  <a:gd name="T18" fmla="*/ 341 w 361"/>
                  <a:gd name="T19" fmla="*/ 289 h 326"/>
                  <a:gd name="T20" fmla="*/ 322 w 361"/>
                  <a:gd name="T21" fmla="*/ 308 h 326"/>
                  <a:gd name="T22" fmla="*/ 297 w 361"/>
                  <a:gd name="T23" fmla="*/ 322 h 326"/>
                  <a:gd name="T24" fmla="*/ 268 w 361"/>
                  <a:gd name="T25" fmla="*/ 326 h 326"/>
                  <a:gd name="T26" fmla="*/ 93 w 361"/>
                  <a:gd name="T27" fmla="*/ 326 h 326"/>
                  <a:gd name="T28" fmla="*/ 64 w 361"/>
                  <a:gd name="T29" fmla="*/ 322 h 326"/>
                  <a:gd name="T30" fmla="*/ 39 w 361"/>
                  <a:gd name="T31" fmla="*/ 308 h 326"/>
                  <a:gd name="T32" fmla="*/ 17 w 361"/>
                  <a:gd name="T33" fmla="*/ 289 h 326"/>
                  <a:gd name="T34" fmla="*/ 6 w 361"/>
                  <a:gd name="T35" fmla="*/ 264 h 326"/>
                  <a:gd name="T36" fmla="*/ 0 w 361"/>
                  <a:gd name="T37" fmla="*/ 235 h 326"/>
                  <a:gd name="T38" fmla="*/ 0 w 361"/>
                  <a:gd name="T39" fmla="*/ 93 h 326"/>
                  <a:gd name="T40" fmla="*/ 6 w 361"/>
                  <a:gd name="T41" fmla="*/ 64 h 326"/>
                  <a:gd name="T42" fmla="*/ 17 w 361"/>
                  <a:gd name="T43" fmla="*/ 39 h 326"/>
                  <a:gd name="T44" fmla="*/ 39 w 361"/>
                  <a:gd name="T45" fmla="*/ 18 h 326"/>
                  <a:gd name="T46" fmla="*/ 64 w 361"/>
                  <a:gd name="T47" fmla="*/ 6 h 326"/>
                  <a:gd name="T48" fmla="*/ 93 w 361"/>
                  <a:gd name="T49"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1" h="326">
                    <a:moveTo>
                      <a:pt x="93" y="0"/>
                    </a:moveTo>
                    <a:lnTo>
                      <a:pt x="268" y="0"/>
                    </a:lnTo>
                    <a:lnTo>
                      <a:pt x="297" y="6"/>
                    </a:lnTo>
                    <a:lnTo>
                      <a:pt x="322" y="18"/>
                    </a:lnTo>
                    <a:lnTo>
                      <a:pt x="341" y="39"/>
                    </a:lnTo>
                    <a:lnTo>
                      <a:pt x="355" y="64"/>
                    </a:lnTo>
                    <a:lnTo>
                      <a:pt x="361" y="93"/>
                    </a:lnTo>
                    <a:lnTo>
                      <a:pt x="361" y="235"/>
                    </a:lnTo>
                    <a:lnTo>
                      <a:pt x="355" y="264"/>
                    </a:lnTo>
                    <a:lnTo>
                      <a:pt x="341" y="289"/>
                    </a:lnTo>
                    <a:lnTo>
                      <a:pt x="322" y="308"/>
                    </a:lnTo>
                    <a:lnTo>
                      <a:pt x="297" y="322"/>
                    </a:lnTo>
                    <a:lnTo>
                      <a:pt x="268" y="326"/>
                    </a:lnTo>
                    <a:lnTo>
                      <a:pt x="93" y="326"/>
                    </a:lnTo>
                    <a:lnTo>
                      <a:pt x="64" y="322"/>
                    </a:lnTo>
                    <a:lnTo>
                      <a:pt x="39" y="308"/>
                    </a:lnTo>
                    <a:lnTo>
                      <a:pt x="17" y="289"/>
                    </a:lnTo>
                    <a:lnTo>
                      <a:pt x="6" y="264"/>
                    </a:lnTo>
                    <a:lnTo>
                      <a:pt x="0" y="235"/>
                    </a:lnTo>
                    <a:lnTo>
                      <a:pt x="0" y="93"/>
                    </a:lnTo>
                    <a:lnTo>
                      <a:pt x="6" y="64"/>
                    </a:lnTo>
                    <a:lnTo>
                      <a:pt x="17" y="39"/>
                    </a:lnTo>
                    <a:lnTo>
                      <a:pt x="39" y="18"/>
                    </a:lnTo>
                    <a:lnTo>
                      <a:pt x="64" y="6"/>
                    </a:lnTo>
                    <a:lnTo>
                      <a:pt x="93" y="0"/>
                    </a:lnTo>
                    <a:close/>
                  </a:path>
                </a:pathLst>
              </a:custGeom>
              <a:solidFill>
                <a:srgbClr val="40424F"/>
              </a:solidFill>
              <a:ln w="0">
                <a:solidFill>
                  <a:srgbClr val="40424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75" name="Freeform 19"/>
              <p:cNvSpPr>
                <a:spLocks/>
              </p:cNvSpPr>
              <p:nvPr/>
            </p:nvSpPr>
            <p:spPr bwMode="auto">
              <a:xfrm>
                <a:off x="4175126" y="2616201"/>
                <a:ext cx="1168400" cy="79375"/>
              </a:xfrm>
              <a:custGeom>
                <a:avLst/>
                <a:gdLst>
                  <a:gd name="T0" fmla="*/ 48 w 1473"/>
                  <a:gd name="T1" fmla="*/ 0 h 99"/>
                  <a:gd name="T2" fmla="*/ 1425 w 1473"/>
                  <a:gd name="T3" fmla="*/ 0 h 99"/>
                  <a:gd name="T4" fmla="*/ 1442 w 1473"/>
                  <a:gd name="T5" fmla="*/ 4 h 99"/>
                  <a:gd name="T6" fmla="*/ 1457 w 1473"/>
                  <a:gd name="T7" fmla="*/ 16 h 99"/>
                  <a:gd name="T8" fmla="*/ 1469 w 1473"/>
                  <a:gd name="T9" fmla="*/ 31 h 99"/>
                  <a:gd name="T10" fmla="*/ 1473 w 1473"/>
                  <a:gd name="T11" fmla="*/ 49 h 99"/>
                  <a:gd name="T12" fmla="*/ 1469 w 1473"/>
                  <a:gd name="T13" fmla="*/ 68 h 99"/>
                  <a:gd name="T14" fmla="*/ 1457 w 1473"/>
                  <a:gd name="T15" fmla="*/ 84 h 99"/>
                  <a:gd name="T16" fmla="*/ 1442 w 1473"/>
                  <a:gd name="T17" fmla="*/ 95 h 99"/>
                  <a:gd name="T18" fmla="*/ 1425 w 1473"/>
                  <a:gd name="T19" fmla="*/ 99 h 99"/>
                  <a:gd name="T20" fmla="*/ 48 w 1473"/>
                  <a:gd name="T21" fmla="*/ 99 h 99"/>
                  <a:gd name="T22" fmla="*/ 29 w 1473"/>
                  <a:gd name="T23" fmla="*/ 95 h 99"/>
                  <a:gd name="T24" fmla="*/ 14 w 1473"/>
                  <a:gd name="T25" fmla="*/ 84 h 99"/>
                  <a:gd name="T26" fmla="*/ 4 w 1473"/>
                  <a:gd name="T27" fmla="*/ 68 h 99"/>
                  <a:gd name="T28" fmla="*/ 0 w 1473"/>
                  <a:gd name="T29" fmla="*/ 49 h 99"/>
                  <a:gd name="T30" fmla="*/ 4 w 1473"/>
                  <a:gd name="T31" fmla="*/ 31 h 99"/>
                  <a:gd name="T32" fmla="*/ 14 w 1473"/>
                  <a:gd name="T33" fmla="*/ 16 h 99"/>
                  <a:gd name="T34" fmla="*/ 29 w 1473"/>
                  <a:gd name="T35" fmla="*/ 4 h 99"/>
                  <a:gd name="T36" fmla="*/ 48 w 1473"/>
                  <a:gd name="T3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3" h="99">
                    <a:moveTo>
                      <a:pt x="48" y="0"/>
                    </a:moveTo>
                    <a:lnTo>
                      <a:pt x="1425" y="0"/>
                    </a:lnTo>
                    <a:lnTo>
                      <a:pt x="1442" y="4"/>
                    </a:lnTo>
                    <a:lnTo>
                      <a:pt x="1457" y="16"/>
                    </a:lnTo>
                    <a:lnTo>
                      <a:pt x="1469" y="31"/>
                    </a:lnTo>
                    <a:lnTo>
                      <a:pt x="1473" y="49"/>
                    </a:lnTo>
                    <a:lnTo>
                      <a:pt x="1469" y="68"/>
                    </a:lnTo>
                    <a:lnTo>
                      <a:pt x="1457" y="84"/>
                    </a:lnTo>
                    <a:lnTo>
                      <a:pt x="1442" y="95"/>
                    </a:lnTo>
                    <a:lnTo>
                      <a:pt x="1425" y="99"/>
                    </a:lnTo>
                    <a:lnTo>
                      <a:pt x="48" y="99"/>
                    </a:lnTo>
                    <a:lnTo>
                      <a:pt x="29" y="95"/>
                    </a:lnTo>
                    <a:lnTo>
                      <a:pt x="14" y="84"/>
                    </a:lnTo>
                    <a:lnTo>
                      <a:pt x="4" y="68"/>
                    </a:lnTo>
                    <a:lnTo>
                      <a:pt x="0" y="49"/>
                    </a:lnTo>
                    <a:lnTo>
                      <a:pt x="4" y="31"/>
                    </a:lnTo>
                    <a:lnTo>
                      <a:pt x="14" y="16"/>
                    </a:lnTo>
                    <a:lnTo>
                      <a:pt x="29" y="4"/>
                    </a:lnTo>
                    <a:lnTo>
                      <a:pt x="48" y="0"/>
                    </a:lnTo>
                    <a:close/>
                  </a:path>
                </a:pathLst>
              </a:custGeom>
              <a:solidFill>
                <a:srgbClr val="40424F"/>
              </a:solidFill>
              <a:ln w="0">
                <a:solidFill>
                  <a:srgbClr val="40424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76" name="Freeform 20"/>
              <p:cNvSpPr>
                <a:spLocks/>
              </p:cNvSpPr>
              <p:nvPr/>
            </p:nvSpPr>
            <p:spPr bwMode="auto">
              <a:xfrm>
                <a:off x="4175126" y="2797176"/>
                <a:ext cx="1168400" cy="77788"/>
              </a:xfrm>
              <a:custGeom>
                <a:avLst/>
                <a:gdLst>
                  <a:gd name="T0" fmla="*/ 48 w 1473"/>
                  <a:gd name="T1" fmla="*/ 0 h 97"/>
                  <a:gd name="T2" fmla="*/ 1425 w 1473"/>
                  <a:gd name="T3" fmla="*/ 0 h 97"/>
                  <a:gd name="T4" fmla="*/ 1442 w 1473"/>
                  <a:gd name="T5" fmla="*/ 4 h 97"/>
                  <a:gd name="T6" fmla="*/ 1457 w 1473"/>
                  <a:gd name="T7" fmla="*/ 13 h 97"/>
                  <a:gd name="T8" fmla="*/ 1469 w 1473"/>
                  <a:gd name="T9" fmla="*/ 29 h 97"/>
                  <a:gd name="T10" fmla="*/ 1473 w 1473"/>
                  <a:gd name="T11" fmla="*/ 48 h 97"/>
                  <a:gd name="T12" fmla="*/ 1469 w 1473"/>
                  <a:gd name="T13" fmla="*/ 68 h 97"/>
                  <a:gd name="T14" fmla="*/ 1457 w 1473"/>
                  <a:gd name="T15" fmla="*/ 83 h 97"/>
                  <a:gd name="T16" fmla="*/ 1442 w 1473"/>
                  <a:gd name="T17" fmla="*/ 93 h 97"/>
                  <a:gd name="T18" fmla="*/ 1425 w 1473"/>
                  <a:gd name="T19" fmla="*/ 97 h 97"/>
                  <a:gd name="T20" fmla="*/ 48 w 1473"/>
                  <a:gd name="T21" fmla="*/ 97 h 97"/>
                  <a:gd name="T22" fmla="*/ 29 w 1473"/>
                  <a:gd name="T23" fmla="*/ 93 h 97"/>
                  <a:gd name="T24" fmla="*/ 14 w 1473"/>
                  <a:gd name="T25" fmla="*/ 83 h 97"/>
                  <a:gd name="T26" fmla="*/ 4 w 1473"/>
                  <a:gd name="T27" fmla="*/ 68 h 97"/>
                  <a:gd name="T28" fmla="*/ 0 w 1473"/>
                  <a:gd name="T29" fmla="*/ 48 h 97"/>
                  <a:gd name="T30" fmla="*/ 4 w 1473"/>
                  <a:gd name="T31" fmla="*/ 29 h 97"/>
                  <a:gd name="T32" fmla="*/ 14 w 1473"/>
                  <a:gd name="T33" fmla="*/ 13 h 97"/>
                  <a:gd name="T34" fmla="*/ 29 w 1473"/>
                  <a:gd name="T35" fmla="*/ 4 h 97"/>
                  <a:gd name="T36" fmla="*/ 48 w 1473"/>
                  <a:gd name="T3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3" h="97">
                    <a:moveTo>
                      <a:pt x="48" y="0"/>
                    </a:moveTo>
                    <a:lnTo>
                      <a:pt x="1425" y="0"/>
                    </a:lnTo>
                    <a:lnTo>
                      <a:pt x="1442" y="4"/>
                    </a:lnTo>
                    <a:lnTo>
                      <a:pt x="1457" y="13"/>
                    </a:lnTo>
                    <a:lnTo>
                      <a:pt x="1469" y="29"/>
                    </a:lnTo>
                    <a:lnTo>
                      <a:pt x="1473" y="48"/>
                    </a:lnTo>
                    <a:lnTo>
                      <a:pt x="1469" y="68"/>
                    </a:lnTo>
                    <a:lnTo>
                      <a:pt x="1457" y="83"/>
                    </a:lnTo>
                    <a:lnTo>
                      <a:pt x="1442" y="93"/>
                    </a:lnTo>
                    <a:lnTo>
                      <a:pt x="1425" y="97"/>
                    </a:lnTo>
                    <a:lnTo>
                      <a:pt x="48" y="97"/>
                    </a:lnTo>
                    <a:lnTo>
                      <a:pt x="29" y="93"/>
                    </a:lnTo>
                    <a:lnTo>
                      <a:pt x="14" y="83"/>
                    </a:lnTo>
                    <a:lnTo>
                      <a:pt x="4" y="68"/>
                    </a:lnTo>
                    <a:lnTo>
                      <a:pt x="0" y="48"/>
                    </a:lnTo>
                    <a:lnTo>
                      <a:pt x="4" y="29"/>
                    </a:lnTo>
                    <a:lnTo>
                      <a:pt x="14" y="13"/>
                    </a:lnTo>
                    <a:lnTo>
                      <a:pt x="29" y="4"/>
                    </a:lnTo>
                    <a:lnTo>
                      <a:pt x="48" y="0"/>
                    </a:lnTo>
                    <a:close/>
                  </a:path>
                </a:pathLst>
              </a:custGeom>
              <a:solidFill>
                <a:srgbClr val="40424F"/>
              </a:solidFill>
              <a:ln w="0">
                <a:solidFill>
                  <a:srgbClr val="40424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77" name="Freeform 21"/>
              <p:cNvSpPr>
                <a:spLocks/>
              </p:cNvSpPr>
              <p:nvPr/>
            </p:nvSpPr>
            <p:spPr bwMode="auto">
              <a:xfrm>
                <a:off x="3800476" y="3105151"/>
                <a:ext cx="285750" cy="258763"/>
              </a:xfrm>
              <a:custGeom>
                <a:avLst/>
                <a:gdLst>
                  <a:gd name="T0" fmla="*/ 93 w 361"/>
                  <a:gd name="T1" fmla="*/ 0 h 325"/>
                  <a:gd name="T2" fmla="*/ 268 w 361"/>
                  <a:gd name="T3" fmla="*/ 0 h 325"/>
                  <a:gd name="T4" fmla="*/ 297 w 361"/>
                  <a:gd name="T5" fmla="*/ 3 h 325"/>
                  <a:gd name="T6" fmla="*/ 322 w 361"/>
                  <a:gd name="T7" fmla="*/ 17 h 325"/>
                  <a:gd name="T8" fmla="*/ 341 w 361"/>
                  <a:gd name="T9" fmla="*/ 38 h 325"/>
                  <a:gd name="T10" fmla="*/ 355 w 361"/>
                  <a:gd name="T11" fmla="*/ 64 h 325"/>
                  <a:gd name="T12" fmla="*/ 361 w 361"/>
                  <a:gd name="T13" fmla="*/ 93 h 325"/>
                  <a:gd name="T14" fmla="*/ 361 w 361"/>
                  <a:gd name="T15" fmla="*/ 232 h 325"/>
                  <a:gd name="T16" fmla="*/ 355 w 361"/>
                  <a:gd name="T17" fmla="*/ 263 h 325"/>
                  <a:gd name="T18" fmla="*/ 341 w 361"/>
                  <a:gd name="T19" fmla="*/ 288 h 325"/>
                  <a:gd name="T20" fmla="*/ 322 w 361"/>
                  <a:gd name="T21" fmla="*/ 308 h 325"/>
                  <a:gd name="T22" fmla="*/ 297 w 361"/>
                  <a:gd name="T23" fmla="*/ 321 h 325"/>
                  <a:gd name="T24" fmla="*/ 268 w 361"/>
                  <a:gd name="T25" fmla="*/ 325 h 325"/>
                  <a:gd name="T26" fmla="*/ 93 w 361"/>
                  <a:gd name="T27" fmla="*/ 325 h 325"/>
                  <a:gd name="T28" fmla="*/ 64 w 361"/>
                  <a:gd name="T29" fmla="*/ 321 h 325"/>
                  <a:gd name="T30" fmla="*/ 39 w 361"/>
                  <a:gd name="T31" fmla="*/ 308 h 325"/>
                  <a:gd name="T32" fmla="*/ 17 w 361"/>
                  <a:gd name="T33" fmla="*/ 288 h 325"/>
                  <a:gd name="T34" fmla="*/ 6 w 361"/>
                  <a:gd name="T35" fmla="*/ 263 h 325"/>
                  <a:gd name="T36" fmla="*/ 0 w 361"/>
                  <a:gd name="T37" fmla="*/ 232 h 325"/>
                  <a:gd name="T38" fmla="*/ 0 w 361"/>
                  <a:gd name="T39" fmla="*/ 93 h 325"/>
                  <a:gd name="T40" fmla="*/ 6 w 361"/>
                  <a:gd name="T41" fmla="*/ 64 h 325"/>
                  <a:gd name="T42" fmla="*/ 17 w 361"/>
                  <a:gd name="T43" fmla="*/ 38 h 325"/>
                  <a:gd name="T44" fmla="*/ 39 w 361"/>
                  <a:gd name="T45" fmla="*/ 17 h 325"/>
                  <a:gd name="T46" fmla="*/ 64 w 361"/>
                  <a:gd name="T47" fmla="*/ 3 h 325"/>
                  <a:gd name="T48" fmla="*/ 93 w 361"/>
                  <a:gd name="T49" fmla="*/ 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1" h="325">
                    <a:moveTo>
                      <a:pt x="93" y="0"/>
                    </a:moveTo>
                    <a:lnTo>
                      <a:pt x="268" y="0"/>
                    </a:lnTo>
                    <a:lnTo>
                      <a:pt x="297" y="3"/>
                    </a:lnTo>
                    <a:lnTo>
                      <a:pt x="322" y="17"/>
                    </a:lnTo>
                    <a:lnTo>
                      <a:pt x="341" y="38"/>
                    </a:lnTo>
                    <a:lnTo>
                      <a:pt x="355" y="64"/>
                    </a:lnTo>
                    <a:lnTo>
                      <a:pt x="361" y="93"/>
                    </a:lnTo>
                    <a:lnTo>
                      <a:pt x="361" y="232"/>
                    </a:lnTo>
                    <a:lnTo>
                      <a:pt x="355" y="263"/>
                    </a:lnTo>
                    <a:lnTo>
                      <a:pt x="341" y="288"/>
                    </a:lnTo>
                    <a:lnTo>
                      <a:pt x="322" y="308"/>
                    </a:lnTo>
                    <a:lnTo>
                      <a:pt x="297" y="321"/>
                    </a:lnTo>
                    <a:lnTo>
                      <a:pt x="268" y="325"/>
                    </a:lnTo>
                    <a:lnTo>
                      <a:pt x="93" y="325"/>
                    </a:lnTo>
                    <a:lnTo>
                      <a:pt x="64" y="321"/>
                    </a:lnTo>
                    <a:lnTo>
                      <a:pt x="39" y="308"/>
                    </a:lnTo>
                    <a:lnTo>
                      <a:pt x="17" y="288"/>
                    </a:lnTo>
                    <a:lnTo>
                      <a:pt x="6" y="263"/>
                    </a:lnTo>
                    <a:lnTo>
                      <a:pt x="0" y="232"/>
                    </a:lnTo>
                    <a:lnTo>
                      <a:pt x="0" y="93"/>
                    </a:lnTo>
                    <a:lnTo>
                      <a:pt x="6" y="64"/>
                    </a:lnTo>
                    <a:lnTo>
                      <a:pt x="17" y="38"/>
                    </a:lnTo>
                    <a:lnTo>
                      <a:pt x="39" y="17"/>
                    </a:lnTo>
                    <a:lnTo>
                      <a:pt x="64" y="3"/>
                    </a:lnTo>
                    <a:lnTo>
                      <a:pt x="93" y="0"/>
                    </a:lnTo>
                    <a:close/>
                  </a:path>
                </a:pathLst>
              </a:custGeom>
              <a:solidFill>
                <a:srgbClr val="40424F"/>
              </a:solidFill>
              <a:ln w="0">
                <a:solidFill>
                  <a:srgbClr val="40424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78" name="Freeform 22"/>
              <p:cNvSpPr>
                <a:spLocks/>
              </p:cNvSpPr>
              <p:nvPr/>
            </p:nvSpPr>
            <p:spPr bwMode="auto">
              <a:xfrm>
                <a:off x="4175126" y="3105151"/>
                <a:ext cx="1168400" cy="77788"/>
              </a:xfrm>
              <a:custGeom>
                <a:avLst/>
                <a:gdLst>
                  <a:gd name="T0" fmla="*/ 48 w 1473"/>
                  <a:gd name="T1" fmla="*/ 0 h 96"/>
                  <a:gd name="T2" fmla="*/ 1425 w 1473"/>
                  <a:gd name="T3" fmla="*/ 0 h 96"/>
                  <a:gd name="T4" fmla="*/ 1442 w 1473"/>
                  <a:gd name="T5" fmla="*/ 3 h 96"/>
                  <a:gd name="T6" fmla="*/ 1457 w 1473"/>
                  <a:gd name="T7" fmla="*/ 13 h 96"/>
                  <a:gd name="T8" fmla="*/ 1469 w 1473"/>
                  <a:gd name="T9" fmla="*/ 29 h 96"/>
                  <a:gd name="T10" fmla="*/ 1473 w 1473"/>
                  <a:gd name="T11" fmla="*/ 48 h 96"/>
                  <a:gd name="T12" fmla="*/ 1469 w 1473"/>
                  <a:gd name="T13" fmla="*/ 67 h 96"/>
                  <a:gd name="T14" fmla="*/ 1457 w 1473"/>
                  <a:gd name="T15" fmla="*/ 83 h 96"/>
                  <a:gd name="T16" fmla="*/ 1442 w 1473"/>
                  <a:gd name="T17" fmla="*/ 93 h 96"/>
                  <a:gd name="T18" fmla="*/ 1425 w 1473"/>
                  <a:gd name="T19" fmla="*/ 96 h 96"/>
                  <a:gd name="T20" fmla="*/ 48 w 1473"/>
                  <a:gd name="T21" fmla="*/ 96 h 96"/>
                  <a:gd name="T22" fmla="*/ 29 w 1473"/>
                  <a:gd name="T23" fmla="*/ 93 h 96"/>
                  <a:gd name="T24" fmla="*/ 14 w 1473"/>
                  <a:gd name="T25" fmla="*/ 83 h 96"/>
                  <a:gd name="T26" fmla="*/ 4 w 1473"/>
                  <a:gd name="T27" fmla="*/ 67 h 96"/>
                  <a:gd name="T28" fmla="*/ 0 w 1473"/>
                  <a:gd name="T29" fmla="*/ 48 h 96"/>
                  <a:gd name="T30" fmla="*/ 4 w 1473"/>
                  <a:gd name="T31" fmla="*/ 29 h 96"/>
                  <a:gd name="T32" fmla="*/ 14 w 1473"/>
                  <a:gd name="T33" fmla="*/ 13 h 96"/>
                  <a:gd name="T34" fmla="*/ 29 w 1473"/>
                  <a:gd name="T35" fmla="*/ 3 h 96"/>
                  <a:gd name="T36" fmla="*/ 48 w 1473"/>
                  <a:gd name="T3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3" h="96">
                    <a:moveTo>
                      <a:pt x="48" y="0"/>
                    </a:moveTo>
                    <a:lnTo>
                      <a:pt x="1425" y="0"/>
                    </a:lnTo>
                    <a:lnTo>
                      <a:pt x="1442" y="3"/>
                    </a:lnTo>
                    <a:lnTo>
                      <a:pt x="1457" y="13"/>
                    </a:lnTo>
                    <a:lnTo>
                      <a:pt x="1469" y="29"/>
                    </a:lnTo>
                    <a:lnTo>
                      <a:pt x="1473" y="48"/>
                    </a:lnTo>
                    <a:lnTo>
                      <a:pt x="1469" y="67"/>
                    </a:lnTo>
                    <a:lnTo>
                      <a:pt x="1457" y="83"/>
                    </a:lnTo>
                    <a:lnTo>
                      <a:pt x="1442" y="93"/>
                    </a:lnTo>
                    <a:lnTo>
                      <a:pt x="1425" y="96"/>
                    </a:lnTo>
                    <a:lnTo>
                      <a:pt x="48" y="96"/>
                    </a:lnTo>
                    <a:lnTo>
                      <a:pt x="29" y="93"/>
                    </a:lnTo>
                    <a:lnTo>
                      <a:pt x="14" y="83"/>
                    </a:lnTo>
                    <a:lnTo>
                      <a:pt x="4" y="67"/>
                    </a:lnTo>
                    <a:lnTo>
                      <a:pt x="0" y="48"/>
                    </a:lnTo>
                    <a:lnTo>
                      <a:pt x="4" y="29"/>
                    </a:lnTo>
                    <a:lnTo>
                      <a:pt x="14" y="13"/>
                    </a:lnTo>
                    <a:lnTo>
                      <a:pt x="29" y="3"/>
                    </a:lnTo>
                    <a:lnTo>
                      <a:pt x="48" y="0"/>
                    </a:lnTo>
                    <a:close/>
                  </a:path>
                </a:pathLst>
              </a:custGeom>
              <a:solidFill>
                <a:srgbClr val="40424F"/>
              </a:solidFill>
              <a:ln w="0">
                <a:solidFill>
                  <a:srgbClr val="40424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79" name="Freeform 23"/>
              <p:cNvSpPr>
                <a:spLocks/>
              </p:cNvSpPr>
              <p:nvPr/>
            </p:nvSpPr>
            <p:spPr bwMode="auto">
              <a:xfrm>
                <a:off x="4175126" y="3287713"/>
                <a:ext cx="1168400" cy="76200"/>
              </a:xfrm>
              <a:custGeom>
                <a:avLst/>
                <a:gdLst>
                  <a:gd name="T0" fmla="*/ 48 w 1473"/>
                  <a:gd name="T1" fmla="*/ 0 h 97"/>
                  <a:gd name="T2" fmla="*/ 1425 w 1473"/>
                  <a:gd name="T3" fmla="*/ 0 h 97"/>
                  <a:gd name="T4" fmla="*/ 1442 w 1473"/>
                  <a:gd name="T5" fmla="*/ 4 h 97"/>
                  <a:gd name="T6" fmla="*/ 1457 w 1473"/>
                  <a:gd name="T7" fmla="*/ 14 h 97"/>
                  <a:gd name="T8" fmla="*/ 1469 w 1473"/>
                  <a:gd name="T9" fmla="*/ 29 h 97"/>
                  <a:gd name="T10" fmla="*/ 1473 w 1473"/>
                  <a:gd name="T11" fmla="*/ 49 h 97"/>
                  <a:gd name="T12" fmla="*/ 1469 w 1473"/>
                  <a:gd name="T13" fmla="*/ 68 h 97"/>
                  <a:gd name="T14" fmla="*/ 1457 w 1473"/>
                  <a:gd name="T15" fmla="*/ 84 h 97"/>
                  <a:gd name="T16" fmla="*/ 1442 w 1473"/>
                  <a:gd name="T17" fmla="*/ 93 h 97"/>
                  <a:gd name="T18" fmla="*/ 1425 w 1473"/>
                  <a:gd name="T19" fmla="*/ 97 h 97"/>
                  <a:gd name="T20" fmla="*/ 48 w 1473"/>
                  <a:gd name="T21" fmla="*/ 97 h 97"/>
                  <a:gd name="T22" fmla="*/ 29 w 1473"/>
                  <a:gd name="T23" fmla="*/ 93 h 97"/>
                  <a:gd name="T24" fmla="*/ 14 w 1473"/>
                  <a:gd name="T25" fmla="*/ 84 h 97"/>
                  <a:gd name="T26" fmla="*/ 4 w 1473"/>
                  <a:gd name="T27" fmla="*/ 68 h 97"/>
                  <a:gd name="T28" fmla="*/ 0 w 1473"/>
                  <a:gd name="T29" fmla="*/ 49 h 97"/>
                  <a:gd name="T30" fmla="*/ 4 w 1473"/>
                  <a:gd name="T31" fmla="*/ 29 h 97"/>
                  <a:gd name="T32" fmla="*/ 14 w 1473"/>
                  <a:gd name="T33" fmla="*/ 14 h 97"/>
                  <a:gd name="T34" fmla="*/ 29 w 1473"/>
                  <a:gd name="T35" fmla="*/ 4 h 97"/>
                  <a:gd name="T36" fmla="*/ 48 w 1473"/>
                  <a:gd name="T3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3" h="97">
                    <a:moveTo>
                      <a:pt x="48" y="0"/>
                    </a:moveTo>
                    <a:lnTo>
                      <a:pt x="1425" y="0"/>
                    </a:lnTo>
                    <a:lnTo>
                      <a:pt x="1442" y="4"/>
                    </a:lnTo>
                    <a:lnTo>
                      <a:pt x="1457" y="14"/>
                    </a:lnTo>
                    <a:lnTo>
                      <a:pt x="1469" y="29"/>
                    </a:lnTo>
                    <a:lnTo>
                      <a:pt x="1473" y="49"/>
                    </a:lnTo>
                    <a:lnTo>
                      <a:pt x="1469" y="68"/>
                    </a:lnTo>
                    <a:lnTo>
                      <a:pt x="1457" y="84"/>
                    </a:lnTo>
                    <a:lnTo>
                      <a:pt x="1442" y="93"/>
                    </a:lnTo>
                    <a:lnTo>
                      <a:pt x="1425" y="97"/>
                    </a:lnTo>
                    <a:lnTo>
                      <a:pt x="48" y="97"/>
                    </a:lnTo>
                    <a:lnTo>
                      <a:pt x="29" y="93"/>
                    </a:lnTo>
                    <a:lnTo>
                      <a:pt x="14" y="84"/>
                    </a:lnTo>
                    <a:lnTo>
                      <a:pt x="4" y="68"/>
                    </a:lnTo>
                    <a:lnTo>
                      <a:pt x="0" y="49"/>
                    </a:lnTo>
                    <a:lnTo>
                      <a:pt x="4" y="29"/>
                    </a:lnTo>
                    <a:lnTo>
                      <a:pt x="14" y="14"/>
                    </a:lnTo>
                    <a:lnTo>
                      <a:pt x="29" y="4"/>
                    </a:lnTo>
                    <a:lnTo>
                      <a:pt x="48" y="0"/>
                    </a:lnTo>
                    <a:close/>
                  </a:path>
                </a:pathLst>
              </a:custGeom>
              <a:solidFill>
                <a:srgbClr val="40424F"/>
              </a:solidFill>
              <a:ln w="0">
                <a:solidFill>
                  <a:srgbClr val="40424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80" name="Freeform 24"/>
              <p:cNvSpPr>
                <a:spLocks/>
              </p:cNvSpPr>
              <p:nvPr/>
            </p:nvSpPr>
            <p:spPr bwMode="auto">
              <a:xfrm>
                <a:off x="3800476" y="3594101"/>
                <a:ext cx="285750" cy="258763"/>
              </a:xfrm>
              <a:custGeom>
                <a:avLst/>
                <a:gdLst>
                  <a:gd name="T0" fmla="*/ 93 w 361"/>
                  <a:gd name="T1" fmla="*/ 0 h 326"/>
                  <a:gd name="T2" fmla="*/ 268 w 361"/>
                  <a:gd name="T3" fmla="*/ 0 h 326"/>
                  <a:gd name="T4" fmla="*/ 297 w 361"/>
                  <a:gd name="T5" fmla="*/ 4 h 326"/>
                  <a:gd name="T6" fmla="*/ 322 w 361"/>
                  <a:gd name="T7" fmla="*/ 17 h 326"/>
                  <a:gd name="T8" fmla="*/ 341 w 361"/>
                  <a:gd name="T9" fmla="*/ 37 h 326"/>
                  <a:gd name="T10" fmla="*/ 355 w 361"/>
                  <a:gd name="T11" fmla="*/ 62 h 326"/>
                  <a:gd name="T12" fmla="*/ 361 w 361"/>
                  <a:gd name="T13" fmla="*/ 91 h 326"/>
                  <a:gd name="T14" fmla="*/ 361 w 361"/>
                  <a:gd name="T15" fmla="*/ 232 h 326"/>
                  <a:gd name="T16" fmla="*/ 355 w 361"/>
                  <a:gd name="T17" fmla="*/ 262 h 326"/>
                  <a:gd name="T18" fmla="*/ 341 w 361"/>
                  <a:gd name="T19" fmla="*/ 287 h 326"/>
                  <a:gd name="T20" fmla="*/ 322 w 361"/>
                  <a:gd name="T21" fmla="*/ 308 h 326"/>
                  <a:gd name="T22" fmla="*/ 297 w 361"/>
                  <a:gd name="T23" fmla="*/ 320 h 326"/>
                  <a:gd name="T24" fmla="*/ 268 w 361"/>
                  <a:gd name="T25" fmla="*/ 326 h 326"/>
                  <a:gd name="T26" fmla="*/ 93 w 361"/>
                  <a:gd name="T27" fmla="*/ 326 h 326"/>
                  <a:gd name="T28" fmla="*/ 64 w 361"/>
                  <a:gd name="T29" fmla="*/ 320 h 326"/>
                  <a:gd name="T30" fmla="*/ 39 w 361"/>
                  <a:gd name="T31" fmla="*/ 308 h 326"/>
                  <a:gd name="T32" fmla="*/ 17 w 361"/>
                  <a:gd name="T33" fmla="*/ 287 h 326"/>
                  <a:gd name="T34" fmla="*/ 6 w 361"/>
                  <a:gd name="T35" fmla="*/ 262 h 326"/>
                  <a:gd name="T36" fmla="*/ 0 w 361"/>
                  <a:gd name="T37" fmla="*/ 232 h 326"/>
                  <a:gd name="T38" fmla="*/ 0 w 361"/>
                  <a:gd name="T39" fmla="*/ 91 h 326"/>
                  <a:gd name="T40" fmla="*/ 6 w 361"/>
                  <a:gd name="T41" fmla="*/ 62 h 326"/>
                  <a:gd name="T42" fmla="*/ 17 w 361"/>
                  <a:gd name="T43" fmla="*/ 37 h 326"/>
                  <a:gd name="T44" fmla="*/ 39 w 361"/>
                  <a:gd name="T45" fmla="*/ 17 h 326"/>
                  <a:gd name="T46" fmla="*/ 64 w 361"/>
                  <a:gd name="T47" fmla="*/ 4 h 326"/>
                  <a:gd name="T48" fmla="*/ 93 w 361"/>
                  <a:gd name="T49"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1" h="326">
                    <a:moveTo>
                      <a:pt x="93" y="0"/>
                    </a:moveTo>
                    <a:lnTo>
                      <a:pt x="268" y="0"/>
                    </a:lnTo>
                    <a:lnTo>
                      <a:pt x="297" y="4"/>
                    </a:lnTo>
                    <a:lnTo>
                      <a:pt x="322" y="17"/>
                    </a:lnTo>
                    <a:lnTo>
                      <a:pt x="341" y="37"/>
                    </a:lnTo>
                    <a:lnTo>
                      <a:pt x="355" y="62"/>
                    </a:lnTo>
                    <a:lnTo>
                      <a:pt x="361" y="91"/>
                    </a:lnTo>
                    <a:lnTo>
                      <a:pt x="361" y="232"/>
                    </a:lnTo>
                    <a:lnTo>
                      <a:pt x="355" y="262"/>
                    </a:lnTo>
                    <a:lnTo>
                      <a:pt x="341" y="287"/>
                    </a:lnTo>
                    <a:lnTo>
                      <a:pt x="322" y="308"/>
                    </a:lnTo>
                    <a:lnTo>
                      <a:pt x="297" y="320"/>
                    </a:lnTo>
                    <a:lnTo>
                      <a:pt x="268" y="326"/>
                    </a:lnTo>
                    <a:lnTo>
                      <a:pt x="93" y="326"/>
                    </a:lnTo>
                    <a:lnTo>
                      <a:pt x="64" y="320"/>
                    </a:lnTo>
                    <a:lnTo>
                      <a:pt x="39" y="308"/>
                    </a:lnTo>
                    <a:lnTo>
                      <a:pt x="17" y="287"/>
                    </a:lnTo>
                    <a:lnTo>
                      <a:pt x="6" y="262"/>
                    </a:lnTo>
                    <a:lnTo>
                      <a:pt x="0" y="232"/>
                    </a:lnTo>
                    <a:lnTo>
                      <a:pt x="0" y="91"/>
                    </a:lnTo>
                    <a:lnTo>
                      <a:pt x="6" y="62"/>
                    </a:lnTo>
                    <a:lnTo>
                      <a:pt x="17" y="37"/>
                    </a:lnTo>
                    <a:lnTo>
                      <a:pt x="39" y="17"/>
                    </a:lnTo>
                    <a:lnTo>
                      <a:pt x="64" y="4"/>
                    </a:lnTo>
                    <a:lnTo>
                      <a:pt x="93" y="0"/>
                    </a:lnTo>
                    <a:close/>
                  </a:path>
                </a:pathLst>
              </a:custGeom>
              <a:solidFill>
                <a:srgbClr val="40424F"/>
              </a:solidFill>
              <a:ln w="0">
                <a:solidFill>
                  <a:srgbClr val="40424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81" name="Freeform 25"/>
              <p:cNvSpPr>
                <a:spLocks/>
              </p:cNvSpPr>
              <p:nvPr/>
            </p:nvSpPr>
            <p:spPr bwMode="auto">
              <a:xfrm>
                <a:off x="4175126" y="3594101"/>
                <a:ext cx="1168400" cy="77788"/>
              </a:xfrm>
              <a:custGeom>
                <a:avLst/>
                <a:gdLst>
                  <a:gd name="T0" fmla="*/ 48 w 1473"/>
                  <a:gd name="T1" fmla="*/ 0 h 97"/>
                  <a:gd name="T2" fmla="*/ 1425 w 1473"/>
                  <a:gd name="T3" fmla="*/ 0 h 97"/>
                  <a:gd name="T4" fmla="*/ 1442 w 1473"/>
                  <a:gd name="T5" fmla="*/ 4 h 97"/>
                  <a:gd name="T6" fmla="*/ 1457 w 1473"/>
                  <a:gd name="T7" fmla="*/ 13 h 97"/>
                  <a:gd name="T8" fmla="*/ 1469 w 1473"/>
                  <a:gd name="T9" fmla="*/ 29 h 97"/>
                  <a:gd name="T10" fmla="*/ 1473 w 1473"/>
                  <a:gd name="T11" fmla="*/ 48 h 97"/>
                  <a:gd name="T12" fmla="*/ 1469 w 1473"/>
                  <a:gd name="T13" fmla="*/ 68 h 97"/>
                  <a:gd name="T14" fmla="*/ 1457 w 1473"/>
                  <a:gd name="T15" fmla="*/ 83 h 97"/>
                  <a:gd name="T16" fmla="*/ 1442 w 1473"/>
                  <a:gd name="T17" fmla="*/ 93 h 97"/>
                  <a:gd name="T18" fmla="*/ 1425 w 1473"/>
                  <a:gd name="T19" fmla="*/ 97 h 97"/>
                  <a:gd name="T20" fmla="*/ 48 w 1473"/>
                  <a:gd name="T21" fmla="*/ 97 h 97"/>
                  <a:gd name="T22" fmla="*/ 29 w 1473"/>
                  <a:gd name="T23" fmla="*/ 93 h 97"/>
                  <a:gd name="T24" fmla="*/ 14 w 1473"/>
                  <a:gd name="T25" fmla="*/ 83 h 97"/>
                  <a:gd name="T26" fmla="*/ 4 w 1473"/>
                  <a:gd name="T27" fmla="*/ 68 h 97"/>
                  <a:gd name="T28" fmla="*/ 0 w 1473"/>
                  <a:gd name="T29" fmla="*/ 48 h 97"/>
                  <a:gd name="T30" fmla="*/ 4 w 1473"/>
                  <a:gd name="T31" fmla="*/ 29 h 97"/>
                  <a:gd name="T32" fmla="*/ 14 w 1473"/>
                  <a:gd name="T33" fmla="*/ 13 h 97"/>
                  <a:gd name="T34" fmla="*/ 29 w 1473"/>
                  <a:gd name="T35" fmla="*/ 4 h 97"/>
                  <a:gd name="T36" fmla="*/ 48 w 1473"/>
                  <a:gd name="T3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3" h="97">
                    <a:moveTo>
                      <a:pt x="48" y="0"/>
                    </a:moveTo>
                    <a:lnTo>
                      <a:pt x="1425" y="0"/>
                    </a:lnTo>
                    <a:lnTo>
                      <a:pt x="1442" y="4"/>
                    </a:lnTo>
                    <a:lnTo>
                      <a:pt x="1457" y="13"/>
                    </a:lnTo>
                    <a:lnTo>
                      <a:pt x="1469" y="29"/>
                    </a:lnTo>
                    <a:lnTo>
                      <a:pt x="1473" y="48"/>
                    </a:lnTo>
                    <a:lnTo>
                      <a:pt x="1469" y="68"/>
                    </a:lnTo>
                    <a:lnTo>
                      <a:pt x="1457" y="83"/>
                    </a:lnTo>
                    <a:lnTo>
                      <a:pt x="1442" y="93"/>
                    </a:lnTo>
                    <a:lnTo>
                      <a:pt x="1425" y="97"/>
                    </a:lnTo>
                    <a:lnTo>
                      <a:pt x="48" y="97"/>
                    </a:lnTo>
                    <a:lnTo>
                      <a:pt x="29" y="93"/>
                    </a:lnTo>
                    <a:lnTo>
                      <a:pt x="14" y="83"/>
                    </a:lnTo>
                    <a:lnTo>
                      <a:pt x="4" y="68"/>
                    </a:lnTo>
                    <a:lnTo>
                      <a:pt x="0" y="48"/>
                    </a:lnTo>
                    <a:lnTo>
                      <a:pt x="4" y="29"/>
                    </a:lnTo>
                    <a:lnTo>
                      <a:pt x="14" y="13"/>
                    </a:lnTo>
                    <a:lnTo>
                      <a:pt x="29" y="4"/>
                    </a:lnTo>
                    <a:lnTo>
                      <a:pt x="48" y="0"/>
                    </a:lnTo>
                    <a:close/>
                  </a:path>
                </a:pathLst>
              </a:custGeom>
              <a:solidFill>
                <a:srgbClr val="40424F"/>
              </a:solidFill>
              <a:ln w="0">
                <a:solidFill>
                  <a:srgbClr val="40424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82" name="Freeform 26"/>
              <p:cNvSpPr>
                <a:spLocks/>
              </p:cNvSpPr>
              <p:nvPr/>
            </p:nvSpPr>
            <p:spPr bwMode="auto">
              <a:xfrm>
                <a:off x="4175126" y="3776663"/>
                <a:ext cx="1168400" cy="76200"/>
              </a:xfrm>
              <a:custGeom>
                <a:avLst/>
                <a:gdLst>
                  <a:gd name="T0" fmla="*/ 48 w 1473"/>
                  <a:gd name="T1" fmla="*/ 0 h 97"/>
                  <a:gd name="T2" fmla="*/ 1425 w 1473"/>
                  <a:gd name="T3" fmla="*/ 0 h 97"/>
                  <a:gd name="T4" fmla="*/ 1442 w 1473"/>
                  <a:gd name="T5" fmla="*/ 3 h 97"/>
                  <a:gd name="T6" fmla="*/ 1457 w 1473"/>
                  <a:gd name="T7" fmla="*/ 13 h 97"/>
                  <a:gd name="T8" fmla="*/ 1469 w 1473"/>
                  <a:gd name="T9" fmla="*/ 29 h 97"/>
                  <a:gd name="T10" fmla="*/ 1473 w 1473"/>
                  <a:gd name="T11" fmla="*/ 48 h 97"/>
                  <a:gd name="T12" fmla="*/ 1469 w 1473"/>
                  <a:gd name="T13" fmla="*/ 67 h 97"/>
                  <a:gd name="T14" fmla="*/ 1457 w 1473"/>
                  <a:gd name="T15" fmla="*/ 83 h 97"/>
                  <a:gd name="T16" fmla="*/ 1442 w 1473"/>
                  <a:gd name="T17" fmla="*/ 93 h 97"/>
                  <a:gd name="T18" fmla="*/ 1425 w 1473"/>
                  <a:gd name="T19" fmla="*/ 97 h 97"/>
                  <a:gd name="T20" fmla="*/ 48 w 1473"/>
                  <a:gd name="T21" fmla="*/ 97 h 97"/>
                  <a:gd name="T22" fmla="*/ 29 w 1473"/>
                  <a:gd name="T23" fmla="*/ 93 h 97"/>
                  <a:gd name="T24" fmla="*/ 14 w 1473"/>
                  <a:gd name="T25" fmla="*/ 83 h 97"/>
                  <a:gd name="T26" fmla="*/ 4 w 1473"/>
                  <a:gd name="T27" fmla="*/ 67 h 97"/>
                  <a:gd name="T28" fmla="*/ 0 w 1473"/>
                  <a:gd name="T29" fmla="*/ 48 h 97"/>
                  <a:gd name="T30" fmla="*/ 4 w 1473"/>
                  <a:gd name="T31" fmla="*/ 29 h 97"/>
                  <a:gd name="T32" fmla="*/ 14 w 1473"/>
                  <a:gd name="T33" fmla="*/ 13 h 97"/>
                  <a:gd name="T34" fmla="*/ 29 w 1473"/>
                  <a:gd name="T35" fmla="*/ 3 h 97"/>
                  <a:gd name="T36" fmla="*/ 48 w 1473"/>
                  <a:gd name="T37"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3" h="97">
                    <a:moveTo>
                      <a:pt x="48" y="0"/>
                    </a:moveTo>
                    <a:lnTo>
                      <a:pt x="1425" y="0"/>
                    </a:lnTo>
                    <a:lnTo>
                      <a:pt x="1442" y="3"/>
                    </a:lnTo>
                    <a:lnTo>
                      <a:pt x="1457" y="13"/>
                    </a:lnTo>
                    <a:lnTo>
                      <a:pt x="1469" y="29"/>
                    </a:lnTo>
                    <a:lnTo>
                      <a:pt x="1473" y="48"/>
                    </a:lnTo>
                    <a:lnTo>
                      <a:pt x="1469" y="67"/>
                    </a:lnTo>
                    <a:lnTo>
                      <a:pt x="1457" y="83"/>
                    </a:lnTo>
                    <a:lnTo>
                      <a:pt x="1442" y="93"/>
                    </a:lnTo>
                    <a:lnTo>
                      <a:pt x="1425" y="97"/>
                    </a:lnTo>
                    <a:lnTo>
                      <a:pt x="48" y="97"/>
                    </a:lnTo>
                    <a:lnTo>
                      <a:pt x="29" y="93"/>
                    </a:lnTo>
                    <a:lnTo>
                      <a:pt x="14" y="83"/>
                    </a:lnTo>
                    <a:lnTo>
                      <a:pt x="4" y="67"/>
                    </a:lnTo>
                    <a:lnTo>
                      <a:pt x="0" y="48"/>
                    </a:lnTo>
                    <a:lnTo>
                      <a:pt x="4" y="29"/>
                    </a:lnTo>
                    <a:lnTo>
                      <a:pt x="14" y="13"/>
                    </a:lnTo>
                    <a:lnTo>
                      <a:pt x="29" y="3"/>
                    </a:lnTo>
                    <a:lnTo>
                      <a:pt x="48" y="0"/>
                    </a:lnTo>
                    <a:close/>
                  </a:path>
                </a:pathLst>
              </a:custGeom>
              <a:solidFill>
                <a:srgbClr val="40424F"/>
              </a:solidFill>
              <a:ln w="0">
                <a:solidFill>
                  <a:srgbClr val="40424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grpSp>
        <p:grpSp>
          <p:nvGrpSpPr>
            <p:cNvPr id="64" name="Group 63"/>
            <p:cNvGrpSpPr/>
            <p:nvPr/>
          </p:nvGrpSpPr>
          <p:grpSpPr>
            <a:xfrm>
              <a:off x="-35200" y="1195891"/>
              <a:ext cx="228600" cy="228600"/>
              <a:chOff x="3908536" y="1254036"/>
              <a:chExt cx="281989" cy="290284"/>
            </a:xfrm>
          </p:grpSpPr>
          <p:sp>
            <p:nvSpPr>
              <p:cNvPr id="65" name="Freeform 48"/>
              <p:cNvSpPr>
                <a:spLocks/>
              </p:cNvSpPr>
              <p:nvPr/>
            </p:nvSpPr>
            <p:spPr bwMode="auto">
              <a:xfrm>
                <a:off x="3908536" y="1254036"/>
                <a:ext cx="274320" cy="274320"/>
              </a:xfrm>
              <a:custGeom>
                <a:avLst/>
                <a:gdLst>
                  <a:gd name="T0" fmla="*/ 1343 w 1360"/>
                  <a:gd name="T1" fmla="*/ 104 h 1573"/>
                  <a:gd name="T2" fmla="*/ 1308 w 1360"/>
                  <a:gd name="T3" fmla="*/ 185 h 1573"/>
                  <a:gd name="T4" fmla="*/ 1295 w 1360"/>
                  <a:gd name="T5" fmla="*/ 220 h 1573"/>
                  <a:gd name="T6" fmla="*/ 1273 w 1360"/>
                  <a:gd name="T7" fmla="*/ 260 h 1573"/>
                  <a:gd name="T8" fmla="*/ 1216 w 1360"/>
                  <a:gd name="T9" fmla="*/ 359 h 1573"/>
                  <a:gd name="T10" fmla="*/ 1173 w 1360"/>
                  <a:gd name="T11" fmla="*/ 422 h 1573"/>
                  <a:gd name="T12" fmla="*/ 1136 w 1360"/>
                  <a:gd name="T13" fmla="*/ 475 h 1573"/>
                  <a:gd name="T14" fmla="*/ 1129 w 1360"/>
                  <a:gd name="T15" fmla="*/ 488 h 1573"/>
                  <a:gd name="T16" fmla="*/ 1065 w 1360"/>
                  <a:gd name="T17" fmla="*/ 573 h 1573"/>
                  <a:gd name="T18" fmla="*/ 1007 w 1360"/>
                  <a:gd name="T19" fmla="*/ 648 h 1573"/>
                  <a:gd name="T20" fmla="*/ 936 w 1360"/>
                  <a:gd name="T21" fmla="*/ 735 h 1573"/>
                  <a:gd name="T22" fmla="*/ 872 w 1360"/>
                  <a:gd name="T23" fmla="*/ 810 h 1573"/>
                  <a:gd name="T24" fmla="*/ 861 w 1360"/>
                  <a:gd name="T25" fmla="*/ 824 h 1573"/>
                  <a:gd name="T26" fmla="*/ 783 w 1360"/>
                  <a:gd name="T27" fmla="*/ 909 h 1573"/>
                  <a:gd name="T28" fmla="*/ 702 w 1360"/>
                  <a:gd name="T29" fmla="*/ 996 h 1573"/>
                  <a:gd name="T30" fmla="*/ 618 w 1360"/>
                  <a:gd name="T31" fmla="*/ 1083 h 1573"/>
                  <a:gd name="T32" fmla="*/ 450 w 1360"/>
                  <a:gd name="T33" fmla="*/ 1249 h 1573"/>
                  <a:gd name="T34" fmla="*/ 376 w 1360"/>
                  <a:gd name="T35" fmla="*/ 1318 h 1573"/>
                  <a:gd name="T36" fmla="*/ 373 w 1360"/>
                  <a:gd name="T37" fmla="*/ 1320 h 1573"/>
                  <a:gd name="T38" fmla="*/ 307 w 1360"/>
                  <a:gd name="T39" fmla="*/ 1382 h 1573"/>
                  <a:gd name="T40" fmla="*/ 247 w 1360"/>
                  <a:gd name="T41" fmla="*/ 1438 h 1573"/>
                  <a:gd name="T42" fmla="*/ 236 w 1360"/>
                  <a:gd name="T43" fmla="*/ 1446 h 1573"/>
                  <a:gd name="T44" fmla="*/ 193 w 1360"/>
                  <a:gd name="T45" fmla="*/ 1486 h 1573"/>
                  <a:gd name="T46" fmla="*/ 178 w 1360"/>
                  <a:gd name="T47" fmla="*/ 1500 h 1573"/>
                  <a:gd name="T48" fmla="*/ 160 w 1360"/>
                  <a:gd name="T49" fmla="*/ 1515 h 1573"/>
                  <a:gd name="T50" fmla="*/ 141 w 1360"/>
                  <a:gd name="T51" fmla="*/ 1531 h 1573"/>
                  <a:gd name="T52" fmla="*/ 126 w 1360"/>
                  <a:gd name="T53" fmla="*/ 1544 h 1573"/>
                  <a:gd name="T54" fmla="*/ 114 w 1360"/>
                  <a:gd name="T55" fmla="*/ 1554 h 1573"/>
                  <a:gd name="T56" fmla="*/ 106 w 1360"/>
                  <a:gd name="T57" fmla="*/ 1562 h 1573"/>
                  <a:gd name="T58" fmla="*/ 95 w 1360"/>
                  <a:gd name="T59" fmla="*/ 1571 h 1573"/>
                  <a:gd name="T60" fmla="*/ 2 w 1360"/>
                  <a:gd name="T61" fmla="*/ 1521 h 1573"/>
                  <a:gd name="T62" fmla="*/ 14 w 1360"/>
                  <a:gd name="T63" fmla="*/ 1511 h 1573"/>
                  <a:gd name="T64" fmla="*/ 25 w 1360"/>
                  <a:gd name="T65" fmla="*/ 1502 h 1573"/>
                  <a:gd name="T66" fmla="*/ 35 w 1360"/>
                  <a:gd name="T67" fmla="*/ 1492 h 1573"/>
                  <a:gd name="T68" fmla="*/ 51 w 1360"/>
                  <a:gd name="T69" fmla="*/ 1481 h 1573"/>
                  <a:gd name="T70" fmla="*/ 66 w 1360"/>
                  <a:gd name="T71" fmla="*/ 1467 h 1573"/>
                  <a:gd name="T72" fmla="*/ 87 w 1360"/>
                  <a:gd name="T73" fmla="*/ 1448 h 1573"/>
                  <a:gd name="T74" fmla="*/ 120 w 1360"/>
                  <a:gd name="T75" fmla="*/ 1419 h 1573"/>
                  <a:gd name="T76" fmla="*/ 211 w 1360"/>
                  <a:gd name="T77" fmla="*/ 1336 h 1573"/>
                  <a:gd name="T78" fmla="*/ 245 w 1360"/>
                  <a:gd name="T79" fmla="*/ 1303 h 1573"/>
                  <a:gd name="T80" fmla="*/ 346 w 1360"/>
                  <a:gd name="T81" fmla="*/ 1210 h 1573"/>
                  <a:gd name="T82" fmla="*/ 396 w 1360"/>
                  <a:gd name="T83" fmla="*/ 1160 h 1573"/>
                  <a:gd name="T84" fmla="*/ 556 w 1360"/>
                  <a:gd name="T85" fmla="*/ 1000 h 1573"/>
                  <a:gd name="T86" fmla="*/ 602 w 1360"/>
                  <a:gd name="T87" fmla="*/ 951 h 1573"/>
                  <a:gd name="T88" fmla="*/ 679 w 1360"/>
                  <a:gd name="T89" fmla="*/ 866 h 1573"/>
                  <a:gd name="T90" fmla="*/ 766 w 1360"/>
                  <a:gd name="T91" fmla="*/ 772 h 1573"/>
                  <a:gd name="T92" fmla="*/ 836 w 1360"/>
                  <a:gd name="T93" fmla="*/ 693 h 1573"/>
                  <a:gd name="T94" fmla="*/ 909 w 1360"/>
                  <a:gd name="T95" fmla="*/ 606 h 1573"/>
                  <a:gd name="T96" fmla="*/ 978 w 1360"/>
                  <a:gd name="T97" fmla="*/ 517 h 1573"/>
                  <a:gd name="T98" fmla="*/ 1046 w 1360"/>
                  <a:gd name="T99" fmla="*/ 426 h 1573"/>
                  <a:gd name="T100" fmla="*/ 1115 w 1360"/>
                  <a:gd name="T101" fmla="*/ 324 h 1573"/>
                  <a:gd name="T102" fmla="*/ 1179 w 1360"/>
                  <a:gd name="T103" fmla="*/ 216 h 1573"/>
                  <a:gd name="T104" fmla="*/ 1212 w 1360"/>
                  <a:gd name="T105" fmla="*/ 146 h 1573"/>
                  <a:gd name="T106" fmla="*/ 1250 w 1360"/>
                  <a:gd name="T107" fmla="*/ 54 h 1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60" h="1573">
                    <a:moveTo>
                      <a:pt x="1270" y="0"/>
                    </a:moveTo>
                    <a:lnTo>
                      <a:pt x="1360" y="50"/>
                    </a:lnTo>
                    <a:lnTo>
                      <a:pt x="1343" y="104"/>
                    </a:lnTo>
                    <a:lnTo>
                      <a:pt x="1312" y="175"/>
                    </a:lnTo>
                    <a:lnTo>
                      <a:pt x="1310" y="181"/>
                    </a:lnTo>
                    <a:lnTo>
                      <a:pt x="1308" y="185"/>
                    </a:lnTo>
                    <a:lnTo>
                      <a:pt x="1306" y="189"/>
                    </a:lnTo>
                    <a:lnTo>
                      <a:pt x="1306" y="191"/>
                    </a:lnTo>
                    <a:lnTo>
                      <a:pt x="1295" y="220"/>
                    </a:lnTo>
                    <a:lnTo>
                      <a:pt x="1279" y="247"/>
                    </a:lnTo>
                    <a:lnTo>
                      <a:pt x="1275" y="252"/>
                    </a:lnTo>
                    <a:lnTo>
                      <a:pt x="1273" y="260"/>
                    </a:lnTo>
                    <a:lnTo>
                      <a:pt x="1271" y="262"/>
                    </a:lnTo>
                    <a:lnTo>
                      <a:pt x="1270" y="266"/>
                    </a:lnTo>
                    <a:lnTo>
                      <a:pt x="1216" y="359"/>
                    </a:lnTo>
                    <a:lnTo>
                      <a:pt x="1210" y="366"/>
                    </a:lnTo>
                    <a:lnTo>
                      <a:pt x="1204" y="376"/>
                    </a:lnTo>
                    <a:lnTo>
                      <a:pt x="1173" y="422"/>
                    </a:lnTo>
                    <a:lnTo>
                      <a:pt x="1140" y="471"/>
                    </a:lnTo>
                    <a:lnTo>
                      <a:pt x="1138" y="473"/>
                    </a:lnTo>
                    <a:lnTo>
                      <a:pt x="1136" y="475"/>
                    </a:lnTo>
                    <a:lnTo>
                      <a:pt x="1135" y="478"/>
                    </a:lnTo>
                    <a:lnTo>
                      <a:pt x="1131" y="484"/>
                    </a:lnTo>
                    <a:lnTo>
                      <a:pt x="1129" y="488"/>
                    </a:lnTo>
                    <a:lnTo>
                      <a:pt x="1082" y="552"/>
                    </a:lnTo>
                    <a:lnTo>
                      <a:pt x="1075" y="561"/>
                    </a:lnTo>
                    <a:lnTo>
                      <a:pt x="1065" y="573"/>
                    </a:lnTo>
                    <a:lnTo>
                      <a:pt x="1011" y="644"/>
                    </a:lnTo>
                    <a:lnTo>
                      <a:pt x="1009" y="646"/>
                    </a:lnTo>
                    <a:lnTo>
                      <a:pt x="1007" y="648"/>
                    </a:lnTo>
                    <a:lnTo>
                      <a:pt x="1005" y="652"/>
                    </a:lnTo>
                    <a:lnTo>
                      <a:pt x="942" y="727"/>
                    </a:lnTo>
                    <a:lnTo>
                      <a:pt x="936" y="735"/>
                    </a:lnTo>
                    <a:lnTo>
                      <a:pt x="930" y="743"/>
                    </a:lnTo>
                    <a:lnTo>
                      <a:pt x="924" y="751"/>
                    </a:lnTo>
                    <a:lnTo>
                      <a:pt x="872" y="810"/>
                    </a:lnTo>
                    <a:lnTo>
                      <a:pt x="868" y="816"/>
                    </a:lnTo>
                    <a:lnTo>
                      <a:pt x="863" y="822"/>
                    </a:lnTo>
                    <a:lnTo>
                      <a:pt x="861" y="824"/>
                    </a:lnTo>
                    <a:lnTo>
                      <a:pt x="859" y="826"/>
                    </a:lnTo>
                    <a:lnTo>
                      <a:pt x="857" y="828"/>
                    </a:lnTo>
                    <a:lnTo>
                      <a:pt x="783" y="909"/>
                    </a:lnTo>
                    <a:lnTo>
                      <a:pt x="776" y="919"/>
                    </a:lnTo>
                    <a:lnTo>
                      <a:pt x="768" y="926"/>
                    </a:lnTo>
                    <a:lnTo>
                      <a:pt x="702" y="996"/>
                    </a:lnTo>
                    <a:lnTo>
                      <a:pt x="697" y="1002"/>
                    </a:lnTo>
                    <a:lnTo>
                      <a:pt x="691" y="1009"/>
                    </a:lnTo>
                    <a:lnTo>
                      <a:pt x="618" y="1083"/>
                    </a:lnTo>
                    <a:lnTo>
                      <a:pt x="527" y="1174"/>
                    </a:lnTo>
                    <a:lnTo>
                      <a:pt x="458" y="1241"/>
                    </a:lnTo>
                    <a:lnTo>
                      <a:pt x="450" y="1249"/>
                    </a:lnTo>
                    <a:lnTo>
                      <a:pt x="442" y="1257"/>
                    </a:lnTo>
                    <a:lnTo>
                      <a:pt x="407" y="1287"/>
                    </a:lnTo>
                    <a:lnTo>
                      <a:pt x="376" y="1318"/>
                    </a:lnTo>
                    <a:lnTo>
                      <a:pt x="376" y="1320"/>
                    </a:lnTo>
                    <a:lnTo>
                      <a:pt x="375" y="1320"/>
                    </a:lnTo>
                    <a:lnTo>
                      <a:pt x="373" y="1320"/>
                    </a:lnTo>
                    <a:lnTo>
                      <a:pt x="344" y="1351"/>
                    </a:lnTo>
                    <a:lnTo>
                      <a:pt x="313" y="1378"/>
                    </a:lnTo>
                    <a:lnTo>
                      <a:pt x="307" y="1382"/>
                    </a:lnTo>
                    <a:lnTo>
                      <a:pt x="303" y="1386"/>
                    </a:lnTo>
                    <a:lnTo>
                      <a:pt x="274" y="1413"/>
                    </a:lnTo>
                    <a:lnTo>
                      <a:pt x="247" y="1438"/>
                    </a:lnTo>
                    <a:lnTo>
                      <a:pt x="245" y="1438"/>
                    </a:lnTo>
                    <a:lnTo>
                      <a:pt x="241" y="1442"/>
                    </a:lnTo>
                    <a:lnTo>
                      <a:pt x="236" y="1446"/>
                    </a:lnTo>
                    <a:lnTo>
                      <a:pt x="216" y="1465"/>
                    </a:lnTo>
                    <a:lnTo>
                      <a:pt x="199" y="1481"/>
                    </a:lnTo>
                    <a:lnTo>
                      <a:pt x="193" y="1486"/>
                    </a:lnTo>
                    <a:lnTo>
                      <a:pt x="187" y="1492"/>
                    </a:lnTo>
                    <a:lnTo>
                      <a:pt x="182" y="1496"/>
                    </a:lnTo>
                    <a:lnTo>
                      <a:pt x="178" y="1500"/>
                    </a:lnTo>
                    <a:lnTo>
                      <a:pt x="172" y="1504"/>
                    </a:lnTo>
                    <a:lnTo>
                      <a:pt x="166" y="1509"/>
                    </a:lnTo>
                    <a:lnTo>
                      <a:pt x="160" y="1515"/>
                    </a:lnTo>
                    <a:lnTo>
                      <a:pt x="153" y="1521"/>
                    </a:lnTo>
                    <a:lnTo>
                      <a:pt x="147" y="1527"/>
                    </a:lnTo>
                    <a:lnTo>
                      <a:pt x="141" y="1531"/>
                    </a:lnTo>
                    <a:lnTo>
                      <a:pt x="137" y="1535"/>
                    </a:lnTo>
                    <a:lnTo>
                      <a:pt x="132" y="1538"/>
                    </a:lnTo>
                    <a:lnTo>
                      <a:pt x="126" y="1544"/>
                    </a:lnTo>
                    <a:lnTo>
                      <a:pt x="122" y="1548"/>
                    </a:lnTo>
                    <a:lnTo>
                      <a:pt x="118" y="1550"/>
                    </a:lnTo>
                    <a:lnTo>
                      <a:pt x="114" y="1554"/>
                    </a:lnTo>
                    <a:lnTo>
                      <a:pt x="110" y="1558"/>
                    </a:lnTo>
                    <a:lnTo>
                      <a:pt x="108" y="1560"/>
                    </a:lnTo>
                    <a:lnTo>
                      <a:pt x="106" y="1562"/>
                    </a:lnTo>
                    <a:lnTo>
                      <a:pt x="105" y="1564"/>
                    </a:lnTo>
                    <a:lnTo>
                      <a:pt x="99" y="1567"/>
                    </a:lnTo>
                    <a:lnTo>
                      <a:pt x="95" y="1571"/>
                    </a:lnTo>
                    <a:lnTo>
                      <a:pt x="93" y="1573"/>
                    </a:lnTo>
                    <a:lnTo>
                      <a:pt x="0" y="1523"/>
                    </a:lnTo>
                    <a:lnTo>
                      <a:pt x="2" y="1521"/>
                    </a:lnTo>
                    <a:lnTo>
                      <a:pt x="6" y="1519"/>
                    </a:lnTo>
                    <a:lnTo>
                      <a:pt x="10" y="1515"/>
                    </a:lnTo>
                    <a:lnTo>
                      <a:pt x="14" y="1511"/>
                    </a:lnTo>
                    <a:lnTo>
                      <a:pt x="18" y="1508"/>
                    </a:lnTo>
                    <a:lnTo>
                      <a:pt x="22" y="1506"/>
                    </a:lnTo>
                    <a:lnTo>
                      <a:pt x="25" y="1502"/>
                    </a:lnTo>
                    <a:lnTo>
                      <a:pt x="29" y="1500"/>
                    </a:lnTo>
                    <a:lnTo>
                      <a:pt x="33" y="1496"/>
                    </a:lnTo>
                    <a:lnTo>
                      <a:pt x="35" y="1492"/>
                    </a:lnTo>
                    <a:lnTo>
                      <a:pt x="39" y="1490"/>
                    </a:lnTo>
                    <a:lnTo>
                      <a:pt x="43" y="1486"/>
                    </a:lnTo>
                    <a:lnTo>
                      <a:pt x="51" y="1481"/>
                    </a:lnTo>
                    <a:lnTo>
                      <a:pt x="58" y="1473"/>
                    </a:lnTo>
                    <a:lnTo>
                      <a:pt x="62" y="1471"/>
                    </a:lnTo>
                    <a:lnTo>
                      <a:pt x="66" y="1467"/>
                    </a:lnTo>
                    <a:lnTo>
                      <a:pt x="76" y="1459"/>
                    </a:lnTo>
                    <a:lnTo>
                      <a:pt x="85" y="1450"/>
                    </a:lnTo>
                    <a:lnTo>
                      <a:pt x="87" y="1448"/>
                    </a:lnTo>
                    <a:lnTo>
                      <a:pt x="89" y="1446"/>
                    </a:lnTo>
                    <a:lnTo>
                      <a:pt x="93" y="1444"/>
                    </a:lnTo>
                    <a:lnTo>
                      <a:pt x="120" y="1419"/>
                    </a:lnTo>
                    <a:lnTo>
                      <a:pt x="153" y="1390"/>
                    </a:lnTo>
                    <a:lnTo>
                      <a:pt x="207" y="1340"/>
                    </a:lnTo>
                    <a:lnTo>
                      <a:pt x="211" y="1336"/>
                    </a:lnTo>
                    <a:lnTo>
                      <a:pt x="214" y="1332"/>
                    </a:lnTo>
                    <a:lnTo>
                      <a:pt x="220" y="1328"/>
                    </a:lnTo>
                    <a:lnTo>
                      <a:pt x="245" y="1303"/>
                    </a:lnTo>
                    <a:lnTo>
                      <a:pt x="274" y="1278"/>
                    </a:lnTo>
                    <a:lnTo>
                      <a:pt x="282" y="1270"/>
                    </a:lnTo>
                    <a:lnTo>
                      <a:pt x="346" y="1210"/>
                    </a:lnTo>
                    <a:lnTo>
                      <a:pt x="353" y="1202"/>
                    </a:lnTo>
                    <a:lnTo>
                      <a:pt x="361" y="1195"/>
                    </a:lnTo>
                    <a:lnTo>
                      <a:pt x="396" y="1160"/>
                    </a:lnTo>
                    <a:lnTo>
                      <a:pt x="430" y="1127"/>
                    </a:lnTo>
                    <a:lnTo>
                      <a:pt x="519" y="1038"/>
                    </a:lnTo>
                    <a:lnTo>
                      <a:pt x="556" y="1000"/>
                    </a:lnTo>
                    <a:lnTo>
                      <a:pt x="594" y="961"/>
                    </a:lnTo>
                    <a:lnTo>
                      <a:pt x="598" y="957"/>
                    </a:lnTo>
                    <a:lnTo>
                      <a:pt x="602" y="951"/>
                    </a:lnTo>
                    <a:lnTo>
                      <a:pt x="672" y="876"/>
                    </a:lnTo>
                    <a:lnTo>
                      <a:pt x="675" y="872"/>
                    </a:lnTo>
                    <a:lnTo>
                      <a:pt x="679" y="866"/>
                    </a:lnTo>
                    <a:lnTo>
                      <a:pt x="685" y="863"/>
                    </a:lnTo>
                    <a:lnTo>
                      <a:pt x="760" y="780"/>
                    </a:lnTo>
                    <a:lnTo>
                      <a:pt x="766" y="772"/>
                    </a:lnTo>
                    <a:lnTo>
                      <a:pt x="774" y="764"/>
                    </a:lnTo>
                    <a:lnTo>
                      <a:pt x="828" y="702"/>
                    </a:lnTo>
                    <a:lnTo>
                      <a:pt x="836" y="693"/>
                    </a:lnTo>
                    <a:lnTo>
                      <a:pt x="845" y="683"/>
                    </a:lnTo>
                    <a:lnTo>
                      <a:pt x="876" y="644"/>
                    </a:lnTo>
                    <a:lnTo>
                      <a:pt x="909" y="606"/>
                    </a:lnTo>
                    <a:lnTo>
                      <a:pt x="913" y="602"/>
                    </a:lnTo>
                    <a:lnTo>
                      <a:pt x="971" y="529"/>
                    </a:lnTo>
                    <a:lnTo>
                      <a:pt x="978" y="517"/>
                    </a:lnTo>
                    <a:lnTo>
                      <a:pt x="986" y="507"/>
                    </a:lnTo>
                    <a:lnTo>
                      <a:pt x="1034" y="442"/>
                    </a:lnTo>
                    <a:lnTo>
                      <a:pt x="1046" y="426"/>
                    </a:lnTo>
                    <a:lnTo>
                      <a:pt x="1079" y="380"/>
                    </a:lnTo>
                    <a:lnTo>
                      <a:pt x="1109" y="332"/>
                    </a:lnTo>
                    <a:lnTo>
                      <a:pt x="1115" y="324"/>
                    </a:lnTo>
                    <a:lnTo>
                      <a:pt x="1121" y="314"/>
                    </a:lnTo>
                    <a:lnTo>
                      <a:pt x="1175" y="222"/>
                    </a:lnTo>
                    <a:lnTo>
                      <a:pt x="1179" y="216"/>
                    </a:lnTo>
                    <a:lnTo>
                      <a:pt x="1181" y="208"/>
                    </a:lnTo>
                    <a:lnTo>
                      <a:pt x="1185" y="202"/>
                    </a:lnTo>
                    <a:lnTo>
                      <a:pt x="1212" y="146"/>
                    </a:lnTo>
                    <a:lnTo>
                      <a:pt x="1217" y="137"/>
                    </a:lnTo>
                    <a:lnTo>
                      <a:pt x="1221" y="127"/>
                    </a:lnTo>
                    <a:lnTo>
                      <a:pt x="1250" y="54"/>
                    </a:lnTo>
                    <a:lnTo>
                      <a:pt x="1260" y="27"/>
                    </a:lnTo>
                    <a:lnTo>
                      <a:pt x="1270" y="0"/>
                    </a:lnTo>
                    <a:close/>
                  </a:path>
                </a:pathLst>
              </a:custGeom>
              <a:solidFill>
                <a:srgbClr val="00A154"/>
              </a:solidFill>
              <a:ln w="0">
                <a:solidFill>
                  <a:srgbClr val="00A154"/>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grpSp>
            <p:nvGrpSpPr>
              <p:cNvPr id="66" name="Group 65"/>
              <p:cNvGrpSpPr/>
              <p:nvPr/>
            </p:nvGrpSpPr>
            <p:grpSpPr>
              <a:xfrm>
                <a:off x="3916205" y="1270000"/>
                <a:ext cx="274320" cy="274320"/>
                <a:chOff x="3916205" y="1270000"/>
                <a:chExt cx="1344613" cy="1722438"/>
              </a:xfrm>
            </p:grpSpPr>
            <p:sp>
              <p:nvSpPr>
                <p:cNvPr id="67" name="Freeform 46"/>
                <p:cNvSpPr>
                  <a:spLocks/>
                </p:cNvSpPr>
                <p:nvPr/>
              </p:nvSpPr>
              <p:spPr bwMode="auto">
                <a:xfrm>
                  <a:off x="5043330" y="1792288"/>
                  <a:ext cx="217488" cy="158750"/>
                </a:xfrm>
                <a:custGeom>
                  <a:avLst/>
                  <a:gdLst>
                    <a:gd name="T0" fmla="*/ 0 w 274"/>
                    <a:gd name="T1" fmla="*/ 0 h 201"/>
                    <a:gd name="T2" fmla="*/ 90 w 274"/>
                    <a:gd name="T3" fmla="*/ 50 h 201"/>
                    <a:gd name="T4" fmla="*/ 274 w 274"/>
                    <a:gd name="T5" fmla="*/ 201 h 201"/>
                    <a:gd name="T6" fmla="*/ 181 w 274"/>
                    <a:gd name="T7" fmla="*/ 151 h 201"/>
                    <a:gd name="T8" fmla="*/ 0 w 274"/>
                    <a:gd name="T9" fmla="*/ 0 h 201"/>
                  </a:gdLst>
                  <a:ahLst/>
                  <a:cxnLst>
                    <a:cxn ang="0">
                      <a:pos x="T0" y="T1"/>
                    </a:cxn>
                    <a:cxn ang="0">
                      <a:pos x="T2" y="T3"/>
                    </a:cxn>
                    <a:cxn ang="0">
                      <a:pos x="T4" y="T5"/>
                    </a:cxn>
                    <a:cxn ang="0">
                      <a:pos x="T6" y="T7"/>
                    </a:cxn>
                    <a:cxn ang="0">
                      <a:pos x="T8" y="T9"/>
                    </a:cxn>
                  </a:cxnLst>
                  <a:rect l="0" t="0" r="r" b="b"/>
                  <a:pathLst>
                    <a:path w="274" h="201">
                      <a:moveTo>
                        <a:pt x="0" y="0"/>
                      </a:moveTo>
                      <a:lnTo>
                        <a:pt x="90" y="50"/>
                      </a:lnTo>
                      <a:lnTo>
                        <a:pt x="274" y="201"/>
                      </a:lnTo>
                      <a:lnTo>
                        <a:pt x="181" y="151"/>
                      </a:lnTo>
                      <a:lnTo>
                        <a:pt x="0" y="0"/>
                      </a:lnTo>
                      <a:close/>
                    </a:path>
                  </a:pathLst>
                </a:custGeom>
                <a:solidFill>
                  <a:srgbClr val="00A154"/>
                </a:solidFill>
                <a:ln w="0">
                  <a:solidFill>
                    <a:srgbClr val="00A154"/>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68" name="Freeform 47"/>
                <p:cNvSpPr>
                  <a:spLocks/>
                </p:cNvSpPr>
                <p:nvPr/>
              </p:nvSpPr>
              <p:spPr bwMode="auto">
                <a:xfrm>
                  <a:off x="4646455" y="1270000"/>
                  <a:ext cx="519113" cy="509588"/>
                </a:xfrm>
                <a:custGeom>
                  <a:avLst/>
                  <a:gdLst>
                    <a:gd name="T0" fmla="*/ 563 w 656"/>
                    <a:gd name="T1" fmla="*/ 0 h 641"/>
                    <a:gd name="T2" fmla="*/ 656 w 656"/>
                    <a:gd name="T3" fmla="*/ 50 h 641"/>
                    <a:gd name="T4" fmla="*/ 91 w 656"/>
                    <a:gd name="T5" fmla="*/ 641 h 641"/>
                    <a:gd name="T6" fmla="*/ 0 w 656"/>
                    <a:gd name="T7" fmla="*/ 591 h 641"/>
                    <a:gd name="T8" fmla="*/ 563 w 656"/>
                    <a:gd name="T9" fmla="*/ 0 h 641"/>
                  </a:gdLst>
                  <a:ahLst/>
                  <a:cxnLst>
                    <a:cxn ang="0">
                      <a:pos x="T0" y="T1"/>
                    </a:cxn>
                    <a:cxn ang="0">
                      <a:pos x="T2" y="T3"/>
                    </a:cxn>
                    <a:cxn ang="0">
                      <a:pos x="T4" y="T5"/>
                    </a:cxn>
                    <a:cxn ang="0">
                      <a:pos x="T6" y="T7"/>
                    </a:cxn>
                    <a:cxn ang="0">
                      <a:pos x="T8" y="T9"/>
                    </a:cxn>
                  </a:cxnLst>
                  <a:rect l="0" t="0" r="r" b="b"/>
                  <a:pathLst>
                    <a:path w="656" h="641">
                      <a:moveTo>
                        <a:pt x="563" y="0"/>
                      </a:moveTo>
                      <a:lnTo>
                        <a:pt x="656" y="50"/>
                      </a:lnTo>
                      <a:lnTo>
                        <a:pt x="91" y="641"/>
                      </a:lnTo>
                      <a:lnTo>
                        <a:pt x="0" y="591"/>
                      </a:lnTo>
                      <a:lnTo>
                        <a:pt x="563" y="0"/>
                      </a:lnTo>
                      <a:close/>
                    </a:path>
                  </a:pathLst>
                </a:custGeom>
                <a:solidFill>
                  <a:srgbClr val="00A154"/>
                </a:solidFill>
                <a:ln w="0">
                  <a:solidFill>
                    <a:srgbClr val="00A154"/>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sp>
              <p:nvSpPr>
                <p:cNvPr id="69" name="Freeform 49"/>
                <p:cNvSpPr>
                  <a:spLocks/>
                </p:cNvSpPr>
                <p:nvPr/>
              </p:nvSpPr>
              <p:spPr bwMode="auto">
                <a:xfrm>
                  <a:off x="3916205" y="1309688"/>
                  <a:ext cx="1344613" cy="1682750"/>
                </a:xfrm>
                <a:custGeom>
                  <a:avLst/>
                  <a:gdLst>
                    <a:gd name="T0" fmla="*/ 1576 w 1696"/>
                    <a:gd name="T1" fmla="*/ 0 h 2118"/>
                    <a:gd name="T2" fmla="*/ 1696 w 1696"/>
                    <a:gd name="T3" fmla="*/ 807 h 2118"/>
                    <a:gd name="T4" fmla="*/ 1512 w 1696"/>
                    <a:gd name="T5" fmla="*/ 656 h 2118"/>
                    <a:gd name="T6" fmla="*/ 1506 w 1696"/>
                    <a:gd name="T7" fmla="*/ 668 h 2118"/>
                    <a:gd name="T8" fmla="*/ 1497 w 1696"/>
                    <a:gd name="T9" fmla="*/ 689 h 2118"/>
                    <a:gd name="T10" fmla="*/ 1479 w 1696"/>
                    <a:gd name="T11" fmla="*/ 718 h 2118"/>
                    <a:gd name="T12" fmla="*/ 1458 w 1696"/>
                    <a:gd name="T13" fmla="*/ 757 h 2118"/>
                    <a:gd name="T14" fmla="*/ 1431 w 1696"/>
                    <a:gd name="T15" fmla="*/ 805 h 2118"/>
                    <a:gd name="T16" fmla="*/ 1397 w 1696"/>
                    <a:gd name="T17" fmla="*/ 859 h 2118"/>
                    <a:gd name="T18" fmla="*/ 1356 w 1696"/>
                    <a:gd name="T19" fmla="*/ 919 h 2118"/>
                    <a:gd name="T20" fmla="*/ 1310 w 1696"/>
                    <a:gd name="T21" fmla="*/ 987 h 2118"/>
                    <a:gd name="T22" fmla="*/ 1258 w 1696"/>
                    <a:gd name="T23" fmla="*/ 1058 h 2118"/>
                    <a:gd name="T24" fmla="*/ 1196 w 1696"/>
                    <a:gd name="T25" fmla="*/ 1135 h 2118"/>
                    <a:gd name="T26" fmla="*/ 1128 w 1696"/>
                    <a:gd name="T27" fmla="*/ 1216 h 2118"/>
                    <a:gd name="T28" fmla="*/ 1053 w 1696"/>
                    <a:gd name="T29" fmla="*/ 1301 h 2118"/>
                    <a:gd name="T30" fmla="*/ 970 w 1696"/>
                    <a:gd name="T31" fmla="*/ 1388 h 2118"/>
                    <a:gd name="T32" fmla="*/ 880 w 1696"/>
                    <a:gd name="T33" fmla="*/ 1479 h 2118"/>
                    <a:gd name="T34" fmla="*/ 779 w 1696"/>
                    <a:gd name="T35" fmla="*/ 1570 h 2118"/>
                    <a:gd name="T36" fmla="*/ 673 w 1696"/>
                    <a:gd name="T37" fmla="*/ 1662 h 2118"/>
                    <a:gd name="T38" fmla="*/ 556 w 1696"/>
                    <a:gd name="T39" fmla="*/ 1755 h 2118"/>
                    <a:gd name="T40" fmla="*/ 430 w 1696"/>
                    <a:gd name="T41" fmla="*/ 1848 h 2118"/>
                    <a:gd name="T42" fmla="*/ 297 w 1696"/>
                    <a:gd name="T43" fmla="*/ 1940 h 2118"/>
                    <a:gd name="T44" fmla="*/ 152 w 1696"/>
                    <a:gd name="T45" fmla="*/ 2031 h 2118"/>
                    <a:gd name="T46" fmla="*/ 0 w 1696"/>
                    <a:gd name="T47" fmla="*/ 2118 h 2118"/>
                    <a:gd name="T48" fmla="*/ 10 w 1696"/>
                    <a:gd name="T49" fmla="*/ 2110 h 2118"/>
                    <a:gd name="T50" fmla="*/ 27 w 1696"/>
                    <a:gd name="T51" fmla="*/ 2095 h 2118"/>
                    <a:gd name="T52" fmla="*/ 52 w 1696"/>
                    <a:gd name="T53" fmla="*/ 2074 h 2118"/>
                    <a:gd name="T54" fmla="*/ 83 w 1696"/>
                    <a:gd name="T55" fmla="*/ 2047 h 2118"/>
                    <a:gd name="T56" fmla="*/ 120 w 1696"/>
                    <a:gd name="T57" fmla="*/ 2014 h 2118"/>
                    <a:gd name="T58" fmla="*/ 162 w 1696"/>
                    <a:gd name="T59" fmla="*/ 1977 h 2118"/>
                    <a:gd name="T60" fmla="*/ 208 w 1696"/>
                    <a:gd name="T61" fmla="*/ 1933 h 2118"/>
                    <a:gd name="T62" fmla="*/ 260 w 1696"/>
                    <a:gd name="T63" fmla="*/ 1886 h 2118"/>
                    <a:gd name="T64" fmla="*/ 314 w 1696"/>
                    <a:gd name="T65" fmla="*/ 1834 h 2118"/>
                    <a:gd name="T66" fmla="*/ 372 w 1696"/>
                    <a:gd name="T67" fmla="*/ 1780 h 2118"/>
                    <a:gd name="T68" fmla="*/ 432 w 1696"/>
                    <a:gd name="T69" fmla="*/ 1720 h 2118"/>
                    <a:gd name="T70" fmla="*/ 496 w 1696"/>
                    <a:gd name="T71" fmla="*/ 1659 h 2118"/>
                    <a:gd name="T72" fmla="*/ 557 w 1696"/>
                    <a:gd name="T73" fmla="*/ 1595 h 2118"/>
                    <a:gd name="T74" fmla="*/ 623 w 1696"/>
                    <a:gd name="T75" fmla="*/ 1527 h 2118"/>
                    <a:gd name="T76" fmla="*/ 687 w 1696"/>
                    <a:gd name="T77" fmla="*/ 1460 h 2118"/>
                    <a:gd name="T78" fmla="*/ 750 w 1696"/>
                    <a:gd name="T79" fmla="*/ 1388 h 2118"/>
                    <a:gd name="T80" fmla="*/ 814 w 1696"/>
                    <a:gd name="T81" fmla="*/ 1317 h 2118"/>
                    <a:gd name="T82" fmla="*/ 876 w 1696"/>
                    <a:gd name="T83" fmla="*/ 1243 h 2118"/>
                    <a:gd name="T84" fmla="*/ 936 w 1696"/>
                    <a:gd name="T85" fmla="*/ 1168 h 2118"/>
                    <a:gd name="T86" fmla="*/ 991 w 1696"/>
                    <a:gd name="T87" fmla="*/ 1095 h 2118"/>
                    <a:gd name="T88" fmla="*/ 1045 w 1696"/>
                    <a:gd name="T89" fmla="*/ 1019 h 2118"/>
                    <a:gd name="T90" fmla="*/ 1096 w 1696"/>
                    <a:gd name="T91" fmla="*/ 946 h 2118"/>
                    <a:gd name="T92" fmla="*/ 1142 w 1696"/>
                    <a:gd name="T93" fmla="*/ 873 h 2118"/>
                    <a:gd name="T94" fmla="*/ 1182 w 1696"/>
                    <a:gd name="T95" fmla="*/ 799 h 2118"/>
                    <a:gd name="T96" fmla="*/ 1217 w 1696"/>
                    <a:gd name="T97" fmla="*/ 730 h 2118"/>
                    <a:gd name="T98" fmla="*/ 1248 w 1696"/>
                    <a:gd name="T99" fmla="*/ 660 h 2118"/>
                    <a:gd name="T100" fmla="*/ 1271 w 1696"/>
                    <a:gd name="T101" fmla="*/ 593 h 2118"/>
                    <a:gd name="T102" fmla="*/ 1011 w 1696"/>
                    <a:gd name="T103" fmla="*/ 593 h 2118"/>
                    <a:gd name="T104" fmla="*/ 1576 w 1696"/>
                    <a:gd name="T105" fmla="*/ 0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96" h="2118">
                      <a:moveTo>
                        <a:pt x="1576" y="0"/>
                      </a:moveTo>
                      <a:lnTo>
                        <a:pt x="1696" y="807"/>
                      </a:lnTo>
                      <a:lnTo>
                        <a:pt x="1512" y="656"/>
                      </a:lnTo>
                      <a:lnTo>
                        <a:pt x="1506" y="668"/>
                      </a:lnTo>
                      <a:lnTo>
                        <a:pt x="1497" y="689"/>
                      </a:lnTo>
                      <a:lnTo>
                        <a:pt x="1479" y="718"/>
                      </a:lnTo>
                      <a:lnTo>
                        <a:pt x="1458" y="757"/>
                      </a:lnTo>
                      <a:lnTo>
                        <a:pt x="1431" y="805"/>
                      </a:lnTo>
                      <a:lnTo>
                        <a:pt x="1397" y="859"/>
                      </a:lnTo>
                      <a:lnTo>
                        <a:pt x="1356" y="919"/>
                      </a:lnTo>
                      <a:lnTo>
                        <a:pt x="1310" y="987"/>
                      </a:lnTo>
                      <a:lnTo>
                        <a:pt x="1258" y="1058"/>
                      </a:lnTo>
                      <a:lnTo>
                        <a:pt x="1196" y="1135"/>
                      </a:lnTo>
                      <a:lnTo>
                        <a:pt x="1128" y="1216"/>
                      </a:lnTo>
                      <a:lnTo>
                        <a:pt x="1053" y="1301"/>
                      </a:lnTo>
                      <a:lnTo>
                        <a:pt x="970" y="1388"/>
                      </a:lnTo>
                      <a:lnTo>
                        <a:pt x="880" y="1479"/>
                      </a:lnTo>
                      <a:lnTo>
                        <a:pt x="779" y="1570"/>
                      </a:lnTo>
                      <a:lnTo>
                        <a:pt x="673" y="1662"/>
                      </a:lnTo>
                      <a:lnTo>
                        <a:pt x="556" y="1755"/>
                      </a:lnTo>
                      <a:lnTo>
                        <a:pt x="430" y="1848"/>
                      </a:lnTo>
                      <a:lnTo>
                        <a:pt x="297" y="1940"/>
                      </a:lnTo>
                      <a:lnTo>
                        <a:pt x="152" y="2031"/>
                      </a:lnTo>
                      <a:lnTo>
                        <a:pt x="0" y="2118"/>
                      </a:lnTo>
                      <a:lnTo>
                        <a:pt x="10" y="2110"/>
                      </a:lnTo>
                      <a:lnTo>
                        <a:pt x="27" y="2095"/>
                      </a:lnTo>
                      <a:lnTo>
                        <a:pt x="52" y="2074"/>
                      </a:lnTo>
                      <a:lnTo>
                        <a:pt x="83" y="2047"/>
                      </a:lnTo>
                      <a:lnTo>
                        <a:pt x="120" y="2014"/>
                      </a:lnTo>
                      <a:lnTo>
                        <a:pt x="162" y="1977"/>
                      </a:lnTo>
                      <a:lnTo>
                        <a:pt x="208" y="1933"/>
                      </a:lnTo>
                      <a:lnTo>
                        <a:pt x="260" y="1886"/>
                      </a:lnTo>
                      <a:lnTo>
                        <a:pt x="314" y="1834"/>
                      </a:lnTo>
                      <a:lnTo>
                        <a:pt x="372" y="1780"/>
                      </a:lnTo>
                      <a:lnTo>
                        <a:pt x="432" y="1720"/>
                      </a:lnTo>
                      <a:lnTo>
                        <a:pt x="496" y="1659"/>
                      </a:lnTo>
                      <a:lnTo>
                        <a:pt x="557" y="1595"/>
                      </a:lnTo>
                      <a:lnTo>
                        <a:pt x="623" y="1527"/>
                      </a:lnTo>
                      <a:lnTo>
                        <a:pt x="687" y="1460"/>
                      </a:lnTo>
                      <a:lnTo>
                        <a:pt x="750" y="1388"/>
                      </a:lnTo>
                      <a:lnTo>
                        <a:pt x="814" y="1317"/>
                      </a:lnTo>
                      <a:lnTo>
                        <a:pt x="876" y="1243"/>
                      </a:lnTo>
                      <a:lnTo>
                        <a:pt x="936" y="1168"/>
                      </a:lnTo>
                      <a:lnTo>
                        <a:pt x="991" y="1095"/>
                      </a:lnTo>
                      <a:lnTo>
                        <a:pt x="1045" y="1019"/>
                      </a:lnTo>
                      <a:lnTo>
                        <a:pt x="1096" y="946"/>
                      </a:lnTo>
                      <a:lnTo>
                        <a:pt x="1142" y="873"/>
                      </a:lnTo>
                      <a:lnTo>
                        <a:pt x="1182" y="799"/>
                      </a:lnTo>
                      <a:lnTo>
                        <a:pt x="1217" y="730"/>
                      </a:lnTo>
                      <a:lnTo>
                        <a:pt x="1248" y="660"/>
                      </a:lnTo>
                      <a:lnTo>
                        <a:pt x="1271" y="593"/>
                      </a:lnTo>
                      <a:lnTo>
                        <a:pt x="1011" y="593"/>
                      </a:lnTo>
                      <a:lnTo>
                        <a:pt x="157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defTabSz="457200"/>
                  <a:endParaRPr lang="en-US" dirty="0">
                    <a:solidFill>
                      <a:srgbClr val="50B3CF"/>
                    </a:solidFill>
                  </a:endParaRPr>
                </a:p>
              </p:txBody>
            </p:sp>
          </p:grpSp>
        </p:grpSp>
      </p:grpSp>
    </p:spTree>
    <p:extLst>
      <p:ext uri="{BB962C8B-B14F-4D97-AF65-F5344CB8AC3E}">
        <p14:creationId xmlns:p14="http://schemas.microsoft.com/office/powerpoint/2010/main" val="1602929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activities </a:t>
            </a:r>
            <a:endParaRPr lang="en-US" dirty="0"/>
          </a:p>
        </p:txBody>
      </p:sp>
      <p:sp>
        <p:nvSpPr>
          <p:cNvPr id="19" name="Rounded Rectangle 18"/>
          <p:cNvSpPr/>
          <p:nvPr/>
        </p:nvSpPr>
        <p:spPr bwMode="auto">
          <a:xfrm>
            <a:off x="322354" y="606084"/>
            <a:ext cx="4753106" cy="4099214"/>
          </a:xfrm>
          <a:prstGeom prst="roundRect">
            <a:avLst>
              <a:gd name="adj" fmla="val 10021"/>
            </a:avLst>
          </a:prstGeom>
          <a:noFill/>
          <a:ln w="12700">
            <a:solidFill>
              <a:srgbClr val="92D050"/>
            </a:solidFill>
            <a:prstDash val="sysDash"/>
            <a:round/>
            <a:headEnd/>
            <a:tailEnd/>
          </a:ln>
        </p:spPr>
        <p:txBody>
          <a:bodyPr rtlCol="0" anchor="ctr"/>
          <a:lstStyle/>
          <a:p>
            <a:pPr algn="ctr" defTabSz="914360" fontAlgn="base">
              <a:spcBef>
                <a:spcPct val="0"/>
              </a:spcBef>
              <a:spcAft>
                <a:spcPct val="0"/>
              </a:spcAft>
            </a:pPr>
            <a:endParaRPr lang="en-US" dirty="0">
              <a:solidFill>
                <a:schemeClr val="tx2"/>
              </a:solidFill>
              <a:latin typeface="Calibri" panose="020F0502020204030204" pitchFamily="34" charset="0"/>
              <a:cs typeface="Arial" charset="0"/>
            </a:endParaRPr>
          </a:p>
        </p:txBody>
      </p:sp>
      <p:sp>
        <p:nvSpPr>
          <p:cNvPr id="20" name="Oval 19"/>
          <p:cNvSpPr/>
          <p:nvPr/>
        </p:nvSpPr>
        <p:spPr>
          <a:xfrm>
            <a:off x="357393" y="678048"/>
            <a:ext cx="636974" cy="633793"/>
          </a:xfrm>
          <a:prstGeom prst="ellipse">
            <a:avLst/>
          </a:prstGeom>
          <a:solidFill>
            <a:schemeClr val="accent3">
              <a:lumMod val="75000"/>
              <a:alpha val="33000"/>
            </a:schemeClr>
          </a:solidFill>
          <a:ln w="12700" cap="flat" cmpd="sng" algn="ctr">
            <a:noFill/>
            <a:prstDash val="solid"/>
          </a:ln>
          <a:effectLst/>
        </p:spPr>
        <p:txBody>
          <a:bodyPr rtlCol="0" anchor="ctr"/>
          <a:lstStyle/>
          <a:p>
            <a:pPr algn="ctr" defTabSz="1216152" fontAlgn="base">
              <a:spcBef>
                <a:spcPct val="0"/>
              </a:spcBef>
              <a:spcAft>
                <a:spcPct val="0"/>
              </a:spcAft>
              <a:defRPr/>
            </a:pPr>
            <a:r>
              <a:rPr lang="en-US" sz="2394" kern="0" dirty="0" smtClean="0">
                <a:solidFill>
                  <a:schemeClr val="tx2"/>
                </a:solidFill>
                <a:latin typeface="Calibri" panose="020F0502020204030204" pitchFamily="34" charset="0"/>
                <a:cs typeface="Arial" charset="0"/>
              </a:rPr>
              <a:t>{}</a:t>
            </a:r>
            <a:endParaRPr lang="en-US" sz="2394" kern="0" dirty="0">
              <a:solidFill>
                <a:schemeClr val="tx2"/>
              </a:solidFill>
              <a:latin typeface="Calibri" panose="020F0502020204030204" pitchFamily="34" charset="0"/>
              <a:cs typeface="Arial" charset="0"/>
            </a:endParaRPr>
          </a:p>
        </p:txBody>
      </p:sp>
      <p:sp>
        <p:nvSpPr>
          <p:cNvPr id="21" name="Rectangle 20"/>
          <p:cNvSpPr/>
          <p:nvPr/>
        </p:nvSpPr>
        <p:spPr>
          <a:xfrm>
            <a:off x="1104061" y="810279"/>
            <a:ext cx="2166940" cy="369332"/>
          </a:xfrm>
          <a:prstGeom prst="rect">
            <a:avLst/>
          </a:prstGeom>
        </p:spPr>
        <p:txBody>
          <a:bodyPr wrap="none">
            <a:spAutoFit/>
          </a:bodyPr>
          <a:lstStyle/>
          <a:p>
            <a:pPr algn="ctr" defTabSz="914360" fontAlgn="base">
              <a:spcBef>
                <a:spcPct val="0"/>
              </a:spcBef>
              <a:spcAft>
                <a:spcPct val="0"/>
              </a:spcAft>
            </a:pPr>
            <a:r>
              <a:rPr lang="en-US" b="1" dirty="0" smtClean="0">
                <a:solidFill>
                  <a:schemeClr val="tx2"/>
                </a:solidFill>
                <a:latin typeface="Calibri" panose="020F0502020204030204" pitchFamily="34" charset="0"/>
                <a:cs typeface="Calibri" panose="020F0502020204030204" pitchFamily="34" charset="0"/>
              </a:rPr>
              <a:t>IN-SCOPE ACTIVITIES</a:t>
            </a:r>
            <a:endParaRPr lang="en-US" b="1" dirty="0">
              <a:solidFill>
                <a:schemeClr val="tx2"/>
              </a:solidFill>
              <a:latin typeface="Calibri" panose="020F0502020204030204" pitchFamily="34" charset="0"/>
              <a:cs typeface="Calibri" panose="020F0502020204030204" pitchFamily="34" charset="0"/>
            </a:endParaRPr>
          </a:p>
        </p:txBody>
      </p:sp>
      <p:sp>
        <p:nvSpPr>
          <p:cNvPr id="26" name="Rectangle 25"/>
          <p:cNvSpPr/>
          <p:nvPr/>
        </p:nvSpPr>
        <p:spPr>
          <a:xfrm>
            <a:off x="524521" y="1356065"/>
            <a:ext cx="4348771" cy="3139321"/>
          </a:xfrm>
          <a:prstGeom prst="rect">
            <a:avLst/>
          </a:prstGeom>
        </p:spPr>
        <p:txBody>
          <a:bodyPr wrap="square">
            <a:spAutoFit/>
          </a:bodyPr>
          <a:lstStyle/>
          <a:p>
            <a:pPr marL="171450" lvl="1" indent="-171450" defTabSz="914360">
              <a:lnSpc>
                <a:spcPct val="110000"/>
              </a:lnSpc>
              <a:buFont typeface="Wingdings" panose="05000000000000000000" pitchFamily="2" charset="2"/>
              <a:buChar char="§"/>
            </a:pPr>
            <a:r>
              <a:rPr lang="en-US" sz="1000" dirty="0">
                <a:solidFill>
                  <a:schemeClr val="tx2"/>
                </a:solidFill>
                <a:latin typeface="Calibri"/>
                <a:cs typeface="Arial" panose="020B0604020202020204" pitchFamily="34" charset="0"/>
              </a:rPr>
              <a:t>Requirement Elicitations and Analysis</a:t>
            </a:r>
          </a:p>
          <a:p>
            <a:pPr marL="171450" lvl="1" indent="-171450" defTabSz="914360">
              <a:lnSpc>
                <a:spcPct val="110000"/>
              </a:lnSpc>
              <a:buFont typeface="Wingdings" panose="05000000000000000000" pitchFamily="2" charset="2"/>
              <a:buChar char="§"/>
            </a:pPr>
            <a:r>
              <a:rPr lang="en-US" sz="1000" dirty="0" smtClean="0">
                <a:solidFill>
                  <a:schemeClr val="tx2"/>
                </a:solidFill>
                <a:latin typeface="Calibri"/>
                <a:cs typeface="Arial" panose="020B0604020202020204" pitchFamily="34" charset="0"/>
              </a:rPr>
              <a:t>Technical Design</a:t>
            </a:r>
          </a:p>
          <a:p>
            <a:pPr marL="171450" lvl="1" indent="-171450" defTabSz="914360">
              <a:lnSpc>
                <a:spcPct val="110000"/>
              </a:lnSpc>
              <a:buFont typeface="Wingdings" panose="05000000000000000000" pitchFamily="2" charset="2"/>
              <a:buChar char="§"/>
            </a:pPr>
            <a:r>
              <a:rPr lang="en-US" sz="1000" dirty="0">
                <a:solidFill>
                  <a:schemeClr val="tx2"/>
                </a:solidFill>
                <a:latin typeface="Calibri"/>
                <a:cs typeface="Arial" panose="020B0604020202020204" pitchFamily="34" charset="0"/>
              </a:rPr>
              <a:t>Creation of Wireframe and Visual Designs for the C-Joy App (</a:t>
            </a:r>
            <a:r>
              <a:rPr lang="en-US" sz="1000" dirty="0" smtClean="0">
                <a:solidFill>
                  <a:schemeClr val="tx2"/>
                </a:solidFill>
                <a:latin typeface="Calibri"/>
                <a:cs typeface="Arial" panose="020B0604020202020204" pitchFamily="34" charset="0"/>
              </a:rPr>
              <a:t>smartphones) </a:t>
            </a:r>
            <a:r>
              <a:rPr lang="en-US" sz="1000" dirty="0">
                <a:solidFill>
                  <a:schemeClr val="tx2"/>
                </a:solidFill>
                <a:latin typeface="Calibri"/>
                <a:cs typeface="Arial" panose="020B0604020202020204" pitchFamily="34" charset="0"/>
              </a:rPr>
              <a:t>&amp; Admin </a:t>
            </a:r>
            <a:r>
              <a:rPr lang="en-US" sz="1000" dirty="0" smtClean="0">
                <a:solidFill>
                  <a:schemeClr val="tx2"/>
                </a:solidFill>
                <a:latin typeface="Calibri"/>
                <a:cs typeface="Arial" panose="020B0604020202020204" pitchFamily="34" charset="0"/>
              </a:rPr>
              <a:t>Portal(RWD)</a:t>
            </a:r>
            <a:endParaRPr lang="en-US" sz="1000" dirty="0">
              <a:solidFill>
                <a:schemeClr val="tx2"/>
              </a:solidFill>
              <a:latin typeface="Calibri"/>
              <a:cs typeface="Arial" panose="020B0604020202020204" pitchFamily="34" charset="0"/>
            </a:endParaRPr>
          </a:p>
          <a:p>
            <a:pPr marL="171450" lvl="1" indent="-171450" defTabSz="914360">
              <a:lnSpc>
                <a:spcPct val="110000"/>
              </a:lnSpc>
              <a:buFont typeface="Wingdings" panose="05000000000000000000" pitchFamily="2" charset="2"/>
              <a:buChar char="§"/>
            </a:pPr>
            <a:r>
              <a:rPr lang="en-US" sz="1000" dirty="0" smtClean="0">
                <a:solidFill>
                  <a:schemeClr val="tx2"/>
                </a:solidFill>
                <a:latin typeface="Calibri"/>
                <a:cs typeface="Arial" panose="020B0604020202020204" pitchFamily="34" charset="0"/>
              </a:rPr>
              <a:t>Hybrid Mobile App development for iOS and Android Platforms using Ionic &amp; jQuery &amp; Apache Cordova</a:t>
            </a:r>
          </a:p>
          <a:p>
            <a:pPr marL="171450" lvl="1" indent="-171450" defTabSz="914360">
              <a:lnSpc>
                <a:spcPct val="110000"/>
              </a:lnSpc>
              <a:buFont typeface="Wingdings" panose="05000000000000000000" pitchFamily="2" charset="2"/>
              <a:buChar char="§"/>
            </a:pPr>
            <a:r>
              <a:rPr lang="en-US" sz="1000" dirty="0" smtClean="0">
                <a:solidFill>
                  <a:schemeClr val="tx2"/>
                </a:solidFill>
                <a:latin typeface="Calibri"/>
                <a:cs typeface="Arial" panose="020B0604020202020204" pitchFamily="34" charset="0"/>
              </a:rPr>
              <a:t>Admin Portal development for browsers using jQuery </a:t>
            </a:r>
          </a:p>
          <a:p>
            <a:pPr marL="171450" lvl="1" indent="-171450" defTabSz="914360">
              <a:lnSpc>
                <a:spcPct val="110000"/>
              </a:lnSpc>
              <a:buFont typeface="Wingdings" panose="05000000000000000000" pitchFamily="2" charset="2"/>
              <a:buChar char="§"/>
            </a:pPr>
            <a:r>
              <a:rPr lang="en-US" sz="1000" dirty="0" smtClean="0">
                <a:solidFill>
                  <a:schemeClr val="tx2"/>
                </a:solidFill>
                <a:latin typeface="Calibri"/>
                <a:cs typeface="Arial" panose="020B0604020202020204" pitchFamily="34" charset="0"/>
              </a:rPr>
              <a:t>Backend system to manage farm data, user profiles, report generation</a:t>
            </a:r>
          </a:p>
          <a:p>
            <a:pPr marL="171450" lvl="1" indent="-171450" defTabSz="914360">
              <a:lnSpc>
                <a:spcPct val="110000"/>
              </a:lnSpc>
              <a:buFont typeface="Wingdings" panose="05000000000000000000" pitchFamily="2" charset="2"/>
              <a:buChar char="§"/>
            </a:pPr>
            <a:r>
              <a:rPr lang="en-US" sz="1000" dirty="0">
                <a:solidFill>
                  <a:schemeClr val="tx2"/>
                </a:solidFill>
                <a:latin typeface="Calibri"/>
                <a:cs typeface="Arial" panose="020B0604020202020204" pitchFamily="34" charset="0"/>
              </a:rPr>
              <a:t>Creating of </a:t>
            </a:r>
            <a:r>
              <a:rPr lang="en-US" sz="1000" dirty="0" smtClean="0">
                <a:solidFill>
                  <a:schemeClr val="tx2"/>
                </a:solidFill>
                <a:latin typeface="Calibri"/>
                <a:cs typeface="Arial" panose="020B0604020202020204" pitchFamily="34" charset="0"/>
              </a:rPr>
              <a:t>REST Web </a:t>
            </a:r>
            <a:r>
              <a:rPr lang="en-US" sz="1000" dirty="0">
                <a:solidFill>
                  <a:schemeClr val="tx2"/>
                </a:solidFill>
                <a:latin typeface="Calibri"/>
                <a:cs typeface="Arial" panose="020B0604020202020204" pitchFamily="34" charset="0"/>
              </a:rPr>
              <a:t>services </a:t>
            </a:r>
            <a:r>
              <a:rPr lang="en-US" sz="1000" dirty="0" smtClean="0">
                <a:solidFill>
                  <a:schemeClr val="tx2"/>
                </a:solidFill>
                <a:latin typeface="Calibri"/>
                <a:cs typeface="Arial" panose="020B0604020202020204" pitchFamily="34" charset="0"/>
              </a:rPr>
              <a:t>for Mobile app to consume</a:t>
            </a:r>
          </a:p>
          <a:p>
            <a:pPr marL="171450" lvl="1" indent="-171450" defTabSz="914360">
              <a:lnSpc>
                <a:spcPct val="110000"/>
              </a:lnSpc>
              <a:buFont typeface="Wingdings" panose="05000000000000000000" pitchFamily="2" charset="2"/>
              <a:buChar char="§"/>
            </a:pPr>
            <a:r>
              <a:rPr lang="en-US" sz="1000" dirty="0" smtClean="0">
                <a:solidFill>
                  <a:schemeClr val="tx2"/>
                </a:solidFill>
                <a:latin typeface="Calibri"/>
                <a:cs typeface="Arial" panose="020B0604020202020204" pitchFamily="34" charset="0"/>
              </a:rPr>
              <a:t>Overall QA Planning, Test Cases Preparation and execution</a:t>
            </a:r>
          </a:p>
          <a:p>
            <a:pPr marL="171450" lvl="1" indent="-171450" defTabSz="914360">
              <a:lnSpc>
                <a:spcPct val="110000"/>
              </a:lnSpc>
              <a:buFont typeface="Wingdings" panose="05000000000000000000" pitchFamily="2" charset="2"/>
              <a:buChar char="§"/>
            </a:pPr>
            <a:r>
              <a:rPr lang="en-US" sz="1000" dirty="0" smtClean="0">
                <a:solidFill>
                  <a:schemeClr val="tx2"/>
                </a:solidFill>
                <a:latin typeface="Calibri"/>
                <a:cs typeface="Arial" panose="020B0604020202020204" pitchFamily="34" charset="0"/>
              </a:rPr>
              <a:t>System </a:t>
            </a:r>
            <a:r>
              <a:rPr lang="en-US" sz="1000" dirty="0">
                <a:solidFill>
                  <a:schemeClr val="tx2"/>
                </a:solidFill>
                <a:latin typeface="Calibri"/>
                <a:cs typeface="Arial" panose="020B0604020202020204" pitchFamily="34" charset="0"/>
              </a:rPr>
              <a:t>Integration Testing of functionalities in Mobile App &amp; Admin Portal</a:t>
            </a:r>
          </a:p>
          <a:p>
            <a:pPr marL="171450" lvl="1" indent="-171450" defTabSz="914360">
              <a:lnSpc>
                <a:spcPct val="110000"/>
              </a:lnSpc>
              <a:buFont typeface="Wingdings" panose="05000000000000000000" pitchFamily="2" charset="2"/>
              <a:buChar char="§"/>
            </a:pPr>
            <a:r>
              <a:rPr lang="en-US" sz="1000" dirty="0">
                <a:solidFill>
                  <a:schemeClr val="tx2"/>
                </a:solidFill>
                <a:latin typeface="Calibri"/>
                <a:cs typeface="Arial" panose="020B0604020202020204" pitchFamily="34" charset="0"/>
              </a:rPr>
              <a:t>Mobile App Compatibility Testing</a:t>
            </a:r>
          </a:p>
          <a:p>
            <a:pPr marL="171450" lvl="1" indent="-171450" defTabSz="914360">
              <a:lnSpc>
                <a:spcPct val="110000"/>
              </a:lnSpc>
              <a:buFont typeface="Wingdings" panose="05000000000000000000" pitchFamily="2" charset="2"/>
              <a:buChar char="§"/>
            </a:pPr>
            <a:r>
              <a:rPr lang="en-US" sz="1000" dirty="0">
                <a:solidFill>
                  <a:schemeClr val="tx2"/>
                </a:solidFill>
                <a:latin typeface="Calibri"/>
                <a:cs typeface="Arial" panose="020B0604020202020204" pitchFamily="34" charset="0"/>
              </a:rPr>
              <a:t>Mobile Specific Testing</a:t>
            </a:r>
          </a:p>
          <a:p>
            <a:pPr marL="171450" lvl="1" indent="-171450" defTabSz="914360">
              <a:lnSpc>
                <a:spcPct val="110000"/>
              </a:lnSpc>
              <a:buFont typeface="Wingdings" panose="05000000000000000000" pitchFamily="2" charset="2"/>
              <a:buChar char="§"/>
            </a:pPr>
            <a:r>
              <a:rPr lang="en-US" sz="1000" dirty="0">
                <a:solidFill>
                  <a:schemeClr val="tx2"/>
                </a:solidFill>
                <a:latin typeface="Calibri"/>
                <a:cs typeface="Arial" panose="020B0604020202020204" pitchFamily="34" charset="0"/>
              </a:rPr>
              <a:t>Performance </a:t>
            </a:r>
            <a:r>
              <a:rPr lang="en-US" sz="1000" dirty="0" smtClean="0">
                <a:solidFill>
                  <a:schemeClr val="tx2"/>
                </a:solidFill>
                <a:latin typeface="Calibri"/>
                <a:cs typeface="Arial" panose="020B0604020202020204" pitchFamily="34" charset="0"/>
              </a:rPr>
              <a:t>Testing</a:t>
            </a:r>
          </a:p>
          <a:p>
            <a:pPr marL="171450" lvl="1" indent="-171450" defTabSz="914360">
              <a:lnSpc>
                <a:spcPct val="110000"/>
              </a:lnSpc>
              <a:buFont typeface="Wingdings" panose="05000000000000000000" pitchFamily="2" charset="2"/>
              <a:buChar char="§"/>
            </a:pPr>
            <a:r>
              <a:rPr lang="en-US" sz="1000" dirty="0">
                <a:solidFill>
                  <a:schemeClr val="tx2"/>
                </a:solidFill>
                <a:latin typeface="Calibri"/>
                <a:cs typeface="Arial" panose="020B0604020202020204" pitchFamily="34" charset="0"/>
              </a:rPr>
              <a:t>RWD Testing for Admin Portal in Desktop / Mobiles </a:t>
            </a:r>
            <a:r>
              <a:rPr lang="en-US" sz="1000" dirty="0" smtClean="0">
                <a:solidFill>
                  <a:schemeClr val="tx2"/>
                </a:solidFill>
                <a:latin typeface="Calibri"/>
                <a:cs typeface="Arial" panose="020B0604020202020204" pitchFamily="34" charset="0"/>
              </a:rPr>
              <a:t>browsers</a:t>
            </a:r>
          </a:p>
          <a:p>
            <a:pPr marL="171450" lvl="1" indent="-171450" defTabSz="914360">
              <a:lnSpc>
                <a:spcPct val="110000"/>
              </a:lnSpc>
              <a:buFont typeface="Wingdings" panose="05000000000000000000" pitchFamily="2" charset="2"/>
              <a:buChar char="§"/>
            </a:pPr>
            <a:r>
              <a:rPr lang="en-US" sz="1000" dirty="0" smtClean="0">
                <a:solidFill>
                  <a:schemeClr val="tx2"/>
                </a:solidFill>
                <a:latin typeface="Calibri"/>
                <a:cs typeface="Arial" panose="020B0604020202020204" pitchFamily="34" charset="0"/>
              </a:rPr>
              <a:t>UAT </a:t>
            </a:r>
            <a:r>
              <a:rPr lang="en-US" sz="1000" dirty="0">
                <a:solidFill>
                  <a:schemeClr val="tx2"/>
                </a:solidFill>
                <a:latin typeface="Calibri"/>
                <a:cs typeface="Arial" panose="020B0604020202020204" pitchFamily="34" charset="0"/>
              </a:rPr>
              <a:t>Support – UAT test cases will be created and executed by the Cargill users and Cognizant QA Team would support Cargill </a:t>
            </a:r>
            <a:r>
              <a:rPr lang="en-US" sz="1000" dirty="0" smtClean="0">
                <a:solidFill>
                  <a:schemeClr val="tx2"/>
                </a:solidFill>
                <a:latin typeface="Calibri"/>
                <a:cs typeface="Arial" panose="020B0604020202020204" pitchFamily="34" charset="0"/>
              </a:rPr>
              <a:t>SMEs </a:t>
            </a:r>
            <a:r>
              <a:rPr lang="en-US" sz="1000" dirty="0">
                <a:solidFill>
                  <a:schemeClr val="tx2"/>
                </a:solidFill>
                <a:latin typeface="Calibri"/>
                <a:cs typeface="Arial" panose="020B0604020202020204" pitchFamily="34" charset="0"/>
              </a:rPr>
              <a:t>by providing appropriate reports on defect </a:t>
            </a:r>
            <a:r>
              <a:rPr lang="en-US" sz="1000" dirty="0" smtClean="0">
                <a:solidFill>
                  <a:schemeClr val="tx2"/>
                </a:solidFill>
                <a:latin typeface="Calibri"/>
                <a:cs typeface="Arial" panose="020B0604020202020204" pitchFamily="34" charset="0"/>
              </a:rPr>
              <a:t>analysis</a:t>
            </a:r>
            <a:endParaRPr lang="en-US" sz="1000" dirty="0">
              <a:solidFill>
                <a:schemeClr val="tx2"/>
              </a:solidFill>
              <a:latin typeface="Calibri"/>
              <a:cs typeface="Arial" panose="020B0604020202020204" pitchFamily="34" charset="0"/>
            </a:endParaRPr>
          </a:p>
        </p:txBody>
      </p:sp>
      <p:graphicFrame>
        <p:nvGraphicFramePr>
          <p:cNvPr id="28" name="Table 27"/>
          <p:cNvGraphicFramePr>
            <a:graphicFrameLocks noGrp="1"/>
          </p:cNvGraphicFramePr>
          <p:nvPr>
            <p:extLst>
              <p:ext uri="{D42A27DB-BD31-4B8C-83A1-F6EECF244321}">
                <p14:modId xmlns:p14="http://schemas.microsoft.com/office/powerpoint/2010/main" val="2718414324"/>
              </p:ext>
            </p:extLst>
          </p:nvPr>
        </p:nvGraphicFramePr>
        <p:xfrm>
          <a:off x="5318681" y="1189271"/>
          <a:ext cx="3213757" cy="830007"/>
        </p:xfrm>
        <a:graphic>
          <a:graphicData uri="http://schemas.openxmlformats.org/drawingml/2006/table">
            <a:tbl>
              <a:tblPr firstRow="1" firstCol="1" bandRow="1"/>
              <a:tblGrid>
                <a:gridCol w="840167">
                  <a:extLst>
                    <a:ext uri="{9D8B030D-6E8A-4147-A177-3AD203B41FA5}">
                      <a16:colId xmlns:a16="http://schemas.microsoft.com/office/drawing/2014/main" val="20000"/>
                    </a:ext>
                  </a:extLst>
                </a:gridCol>
                <a:gridCol w="1336911">
                  <a:extLst>
                    <a:ext uri="{9D8B030D-6E8A-4147-A177-3AD203B41FA5}">
                      <a16:colId xmlns:a16="http://schemas.microsoft.com/office/drawing/2014/main" val="20001"/>
                    </a:ext>
                  </a:extLst>
                </a:gridCol>
                <a:gridCol w="1036679">
                  <a:extLst>
                    <a:ext uri="{9D8B030D-6E8A-4147-A177-3AD203B41FA5}">
                      <a16:colId xmlns:a16="http://schemas.microsoft.com/office/drawing/2014/main" val="20002"/>
                    </a:ext>
                  </a:extLst>
                </a:gridCol>
              </a:tblGrid>
              <a:tr h="19939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r>
                        <a:rPr lang="en-GB" sz="900" b="1" i="0" u="none" strike="noStrike" dirty="0">
                          <a:solidFill>
                            <a:srgbClr val="FFFFFF"/>
                          </a:solidFill>
                          <a:effectLst/>
                          <a:latin typeface="+mj-lt"/>
                        </a:rPr>
                        <a:t>Platform</a:t>
                      </a:r>
                    </a:p>
                  </a:txBody>
                  <a:tcPr marL="9525" marR="9525" marT="9525" marB="0" anchor="ctr">
                    <a:lnL>
                      <a:noFill/>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r>
                        <a:rPr lang="en-GB" sz="900" b="1" i="0" u="none" strike="noStrike" dirty="0" smtClean="0">
                          <a:solidFill>
                            <a:srgbClr val="FFFFFF"/>
                          </a:solidFill>
                          <a:effectLst/>
                          <a:latin typeface="+mj-lt"/>
                        </a:rPr>
                        <a:t>Devices*</a:t>
                      </a:r>
                      <a:endParaRPr lang="en-GB" sz="900" b="1" i="0" u="none" strike="noStrike" dirty="0">
                        <a:solidFill>
                          <a:srgbClr val="FFFFFF"/>
                        </a:solidFill>
                        <a:effectLst/>
                        <a:latin typeface="+mj-lt"/>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r>
                        <a:rPr lang="en-GB" sz="900" b="1" i="0" u="none" strike="noStrike" dirty="0">
                          <a:solidFill>
                            <a:srgbClr val="FFFFFF"/>
                          </a:solidFill>
                          <a:effectLst/>
                          <a:latin typeface="+mj-lt"/>
                        </a:rPr>
                        <a:t>OS </a:t>
                      </a:r>
                      <a:r>
                        <a:rPr lang="en-GB" sz="900" b="1" i="0" u="none" strike="noStrike" dirty="0" smtClean="0">
                          <a:solidFill>
                            <a:srgbClr val="FFFFFF"/>
                          </a:solidFill>
                          <a:effectLst/>
                          <a:latin typeface="+mj-lt"/>
                        </a:rPr>
                        <a:t>version*</a:t>
                      </a:r>
                      <a:endParaRPr lang="en-GB" sz="900" b="1" i="0" u="none" strike="noStrike" dirty="0">
                        <a:solidFill>
                          <a:srgbClr val="FFFFFF"/>
                        </a:solidFill>
                        <a:effectLst/>
                        <a:latin typeface="+mj-lt"/>
                      </a:endParaRPr>
                    </a:p>
                  </a:txBody>
                  <a:tcPr marL="9525" marR="9525" marT="9525" marB="0" anchor="ctr">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extLst>
                  <a:ext uri="{0D108BD9-81ED-4DB2-BD59-A6C34878D82A}">
                    <a16:rowId xmlns:a16="http://schemas.microsoft.com/office/drawing/2014/main" val="10000"/>
                  </a:ext>
                </a:extLst>
              </a:tr>
              <a:tr h="273022">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r>
                        <a:rPr lang="en-GB" sz="900" b="1" i="0" u="none" strike="noStrike" dirty="0" err="1">
                          <a:solidFill>
                            <a:srgbClr val="FFFFFF"/>
                          </a:solidFill>
                          <a:effectLst/>
                          <a:latin typeface="+mj-lt"/>
                        </a:rPr>
                        <a:t>iOS</a:t>
                      </a:r>
                      <a:endParaRPr lang="en-GB" sz="900" b="1" i="0" u="none" strike="noStrike" dirty="0">
                        <a:solidFill>
                          <a:srgbClr val="FFFFFF"/>
                        </a:solidFill>
                        <a:effectLst/>
                        <a:latin typeface="+mj-lt"/>
                      </a:endParaRPr>
                    </a:p>
                  </a:txBody>
                  <a:tcPr marL="9525" marR="9525" marT="9525"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B7A2D"/>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r>
                        <a:rPr lang="en-GB" sz="900" b="0" i="0" u="none" strike="noStrike" kern="1200" dirty="0" smtClean="0">
                          <a:solidFill>
                            <a:srgbClr val="FFFFFF"/>
                          </a:solidFill>
                          <a:effectLst/>
                          <a:latin typeface="Calibri" panose="020F0502020204030204" pitchFamily="34" charset="0"/>
                          <a:ea typeface="+mn-ea"/>
                          <a:cs typeface="+mn-cs"/>
                        </a:rPr>
                        <a:t>iPhone</a:t>
                      </a:r>
                      <a:r>
                        <a:rPr lang="en-GB" sz="900" b="0" i="0" u="none" strike="noStrike" kern="1200" baseline="0" dirty="0" smtClean="0">
                          <a:solidFill>
                            <a:srgbClr val="FFFFFF"/>
                          </a:solidFill>
                          <a:effectLst/>
                          <a:latin typeface="Calibri" panose="020F0502020204030204" pitchFamily="34" charset="0"/>
                          <a:ea typeface="+mn-ea"/>
                          <a:cs typeface="+mn-cs"/>
                        </a:rPr>
                        <a:t> 6s and 5s</a:t>
                      </a:r>
                      <a:endParaRPr lang="en-GB" sz="900" b="0" i="0" u="none" strike="noStrike" kern="1200" dirty="0">
                        <a:solidFill>
                          <a:srgbClr val="FFFFFF"/>
                        </a:solidFill>
                        <a:effectLst/>
                        <a:latin typeface="Calibri" panose="020F0502020204030204" pitchFamily="34" charset="0"/>
                        <a:ea typeface="+mn-ea"/>
                        <a:cs typeface="+mn-cs"/>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BBB59"/>
                    </a:solidFill>
                  </a:tcPr>
                </a:tc>
                <a:tc rowSpan="2">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r>
                        <a:rPr lang="en-GB" sz="900" b="0" i="0" u="none" strike="noStrike" kern="1200" dirty="0" smtClean="0">
                          <a:solidFill>
                            <a:srgbClr val="FFFFFF"/>
                          </a:solidFill>
                          <a:effectLst/>
                          <a:latin typeface="+mj-lt"/>
                          <a:ea typeface="+mn-ea"/>
                          <a:cs typeface="+mn-cs"/>
                        </a:rPr>
                        <a:t>Android – v5,6,</a:t>
                      </a:r>
                      <a:r>
                        <a:rPr lang="en-GB" sz="900" b="0" i="0" u="none" strike="noStrike" kern="1200" dirty="0" smtClean="0">
                          <a:solidFill>
                            <a:schemeClr val="bg1"/>
                          </a:solidFill>
                          <a:effectLst/>
                          <a:latin typeface="+mj-lt"/>
                          <a:ea typeface="+mn-ea"/>
                          <a:cs typeface="+mn-cs"/>
                        </a:rPr>
                        <a:t>7</a:t>
                      </a:r>
                    </a:p>
                    <a:p>
                      <a:pPr algn="ctr" rtl="0" fontAlgn="ctr"/>
                      <a:r>
                        <a:rPr lang="en-GB" sz="900" b="0" i="0" u="none" strike="noStrike" kern="1200" dirty="0" smtClean="0">
                          <a:solidFill>
                            <a:srgbClr val="FFFFFF"/>
                          </a:solidFill>
                          <a:effectLst/>
                          <a:latin typeface="+mj-lt"/>
                          <a:ea typeface="+mn-ea"/>
                          <a:cs typeface="+mn-cs"/>
                        </a:rPr>
                        <a:t>iOS – v9, 10</a:t>
                      </a:r>
                    </a:p>
                  </a:txBody>
                  <a:tcPr marL="9525" marR="9525" marT="9525"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BBB59"/>
                    </a:solidFill>
                  </a:tcPr>
                </a:tc>
                <a:extLst>
                  <a:ext uri="{0D108BD9-81ED-4DB2-BD59-A6C34878D82A}">
                    <a16:rowId xmlns:a16="http://schemas.microsoft.com/office/drawing/2014/main" val="10001"/>
                  </a:ext>
                </a:extLst>
              </a:tr>
              <a:tr h="35759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r>
                        <a:rPr lang="en-GB" sz="900" b="1" i="0" u="none" strike="noStrike" dirty="0">
                          <a:solidFill>
                            <a:srgbClr val="FFFFFF"/>
                          </a:solidFill>
                          <a:effectLst/>
                          <a:latin typeface="+mj-lt"/>
                        </a:rPr>
                        <a:t>Android</a:t>
                      </a:r>
                    </a:p>
                  </a:txBody>
                  <a:tcPr marL="9525" marR="9525" marT="9525"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B7A2D"/>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r>
                        <a:rPr lang="en-GB" sz="900" b="0" i="0" u="none" strike="noStrike" kern="1200" dirty="0" smtClean="0">
                          <a:solidFill>
                            <a:srgbClr val="FFFFFF"/>
                          </a:solidFill>
                          <a:effectLst/>
                          <a:latin typeface="Calibri" panose="020F0502020204030204" pitchFamily="34" charset="0"/>
                          <a:ea typeface="+mn-ea"/>
                          <a:cs typeface="+mn-cs"/>
                        </a:rPr>
                        <a:t>Samsung</a:t>
                      </a:r>
                      <a:r>
                        <a:rPr lang="en-GB" sz="900" b="0" i="0" u="none" strike="noStrike" kern="1200" baseline="0" dirty="0" smtClean="0">
                          <a:solidFill>
                            <a:srgbClr val="FFFFFF"/>
                          </a:solidFill>
                          <a:effectLst/>
                          <a:latin typeface="Calibri" panose="020F0502020204030204" pitchFamily="34" charset="0"/>
                          <a:ea typeface="+mn-ea"/>
                          <a:cs typeface="+mn-cs"/>
                        </a:rPr>
                        <a:t> Galaxy S6 and S5</a:t>
                      </a:r>
                      <a:endParaRPr lang="en-GB" sz="900" b="0" i="0" u="none" strike="noStrike" kern="1200" dirty="0">
                        <a:solidFill>
                          <a:srgbClr val="FFFFFF"/>
                        </a:solidFill>
                        <a:effectLst/>
                        <a:latin typeface="Calibri" panose="020F0502020204030204" pitchFamily="34" charset="0"/>
                        <a:ea typeface="+mn-ea"/>
                        <a:cs typeface="+mn-cs"/>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BBB59"/>
                    </a:solidFill>
                  </a:tcPr>
                </a:tc>
                <a:tc vMerge="1">
                  <a:txBody>
                    <a:bodyPr/>
                    <a:lstStyle/>
                    <a:p>
                      <a:pPr algn="ctr" rtl="0" fontAlgn="ctr"/>
                      <a:endParaRPr lang="en-GB" sz="1100" b="0" i="0" u="none" strike="noStrike" kern="1200" dirty="0">
                        <a:solidFill>
                          <a:srgbClr val="FFFFFF"/>
                        </a:solidFill>
                        <a:effectLst/>
                        <a:latin typeface="+mj-lt"/>
                        <a:ea typeface="+mn-ea"/>
                        <a:cs typeface="+mn-cs"/>
                      </a:endParaRPr>
                    </a:p>
                  </a:txBody>
                  <a:tcPr marL="9525" marR="9525" marT="9525"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3"/>
                    </a:solidFill>
                  </a:tcPr>
                </a:tc>
                <a:extLst>
                  <a:ext uri="{0D108BD9-81ED-4DB2-BD59-A6C34878D82A}">
                    <a16:rowId xmlns:a16="http://schemas.microsoft.com/office/drawing/2014/main" val="10002"/>
                  </a:ext>
                </a:extLst>
              </a:tr>
            </a:tbl>
          </a:graphicData>
        </a:graphic>
      </p:graphicFrame>
      <p:sp>
        <p:nvSpPr>
          <p:cNvPr id="29" name="Rounded Rectangle 28"/>
          <p:cNvSpPr/>
          <p:nvPr/>
        </p:nvSpPr>
        <p:spPr bwMode="auto">
          <a:xfrm>
            <a:off x="5167901" y="627534"/>
            <a:ext cx="3462471" cy="2012924"/>
          </a:xfrm>
          <a:prstGeom prst="roundRect">
            <a:avLst>
              <a:gd name="adj" fmla="val 10021"/>
            </a:avLst>
          </a:prstGeom>
          <a:noFill/>
          <a:ln w="12700">
            <a:solidFill>
              <a:srgbClr val="92D050"/>
            </a:solidFill>
            <a:prstDash val="sysDash"/>
            <a:round/>
            <a:headEnd/>
            <a:tailEnd/>
          </a:ln>
        </p:spPr>
        <p:txBody>
          <a:bodyPr rtlCol="0" anchor="ctr"/>
          <a:lstStyle/>
          <a:p>
            <a:pPr algn="ctr" defTabSz="914360" fontAlgn="base">
              <a:spcBef>
                <a:spcPct val="0"/>
              </a:spcBef>
              <a:spcAft>
                <a:spcPct val="0"/>
              </a:spcAft>
            </a:pPr>
            <a:endParaRPr lang="en-US" sz="1600" dirty="0">
              <a:solidFill>
                <a:schemeClr val="tx2"/>
              </a:solidFill>
              <a:latin typeface="Calibri" panose="020F0502020204030204" pitchFamily="34" charset="0"/>
              <a:cs typeface="Arial" charset="0"/>
            </a:endParaRPr>
          </a:p>
        </p:txBody>
      </p:sp>
      <p:sp>
        <p:nvSpPr>
          <p:cNvPr id="30" name="Rectangle 29"/>
          <p:cNvSpPr/>
          <p:nvPr/>
        </p:nvSpPr>
        <p:spPr>
          <a:xfrm>
            <a:off x="5252787" y="775030"/>
            <a:ext cx="3279651" cy="307777"/>
          </a:xfrm>
          <a:prstGeom prst="rect">
            <a:avLst/>
          </a:prstGeom>
        </p:spPr>
        <p:txBody>
          <a:bodyPr wrap="square">
            <a:spAutoFit/>
          </a:bodyPr>
          <a:lstStyle/>
          <a:p>
            <a:pPr algn="ctr" defTabSz="914360" fontAlgn="base">
              <a:spcBef>
                <a:spcPct val="0"/>
              </a:spcBef>
              <a:spcAft>
                <a:spcPct val="0"/>
              </a:spcAft>
            </a:pPr>
            <a:r>
              <a:rPr lang="en-US" sz="1400" b="1" dirty="0" smtClean="0">
                <a:solidFill>
                  <a:schemeClr val="tx2"/>
                </a:solidFill>
                <a:latin typeface="Calibri" panose="020F0502020204030204" pitchFamily="34" charset="0"/>
                <a:cs typeface="Calibri" panose="020F0502020204030204" pitchFamily="34" charset="0"/>
              </a:rPr>
              <a:t>MOBILE APP TARGET PLATFORMS</a:t>
            </a:r>
            <a:endParaRPr lang="en-US" sz="1400" b="1" dirty="0">
              <a:solidFill>
                <a:schemeClr val="tx2"/>
              </a:solidFill>
              <a:latin typeface="Calibri" panose="020F0502020204030204" pitchFamily="34" charset="0"/>
              <a:cs typeface="Calibri" panose="020F0502020204030204" pitchFamily="34" charset="0"/>
            </a:endParaRPr>
          </a:p>
        </p:txBody>
      </p:sp>
      <p:sp>
        <p:nvSpPr>
          <p:cNvPr id="31" name="Rectangle 30"/>
          <p:cNvSpPr/>
          <p:nvPr/>
        </p:nvSpPr>
        <p:spPr>
          <a:xfrm>
            <a:off x="5075460" y="2141131"/>
            <a:ext cx="3554912" cy="369332"/>
          </a:xfrm>
          <a:prstGeom prst="rect">
            <a:avLst/>
          </a:prstGeom>
        </p:spPr>
        <p:txBody>
          <a:bodyPr wrap="square">
            <a:spAutoFit/>
          </a:bodyPr>
          <a:lstStyle/>
          <a:p>
            <a:pPr algn="ctr" defTabSz="914360" fontAlgn="ctr"/>
            <a:r>
              <a:rPr lang="en-GB" sz="900" i="1" dirty="0" smtClean="0">
                <a:solidFill>
                  <a:schemeClr val="tx2"/>
                </a:solidFill>
                <a:latin typeface="Calibri"/>
              </a:rPr>
              <a:t>*The devices and OS versions for elaborate testing shall be mutually agreed upon between Cognizant and Cargill during Discovery phase</a:t>
            </a:r>
            <a:endParaRPr lang="en-GB" sz="900" i="1" dirty="0">
              <a:solidFill>
                <a:schemeClr val="tx2"/>
              </a:solidFill>
              <a:latin typeface="Calibri"/>
            </a:endParaRPr>
          </a:p>
        </p:txBody>
      </p:sp>
      <p:graphicFrame>
        <p:nvGraphicFramePr>
          <p:cNvPr id="33" name="Table 32"/>
          <p:cNvGraphicFramePr>
            <a:graphicFrameLocks noGrp="1"/>
          </p:cNvGraphicFramePr>
          <p:nvPr>
            <p:extLst>
              <p:ext uri="{D42A27DB-BD31-4B8C-83A1-F6EECF244321}">
                <p14:modId xmlns:p14="http://schemas.microsoft.com/office/powerpoint/2010/main" val="3436928397"/>
              </p:ext>
            </p:extLst>
          </p:nvPr>
        </p:nvGraphicFramePr>
        <p:xfrm>
          <a:off x="5318682" y="3302343"/>
          <a:ext cx="3213756" cy="1025162"/>
        </p:xfrm>
        <a:graphic>
          <a:graphicData uri="http://schemas.openxmlformats.org/drawingml/2006/table">
            <a:tbl>
              <a:tblPr firstRow="1" firstCol="1" bandRow="1"/>
              <a:tblGrid>
                <a:gridCol w="1240237">
                  <a:extLst>
                    <a:ext uri="{9D8B030D-6E8A-4147-A177-3AD203B41FA5}">
                      <a16:colId xmlns:a16="http://schemas.microsoft.com/office/drawing/2014/main" val="20000"/>
                    </a:ext>
                  </a:extLst>
                </a:gridCol>
                <a:gridCol w="1973519">
                  <a:extLst>
                    <a:ext uri="{9D8B030D-6E8A-4147-A177-3AD203B41FA5}">
                      <a16:colId xmlns:a16="http://schemas.microsoft.com/office/drawing/2014/main" val="20001"/>
                    </a:ext>
                  </a:extLst>
                </a:gridCol>
              </a:tblGrid>
              <a:tr h="166194">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r>
                        <a:rPr lang="en-GB" sz="1000" b="1" i="0" u="none" strike="noStrike" dirty="0" smtClean="0">
                          <a:solidFill>
                            <a:srgbClr val="FFFFFF"/>
                          </a:solidFill>
                          <a:effectLst/>
                          <a:latin typeface="+mj-lt"/>
                        </a:rPr>
                        <a:t>Desktop Browser</a:t>
                      </a:r>
                      <a:endParaRPr lang="en-GB" sz="1000" b="1" i="0" u="none" strike="noStrike" dirty="0">
                        <a:solidFill>
                          <a:srgbClr val="FFFFFF"/>
                        </a:solidFill>
                        <a:effectLst/>
                        <a:latin typeface="+mj-lt"/>
                      </a:endParaRPr>
                    </a:p>
                  </a:txBody>
                  <a:tcPr marL="9525" marR="9525" marT="9525" marB="0" anchor="ctr">
                    <a:lnL>
                      <a:noFill/>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r>
                        <a:rPr lang="en-GB" sz="1000" b="1" i="0" u="none" strike="noStrike" dirty="0" smtClean="0">
                          <a:solidFill>
                            <a:srgbClr val="FFFFFF"/>
                          </a:solidFill>
                          <a:effectLst/>
                          <a:latin typeface="+mj-lt"/>
                        </a:rPr>
                        <a:t>Versions</a:t>
                      </a:r>
                      <a:endParaRPr lang="en-GB" sz="1000" b="1" i="0" u="none" strike="noStrike" dirty="0">
                        <a:solidFill>
                          <a:srgbClr val="FFFFFF"/>
                        </a:solidFill>
                        <a:effectLst/>
                        <a:latin typeface="+mj-lt"/>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0000"/>
                    </a:solidFill>
                  </a:tcPr>
                </a:tc>
                <a:extLst>
                  <a:ext uri="{0D108BD9-81ED-4DB2-BD59-A6C34878D82A}">
                    <a16:rowId xmlns:a16="http://schemas.microsoft.com/office/drawing/2014/main" val="10000"/>
                  </a:ext>
                </a:extLst>
              </a:tr>
              <a:tr h="227567">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r>
                        <a:rPr lang="en-GB" sz="1000" b="1" i="0" u="none" strike="noStrike" dirty="0" smtClean="0">
                          <a:solidFill>
                            <a:srgbClr val="FFFFFF"/>
                          </a:solidFill>
                          <a:effectLst/>
                          <a:latin typeface="+mj-lt"/>
                        </a:rPr>
                        <a:t>Chrome</a:t>
                      </a:r>
                      <a:endParaRPr lang="en-GB" sz="1000" b="1" i="0" u="none" strike="noStrike" dirty="0">
                        <a:solidFill>
                          <a:srgbClr val="FFFFFF"/>
                        </a:solidFill>
                        <a:effectLst/>
                        <a:latin typeface="+mj-lt"/>
                      </a:endParaRPr>
                    </a:p>
                  </a:txBody>
                  <a:tcPr marL="9525" marR="9525" marT="9525"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B7A2D"/>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r>
                        <a:rPr lang="en-GB" sz="1000" b="0" i="0" u="none" strike="noStrike" kern="1200" dirty="0" smtClean="0">
                          <a:solidFill>
                            <a:srgbClr val="FFFFFF"/>
                          </a:solidFill>
                          <a:effectLst/>
                          <a:latin typeface="+mj-lt"/>
                          <a:ea typeface="+mn-ea"/>
                          <a:cs typeface="+mn-cs"/>
                        </a:rPr>
                        <a:t>Latest version (58)</a:t>
                      </a:r>
                      <a:endParaRPr lang="en-GB" sz="1000" b="0" i="0" u="none" strike="noStrike" kern="1200" dirty="0">
                        <a:solidFill>
                          <a:srgbClr val="FFFFFF"/>
                        </a:solidFill>
                        <a:effectLst/>
                        <a:latin typeface="+mj-lt"/>
                        <a:ea typeface="+mn-ea"/>
                        <a:cs typeface="+mn-cs"/>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BBB59"/>
                    </a:solidFill>
                  </a:tcPr>
                </a:tc>
                <a:extLst>
                  <a:ext uri="{0D108BD9-81ED-4DB2-BD59-A6C34878D82A}">
                    <a16:rowId xmlns:a16="http://schemas.microsoft.com/office/drawing/2014/main" val="10001"/>
                  </a:ext>
                </a:extLst>
              </a:tr>
              <a:tr h="210467">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r>
                        <a:rPr lang="en-GB" sz="1000" b="1" i="0" u="none" strike="noStrike" dirty="0" smtClean="0">
                          <a:solidFill>
                            <a:srgbClr val="FFFFFF"/>
                          </a:solidFill>
                          <a:effectLst/>
                          <a:latin typeface="+mj-lt"/>
                        </a:rPr>
                        <a:t>Safari</a:t>
                      </a:r>
                      <a:endParaRPr lang="en-GB" sz="1000" b="1" i="0" u="none" strike="noStrike" dirty="0">
                        <a:solidFill>
                          <a:srgbClr val="FFFFFF"/>
                        </a:solidFill>
                        <a:effectLst/>
                        <a:latin typeface="+mj-lt"/>
                      </a:endParaRPr>
                    </a:p>
                  </a:txBody>
                  <a:tcPr marL="9525" marR="9525" marT="9525"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B7A2D"/>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rtl="0" fontAlgn="ctr"/>
                      <a:r>
                        <a:rPr lang="en-GB" sz="1000" b="0" i="0" u="none" strike="noStrike" kern="1200" dirty="0" smtClean="0">
                          <a:solidFill>
                            <a:srgbClr val="FFFFFF"/>
                          </a:solidFill>
                          <a:effectLst/>
                          <a:latin typeface="+mj-lt"/>
                          <a:ea typeface="+mn-ea"/>
                          <a:cs typeface="+mn-cs"/>
                        </a:rPr>
                        <a:t>Latest version (10.10)</a:t>
                      </a:r>
                      <a:endParaRPr lang="en-GB" sz="1000" b="0" i="0" u="none" strike="noStrike" kern="1200" dirty="0">
                        <a:solidFill>
                          <a:srgbClr val="FFFFFF"/>
                        </a:solidFill>
                        <a:effectLst/>
                        <a:latin typeface="+mj-lt"/>
                        <a:ea typeface="+mn-ea"/>
                        <a:cs typeface="+mn-cs"/>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BBB59"/>
                    </a:solidFill>
                  </a:tcPr>
                </a:tc>
                <a:extLst>
                  <a:ext uri="{0D108BD9-81ED-4DB2-BD59-A6C34878D82A}">
                    <a16:rowId xmlns:a16="http://schemas.microsoft.com/office/drawing/2014/main" val="10002"/>
                  </a:ext>
                </a:extLst>
              </a:tr>
              <a:tr h="210467">
                <a:tc>
                  <a:txBody>
                    <a:bodyPr/>
                    <a:lstStyle/>
                    <a:p>
                      <a:pPr algn="ctr" rtl="0" fontAlgn="ctr"/>
                      <a:r>
                        <a:rPr lang="en-GB" sz="1000" b="1" i="0" u="none" strike="noStrike" dirty="0" smtClean="0">
                          <a:solidFill>
                            <a:srgbClr val="FFFFFF"/>
                          </a:solidFill>
                          <a:effectLst/>
                          <a:latin typeface="+mj-lt"/>
                        </a:rPr>
                        <a:t>Firefox</a:t>
                      </a:r>
                      <a:endParaRPr lang="en-GB" sz="1000" b="1" i="0" u="none" strike="noStrike" dirty="0">
                        <a:solidFill>
                          <a:srgbClr val="FFFFFF"/>
                        </a:solidFill>
                        <a:effectLst/>
                        <a:latin typeface="+mj-lt"/>
                      </a:endParaRPr>
                    </a:p>
                  </a:txBody>
                  <a:tcPr marL="9525" marR="9525" marT="9525"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B7A2D"/>
                    </a:solidFill>
                  </a:tcPr>
                </a:tc>
                <a:tc>
                  <a:txBody>
                    <a:bodyPr/>
                    <a:lstStyle/>
                    <a:p>
                      <a:pPr algn="ctr" rtl="0" fontAlgn="ctr"/>
                      <a:r>
                        <a:rPr lang="en-GB" sz="1000" b="0" i="0" u="none" strike="noStrike" kern="1200" dirty="0" smtClean="0">
                          <a:solidFill>
                            <a:srgbClr val="FFFFFF"/>
                          </a:solidFill>
                          <a:effectLst/>
                          <a:latin typeface="+mn-lt"/>
                          <a:ea typeface="+mn-ea"/>
                          <a:cs typeface="+mn-cs"/>
                        </a:rPr>
                        <a:t>Latest version (54)</a:t>
                      </a:r>
                      <a:endParaRPr lang="en-GB" sz="1000" b="0" i="0" u="none" strike="noStrike" kern="1200" dirty="0">
                        <a:solidFill>
                          <a:srgbClr val="FFFFFF"/>
                        </a:solidFill>
                        <a:effectLst/>
                        <a:latin typeface="+mj-lt"/>
                        <a:ea typeface="+mn-ea"/>
                        <a:cs typeface="+mn-cs"/>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BBB59"/>
                    </a:solidFill>
                  </a:tcPr>
                </a:tc>
                <a:extLst>
                  <a:ext uri="{0D108BD9-81ED-4DB2-BD59-A6C34878D82A}">
                    <a16:rowId xmlns:a16="http://schemas.microsoft.com/office/drawing/2014/main" val="10003"/>
                  </a:ext>
                </a:extLst>
              </a:tr>
              <a:tr h="210467">
                <a:tc>
                  <a:txBody>
                    <a:bodyPr/>
                    <a:lstStyle/>
                    <a:p>
                      <a:pPr algn="ctr" rtl="0" fontAlgn="ctr"/>
                      <a:r>
                        <a:rPr lang="en-GB" sz="1000" b="1" i="0" u="none" strike="noStrike" dirty="0" smtClean="0">
                          <a:solidFill>
                            <a:srgbClr val="FFFFFF"/>
                          </a:solidFill>
                          <a:effectLst/>
                          <a:latin typeface="+mj-lt"/>
                        </a:rPr>
                        <a:t>Internet Explorer</a:t>
                      </a:r>
                      <a:endParaRPr lang="en-GB" sz="1000" b="1" i="0" u="none" strike="noStrike" dirty="0">
                        <a:solidFill>
                          <a:srgbClr val="FFFFFF"/>
                        </a:solidFill>
                        <a:effectLst/>
                        <a:latin typeface="+mj-lt"/>
                      </a:endParaRPr>
                    </a:p>
                  </a:txBody>
                  <a:tcPr marL="9525" marR="9525" marT="9525"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B7A2D"/>
                    </a:solidFill>
                  </a:tcPr>
                </a:tc>
                <a:tc>
                  <a:txBody>
                    <a:bodyPr/>
                    <a:lstStyle/>
                    <a:p>
                      <a:pPr algn="ctr" rtl="0" fontAlgn="ctr"/>
                      <a:r>
                        <a:rPr lang="en-GB" sz="1000" b="0" i="0" u="none" strike="noStrike" kern="1200" dirty="0" smtClean="0">
                          <a:solidFill>
                            <a:srgbClr val="FFFFFF"/>
                          </a:solidFill>
                          <a:effectLst/>
                          <a:latin typeface="+mj-lt"/>
                          <a:ea typeface="+mn-ea"/>
                          <a:cs typeface="+mn-cs"/>
                        </a:rPr>
                        <a:t>9</a:t>
                      </a:r>
                      <a:r>
                        <a:rPr lang="en-GB" sz="1000" b="0" i="0" u="none" strike="noStrike" kern="1200" baseline="0" dirty="0" smtClean="0">
                          <a:solidFill>
                            <a:srgbClr val="FFFFFF"/>
                          </a:solidFill>
                          <a:effectLst/>
                          <a:latin typeface="+mj-lt"/>
                          <a:ea typeface="+mn-ea"/>
                          <a:cs typeface="+mn-cs"/>
                        </a:rPr>
                        <a:t> &amp; above</a:t>
                      </a:r>
                      <a:endParaRPr lang="en-GB" sz="1000" b="0" i="0" u="none" strike="noStrike" kern="1200" dirty="0">
                        <a:solidFill>
                          <a:srgbClr val="FFFFFF"/>
                        </a:solidFill>
                        <a:effectLst/>
                        <a:latin typeface="+mj-lt"/>
                        <a:ea typeface="+mn-ea"/>
                        <a:cs typeface="+mn-cs"/>
                      </a:endParaRPr>
                    </a:p>
                  </a:txBody>
                  <a:tcPr marL="9525" marR="9525" marT="952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9BBB59"/>
                    </a:solidFill>
                  </a:tcPr>
                </a:tc>
                <a:extLst>
                  <a:ext uri="{0D108BD9-81ED-4DB2-BD59-A6C34878D82A}">
                    <a16:rowId xmlns:a16="http://schemas.microsoft.com/office/drawing/2014/main" val="10004"/>
                  </a:ext>
                </a:extLst>
              </a:tr>
            </a:tbl>
          </a:graphicData>
        </a:graphic>
      </p:graphicFrame>
      <p:sp>
        <p:nvSpPr>
          <p:cNvPr id="34" name="Rounded Rectangle 33"/>
          <p:cNvSpPr/>
          <p:nvPr/>
        </p:nvSpPr>
        <p:spPr bwMode="auto">
          <a:xfrm>
            <a:off x="5167901" y="2770815"/>
            <a:ext cx="3462471" cy="1870700"/>
          </a:xfrm>
          <a:prstGeom prst="roundRect">
            <a:avLst>
              <a:gd name="adj" fmla="val 10021"/>
            </a:avLst>
          </a:prstGeom>
          <a:noFill/>
          <a:ln w="12700">
            <a:solidFill>
              <a:srgbClr val="92D050"/>
            </a:solidFill>
            <a:prstDash val="sysDash"/>
            <a:round/>
            <a:headEnd/>
            <a:tailEnd/>
          </a:ln>
        </p:spPr>
        <p:txBody>
          <a:bodyPr rtlCol="0" anchor="ctr"/>
          <a:lstStyle/>
          <a:p>
            <a:pPr algn="ctr" defTabSz="914360" fontAlgn="base">
              <a:spcBef>
                <a:spcPct val="0"/>
              </a:spcBef>
              <a:spcAft>
                <a:spcPct val="0"/>
              </a:spcAft>
            </a:pPr>
            <a:endParaRPr lang="en-US" sz="1600" dirty="0">
              <a:solidFill>
                <a:schemeClr val="tx2"/>
              </a:solidFill>
              <a:latin typeface="Calibri" panose="020F0502020204030204" pitchFamily="34" charset="0"/>
              <a:cs typeface="Arial" charset="0"/>
            </a:endParaRPr>
          </a:p>
        </p:txBody>
      </p:sp>
      <p:sp>
        <p:nvSpPr>
          <p:cNvPr id="35" name="Rectangle 34"/>
          <p:cNvSpPr/>
          <p:nvPr/>
        </p:nvSpPr>
        <p:spPr>
          <a:xfrm>
            <a:off x="5285733" y="2794211"/>
            <a:ext cx="3279651" cy="707886"/>
          </a:xfrm>
          <a:prstGeom prst="rect">
            <a:avLst/>
          </a:prstGeom>
        </p:spPr>
        <p:txBody>
          <a:bodyPr wrap="square">
            <a:spAutoFit/>
          </a:bodyPr>
          <a:lstStyle/>
          <a:p>
            <a:pPr algn="ctr" defTabSz="914360" fontAlgn="base">
              <a:spcBef>
                <a:spcPct val="0"/>
              </a:spcBef>
              <a:spcAft>
                <a:spcPct val="0"/>
              </a:spcAft>
            </a:pPr>
            <a:r>
              <a:rPr lang="en-US" sz="1400" b="1" dirty="0" smtClean="0">
                <a:solidFill>
                  <a:schemeClr val="tx2"/>
                </a:solidFill>
                <a:latin typeface="Calibri" panose="020F0502020204030204" pitchFamily="34" charset="0"/>
                <a:cs typeface="Calibri" panose="020F0502020204030204" pitchFamily="34" charset="0"/>
              </a:rPr>
              <a:t>ADMIN PORTAL TARGET BROWSERS</a:t>
            </a:r>
          </a:p>
          <a:p>
            <a:pPr algn="ctr" defTabSz="914360" fontAlgn="base">
              <a:spcBef>
                <a:spcPct val="0"/>
              </a:spcBef>
              <a:spcAft>
                <a:spcPct val="0"/>
              </a:spcAft>
            </a:pPr>
            <a:r>
              <a:rPr lang="en-US" sz="1100" b="1" dirty="0" smtClean="0">
                <a:solidFill>
                  <a:schemeClr val="tx2"/>
                </a:solidFill>
                <a:latin typeface="Calibri" panose="020F0502020204030204" pitchFamily="34" charset="0"/>
                <a:cs typeface="Calibri" panose="020F0502020204030204" pitchFamily="34" charset="0"/>
              </a:rPr>
              <a:t>(</a:t>
            </a:r>
            <a:r>
              <a:rPr lang="en-US" sz="1100" b="1" dirty="0" err="1" smtClean="0">
                <a:solidFill>
                  <a:schemeClr val="tx2"/>
                </a:solidFill>
                <a:latin typeface="Calibri" panose="020F0502020204030204" pitchFamily="34" charset="0"/>
                <a:cs typeface="Calibri" panose="020F0502020204030204" pitchFamily="34" charset="0"/>
              </a:rPr>
              <a:t>Desktop,Smartphones,Tablets</a:t>
            </a:r>
            <a:r>
              <a:rPr lang="en-US" sz="1100" b="1" dirty="0" smtClean="0">
                <a:solidFill>
                  <a:schemeClr val="tx2"/>
                </a:solidFill>
                <a:latin typeface="Calibri" panose="020F0502020204030204" pitchFamily="34" charset="0"/>
                <a:cs typeface="Calibri" panose="020F0502020204030204" pitchFamily="34" charset="0"/>
              </a:rPr>
              <a:t>)</a:t>
            </a:r>
            <a:endParaRPr lang="en-US" sz="1100" b="1" dirty="0">
              <a:solidFill>
                <a:schemeClr val="tx2"/>
              </a:solidFill>
              <a:latin typeface="Calibri" panose="020F0502020204030204" pitchFamily="34" charset="0"/>
              <a:cs typeface="Calibri" panose="020F0502020204030204" pitchFamily="34" charset="0"/>
            </a:endParaRPr>
          </a:p>
          <a:p>
            <a:pPr algn="ctr" defTabSz="914360" fontAlgn="base">
              <a:spcBef>
                <a:spcPct val="0"/>
              </a:spcBef>
              <a:spcAft>
                <a:spcPct val="0"/>
              </a:spcAft>
            </a:pPr>
            <a:endParaRPr lang="en-US" sz="1400" b="1" dirty="0" smtClean="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67591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of scope Activities</a:t>
            </a:r>
            <a:endParaRPr lang="en-US" dirty="0"/>
          </a:p>
        </p:txBody>
      </p:sp>
      <p:sp>
        <p:nvSpPr>
          <p:cNvPr id="23" name="Rectangle 22"/>
          <p:cNvSpPr/>
          <p:nvPr/>
        </p:nvSpPr>
        <p:spPr>
          <a:xfrm>
            <a:off x="1008168" y="802365"/>
            <a:ext cx="1210011" cy="369332"/>
          </a:xfrm>
          <a:prstGeom prst="rect">
            <a:avLst/>
          </a:prstGeom>
        </p:spPr>
        <p:txBody>
          <a:bodyPr wrap="none">
            <a:spAutoFit/>
          </a:bodyPr>
          <a:lstStyle/>
          <a:p>
            <a:pPr algn="ctr" defTabSz="914360" fontAlgn="base">
              <a:spcBef>
                <a:spcPct val="0"/>
              </a:spcBef>
              <a:spcAft>
                <a:spcPct val="0"/>
              </a:spcAft>
            </a:pPr>
            <a:r>
              <a:rPr lang="en-US" b="1" dirty="0" smtClean="0">
                <a:solidFill>
                  <a:schemeClr val="tx2"/>
                </a:solidFill>
                <a:latin typeface="Calibri" panose="020F0502020204030204" pitchFamily="34" charset="0"/>
                <a:cs typeface="Calibri" panose="020F0502020204030204" pitchFamily="34" charset="0"/>
              </a:rPr>
              <a:t>ACTIVITIES</a:t>
            </a:r>
            <a:endParaRPr lang="en-US" b="1" dirty="0">
              <a:solidFill>
                <a:schemeClr val="tx2"/>
              </a:solidFill>
              <a:latin typeface="Calibri" panose="020F0502020204030204" pitchFamily="34" charset="0"/>
              <a:cs typeface="Calibri" panose="020F0502020204030204" pitchFamily="34" charset="0"/>
            </a:endParaRPr>
          </a:p>
        </p:txBody>
      </p:sp>
      <p:sp>
        <p:nvSpPr>
          <p:cNvPr id="32" name="Rectangle 31"/>
          <p:cNvSpPr/>
          <p:nvPr/>
        </p:nvSpPr>
        <p:spPr>
          <a:xfrm>
            <a:off x="405804" y="1439567"/>
            <a:ext cx="8217739" cy="3194721"/>
          </a:xfrm>
          <a:prstGeom prst="rect">
            <a:avLst/>
          </a:prstGeom>
        </p:spPr>
        <p:txBody>
          <a:bodyPr wrap="square">
            <a:spAutoFit/>
          </a:bodyPr>
          <a:lstStyle/>
          <a:p>
            <a:pPr marL="171450" lvl="1" indent="-171450" defTabSz="914360">
              <a:lnSpc>
                <a:spcPct val="120000"/>
              </a:lnSpc>
              <a:buFont typeface="Wingdings" panose="05000000000000000000" pitchFamily="2" charset="2"/>
              <a:buChar char="§"/>
            </a:pPr>
            <a:r>
              <a:rPr lang="en-US" sz="1400" dirty="0" smtClean="0">
                <a:solidFill>
                  <a:schemeClr val="tx2"/>
                </a:solidFill>
                <a:latin typeface="Calibri"/>
                <a:cs typeface="Arial" panose="020B0604020202020204" pitchFamily="34" charset="0"/>
              </a:rPr>
              <a:t>Multilingual support for the mobile app &amp; admin portals</a:t>
            </a:r>
          </a:p>
          <a:p>
            <a:pPr marL="171450" lvl="1" indent="-171450" defTabSz="914360">
              <a:lnSpc>
                <a:spcPct val="120000"/>
              </a:lnSpc>
              <a:buFont typeface="Wingdings" panose="05000000000000000000" pitchFamily="2" charset="2"/>
              <a:buChar char="§"/>
            </a:pPr>
            <a:r>
              <a:rPr lang="en-US" sz="1400" dirty="0">
                <a:solidFill>
                  <a:schemeClr val="tx2"/>
                </a:solidFill>
                <a:latin typeface="Calibri"/>
                <a:cs typeface="Arial" panose="020B0604020202020204" pitchFamily="34" charset="0"/>
              </a:rPr>
              <a:t>Touch ID/Fingerprint /PIN for Login /user authentication </a:t>
            </a:r>
            <a:endParaRPr lang="en-US" sz="1400" dirty="0" smtClean="0">
              <a:solidFill>
                <a:schemeClr val="tx2"/>
              </a:solidFill>
              <a:latin typeface="Calibri"/>
              <a:cs typeface="Arial" panose="020B0604020202020204" pitchFamily="34" charset="0"/>
            </a:endParaRPr>
          </a:p>
          <a:p>
            <a:pPr marL="171450" lvl="1" indent="-171450" defTabSz="914360">
              <a:lnSpc>
                <a:spcPct val="120000"/>
              </a:lnSpc>
              <a:buFont typeface="Wingdings" panose="05000000000000000000" pitchFamily="2" charset="2"/>
              <a:buChar char="§"/>
            </a:pPr>
            <a:r>
              <a:rPr lang="en-US" sz="1400" dirty="0" smtClean="0">
                <a:solidFill>
                  <a:srgbClr val="000000"/>
                </a:solidFill>
                <a:latin typeface="Calibri" panose="020F0502020204030204" pitchFamily="34" charset="0"/>
                <a:cs typeface="Segoe UI" panose="020B0502040204020203" pitchFamily="34" charset="0"/>
              </a:rPr>
              <a:t>New User Registration Functionality</a:t>
            </a:r>
          </a:p>
          <a:p>
            <a:pPr marL="171450" lvl="1" indent="-171450" defTabSz="914360">
              <a:lnSpc>
                <a:spcPct val="120000"/>
              </a:lnSpc>
              <a:buFont typeface="Wingdings" panose="05000000000000000000" pitchFamily="2" charset="2"/>
              <a:buChar char="§"/>
            </a:pPr>
            <a:r>
              <a:rPr lang="en-US" sz="1400" dirty="0">
                <a:solidFill>
                  <a:prstClr val="black"/>
                </a:solidFill>
                <a:latin typeface="Calibri" panose="020F0502020204030204" pitchFamily="34" charset="0"/>
              </a:rPr>
              <a:t>Accessibility </a:t>
            </a:r>
            <a:r>
              <a:rPr lang="en-US" sz="1400" dirty="0" smtClean="0">
                <a:solidFill>
                  <a:prstClr val="black"/>
                </a:solidFill>
                <a:latin typeface="Calibri" panose="020F0502020204030204" pitchFamily="34" charset="0"/>
              </a:rPr>
              <a:t>support </a:t>
            </a:r>
            <a:r>
              <a:rPr lang="en-US" sz="1400" dirty="0">
                <a:solidFill>
                  <a:prstClr val="black"/>
                </a:solidFill>
                <a:latin typeface="Calibri" panose="020F0502020204030204" pitchFamily="34" charset="0"/>
              </a:rPr>
              <a:t>for both mobile app and admin </a:t>
            </a:r>
            <a:r>
              <a:rPr lang="en-US" sz="1400" dirty="0" smtClean="0">
                <a:solidFill>
                  <a:prstClr val="black"/>
                </a:solidFill>
                <a:latin typeface="Calibri" panose="020F0502020204030204" pitchFamily="34" charset="0"/>
              </a:rPr>
              <a:t>portal</a:t>
            </a:r>
          </a:p>
          <a:p>
            <a:pPr marL="171450" lvl="1" indent="-171450" defTabSz="914360">
              <a:lnSpc>
                <a:spcPct val="120000"/>
              </a:lnSpc>
              <a:buFont typeface="Wingdings" panose="05000000000000000000" pitchFamily="2" charset="2"/>
              <a:buChar char="§"/>
            </a:pPr>
            <a:r>
              <a:rPr lang="en-US" sz="1400" dirty="0" smtClean="0">
                <a:solidFill>
                  <a:prstClr val="black"/>
                </a:solidFill>
                <a:latin typeface="Calibri" panose="020F0502020204030204" pitchFamily="34" charset="0"/>
              </a:rPr>
              <a:t>Landscape Orientation</a:t>
            </a:r>
          </a:p>
          <a:p>
            <a:pPr marL="171450" lvl="1" indent="-171450" defTabSz="914360">
              <a:lnSpc>
                <a:spcPct val="120000"/>
              </a:lnSpc>
              <a:buFont typeface="Wingdings" panose="05000000000000000000" pitchFamily="2" charset="2"/>
              <a:buChar char="§"/>
            </a:pPr>
            <a:r>
              <a:rPr lang="en-US" sz="1400" dirty="0" smtClean="0">
                <a:solidFill>
                  <a:prstClr val="black"/>
                </a:solidFill>
                <a:latin typeface="Calibri" panose="020F0502020204030204" pitchFamily="34" charset="0"/>
              </a:rPr>
              <a:t>Support for tablet layout</a:t>
            </a:r>
            <a:endParaRPr lang="en-US" sz="1400" dirty="0">
              <a:solidFill>
                <a:prstClr val="black"/>
              </a:solidFill>
              <a:latin typeface="Calibri" panose="020F0502020204030204" pitchFamily="34" charset="0"/>
            </a:endParaRPr>
          </a:p>
          <a:p>
            <a:pPr marL="171450" lvl="1" indent="-171450" defTabSz="914360">
              <a:lnSpc>
                <a:spcPct val="120000"/>
              </a:lnSpc>
              <a:buFont typeface="Wingdings" panose="05000000000000000000" pitchFamily="2" charset="2"/>
              <a:buChar char="§"/>
            </a:pPr>
            <a:r>
              <a:rPr lang="en-US" sz="1400" dirty="0">
                <a:solidFill>
                  <a:srgbClr val="000000"/>
                </a:solidFill>
                <a:latin typeface="Calibri" panose="020F0502020204030204" pitchFamily="34" charset="0"/>
                <a:cs typeface="Segoe UI" panose="020B0502040204020203" pitchFamily="34" charset="0"/>
              </a:rPr>
              <a:t>Creation of documentation for ticketing process, escalation, and backup processes</a:t>
            </a:r>
            <a:r>
              <a:rPr lang="en-US" sz="1400" dirty="0" smtClean="0">
                <a:solidFill>
                  <a:srgbClr val="000000"/>
                </a:solidFill>
                <a:latin typeface="Calibri" panose="020F0502020204030204" pitchFamily="34" charset="0"/>
                <a:cs typeface="Segoe UI" panose="020B0502040204020203" pitchFamily="34" charset="0"/>
              </a:rPr>
              <a:t>.</a:t>
            </a:r>
          </a:p>
          <a:p>
            <a:pPr marL="171450" lvl="1" indent="-171450" defTabSz="914360">
              <a:lnSpc>
                <a:spcPct val="120000"/>
              </a:lnSpc>
              <a:buFont typeface="Wingdings" panose="05000000000000000000" pitchFamily="2" charset="2"/>
              <a:buChar char="§"/>
            </a:pPr>
            <a:r>
              <a:rPr lang="en-US" sz="1400" dirty="0">
                <a:solidFill>
                  <a:srgbClr val="000000"/>
                </a:solidFill>
                <a:latin typeface="Calibri" panose="020F0502020204030204" pitchFamily="34" charset="0"/>
                <a:cs typeface="Segoe UI" panose="020B0502040204020203" pitchFamily="34" charset="0"/>
              </a:rPr>
              <a:t>Security Testing</a:t>
            </a:r>
          </a:p>
          <a:p>
            <a:pPr marL="171450" lvl="1" indent="-171450" defTabSz="914360">
              <a:lnSpc>
                <a:spcPct val="120000"/>
              </a:lnSpc>
              <a:buFont typeface="Wingdings" panose="05000000000000000000" pitchFamily="2" charset="2"/>
              <a:buChar char="§"/>
            </a:pPr>
            <a:r>
              <a:rPr lang="en-US" sz="1400" dirty="0">
                <a:solidFill>
                  <a:srgbClr val="000000"/>
                </a:solidFill>
                <a:latin typeface="Calibri" panose="020F0502020204030204" pitchFamily="34" charset="0"/>
                <a:cs typeface="Segoe UI" panose="020B0502040204020203" pitchFamily="34" charset="0"/>
              </a:rPr>
              <a:t>Testing of other third party applications </a:t>
            </a:r>
          </a:p>
          <a:p>
            <a:pPr marL="171450" lvl="1" indent="-171450" defTabSz="914360">
              <a:lnSpc>
                <a:spcPct val="120000"/>
              </a:lnSpc>
              <a:buFont typeface="Wingdings" panose="05000000000000000000" pitchFamily="2" charset="2"/>
              <a:buChar char="§"/>
            </a:pPr>
            <a:r>
              <a:rPr lang="en-US" sz="1400" dirty="0">
                <a:solidFill>
                  <a:srgbClr val="000000"/>
                </a:solidFill>
                <a:latin typeface="Calibri" panose="020F0502020204030204" pitchFamily="34" charset="0"/>
                <a:cs typeface="Segoe UI" panose="020B0502040204020203" pitchFamily="34" charset="0"/>
              </a:rPr>
              <a:t>Accessibility testing</a:t>
            </a:r>
          </a:p>
          <a:p>
            <a:pPr marL="171450" lvl="1" indent="-171450" defTabSz="914360">
              <a:lnSpc>
                <a:spcPct val="120000"/>
              </a:lnSpc>
              <a:buFont typeface="Wingdings" panose="05000000000000000000" pitchFamily="2" charset="2"/>
              <a:buChar char="§"/>
            </a:pPr>
            <a:r>
              <a:rPr lang="en-US" sz="1400" dirty="0">
                <a:solidFill>
                  <a:srgbClr val="000000"/>
                </a:solidFill>
                <a:latin typeface="Calibri" panose="020F0502020204030204" pitchFamily="34" charset="0"/>
                <a:cs typeface="Segoe UI" panose="020B0502040204020203" pitchFamily="34" charset="0"/>
              </a:rPr>
              <a:t>Data Migration Testing	</a:t>
            </a:r>
          </a:p>
          <a:p>
            <a:pPr marL="171450" lvl="1" indent="-171450" defTabSz="914360">
              <a:lnSpc>
                <a:spcPct val="120000"/>
              </a:lnSpc>
              <a:buFont typeface="Wingdings" panose="05000000000000000000" pitchFamily="2" charset="2"/>
              <a:buChar char="§"/>
            </a:pPr>
            <a:endParaRPr lang="en-US" sz="1400" dirty="0">
              <a:solidFill>
                <a:srgbClr val="000000"/>
              </a:solidFill>
              <a:latin typeface="Calibri" panose="020F0502020204030204" pitchFamily="34" charset="0"/>
              <a:cs typeface="Segoe UI" panose="020B0502040204020203" pitchFamily="34" charset="0"/>
            </a:endParaRPr>
          </a:p>
        </p:txBody>
      </p:sp>
      <p:sp>
        <p:nvSpPr>
          <p:cNvPr id="15" name="Rounded Rectangle 14"/>
          <p:cNvSpPr/>
          <p:nvPr/>
        </p:nvSpPr>
        <p:spPr bwMode="auto">
          <a:xfrm>
            <a:off x="316860" y="606084"/>
            <a:ext cx="8539464" cy="3924819"/>
          </a:xfrm>
          <a:prstGeom prst="roundRect">
            <a:avLst>
              <a:gd name="adj" fmla="val 10021"/>
            </a:avLst>
          </a:prstGeom>
          <a:noFill/>
          <a:ln w="12700">
            <a:solidFill>
              <a:srgbClr val="92D050"/>
            </a:solidFill>
            <a:prstDash val="sysDash"/>
            <a:round/>
            <a:headEnd/>
            <a:tailEnd/>
          </a:ln>
        </p:spPr>
        <p:txBody>
          <a:bodyPr rtlCol="0" anchor="ctr"/>
          <a:lstStyle/>
          <a:p>
            <a:pPr algn="ctr" defTabSz="914360" fontAlgn="base">
              <a:spcBef>
                <a:spcPct val="0"/>
              </a:spcBef>
              <a:spcAft>
                <a:spcPct val="0"/>
              </a:spcAft>
            </a:pPr>
            <a:endParaRPr lang="en-US" dirty="0">
              <a:solidFill>
                <a:schemeClr val="tx2"/>
              </a:solidFill>
              <a:latin typeface="Calibri" panose="020F0502020204030204" pitchFamily="34" charset="0"/>
              <a:cs typeface="Arial" charset="0"/>
            </a:endParaRPr>
          </a:p>
        </p:txBody>
      </p:sp>
      <p:sp>
        <p:nvSpPr>
          <p:cNvPr id="16" name="Oval 15"/>
          <p:cNvSpPr/>
          <p:nvPr/>
        </p:nvSpPr>
        <p:spPr>
          <a:xfrm>
            <a:off x="382201" y="675611"/>
            <a:ext cx="625967" cy="622841"/>
          </a:xfrm>
          <a:prstGeom prst="ellipse">
            <a:avLst/>
          </a:prstGeom>
          <a:solidFill>
            <a:srgbClr val="FFC000">
              <a:alpha val="33000"/>
            </a:srgbClr>
          </a:solidFill>
          <a:ln w="12700" cap="flat" cmpd="sng" algn="ctr">
            <a:noFill/>
            <a:prstDash val="solid"/>
          </a:ln>
          <a:effectLst/>
        </p:spPr>
        <p:txBody>
          <a:bodyPr rtlCol="0" anchor="ctr"/>
          <a:lstStyle/>
          <a:p>
            <a:pPr algn="ctr" defTabSz="1216152" fontAlgn="base">
              <a:spcBef>
                <a:spcPct val="0"/>
              </a:spcBef>
              <a:spcAft>
                <a:spcPct val="0"/>
              </a:spcAft>
              <a:defRPr/>
            </a:pPr>
            <a:r>
              <a:rPr lang="en-US" sz="2394" kern="0" dirty="0" smtClean="0">
                <a:solidFill>
                  <a:schemeClr val="tx2"/>
                </a:solidFill>
                <a:latin typeface="Calibri" panose="020F0502020204030204" pitchFamily="34" charset="0"/>
                <a:cs typeface="Arial" charset="0"/>
              </a:rPr>
              <a:t>}{</a:t>
            </a:r>
            <a:endParaRPr lang="en-US" sz="2394" kern="0" dirty="0">
              <a:solidFill>
                <a:schemeClr val="tx2"/>
              </a:solidFill>
              <a:latin typeface="Calibri" panose="020F0502020204030204" pitchFamily="34" charset="0"/>
              <a:cs typeface="Arial" charset="0"/>
            </a:endParaRPr>
          </a:p>
        </p:txBody>
      </p:sp>
    </p:spTree>
    <p:extLst>
      <p:ext uri="{BB962C8B-B14F-4D97-AF65-F5344CB8AC3E}">
        <p14:creationId xmlns:p14="http://schemas.microsoft.com/office/powerpoint/2010/main" val="2055377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Functionalities in scope</a:t>
            </a:r>
            <a:endParaRPr lang="en-US" dirty="0"/>
          </a:p>
        </p:txBody>
      </p:sp>
      <p:sp>
        <p:nvSpPr>
          <p:cNvPr id="4" name="Rectangle 3"/>
          <p:cNvSpPr/>
          <p:nvPr/>
        </p:nvSpPr>
        <p:spPr>
          <a:xfrm>
            <a:off x="521987" y="849110"/>
            <a:ext cx="3800560" cy="3648462"/>
          </a:xfrm>
          <a:prstGeom prst="rect">
            <a:avLst/>
          </a:prstGeom>
          <a:noFill/>
          <a:ln w="3175" cap="flat" cmpd="sng" algn="ctr">
            <a:solidFill>
              <a:schemeClr val="accent2">
                <a:lumMod val="60000"/>
                <a:lumOff val="40000"/>
              </a:schemeClr>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mj-lt"/>
            </a:endParaRPr>
          </a:p>
        </p:txBody>
      </p:sp>
      <p:sp>
        <p:nvSpPr>
          <p:cNvPr id="5" name="Rectangle 4"/>
          <p:cNvSpPr/>
          <p:nvPr/>
        </p:nvSpPr>
        <p:spPr>
          <a:xfrm>
            <a:off x="4613515" y="849110"/>
            <a:ext cx="3797291" cy="3648462"/>
          </a:xfrm>
          <a:prstGeom prst="rect">
            <a:avLst/>
          </a:prstGeom>
          <a:noFill/>
          <a:ln w="3175" cap="flat" cmpd="sng" algn="ctr">
            <a:solidFill>
              <a:schemeClr val="accent2">
                <a:lumMod val="60000"/>
                <a:lumOff val="40000"/>
              </a:schemeClr>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mj-lt"/>
            </a:endParaRPr>
          </a:p>
        </p:txBody>
      </p:sp>
      <p:sp>
        <p:nvSpPr>
          <p:cNvPr id="6" name="TextBox 74"/>
          <p:cNvSpPr txBox="1"/>
          <p:nvPr/>
        </p:nvSpPr>
        <p:spPr>
          <a:xfrm>
            <a:off x="726528" y="701749"/>
            <a:ext cx="3502299" cy="358818"/>
          </a:xfrm>
          <a:prstGeom prst="rect">
            <a:avLst/>
          </a:prstGeom>
          <a:solidFill>
            <a:schemeClr val="tx2">
              <a:lumMod val="75000"/>
              <a:lumOff val="25000"/>
            </a:schemeClr>
          </a:solidFill>
          <a:ln w="25400" cap="flat" cmpd="sng" algn="ctr">
            <a:noFill/>
            <a:prstDash val="solid"/>
          </a:ln>
          <a:effectLst/>
        </p:spPr>
        <p:txBody>
          <a:bodyPr rtlCol="0" anchor="ctr"/>
          <a:lstStyle>
            <a:defPPr>
              <a:defRPr lang="en-US"/>
            </a:defPPr>
            <a:lvl1pPr algn="ctr">
              <a:defRPr sz="2000" b="1">
                <a:latin typeface="Calibri" panose="020F0502020204030204" pitchFamily="34" charset="0"/>
              </a:defRPr>
            </a:lvl1pPr>
          </a:lstStyle>
          <a:p>
            <a:pPr marL="0" marR="0" lvl="0" indent="0" algn="ctr" defTabSz="68580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noProof="0" dirty="0" smtClean="0">
                <a:ln>
                  <a:noFill/>
                </a:ln>
                <a:solidFill>
                  <a:srgbClr val="FFFFFF"/>
                </a:solidFill>
                <a:effectLst/>
                <a:uLnTx/>
                <a:uFillTx/>
                <a:latin typeface="+mj-lt"/>
                <a:ea typeface="+mn-ea"/>
                <a:cs typeface="+mn-cs"/>
              </a:rPr>
              <a:t>MOBILE APP </a:t>
            </a:r>
          </a:p>
        </p:txBody>
      </p:sp>
      <p:sp>
        <p:nvSpPr>
          <p:cNvPr id="7" name="Rectangle 6"/>
          <p:cNvSpPr/>
          <p:nvPr/>
        </p:nvSpPr>
        <p:spPr>
          <a:xfrm>
            <a:off x="689705" y="1178263"/>
            <a:ext cx="3501049" cy="457201"/>
          </a:xfrm>
          <a:prstGeom prst="rect">
            <a:avLst/>
          </a:prstGeom>
          <a:noFill/>
          <a:ln w="3175" cap="flat" cmpd="sng" algn="ctr">
            <a:gradFill flip="none" rotWithShape="1">
              <a:gsLst>
                <a:gs pos="0">
                  <a:srgbClr val="43BB8D">
                    <a:alpha val="40000"/>
                  </a:srgbClr>
                </a:gs>
                <a:gs pos="100000">
                  <a:srgbClr val="5A6374">
                    <a:alpha val="58000"/>
                  </a:srgbClr>
                </a:gs>
              </a:gsLst>
              <a:lin ang="0" scaled="1"/>
              <a:tileRect/>
            </a:gradFill>
            <a:prstDash val="solid"/>
          </a:ln>
          <a:effectLst/>
        </p:spPr>
        <p:txBody>
          <a:bodyPr rtlCol="0" anchor="ctr"/>
          <a:lstStyle/>
          <a:p>
            <a:pPr defTabSz="914400"/>
            <a:r>
              <a:rPr lang="en-US" sz="1000" kern="0" dirty="0">
                <a:solidFill>
                  <a:srgbClr val="000000">
                    <a:lumMod val="75000"/>
                    <a:lumOff val="25000"/>
                  </a:srgbClr>
                </a:solidFill>
                <a:latin typeface="+mj-lt"/>
              </a:rPr>
              <a:t>Sign Up, Log In, Splash </a:t>
            </a:r>
            <a:r>
              <a:rPr lang="en-US" sz="1000" kern="0" dirty="0" smtClean="0">
                <a:solidFill>
                  <a:srgbClr val="000000">
                    <a:lumMod val="75000"/>
                    <a:lumOff val="25000"/>
                  </a:srgbClr>
                </a:solidFill>
                <a:latin typeface="+mj-lt"/>
              </a:rPr>
              <a:t>Screen</a:t>
            </a:r>
          </a:p>
          <a:p>
            <a:pPr defTabSz="914400"/>
            <a:r>
              <a:rPr lang="en-US" sz="1000" kern="0" dirty="0" smtClean="0">
                <a:solidFill>
                  <a:srgbClr val="000000">
                    <a:lumMod val="75000"/>
                    <a:lumOff val="25000"/>
                  </a:srgbClr>
                </a:solidFill>
                <a:latin typeface="+mj-lt"/>
              </a:rPr>
              <a:t>Profile Management for Farmers</a:t>
            </a:r>
            <a:endParaRPr lang="en-US" sz="1000" kern="0" dirty="0">
              <a:solidFill>
                <a:srgbClr val="000000">
                  <a:lumMod val="75000"/>
                  <a:lumOff val="25000"/>
                </a:srgbClr>
              </a:solidFill>
              <a:latin typeface="+mj-lt"/>
            </a:endParaRPr>
          </a:p>
        </p:txBody>
      </p:sp>
      <p:sp>
        <p:nvSpPr>
          <p:cNvPr id="8" name="Rectangle 7"/>
          <p:cNvSpPr/>
          <p:nvPr/>
        </p:nvSpPr>
        <p:spPr>
          <a:xfrm>
            <a:off x="689705" y="1874211"/>
            <a:ext cx="3501049" cy="457201"/>
          </a:xfrm>
          <a:prstGeom prst="rect">
            <a:avLst/>
          </a:prstGeom>
          <a:noFill/>
          <a:ln w="3175" cap="flat" cmpd="sng" algn="ctr">
            <a:gradFill flip="none" rotWithShape="1">
              <a:gsLst>
                <a:gs pos="0">
                  <a:srgbClr val="43BB8D">
                    <a:alpha val="40000"/>
                  </a:srgbClr>
                </a:gs>
                <a:gs pos="100000">
                  <a:srgbClr val="5A6374">
                    <a:alpha val="58000"/>
                  </a:srgbClr>
                </a:gs>
              </a:gsLst>
              <a:lin ang="0" scaled="1"/>
              <a:tileRect/>
            </a:gradFill>
            <a:prstDash val="solid"/>
          </a:ln>
          <a:effectLst/>
        </p:spPr>
        <p:txBody>
          <a:bodyPr rtlCol="0" anchor="ctr"/>
          <a:lstStyle/>
          <a:p>
            <a:pPr lvl="0" defTabSz="685800">
              <a:defRPr/>
            </a:pPr>
            <a:r>
              <a:rPr lang="en-US" sz="1000" kern="0" dirty="0" smtClean="0">
                <a:solidFill>
                  <a:prstClr val="black"/>
                </a:solidFill>
                <a:latin typeface="+mj-lt"/>
              </a:rPr>
              <a:t>Dashboard – Listing farm information, ‘Actual Live Weight’ graphical view by day </a:t>
            </a:r>
            <a:endParaRPr kumimoji="0" lang="en-US" sz="1000" b="1" i="0" u="none" strike="noStrike" kern="0" cap="none" spc="0" normalizeH="0" baseline="0" noProof="0" dirty="0">
              <a:ln>
                <a:noFill/>
              </a:ln>
              <a:solidFill>
                <a:prstClr val="black"/>
              </a:solidFill>
              <a:effectLst/>
              <a:uLnTx/>
              <a:uFillTx/>
              <a:latin typeface="+mj-lt"/>
            </a:endParaRPr>
          </a:p>
        </p:txBody>
      </p:sp>
      <p:sp>
        <p:nvSpPr>
          <p:cNvPr id="9" name="Rectangle 8"/>
          <p:cNvSpPr/>
          <p:nvPr/>
        </p:nvSpPr>
        <p:spPr>
          <a:xfrm>
            <a:off x="689705" y="2570159"/>
            <a:ext cx="3501049" cy="457201"/>
          </a:xfrm>
          <a:prstGeom prst="rect">
            <a:avLst/>
          </a:prstGeom>
          <a:noFill/>
          <a:ln w="3175" cap="flat" cmpd="sng" algn="ctr">
            <a:gradFill flip="none" rotWithShape="1">
              <a:gsLst>
                <a:gs pos="0">
                  <a:srgbClr val="43BB8D">
                    <a:alpha val="40000"/>
                  </a:srgbClr>
                </a:gs>
                <a:gs pos="100000">
                  <a:srgbClr val="5A6374">
                    <a:alpha val="58000"/>
                  </a:srgbClr>
                </a:gs>
              </a:gsLst>
              <a:lin ang="0" scaled="1"/>
              <a:tileRect/>
            </a:gradFill>
            <a:prstDash val="solid"/>
          </a:ln>
          <a:effectLst/>
        </p:spPr>
        <p:txBody>
          <a:bodyPr rtlCol="0" anchor="ctr"/>
          <a:lstStyle/>
          <a:p>
            <a:pPr defTabSz="685800">
              <a:defRPr/>
            </a:pPr>
            <a:r>
              <a:rPr lang="en-US" sz="1000" kern="0" dirty="0" smtClean="0">
                <a:solidFill>
                  <a:prstClr val="black"/>
                </a:solidFill>
                <a:latin typeface="+mj-lt"/>
              </a:rPr>
              <a:t>Farm Data Entry – Allow farmers to add farm data, view past information, pending data for submission</a:t>
            </a:r>
            <a:endParaRPr lang="en-US" sz="1000" kern="0" dirty="0">
              <a:solidFill>
                <a:prstClr val="black"/>
              </a:solidFill>
              <a:latin typeface="+mj-lt"/>
            </a:endParaRPr>
          </a:p>
        </p:txBody>
      </p:sp>
      <p:sp>
        <p:nvSpPr>
          <p:cNvPr id="10" name="Rectangle 9"/>
          <p:cNvSpPr/>
          <p:nvPr/>
        </p:nvSpPr>
        <p:spPr>
          <a:xfrm>
            <a:off x="689705" y="3266107"/>
            <a:ext cx="3501049" cy="457201"/>
          </a:xfrm>
          <a:prstGeom prst="rect">
            <a:avLst/>
          </a:prstGeom>
          <a:noFill/>
          <a:ln w="3175" cap="flat" cmpd="sng" algn="ctr">
            <a:gradFill flip="none" rotWithShape="1">
              <a:gsLst>
                <a:gs pos="0">
                  <a:srgbClr val="43BB8D">
                    <a:alpha val="40000"/>
                  </a:srgbClr>
                </a:gs>
                <a:gs pos="100000">
                  <a:srgbClr val="5A6374">
                    <a:alpha val="58000"/>
                  </a:srgbClr>
                </a:gs>
              </a:gsLst>
              <a:lin ang="0" scaled="1"/>
              <a:tileRect/>
            </a:gradFill>
            <a:prstDash val="solid"/>
          </a:ln>
          <a:effectLst/>
        </p:spPr>
        <p:txBody>
          <a:bodyPr rtlCol="0" anchor="ctr"/>
          <a:lstStyle/>
          <a:p>
            <a:pPr marL="0" marR="0" lvl="0" indent="0" defTabSz="685800" eaLnBrk="1" fontAlgn="auto" latinLnBrk="0" hangingPunct="1">
              <a:lnSpc>
                <a:spcPct val="100000"/>
              </a:lnSpc>
              <a:spcBef>
                <a:spcPts val="0"/>
              </a:spcBef>
              <a:spcAft>
                <a:spcPts val="0"/>
              </a:spcAft>
              <a:buClrTx/>
              <a:buSzTx/>
              <a:buFontTx/>
              <a:buNone/>
              <a:tabLst/>
              <a:defRPr/>
            </a:pPr>
            <a:r>
              <a:rPr lang="en-US" sz="1000" kern="0" dirty="0" smtClean="0">
                <a:solidFill>
                  <a:prstClr val="black"/>
                </a:solidFill>
                <a:latin typeface="+mj-lt"/>
              </a:rPr>
              <a:t>Policies – View PDFs, XLS, DOC files uploaded by admin </a:t>
            </a:r>
            <a:endParaRPr kumimoji="0" lang="en-US" sz="1000" b="0" i="0" u="none" strike="noStrike" kern="0" cap="none" spc="0" normalizeH="0" noProof="0" dirty="0" smtClean="0">
              <a:ln>
                <a:noFill/>
              </a:ln>
              <a:solidFill>
                <a:prstClr val="black"/>
              </a:solidFill>
              <a:effectLst/>
              <a:uLnTx/>
              <a:uFillTx/>
              <a:latin typeface="+mj-lt"/>
            </a:endParaRPr>
          </a:p>
        </p:txBody>
      </p:sp>
      <p:sp>
        <p:nvSpPr>
          <p:cNvPr id="11" name="Rectangle 10"/>
          <p:cNvSpPr/>
          <p:nvPr/>
        </p:nvSpPr>
        <p:spPr>
          <a:xfrm>
            <a:off x="4775320" y="1178263"/>
            <a:ext cx="3501049" cy="673279"/>
          </a:xfrm>
          <a:prstGeom prst="rect">
            <a:avLst/>
          </a:prstGeom>
          <a:noFill/>
          <a:ln w="3175" cap="flat" cmpd="sng" algn="ctr">
            <a:gradFill flip="none" rotWithShape="1">
              <a:gsLst>
                <a:gs pos="0">
                  <a:srgbClr val="43BB8D">
                    <a:alpha val="40000"/>
                  </a:srgbClr>
                </a:gs>
                <a:gs pos="100000">
                  <a:srgbClr val="5A6374">
                    <a:alpha val="58000"/>
                  </a:srgbClr>
                </a:gs>
              </a:gsLst>
              <a:lin ang="0" scaled="1"/>
              <a:tileRect/>
            </a:gradFill>
            <a:prstDash val="solid"/>
          </a:ln>
          <a:effectLst/>
        </p:spPr>
        <p:txBody>
          <a:bodyPr rtlCol="0" anchor="ctr"/>
          <a:lstStyle/>
          <a:p>
            <a:pPr lvl="0" defTabSz="685800">
              <a:defRPr/>
            </a:pPr>
            <a:r>
              <a:rPr lang="en-US" sz="1000" kern="0" dirty="0" smtClean="0">
                <a:solidFill>
                  <a:prstClr val="black"/>
                </a:solidFill>
                <a:latin typeface="+mj-lt"/>
              </a:rPr>
              <a:t>Policy Management – allow admins to upload new policy documents </a:t>
            </a:r>
          </a:p>
        </p:txBody>
      </p:sp>
      <p:sp>
        <p:nvSpPr>
          <p:cNvPr id="12" name="Rectangle 11"/>
          <p:cNvSpPr/>
          <p:nvPr/>
        </p:nvSpPr>
        <p:spPr>
          <a:xfrm>
            <a:off x="4775320" y="1984912"/>
            <a:ext cx="3501049" cy="673279"/>
          </a:xfrm>
          <a:prstGeom prst="rect">
            <a:avLst/>
          </a:prstGeom>
          <a:noFill/>
          <a:ln w="3175" cap="flat" cmpd="sng" algn="ctr">
            <a:gradFill flip="none" rotWithShape="1">
              <a:gsLst>
                <a:gs pos="0">
                  <a:srgbClr val="43BB8D">
                    <a:alpha val="40000"/>
                  </a:srgbClr>
                </a:gs>
                <a:gs pos="100000">
                  <a:srgbClr val="5A6374">
                    <a:alpha val="58000"/>
                  </a:srgbClr>
                </a:gs>
              </a:gsLst>
              <a:lin ang="0" scaled="1"/>
              <a:tileRect/>
            </a:gradFill>
            <a:prstDash val="solid"/>
          </a:ln>
          <a:effectLst/>
        </p:spPr>
        <p:txBody>
          <a:bodyPr rtlCol="0" anchor="ctr"/>
          <a:lstStyle/>
          <a:p>
            <a:pPr lvl="0" defTabSz="685800">
              <a:defRPr/>
            </a:pPr>
            <a:r>
              <a:rPr lang="en-US" sz="1000" kern="0" dirty="0" smtClean="0">
                <a:solidFill>
                  <a:prstClr val="black"/>
                </a:solidFill>
                <a:latin typeface="+mj-lt"/>
              </a:rPr>
              <a:t>Farm Data Management – allow admins to view data of all farmers</a:t>
            </a:r>
          </a:p>
        </p:txBody>
      </p:sp>
      <p:sp>
        <p:nvSpPr>
          <p:cNvPr id="13" name="Rectangle 12"/>
          <p:cNvSpPr/>
          <p:nvPr/>
        </p:nvSpPr>
        <p:spPr>
          <a:xfrm>
            <a:off x="4784671" y="2787456"/>
            <a:ext cx="3501049" cy="673279"/>
          </a:xfrm>
          <a:prstGeom prst="rect">
            <a:avLst/>
          </a:prstGeom>
          <a:noFill/>
          <a:ln w="3175" cap="flat" cmpd="sng" algn="ctr">
            <a:gradFill flip="none" rotWithShape="1">
              <a:gsLst>
                <a:gs pos="0">
                  <a:srgbClr val="43BB8D">
                    <a:alpha val="40000"/>
                  </a:srgbClr>
                </a:gs>
                <a:gs pos="100000">
                  <a:srgbClr val="5A6374">
                    <a:alpha val="58000"/>
                  </a:srgbClr>
                </a:gs>
              </a:gsLst>
              <a:lin ang="0" scaled="1"/>
              <a:tileRect/>
            </a:gradFill>
            <a:prstDash val="solid"/>
          </a:ln>
          <a:effectLst/>
        </p:spPr>
        <p:txBody>
          <a:bodyPr rtlCol="0" anchor="ctr"/>
          <a:lstStyle/>
          <a:p>
            <a:pPr lvl="0" defTabSz="685800">
              <a:defRPr/>
            </a:pPr>
            <a:r>
              <a:rPr lang="en-US" sz="1000" kern="0" dirty="0" smtClean="0">
                <a:solidFill>
                  <a:prstClr val="black"/>
                </a:solidFill>
                <a:latin typeface="+mj-lt"/>
              </a:rPr>
              <a:t>Reports Management – ability to view graphical and list reports</a:t>
            </a:r>
          </a:p>
        </p:txBody>
      </p:sp>
      <p:sp>
        <p:nvSpPr>
          <p:cNvPr id="14" name="Rectangle 13"/>
          <p:cNvSpPr/>
          <p:nvPr/>
        </p:nvSpPr>
        <p:spPr>
          <a:xfrm>
            <a:off x="4794022" y="3615313"/>
            <a:ext cx="3501049" cy="673279"/>
          </a:xfrm>
          <a:prstGeom prst="rect">
            <a:avLst/>
          </a:prstGeom>
          <a:noFill/>
          <a:ln w="3175" cap="flat" cmpd="sng" algn="ctr">
            <a:gradFill flip="none" rotWithShape="1">
              <a:gsLst>
                <a:gs pos="0">
                  <a:srgbClr val="43BB8D">
                    <a:alpha val="40000"/>
                  </a:srgbClr>
                </a:gs>
                <a:gs pos="100000">
                  <a:srgbClr val="5A6374">
                    <a:alpha val="58000"/>
                  </a:srgbClr>
                </a:gs>
              </a:gsLst>
              <a:lin ang="0" scaled="1"/>
              <a:tileRect/>
            </a:gradFill>
            <a:prstDash val="solid"/>
          </a:ln>
          <a:effectLst/>
        </p:spPr>
        <p:txBody>
          <a:bodyPr rtlCol="0" anchor="ctr"/>
          <a:lstStyle/>
          <a:p>
            <a:pPr lvl="0" defTabSz="685800">
              <a:defRPr/>
            </a:pPr>
            <a:r>
              <a:rPr lang="en-US" sz="1000" kern="0" dirty="0" smtClean="0">
                <a:solidFill>
                  <a:prstClr val="black"/>
                </a:solidFill>
                <a:latin typeface="+mj-lt"/>
              </a:rPr>
              <a:t>Chat</a:t>
            </a:r>
          </a:p>
          <a:p>
            <a:pPr lvl="0" defTabSz="685800">
              <a:defRPr/>
            </a:pPr>
            <a:r>
              <a:rPr lang="en-US" sz="1000" kern="0" dirty="0" smtClean="0">
                <a:solidFill>
                  <a:prstClr val="black"/>
                </a:solidFill>
                <a:latin typeface="+mj-lt"/>
              </a:rPr>
              <a:t>Role-based access</a:t>
            </a:r>
            <a:endParaRPr lang="en-US" sz="1000" kern="0" dirty="0">
              <a:solidFill>
                <a:prstClr val="black"/>
              </a:solidFill>
              <a:latin typeface="+mj-lt"/>
            </a:endParaRPr>
          </a:p>
        </p:txBody>
      </p:sp>
      <p:sp>
        <p:nvSpPr>
          <p:cNvPr id="15" name="TextBox 74"/>
          <p:cNvSpPr txBox="1"/>
          <p:nvPr/>
        </p:nvSpPr>
        <p:spPr>
          <a:xfrm>
            <a:off x="4773865" y="701749"/>
            <a:ext cx="3519175" cy="358818"/>
          </a:xfrm>
          <a:prstGeom prst="rect">
            <a:avLst/>
          </a:prstGeom>
          <a:solidFill>
            <a:schemeClr val="tx2">
              <a:lumMod val="75000"/>
              <a:lumOff val="25000"/>
            </a:schemeClr>
          </a:solidFill>
          <a:ln w="25400" cap="flat" cmpd="sng" algn="ctr">
            <a:noFill/>
            <a:prstDash val="solid"/>
          </a:ln>
          <a:effectLst/>
        </p:spPr>
        <p:txBody>
          <a:bodyPr rtlCol="0" anchor="ctr"/>
          <a:lstStyle>
            <a:defPPr>
              <a:defRPr lang="en-US"/>
            </a:defPPr>
            <a:lvl1pPr algn="ctr">
              <a:defRPr sz="2000" b="1">
                <a:latin typeface="Calibri" panose="020F0502020204030204" pitchFamily="34" charset="0"/>
              </a:defRPr>
            </a:lvl1pPr>
          </a:lstStyle>
          <a:p>
            <a:pPr marL="0" marR="0" lvl="0" indent="0" algn="ctr" defTabSz="685800" eaLnBrk="1" fontAlgn="base" latinLnBrk="0" hangingPunct="1">
              <a:lnSpc>
                <a:spcPct val="100000"/>
              </a:lnSpc>
              <a:spcBef>
                <a:spcPct val="0"/>
              </a:spcBef>
              <a:spcAft>
                <a:spcPct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latin typeface="+mj-lt"/>
                <a:ea typeface="+mn-ea"/>
                <a:cs typeface="+mn-cs"/>
              </a:rPr>
              <a:t>ADMIN</a:t>
            </a:r>
            <a:r>
              <a:rPr kumimoji="0" lang="en-US" sz="1100" b="1" i="0" u="none" strike="noStrike" kern="0" cap="none" spc="0" normalizeH="0" noProof="0" dirty="0" smtClean="0">
                <a:ln>
                  <a:noFill/>
                </a:ln>
                <a:solidFill>
                  <a:srgbClr val="FFFFFF"/>
                </a:solidFill>
                <a:effectLst/>
                <a:uLnTx/>
                <a:uFillTx/>
                <a:latin typeface="+mj-lt"/>
                <a:ea typeface="+mn-ea"/>
                <a:cs typeface="+mn-cs"/>
              </a:rPr>
              <a:t> PORTAL</a:t>
            </a:r>
            <a:endParaRPr kumimoji="0" lang="en-US" sz="1100" b="1" i="0" u="none" strike="noStrike" kern="0" cap="none" spc="0" normalizeH="0" baseline="0" noProof="0" dirty="0">
              <a:ln>
                <a:noFill/>
              </a:ln>
              <a:solidFill>
                <a:srgbClr val="FFFFFF"/>
              </a:solidFill>
              <a:effectLst/>
              <a:uLnTx/>
              <a:uFillTx/>
              <a:latin typeface="+mj-lt"/>
              <a:ea typeface="+mn-ea"/>
              <a:cs typeface="+mn-cs"/>
            </a:endParaRPr>
          </a:p>
        </p:txBody>
      </p:sp>
      <p:sp>
        <p:nvSpPr>
          <p:cNvPr id="17" name="Rectangle 16"/>
          <p:cNvSpPr/>
          <p:nvPr/>
        </p:nvSpPr>
        <p:spPr>
          <a:xfrm>
            <a:off x="689705" y="3962055"/>
            <a:ext cx="3501049" cy="457201"/>
          </a:xfrm>
          <a:prstGeom prst="rect">
            <a:avLst/>
          </a:prstGeom>
          <a:noFill/>
          <a:ln w="3175" cap="flat" cmpd="sng" algn="ctr">
            <a:gradFill flip="none" rotWithShape="1">
              <a:gsLst>
                <a:gs pos="0">
                  <a:srgbClr val="43BB8D">
                    <a:alpha val="40000"/>
                  </a:srgbClr>
                </a:gs>
                <a:gs pos="100000">
                  <a:srgbClr val="5A6374">
                    <a:alpha val="58000"/>
                  </a:srgbClr>
                </a:gs>
              </a:gsLst>
              <a:lin ang="0" scaled="1"/>
              <a:tileRect/>
            </a:gradFill>
            <a:prstDash val="solid"/>
          </a:ln>
          <a:effectLst/>
        </p:spPr>
        <p:txBody>
          <a:bodyPr rtlCol="0" anchor="ctr"/>
          <a:lstStyle/>
          <a:p>
            <a:pPr marL="0" marR="0" lvl="0" indent="0" defTabSz="685800" eaLnBrk="1" fontAlgn="auto" latinLnBrk="0" hangingPunct="1">
              <a:lnSpc>
                <a:spcPct val="100000"/>
              </a:lnSpc>
              <a:spcBef>
                <a:spcPts val="0"/>
              </a:spcBef>
              <a:spcAft>
                <a:spcPts val="0"/>
              </a:spcAft>
              <a:buClrTx/>
              <a:buSzTx/>
              <a:buFontTx/>
              <a:buNone/>
              <a:tabLst/>
              <a:defRPr/>
            </a:pPr>
            <a:r>
              <a:rPr lang="en-US" sz="1000" kern="0" dirty="0" smtClean="0">
                <a:solidFill>
                  <a:prstClr val="black"/>
                </a:solidFill>
                <a:latin typeface="+mj-lt"/>
              </a:rPr>
              <a:t>Chat – for real-time communication with C-Joy admins</a:t>
            </a:r>
            <a:endParaRPr kumimoji="0" lang="en-US" sz="1000" b="0" i="0" u="none" strike="noStrike" kern="0" cap="none" spc="0" normalizeH="0" noProof="0" dirty="0" smtClean="0">
              <a:ln>
                <a:noFill/>
              </a:ln>
              <a:solidFill>
                <a:prstClr val="black"/>
              </a:solidFill>
              <a:effectLst/>
              <a:uLnTx/>
              <a:uFillTx/>
              <a:latin typeface="+mj-lt"/>
            </a:endParaRPr>
          </a:p>
        </p:txBody>
      </p:sp>
    </p:spTree>
    <p:extLst>
      <p:ext uri="{BB962C8B-B14F-4D97-AF65-F5344CB8AC3E}">
        <p14:creationId xmlns:p14="http://schemas.microsoft.com/office/powerpoint/2010/main" val="815764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Mobile App Architecture</a:t>
            </a:r>
            <a:endParaRPr lang="en-US" dirty="0"/>
          </a:p>
        </p:txBody>
      </p:sp>
      <p:sp>
        <p:nvSpPr>
          <p:cNvPr id="4" name="Rectangle 3"/>
          <p:cNvSpPr/>
          <p:nvPr/>
        </p:nvSpPr>
        <p:spPr>
          <a:xfrm>
            <a:off x="703160" y="680485"/>
            <a:ext cx="4907430" cy="4019107"/>
          </a:xfrm>
          <a:prstGeom prst="rect">
            <a:avLst/>
          </a:prstGeom>
          <a:solidFill>
            <a:sysClr val="window" lastClr="FFFFFF"/>
          </a:solidFill>
          <a:ln w="6350" cap="flat" cmpd="sng" algn="ctr">
            <a:solidFill>
              <a:srgbClr val="6C5200"/>
            </a:solidFill>
            <a:prstDash val="solid"/>
          </a:ln>
          <a:effectLst/>
        </p:spPr>
        <p:txBody>
          <a:bodyPr rtlCol="0" anchor="ctr"/>
          <a:lstStyle/>
          <a:p>
            <a:pPr algn="ctr" defTabSz="914378" fontAlgn="base">
              <a:spcBef>
                <a:spcPct val="0"/>
              </a:spcBef>
              <a:spcAft>
                <a:spcPct val="0"/>
              </a:spcAft>
              <a:defRPr/>
            </a:pPr>
            <a:endParaRPr lang="en-US" sz="1400" kern="0" dirty="0">
              <a:solidFill>
                <a:prstClr val="white"/>
              </a:solidFill>
              <a:latin typeface="Calibri"/>
            </a:endParaRPr>
          </a:p>
        </p:txBody>
      </p:sp>
      <p:sp>
        <p:nvSpPr>
          <p:cNvPr id="5" name="Rectangle 4"/>
          <p:cNvSpPr/>
          <p:nvPr/>
        </p:nvSpPr>
        <p:spPr>
          <a:xfrm>
            <a:off x="6457769" y="1731247"/>
            <a:ext cx="2175948" cy="2257601"/>
          </a:xfrm>
          <a:prstGeom prst="rect">
            <a:avLst/>
          </a:prstGeom>
          <a:solidFill>
            <a:sysClr val="window" lastClr="FFFFFF"/>
          </a:solidFill>
          <a:ln w="3175" cap="flat" cmpd="sng" algn="ctr">
            <a:solidFill>
              <a:sysClr val="windowText" lastClr="000000">
                <a:lumMod val="85000"/>
                <a:lumOff val="15000"/>
              </a:sysClr>
            </a:solidFill>
            <a:prstDash val="solid"/>
          </a:ln>
          <a:effectLst/>
        </p:spPr>
        <p:txBody>
          <a:bodyPr rtlCol="0" anchor="ctr"/>
          <a:lstStyle/>
          <a:p>
            <a:pPr algn="ctr" defTabSz="914378" fontAlgn="base">
              <a:spcBef>
                <a:spcPct val="0"/>
              </a:spcBef>
              <a:spcAft>
                <a:spcPct val="0"/>
              </a:spcAft>
              <a:defRPr/>
            </a:pPr>
            <a:r>
              <a:rPr lang="en-US" sz="1400" kern="0" dirty="0">
                <a:solidFill>
                  <a:prstClr val="white"/>
                </a:solidFill>
                <a:latin typeface="Calibri"/>
              </a:rPr>
              <a:t>` </a:t>
            </a:r>
          </a:p>
        </p:txBody>
      </p:sp>
      <p:sp>
        <p:nvSpPr>
          <p:cNvPr id="6" name="TextBox 5"/>
          <p:cNvSpPr txBox="1"/>
          <p:nvPr/>
        </p:nvSpPr>
        <p:spPr>
          <a:xfrm>
            <a:off x="5549746" y="2536436"/>
            <a:ext cx="908024" cy="215444"/>
          </a:xfrm>
          <a:prstGeom prst="rect">
            <a:avLst/>
          </a:prstGeom>
          <a:noFill/>
        </p:spPr>
        <p:txBody>
          <a:bodyPr wrap="square" rtlCol="0">
            <a:spAutoFit/>
          </a:bodyPr>
          <a:lstStyle/>
          <a:p>
            <a:pPr algn="ctr" defTabSz="914378" fontAlgn="base">
              <a:spcBef>
                <a:spcPct val="0"/>
              </a:spcBef>
              <a:spcAft>
                <a:spcPct val="0"/>
              </a:spcAft>
            </a:pPr>
            <a:r>
              <a:rPr lang="en-US" sz="800" b="1" dirty="0">
                <a:solidFill>
                  <a:prstClr val="black"/>
                </a:solidFill>
                <a:latin typeface="Calibri"/>
              </a:rPr>
              <a:t>Https/REST</a:t>
            </a:r>
          </a:p>
        </p:txBody>
      </p:sp>
      <p:sp>
        <p:nvSpPr>
          <p:cNvPr id="7" name="TextBox 6"/>
          <p:cNvSpPr txBox="1"/>
          <p:nvPr/>
        </p:nvSpPr>
        <p:spPr>
          <a:xfrm>
            <a:off x="5607154" y="2884177"/>
            <a:ext cx="774965" cy="215444"/>
          </a:xfrm>
          <a:prstGeom prst="rect">
            <a:avLst/>
          </a:prstGeom>
          <a:noFill/>
        </p:spPr>
        <p:txBody>
          <a:bodyPr wrap="square" rtlCol="0">
            <a:spAutoFit/>
          </a:bodyPr>
          <a:lstStyle/>
          <a:p>
            <a:pPr algn="ctr" defTabSz="914378" fontAlgn="base">
              <a:spcBef>
                <a:spcPct val="0"/>
              </a:spcBef>
              <a:spcAft>
                <a:spcPct val="0"/>
              </a:spcAft>
            </a:pPr>
            <a:r>
              <a:rPr lang="en-US" sz="800" b="1" dirty="0">
                <a:solidFill>
                  <a:prstClr val="black"/>
                </a:solidFill>
                <a:latin typeface="Calibri"/>
              </a:rPr>
              <a:t>Wi-Fi/3G</a:t>
            </a:r>
          </a:p>
        </p:txBody>
      </p:sp>
      <p:cxnSp>
        <p:nvCxnSpPr>
          <p:cNvPr id="8" name="Straight Arrow Connector 7"/>
          <p:cNvCxnSpPr/>
          <p:nvPr/>
        </p:nvCxnSpPr>
        <p:spPr>
          <a:xfrm flipV="1">
            <a:off x="5674415" y="2805066"/>
            <a:ext cx="718337" cy="1"/>
          </a:xfrm>
          <a:prstGeom prst="straightConnector1">
            <a:avLst/>
          </a:prstGeom>
          <a:noFill/>
          <a:ln w="38100" cap="flat" cmpd="sng" algn="ctr">
            <a:solidFill>
              <a:sysClr val="windowText" lastClr="000000">
                <a:lumMod val="75000"/>
                <a:lumOff val="25000"/>
              </a:sysClr>
            </a:solidFill>
            <a:prstDash val="solid"/>
            <a:headEnd type="triangle" w="med" len="med"/>
            <a:tailEnd type="triangle" w="med" len="med"/>
          </a:ln>
          <a:effectLst>
            <a:outerShdw blurRad="40000" dist="20000" dir="5400000" rotWithShape="0">
              <a:srgbClr val="000000">
                <a:alpha val="38000"/>
              </a:srgbClr>
            </a:outerShdw>
          </a:effectLst>
        </p:spPr>
      </p:cxnSp>
      <p:sp>
        <p:nvSpPr>
          <p:cNvPr id="9" name="Rectangle 8"/>
          <p:cNvSpPr/>
          <p:nvPr/>
        </p:nvSpPr>
        <p:spPr>
          <a:xfrm>
            <a:off x="4748820" y="1058786"/>
            <a:ext cx="605050" cy="3180847"/>
          </a:xfrm>
          <a:prstGeom prst="rect">
            <a:avLst/>
          </a:prstGeom>
          <a:solidFill>
            <a:sysClr val="window" lastClr="FFFFFF">
              <a:lumMod val="85000"/>
              <a:alpha val="42000"/>
            </a:sysClr>
          </a:solidFill>
          <a:ln w="12700" cap="flat" cmpd="sng" algn="ctr">
            <a:solidFill>
              <a:sysClr val="window" lastClr="FFFFFF">
                <a:lumMod val="65000"/>
              </a:sysClr>
            </a:solidFill>
            <a:prstDash val="solid"/>
          </a:ln>
          <a:effectLst/>
        </p:spPr>
        <p:txBody>
          <a:bodyPr rtlCol="0" anchor="t"/>
          <a:lstStyle/>
          <a:p>
            <a:pPr algn="ctr" defTabSz="914378" fontAlgn="base">
              <a:spcBef>
                <a:spcPct val="0"/>
              </a:spcBef>
              <a:spcAft>
                <a:spcPct val="0"/>
              </a:spcAft>
              <a:defRPr/>
            </a:pPr>
            <a:endParaRPr lang="en-US" sz="1050" b="1" kern="0" dirty="0">
              <a:solidFill>
                <a:prstClr val="white">
                  <a:lumMod val="95000"/>
                </a:prstClr>
              </a:solidFill>
              <a:latin typeface="Calibri"/>
            </a:endParaRPr>
          </a:p>
        </p:txBody>
      </p:sp>
      <p:sp>
        <p:nvSpPr>
          <p:cNvPr id="10" name="Rounded Rectangle 9"/>
          <p:cNvSpPr/>
          <p:nvPr/>
        </p:nvSpPr>
        <p:spPr>
          <a:xfrm>
            <a:off x="5000818" y="1448252"/>
            <a:ext cx="199316" cy="2413351"/>
          </a:xfrm>
          <a:prstGeom prst="roundRect">
            <a:avLst/>
          </a:prstGeom>
          <a:solidFill>
            <a:srgbClr val="343942"/>
          </a:solidFill>
          <a:ln w="127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defTabSz="914378" fontAlgn="base">
              <a:spcBef>
                <a:spcPct val="0"/>
              </a:spcBef>
              <a:spcAft>
                <a:spcPct val="0"/>
              </a:spcAft>
              <a:defRPr/>
            </a:pPr>
            <a:r>
              <a:rPr lang="en-US" sz="1050" kern="0" dirty="0">
                <a:solidFill>
                  <a:prstClr val="white"/>
                </a:solidFill>
                <a:latin typeface="Calibri"/>
              </a:rPr>
              <a:t>Security</a:t>
            </a:r>
          </a:p>
        </p:txBody>
      </p:sp>
      <p:sp>
        <p:nvSpPr>
          <p:cNvPr id="11" name="TextBox 10"/>
          <p:cNvSpPr txBox="1"/>
          <p:nvPr/>
        </p:nvSpPr>
        <p:spPr>
          <a:xfrm rot="16200000">
            <a:off x="-572023" y="2548217"/>
            <a:ext cx="2179645" cy="276999"/>
          </a:xfrm>
          <a:prstGeom prst="rect">
            <a:avLst/>
          </a:prstGeom>
          <a:noFill/>
        </p:spPr>
        <p:txBody>
          <a:bodyPr wrap="square" rtlCol="0">
            <a:spAutoFit/>
          </a:bodyPr>
          <a:lstStyle/>
          <a:p>
            <a:pPr algn="ctr" defTabSz="914378" fontAlgn="base">
              <a:spcBef>
                <a:spcPct val="0"/>
              </a:spcBef>
              <a:spcAft>
                <a:spcPct val="0"/>
              </a:spcAft>
            </a:pPr>
            <a:r>
              <a:rPr lang="en-US" sz="1200" b="1" dirty="0">
                <a:solidFill>
                  <a:prstClr val="black">
                    <a:lumMod val="85000"/>
                    <a:lumOff val="15000"/>
                  </a:prstClr>
                </a:solidFill>
                <a:latin typeface="Calibri"/>
              </a:rPr>
              <a:t>Cargill C-Joy App</a:t>
            </a:r>
          </a:p>
        </p:txBody>
      </p:sp>
      <p:sp>
        <p:nvSpPr>
          <p:cNvPr id="12" name="Rectangle 11"/>
          <p:cNvSpPr/>
          <p:nvPr/>
        </p:nvSpPr>
        <p:spPr>
          <a:xfrm>
            <a:off x="6703979" y="2175206"/>
            <a:ext cx="1793785" cy="1479586"/>
          </a:xfrm>
          <a:prstGeom prst="rect">
            <a:avLst/>
          </a:prstGeom>
          <a:solidFill>
            <a:srgbClr val="EEECE1">
              <a:lumMod val="50000"/>
            </a:srgbClr>
          </a:solidFill>
          <a:ln w="12700" cap="flat" cmpd="sng" algn="ctr">
            <a:noFill/>
            <a:prstDash val="solid"/>
          </a:ln>
          <a:effectLst/>
        </p:spPr>
        <p:txBody>
          <a:bodyPr rtlCol="0" anchor="t"/>
          <a:lstStyle/>
          <a:p>
            <a:pPr algn="ctr" defTabSz="914378" fontAlgn="base">
              <a:spcBef>
                <a:spcPct val="0"/>
              </a:spcBef>
              <a:spcAft>
                <a:spcPct val="0"/>
              </a:spcAft>
              <a:defRPr/>
            </a:pPr>
            <a:endParaRPr lang="en-US" sz="1050" b="1" kern="0" dirty="0">
              <a:solidFill>
                <a:prstClr val="white">
                  <a:lumMod val="95000"/>
                </a:prstClr>
              </a:solidFill>
              <a:latin typeface="Calibri"/>
            </a:endParaRPr>
          </a:p>
        </p:txBody>
      </p:sp>
      <p:sp>
        <p:nvSpPr>
          <p:cNvPr id="13" name="Rectangle 12"/>
          <p:cNvSpPr/>
          <p:nvPr/>
        </p:nvSpPr>
        <p:spPr>
          <a:xfrm rot="16200000">
            <a:off x="3788338" y="2545573"/>
            <a:ext cx="1928011" cy="254372"/>
          </a:xfrm>
          <a:prstGeom prst="rect">
            <a:avLst/>
          </a:prstGeom>
          <a:solidFill>
            <a:srgbClr val="9A0000"/>
          </a:solidFill>
          <a:ln w="25400" cap="flat" cmpd="sng" algn="ctr">
            <a:noFill/>
            <a:prstDash val="solid"/>
          </a:ln>
          <a:effectLst/>
        </p:spPr>
        <p:txBody>
          <a:bodyPr rtlCol="0" anchor="ctr"/>
          <a:lstStyle/>
          <a:p>
            <a:pPr algn="ctr" defTabSz="914378" fontAlgn="base">
              <a:spcBef>
                <a:spcPct val="0"/>
              </a:spcBef>
              <a:spcAft>
                <a:spcPct val="0"/>
              </a:spcAft>
              <a:defRPr/>
            </a:pPr>
            <a:endParaRPr lang="en-US" sz="1400" kern="0" dirty="0">
              <a:solidFill>
                <a:prstClr val="white"/>
              </a:solidFill>
              <a:latin typeface="Calibri"/>
            </a:endParaRPr>
          </a:p>
        </p:txBody>
      </p:sp>
      <p:sp>
        <p:nvSpPr>
          <p:cNvPr id="14" name="TextBox 13"/>
          <p:cNvSpPr txBox="1"/>
          <p:nvPr/>
        </p:nvSpPr>
        <p:spPr>
          <a:xfrm>
            <a:off x="4579542" y="1646109"/>
            <a:ext cx="338554" cy="2053067"/>
          </a:xfrm>
          <a:prstGeom prst="rect">
            <a:avLst/>
          </a:prstGeom>
          <a:noFill/>
        </p:spPr>
        <p:txBody>
          <a:bodyPr vert="vert270" wrap="square" rtlCol="0" anchor="ctr">
            <a:spAutoFit/>
          </a:bodyPr>
          <a:lstStyle/>
          <a:p>
            <a:pPr algn="ctr" defTabSz="914378" fontAlgn="base">
              <a:spcBef>
                <a:spcPct val="0"/>
              </a:spcBef>
              <a:spcAft>
                <a:spcPct val="0"/>
              </a:spcAft>
            </a:pPr>
            <a:r>
              <a:rPr lang="en-US" sz="1000" b="1" dirty="0">
                <a:solidFill>
                  <a:prstClr val="white"/>
                </a:solidFill>
                <a:latin typeface="Calibri"/>
              </a:rPr>
              <a:t>CROSS-CUTTING COMPONENTS</a:t>
            </a:r>
          </a:p>
        </p:txBody>
      </p:sp>
      <p:sp>
        <p:nvSpPr>
          <p:cNvPr id="15" name="Rounded Rectangle 14"/>
          <p:cNvSpPr/>
          <p:nvPr/>
        </p:nvSpPr>
        <p:spPr>
          <a:xfrm>
            <a:off x="6897014" y="2585367"/>
            <a:ext cx="1415172" cy="416596"/>
          </a:xfrm>
          <a:prstGeom prst="roundRect">
            <a:avLst/>
          </a:prstGeom>
          <a:solidFill>
            <a:srgbClr val="FFF7DD"/>
          </a:solidFill>
          <a:ln w="12700" cap="flat" cmpd="sng" algn="ctr">
            <a:noFill/>
            <a:prstDash val="solid"/>
          </a:ln>
          <a:effectLst>
            <a:outerShdw blurRad="50800" dist="38100" dir="2700000" algn="tl" rotWithShape="0">
              <a:prstClr val="black">
                <a:alpha val="40000"/>
              </a:prstClr>
            </a:outerShdw>
          </a:effectLst>
        </p:spPr>
        <p:txBody>
          <a:bodyPr rtlCol="0" anchor="ctr"/>
          <a:lstStyle/>
          <a:p>
            <a:pPr algn="ctr" defTabSz="914378" fontAlgn="base">
              <a:spcBef>
                <a:spcPct val="0"/>
              </a:spcBef>
              <a:spcAft>
                <a:spcPct val="0"/>
              </a:spcAft>
              <a:defRPr/>
            </a:pPr>
            <a:r>
              <a:rPr lang="en-US" sz="1050" b="1" kern="0" dirty="0">
                <a:solidFill>
                  <a:srgbClr val="272A08"/>
                </a:solidFill>
                <a:latin typeface="Calibri"/>
              </a:rPr>
              <a:t>Authentication through Azure Intune</a:t>
            </a:r>
          </a:p>
        </p:txBody>
      </p:sp>
      <p:sp>
        <p:nvSpPr>
          <p:cNvPr id="16" name="Rounded Rectangle 15"/>
          <p:cNvSpPr/>
          <p:nvPr/>
        </p:nvSpPr>
        <p:spPr>
          <a:xfrm>
            <a:off x="6897010" y="3106841"/>
            <a:ext cx="1415172" cy="336481"/>
          </a:xfrm>
          <a:prstGeom prst="roundRect">
            <a:avLst/>
          </a:prstGeom>
          <a:solidFill>
            <a:srgbClr val="FFF7DD"/>
          </a:solidFill>
          <a:ln w="12700" cap="flat" cmpd="sng" algn="ctr">
            <a:noFill/>
            <a:prstDash val="solid"/>
          </a:ln>
          <a:effectLst>
            <a:outerShdw blurRad="50800" dist="38100" dir="2700000" algn="tl" rotWithShape="0">
              <a:prstClr val="black">
                <a:alpha val="40000"/>
              </a:prstClr>
            </a:outerShdw>
          </a:effectLst>
        </p:spPr>
        <p:txBody>
          <a:bodyPr rtlCol="0" anchor="ctr"/>
          <a:lstStyle/>
          <a:p>
            <a:pPr algn="ctr" defTabSz="914378" fontAlgn="base">
              <a:spcBef>
                <a:spcPct val="0"/>
              </a:spcBef>
              <a:spcAft>
                <a:spcPct val="0"/>
              </a:spcAft>
              <a:defRPr/>
            </a:pPr>
            <a:r>
              <a:rPr lang="en-US" sz="1050" b="1" kern="0" dirty="0">
                <a:solidFill>
                  <a:srgbClr val="272A08"/>
                </a:solidFill>
                <a:latin typeface="Calibri"/>
              </a:rPr>
              <a:t>Policy Application System</a:t>
            </a:r>
          </a:p>
        </p:txBody>
      </p:sp>
      <p:sp>
        <p:nvSpPr>
          <p:cNvPr id="17" name="TextBox 16"/>
          <p:cNvSpPr txBox="1"/>
          <p:nvPr/>
        </p:nvSpPr>
        <p:spPr>
          <a:xfrm>
            <a:off x="6665734" y="1795179"/>
            <a:ext cx="1760019" cy="276999"/>
          </a:xfrm>
          <a:prstGeom prst="rect">
            <a:avLst/>
          </a:prstGeom>
          <a:noFill/>
        </p:spPr>
        <p:txBody>
          <a:bodyPr wrap="square" rtlCol="0">
            <a:spAutoFit/>
          </a:bodyPr>
          <a:lstStyle/>
          <a:p>
            <a:pPr algn="ctr" defTabSz="914378" fontAlgn="base">
              <a:spcBef>
                <a:spcPct val="0"/>
              </a:spcBef>
              <a:spcAft>
                <a:spcPct val="0"/>
              </a:spcAft>
            </a:pPr>
            <a:r>
              <a:rPr lang="en-US" sz="1200" b="1" dirty="0">
                <a:solidFill>
                  <a:prstClr val="black">
                    <a:lumMod val="85000"/>
                    <a:lumOff val="15000"/>
                  </a:prstClr>
                </a:solidFill>
                <a:latin typeface="Calibri"/>
              </a:rPr>
              <a:t>Cargill</a:t>
            </a:r>
          </a:p>
        </p:txBody>
      </p:sp>
      <p:sp>
        <p:nvSpPr>
          <p:cNvPr id="18" name="TextBox 17"/>
          <p:cNvSpPr txBox="1"/>
          <p:nvPr/>
        </p:nvSpPr>
        <p:spPr>
          <a:xfrm>
            <a:off x="6897014" y="2254131"/>
            <a:ext cx="1322736" cy="261610"/>
          </a:xfrm>
          <a:prstGeom prst="rect">
            <a:avLst/>
          </a:prstGeom>
          <a:noFill/>
        </p:spPr>
        <p:txBody>
          <a:bodyPr wrap="square" rtlCol="0">
            <a:spAutoFit/>
          </a:bodyPr>
          <a:lstStyle/>
          <a:p>
            <a:pPr algn="ctr" defTabSz="914378" fontAlgn="base">
              <a:spcBef>
                <a:spcPct val="0"/>
              </a:spcBef>
              <a:spcAft>
                <a:spcPct val="0"/>
              </a:spcAft>
            </a:pPr>
            <a:r>
              <a:rPr lang="en-US" sz="1100" b="1" dirty="0">
                <a:solidFill>
                  <a:schemeClr val="bg1"/>
                </a:solidFill>
                <a:latin typeface="Calibri"/>
              </a:rPr>
              <a:t>REST API</a:t>
            </a:r>
          </a:p>
        </p:txBody>
      </p:sp>
      <p:sp>
        <p:nvSpPr>
          <p:cNvPr id="19" name="Rectangle 18"/>
          <p:cNvSpPr/>
          <p:nvPr/>
        </p:nvSpPr>
        <p:spPr>
          <a:xfrm>
            <a:off x="1103157" y="938153"/>
            <a:ext cx="3178981" cy="1054881"/>
          </a:xfrm>
          <a:prstGeom prst="rect">
            <a:avLst/>
          </a:prstGeom>
          <a:solidFill>
            <a:sysClr val="window" lastClr="FFFFFF">
              <a:lumMod val="85000"/>
              <a:alpha val="42000"/>
            </a:sysClr>
          </a:solidFill>
          <a:ln w="12700" cap="flat" cmpd="sng" algn="ctr">
            <a:solidFill>
              <a:sysClr val="window" lastClr="FFFFFF">
                <a:lumMod val="65000"/>
              </a:sysClr>
            </a:solidFill>
            <a:prstDash val="solid"/>
          </a:ln>
          <a:effectLst/>
        </p:spPr>
        <p:txBody>
          <a:bodyPr rtlCol="0" anchor="t"/>
          <a:lstStyle/>
          <a:p>
            <a:pPr algn="ctr" defTabSz="914378" fontAlgn="base">
              <a:spcBef>
                <a:spcPct val="0"/>
              </a:spcBef>
              <a:spcAft>
                <a:spcPct val="0"/>
              </a:spcAft>
              <a:defRPr/>
            </a:pPr>
            <a:endParaRPr lang="en-US" sz="1000" kern="0" dirty="0">
              <a:solidFill>
                <a:prstClr val="white">
                  <a:lumMod val="95000"/>
                </a:prstClr>
              </a:solidFill>
              <a:latin typeface="Calibri"/>
            </a:endParaRPr>
          </a:p>
        </p:txBody>
      </p:sp>
      <p:sp>
        <p:nvSpPr>
          <p:cNvPr id="20" name="Rectangle 19"/>
          <p:cNvSpPr/>
          <p:nvPr/>
        </p:nvSpPr>
        <p:spPr>
          <a:xfrm>
            <a:off x="1103156" y="2168221"/>
            <a:ext cx="3190237" cy="899162"/>
          </a:xfrm>
          <a:prstGeom prst="rect">
            <a:avLst/>
          </a:prstGeom>
          <a:solidFill>
            <a:sysClr val="window" lastClr="FFFFFF">
              <a:lumMod val="85000"/>
              <a:alpha val="42000"/>
            </a:sysClr>
          </a:solidFill>
          <a:ln w="12700" cap="flat" cmpd="sng" algn="ctr">
            <a:solidFill>
              <a:sysClr val="window" lastClr="FFFFFF">
                <a:lumMod val="65000"/>
              </a:sysClr>
            </a:solidFill>
            <a:prstDash val="solid"/>
          </a:ln>
          <a:effectLst/>
        </p:spPr>
        <p:txBody>
          <a:bodyPr rtlCol="0" anchor="t"/>
          <a:lstStyle/>
          <a:p>
            <a:pPr algn="ctr" defTabSz="914378" fontAlgn="base">
              <a:spcBef>
                <a:spcPct val="0"/>
              </a:spcBef>
              <a:spcAft>
                <a:spcPct val="0"/>
              </a:spcAft>
              <a:defRPr/>
            </a:pPr>
            <a:endParaRPr lang="en-US" sz="1000" b="1" kern="0" dirty="0">
              <a:solidFill>
                <a:prstClr val="white">
                  <a:lumMod val="95000"/>
                </a:prstClr>
              </a:solidFill>
              <a:latin typeface="Calibri"/>
            </a:endParaRPr>
          </a:p>
        </p:txBody>
      </p:sp>
      <p:sp>
        <p:nvSpPr>
          <p:cNvPr id="21" name="Rectangle 20"/>
          <p:cNvSpPr/>
          <p:nvPr/>
        </p:nvSpPr>
        <p:spPr>
          <a:xfrm>
            <a:off x="3459887" y="2316859"/>
            <a:ext cx="770337" cy="314733"/>
          </a:xfrm>
          <a:prstGeom prst="rect">
            <a:avLst/>
          </a:prstGeom>
          <a:solidFill>
            <a:srgbClr val="343942"/>
          </a:solidFill>
          <a:ln w="12700" cap="flat" cmpd="sng" algn="ctr">
            <a:noFill/>
            <a:prstDash val="solid"/>
          </a:ln>
          <a:effectLst>
            <a:outerShdw blurRad="50800" dist="38100" dir="2700000" algn="tl" rotWithShape="0">
              <a:prstClr val="black">
                <a:alpha val="40000"/>
              </a:prstClr>
            </a:outerShdw>
          </a:effectLst>
        </p:spPr>
        <p:txBody>
          <a:bodyPr rtlCol="0" anchor="ctr"/>
          <a:lstStyle/>
          <a:p>
            <a:pPr algn="ctr" defTabSz="914378" fontAlgn="base">
              <a:spcBef>
                <a:spcPct val="0"/>
              </a:spcBef>
              <a:spcAft>
                <a:spcPct val="0"/>
              </a:spcAft>
            </a:pPr>
            <a:r>
              <a:rPr lang="en-US" sz="900" kern="0" dirty="0">
                <a:solidFill>
                  <a:prstClr val="white"/>
                </a:solidFill>
                <a:latin typeface="Calibri"/>
              </a:rPr>
              <a:t>Policies</a:t>
            </a:r>
          </a:p>
        </p:txBody>
      </p:sp>
      <p:sp>
        <p:nvSpPr>
          <p:cNvPr id="22" name="Rectangle 21"/>
          <p:cNvSpPr/>
          <p:nvPr/>
        </p:nvSpPr>
        <p:spPr>
          <a:xfrm>
            <a:off x="1172440" y="2316859"/>
            <a:ext cx="610931" cy="314733"/>
          </a:xfrm>
          <a:prstGeom prst="rect">
            <a:avLst/>
          </a:prstGeom>
          <a:solidFill>
            <a:srgbClr val="343942"/>
          </a:solidFill>
          <a:ln w="12700" cap="flat" cmpd="sng" algn="ctr">
            <a:noFill/>
            <a:prstDash val="solid"/>
          </a:ln>
          <a:effectLst>
            <a:outerShdw blurRad="50800" dist="38100" dir="2700000" algn="tl" rotWithShape="0">
              <a:prstClr val="black">
                <a:alpha val="40000"/>
              </a:prstClr>
            </a:outerShdw>
          </a:effectLst>
        </p:spPr>
        <p:txBody>
          <a:bodyPr rtlCol="0" anchor="ctr"/>
          <a:lstStyle/>
          <a:p>
            <a:pPr algn="ctr" defTabSz="914378" fontAlgn="base">
              <a:spcBef>
                <a:spcPct val="0"/>
              </a:spcBef>
              <a:spcAft>
                <a:spcPct val="0"/>
              </a:spcAft>
              <a:defRPr/>
            </a:pPr>
            <a:r>
              <a:rPr lang="en-US" sz="900" kern="0" dirty="0">
                <a:solidFill>
                  <a:prstClr val="white"/>
                </a:solidFill>
                <a:latin typeface="Calibri"/>
              </a:rPr>
              <a:t>Login</a:t>
            </a:r>
          </a:p>
        </p:txBody>
      </p:sp>
      <p:sp>
        <p:nvSpPr>
          <p:cNvPr id="23" name="Rectangle 22"/>
          <p:cNvSpPr/>
          <p:nvPr/>
        </p:nvSpPr>
        <p:spPr>
          <a:xfrm>
            <a:off x="2692646" y="2316859"/>
            <a:ext cx="734022" cy="314733"/>
          </a:xfrm>
          <a:prstGeom prst="rect">
            <a:avLst/>
          </a:prstGeom>
          <a:solidFill>
            <a:srgbClr val="343942"/>
          </a:solidFill>
          <a:ln w="12700" cap="flat" cmpd="sng" algn="ctr">
            <a:noFill/>
            <a:prstDash val="solid"/>
          </a:ln>
          <a:effectLst>
            <a:outerShdw blurRad="50800" dist="38100" dir="2700000" algn="tl" rotWithShape="0">
              <a:prstClr val="black">
                <a:alpha val="40000"/>
              </a:prstClr>
            </a:outerShdw>
          </a:effectLst>
        </p:spPr>
        <p:txBody>
          <a:bodyPr rtlCol="0" anchor="ctr"/>
          <a:lstStyle/>
          <a:p>
            <a:pPr algn="ctr" defTabSz="914378" fontAlgn="base">
              <a:spcBef>
                <a:spcPct val="0"/>
              </a:spcBef>
              <a:spcAft>
                <a:spcPct val="0"/>
              </a:spcAft>
            </a:pPr>
            <a:r>
              <a:rPr lang="en-US" sz="900" kern="0" dirty="0">
                <a:solidFill>
                  <a:prstClr val="white"/>
                </a:solidFill>
                <a:latin typeface="Calibri"/>
              </a:rPr>
              <a:t>Data Entry</a:t>
            </a:r>
          </a:p>
        </p:txBody>
      </p:sp>
      <p:sp>
        <p:nvSpPr>
          <p:cNvPr id="24" name="Rectangle 23"/>
          <p:cNvSpPr/>
          <p:nvPr/>
        </p:nvSpPr>
        <p:spPr>
          <a:xfrm>
            <a:off x="2066868" y="782171"/>
            <a:ext cx="1432768" cy="218884"/>
          </a:xfrm>
          <a:prstGeom prst="rect">
            <a:avLst/>
          </a:prstGeom>
          <a:solidFill>
            <a:srgbClr val="9A0000"/>
          </a:solidFill>
          <a:ln w="25400" cap="flat" cmpd="sng" algn="ctr">
            <a:noFill/>
            <a:prstDash val="solid"/>
          </a:ln>
          <a:effectLst/>
        </p:spPr>
        <p:txBody>
          <a:bodyPr rtlCol="0" anchor="ctr"/>
          <a:lstStyle/>
          <a:p>
            <a:pPr algn="ctr" defTabSz="914378" fontAlgn="base">
              <a:spcBef>
                <a:spcPct val="0"/>
              </a:spcBef>
              <a:spcAft>
                <a:spcPct val="0"/>
              </a:spcAft>
              <a:defRPr/>
            </a:pPr>
            <a:endParaRPr lang="en-US" sz="1200" kern="0" dirty="0">
              <a:solidFill>
                <a:prstClr val="white"/>
              </a:solidFill>
              <a:latin typeface="Calibri"/>
            </a:endParaRPr>
          </a:p>
        </p:txBody>
      </p:sp>
      <p:sp>
        <p:nvSpPr>
          <p:cNvPr id="25" name="TextBox 24"/>
          <p:cNvSpPr txBox="1"/>
          <p:nvPr/>
        </p:nvSpPr>
        <p:spPr>
          <a:xfrm>
            <a:off x="2154412" y="795923"/>
            <a:ext cx="1262991" cy="230832"/>
          </a:xfrm>
          <a:prstGeom prst="rect">
            <a:avLst/>
          </a:prstGeom>
          <a:noFill/>
        </p:spPr>
        <p:txBody>
          <a:bodyPr wrap="square" rtlCol="0">
            <a:spAutoFit/>
          </a:bodyPr>
          <a:lstStyle>
            <a:defPPr>
              <a:defRPr lang="en-US"/>
            </a:defPPr>
            <a:lvl1pPr>
              <a:defRPr sz="1300" b="1">
                <a:solidFill>
                  <a:schemeClr val="bg1"/>
                </a:solidFill>
                <a:latin typeface="Georgia" panose="02040502050405020303" pitchFamily="18" charset="0"/>
              </a:defRPr>
            </a:lvl1pPr>
          </a:lstStyle>
          <a:p>
            <a:pPr algn="ctr" defTabSz="914378" fontAlgn="base">
              <a:spcBef>
                <a:spcPct val="0"/>
              </a:spcBef>
              <a:spcAft>
                <a:spcPct val="0"/>
              </a:spcAft>
            </a:pPr>
            <a:r>
              <a:rPr lang="en-US" sz="900" dirty="0">
                <a:solidFill>
                  <a:prstClr val="white"/>
                </a:solidFill>
                <a:latin typeface="Calibri"/>
              </a:rPr>
              <a:t>PRESENTATION LAYER</a:t>
            </a:r>
          </a:p>
        </p:txBody>
      </p:sp>
      <p:sp>
        <p:nvSpPr>
          <p:cNvPr id="26" name="Rectangle 25"/>
          <p:cNvSpPr/>
          <p:nvPr/>
        </p:nvSpPr>
        <p:spPr>
          <a:xfrm>
            <a:off x="2091053" y="2043216"/>
            <a:ext cx="1432768" cy="218884"/>
          </a:xfrm>
          <a:prstGeom prst="rect">
            <a:avLst/>
          </a:prstGeom>
          <a:solidFill>
            <a:srgbClr val="9A0000"/>
          </a:solidFill>
          <a:ln w="25400" cap="flat" cmpd="sng" algn="ctr">
            <a:noFill/>
            <a:prstDash val="solid"/>
          </a:ln>
          <a:effectLst/>
        </p:spPr>
        <p:txBody>
          <a:bodyPr rtlCol="0" anchor="ctr"/>
          <a:lstStyle/>
          <a:p>
            <a:pPr algn="ctr" defTabSz="914378" fontAlgn="base">
              <a:spcBef>
                <a:spcPct val="0"/>
              </a:spcBef>
              <a:spcAft>
                <a:spcPct val="0"/>
              </a:spcAft>
              <a:defRPr/>
            </a:pPr>
            <a:endParaRPr lang="en-US" sz="1200" kern="0" dirty="0">
              <a:solidFill>
                <a:prstClr val="white"/>
              </a:solidFill>
              <a:latin typeface="Calibri"/>
            </a:endParaRPr>
          </a:p>
        </p:txBody>
      </p:sp>
      <p:sp>
        <p:nvSpPr>
          <p:cNvPr id="27" name="TextBox 26"/>
          <p:cNvSpPr txBox="1"/>
          <p:nvPr/>
        </p:nvSpPr>
        <p:spPr>
          <a:xfrm>
            <a:off x="2112010" y="2049754"/>
            <a:ext cx="1407151" cy="230832"/>
          </a:xfrm>
          <a:prstGeom prst="rect">
            <a:avLst/>
          </a:prstGeom>
          <a:noFill/>
        </p:spPr>
        <p:txBody>
          <a:bodyPr wrap="square" rtlCol="0">
            <a:spAutoFit/>
          </a:bodyPr>
          <a:lstStyle>
            <a:defPPr>
              <a:defRPr lang="en-US"/>
            </a:defPPr>
            <a:lvl1pPr>
              <a:defRPr sz="1300" b="1">
                <a:solidFill>
                  <a:schemeClr val="tx1">
                    <a:lumMod val="75000"/>
                    <a:lumOff val="25000"/>
                  </a:schemeClr>
                </a:solidFill>
                <a:latin typeface="+mn-lt"/>
              </a:defRPr>
            </a:lvl1pPr>
          </a:lstStyle>
          <a:p>
            <a:pPr algn="ctr" defTabSz="914378" fontAlgn="base">
              <a:spcBef>
                <a:spcPct val="0"/>
              </a:spcBef>
              <a:spcAft>
                <a:spcPct val="0"/>
              </a:spcAft>
            </a:pPr>
            <a:r>
              <a:rPr lang="en-US" sz="900" dirty="0">
                <a:solidFill>
                  <a:prstClr val="white"/>
                </a:solidFill>
                <a:latin typeface="Calibri"/>
              </a:rPr>
              <a:t>BUSINESS COMPONENTS</a:t>
            </a:r>
          </a:p>
        </p:txBody>
      </p:sp>
      <p:sp>
        <p:nvSpPr>
          <p:cNvPr id="28" name="Oval 27"/>
          <p:cNvSpPr/>
          <p:nvPr/>
        </p:nvSpPr>
        <p:spPr>
          <a:xfrm>
            <a:off x="3788331" y="754803"/>
            <a:ext cx="276203" cy="278485"/>
          </a:xfrm>
          <a:prstGeom prst="ellipse">
            <a:avLst/>
          </a:prstGeom>
          <a:solidFill>
            <a:sysClr val="window" lastClr="FFFFFF"/>
          </a:solidFill>
          <a:ln w="6350" cap="flat" cmpd="sng" algn="ctr">
            <a:solidFill>
              <a:sysClr val="windowText" lastClr="000000">
                <a:lumMod val="85000"/>
                <a:lumOff val="15000"/>
              </a:sysClr>
            </a:solidFill>
            <a:prstDash val="solid"/>
          </a:ln>
          <a:effectLst/>
        </p:spPr>
        <p:txBody>
          <a:bodyPr rtlCol="0" anchor="ctr"/>
          <a:lstStyle/>
          <a:p>
            <a:pPr algn="ctr" defTabSz="914378" fontAlgn="base">
              <a:spcBef>
                <a:spcPct val="0"/>
              </a:spcBef>
              <a:spcAft>
                <a:spcPct val="0"/>
              </a:spcAft>
              <a:defRPr/>
            </a:pPr>
            <a:endParaRPr lang="en-US" sz="1200" kern="0" dirty="0">
              <a:solidFill>
                <a:prstClr val="white"/>
              </a:solidFill>
              <a:latin typeface="Calibri"/>
            </a:endParaRPr>
          </a:p>
        </p:txBody>
      </p:sp>
      <p:pic>
        <p:nvPicPr>
          <p:cNvPr id="29" name="Picture 4"/>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853764" y="789991"/>
            <a:ext cx="151951" cy="186391"/>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1814262" y="2316859"/>
            <a:ext cx="820702" cy="314733"/>
          </a:xfrm>
          <a:prstGeom prst="rect">
            <a:avLst/>
          </a:prstGeom>
          <a:solidFill>
            <a:srgbClr val="343942"/>
          </a:solidFill>
          <a:ln w="12700" cap="flat" cmpd="sng" algn="ctr">
            <a:noFill/>
            <a:prstDash val="solid"/>
          </a:ln>
          <a:effectLst>
            <a:outerShdw blurRad="50800" dist="38100" dir="2700000" algn="tl" rotWithShape="0">
              <a:prstClr val="black">
                <a:alpha val="40000"/>
              </a:prstClr>
            </a:outerShdw>
          </a:effectLst>
        </p:spPr>
        <p:txBody>
          <a:bodyPr rtlCol="0" anchor="ctr"/>
          <a:lstStyle/>
          <a:p>
            <a:pPr algn="ctr" defTabSz="914378" fontAlgn="base">
              <a:spcBef>
                <a:spcPct val="0"/>
              </a:spcBef>
              <a:spcAft>
                <a:spcPct val="0"/>
              </a:spcAft>
            </a:pPr>
            <a:r>
              <a:rPr lang="en-US" sz="900" kern="0" dirty="0">
                <a:solidFill>
                  <a:prstClr val="white"/>
                </a:solidFill>
                <a:latin typeface="Calibri"/>
              </a:rPr>
              <a:t>Dashboard</a:t>
            </a:r>
          </a:p>
        </p:txBody>
      </p:sp>
      <p:sp>
        <p:nvSpPr>
          <p:cNvPr id="31" name="Rectangle 30"/>
          <p:cNvSpPr/>
          <p:nvPr/>
        </p:nvSpPr>
        <p:spPr>
          <a:xfrm>
            <a:off x="1480993" y="1179218"/>
            <a:ext cx="1363103" cy="259881"/>
          </a:xfrm>
          <a:prstGeom prst="rect">
            <a:avLst/>
          </a:prstGeom>
          <a:solidFill>
            <a:srgbClr val="343942"/>
          </a:solidFill>
          <a:ln w="12700" cap="flat" cmpd="sng" algn="ctr">
            <a:noFill/>
            <a:prstDash val="solid"/>
          </a:ln>
          <a:effectLst>
            <a:outerShdw blurRad="50800" dist="38100" dir="2700000" algn="tl" rotWithShape="0">
              <a:prstClr val="black">
                <a:alpha val="40000"/>
              </a:prstClr>
            </a:outerShdw>
          </a:effectLst>
        </p:spPr>
        <p:txBody>
          <a:bodyPr rtlCol="0" anchor="ctr"/>
          <a:lstStyle/>
          <a:p>
            <a:pPr algn="ctr" defTabSz="914378" fontAlgn="base">
              <a:spcBef>
                <a:spcPct val="0"/>
              </a:spcBef>
              <a:spcAft>
                <a:spcPct val="0"/>
              </a:spcAft>
              <a:defRPr/>
            </a:pPr>
            <a:r>
              <a:rPr lang="en-US" sz="1050" kern="0" dirty="0">
                <a:solidFill>
                  <a:prstClr val="white"/>
                </a:solidFill>
                <a:latin typeface="Calibri"/>
              </a:rPr>
              <a:t>UI Webview</a:t>
            </a:r>
          </a:p>
        </p:txBody>
      </p:sp>
      <p:sp>
        <p:nvSpPr>
          <p:cNvPr id="32" name="Rectangle 31"/>
          <p:cNvSpPr/>
          <p:nvPr/>
        </p:nvSpPr>
        <p:spPr>
          <a:xfrm>
            <a:off x="3084282" y="1171506"/>
            <a:ext cx="1147769" cy="267593"/>
          </a:xfrm>
          <a:prstGeom prst="rect">
            <a:avLst/>
          </a:prstGeom>
          <a:solidFill>
            <a:srgbClr val="343942"/>
          </a:solidFill>
          <a:ln w="12700" cap="flat" cmpd="sng" algn="ctr">
            <a:noFill/>
            <a:prstDash val="solid"/>
          </a:ln>
          <a:effectLst>
            <a:outerShdw blurRad="50800" dist="38100" dir="2700000" algn="tl" rotWithShape="0">
              <a:prstClr val="black">
                <a:alpha val="40000"/>
              </a:prstClr>
            </a:outerShdw>
          </a:effectLst>
        </p:spPr>
        <p:txBody>
          <a:bodyPr rtlCol="0" anchor="ctr"/>
          <a:lstStyle/>
          <a:p>
            <a:pPr algn="ctr" defTabSz="914378" fontAlgn="base">
              <a:spcBef>
                <a:spcPct val="0"/>
              </a:spcBef>
              <a:spcAft>
                <a:spcPct val="0"/>
              </a:spcAft>
              <a:defRPr/>
            </a:pPr>
            <a:r>
              <a:rPr lang="en-US" sz="1050" kern="0" dirty="0">
                <a:solidFill>
                  <a:prstClr val="white"/>
                </a:solidFill>
                <a:latin typeface="Calibri"/>
              </a:rPr>
              <a:t>JS Bridge</a:t>
            </a:r>
          </a:p>
        </p:txBody>
      </p:sp>
      <p:sp>
        <p:nvSpPr>
          <p:cNvPr id="33" name="Rectangle 32"/>
          <p:cNvSpPr/>
          <p:nvPr/>
        </p:nvSpPr>
        <p:spPr>
          <a:xfrm>
            <a:off x="3084281" y="1530344"/>
            <a:ext cx="1131861" cy="302057"/>
          </a:xfrm>
          <a:prstGeom prst="rect">
            <a:avLst/>
          </a:prstGeom>
          <a:solidFill>
            <a:srgbClr val="343942"/>
          </a:solidFill>
          <a:ln w="12700" cap="flat" cmpd="sng" algn="ctr">
            <a:noFill/>
            <a:prstDash val="solid"/>
          </a:ln>
          <a:effectLst>
            <a:outerShdw blurRad="50800" dist="38100" dir="2700000" algn="tl" rotWithShape="0">
              <a:prstClr val="black">
                <a:alpha val="40000"/>
              </a:prstClr>
            </a:outerShdw>
          </a:effectLst>
        </p:spPr>
        <p:txBody>
          <a:bodyPr rtlCol="0" anchor="ctr"/>
          <a:lstStyle/>
          <a:p>
            <a:pPr algn="ctr" defTabSz="914378" fontAlgn="base">
              <a:spcBef>
                <a:spcPct val="0"/>
              </a:spcBef>
              <a:spcAft>
                <a:spcPct val="0"/>
              </a:spcAft>
              <a:defRPr/>
            </a:pPr>
            <a:r>
              <a:rPr lang="en-US" sz="1000" kern="0" dirty="0">
                <a:solidFill>
                  <a:prstClr val="white"/>
                </a:solidFill>
                <a:latin typeface="Calibri"/>
              </a:rPr>
              <a:t>UI Data Adapter</a:t>
            </a:r>
          </a:p>
        </p:txBody>
      </p:sp>
      <p:sp>
        <p:nvSpPr>
          <p:cNvPr id="34" name="Rectangle 33"/>
          <p:cNvSpPr/>
          <p:nvPr/>
        </p:nvSpPr>
        <p:spPr>
          <a:xfrm>
            <a:off x="1483184" y="1539623"/>
            <a:ext cx="1360912" cy="292776"/>
          </a:xfrm>
          <a:prstGeom prst="rect">
            <a:avLst/>
          </a:prstGeom>
          <a:solidFill>
            <a:srgbClr val="343942"/>
          </a:solidFill>
          <a:ln w="12700" cap="flat" cmpd="sng" algn="ctr">
            <a:noFill/>
            <a:prstDash val="solid"/>
          </a:ln>
          <a:effectLst>
            <a:outerShdw blurRad="50800" dist="38100" dir="2700000" algn="tl" rotWithShape="0">
              <a:prstClr val="black">
                <a:alpha val="40000"/>
              </a:prstClr>
            </a:outerShdw>
          </a:effectLst>
        </p:spPr>
        <p:txBody>
          <a:bodyPr rtlCol="0" anchor="ctr"/>
          <a:lstStyle/>
          <a:p>
            <a:pPr algn="ctr" defTabSz="914378" fontAlgn="base">
              <a:spcBef>
                <a:spcPct val="0"/>
              </a:spcBef>
              <a:spcAft>
                <a:spcPct val="0"/>
              </a:spcAft>
              <a:defRPr/>
            </a:pPr>
            <a:r>
              <a:rPr lang="en-US" sz="1000" kern="0" dirty="0">
                <a:solidFill>
                  <a:prstClr val="white"/>
                </a:solidFill>
                <a:latin typeface="Calibri"/>
              </a:rPr>
              <a:t>UI Process Components</a:t>
            </a:r>
          </a:p>
        </p:txBody>
      </p:sp>
      <p:sp>
        <p:nvSpPr>
          <p:cNvPr id="35" name="Rectangle 34"/>
          <p:cNvSpPr/>
          <p:nvPr/>
        </p:nvSpPr>
        <p:spPr>
          <a:xfrm>
            <a:off x="1141991" y="1100146"/>
            <a:ext cx="3110563" cy="836546"/>
          </a:xfrm>
          <a:prstGeom prst="rect">
            <a:avLst/>
          </a:prstGeom>
          <a:noFill/>
          <a:ln w="12700" cap="flat" cmpd="sng" algn="ctr">
            <a:solidFill>
              <a:sysClr val="windowText" lastClr="000000">
                <a:lumMod val="50000"/>
                <a:lumOff val="50000"/>
              </a:sysClr>
            </a:solidFill>
            <a:prstDash val="dash"/>
          </a:ln>
          <a:effectLst/>
        </p:spPr>
        <p:txBody>
          <a:bodyPr rtlCol="0" anchor="ctr"/>
          <a:lstStyle/>
          <a:p>
            <a:pPr algn="ctr" defTabSz="914378" fontAlgn="base">
              <a:spcBef>
                <a:spcPct val="0"/>
              </a:spcBef>
              <a:spcAft>
                <a:spcPct val="0"/>
              </a:spcAft>
              <a:defRPr/>
            </a:pPr>
            <a:endParaRPr lang="en-US" sz="1600" kern="0">
              <a:solidFill>
                <a:prstClr val="white"/>
              </a:solidFill>
              <a:latin typeface="Calibri"/>
            </a:endParaRPr>
          </a:p>
        </p:txBody>
      </p:sp>
      <p:sp>
        <p:nvSpPr>
          <p:cNvPr id="36" name="TextBox 35"/>
          <p:cNvSpPr txBox="1"/>
          <p:nvPr/>
        </p:nvSpPr>
        <p:spPr>
          <a:xfrm rot="16200000">
            <a:off x="764454" y="1346742"/>
            <a:ext cx="1036666" cy="369332"/>
          </a:xfrm>
          <a:prstGeom prst="rect">
            <a:avLst/>
          </a:prstGeom>
          <a:noFill/>
        </p:spPr>
        <p:txBody>
          <a:bodyPr wrap="square" rtlCol="0">
            <a:spAutoFit/>
          </a:bodyPr>
          <a:lstStyle/>
          <a:p>
            <a:pPr algn="ctr" defTabSz="914378" fontAlgn="base">
              <a:spcBef>
                <a:spcPct val="0"/>
              </a:spcBef>
              <a:spcAft>
                <a:spcPct val="0"/>
              </a:spcAft>
            </a:pPr>
            <a:r>
              <a:rPr lang="en-US" sz="900" b="1" dirty="0">
                <a:solidFill>
                  <a:prstClr val="black"/>
                </a:solidFill>
                <a:latin typeface="Calibri"/>
              </a:rPr>
              <a:t>Cordova </a:t>
            </a:r>
          </a:p>
          <a:p>
            <a:pPr algn="ctr" defTabSz="914378" fontAlgn="base">
              <a:spcBef>
                <a:spcPct val="0"/>
              </a:spcBef>
              <a:spcAft>
                <a:spcPct val="0"/>
              </a:spcAft>
            </a:pPr>
            <a:r>
              <a:rPr lang="en-US" sz="900" b="1" dirty="0">
                <a:solidFill>
                  <a:prstClr val="black"/>
                </a:solidFill>
                <a:latin typeface="Calibri"/>
              </a:rPr>
              <a:t>Native Container</a:t>
            </a:r>
          </a:p>
        </p:txBody>
      </p:sp>
      <p:cxnSp>
        <p:nvCxnSpPr>
          <p:cNvPr id="37" name="Straight Connector 36"/>
          <p:cNvCxnSpPr/>
          <p:nvPr/>
        </p:nvCxnSpPr>
        <p:spPr>
          <a:xfrm>
            <a:off x="1419484" y="1100146"/>
            <a:ext cx="0" cy="836546"/>
          </a:xfrm>
          <a:prstGeom prst="line">
            <a:avLst/>
          </a:prstGeom>
          <a:noFill/>
          <a:ln w="9525" cap="flat" cmpd="sng" algn="ctr">
            <a:solidFill>
              <a:sysClr val="windowText" lastClr="000000">
                <a:lumMod val="50000"/>
                <a:lumOff val="50000"/>
              </a:sysClr>
            </a:solidFill>
            <a:prstDash val="dash"/>
          </a:ln>
          <a:effectLst/>
        </p:spPr>
      </p:cxnSp>
      <p:sp>
        <p:nvSpPr>
          <p:cNvPr id="38" name="Rectangle 37"/>
          <p:cNvSpPr/>
          <p:nvPr/>
        </p:nvSpPr>
        <p:spPr>
          <a:xfrm>
            <a:off x="978322" y="3256627"/>
            <a:ext cx="1353881" cy="604021"/>
          </a:xfrm>
          <a:prstGeom prst="rect">
            <a:avLst/>
          </a:prstGeom>
          <a:solidFill>
            <a:schemeClr val="bg1">
              <a:lumMod val="85000"/>
              <a:alpha val="56000"/>
            </a:schemeClr>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t"/>
          <a:lstStyle/>
          <a:p>
            <a:pPr algn="ctr"/>
            <a:endParaRPr lang="en-US" sz="1200" b="1" dirty="0">
              <a:solidFill>
                <a:schemeClr val="bg1">
                  <a:lumMod val="95000"/>
                </a:schemeClr>
              </a:solidFill>
              <a:latin typeface="Calibri" pitchFamily="34" charset="0"/>
            </a:endParaRPr>
          </a:p>
        </p:txBody>
      </p:sp>
      <p:sp>
        <p:nvSpPr>
          <p:cNvPr id="39" name="Rectangle 38"/>
          <p:cNvSpPr/>
          <p:nvPr/>
        </p:nvSpPr>
        <p:spPr>
          <a:xfrm>
            <a:off x="1078664" y="3444272"/>
            <a:ext cx="1153194" cy="375791"/>
          </a:xfrm>
          <a:prstGeom prst="rect">
            <a:avLst/>
          </a:prstGeom>
          <a:solidFill>
            <a:srgbClr val="343942"/>
          </a:solidFill>
          <a:ln w="12700">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solidFill>
                  <a:schemeClr val="bg1"/>
                </a:solidFill>
                <a:latin typeface="Calibri" pitchFamily="34" charset="0"/>
              </a:rPr>
              <a:t>Webservice Adaptor</a:t>
            </a:r>
          </a:p>
        </p:txBody>
      </p:sp>
      <p:sp>
        <p:nvSpPr>
          <p:cNvPr id="40" name="Rectangle 39"/>
          <p:cNvSpPr/>
          <p:nvPr/>
        </p:nvSpPr>
        <p:spPr>
          <a:xfrm>
            <a:off x="2483823" y="3256627"/>
            <a:ext cx="1878199" cy="604021"/>
          </a:xfrm>
          <a:prstGeom prst="rect">
            <a:avLst/>
          </a:prstGeom>
          <a:solidFill>
            <a:schemeClr val="bg1">
              <a:lumMod val="85000"/>
              <a:alpha val="56000"/>
            </a:schemeClr>
          </a:solidFill>
          <a:ln w="1270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t"/>
          <a:lstStyle/>
          <a:p>
            <a:pPr algn="ctr"/>
            <a:endParaRPr lang="en-US" sz="1200" dirty="0">
              <a:solidFill>
                <a:schemeClr val="bg1">
                  <a:lumMod val="95000"/>
                </a:schemeClr>
              </a:solidFill>
              <a:latin typeface="Calibri" pitchFamily="34" charset="0"/>
            </a:endParaRPr>
          </a:p>
        </p:txBody>
      </p:sp>
      <p:sp>
        <p:nvSpPr>
          <p:cNvPr id="41" name="Rectangle 40"/>
          <p:cNvSpPr/>
          <p:nvPr/>
        </p:nvSpPr>
        <p:spPr>
          <a:xfrm>
            <a:off x="2652714" y="3459481"/>
            <a:ext cx="657973" cy="280898"/>
          </a:xfrm>
          <a:prstGeom prst="rect">
            <a:avLst/>
          </a:prstGeom>
          <a:solidFill>
            <a:srgbClr val="343942"/>
          </a:solidFill>
          <a:ln w="12700">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solidFill>
                  <a:schemeClr val="bg1"/>
                </a:solidFill>
                <a:latin typeface="Calibri" pitchFamily="34" charset="0"/>
              </a:rPr>
              <a:t>Chat</a:t>
            </a:r>
          </a:p>
        </p:txBody>
      </p:sp>
      <p:sp>
        <p:nvSpPr>
          <p:cNvPr id="42" name="Rectangle 41"/>
          <p:cNvSpPr/>
          <p:nvPr/>
        </p:nvSpPr>
        <p:spPr>
          <a:xfrm>
            <a:off x="1040233" y="3130247"/>
            <a:ext cx="1238834" cy="277091"/>
          </a:xfrm>
          <a:prstGeom prst="rect">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itchFamily="34" charset="0"/>
            </a:endParaRPr>
          </a:p>
        </p:txBody>
      </p:sp>
      <p:sp>
        <p:nvSpPr>
          <p:cNvPr id="43" name="TextBox 42"/>
          <p:cNvSpPr txBox="1"/>
          <p:nvPr/>
        </p:nvSpPr>
        <p:spPr>
          <a:xfrm>
            <a:off x="1082453" y="3146109"/>
            <a:ext cx="1129175" cy="230832"/>
          </a:xfrm>
          <a:prstGeom prst="rect">
            <a:avLst/>
          </a:prstGeom>
          <a:noFill/>
        </p:spPr>
        <p:txBody>
          <a:bodyPr wrap="square" rtlCol="0">
            <a:spAutoFit/>
          </a:bodyPr>
          <a:lstStyle>
            <a:defPPr>
              <a:defRPr lang="en-US"/>
            </a:defPPr>
            <a:lvl1pPr>
              <a:defRPr sz="1100" b="1">
                <a:solidFill>
                  <a:schemeClr val="bg1"/>
                </a:solidFill>
                <a:latin typeface="Georgia" panose="02040502050405020303" pitchFamily="18" charset="0"/>
              </a:defRPr>
            </a:lvl1pPr>
          </a:lstStyle>
          <a:p>
            <a:pPr algn="ctr"/>
            <a:r>
              <a:rPr lang="en-US" sz="900" dirty="0">
                <a:latin typeface="Calibri" pitchFamily="34" charset="0"/>
              </a:rPr>
              <a:t>SERVICE ACCESS</a:t>
            </a:r>
          </a:p>
        </p:txBody>
      </p:sp>
      <p:sp>
        <p:nvSpPr>
          <p:cNvPr id="44" name="Rectangle 43"/>
          <p:cNvSpPr/>
          <p:nvPr/>
        </p:nvSpPr>
        <p:spPr>
          <a:xfrm>
            <a:off x="2609278" y="3125546"/>
            <a:ext cx="1732322" cy="277091"/>
          </a:xfrm>
          <a:prstGeom prst="rect">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latin typeface="Calibri" pitchFamily="34" charset="0"/>
            </a:endParaRPr>
          </a:p>
        </p:txBody>
      </p:sp>
      <p:sp>
        <p:nvSpPr>
          <p:cNvPr id="45" name="TextBox 44"/>
          <p:cNvSpPr txBox="1"/>
          <p:nvPr/>
        </p:nvSpPr>
        <p:spPr>
          <a:xfrm>
            <a:off x="2630155" y="3143051"/>
            <a:ext cx="1731866" cy="230832"/>
          </a:xfrm>
          <a:prstGeom prst="rect">
            <a:avLst/>
          </a:prstGeom>
          <a:noFill/>
        </p:spPr>
        <p:txBody>
          <a:bodyPr wrap="square" rtlCol="0">
            <a:spAutoFit/>
          </a:bodyPr>
          <a:lstStyle>
            <a:defPPr>
              <a:defRPr lang="en-US"/>
            </a:defPPr>
            <a:lvl1pPr>
              <a:defRPr sz="1100" b="1">
                <a:solidFill>
                  <a:schemeClr val="bg1"/>
                </a:solidFill>
                <a:latin typeface="Georgia" panose="02040502050405020303" pitchFamily="18" charset="0"/>
              </a:defRPr>
            </a:lvl1pPr>
          </a:lstStyle>
          <a:p>
            <a:pPr algn="ctr"/>
            <a:r>
              <a:rPr lang="en-US" sz="900" dirty="0">
                <a:latin typeface="Calibri" pitchFamily="34" charset="0"/>
              </a:rPr>
              <a:t>PLUGINS</a:t>
            </a:r>
          </a:p>
        </p:txBody>
      </p:sp>
      <p:sp>
        <p:nvSpPr>
          <p:cNvPr id="48" name="Rectangle 47"/>
          <p:cNvSpPr/>
          <p:nvPr/>
        </p:nvSpPr>
        <p:spPr>
          <a:xfrm>
            <a:off x="1504015" y="4270866"/>
            <a:ext cx="2408066" cy="292686"/>
          </a:xfrm>
          <a:prstGeom prst="rect">
            <a:avLst/>
          </a:prstGeom>
          <a:solidFill>
            <a:srgbClr val="586170"/>
          </a:solidFill>
          <a:ln w="12700" cap="flat" cmpd="sng" algn="ctr">
            <a:noFill/>
            <a:prstDash val="solid"/>
          </a:ln>
          <a:effectLst>
            <a:outerShdw blurRad="50800" dist="38100" dir="8100000" algn="tr" rotWithShape="0">
              <a:prstClr val="black">
                <a:alpha val="40000"/>
              </a:prstClr>
            </a:outerShdw>
          </a:effectLst>
        </p:spPr>
        <p:txBody>
          <a:bodyPr rtlCol="0" anchor="ctr"/>
          <a:lstStyle/>
          <a:p>
            <a:pPr algn="ctr" defTabSz="914378" fontAlgn="base">
              <a:spcBef>
                <a:spcPct val="0"/>
              </a:spcBef>
              <a:spcAft>
                <a:spcPct val="0"/>
              </a:spcAft>
              <a:defRPr/>
            </a:pPr>
            <a:r>
              <a:rPr lang="en-US" sz="1100" b="1" kern="0" dirty="0">
                <a:solidFill>
                  <a:prstClr val="white"/>
                </a:solidFill>
                <a:latin typeface="Calibri"/>
              </a:rPr>
              <a:t>Native Android &amp; iOS Runtime</a:t>
            </a:r>
          </a:p>
        </p:txBody>
      </p:sp>
      <p:sp>
        <p:nvSpPr>
          <p:cNvPr id="49" name="Rectangle 48"/>
          <p:cNvSpPr/>
          <p:nvPr/>
        </p:nvSpPr>
        <p:spPr>
          <a:xfrm>
            <a:off x="1500552" y="3933132"/>
            <a:ext cx="2408066" cy="292686"/>
          </a:xfrm>
          <a:prstGeom prst="rect">
            <a:avLst/>
          </a:prstGeom>
          <a:solidFill>
            <a:srgbClr val="586170"/>
          </a:solidFill>
          <a:ln w="12700" cap="flat" cmpd="sng" algn="ctr">
            <a:noFill/>
            <a:prstDash val="solid"/>
          </a:ln>
          <a:effectLst>
            <a:outerShdw blurRad="50800" dist="38100" dir="8100000" algn="tr" rotWithShape="0">
              <a:prstClr val="black">
                <a:alpha val="40000"/>
              </a:prstClr>
            </a:outerShdw>
          </a:effectLst>
        </p:spPr>
        <p:txBody>
          <a:bodyPr rtlCol="0" anchor="ctr"/>
          <a:lstStyle/>
          <a:p>
            <a:pPr algn="ctr" defTabSz="914378" fontAlgn="base">
              <a:spcBef>
                <a:spcPct val="0"/>
              </a:spcBef>
              <a:spcAft>
                <a:spcPct val="0"/>
              </a:spcAft>
              <a:defRPr/>
            </a:pPr>
            <a:r>
              <a:rPr lang="en-US" sz="1100" b="1" kern="0" dirty="0">
                <a:solidFill>
                  <a:prstClr val="white"/>
                </a:solidFill>
                <a:latin typeface="Calibri"/>
              </a:rPr>
              <a:t>Apache Cordova</a:t>
            </a:r>
          </a:p>
        </p:txBody>
      </p:sp>
      <p:sp>
        <p:nvSpPr>
          <p:cNvPr id="50" name="Rectangle 49"/>
          <p:cNvSpPr/>
          <p:nvPr/>
        </p:nvSpPr>
        <p:spPr>
          <a:xfrm>
            <a:off x="2100712" y="2678721"/>
            <a:ext cx="1086809" cy="341530"/>
          </a:xfrm>
          <a:prstGeom prst="rect">
            <a:avLst/>
          </a:prstGeom>
          <a:solidFill>
            <a:srgbClr val="343942"/>
          </a:solidFill>
          <a:ln w="12700">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solidFill>
                  <a:schemeClr val="bg1"/>
                </a:solidFill>
                <a:latin typeface="Calibri" pitchFamily="34" charset="0"/>
              </a:rPr>
              <a:t>Chat</a:t>
            </a:r>
          </a:p>
        </p:txBody>
      </p:sp>
      <p:pic>
        <p:nvPicPr>
          <p:cNvPr id="51" name="Picture 50"/>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723063" y="679929"/>
            <a:ext cx="835867" cy="326763"/>
          </a:xfrm>
          <a:prstGeom prst="rect">
            <a:avLst/>
          </a:prstGeom>
        </p:spPr>
      </p:pic>
      <p:sp>
        <p:nvSpPr>
          <p:cNvPr id="55" name="Oval 54"/>
          <p:cNvSpPr/>
          <p:nvPr/>
        </p:nvSpPr>
        <p:spPr>
          <a:xfrm>
            <a:off x="1568499" y="756322"/>
            <a:ext cx="262240" cy="264407"/>
          </a:xfrm>
          <a:prstGeom prst="ellipse">
            <a:avLst/>
          </a:prstGeom>
          <a:solidFill>
            <a:schemeClr val="bg1"/>
          </a:solidFill>
          <a:ln w="63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56" name="Picture 2"/>
          <p:cNvPicPr>
            <a:picLocks noChangeAspect="1" noChangeArrowheads="1"/>
          </p:cNvPicPr>
          <p:nvPr/>
        </p:nvPicPr>
        <p:blipFill>
          <a:blip r:embed="rId4" cstate="print">
            <a:biLevel thresh="75000"/>
            <a:extLst>
              <a:ext uri="{28A0092B-C50C-407E-A947-70E740481C1C}">
                <a14:useLocalDpi xmlns:a14="http://schemas.microsoft.com/office/drawing/2010/main" val="0"/>
              </a:ext>
            </a:extLst>
          </a:blip>
          <a:stretch>
            <a:fillRect/>
          </a:stretch>
        </p:blipFill>
        <p:spPr bwMode="auto">
          <a:xfrm>
            <a:off x="1565496" y="791316"/>
            <a:ext cx="270179" cy="202634"/>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p:cNvSpPr/>
          <p:nvPr/>
        </p:nvSpPr>
        <p:spPr>
          <a:xfrm>
            <a:off x="3462479" y="3467530"/>
            <a:ext cx="830914" cy="280898"/>
          </a:xfrm>
          <a:prstGeom prst="rect">
            <a:avLst/>
          </a:prstGeom>
          <a:solidFill>
            <a:srgbClr val="343942"/>
          </a:solidFill>
          <a:ln w="12700">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900" dirty="0">
                <a:solidFill>
                  <a:schemeClr val="bg1"/>
                </a:solidFill>
                <a:latin typeface="Calibri" pitchFamily="34" charset="0"/>
              </a:rPr>
              <a:t>Push Notification</a:t>
            </a:r>
          </a:p>
        </p:txBody>
      </p:sp>
    </p:spTree>
    <p:extLst>
      <p:ext uri="{BB962C8B-B14F-4D97-AF65-F5344CB8AC3E}">
        <p14:creationId xmlns:p14="http://schemas.microsoft.com/office/powerpoint/2010/main" val="3732614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Solution Components (</a:t>
            </a:r>
            <a:r>
              <a:rPr lang="en-US" dirty="0" smtClean="0"/>
              <a:t>Mobile App)</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54724632"/>
              </p:ext>
            </p:extLst>
          </p:nvPr>
        </p:nvGraphicFramePr>
        <p:xfrm>
          <a:off x="375165" y="1008903"/>
          <a:ext cx="8208912" cy="3389199"/>
        </p:xfrm>
        <a:graphic>
          <a:graphicData uri="http://schemas.openxmlformats.org/drawingml/2006/table">
            <a:tbl>
              <a:tblPr firstRow="1" firstCol="1" bandRow="1"/>
              <a:tblGrid>
                <a:gridCol w="2316664">
                  <a:extLst>
                    <a:ext uri="{9D8B030D-6E8A-4147-A177-3AD203B41FA5}">
                      <a16:colId xmlns:a16="http://schemas.microsoft.com/office/drawing/2014/main" val="20000"/>
                    </a:ext>
                  </a:extLst>
                </a:gridCol>
                <a:gridCol w="5892248">
                  <a:extLst>
                    <a:ext uri="{9D8B030D-6E8A-4147-A177-3AD203B41FA5}">
                      <a16:colId xmlns:a16="http://schemas.microsoft.com/office/drawing/2014/main" val="20001"/>
                    </a:ext>
                  </a:extLst>
                </a:gridCol>
              </a:tblGrid>
              <a:tr h="254467">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b"/>
                      <a:r>
                        <a:rPr lang="en-US" sz="1100" b="1" i="0" u="none" strike="noStrike" dirty="0" smtClean="0">
                          <a:solidFill>
                            <a:schemeClr val="bg1"/>
                          </a:solidFill>
                          <a:effectLst/>
                          <a:latin typeface="Calibri" panose="020F0502020204030204" pitchFamily="34" charset="0"/>
                        </a:rPr>
                        <a:t>SOLUTION REQUIREMENT</a:t>
                      </a:r>
                      <a:endParaRPr lang="en-US" sz="1100" b="1" i="0" u="none" strike="noStrike" dirty="0">
                        <a:solidFill>
                          <a:schemeClr val="bg1"/>
                        </a:solidFill>
                        <a:effectLst/>
                        <a:latin typeface="Calibri" panose="020F0502020204030204" pitchFamily="34" charset="0"/>
                      </a:endParaRPr>
                    </a:p>
                  </a:txBody>
                  <a:tcPr marL="9525" marR="9525" marT="9525" marB="0" anchor="ctr">
                    <a:lnL w="12700" cmpd="sng">
                      <a:noFill/>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005391"/>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fontAlgn="b"/>
                      <a:r>
                        <a:rPr lang="en-US" sz="1100" b="0" i="0" u="none" strike="noStrike" dirty="0" smtClean="0">
                          <a:solidFill>
                            <a:schemeClr val="bg1"/>
                          </a:solidFill>
                          <a:effectLst/>
                          <a:latin typeface="Calibri" panose="020F0502020204030204" pitchFamily="34" charset="0"/>
                        </a:rPr>
                        <a:t>SOLUTION APPROACH</a:t>
                      </a:r>
                      <a:endParaRPr lang="en-US" sz="1600" b="1" i="0" u="none" strike="noStrike" dirty="0">
                        <a:solidFill>
                          <a:srgbClr val="FFFF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mpd="sng">
                      <a:noFill/>
                    </a:lnR>
                    <a:lnT w="12700" cmpd="sng">
                      <a:noFill/>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005391"/>
                    </a:solidFill>
                  </a:tcPr>
                </a:tc>
                <a:extLst>
                  <a:ext uri="{0D108BD9-81ED-4DB2-BD59-A6C34878D82A}">
                    <a16:rowId xmlns:a16="http://schemas.microsoft.com/office/drawing/2014/main" val="10000"/>
                  </a:ext>
                </a:extLst>
              </a:tr>
              <a:tr h="1009910">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fontAlgn="ctr"/>
                      <a:r>
                        <a:rPr lang="en-US" sz="1100" b="1" i="0" u="none" strike="noStrike" dirty="0" smtClean="0">
                          <a:solidFill>
                            <a:srgbClr val="FFFFFF"/>
                          </a:solidFill>
                          <a:effectLst/>
                          <a:latin typeface="Calibri" panose="020F0502020204030204" pitchFamily="34" charset="0"/>
                        </a:rPr>
                        <a:t>SIGN UP &amp; LOGIN</a:t>
                      </a:r>
                      <a:endParaRPr lang="en-US" sz="1100" b="1" i="0" u="none" strike="noStrike" dirty="0">
                        <a:solidFill>
                          <a:srgbClr val="FFFFFF"/>
                        </a:solidFill>
                        <a:effectLst/>
                        <a:latin typeface="Calibri" panose="020F0502020204030204" pitchFamily="34" charset="0"/>
                      </a:endParaRPr>
                    </a:p>
                  </a:txBody>
                  <a:tcPr marL="85725" marR="9525" marT="9525" marB="0" anchor="ctr">
                    <a:lnL w="12700" cmpd="sng">
                      <a:noFill/>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39966"/>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171450" indent="-171450">
                        <a:buFont typeface="Arial" panose="020B0604020202020204" pitchFamily="34" charset="0"/>
                        <a:buChar char="•"/>
                      </a:pPr>
                      <a:r>
                        <a:rPr lang="en-US" sz="1100" b="0" i="0" u="none" strike="noStrike" kern="1200" baseline="0" dirty="0" smtClean="0">
                          <a:solidFill>
                            <a:schemeClr val="tx2"/>
                          </a:solidFill>
                          <a:latin typeface="Calibri" panose="020F0502020204030204" pitchFamily="34" charset="0"/>
                          <a:ea typeface="+mn-ea"/>
                          <a:cs typeface="+mn-cs"/>
                        </a:rPr>
                        <a:t>User should be able to sign-in C-Joy APP with their credential provided by the C-Joy admin. </a:t>
                      </a:r>
                    </a:p>
                    <a:p>
                      <a:pPr marL="171450" indent="-171450">
                        <a:buFont typeface="Arial" panose="020B0604020202020204" pitchFamily="34" charset="0"/>
                        <a:buChar char="•"/>
                      </a:pPr>
                      <a:r>
                        <a:rPr lang="en-US" sz="1100" b="0" i="0" u="none" strike="noStrike" kern="1200" baseline="0" smtClean="0">
                          <a:solidFill>
                            <a:schemeClr val="tx2"/>
                          </a:solidFill>
                          <a:latin typeface="Calibri" panose="020F0502020204030204" pitchFamily="34" charset="0"/>
                          <a:ea typeface="+mn-ea"/>
                          <a:cs typeface="+mn-cs"/>
                        </a:rPr>
                        <a:t>Admin will create </a:t>
                      </a:r>
                      <a:r>
                        <a:rPr lang="en-US" sz="1100" b="0" i="0" u="none" strike="noStrike" kern="1200" baseline="0" dirty="0" smtClean="0">
                          <a:solidFill>
                            <a:schemeClr val="tx2"/>
                          </a:solidFill>
                          <a:latin typeface="Calibri" panose="020F0502020204030204" pitchFamily="34" charset="0"/>
                          <a:ea typeface="+mn-ea"/>
                          <a:cs typeface="+mn-cs"/>
                        </a:rPr>
                        <a:t>the access and email to the user with the credentials.</a:t>
                      </a:r>
                    </a:p>
                  </a:txBody>
                  <a:tcPr marL="85725" marR="9525" marT="9525" marB="0" anchor="ctr">
                    <a:lnL w="12700" cap="flat" cmpd="sng" algn="ctr">
                      <a:noFill/>
                      <a:prstDash val="solid"/>
                      <a:round/>
                      <a:headEnd type="none" w="med" len="med"/>
                      <a:tailEnd type="none" w="med" len="med"/>
                    </a:lnL>
                    <a:lnR w="12700" cmpd="sng">
                      <a:solidFill>
                        <a:sysClr val="window" lastClr="FFFFFF"/>
                      </a:solidFill>
                    </a:lnR>
                    <a:lnT w="38100"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56507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fontAlgn="ctr"/>
                      <a:r>
                        <a:rPr lang="en-US" sz="1100" b="1" i="0" u="none" strike="noStrike" dirty="0" smtClean="0">
                          <a:solidFill>
                            <a:srgbClr val="FFFFFF"/>
                          </a:solidFill>
                          <a:effectLst/>
                          <a:latin typeface="Calibri" panose="020F0502020204030204" pitchFamily="34" charset="0"/>
                        </a:rPr>
                        <a:t>CHAT</a:t>
                      </a:r>
                      <a:endParaRPr lang="en-US" sz="1100" b="1" i="0" u="none" strike="noStrike" dirty="0">
                        <a:solidFill>
                          <a:srgbClr val="FFFFFF"/>
                        </a:solidFill>
                        <a:effectLst/>
                        <a:latin typeface="Calibri" panose="020F0502020204030204" pitchFamily="34" charset="0"/>
                      </a:endParaRPr>
                    </a:p>
                  </a:txBody>
                  <a:tcPr marL="85725" marR="9525" marT="9525"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8243"/>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171450" lvl="0" indent="-171450" defTabSz="914400">
                        <a:buFont typeface="Arial" panose="020B0604020202020204" pitchFamily="34" charset="0"/>
                        <a:buChar char="•"/>
                      </a:pPr>
                      <a:r>
                        <a:rPr lang="en-US" sz="1100" dirty="0" smtClean="0">
                          <a:solidFill>
                            <a:schemeClr val="tx2"/>
                          </a:solidFill>
                          <a:latin typeface="Calibri" panose="020F0502020204030204" pitchFamily="34" charset="0"/>
                        </a:rPr>
                        <a:t>App will</a:t>
                      </a:r>
                      <a:r>
                        <a:rPr lang="en-US" sz="1100" baseline="0" dirty="0" smtClean="0">
                          <a:solidFill>
                            <a:schemeClr val="tx2"/>
                          </a:solidFill>
                          <a:latin typeface="Calibri" panose="020F0502020204030204" pitchFamily="34" charset="0"/>
                        </a:rPr>
                        <a:t> use </a:t>
                      </a:r>
                      <a:r>
                        <a:rPr lang="en-US" sz="1100" dirty="0" smtClean="0">
                          <a:solidFill>
                            <a:schemeClr val="tx2"/>
                          </a:solidFill>
                          <a:latin typeface="Calibri" panose="020F0502020204030204" pitchFamily="34" charset="0"/>
                        </a:rPr>
                        <a:t>Socket.IO </a:t>
                      </a:r>
                      <a:r>
                        <a:rPr lang="en-US" sz="1100" dirty="0" err="1" smtClean="0">
                          <a:solidFill>
                            <a:schemeClr val="tx2"/>
                          </a:solidFill>
                          <a:latin typeface="Calibri" panose="020F0502020204030204" pitchFamily="34" charset="0"/>
                        </a:rPr>
                        <a:t>jquery</a:t>
                      </a:r>
                      <a:r>
                        <a:rPr lang="en-US" sz="1100" dirty="0" smtClean="0">
                          <a:solidFill>
                            <a:schemeClr val="tx2"/>
                          </a:solidFill>
                          <a:latin typeface="Calibri" panose="020F0502020204030204" pitchFamily="34" charset="0"/>
                        </a:rPr>
                        <a:t> plugin for Chat  functionality.</a:t>
                      </a:r>
                    </a:p>
                  </a:txBody>
                  <a:tcPr marL="85725" marR="9525" marT="9525" marB="0" anchor="ctr">
                    <a:lnL w="12700" cap="flat" cmpd="sng" algn="ctr">
                      <a:no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452063">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fontAlgn="ctr"/>
                      <a:r>
                        <a:rPr lang="en-US" sz="1100" b="1" i="0" u="none" strike="noStrike" dirty="0" smtClean="0">
                          <a:solidFill>
                            <a:srgbClr val="FFFFFF"/>
                          </a:solidFill>
                          <a:effectLst/>
                          <a:latin typeface="Calibri" panose="020F0502020204030204" pitchFamily="34" charset="0"/>
                        </a:rPr>
                        <a:t>COMMUNICATION/ NOTIFICATIONS</a:t>
                      </a:r>
                      <a:endParaRPr lang="en-US" sz="1100" b="1" i="0" u="none" strike="noStrike" dirty="0">
                        <a:solidFill>
                          <a:srgbClr val="FFFFFF"/>
                        </a:solidFill>
                        <a:effectLst/>
                        <a:latin typeface="Calibri" panose="020F0502020204030204" pitchFamily="34" charset="0"/>
                      </a:endParaRPr>
                    </a:p>
                  </a:txBody>
                  <a:tcPr marL="85725" marR="9525" marT="9525"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39966"/>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171450" lvl="0" indent="-171450" defTabSz="914400">
                        <a:buFont typeface="Arial" panose="020B0604020202020204" pitchFamily="34" charset="0"/>
                        <a:buChar char="•"/>
                      </a:pPr>
                      <a:r>
                        <a:rPr lang="en-US" sz="1100" kern="1200" dirty="0" smtClean="0">
                          <a:solidFill>
                            <a:schemeClr val="tx2"/>
                          </a:solidFill>
                          <a:latin typeface="Calibri" panose="020F0502020204030204" pitchFamily="34" charset="0"/>
                          <a:ea typeface="+mn-ea"/>
                          <a:cs typeface="+mn-cs"/>
                        </a:rPr>
                        <a:t>Push Notification</a:t>
                      </a:r>
                      <a:r>
                        <a:rPr lang="en-US" sz="1100" kern="1200" baseline="0" dirty="0" smtClean="0">
                          <a:solidFill>
                            <a:schemeClr val="tx2"/>
                          </a:solidFill>
                          <a:latin typeface="Calibri" panose="020F0502020204030204" pitchFamily="34" charset="0"/>
                          <a:ea typeface="+mn-ea"/>
                          <a:cs typeface="+mn-cs"/>
                        </a:rPr>
                        <a:t>s will be sent to devices using </a:t>
                      </a:r>
                      <a:r>
                        <a:rPr lang="en-US" sz="1100" kern="1200" dirty="0" smtClean="0">
                          <a:solidFill>
                            <a:schemeClr val="tx2"/>
                          </a:solidFill>
                          <a:latin typeface="Calibri" panose="020F0502020204030204" pitchFamily="34" charset="0"/>
                          <a:ea typeface="+mn-ea"/>
                          <a:cs typeface="+mn-cs"/>
                        </a:rPr>
                        <a:t>Ionic Push Notification </a:t>
                      </a:r>
                      <a:endParaRPr lang="en-US" sz="1100" dirty="0" smtClean="0">
                        <a:solidFill>
                          <a:schemeClr val="tx2"/>
                        </a:solidFill>
                        <a:latin typeface="Calibri" panose="020F0502020204030204" pitchFamily="34" charset="0"/>
                      </a:endParaRPr>
                    </a:p>
                  </a:txBody>
                  <a:tcPr marL="85725" marR="9525" marT="9525" marB="0" anchor="ctr">
                    <a:lnL w="12700" cap="flat" cmpd="sng" algn="ctr">
                      <a:no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661614">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fontAlgn="ctr"/>
                      <a:r>
                        <a:rPr lang="en-US" sz="1100" b="1" i="0" u="none" strike="noStrike" dirty="0" smtClean="0">
                          <a:solidFill>
                            <a:srgbClr val="FFFFFF"/>
                          </a:solidFill>
                          <a:effectLst/>
                          <a:latin typeface="Calibri" panose="020F0502020204030204" pitchFamily="34" charset="0"/>
                        </a:rPr>
                        <a:t>SECURITY</a:t>
                      </a:r>
                      <a:endParaRPr lang="en-US" sz="1100" b="1" i="0" u="none" strike="noStrike" dirty="0">
                        <a:solidFill>
                          <a:srgbClr val="FFFFFF"/>
                        </a:solidFill>
                        <a:effectLst/>
                        <a:latin typeface="Calibri" panose="020F0502020204030204" pitchFamily="34" charset="0"/>
                      </a:endParaRPr>
                    </a:p>
                  </a:txBody>
                  <a:tcPr marL="85725" marR="9525" marT="9525"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8243"/>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smtClean="0">
                          <a:solidFill>
                            <a:schemeClr val="tx2"/>
                          </a:solidFill>
                          <a:latin typeface="Calibri" panose="020F0502020204030204" pitchFamily="34" charset="0"/>
                        </a:rPr>
                        <a:t>App will not store any personal data on the mobile device. All the data will be securely transferred to backend</a:t>
                      </a:r>
                    </a:p>
                    <a:p>
                      <a:pPr marL="0" lvl="0" indent="0">
                        <a:buFont typeface="Arial" panose="020B0604020202020204" pitchFamily="34" charset="0"/>
                        <a:buNone/>
                      </a:pPr>
                      <a:endParaRPr lang="en-US" sz="1100" b="0" dirty="0">
                        <a:solidFill>
                          <a:schemeClr val="tx2"/>
                        </a:solidFill>
                        <a:latin typeface="Calibri" panose="020F0502020204030204" pitchFamily="34" charset="0"/>
                      </a:endParaRPr>
                    </a:p>
                  </a:txBody>
                  <a:tcPr marL="85725" marR="9525" marT="9525" marB="0" anchor="ctr">
                    <a:lnL w="12700" cap="flat" cmpd="sng" algn="ctr">
                      <a:no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446066">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l" fontAlgn="ctr"/>
                      <a:r>
                        <a:rPr lang="en-US" sz="1100" b="1" i="0" u="none" strike="noStrike" dirty="0" smtClean="0">
                          <a:solidFill>
                            <a:srgbClr val="FFFFFF"/>
                          </a:solidFill>
                          <a:effectLst/>
                          <a:latin typeface="Calibri" panose="020F0502020204030204" pitchFamily="34" charset="0"/>
                        </a:rPr>
                        <a:t>REPORTS,</a:t>
                      </a:r>
                      <a:r>
                        <a:rPr lang="en-US" sz="1100" b="1" i="0" u="none" strike="noStrike" baseline="0" dirty="0" smtClean="0">
                          <a:solidFill>
                            <a:srgbClr val="FFFFFF"/>
                          </a:solidFill>
                          <a:effectLst/>
                          <a:latin typeface="Calibri" panose="020F0502020204030204" pitchFamily="34" charset="0"/>
                        </a:rPr>
                        <a:t> GRAPHS</a:t>
                      </a:r>
                      <a:endParaRPr lang="en-US" sz="1100" b="1" i="0" u="none" strike="noStrike" dirty="0">
                        <a:solidFill>
                          <a:srgbClr val="FFFFFF"/>
                        </a:solidFill>
                        <a:effectLst/>
                        <a:latin typeface="Calibri" panose="020F0502020204030204" pitchFamily="34" charset="0"/>
                      </a:endParaRPr>
                    </a:p>
                  </a:txBody>
                  <a:tcPr marL="85725" marR="9525" marT="9525" marB="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39966"/>
                    </a:solid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171450" lvl="0" indent="-171450">
                        <a:buFont typeface="Arial" panose="020B0604020202020204" pitchFamily="34" charset="0"/>
                        <a:buChar char="•"/>
                      </a:pPr>
                      <a:r>
                        <a:rPr lang="en-US" altLang="en-US" sz="1100" dirty="0" smtClean="0">
                          <a:solidFill>
                            <a:schemeClr val="tx2"/>
                          </a:solidFill>
                          <a:latin typeface="Calibri" panose="020F0502020204030204" pitchFamily="34" charset="0"/>
                        </a:rPr>
                        <a:t>Aggregated</a:t>
                      </a:r>
                      <a:r>
                        <a:rPr lang="en-US" altLang="en-US" sz="1100" baseline="0" dirty="0" smtClean="0">
                          <a:solidFill>
                            <a:schemeClr val="tx2"/>
                          </a:solidFill>
                          <a:latin typeface="Calibri" panose="020F0502020204030204" pitchFamily="34" charset="0"/>
                        </a:rPr>
                        <a:t> details for Reports /Graphs will be retrieved from backend system via the web services</a:t>
                      </a:r>
                      <a:endParaRPr lang="en-US" altLang="en-US" sz="1100" dirty="0">
                        <a:solidFill>
                          <a:schemeClr val="tx2"/>
                        </a:solidFill>
                        <a:latin typeface="Calibri" panose="020F0502020204030204" pitchFamily="34" charset="0"/>
                      </a:endParaRPr>
                    </a:p>
                  </a:txBody>
                  <a:tcPr marL="85725" marR="9525" marT="9525" marB="0" anchor="ctr">
                    <a:lnL w="12700" cap="flat" cmpd="sng" algn="ctr">
                      <a:no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878422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Methodology</a:t>
            </a:r>
            <a:endParaRPr lang="en-US" dirty="0"/>
          </a:p>
        </p:txBody>
      </p:sp>
      <p:sp>
        <p:nvSpPr>
          <p:cNvPr id="44" name="Chevron 43"/>
          <p:cNvSpPr/>
          <p:nvPr/>
        </p:nvSpPr>
        <p:spPr>
          <a:xfrm>
            <a:off x="1125112" y="1501888"/>
            <a:ext cx="2100897" cy="310770"/>
          </a:xfrm>
          <a:prstGeom prst="chevron">
            <a:avLst/>
          </a:prstGeom>
          <a:solidFill>
            <a:schemeClr val="bg1">
              <a:lumMod val="50000"/>
            </a:schemeClr>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571500" fontAlgn="base">
              <a:spcBef>
                <a:spcPct val="0"/>
              </a:spcBef>
              <a:spcAft>
                <a:spcPct val="0"/>
              </a:spcAft>
            </a:pPr>
            <a:r>
              <a:rPr lang="en-US" sz="1000" b="1" dirty="0" smtClean="0">
                <a:solidFill>
                  <a:srgbClr val="FFFFFF"/>
                </a:solidFill>
                <a:latin typeface="Calibri" panose="020F0502020204030204" pitchFamily="34" charset="0"/>
              </a:rPr>
              <a:t> Design Phase</a:t>
            </a:r>
            <a:endParaRPr lang="en-US" sz="1000" b="1" dirty="0">
              <a:solidFill>
                <a:srgbClr val="FFFFFF"/>
              </a:solidFill>
              <a:latin typeface="Calibri" panose="020F0502020204030204" pitchFamily="34" charset="0"/>
            </a:endParaRPr>
          </a:p>
        </p:txBody>
      </p:sp>
      <p:sp>
        <p:nvSpPr>
          <p:cNvPr id="45" name="Chevron 44"/>
          <p:cNvSpPr/>
          <p:nvPr/>
        </p:nvSpPr>
        <p:spPr>
          <a:xfrm>
            <a:off x="3156671" y="1501888"/>
            <a:ext cx="3648096" cy="310770"/>
          </a:xfrm>
          <a:prstGeom prst="chevron">
            <a:avLst/>
          </a:prstGeom>
          <a:solidFill>
            <a:srgbClr val="E88A44"/>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571500" fontAlgn="base">
              <a:spcBef>
                <a:spcPct val="0"/>
              </a:spcBef>
              <a:spcAft>
                <a:spcPct val="0"/>
              </a:spcAft>
            </a:pPr>
            <a:r>
              <a:rPr lang="en-US" sz="1000" b="1" dirty="0">
                <a:solidFill>
                  <a:srgbClr val="FFFFFF"/>
                </a:solidFill>
                <a:latin typeface="Calibri" panose="020F0502020204030204" pitchFamily="34" charset="0"/>
              </a:rPr>
              <a:t>Application </a:t>
            </a:r>
            <a:r>
              <a:rPr lang="en-US" sz="1000" b="1" dirty="0" smtClean="0">
                <a:solidFill>
                  <a:srgbClr val="FFFFFF"/>
                </a:solidFill>
                <a:latin typeface="Calibri" panose="020F0502020204030204" pitchFamily="34" charset="0"/>
              </a:rPr>
              <a:t>Development</a:t>
            </a:r>
            <a:endParaRPr lang="en-US" sz="1000" b="1" dirty="0">
              <a:solidFill>
                <a:srgbClr val="FFFFFF"/>
              </a:solidFill>
              <a:latin typeface="Calibri" panose="020F0502020204030204" pitchFamily="34" charset="0"/>
            </a:endParaRPr>
          </a:p>
        </p:txBody>
      </p:sp>
      <p:sp>
        <p:nvSpPr>
          <p:cNvPr id="46" name="Chevron 45"/>
          <p:cNvSpPr/>
          <p:nvPr/>
        </p:nvSpPr>
        <p:spPr>
          <a:xfrm>
            <a:off x="7623648" y="1501888"/>
            <a:ext cx="1215026" cy="310770"/>
          </a:xfrm>
          <a:prstGeom prst="chevron">
            <a:avLst/>
          </a:prstGeom>
          <a:solidFill>
            <a:schemeClr val="accent6">
              <a:lumMod val="75000"/>
            </a:schemeClr>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571500" fontAlgn="base">
              <a:spcBef>
                <a:spcPct val="0"/>
              </a:spcBef>
              <a:spcAft>
                <a:spcPct val="0"/>
              </a:spcAft>
            </a:pPr>
            <a:r>
              <a:rPr lang="en-US" sz="1000" b="1" dirty="0" smtClean="0">
                <a:solidFill>
                  <a:srgbClr val="FFFFFF"/>
                </a:solidFill>
                <a:latin typeface="Calibri" panose="020F0502020204030204" pitchFamily="34" charset="0"/>
              </a:rPr>
              <a:t>UAT And Go live Prep</a:t>
            </a:r>
            <a:endParaRPr lang="en-US" sz="1000" b="1" dirty="0">
              <a:solidFill>
                <a:srgbClr val="FFFFFF"/>
              </a:solidFill>
              <a:latin typeface="Calibri" panose="020F0502020204030204" pitchFamily="34" charset="0"/>
            </a:endParaRPr>
          </a:p>
        </p:txBody>
      </p:sp>
      <p:sp>
        <p:nvSpPr>
          <p:cNvPr id="47" name="Pentagon 46"/>
          <p:cNvSpPr/>
          <p:nvPr/>
        </p:nvSpPr>
        <p:spPr>
          <a:xfrm>
            <a:off x="367953" y="1501888"/>
            <a:ext cx="844221" cy="310770"/>
          </a:xfrm>
          <a:prstGeom prst="homePlate">
            <a:avLst/>
          </a:prstGeom>
          <a:solidFill>
            <a:schemeClr val="bg2"/>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571500" fontAlgn="base">
              <a:spcBef>
                <a:spcPct val="0"/>
              </a:spcBef>
              <a:spcAft>
                <a:spcPct val="0"/>
              </a:spcAft>
            </a:pPr>
            <a:r>
              <a:rPr lang="en-US" sz="1000" b="1" dirty="0">
                <a:solidFill>
                  <a:srgbClr val="FFFFFF"/>
                </a:solidFill>
                <a:latin typeface="Calibri" panose="020F0502020204030204" pitchFamily="34" charset="0"/>
              </a:rPr>
              <a:t>Initiation</a:t>
            </a:r>
          </a:p>
        </p:txBody>
      </p:sp>
      <p:sp>
        <p:nvSpPr>
          <p:cNvPr id="48" name="Chevron 34"/>
          <p:cNvSpPr/>
          <p:nvPr/>
        </p:nvSpPr>
        <p:spPr>
          <a:xfrm>
            <a:off x="286634" y="2078773"/>
            <a:ext cx="1289884" cy="2100321"/>
          </a:xfrm>
          <a:prstGeom prst="homePlate">
            <a:avLst>
              <a:gd name="adj" fmla="val 55356"/>
            </a:avLst>
          </a:prstGeom>
          <a:solidFill>
            <a:schemeClr val="bg2">
              <a:lumMod val="20000"/>
              <a:lumOff val="80000"/>
            </a:schemeClr>
          </a:solidFill>
          <a:ln w="12700">
            <a:noFill/>
          </a:ln>
        </p:spPr>
        <p:style>
          <a:lnRef idx="1">
            <a:schemeClr val="accent1"/>
          </a:lnRef>
          <a:fillRef idx="0">
            <a:schemeClr val="accent1"/>
          </a:fillRef>
          <a:effectRef idx="0">
            <a:schemeClr val="accent1"/>
          </a:effectRef>
          <a:fontRef idx="minor">
            <a:schemeClr val="tx1"/>
          </a:fontRef>
        </p:style>
        <p:txBody>
          <a:bodyPr lIns="42328" tIns="21164" rIns="42328" bIns="21164" rtlCol="0" anchor="ctr"/>
          <a:lstStyle/>
          <a:p>
            <a:pPr algn="ctr" defTabSz="571500" fontAlgn="base">
              <a:spcBef>
                <a:spcPct val="0"/>
              </a:spcBef>
              <a:spcAft>
                <a:spcPct val="0"/>
              </a:spcAft>
            </a:pPr>
            <a:r>
              <a:rPr lang="en-US" sz="1000" b="1" dirty="0" smtClean="0">
                <a:solidFill>
                  <a:srgbClr val="000000"/>
                </a:solidFill>
                <a:latin typeface="Calibri" panose="020F0502020204030204" pitchFamily="34" charset="0"/>
              </a:rPr>
              <a:t>Requirement Validation</a:t>
            </a:r>
            <a:endParaRPr lang="en-US" sz="1000" b="1" dirty="0">
              <a:solidFill>
                <a:srgbClr val="000000"/>
              </a:solidFill>
              <a:latin typeface="Calibri" panose="020F0502020204030204" pitchFamily="34" charset="0"/>
            </a:endParaRPr>
          </a:p>
          <a:p>
            <a:pPr algn="ctr" defTabSz="571500" fontAlgn="base">
              <a:spcBef>
                <a:spcPct val="0"/>
              </a:spcBef>
              <a:spcAft>
                <a:spcPct val="0"/>
              </a:spcAft>
            </a:pPr>
            <a:endParaRPr lang="en-US" sz="1000" b="1" dirty="0">
              <a:solidFill>
                <a:srgbClr val="000000"/>
              </a:solidFill>
              <a:latin typeface="Calibri" panose="020F0502020204030204" pitchFamily="34" charset="0"/>
            </a:endParaRPr>
          </a:p>
          <a:p>
            <a:pPr algn="ctr" defTabSz="571500" fontAlgn="base">
              <a:spcBef>
                <a:spcPct val="0"/>
              </a:spcBef>
              <a:spcAft>
                <a:spcPct val="0"/>
              </a:spcAft>
            </a:pPr>
            <a:r>
              <a:rPr lang="en-US" sz="1000" b="1" dirty="0">
                <a:solidFill>
                  <a:srgbClr val="000000"/>
                </a:solidFill>
                <a:latin typeface="Calibri" panose="020F0502020204030204" pitchFamily="34" charset="0"/>
              </a:rPr>
              <a:t>Onboard Resources</a:t>
            </a:r>
          </a:p>
          <a:p>
            <a:pPr algn="ctr" defTabSz="571500" fontAlgn="base">
              <a:spcBef>
                <a:spcPct val="0"/>
              </a:spcBef>
              <a:spcAft>
                <a:spcPct val="0"/>
              </a:spcAft>
            </a:pPr>
            <a:endParaRPr lang="en-US" sz="1000" b="1" dirty="0">
              <a:solidFill>
                <a:srgbClr val="000000"/>
              </a:solidFill>
              <a:latin typeface="Calibri" panose="020F0502020204030204" pitchFamily="34" charset="0"/>
            </a:endParaRPr>
          </a:p>
          <a:p>
            <a:pPr algn="ctr" defTabSz="571500" fontAlgn="base">
              <a:spcBef>
                <a:spcPct val="0"/>
              </a:spcBef>
              <a:spcAft>
                <a:spcPct val="0"/>
              </a:spcAft>
            </a:pPr>
            <a:r>
              <a:rPr lang="en-US" sz="1000" b="1" dirty="0">
                <a:solidFill>
                  <a:srgbClr val="000000"/>
                </a:solidFill>
                <a:latin typeface="Calibri" panose="020F0502020204030204" pitchFamily="34" charset="0"/>
              </a:rPr>
              <a:t>Study Project Docs</a:t>
            </a:r>
          </a:p>
        </p:txBody>
      </p:sp>
      <p:sp>
        <p:nvSpPr>
          <p:cNvPr id="49" name="Chevron 48"/>
          <p:cNvSpPr/>
          <p:nvPr/>
        </p:nvSpPr>
        <p:spPr>
          <a:xfrm>
            <a:off x="1024203" y="1960578"/>
            <a:ext cx="2408173" cy="2100321"/>
          </a:xfrm>
          <a:prstGeom prst="chevron">
            <a:avLst>
              <a:gd name="adj" fmla="val 16608"/>
            </a:avLst>
          </a:prstGeom>
          <a:solidFill>
            <a:schemeClr val="tx2">
              <a:lumMod val="20000"/>
              <a:lumOff val="80000"/>
            </a:schemeClr>
          </a:solidFill>
          <a:ln w="12700">
            <a:noFill/>
          </a:ln>
        </p:spPr>
        <p:style>
          <a:lnRef idx="1">
            <a:schemeClr val="accent1"/>
          </a:lnRef>
          <a:fillRef idx="0">
            <a:schemeClr val="accent1"/>
          </a:fillRef>
          <a:effectRef idx="0">
            <a:schemeClr val="accent1"/>
          </a:effectRef>
          <a:fontRef idx="minor">
            <a:schemeClr val="tx1"/>
          </a:fontRef>
        </p:style>
        <p:txBody>
          <a:bodyPr lIns="42328" tIns="21164" rIns="42328" bIns="21164" rtlCol="0" anchor="ctr"/>
          <a:lstStyle/>
          <a:p>
            <a:pPr algn="ctr" defTabSz="571500" fontAlgn="base">
              <a:spcBef>
                <a:spcPct val="0"/>
              </a:spcBef>
              <a:spcAft>
                <a:spcPct val="0"/>
              </a:spcAft>
            </a:pPr>
            <a:endParaRPr lang="en-US" sz="750" dirty="0">
              <a:solidFill>
                <a:srgbClr val="000000"/>
              </a:solidFill>
              <a:latin typeface="Calibri" panose="020F0502020204030204" pitchFamily="34" charset="0"/>
            </a:endParaRPr>
          </a:p>
        </p:txBody>
      </p:sp>
      <p:sp>
        <p:nvSpPr>
          <p:cNvPr id="50" name="Rectangle 49"/>
          <p:cNvSpPr/>
          <p:nvPr/>
        </p:nvSpPr>
        <p:spPr>
          <a:xfrm>
            <a:off x="1540068" y="2066271"/>
            <a:ext cx="1620851" cy="827176"/>
          </a:xfrm>
          <a:prstGeom prst="rect">
            <a:avLst/>
          </a:prstGeom>
          <a:noFill/>
          <a:ln w="38100" cap="flat" cmpd="sng" algn="ctr">
            <a:noFill/>
            <a:prstDash val="solid"/>
          </a:ln>
          <a:effectLst/>
        </p:spPr>
        <p:txBody>
          <a:bodyPr lIns="42328" tIns="21164" rIns="42328" bIns="21164" rtlCol="0" anchor="ctr"/>
          <a:lstStyle/>
          <a:p>
            <a:pPr algn="ctr" defTabSz="571500" fontAlgn="base">
              <a:spcBef>
                <a:spcPct val="0"/>
              </a:spcBef>
              <a:spcAft>
                <a:spcPct val="0"/>
              </a:spcAft>
              <a:defRPr/>
            </a:pPr>
            <a:r>
              <a:rPr lang="en-US" sz="875" b="1" kern="0" dirty="0" smtClean="0">
                <a:solidFill>
                  <a:srgbClr val="000000">
                    <a:lumMod val="85000"/>
                    <a:lumOff val="15000"/>
                  </a:srgbClr>
                </a:solidFill>
                <a:latin typeface="Calibri" panose="020F0502020204030204" pitchFamily="34" charset="0"/>
                <a:cs typeface="Arial" panose="020B0604020202020204" pitchFamily="34" charset="0"/>
              </a:rPr>
              <a:t>Solution Architecture Design</a:t>
            </a:r>
            <a:endParaRPr lang="en-US" sz="875" b="1" kern="0" dirty="0">
              <a:solidFill>
                <a:srgbClr val="000000">
                  <a:lumMod val="85000"/>
                  <a:lumOff val="15000"/>
                </a:srgbClr>
              </a:solidFill>
              <a:latin typeface="Calibri" panose="020F0502020204030204" pitchFamily="34" charset="0"/>
              <a:cs typeface="Arial" panose="020B0604020202020204" pitchFamily="34" charset="0"/>
            </a:endParaRPr>
          </a:p>
        </p:txBody>
      </p:sp>
      <p:sp>
        <p:nvSpPr>
          <p:cNvPr id="51" name="Chevron 50"/>
          <p:cNvSpPr/>
          <p:nvPr/>
        </p:nvSpPr>
        <p:spPr>
          <a:xfrm>
            <a:off x="3133335" y="1960578"/>
            <a:ext cx="3892720" cy="2100321"/>
          </a:xfrm>
          <a:prstGeom prst="chevron">
            <a:avLst>
              <a:gd name="adj" fmla="val 16192"/>
            </a:avLst>
          </a:prstGeom>
          <a:solidFill>
            <a:schemeClr val="accent6">
              <a:lumMod val="20000"/>
              <a:lumOff val="80000"/>
            </a:schemeClr>
          </a:solidFill>
          <a:ln w="12700">
            <a:noFill/>
          </a:ln>
        </p:spPr>
        <p:style>
          <a:lnRef idx="1">
            <a:schemeClr val="accent1"/>
          </a:lnRef>
          <a:fillRef idx="0">
            <a:schemeClr val="accent1"/>
          </a:fillRef>
          <a:effectRef idx="0">
            <a:schemeClr val="accent1"/>
          </a:effectRef>
          <a:fontRef idx="minor">
            <a:schemeClr val="tx1"/>
          </a:fontRef>
        </p:style>
        <p:txBody>
          <a:bodyPr lIns="42328" tIns="21164" rIns="42328" bIns="21164" rtlCol="0" anchor="ctr"/>
          <a:lstStyle/>
          <a:p>
            <a:pPr algn="ctr" defTabSz="571500" fontAlgn="base">
              <a:spcBef>
                <a:spcPct val="0"/>
              </a:spcBef>
              <a:spcAft>
                <a:spcPct val="0"/>
              </a:spcAft>
            </a:pPr>
            <a:endParaRPr lang="en-US" sz="750" dirty="0">
              <a:solidFill>
                <a:srgbClr val="000000"/>
              </a:solidFill>
              <a:latin typeface="Calibri" panose="020F0502020204030204" pitchFamily="34" charset="0"/>
            </a:endParaRPr>
          </a:p>
        </p:txBody>
      </p:sp>
      <p:sp>
        <p:nvSpPr>
          <p:cNvPr id="52" name="Rectangle 51"/>
          <p:cNvSpPr/>
          <p:nvPr/>
        </p:nvSpPr>
        <p:spPr>
          <a:xfrm>
            <a:off x="2398428" y="3153643"/>
            <a:ext cx="949766" cy="568084"/>
          </a:xfrm>
          <a:prstGeom prst="rect">
            <a:avLst/>
          </a:prstGeom>
          <a:noFill/>
          <a:ln w="38100" cap="flat" cmpd="sng" algn="ctr">
            <a:noFill/>
            <a:prstDash val="solid"/>
          </a:ln>
          <a:effectLst/>
        </p:spPr>
        <p:txBody>
          <a:bodyPr lIns="42328" tIns="21164" rIns="42328" bIns="21164" rtlCol="0" anchor="ctr"/>
          <a:lstStyle/>
          <a:p>
            <a:pPr algn="ctr" defTabSz="571500" fontAlgn="base">
              <a:spcBef>
                <a:spcPct val="0"/>
              </a:spcBef>
              <a:spcAft>
                <a:spcPct val="0"/>
              </a:spcAft>
              <a:defRPr/>
            </a:pPr>
            <a:r>
              <a:rPr lang="en-US" sz="875" b="1" kern="0" dirty="0" smtClean="0">
                <a:solidFill>
                  <a:srgbClr val="000000">
                    <a:lumMod val="85000"/>
                    <a:lumOff val="15000"/>
                  </a:srgbClr>
                </a:solidFill>
                <a:latin typeface="Calibri" panose="020F0502020204030204" pitchFamily="34" charset="0"/>
                <a:cs typeface="Arial" panose="020B0604020202020204" pitchFamily="34" charset="0"/>
              </a:rPr>
              <a:t>Visual Designs</a:t>
            </a:r>
          </a:p>
          <a:p>
            <a:pPr algn="ctr" defTabSz="571500" fontAlgn="base">
              <a:spcBef>
                <a:spcPct val="0"/>
              </a:spcBef>
              <a:spcAft>
                <a:spcPct val="0"/>
              </a:spcAft>
              <a:defRPr/>
            </a:pPr>
            <a:r>
              <a:rPr lang="en-US" sz="875" b="1" kern="0" dirty="0" smtClean="0">
                <a:solidFill>
                  <a:srgbClr val="000000">
                    <a:lumMod val="85000"/>
                    <a:lumOff val="15000"/>
                  </a:srgbClr>
                </a:solidFill>
                <a:latin typeface="Calibri" panose="020F0502020204030204" pitchFamily="34" charset="0"/>
                <a:cs typeface="Arial" panose="020B0604020202020204" pitchFamily="34" charset="0"/>
              </a:rPr>
              <a:t>Creation</a:t>
            </a:r>
            <a:endParaRPr lang="en-US" sz="875" b="1" kern="0" dirty="0">
              <a:solidFill>
                <a:srgbClr val="000000">
                  <a:lumMod val="85000"/>
                  <a:lumOff val="15000"/>
                </a:srgbClr>
              </a:solidFill>
              <a:latin typeface="Calibri" panose="020F0502020204030204" pitchFamily="34" charset="0"/>
              <a:cs typeface="Arial" panose="020B0604020202020204" pitchFamily="34" charset="0"/>
            </a:endParaRPr>
          </a:p>
        </p:txBody>
      </p:sp>
      <p:sp>
        <p:nvSpPr>
          <p:cNvPr id="53" name="Rectangle 52"/>
          <p:cNvSpPr/>
          <p:nvPr/>
        </p:nvSpPr>
        <p:spPr>
          <a:xfrm>
            <a:off x="1535378" y="3214512"/>
            <a:ext cx="776081" cy="455548"/>
          </a:xfrm>
          <a:prstGeom prst="rect">
            <a:avLst/>
          </a:prstGeom>
          <a:noFill/>
          <a:ln w="38100" cap="flat" cmpd="sng" algn="ctr">
            <a:noFill/>
            <a:prstDash val="solid"/>
          </a:ln>
          <a:effectLst/>
        </p:spPr>
        <p:txBody>
          <a:bodyPr lIns="42328" tIns="21164" rIns="42328" bIns="21164" rtlCol="0" anchor="ctr"/>
          <a:lstStyle/>
          <a:p>
            <a:pPr algn="ctr" defTabSz="571500" fontAlgn="base">
              <a:spcBef>
                <a:spcPct val="0"/>
              </a:spcBef>
              <a:spcAft>
                <a:spcPct val="0"/>
              </a:spcAft>
              <a:defRPr/>
            </a:pPr>
            <a:r>
              <a:rPr lang="en-US" sz="875" b="1" kern="0" dirty="0" smtClean="0">
                <a:solidFill>
                  <a:srgbClr val="000000">
                    <a:lumMod val="85000"/>
                    <a:lumOff val="15000"/>
                  </a:srgbClr>
                </a:solidFill>
                <a:latin typeface="Calibri" panose="020F0502020204030204" pitchFamily="34" charset="0"/>
                <a:cs typeface="Arial" panose="020B0604020202020204" pitchFamily="34" charset="0"/>
              </a:rPr>
              <a:t>Wireframe Creation</a:t>
            </a:r>
            <a:endParaRPr lang="en-US" sz="875" b="1" kern="0" dirty="0">
              <a:solidFill>
                <a:srgbClr val="000000">
                  <a:lumMod val="85000"/>
                  <a:lumOff val="15000"/>
                </a:srgbClr>
              </a:solidFill>
              <a:latin typeface="Calibri" panose="020F0502020204030204" pitchFamily="34" charset="0"/>
              <a:cs typeface="Arial" panose="020B0604020202020204" pitchFamily="34" charset="0"/>
            </a:endParaRPr>
          </a:p>
        </p:txBody>
      </p:sp>
      <p:sp>
        <p:nvSpPr>
          <p:cNvPr id="54" name="Text Box 6"/>
          <p:cNvSpPr txBox="1">
            <a:spLocks noChangeArrowheads="1"/>
          </p:cNvSpPr>
          <p:nvPr/>
        </p:nvSpPr>
        <p:spPr bwMode="auto">
          <a:xfrm>
            <a:off x="3585415" y="3442286"/>
            <a:ext cx="947552" cy="226985"/>
          </a:xfrm>
          <a:prstGeom prst="rect">
            <a:avLst/>
          </a:prstGeom>
          <a:noFill/>
          <a:ln w="9525">
            <a:noFill/>
            <a:miter lim="800000"/>
            <a:headEnd/>
            <a:tailEnd/>
          </a:ln>
        </p:spPr>
        <p:txBody>
          <a:bodyPr wrap="square">
            <a:spAutoFit/>
          </a:bodyPr>
          <a:lstStyle/>
          <a:p>
            <a:pPr algn="ctr" defTabSz="571500">
              <a:defRPr/>
            </a:pPr>
            <a:r>
              <a:rPr lang="en-CA" sz="875" b="1" kern="0" dirty="0" smtClean="0">
                <a:solidFill>
                  <a:srgbClr val="000000"/>
                </a:solidFill>
                <a:latin typeface="Calibri" panose="020F0502020204030204" pitchFamily="34" charset="0"/>
              </a:rPr>
              <a:t>Feature Set</a:t>
            </a:r>
            <a:endParaRPr lang="en-CA" sz="875" b="1" kern="0" dirty="0">
              <a:solidFill>
                <a:srgbClr val="000000"/>
              </a:solidFill>
              <a:latin typeface="Calibri" panose="020F0502020204030204" pitchFamily="34" charset="0"/>
            </a:endParaRPr>
          </a:p>
        </p:txBody>
      </p:sp>
      <p:sp>
        <p:nvSpPr>
          <p:cNvPr id="55" name="Text Box 17"/>
          <p:cNvSpPr txBox="1">
            <a:spLocks noChangeArrowheads="1"/>
          </p:cNvSpPr>
          <p:nvPr/>
        </p:nvSpPr>
        <p:spPr bwMode="auto">
          <a:xfrm>
            <a:off x="6128883" y="3409309"/>
            <a:ext cx="840782" cy="361637"/>
          </a:xfrm>
          <a:prstGeom prst="rect">
            <a:avLst/>
          </a:prstGeom>
          <a:noFill/>
          <a:ln w="9525">
            <a:noFill/>
            <a:miter lim="800000"/>
            <a:headEnd/>
            <a:tailEnd/>
          </a:ln>
        </p:spPr>
        <p:txBody>
          <a:bodyPr wrap="square">
            <a:spAutoFit/>
          </a:bodyPr>
          <a:lstStyle/>
          <a:p>
            <a:pPr algn="ctr" defTabSz="571500">
              <a:defRPr/>
            </a:pPr>
            <a:r>
              <a:rPr lang="en-CA" sz="875" b="1" kern="0" dirty="0" smtClean="0">
                <a:solidFill>
                  <a:srgbClr val="000000"/>
                </a:solidFill>
                <a:latin typeface="Calibri" panose="020F0502020204030204" pitchFamily="34" charset="0"/>
              </a:rPr>
              <a:t>Unit </a:t>
            </a:r>
          </a:p>
          <a:p>
            <a:pPr algn="ctr" defTabSz="571500">
              <a:defRPr/>
            </a:pPr>
            <a:r>
              <a:rPr lang="en-CA" sz="875" b="1" kern="0" dirty="0" smtClean="0">
                <a:solidFill>
                  <a:srgbClr val="000000"/>
                </a:solidFill>
                <a:latin typeface="Calibri" panose="020F0502020204030204" pitchFamily="34" charset="0"/>
              </a:rPr>
              <a:t>Tested Code</a:t>
            </a:r>
            <a:endParaRPr lang="en-CA" sz="875" b="1" kern="0" dirty="0">
              <a:solidFill>
                <a:srgbClr val="000000"/>
              </a:solidFill>
              <a:latin typeface="Calibri" panose="020F0502020204030204" pitchFamily="34" charset="0"/>
            </a:endParaRPr>
          </a:p>
        </p:txBody>
      </p:sp>
      <p:sp>
        <p:nvSpPr>
          <p:cNvPr id="56" name="Text Box 79"/>
          <p:cNvSpPr txBox="1">
            <a:spLocks noChangeArrowheads="1"/>
          </p:cNvSpPr>
          <p:nvPr/>
        </p:nvSpPr>
        <p:spPr bwMode="auto">
          <a:xfrm>
            <a:off x="5525429" y="2246354"/>
            <a:ext cx="1145948" cy="226985"/>
          </a:xfrm>
          <a:prstGeom prst="rect">
            <a:avLst/>
          </a:prstGeom>
          <a:noFill/>
          <a:ln w="38100" algn="ctr">
            <a:noFill/>
            <a:miter lim="800000"/>
            <a:headEnd/>
            <a:tailEnd/>
          </a:ln>
        </p:spPr>
        <p:txBody>
          <a:bodyPr wrap="square">
            <a:spAutoFit/>
          </a:bodyPr>
          <a:lstStyle/>
          <a:p>
            <a:pPr defTabSz="571500">
              <a:defRPr/>
            </a:pPr>
            <a:r>
              <a:rPr lang="en-US" sz="875" b="1" kern="0" dirty="0" smtClean="0">
                <a:solidFill>
                  <a:srgbClr val="000000"/>
                </a:solidFill>
                <a:latin typeface="Calibri" panose="020F0502020204030204" pitchFamily="34" charset="0"/>
              </a:rPr>
              <a:t>Unit </a:t>
            </a:r>
            <a:r>
              <a:rPr lang="en-US" sz="875" b="1" kern="0" dirty="0">
                <a:solidFill>
                  <a:srgbClr val="000000"/>
                </a:solidFill>
                <a:latin typeface="Calibri" panose="020F0502020204030204" pitchFamily="34" charset="0"/>
              </a:rPr>
              <a:t>Testing</a:t>
            </a:r>
          </a:p>
        </p:txBody>
      </p:sp>
      <p:sp>
        <p:nvSpPr>
          <p:cNvPr id="57" name="Line 119"/>
          <p:cNvSpPr>
            <a:spLocks noChangeShapeType="1"/>
          </p:cNvSpPr>
          <p:nvPr/>
        </p:nvSpPr>
        <p:spPr bwMode="auto">
          <a:xfrm>
            <a:off x="5279308" y="3159679"/>
            <a:ext cx="1175083" cy="0"/>
          </a:xfrm>
          <a:prstGeom prst="line">
            <a:avLst/>
          </a:prstGeom>
          <a:noFill/>
          <a:ln w="38100">
            <a:solidFill>
              <a:schemeClr val="accent4"/>
            </a:solidFill>
            <a:round/>
            <a:headEnd/>
            <a:tailEnd type="triangle" w="med" len="med"/>
          </a:ln>
        </p:spPr>
        <p:txBody>
          <a:bodyPr/>
          <a:lstStyle/>
          <a:p>
            <a:pPr defTabSz="571500">
              <a:defRPr/>
            </a:pPr>
            <a:endParaRPr lang="en-US" sz="875" b="1" kern="0" dirty="0">
              <a:solidFill>
                <a:srgbClr val="000000"/>
              </a:solidFill>
              <a:latin typeface="Calibri" panose="020F0502020204030204" pitchFamily="34" charset="0"/>
            </a:endParaRPr>
          </a:p>
        </p:txBody>
      </p:sp>
      <p:sp>
        <p:nvSpPr>
          <p:cNvPr id="58" name="Line 120"/>
          <p:cNvSpPr>
            <a:spLocks noChangeShapeType="1"/>
          </p:cNvSpPr>
          <p:nvPr/>
        </p:nvSpPr>
        <p:spPr bwMode="auto">
          <a:xfrm>
            <a:off x="4053723" y="2742678"/>
            <a:ext cx="5468" cy="235912"/>
          </a:xfrm>
          <a:prstGeom prst="line">
            <a:avLst/>
          </a:prstGeom>
          <a:noFill/>
          <a:ln w="38100">
            <a:solidFill>
              <a:schemeClr val="accent4"/>
            </a:solidFill>
            <a:round/>
            <a:headEnd/>
            <a:tailEnd type="triangle" w="med" len="med"/>
          </a:ln>
        </p:spPr>
        <p:txBody>
          <a:bodyPr/>
          <a:lstStyle/>
          <a:p>
            <a:pPr defTabSz="571500"/>
            <a:endParaRPr lang="en-US" sz="875" b="1" kern="0" dirty="0">
              <a:solidFill>
                <a:srgbClr val="000000"/>
              </a:solidFill>
              <a:latin typeface="Calibri" panose="020F0502020204030204" pitchFamily="34" charset="0"/>
            </a:endParaRPr>
          </a:p>
        </p:txBody>
      </p:sp>
      <p:pic>
        <p:nvPicPr>
          <p:cNvPr id="59" name="Picture 130" descr="artifact_shippable_product"/>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467509" y="3010738"/>
            <a:ext cx="229086" cy="292788"/>
          </a:xfrm>
          <a:prstGeom prst="rect">
            <a:avLst/>
          </a:prstGeom>
          <a:noFill/>
          <a:ln w="9525">
            <a:noFill/>
            <a:miter lim="800000"/>
            <a:headEnd/>
            <a:tailEnd/>
          </a:ln>
        </p:spPr>
      </p:pic>
      <p:pic>
        <p:nvPicPr>
          <p:cNvPr id="60" name="Picture 136" descr="artifact_backlo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051696" y="3138703"/>
            <a:ext cx="189762" cy="242528"/>
          </a:xfrm>
          <a:prstGeom prst="rect">
            <a:avLst/>
          </a:prstGeom>
          <a:noFill/>
          <a:ln w="9525">
            <a:noFill/>
            <a:miter lim="800000"/>
            <a:headEnd/>
            <a:tailEnd/>
          </a:ln>
        </p:spPr>
      </p:pic>
      <p:pic>
        <p:nvPicPr>
          <p:cNvPr id="61" name="Picture 139" descr="artifact_feature"/>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1206" y="3031961"/>
            <a:ext cx="137213" cy="189855"/>
          </a:xfrm>
          <a:prstGeom prst="rect">
            <a:avLst/>
          </a:prstGeom>
          <a:noFill/>
          <a:ln w="9525">
            <a:noFill/>
            <a:miter lim="800000"/>
            <a:headEnd/>
            <a:tailEnd/>
          </a:ln>
        </p:spPr>
      </p:pic>
      <p:pic>
        <p:nvPicPr>
          <p:cNvPr id="62" name="Picture 154" descr="practice_standup_meeti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740378" y="2696583"/>
            <a:ext cx="203550" cy="185822"/>
          </a:xfrm>
          <a:prstGeom prst="rect">
            <a:avLst/>
          </a:prstGeom>
          <a:noFill/>
          <a:ln w="9525">
            <a:noFill/>
            <a:miter lim="800000"/>
            <a:headEnd/>
            <a:tailEnd/>
          </a:ln>
        </p:spPr>
      </p:pic>
      <p:pic>
        <p:nvPicPr>
          <p:cNvPr id="63" name="Picture 158" descr="practice_sprint_planning_me"/>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927080" y="2389832"/>
            <a:ext cx="264881" cy="320237"/>
          </a:xfrm>
          <a:prstGeom prst="rect">
            <a:avLst/>
          </a:prstGeom>
          <a:noFill/>
          <a:ln w="9525">
            <a:noFill/>
            <a:miter lim="800000"/>
            <a:headEnd/>
            <a:tailEnd/>
          </a:ln>
        </p:spPr>
      </p:pic>
      <p:sp>
        <p:nvSpPr>
          <p:cNvPr id="64" name="Rectangle 161"/>
          <p:cNvSpPr>
            <a:spLocks noChangeArrowheads="1"/>
          </p:cNvSpPr>
          <p:nvPr/>
        </p:nvSpPr>
        <p:spPr bwMode="auto">
          <a:xfrm>
            <a:off x="3610769" y="2052116"/>
            <a:ext cx="941633" cy="233805"/>
          </a:xfrm>
          <a:prstGeom prst="rect">
            <a:avLst/>
          </a:prstGeom>
          <a:noFill/>
          <a:ln w="9525">
            <a:noFill/>
            <a:miter lim="800000"/>
            <a:headEnd/>
            <a:tailEnd/>
          </a:ln>
        </p:spPr>
        <p:txBody>
          <a:bodyPr wrap="none" anchor="ctr"/>
          <a:lstStyle/>
          <a:p>
            <a:pPr algn="ctr" defTabSz="609203">
              <a:defRPr/>
            </a:pPr>
            <a:r>
              <a:rPr lang="en-CA" sz="875" b="1" kern="0" dirty="0" smtClean="0">
                <a:solidFill>
                  <a:srgbClr val="000000"/>
                </a:solidFill>
                <a:latin typeface="Calibri" panose="020F0502020204030204" pitchFamily="34" charset="0"/>
              </a:rPr>
              <a:t>Project </a:t>
            </a:r>
          </a:p>
          <a:p>
            <a:pPr algn="ctr" defTabSz="609203">
              <a:defRPr/>
            </a:pPr>
            <a:r>
              <a:rPr lang="en-CA" sz="875" b="1" kern="0" dirty="0" smtClean="0">
                <a:solidFill>
                  <a:srgbClr val="000000"/>
                </a:solidFill>
                <a:latin typeface="Calibri" panose="020F0502020204030204" pitchFamily="34" charset="0"/>
              </a:rPr>
              <a:t>Planning</a:t>
            </a:r>
            <a:endParaRPr lang="en-CA" sz="875" b="1" kern="0" dirty="0">
              <a:solidFill>
                <a:srgbClr val="000000"/>
              </a:solidFill>
              <a:latin typeface="Calibri" panose="020F0502020204030204" pitchFamily="34" charset="0"/>
            </a:endParaRPr>
          </a:p>
        </p:txBody>
      </p:sp>
      <p:sp>
        <p:nvSpPr>
          <p:cNvPr id="65" name="Arc 118"/>
          <p:cNvSpPr>
            <a:spLocks/>
          </p:cNvSpPr>
          <p:nvPr/>
        </p:nvSpPr>
        <p:spPr bwMode="auto">
          <a:xfrm>
            <a:off x="5651710" y="2603126"/>
            <a:ext cx="393223" cy="433585"/>
          </a:xfrm>
          <a:custGeom>
            <a:avLst/>
            <a:gdLst>
              <a:gd name="T0" fmla="*/ 2147483647 w 43200"/>
              <a:gd name="T1" fmla="*/ 2147483647 h 43189"/>
              <a:gd name="T2" fmla="*/ 2147483647 w 43200"/>
              <a:gd name="T3" fmla="*/ 2147483647 h 43189"/>
              <a:gd name="T4" fmla="*/ 2147483647 w 43200"/>
              <a:gd name="T5" fmla="*/ 2147483647 h 43189"/>
              <a:gd name="T6" fmla="*/ 0 60000 65536"/>
              <a:gd name="T7" fmla="*/ 0 60000 65536"/>
              <a:gd name="T8" fmla="*/ 0 60000 65536"/>
              <a:gd name="T9" fmla="*/ 0 w 43200"/>
              <a:gd name="T10" fmla="*/ 0 h 43189"/>
              <a:gd name="T11" fmla="*/ 43200 w 43200"/>
              <a:gd name="T12" fmla="*/ 43189 h 43189"/>
            </a:gdLst>
            <a:ahLst/>
            <a:cxnLst>
              <a:cxn ang="T6">
                <a:pos x="T0" y="T1"/>
              </a:cxn>
              <a:cxn ang="T7">
                <a:pos x="T2" y="T3"/>
              </a:cxn>
              <a:cxn ang="T8">
                <a:pos x="T4" y="T5"/>
              </a:cxn>
            </a:cxnLst>
            <a:rect l="T9" t="T10" r="T11" b="T12"/>
            <a:pathLst>
              <a:path w="43200" h="43189" fill="none" extrusionOk="0">
                <a:moveTo>
                  <a:pt x="6485" y="37030"/>
                </a:moveTo>
                <a:cubicBezTo>
                  <a:pt x="2337" y="32967"/>
                  <a:pt x="0" y="27406"/>
                  <a:pt x="0" y="21600"/>
                </a:cubicBezTo>
                <a:cubicBezTo>
                  <a:pt x="0" y="9670"/>
                  <a:pt x="9670" y="0"/>
                  <a:pt x="21600" y="0"/>
                </a:cubicBezTo>
                <a:cubicBezTo>
                  <a:pt x="33529" y="0"/>
                  <a:pt x="43200" y="9670"/>
                  <a:pt x="43200" y="21600"/>
                </a:cubicBezTo>
                <a:cubicBezTo>
                  <a:pt x="43200" y="33257"/>
                  <a:pt x="33949" y="42812"/>
                  <a:pt x="22297" y="43188"/>
                </a:cubicBezTo>
              </a:path>
              <a:path w="43200" h="43189" stroke="0" extrusionOk="0">
                <a:moveTo>
                  <a:pt x="6485" y="37030"/>
                </a:moveTo>
                <a:cubicBezTo>
                  <a:pt x="2337" y="32967"/>
                  <a:pt x="0" y="27406"/>
                  <a:pt x="0" y="21600"/>
                </a:cubicBezTo>
                <a:cubicBezTo>
                  <a:pt x="0" y="9670"/>
                  <a:pt x="9670" y="0"/>
                  <a:pt x="21600" y="0"/>
                </a:cubicBezTo>
                <a:cubicBezTo>
                  <a:pt x="33529" y="0"/>
                  <a:pt x="43200" y="9670"/>
                  <a:pt x="43200" y="21600"/>
                </a:cubicBezTo>
                <a:cubicBezTo>
                  <a:pt x="43200" y="33257"/>
                  <a:pt x="33949" y="42812"/>
                  <a:pt x="22297" y="43188"/>
                </a:cubicBezTo>
                <a:lnTo>
                  <a:pt x="21600" y="21600"/>
                </a:lnTo>
                <a:close/>
              </a:path>
            </a:pathLst>
          </a:custGeom>
          <a:noFill/>
          <a:ln w="38100">
            <a:solidFill>
              <a:schemeClr val="accent4"/>
            </a:solidFill>
            <a:round/>
            <a:headEnd/>
            <a:tailEnd type="triangle" w="med" len="med"/>
          </a:ln>
        </p:spPr>
        <p:txBody>
          <a:bodyPr wrap="none" anchor="ctr"/>
          <a:lstStyle/>
          <a:p>
            <a:pPr defTabSz="571500">
              <a:defRPr/>
            </a:pPr>
            <a:endParaRPr lang="en-US" sz="875" b="1" kern="0" dirty="0">
              <a:solidFill>
                <a:srgbClr val="000000"/>
              </a:solidFill>
              <a:latin typeface="Calibri" panose="020F0502020204030204" pitchFamily="34" charset="0"/>
            </a:endParaRPr>
          </a:p>
        </p:txBody>
      </p:sp>
      <p:sp>
        <p:nvSpPr>
          <p:cNvPr id="66" name="Chevron 65"/>
          <p:cNvSpPr/>
          <p:nvPr/>
        </p:nvSpPr>
        <p:spPr>
          <a:xfrm>
            <a:off x="7644404" y="1960578"/>
            <a:ext cx="1304556" cy="2100321"/>
          </a:xfrm>
          <a:prstGeom prst="chevron">
            <a:avLst>
              <a:gd name="adj" fmla="val 27770"/>
            </a:avLst>
          </a:prstGeom>
          <a:solidFill>
            <a:schemeClr val="accent6">
              <a:lumMod val="40000"/>
              <a:lumOff val="60000"/>
            </a:schemeClr>
          </a:solidFill>
          <a:ln w="12700">
            <a:noFill/>
          </a:ln>
        </p:spPr>
        <p:style>
          <a:lnRef idx="1">
            <a:schemeClr val="accent1"/>
          </a:lnRef>
          <a:fillRef idx="0">
            <a:schemeClr val="accent1"/>
          </a:fillRef>
          <a:effectRef idx="0">
            <a:schemeClr val="accent1"/>
          </a:effectRef>
          <a:fontRef idx="minor">
            <a:schemeClr val="tx1"/>
          </a:fontRef>
        </p:style>
        <p:txBody>
          <a:bodyPr lIns="42328" tIns="21164" rIns="42328" bIns="21164" rtlCol="0" anchor="ctr"/>
          <a:lstStyle/>
          <a:p>
            <a:pPr algn="ctr" defTabSz="571500" fontAlgn="base">
              <a:spcBef>
                <a:spcPct val="0"/>
              </a:spcBef>
              <a:spcAft>
                <a:spcPct val="0"/>
              </a:spcAft>
            </a:pPr>
            <a:endParaRPr lang="en-US" sz="750" dirty="0">
              <a:solidFill>
                <a:srgbClr val="000000"/>
              </a:solidFill>
              <a:latin typeface="Calibri" panose="020F0502020204030204" pitchFamily="34" charset="0"/>
            </a:endParaRPr>
          </a:p>
        </p:txBody>
      </p:sp>
      <p:sp>
        <p:nvSpPr>
          <p:cNvPr id="67" name="Chevron 66"/>
          <p:cNvSpPr/>
          <p:nvPr/>
        </p:nvSpPr>
        <p:spPr>
          <a:xfrm>
            <a:off x="2284068" y="3305146"/>
            <a:ext cx="171450" cy="228600"/>
          </a:xfrm>
          <a:prstGeom prst="chevr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500" fontAlgn="base">
              <a:spcBef>
                <a:spcPct val="0"/>
              </a:spcBef>
              <a:spcAft>
                <a:spcPct val="0"/>
              </a:spcAft>
            </a:pPr>
            <a:endParaRPr lang="en-US" sz="1500">
              <a:solidFill>
                <a:srgbClr val="000000"/>
              </a:solidFill>
              <a:latin typeface="Calibri" panose="020F0502020204030204" pitchFamily="34" charset="0"/>
            </a:endParaRPr>
          </a:p>
        </p:txBody>
      </p:sp>
      <p:sp>
        <p:nvSpPr>
          <p:cNvPr id="68" name="Rectangle 67"/>
          <p:cNvSpPr/>
          <p:nvPr/>
        </p:nvSpPr>
        <p:spPr>
          <a:xfrm>
            <a:off x="8109598" y="2862760"/>
            <a:ext cx="824265" cy="246221"/>
          </a:xfrm>
          <a:prstGeom prst="rect">
            <a:avLst/>
          </a:prstGeom>
        </p:spPr>
        <p:txBody>
          <a:bodyPr wrap="none">
            <a:spAutoFit/>
          </a:bodyPr>
          <a:lstStyle/>
          <a:p>
            <a:pPr defTabSz="571500" fontAlgn="base">
              <a:spcBef>
                <a:spcPct val="0"/>
              </a:spcBef>
              <a:spcAft>
                <a:spcPct val="0"/>
              </a:spcAft>
            </a:pPr>
            <a:r>
              <a:rPr lang="en-US" sz="1000" b="1" dirty="0" smtClean="0">
                <a:solidFill>
                  <a:srgbClr val="000000"/>
                </a:solidFill>
                <a:latin typeface="Calibri" panose="020F0502020204030204" pitchFamily="34" charset="0"/>
              </a:rPr>
              <a:t>User testing</a:t>
            </a:r>
            <a:endParaRPr lang="en-US" sz="1000" b="1" dirty="0">
              <a:solidFill>
                <a:srgbClr val="000000"/>
              </a:solidFill>
              <a:latin typeface="Calibri" panose="020F0502020204030204" pitchFamily="34" charset="0"/>
            </a:endParaRPr>
          </a:p>
        </p:txBody>
      </p:sp>
      <p:sp>
        <p:nvSpPr>
          <p:cNvPr id="69" name="TextBox 68"/>
          <p:cNvSpPr txBox="1"/>
          <p:nvPr/>
        </p:nvSpPr>
        <p:spPr>
          <a:xfrm>
            <a:off x="259382" y="645858"/>
            <a:ext cx="8299827" cy="493123"/>
          </a:xfrm>
          <a:prstGeom prst="rect">
            <a:avLst/>
          </a:prstGeom>
          <a:solidFill>
            <a:schemeClr val="bg1">
              <a:lumMod val="95000"/>
            </a:schemeClr>
          </a:solidFill>
        </p:spPr>
        <p:txBody>
          <a:bodyPr wrap="square" lIns="57150" rIns="57150" rtlCol="0">
            <a:noAutofit/>
          </a:bodyPr>
          <a:lstStyle/>
          <a:p>
            <a:pPr marL="0" lvl="1"/>
            <a:r>
              <a:rPr lang="en-US" sz="1125" dirty="0" smtClean="0">
                <a:solidFill>
                  <a:srgbClr val="000000"/>
                </a:solidFill>
                <a:latin typeface="Calibri" panose="020F0502020204030204" pitchFamily="34" charset="0"/>
                <a:ea typeface="ＭＳ Ｐゴシック" pitchFamily="34" charset="-128"/>
                <a:cs typeface="Arial" panose="020B0604020202020204" pitchFamily="34" charset="0"/>
              </a:rPr>
              <a:t>The </a:t>
            </a:r>
            <a:r>
              <a:rPr lang="en-US" sz="1125" dirty="0">
                <a:solidFill>
                  <a:srgbClr val="000000"/>
                </a:solidFill>
                <a:latin typeface="Calibri" panose="020F0502020204030204" pitchFamily="34" charset="0"/>
                <a:ea typeface="ＭＳ Ｐゴシック" pitchFamily="34" charset="-128"/>
                <a:cs typeface="Arial" panose="020B0604020202020204" pitchFamily="34" charset="0"/>
              </a:rPr>
              <a:t>project </a:t>
            </a:r>
            <a:r>
              <a:rPr lang="en-US" sz="1125" dirty="0" smtClean="0">
                <a:solidFill>
                  <a:srgbClr val="000000"/>
                </a:solidFill>
                <a:latin typeface="Calibri" panose="020F0502020204030204" pitchFamily="34" charset="0"/>
                <a:ea typeface="ＭＳ Ｐゴシック" pitchFamily="34" charset="-128"/>
                <a:cs typeface="Arial" panose="020B0604020202020204" pitchFamily="34" charset="0"/>
              </a:rPr>
              <a:t>shall adopt a Waterfall model of development – Design, App Development and Testing phases. </a:t>
            </a:r>
          </a:p>
          <a:p>
            <a:pPr marL="0" lvl="1"/>
            <a:r>
              <a:rPr lang="en-US" sz="1125" dirty="0" smtClean="0">
                <a:solidFill>
                  <a:srgbClr val="000000"/>
                </a:solidFill>
                <a:latin typeface="Calibri" panose="020F0502020204030204" pitchFamily="34" charset="0"/>
                <a:ea typeface="ＭＳ Ｐゴシック" pitchFamily="34" charset="-128"/>
                <a:cs typeface="Arial" panose="020B0604020202020204" pitchFamily="34" charset="0"/>
              </a:rPr>
              <a:t>The activities within each phase is depicted below</a:t>
            </a:r>
            <a:endParaRPr lang="en-US" sz="1125" dirty="0">
              <a:solidFill>
                <a:srgbClr val="000000"/>
              </a:solidFill>
              <a:latin typeface="Calibri" panose="020F0502020204030204" pitchFamily="34" charset="0"/>
              <a:ea typeface="ＭＳ Ｐゴシック" pitchFamily="34" charset="-128"/>
              <a:cs typeface="Arial" panose="020B0604020202020204" pitchFamily="34" charset="0"/>
            </a:endParaRPr>
          </a:p>
        </p:txBody>
      </p:sp>
      <p:grpSp>
        <p:nvGrpSpPr>
          <p:cNvPr id="70" name="Group 69"/>
          <p:cNvGrpSpPr/>
          <p:nvPr/>
        </p:nvGrpSpPr>
        <p:grpSpPr>
          <a:xfrm>
            <a:off x="2185989" y="2631179"/>
            <a:ext cx="359073" cy="419100"/>
            <a:chOff x="4760913" y="1050925"/>
            <a:chExt cx="522288" cy="609600"/>
          </a:xfrm>
          <a:solidFill>
            <a:schemeClr val="tx2">
              <a:lumMod val="75000"/>
            </a:schemeClr>
          </a:solidFill>
        </p:grpSpPr>
        <p:sp>
          <p:nvSpPr>
            <p:cNvPr id="71" name="Freeform 51"/>
            <p:cNvSpPr>
              <a:spLocks/>
            </p:cNvSpPr>
            <p:nvPr/>
          </p:nvSpPr>
          <p:spPr bwMode="auto">
            <a:xfrm>
              <a:off x="5064126" y="1312862"/>
              <a:ext cx="3175" cy="0"/>
            </a:xfrm>
            <a:custGeom>
              <a:avLst/>
              <a:gdLst>
                <a:gd name="T0" fmla="*/ 2 w 2"/>
                <a:gd name="T1" fmla="*/ 2 w 2"/>
                <a:gd name="T2" fmla="*/ 0 w 2"/>
                <a:gd name="T3" fmla="*/ 2 w 2"/>
                <a:gd name="T4" fmla="*/ 2 w 2"/>
              </a:gdLst>
              <a:ahLst/>
              <a:cxnLst>
                <a:cxn ang="0">
                  <a:pos x="T0" y="0"/>
                </a:cxn>
                <a:cxn ang="0">
                  <a:pos x="T1" y="0"/>
                </a:cxn>
                <a:cxn ang="0">
                  <a:pos x="T2" y="0"/>
                </a:cxn>
                <a:cxn ang="0">
                  <a:pos x="T3" y="0"/>
                </a:cxn>
                <a:cxn ang="0">
                  <a:pos x="T4" y="0"/>
                </a:cxn>
              </a:cxnLst>
              <a:rect l="0" t="0" r="r" b="b"/>
              <a:pathLst>
                <a:path w="2">
                  <a:moveTo>
                    <a:pt x="2" y="0"/>
                  </a:moveTo>
                  <a:lnTo>
                    <a:pt x="2" y="0"/>
                  </a:lnTo>
                  <a:lnTo>
                    <a:pt x="0" y="0"/>
                  </a:lnTo>
                  <a:lnTo>
                    <a:pt x="2"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pPr defTabSz="571500" fontAlgn="base">
                <a:spcBef>
                  <a:spcPct val="0"/>
                </a:spcBef>
                <a:spcAft>
                  <a:spcPct val="0"/>
                </a:spcAft>
              </a:pPr>
              <a:endParaRPr lang="en-US" sz="1125">
                <a:solidFill>
                  <a:srgbClr val="000000"/>
                </a:solidFill>
                <a:latin typeface="Calibri" panose="020F0502020204030204" pitchFamily="34" charset="0"/>
              </a:endParaRPr>
            </a:p>
          </p:txBody>
        </p:sp>
        <p:sp>
          <p:nvSpPr>
            <p:cNvPr id="72" name="Freeform 52"/>
            <p:cNvSpPr>
              <a:spLocks noEditPoints="1"/>
            </p:cNvSpPr>
            <p:nvPr/>
          </p:nvSpPr>
          <p:spPr bwMode="auto">
            <a:xfrm>
              <a:off x="4949826" y="1179512"/>
              <a:ext cx="147638" cy="144462"/>
            </a:xfrm>
            <a:custGeom>
              <a:avLst/>
              <a:gdLst>
                <a:gd name="T0" fmla="*/ 87 w 93"/>
                <a:gd name="T1" fmla="*/ 24 h 91"/>
                <a:gd name="T2" fmla="*/ 82 w 93"/>
                <a:gd name="T3" fmla="*/ 16 h 91"/>
                <a:gd name="T4" fmla="*/ 75 w 93"/>
                <a:gd name="T5" fmla="*/ 10 h 91"/>
                <a:gd name="T6" fmla="*/ 68 w 93"/>
                <a:gd name="T7" fmla="*/ 5 h 91"/>
                <a:gd name="T8" fmla="*/ 60 w 93"/>
                <a:gd name="T9" fmla="*/ 2 h 91"/>
                <a:gd name="T10" fmla="*/ 51 w 93"/>
                <a:gd name="T11" fmla="*/ 0 h 91"/>
                <a:gd name="T12" fmla="*/ 43 w 93"/>
                <a:gd name="T13" fmla="*/ 0 h 91"/>
                <a:gd name="T14" fmla="*/ 34 w 93"/>
                <a:gd name="T15" fmla="*/ 0 h 91"/>
                <a:gd name="T16" fmla="*/ 25 w 93"/>
                <a:gd name="T17" fmla="*/ 4 h 91"/>
                <a:gd name="T18" fmla="*/ 17 w 93"/>
                <a:gd name="T19" fmla="*/ 9 h 91"/>
                <a:gd name="T20" fmla="*/ 10 w 93"/>
                <a:gd name="T21" fmla="*/ 16 h 91"/>
                <a:gd name="T22" fmla="*/ 5 w 93"/>
                <a:gd name="T23" fmla="*/ 22 h 91"/>
                <a:gd name="T24" fmla="*/ 1 w 93"/>
                <a:gd name="T25" fmla="*/ 31 h 91"/>
                <a:gd name="T26" fmla="*/ 0 w 93"/>
                <a:gd name="T27" fmla="*/ 40 h 91"/>
                <a:gd name="T28" fmla="*/ 0 w 93"/>
                <a:gd name="T29" fmla="*/ 48 h 91"/>
                <a:gd name="T30" fmla="*/ 1 w 93"/>
                <a:gd name="T31" fmla="*/ 57 h 91"/>
                <a:gd name="T32" fmla="*/ 3 w 93"/>
                <a:gd name="T33" fmla="*/ 67 h 91"/>
                <a:gd name="T34" fmla="*/ 10 w 93"/>
                <a:gd name="T35" fmla="*/ 76 h 91"/>
                <a:gd name="T36" fmla="*/ 19 w 93"/>
                <a:gd name="T37" fmla="*/ 83 h 91"/>
                <a:gd name="T38" fmla="*/ 27 w 93"/>
                <a:gd name="T39" fmla="*/ 88 h 91"/>
                <a:gd name="T40" fmla="*/ 37 w 93"/>
                <a:gd name="T41" fmla="*/ 91 h 91"/>
                <a:gd name="T42" fmla="*/ 37 w 93"/>
                <a:gd name="T43" fmla="*/ 84 h 91"/>
                <a:gd name="T44" fmla="*/ 41 w 93"/>
                <a:gd name="T45" fmla="*/ 83 h 91"/>
                <a:gd name="T46" fmla="*/ 46 w 93"/>
                <a:gd name="T47" fmla="*/ 83 h 91"/>
                <a:gd name="T48" fmla="*/ 51 w 93"/>
                <a:gd name="T49" fmla="*/ 83 h 91"/>
                <a:gd name="T50" fmla="*/ 55 w 93"/>
                <a:gd name="T51" fmla="*/ 84 h 91"/>
                <a:gd name="T52" fmla="*/ 55 w 93"/>
                <a:gd name="T53" fmla="*/ 91 h 91"/>
                <a:gd name="T54" fmla="*/ 62 w 93"/>
                <a:gd name="T55" fmla="*/ 90 h 91"/>
                <a:gd name="T56" fmla="*/ 67 w 93"/>
                <a:gd name="T57" fmla="*/ 88 h 91"/>
                <a:gd name="T58" fmla="*/ 67 w 93"/>
                <a:gd name="T59" fmla="*/ 88 h 91"/>
                <a:gd name="T60" fmla="*/ 67 w 93"/>
                <a:gd name="T61" fmla="*/ 88 h 91"/>
                <a:gd name="T62" fmla="*/ 67 w 93"/>
                <a:gd name="T63" fmla="*/ 88 h 91"/>
                <a:gd name="T64" fmla="*/ 67 w 93"/>
                <a:gd name="T65" fmla="*/ 88 h 91"/>
                <a:gd name="T66" fmla="*/ 75 w 93"/>
                <a:gd name="T67" fmla="*/ 83 h 91"/>
                <a:gd name="T68" fmla="*/ 82 w 93"/>
                <a:gd name="T69" fmla="*/ 76 h 91"/>
                <a:gd name="T70" fmla="*/ 87 w 93"/>
                <a:gd name="T71" fmla="*/ 67 h 91"/>
                <a:gd name="T72" fmla="*/ 91 w 93"/>
                <a:gd name="T73" fmla="*/ 60 h 91"/>
                <a:gd name="T74" fmla="*/ 93 w 93"/>
                <a:gd name="T75" fmla="*/ 50 h 91"/>
                <a:gd name="T76" fmla="*/ 93 w 93"/>
                <a:gd name="T77" fmla="*/ 41 h 91"/>
                <a:gd name="T78" fmla="*/ 91 w 93"/>
                <a:gd name="T79" fmla="*/ 33 h 91"/>
                <a:gd name="T80" fmla="*/ 87 w 93"/>
                <a:gd name="T81" fmla="*/ 24 h 91"/>
                <a:gd name="T82" fmla="*/ 55 w 93"/>
                <a:gd name="T83" fmla="*/ 76 h 91"/>
                <a:gd name="T84" fmla="*/ 53 w 93"/>
                <a:gd name="T85" fmla="*/ 78 h 91"/>
                <a:gd name="T86" fmla="*/ 51 w 93"/>
                <a:gd name="T87" fmla="*/ 79 h 91"/>
                <a:gd name="T88" fmla="*/ 49 w 93"/>
                <a:gd name="T89" fmla="*/ 81 h 91"/>
                <a:gd name="T90" fmla="*/ 46 w 93"/>
                <a:gd name="T91" fmla="*/ 81 h 91"/>
                <a:gd name="T92" fmla="*/ 43 w 93"/>
                <a:gd name="T93" fmla="*/ 81 h 91"/>
                <a:gd name="T94" fmla="*/ 41 w 93"/>
                <a:gd name="T95" fmla="*/ 79 h 91"/>
                <a:gd name="T96" fmla="*/ 39 w 93"/>
                <a:gd name="T97" fmla="*/ 78 h 91"/>
                <a:gd name="T98" fmla="*/ 37 w 93"/>
                <a:gd name="T99" fmla="*/ 76 h 91"/>
                <a:gd name="T100" fmla="*/ 37 w 93"/>
                <a:gd name="T101" fmla="*/ 17 h 91"/>
                <a:gd name="T102" fmla="*/ 39 w 93"/>
                <a:gd name="T103" fmla="*/ 14 h 91"/>
                <a:gd name="T104" fmla="*/ 41 w 93"/>
                <a:gd name="T105" fmla="*/ 12 h 91"/>
                <a:gd name="T106" fmla="*/ 43 w 93"/>
                <a:gd name="T107" fmla="*/ 12 h 91"/>
                <a:gd name="T108" fmla="*/ 46 w 93"/>
                <a:gd name="T109" fmla="*/ 10 h 91"/>
                <a:gd name="T110" fmla="*/ 49 w 93"/>
                <a:gd name="T111" fmla="*/ 12 h 91"/>
                <a:gd name="T112" fmla="*/ 51 w 93"/>
                <a:gd name="T113" fmla="*/ 12 h 91"/>
                <a:gd name="T114" fmla="*/ 53 w 93"/>
                <a:gd name="T115" fmla="*/ 14 h 91"/>
                <a:gd name="T116" fmla="*/ 55 w 93"/>
                <a:gd name="T117" fmla="*/ 17 h 91"/>
                <a:gd name="T118" fmla="*/ 55 w 93"/>
                <a:gd name="T119" fmla="*/ 7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3" h="91">
                  <a:moveTo>
                    <a:pt x="87" y="24"/>
                  </a:moveTo>
                  <a:lnTo>
                    <a:pt x="82" y="16"/>
                  </a:lnTo>
                  <a:lnTo>
                    <a:pt x="75" y="10"/>
                  </a:lnTo>
                  <a:lnTo>
                    <a:pt x="68" y="5"/>
                  </a:lnTo>
                  <a:lnTo>
                    <a:pt x="60" y="2"/>
                  </a:lnTo>
                  <a:lnTo>
                    <a:pt x="51" y="0"/>
                  </a:lnTo>
                  <a:lnTo>
                    <a:pt x="43" y="0"/>
                  </a:lnTo>
                  <a:lnTo>
                    <a:pt x="34" y="0"/>
                  </a:lnTo>
                  <a:lnTo>
                    <a:pt x="25" y="4"/>
                  </a:lnTo>
                  <a:lnTo>
                    <a:pt x="17" y="9"/>
                  </a:lnTo>
                  <a:lnTo>
                    <a:pt x="10" y="16"/>
                  </a:lnTo>
                  <a:lnTo>
                    <a:pt x="5" y="22"/>
                  </a:lnTo>
                  <a:lnTo>
                    <a:pt x="1" y="31"/>
                  </a:lnTo>
                  <a:lnTo>
                    <a:pt x="0" y="40"/>
                  </a:lnTo>
                  <a:lnTo>
                    <a:pt x="0" y="48"/>
                  </a:lnTo>
                  <a:lnTo>
                    <a:pt x="1" y="57"/>
                  </a:lnTo>
                  <a:lnTo>
                    <a:pt x="3" y="67"/>
                  </a:lnTo>
                  <a:lnTo>
                    <a:pt x="10" y="76"/>
                  </a:lnTo>
                  <a:lnTo>
                    <a:pt x="19" y="83"/>
                  </a:lnTo>
                  <a:lnTo>
                    <a:pt x="27" y="88"/>
                  </a:lnTo>
                  <a:lnTo>
                    <a:pt x="37" y="91"/>
                  </a:lnTo>
                  <a:lnTo>
                    <a:pt x="37" y="84"/>
                  </a:lnTo>
                  <a:lnTo>
                    <a:pt x="41" y="83"/>
                  </a:lnTo>
                  <a:lnTo>
                    <a:pt x="46" y="83"/>
                  </a:lnTo>
                  <a:lnTo>
                    <a:pt x="51" y="83"/>
                  </a:lnTo>
                  <a:lnTo>
                    <a:pt x="55" y="84"/>
                  </a:lnTo>
                  <a:lnTo>
                    <a:pt x="55" y="91"/>
                  </a:lnTo>
                  <a:lnTo>
                    <a:pt x="62" y="90"/>
                  </a:lnTo>
                  <a:lnTo>
                    <a:pt x="67" y="88"/>
                  </a:lnTo>
                  <a:lnTo>
                    <a:pt x="67" y="88"/>
                  </a:lnTo>
                  <a:lnTo>
                    <a:pt x="67" y="88"/>
                  </a:lnTo>
                  <a:lnTo>
                    <a:pt x="67" y="88"/>
                  </a:lnTo>
                  <a:lnTo>
                    <a:pt x="67" y="88"/>
                  </a:lnTo>
                  <a:lnTo>
                    <a:pt x="75" y="83"/>
                  </a:lnTo>
                  <a:lnTo>
                    <a:pt x="82" y="76"/>
                  </a:lnTo>
                  <a:lnTo>
                    <a:pt x="87" y="67"/>
                  </a:lnTo>
                  <a:lnTo>
                    <a:pt x="91" y="60"/>
                  </a:lnTo>
                  <a:lnTo>
                    <a:pt x="93" y="50"/>
                  </a:lnTo>
                  <a:lnTo>
                    <a:pt x="93" y="41"/>
                  </a:lnTo>
                  <a:lnTo>
                    <a:pt x="91" y="33"/>
                  </a:lnTo>
                  <a:lnTo>
                    <a:pt x="87" y="24"/>
                  </a:lnTo>
                  <a:close/>
                  <a:moveTo>
                    <a:pt x="55" y="76"/>
                  </a:moveTo>
                  <a:lnTo>
                    <a:pt x="53" y="78"/>
                  </a:lnTo>
                  <a:lnTo>
                    <a:pt x="51" y="79"/>
                  </a:lnTo>
                  <a:lnTo>
                    <a:pt x="49" y="81"/>
                  </a:lnTo>
                  <a:lnTo>
                    <a:pt x="46" y="81"/>
                  </a:lnTo>
                  <a:lnTo>
                    <a:pt x="43" y="81"/>
                  </a:lnTo>
                  <a:lnTo>
                    <a:pt x="41" y="79"/>
                  </a:lnTo>
                  <a:lnTo>
                    <a:pt x="39" y="78"/>
                  </a:lnTo>
                  <a:lnTo>
                    <a:pt x="37" y="76"/>
                  </a:lnTo>
                  <a:lnTo>
                    <a:pt x="37" y="17"/>
                  </a:lnTo>
                  <a:lnTo>
                    <a:pt x="39" y="14"/>
                  </a:lnTo>
                  <a:lnTo>
                    <a:pt x="41" y="12"/>
                  </a:lnTo>
                  <a:lnTo>
                    <a:pt x="43" y="12"/>
                  </a:lnTo>
                  <a:lnTo>
                    <a:pt x="46" y="10"/>
                  </a:lnTo>
                  <a:lnTo>
                    <a:pt x="49" y="12"/>
                  </a:lnTo>
                  <a:lnTo>
                    <a:pt x="51" y="12"/>
                  </a:lnTo>
                  <a:lnTo>
                    <a:pt x="53" y="14"/>
                  </a:lnTo>
                  <a:lnTo>
                    <a:pt x="55" y="17"/>
                  </a:lnTo>
                  <a:lnTo>
                    <a:pt x="55" y="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pPr defTabSz="571500" fontAlgn="base">
                <a:spcBef>
                  <a:spcPct val="0"/>
                </a:spcBef>
                <a:spcAft>
                  <a:spcPct val="0"/>
                </a:spcAft>
              </a:pPr>
              <a:endParaRPr lang="en-US" sz="1125">
                <a:solidFill>
                  <a:srgbClr val="000000"/>
                </a:solidFill>
                <a:latin typeface="Calibri" panose="020F0502020204030204" pitchFamily="34" charset="0"/>
              </a:endParaRPr>
            </a:p>
          </p:txBody>
        </p:sp>
        <p:sp>
          <p:nvSpPr>
            <p:cNvPr id="73" name="Freeform 53"/>
            <p:cNvSpPr>
              <a:spLocks/>
            </p:cNvSpPr>
            <p:nvPr/>
          </p:nvSpPr>
          <p:spPr bwMode="auto">
            <a:xfrm>
              <a:off x="5056188" y="1316037"/>
              <a:ext cx="1588" cy="3175"/>
            </a:xfrm>
            <a:custGeom>
              <a:avLst/>
              <a:gdLst>
                <a:gd name="T0" fmla="*/ 1 w 1"/>
                <a:gd name="T1" fmla="*/ 0 h 2"/>
                <a:gd name="T2" fmla="*/ 1 w 1"/>
                <a:gd name="T3" fmla="*/ 0 h 2"/>
                <a:gd name="T4" fmla="*/ 0 w 1"/>
                <a:gd name="T5" fmla="*/ 2 h 2"/>
                <a:gd name="T6" fmla="*/ 1 w 1"/>
                <a:gd name="T7" fmla="*/ 0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1" y="0"/>
                  </a:lnTo>
                  <a:lnTo>
                    <a:pt x="0" y="2"/>
                  </a:lnTo>
                  <a:lnTo>
                    <a:pt x="1"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pPr defTabSz="571500" fontAlgn="base">
                <a:spcBef>
                  <a:spcPct val="0"/>
                </a:spcBef>
                <a:spcAft>
                  <a:spcPct val="0"/>
                </a:spcAft>
              </a:pPr>
              <a:endParaRPr lang="en-US" sz="1125">
                <a:solidFill>
                  <a:srgbClr val="000000"/>
                </a:solidFill>
                <a:latin typeface="Calibri" panose="020F0502020204030204" pitchFamily="34" charset="0"/>
              </a:endParaRPr>
            </a:p>
          </p:txBody>
        </p:sp>
        <p:sp>
          <p:nvSpPr>
            <p:cNvPr id="74" name="Freeform 54"/>
            <p:cNvSpPr>
              <a:spLocks noEditPoints="1"/>
            </p:cNvSpPr>
            <p:nvPr/>
          </p:nvSpPr>
          <p:spPr bwMode="auto">
            <a:xfrm>
              <a:off x="4760913" y="1050925"/>
              <a:ext cx="522288" cy="609600"/>
            </a:xfrm>
            <a:custGeom>
              <a:avLst/>
              <a:gdLst>
                <a:gd name="T0" fmla="*/ 311 w 329"/>
                <a:gd name="T1" fmla="*/ 76 h 384"/>
                <a:gd name="T2" fmla="*/ 255 w 329"/>
                <a:gd name="T3" fmla="*/ 21 h 384"/>
                <a:gd name="T4" fmla="*/ 174 w 329"/>
                <a:gd name="T5" fmla="*/ 0 h 384"/>
                <a:gd name="T6" fmla="*/ 115 w 329"/>
                <a:gd name="T7" fmla="*/ 9 h 384"/>
                <a:gd name="T8" fmla="*/ 62 w 329"/>
                <a:gd name="T9" fmla="*/ 45 h 384"/>
                <a:gd name="T10" fmla="*/ 29 w 329"/>
                <a:gd name="T11" fmla="*/ 110 h 384"/>
                <a:gd name="T12" fmla="*/ 21 w 329"/>
                <a:gd name="T13" fmla="*/ 188 h 384"/>
                <a:gd name="T14" fmla="*/ 0 w 329"/>
                <a:gd name="T15" fmla="*/ 234 h 384"/>
                <a:gd name="T16" fmla="*/ 14 w 329"/>
                <a:gd name="T17" fmla="*/ 251 h 384"/>
                <a:gd name="T18" fmla="*/ 22 w 329"/>
                <a:gd name="T19" fmla="*/ 276 h 384"/>
                <a:gd name="T20" fmla="*/ 38 w 329"/>
                <a:gd name="T21" fmla="*/ 284 h 384"/>
                <a:gd name="T22" fmla="*/ 33 w 329"/>
                <a:gd name="T23" fmla="*/ 291 h 384"/>
                <a:gd name="T24" fmla="*/ 38 w 329"/>
                <a:gd name="T25" fmla="*/ 307 h 384"/>
                <a:gd name="T26" fmla="*/ 50 w 329"/>
                <a:gd name="T27" fmla="*/ 317 h 384"/>
                <a:gd name="T28" fmla="*/ 55 w 329"/>
                <a:gd name="T29" fmla="*/ 346 h 384"/>
                <a:gd name="T30" fmla="*/ 74 w 329"/>
                <a:gd name="T31" fmla="*/ 358 h 384"/>
                <a:gd name="T32" fmla="*/ 107 w 329"/>
                <a:gd name="T33" fmla="*/ 355 h 384"/>
                <a:gd name="T34" fmla="*/ 122 w 329"/>
                <a:gd name="T35" fmla="*/ 355 h 384"/>
                <a:gd name="T36" fmla="*/ 127 w 329"/>
                <a:gd name="T37" fmla="*/ 382 h 384"/>
                <a:gd name="T38" fmla="*/ 249 w 329"/>
                <a:gd name="T39" fmla="*/ 353 h 384"/>
                <a:gd name="T40" fmla="*/ 260 w 329"/>
                <a:gd name="T41" fmla="*/ 298 h 384"/>
                <a:gd name="T42" fmla="*/ 286 w 329"/>
                <a:gd name="T43" fmla="*/ 253 h 384"/>
                <a:gd name="T44" fmla="*/ 320 w 329"/>
                <a:gd name="T45" fmla="*/ 191 h 384"/>
                <a:gd name="T46" fmla="*/ 224 w 329"/>
                <a:gd name="T47" fmla="*/ 59 h 384"/>
                <a:gd name="T48" fmla="*/ 232 w 329"/>
                <a:gd name="T49" fmla="*/ 66 h 384"/>
                <a:gd name="T50" fmla="*/ 224 w 329"/>
                <a:gd name="T51" fmla="*/ 59 h 384"/>
                <a:gd name="T52" fmla="*/ 172 w 329"/>
                <a:gd name="T53" fmla="*/ 31 h 384"/>
                <a:gd name="T54" fmla="*/ 163 w 329"/>
                <a:gd name="T55" fmla="*/ 57 h 384"/>
                <a:gd name="T56" fmla="*/ 96 w 329"/>
                <a:gd name="T57" fmla="*/ 121 h 384"/>
                <a:gd name="T58" fmla="*/ 72 w 329"/>
                <a:gd name="T59" fmla="*/ 128 h 384"/>
                <a:gd name="T60" fmla="*/ 96 w 329"/>
                <a:gd name="T61" fmla="*/ 119 h 384"/>
                <a:gd name="T62" fmla="*/ 105 w 329"/>
                <a:gd name="T63" fmla="*/ 55 h 384"/>
                <a:gd name="T64" fmla="*/ 117 w 329"/>
                <a:gd name="T65" fmla="*/ 79 h 384"/>
                <a:gd name="T66" fmla="*/ 194 w 329"/>
                <a:gd name="T67" fmla="*/ 176 h 384"/>
                <a:gd name="T68" fmla="*/ 184 w 329"/>
                <a:gd name="T69" fmla="*/ 205 h 384"/>
                <a:gd name="T70" fmla="*/ 151 w 329"/>
                <a:gd name="T71" fmla="*/ 233 h 384"/>
                <a:gd name="T72" fmla="*/ 141 w 329"/>
                <a:gd name="T73" fmla="*/ 205 h 384"/>
                <a:gd name="T74" fmla="*/ 129 w 329"/>
                <a:gd name="T75" fmla="*/ 171 h 384"/>
                <a:gd name="T76" fmla="*/ 110 w 329"/>
                <a:gd name="T77" fmla="*/ 146 h 384"/>
                <a:gd name="T78" fmla="*/ 108 w 329"/>
                <a:gd name="T79" fmla="*/ 116 h 384"/>
                <a:gd name="T80" fmla="*/ 122 w 329"/>
                <a:gd name="T81" fmla="*/ 90 h 384"/>
                <a:gd name="T82" fmla="*/ 146 w 329"/>
                <a:gd name="T83" fmla="*/ 73 h 384"/>
                <a:gd name="T84" fmla="*/ 175 w 329"/>
                <a:gd name="T85" fmla="*/ 71 h 384"/>
                <a:gd name="T86" fmla="*/ 201 w 329"/>
                <a:gd name="T87" fmla="*/ 83 h 384"/>
                <a:gd name="T88" fmla="*/ 218 w 329"/>
                <a:gd name="T89" fmla="*/ 105 h 384"/>
                <a:gd name="T90" fmla="*/ 222 w 329"/>
                <a:gd name="T91" fmla="*/ 134 h 384"/>
                <a:gd name="T92" fmla="*/ 212 w 329"/>
                <a:gd name="T93" fmla="*/ 162 h 384"/>
                <a:gd name="T94" fmla="*/ 234 w 329"/>
                <a:gd name="T95" fmla="*/ 190 h 384"/>
                <a:gd name="T96" fmla="*/ 217 w 329"/>
                <a:gd name="T97" fmla="*/ 172 h 384"/>
                <a:gd name="T98" fmla="*/ 234 w 329"/>
                <a:gd name="T99" fmla="*/ 190 h 384"/>
                <a:gd name="T100" fmla="*/ 232 w 329"/>
                <a:gd name="T101" fmla="*/ 119 h 384"/>
                <a:gd name="T102" fmla="*/ 258 w 329"/>
                <a:gd name="T103" fmla="*/ 128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9" h="384">
                  <a:moveTo>
                    <a:pt x="329" y="131"/>
                  </a:moveTo>
                  <a:lnTo>
                    <a:pt x="325" y="112"/>
                  </a:lnTo>
                  <a:lnTo>
                    <a:pt x="320" y="93"/>
                  </a:lnTo>
                  <a:lnTo>
                    <a:pt x="311" y="76"/>
                  </a:lnTo>
                  <a:lnTo>
                    <a:pt x="301" y="59"/>
                  </a:lnTo>
                  <a:lnTo>
                    <a:pt x="287" y="45"/>
                  </a:lnTo>
                  <a:lnTo>
                    <a:pt x="272" y="31"/>
                  </a:lnTo>
                  <a:lnTo>
                    <a:pt x="255" y="21"/>
                  </a:lnTo>
                  <a:lnTo>
                    <a:pt x="236" y="12"/>
                  </a:lnTo>
                  <a:lnTo>
                    <a:pt x="213" y="5"/>
                  </a:lnTo>
                  <a:lnTo>
                    <a:pt x="187" y="2"/>
                  </a:lnTo>
                  <a:lnTo>
                    <a:pt x="174" y="0"/>
                  </a:lnTo>
                  <a:lnTo>
                    <a:pt x="158" y="2"/>
                  </a:lnTo>
                  <a:lnTo>
                    <a:pt x="144" y="2"/>
                  </a:lnTo>
                  <a:lnTo>
                    <a:pt x="129" y="5"/>
                  </a:lnTo>
                  <a:lnTo>
                    <a:pt x="115" y="9"/>
                  </a:lnTo>
                  <a:lnTo>
                    <a:pt x="101" y="16"/>
                  </a:lnTo>
                  <a:lnTo>
                    <a:pt x="88" y="23"/>
                  </a:lnTo>
                  <a:lnTo>
                    <a:pt x="74" y="33"/>
                  </a:lnTo>
                  <a:lnTo>
                    <a:pt x="62" y="45"/>
                  </a:lnTo>
                  <a:lnTo>
                    <a:pt x="51" y="59"/>
                  </a:lnTo>
                  <a:lnTo>
                    <a:pt x="41" y="74"/>
                  </a:lnTo>
                  <a:lnTo>
                    <a:pt x="33" y="93"/>
                  </a:lnTo>
                  <a:lnTo>
                    <a:pt x="29" y="110"/>
                  </a:lnTo>
                  <a:lnTo>
                    <a:pt x="26" y="133"/>
                  </a:lnTo>
                  <a:lnTo>
                    <a:pt x="26" y="153"/>
                  </a:lnTo>
                  <a:lnTo>
                    <a:pt x="26" y="174"/>
                  </a:lnTo>
                  <a:lnTo>
                    <a:pt x="21" y="188"/>
                  </a:lnTo>
                  <a:lnTo>
                    <a:pt x="12" y="207"/>
                  </a:lnTo>
                  <a:lnTo>
                    <a:pt x="3" y="226"/>
                  </a:lnTo>
                  <a:lnTo>
                    <a:pt x="0" y="233"/>
                  </a:lnTo>
                  <a:lnTo>
                    <a:pt x="0" y="234"/>
                  </a:lnTo>
                  <a:lnTo>
                    <a:pt x="0" y="239"/>
                  </a:lnTo>
                  <a:lnTo>
                    <a:pt x="2" y="245"/>
                  </a:lnTo>
                  <a:lnTo>
                    <a:pt x="3" y="250"/>
                  </a:lnTo>
                  <a:lnTo>
                    <a:pt x="14" y="251"/>
                  </a:lnTo>
                  <a:lnTo>
                    <a:pt x="22" y="251"/>
                  </a:lnTo>
                  <a:lnTo>
                    <a:pt x="21" y="260"/>
                  </a:lnTo>
                  <a:lnTo>
                    <a:pt x="21" y="272"/>
                  </a:lnTo>
                  <a:lnTo>
                    <a:pt x="22" y="276"/>
                  </a:lnTo>
                  <a:lnTo>
                    <a:pt x="24" y="281"/>
                  </a:lnTo>
                  <a:lnTo>
                    <a:pt x="29" y="282"/>
                  </a:lnTo>
                  <a:lnTo>
                    <a:pt x="36" y="282"/>
                  </a:lnTo>
                  <a:lnTo>
                    <a:pt x="38" y="284"/>
                  </a:lnTo>
                  <a:lnTo>
                    <a:pt x="38" y="288"/>
                  </a:lnTo>
                  <a:lnTo>
                    <a:pt x="38" y="288"/>
                  </a:lnTo>
                  <a:lnTo>
                    <a:pt x="36" y="289"/>
                  </a:lnTo>
                  <a:lnTo>
                    <a:pt x="33" y="291"/>
                  </a:lnTo>
                  <a:lnTo>
                    <a:pt x="31" y="294"/>
                  </a:lnTo>
                  <a:lnTo>
                    <a:pt x="31" y="298"/>
                  </a:lnTo>
                  <a:lnTo>
                    <a:pt x="34" y="303"/>
                  </a:lnTo>
                  <a:lnTo>
                    <a:pt x="38" y="307"/>
                  </a:lnTo>
                  <a:lnTo>
                    <a:pt x="45" y="310"/>
                  </a:lnTo>
                  <a:lnTo>
                    <a:pt x="50" y="312"/>
                  </a:lnTo>
                  <a:lnTo>
                    <a:pt x="50" y="315"/>
                  </a:lnTo>
                  <a:lnTo>
                    <a:pt x="50" y="317"/>
                  </a:lnTo>
                  <a:lnTo>
                    <a:pt x="50" y="319"/>
                  </a:lnTo>
                  <a:lnTo>
                    <a:pt x="50" y="329"/>
                  </a:lnTo>
                  <a:lnTo>
                    <a:pt x="53" y="341"/>
                  </a:lnTo>
                  <a:lnTo>
                    <a:pt x="55" y="346"/>
                  </a:lnTo>
                  <a:lnTo>
                    <a:pt x="58" y="350"/>
                  </a:lnTo>
                  <a:lnTo>
                    <a:pt x="62" y="353"/>
                  </a:lnTo>
                  <a:lnTo>
                    <a:pt x="67" y="356"/>
                  </a:lnTo>
                  <a:lnTo>
                    <a:pt x="74" y="358"/>
                  </a:lnTo>
                  <a:lnTo>
                    <a:pt x="81" y="358"/>
                  </a:lnTo>
                  <a:lnTo>
                    <a:pt x="88" y="358"/>
                  </a:lnTo>
                  <a:lnTo>
                    <a:pt x="93" y="358"/>
                  </a:lnTo>
                  <a:lnTo>
                    <a:pt x="107" y="355"/>
                  </a:lnTo>
                  <a:lnTo>
                    <a:pt x="119" y="348"/>
                  </a:lnTo>
                  <a:lnTo>
                    <a:pt x="119" y="348"/>
                  </a:lnTo>
                  <a:lnTo>
                    <a:pt x="119" y="348"/>
                  </a:lnTo>
                  <a:lnTo>
                    <a:pt x="122" y="355"/>
                  </a:lnTo>
                  <a:lnTo>
                    <a:pt x="125" y="367"/>
                  </a:lnTo>
                  <a:lnTo>
                    <a:pt x="127" y="374"/>
                  </a:lnTo>
                  <a:lnTo>
                    <a:pt x="129" y="379"/>
                  </a:lnTo>
                  <a:lnTo>
                    <a:pt x="127" y="382"/>
                  </a:lnTo>
                  <a:lnTo>
                    <a:pt x="125" y="384"/>
                  </a:lnTo>
                  <a:lnTo>
                    <a:pt x="156" y="377"/>
                  </a:lnTo>
                  <a:lnTo>
                    <a:pt x="205" y="365"/>
                  </a:lnTo>
                  <a:lnTo>
                    <a:pt x="249" y="353"/>
                  </a:lnTo>
                  <a:lnTo>
                    <a:pt x="268" y="348"/>
                  </a:lnTo>
                  <a:lnTo>
                    <a:pt x="265" y="325"/>
                  </a:lnTo>
                  <a:lnTo>
                    <a:pt x="260" y="301"/>
                  </a:lnTo>
                  <a:lnTo>
                    <a:pt x="260" y="298"/>
                  </a:lnTo>
                  <a:lnTo>
                    <a:pt x="261" y="289"/>
                  </a:lnTo>
                  <a:lnTo>
                    <a:pt x="267" y="277"/>
                  </a:lnTo>
                  <a:lnTo>
                    <a:pt x="279" y="262"/>
                  </a:lnTo>
                  <a:lnTo>
                    <a:pt x="286" y="253"/>
                  </a:lnTo>
                  <a:lnTo>
                    <a:pt x="294" y="241"/>
                  </a:lnTo>
                  <a:lnTo>
                    <a:pt x="304" y="226"/>
                  </a:lnTo>
                  <a:lnTo>
                    <a:pt x="313" y="208"/>
                  </a:lnTo>
                  <a:lnTo>
                    <a:pt x="320" y="191"/>
                  </a:lnTo>
                  <a:lnTo>
                    <a:pt x="325" y="172"/>
                  </a:lnTo>
                  <a:lnTo>
                    <a:pt x="329" y="152"/>
                  </a:lnTo>
                  <a:lnTo>
                    <a:pt x="329" y="131"/>
                  </a:lnTo>
                  <a:close/>
                  <a:moveTo>
                    <a:pt x="224" y="59"/>
                  </a:moveTo>
                  <a:lnTo>
                    <a:pt x="229" y="57"/>
                  </a:lnTo>
                  <a:lnTo>
                    <a:pt x="232" y="59"/>
                  </a:lnTo>
                  <a:lnTo>
                    <a:pt x="234" y="62"/>
                  </a:lnTo>
                  <a:lnTo>
                    <a:pt x="232" y="66"/>
                  </a:lnTo>
                  <a:lnTo>
                    <a:pt x="217" y="81"/>
                  </a:lnTo>
                  <a:lnTo>
                    <a:pt x="213" y="78"/>
                  </a:lnTo>
                  <a:lnTo>
                    <a:pt x="210" y="73"/>
                  </a:lnTo>
                  <a:lnTo>
                    <a:pt x="224" y="59"/>
                  </a:lnTo>
                  <a:close/>
                  <a:moveTo>
                    <a:pt x="162" y="36"/>
                  </a:moveTo>
                  <a:lnTo>
                    <a:pt x="163" y="31"/>
                  </a:lnTo>
                  <a:lnTo>
                    <a:pt x="168" y="29"/>
                  </a:lnTo>
                  <a:lnTo>
                    <a:pt x="172" y="31"/>
                  </a:lnTo>
                  <a:lnTo>
                    <a:pt x="174" y="36"/>
                  </a:lnTo>
                  <a:lnTo>
                    <a:pt x="174" y="59"/>
                  </a:lnTo>
                  <a:lnTo>
                    <a:pt x="168" y="57"/>
                  </a:lnTo>
                  <a:lnTo>
                    <a:pt x="163" y="57"/>
                  </a:lnTo>
                  <a:lnTo>
                    <a:pt x="163" y="57"/>
                  </a:lnTo>
                  <a:lnTo>
                    <a:pt x="162" y="57"/>
                  </a:lnTo>
                  <a:lnTo>
                    <a:pt x="162" y="36"/>
                  </a:lnTo>
                  <a:close/>
                  <a:moveTo>
                    <a:pt x="96" y="121"/>
                  </a:moveTo>
                  <a:lnTo>
                    <a:pt x="96" y="126"/>
                  </a:lnTo>
                  <a:lnTo>
                    <a:pt x="96" y="129"/>
                  </a:lnTo>
                  <a:lnTo>
                    <a:pt x="76" y="129"/>
                  </a:lnTo>
                  <a:lnTo>
                    <a:pt x="72" y="128"/>
                  </a:lnTo>
                  <a:lnTo>
                    <a:pt x="70" y="124"/>
                  </a:lnTo>
                  <a:lnTo>
                    <a:pt x="72" y="121"/>
                  </a:lnTo>
                  <a:lnTo>
                    <a:pt x="76" y="119"/>
                  </a:lnTo>
                  <a:lnTo>
                    <a:pt x="96" y="119"/>
                  </a:lnTo>
                  <a:lnTo>
                    <a:pt x="96" y="121"/>
                  </a:lnTo>
                  <a:lnTo>
                    <a:pt x="96" y="121"/>
                  </a:lnTo>
                  <a:close/>
                  <a:moveTo>
                    <a:pt x="101" y="57"/>
                  </a:moveTo>
                  <a:lnTo>
                    <a:pt x="105" y="55"/>
                  </a:lnTo>
                  <a:lnTo>
                    <a:pt x="108" y="57"/>
                  </a:lnTo>
                  <a:lnTo>
                    <a:pt x="124" y="73"/>
                  </a:lnTo>
                  <a:lnTo>
                    <a:pt x="120" y="76"/>
                  </a:lnTo>
                  <a:lnTo>
                    <a:pt x="117" y="79"/>
                  </a:lnTo>
                  <a:lnTo>
                    <a:pt x="101" y="64"/>
                  </a:lnTo>
                  <a:lnTo>
                    <a:pt x="100" y="60"/>
                  </a:lnTo>
                  <a:lnTo>
                    <a:pt x="101" y="57"/>
                  </a:lnTo>
                  <a:close/>
                  <a:moveTo>
                    <a:pt x="194" y="176"/>
                  </a:moveTo>
                  <a:lnTo>
                    <a:pt x="194" y="200"/>
                  </a:lnTo>
                  <a:lnTo>
                    <a:pt x="193" y="203"/>
                  </a:lnTo>
                  <a:lnTo>
                    <a:pt x="189" y="205"/>
                  </a:lnTo>
                  <a:lnTo>
                    <a:pt x="184" y="205"/>
                  </a:lnTo>
                  <a:lnTo>
                    <a:pt x="184" y="220"/>
                  </a:lnTo>
                  <a:lnTo>
                    <a:pt x="179" y="220"/>
                  </a:lnTo>
                  <a:lnTo>
                    <a:pt x="179" y="233"/>
                  </a:lnTo>
                  <a:lnTo>
                    <a:pt x="151" y="233"/>
                  </a:lnTo>
                  <a:lnTo>
                    <a:pt x="151" y="220"/>
                  </a:lnTo>
                  <a:lnTo>
                    <a:pt x="146" y="220"/>
                  </a:lnTo>
                  <a:lnTo>
                    <a:pt x="146" y="205"/>
                  </a:lnTo>
                  <a:lnTo>
                    <a:pt x="141" y="205"/>
                  </a:lnTo>
                  <a:lnTo>
                    <a:pt x="138" y="203"/>
                  </a:lnTo>
                  <a:lnTo>
                    <a:pt x="136" y="200"/>
                  </a:lnTo>
                  <a:lnTo>
                    <a:pt x="136" y="176"/>
                  </a:lnTo>
                  <a:lnTo>
                    <a:pt x="129" y="171"/>
                  </a:lnTo>
                  <a:lnTo>
                    <a:pt x="124" y="165"/>
                  </a:lnTo>
                  <a:lnTo>
                    <a:pt x="119" y="160"/>
                  </a:lnTo>
                  <a:lnTo>
                    <a:pt x="113" y="153"/>
                  </a:lnTo>
                  <a:lnTo>
                    <a:pt x="110" y="146"/>
                  </a:lnTo>
                  <a:lnTo>
                    <a:pt x="108" y="138"/>
                  </a:lnTo>
                  <a:lnTo>
                    <a:pt x="107" y="131"/>
                  </a:lnTo>
                  <a:lnTo>
                    <a:pt x="107" y="122"/>
                  </a:lnTo>
                  <a:lnTo>
                    <a:pt x="108" y="116"/>
                  </a:lnTo>
                  <a:lnTo>
                    <a:pt x="110" y="109"/>
                  </a:lnTo>
                  <a:lnTo>
                    <a:pt x="113" y="102"/>
                  </a:lnTo>
                  <a:lnTo>
                    <a:pt x="117" y="95"/>
                  </a:lnTo>
                  <a:lnTo>
                    <a:pt x="122" y="90"/>
                  </a:lnTo>
                  <a:lnTo>
                    <a:pt x="125" y="85"/>
                  </a:lnTo>
                  <a:lnTo>
                    <a:pt x="132" y="79"/>
                  </a:lnTo>
                  <a:lnTo>
                    <a:pt x="138" y="76"/>
                  </a:lnTo>
                  <a:lnTo>
                    <a:pt x="146" y="73"/>
                  </a:lnTo>
                  <a:lnTo>
                    <a:pt x="153" y="71"/>
                  </a:lnTo>
                  <a:lnTo>
                    <a:pt x="160" y="69"/>
                  </a:lnTo>
                  <a:lnTo>
                    <a:pt x="167" y="69"/>
                  </a:lnTo>
                  <a:lnTo>
                    <a:pt x="175" y="71"/>
                  </a:lnTo>
                  <a:lnTo>
                    <a:pt x="182" y="73"/>
                  </a:lnTo>
                  <a:lnTo>
                    <a:pt x="187" y="74"/>
                  </a:lnTo>
                  <a:lnTo>
                    <a:pt x="194" y="78"/>
                  </a:lnTo>
                  <a:lnTo>
                    <a:pt x="201" y="83"/>
                  </a:lnTo>
                  <a:lnTo>
                    <a:pt x="206" y="86"/>
                  </a:lnTo>
                  <a:lnTo>
                    <a:pt x="212" y="91"/>
                  </a:lnTo>
                  <a:lnTo>
                    <a:pt x="215" y="98"/>
                  </a:lnTo>
                  <a:lnTo>
                    <a:pt x="218" y="105"/>
                  </a:lnTo>
                  <a:lnTo>
                    <a:pt x="220" y="112"/>
                  </a:lnTo>
                  <a:lnTo>
                    <a:pt x="222" y="119"/>
                  </a:lnTo>
                  <a:lnTo>
                    <a:pt x="224" y="128"/>
                  </a:lnTo>
                  <a:lnTo>
                    <a:pt x="222" y="134"/>
                  </a:lnTo>
                  <a:lnTo>
                    <a:pt x="220" y="141"/>
                  </a:lnTo>
                  <a:lnTo>
                    <a:pt x="218" y="148"/>
                  </a:lnTo>
                  <a:lnTo>
                    <a:pt x="215" y="155"/>
                  </a:lnTo>
                  <a:lnTo>
                    <a:pt x="212" y="162"/>
                  </a:lnTo>
                  <a:lnTo>
                    <a:pt x="206" y="167"/>
                  </a:lnTo>
                  <a:lnTo>
                    <a:pt x="201" y="172"/>
                  </a:lnTo>
                  <a:lnTo>
                    <a:pt x="194" y="176"/>
                  </a:lnTo>
                  <a:close/>
                  <a:moveTo>
                    <a:pt x="234" y="190"/>
                  </a:moveTo>
                  <a:lnTo>
                    <a:pt x="230" y="191"/>
                  </a:lnTo>
                  <a:lnTo>
                    <a:pt x="227" y="190"/>
                  </a:lnTo>
                  <a:lnTo>
                    <a:pt x="213" y="176"/>
                  </a:lnTo>
                  <a:lnTo>
                    <a:pt x="217" y="172"/>
                  </a:lnTo>
                  <a:lnTo>
                    <a:pt x="220" y="167"/>
                  </a:lnTo>
                  <a:lnTo>
                    <a:pt x="234" y="181"/>
                  </a:lnTo>
                  <a:lnTo>
                    <a:pt x="236" y="186"/>
                  </a:lnTo>
                  <a:lnTo>
                    <a:pt x="234" y="190"/>
                  </a:lnTo>
                  <a:close/>
                  <a:moveTo>
                    <a:pt x="255" y="129"/>
                  </a:moveTo>
                  <a:lnTo>
                    <a:pt x="234" y="129"/>
                  </a:lnTo>
                  <a:lnTo>
                    <a:pt x="232" y="129"/>
                  </a:lnTo>
                  <a:lnTo>
                    <a:pt x="232" y="119"/>
                  </a:lnTo>
                  <a:lnTo>
                    <a:pt x="255" y="119"/>
                  </a:lnTo>
                  <a:lnTo>
                    <a:pt x="258" y="121"/>
                  </a:lnTo>
                  <a:lnTo>
                    <a:pt x="260" y="124"/>
                  </a:lnTo>
                  <a:lnTo>
                    <a:pt x="258" y="128"/>
                  </a:lnTo>
                  <a:lnTo>
                    <a:pt x="255"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pPr defTabSz="571500" fontAlgn="base">
                <a:spcBef>
                  <a:spcPct val="0"/>
                </a:spcBef>
                <a:spcAft>
                  <a:spcPct val="0"/>
                </a:spcAft>
              </a:pPr>
              <a:endParaRPr lang="en-US" sz="1125">
                <a:solidFill>
                  <a:srgbClr val="000000"/>
                </a:solidFill>
                <a:latin typeface="Calibri" panose="020F0502020204030204" pitchFamily="34" charset="0"/>
              </a:endParaRPr>
            </a:p>
          </p:txBody>
        </p:sp>
        <p:sp>
          <p:nvSpPr>
            <p:cNvPr id="75" name="Freeform 55"/>
            <p:cNvSpPr>
              <a:spLocks/>
            </p:cNvSpPr>
            <p:nvPr/>
          </p:nvSpPr>
          <p:spPr bwMode="auto">
            <a:xfrm>
              <a:off x="4992688" y="1338262"/>
              <a:ext cx="60325" cy="22225"/>
            </a:xfrm>
            <a:custGeom>
              <a:avLst/>
              <a:gdLst>
                <a:gd name="T0" fmla="*/ 0 w 38"/>
                <a:gd name="T1" fmla="*/ 0 h 14"/>
                <a:gd name="T2" fmla="*/ 0 w 38"/>
                <a:gd name="T3" fmla="*/ 14 h 14"/>
                <a:gd name="T4" fmla="*/ 38 w 38"/>
                <a:gd name="T5" fmla="*/ 14 h 14"/>
                <a:gd name="T6" fmla="*/ 38 w 38"/>
                <a:gd name="T7" fmla="*/ 0 h 14"/>
                <a:gd name="T8" fmla="*/ 29 w 38"/>
                <a:gd name="T9" fmla="*/ 2 h 14"/>
                <a:gd name="T10" fmla="*/ 19 w 38"/>
                <a:gd name="T11" fmla="*/ 3 h 14"/>
                <a:gd name="T12" fmla="*/ 9 w 38"/>
                <a:gd name="T13" fmla="*/ 2 h 14"/>
                <a:gd name="T14" fmla="*/ 0 w 38"/>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14">
                  <a:moveTo>
                    <a:pt x="0" y="0"/>
                  </a:moveTo>
                  <a:lnTo>
                    <a:pt x="0" y="14"/>
                  </a:lnTo>
                  <a:lnTo>
                    <a:pt x="38" y="14"/>
                  </a:lnTo>
                  <a:lnTo>
                    <a:pt x="38" y="0"/>
                  </a:lnTo>
                  <a:lnTo>
                    <a:pt x="29" y="2"/>
                  </a:lnTo>
                  <a:lnTo>
                    <a:pt x="19" y="3"/>
                  </a:lnTo>
                  <a:lnTo>
                    <a:pt x="9"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pPr defTabSz="571500" fontAlgn="base">
                <a:spcBef>
                  <a:spcPct val="0"/>
                </a:spcBef>
                <a:spcAft>
                  <a:spcPct val="0"/>
                </a:spcAft>
              </a:pPr>
              <a:endParaRPr lang="en-US" sz="1125">
                <a:solidFill>
                  <a:srgbClr val="000000"/>
                </a:solidFill>
                <a:latin typeface="Calibri" panose="020F0502020204030204" pitchFamily="34" charset="0"/>
              </a:endParaRPr>
            </a:p>
          </p:txBody>
        </p:sp>
      </p:grpSp>
      <p:grpSp>
        <p:nvGrpSpPr>
          <p:cNvPr id="76" name="Group 75"/>
          <p:cNvGrpSpPr/>
          <p:nvPr/>
        </p:nvGrpSpPr>
        <p:grpSpPr>
          <a:xfrm>
            <a:off x="563233" y="1987035"/>
            <a:ext cx="299777" cy="451648"/>
            <a:chOff x="1616079" y="773116"/>
            <a:chExt cx="360363" cy="542928"/>
          </a:xfrm>
          <a:solidFill>
            <a:schemeClr val="bg2">
              <a:lumMod val="75000"/>
            </a:schemeClr>
          </a:solidFill>
        </p:grpSpPr>
        <p:sp>
          <p:nvSpPr>
            <p:cNvPr id="77" name="Freeform 35"/>
            <p:cNvSpPr>
              <a:spLocks noEditPoints="1"/>
            </p:cNvSpPr>
            <p:nvPr/>
          </p:nvSpPr>
          <p:spPr bwMode="auto">
            <a:xfrm>
              <a:off x="1616079" y="841379"/>
              <a:ext cx="360363" cy="474665"/>
            </a:xfrm>
            <a:custGeom>
              <a:avLst/>
              <a:gdLst>
                <a:gd name="T0" fmla="*/ 215 w 227"/>
                <a:gd name="T1" fmla="*/ 0 h 299"/>
                <a:gd name="T2" fmla="*/ 182 w 227"/>
                <a:gd name="T3" fmla="*/ 0 h 299"/>
                <a:gd name="T4" fmla="*/ 182 w 227"/>
                <a:gd name="T5" fmla="*/ 0 h 299"/>
                <a:gd name="T6" fmla="*/ 181 w 227"/>
                <a:gd name="T7" fmla="*/ 3 h 299"/>
                <a:gd name="T8" fmla="*/ 180 w 227"/>
                <a:gd name="T9" fmla="*/ 6 h 299"/>
                <a:gd name="T10" fmla="*/ 178 w 227"/>
                <a:gd name="T11" fmla="*/ 9 h 299"/>
                <a:gd name="T12" fmla="*/ 174 w 227"/>
                <a:gd name="T13" fmla="*/ 11 h 299"/>
                <a:gd name="T14" fmla="*/ 170 w 227"/>
                <a:gd name="T15" fmla="*/ 13 h 299"/>
                <a:gd name="T16" fmla="*/ 166 w 227"/>
                <a:gd name="T17" fmla="*/ 16 h 299"/>
                <a:gd name="T18" fmla="*/ 160 w 227"/>
                <a:gd name="T19" fmla="*/ 17 h 299"/>
                <a:gd name="T20" fmla="*/ 155 w 227"/>
                <a:gd name="T21" fmla="*/ 17 h 299"/>
                <a:gd name="T22" fmla="*/ 71 w 227"/>
                <a:gd name="T23" fmla="*/ 17 h 299"/>
                <a:gd name="T24" fmla="*/ 71 w 227"/>
                <a:gd name="T25" fmla="*/ 17 h 299"/>
                <a:gd name="T26" fmla="*/ 65 w 227"/>
                <a:gd name="T27" fmla="*/ 17 h 299"/>
                <a:gd name="T28" fmla="*/ 60 w 227"/>
                <a:gd name="T29" fmla="*/ 16 h 299"/>
                <a:gd name="T30" fmla="*/ 56 w 227"/>
                <a:gd name="T31" fmla="*/ 13 h 299"/>
                <a:gd name="T32" fmla="*/ 52 w 227"/>
                <a:gd name="T33" fmla="*/ 11 h 299"/>
                <a:gd name="T34" fmla="*/ 48 w 227"/>
                <a:gd name="T35" fmla="*/ 9 h 299"/>
                <a:gd name="T36" fmla="*/ 46 w 227"/>
                <a:gd name="T37" fmla="*/ 6 h 299"/>
                <a:gd name="T38" fmla="*/ 45 w 227"/>
                <a:gd name="T39" fmla="*/ 3 h 299"/>
                <a:gd name="T40" fmla="*/ 44 w 227"/>
                <a:gd name="T41" fmla="*/ 0 h 299"/>
                <a:gd name="T42" fmla="*/ 12 w 227"/>
                <a:gd name="T43" fmla="*/ 0 h 299"/>
                <a:gd name="T44" fmla="*/ 12 w 227"/>
                <a:gd name="T45" fmla="*/ 0 h 299"/>
                <a:gd name="T46" fmla="*/ 7 w 227"/>
                <a:gd name="T47" fmla="*/ 0 h 299"/>
                <a:gd name="T48" fmla="*/ 3 w 227"/>
                <a:gd name="T49" fmla="*/ 2 h 299"/>
                <a:gd name="T50" fmla="*/ 1 w 227"/>
                <a:gd name="T51" fmla="*/ 4 h 299"/>
                <a:gd name="T52" fmla="*/ 0 w 227"/>
                <a:gd name="T53" fmla="*/ 8 h 299"/>
                <a:gd name="T54" fmla="*/ 0 w 227"/>
                <a:gd name="T55" fmla="*/ 286 h 299"/>
                <a:gd name="T56" fmla="*/ 0 w 227"/>
                <a:gd name="T57" fmla="*/ 286 h 299"/>
                <a:gd name="T58" fmla="*/ 1 w 227"/>
                <a:gd name="T59" fmla="*/ 290 h 299"/>
                <a:gd name="T60" fmla="*/ 3 w 227"/>
                <a:gd name="T61" fmla="*/ 294 h 299"/>
                <a:gd name="T62" fmla="*/ 7 w 227"/>
                <a:gd name="T63" fmla="*/ 297 h 299"/>
                <a:gd name="T64" fmla="*/ 12 w 227"/>
                <a:gd name="T65" fmla="*/ 299 h 299"/>
                <a:gd name="T66" fmla="*/ 215 w 227"/>
                <a:gd name="T67" fmla="*/ 299 h 299"/>
                <a:gd name="T68" fmla="*/ 215 w 227"/>
                <a:gd name="T69" fmla="*/ 299 h 299"/>
                <a:gd name="T70" fmla="*/ 219 w 227"/>
                <a:gd name="T71" fmla="*/ 297 h 299"/>
                <a:gd name="T72" fmla="*/ 223 w 227"/>
                <a:gd name="T73" fmla="*/ 294 h 299"/>
                <a:gd name="T74" fmla="*/ 226 w 227"/>
                <a:gd name="T75" fmla="*/ 290 h 299"/>
                <a:gd name="T76" fmla="*/ 227 w 227"/>
                <a:gd name="T77" fmla="*/ 286 h 299"/>
                <a:gd name="T78" fmla="*/ 227 w 227"/>
                <a:gd name="T79" fmla="*/ 8 h 299"/>
                <a:gd name="T80" fmla="*/ 227 w 227"/>
                <a:gd name="T81" fmla="*/ 8 h 299"/>
                <a:gd name="T82" fmla="*/ 226 w 227"/>
                <a:gd name="T83" fmla="*/ 4 h 299"/>
                <a:gd name="T84" fmla="*/ 223 w 227"/>
                <a:gd name="T85" fmla="*/ 2 h 299"/>
                <a:gd name="T86" fmla="*/ 219 w 227"/>
                <a:gd name="T87" fmla="*/ 0 h 299"/>
                <a:gd name="T88" fmla="*/ 215 w 227"/>
                <a:gd name="T89" fmla="*/ 0 h 299"/>
                <a:gd name="T90" fmla="*/ 215 w 227"/>
                <a:gd name="T91" fmla="*/ 0 h 299"/>
                <a:gd name="T92" fmla="*/ 205 w 227"/>
                <a:gd name="T93" fmla="*/ 264 h 299"/>
                <a:gd name="T94" fmla="*/ 26 w 227"/>
                <a:gd name="T95" fmla="*/ 264 h 299"/>
                <a:gd name="T96" fmla="*/ 26 w 227"/>
                <a:gd name="T97" fmla="*/ 47 h 299"/>
                <a:gd name="T98" fmla="*/ 205 w 227"/>
                <a:gd name="T99" fmla="*/ 47 h 299"/>
                <a:gd name="T100" fmla="*/ 205 w 227"/>
                <a:gd name="T101" fmla="*/ 26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7" h="299">
                  <a:moveTo>
                    <a:pt x="215" y="0"/>
                  </a:moveTo>
                  <a:lnTo>
                    <a:pt x="182" y="0"/>
                  </a:lnTo>
                  <a:lnTo>
                    <a:pt x="182" y="0"/>
                  </a:lnTo>
                  <a:lnTo>
                    <a:pt x="181" y="3"/>
                  </a:lnTo>
                  <a:lnTo>
                    <a:pt x="180" y="6"/>
                  </a:lnTo>
                  <a:lnTo>
                    <a:pt x="178" y="9"/>
                  </a:lnTo>
                  <a:lnTo>
                    <a:pt x="174" y="11"/>
                  </a:lnTo>
                  <a:lnTo>
                    <a:pt x="170" y="13"/>
                  </a:lnTo>
                  <a:lnTo>
                    <a:pt x="166" y="16"/>
                  </a:lnTo>
                  <a:lnTo>
                    <a:pt x="160" y="17"/>
                  </a:lnTo>
                  <a:lnTo>
                    <a:pt x="155" y="17"/>
                  </a:lnTo>
                  <a:lnTo>
                    <a:pt x="71" y="17"/>
                  </a:lnTo>
                  <a:lnTo>
                    <a:pt x="71" y="17"/>
                  </a:lnTo>
                  <a:lnTo>
                    <a:pt x="65" y="17"/>
                  </a:lnTo>
                  <a:lnTo>
                    <a:pt x="60" y="16"/>
                  </a:lnTo>
                  <a:lnTo>
                    <a:pt x="56" y="13"/>
                  </a:lnTo>
                  <a:lnTo>
                    <a:pt x="52" y="11"/>
                  </a:lnTo>
                  <a:lnTo>
                    <a:pt x="48" y="9"/>
                  </a:lnTo>
                  <a:lnTo>
                    <a:pt x="46" y="6"/>
                  </a:lnTo>
                  <a:lnTo>
                    <a:pt x="45" y="3"/>
                  </a:lnTo>
                  <a:lnTo>
                    <a:pt x="44" y="0"/>
                  </a:lnTo>
                  <a:lnTo>
                    <a:pt x="12" y="0"/>
                  </a:lnTo>
                  <a:lnTo>
                    <a:pt x="12" y="0"/>
                  </a:lnTo>
                  <a:lnTo>
                    <a:pt x="7" y="0"/>
                  </a:lnTo>
                  <a:lnTo>
                    <a:pt x="3" y="2"/>
                  </a:lnTo>
                  <a:lnTo>
                    <a:pt x="1" y="4"/>
                  </a:lnTo>
                  <a:lnTo>
                    <a:pt x="0" y="8"/>
                  </a:lnTo>
                  <a:lnTo>
                    <a:pt x="0" y="286"/>
                  </a:lnTo>
                  <a:lnTo>
                    <a:pt x="0" y="286"/>
                  </a:lnTo>
                  <a:lnTo>
                    <a:pt x="1" y="290"/>
                  </a:lnTo>
                  <a:lnTo>
                    <a:pt x="3" y="294"/>
                  </a:lnTo>
                  <a:lnTo>
                    <a:pt x="7" y="297"/>
                  </a:lnTo>
                  <a:lnTo>
                    <a:pt x="12" y="299"/>
                  </a:lnTo>
                  <a:lnTo>
                    <a:pt x="215" y="299"/>
                  </a:lnTo>
                  <a:lnTo>
                    <a:pt x="215" y="299"/>
                  </a:lnTo>
                  <a:lnTo>
                    <a:pt x="219" y="297"/>
                  </a:lnTo>
                  <a:lnTo>
                    <a:pt x="223" y="294"/>
                  </a:lnTo>
                  <a:lnTo>
                    <a:pt x="226" y="290"/>
                  </a:lnTo>
                  <a:lnTo>
                    <a:pt x="227" y="286"/>
                  </a:lnTo>
                  <a:lnTo>
                    <a:pt x="227" y="8"/>
                  </a:lnTo>
                  <a:lnTo>
                    <a:pt x="227" y="8"/>
                  </a:lnTo>
                  <a:lnTo>
                    <a:pt x="226" y="4"/>
                  </a:lnTo>
                  <a:lnTo>
                    <a:pt x="223" y="2"/>
                  </a:lnTo>
                  <a:lnTo>
                    <a:pt x="219" y="0"/>
                  </a:lnTo>
                  <a:lnTo>
                    <a:pt x="215" y="0"/>
                  </a:lnTo>
                  <a:lnTo>
                    <a:pt x="215" y="0"/>
                  </a:lnTo>
                  <a:close/>
                  <a:moveTo>
                    <a:pt x="205" y="264"/>
                  </a:moveTo>
                  <a:lnTo>
                    <a:pt x="26" y="264"/>
                  </a:lnTo>
                  <a:lnTo>
                    <a:pt x="26" y="47"/>
                  </a:lnTo>
                  <a:lnTo>
                    <a:pt x="205" y="47"/>
                  </a:lnTo>
                  <a:lnTo>
                    <a:pt x="205" y="2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pPr defTabSz="571500" fontAlgn="base">
                <a:spcBef>
                  <a:spcPct val="0"/>
                </a:spcBef>
                <a:spcAft>
                  <a:spcPct val="0"/>
                </a:spcAft>
              </a:pPr>
              <a:endParaRPr lang="en-US" sz="1125">
                <a:solidFill>
                  <a:srgbClr val="000000"/>
                </a:solidFill>
                <a:latin typeface="Calibri" panose="020F0502020204030204" pitchFamily="34" charset="0"/>
              </a:endParaRPr>
            </a:p>
          </p:txBody>
        </p:sp>
        <p:sp>
          <p:nvSpPr>
            <p:cNvPr id="78" name="Freeform 36"/>
            <p:cNvSpPr>
              <a:spLocks noEditPoints="1"/>
            </p:cNvSpPr>
            <p:nvPr/>
          </p:nvSpPr>
          <p:spPr bwMode="auto">
            <a:xfrm>
              <a:off x="1695454" y="773116"/>
              <a:ext cx="198438" cy="95250"/>
            </a:xfrm>
            <a:custGeom>
              <a:avLst/>
              <a:gdLst>
                <a:gd name="T0" fmla="*/ 105 w 125"/>
                <a:gd name="T1" fmla="*/ 60 h 60"/>
                <a:gd name="T2" fmla="*/ 109 w 125"/>
                <a:gd name="T3" fmla="*/ 60 h 60"/>
                <a:gd name="T4" fmla="*/ 117 w 125"/>
                <a:gd name="T5" fmla="*/ 56 h 60"/>
                <a:gd name="T6" fmla="*/ 122 w 125"/>
                <a:gd name="T7" fmla="*/ 52 h 60"/>
                <a:gd name="T8" fmla="*/ 124 w 125"/>
                <a:gd name="T9" fmla="*/ 46 h 60"/>
                <a:gd name="T10" fmla="*/ 125 w 125"/>
                <a:gd name="T11" fmla="*/ 43 h 60"/>
                <a:gd name="T12" fmla="*/ 123 w 125"/>
                <a:gd name="T13" fmla="*/ 36 h 60"/>
                <a:gd name="T14" fmla="*/ 119 w 125"/>
                <a:gd name="T15" fmla="*/ 31 h 60"/>
                <a:gd name="T16" fmla="*/ 114 w 125"/>
                <a:gd name="T17" fmla="*/ 27 h 60"/>
                <a:gd name="T18" fmla="*/ 105 w 125"/>
                <a:gd name="T19" fmla="*/ 26 h 60"/>
                <a:gd name="T20" fmla="*/ 86 w 125"/>
                <a:gd name="T21" fmla="*/ 26 h 60"/>
                <a:gd name="T22" fmla="*/ 86 w 125"/>
                <a:gd name="T23" fmla="*/ 20 h 60"/>
                <a:gd name="T24" fmla="*/ 85 w 125"/>
                <a:gd name="T25" fmla="*/ 13 h 60"/>
                <a:gd name="T26" fmla="*/ 79 w 125"/>
                <a:gd name="T27" fmla="*/ 5 h 60"/>
                <a:gd name="T28" fmla="*/ 72 w 125"/>
                <a:gd name="T29" fmla="*/ 1 h 60"/>
                <a:gd name="T30" fmla="*/ 63 w 125"/>
                <a:gd name="T31" fmla="*/ 0 h 60"/>
                <a:gd name="T32" fmla="*/ 58 w 125"/>
                <a:gd name="T33" fmla="*/ 0 h 60"/>
                <a:gd name="T34" fmla="*/ 50 w 125"/>
                <a:gd name="T35" fmla="*/ 3 h 60"/>
                <a:gd name="T36" fmla="*/ 44 w 125"/>
                <a:gd name="T37" fmla="*/ 9 h 60"/>
                <a:gd name="T38" fmla="*/ 40 w 125"/>
                <a:gd name="T39" fmla="*/ 17 h 60"/>
                <a:gd name="T40" fmla="*/ 40 w 125"/>
                <a:gd name="T41" fmla="*/ 20 h 60"/>
                <a:gd name="T42" fmla="*/ 21 w 125"/>
                <a:gd name="T43" fmla="*/ 26 h 60"/>
                <a:gd name="T44" fmla="*/ 16 w 125"/>
                <a:gd name="T45" fmla="*/ 26 h 60"/>
                <a:gd name="T46" fmla="*/ 9 w 125"/>
                <a:gd name="T47" fmla="*/ 29 h 60"/>
                <a:gd name="T48" fmla="*/ 4 w 125"/>
                <a:gd name="T49" fmla="*/ 33 h 60"/>
                <a:gd name="T50" fmla="*/ 2 w 125"/>
                <a:gd name="T51" fmla="*/ 39 h 60"/>
                <a:gd name="T52" fmla="*/ 0 w 125"/>
                <a:gd name="T53" fmla="*/ 43 h 60"/>
                <a:gd name="T54" fmla="*/ 3 w 125"/>
                <a:gd name="T55" fmla="*/ 49 h 60"/>
                <a:gd name="T56" fmla="*/ 7 w 125"/>
                <a:gd name="T57" fmla="*/ 54 h 60"/>
                <a:gd name="T58" fmla="*/ 13 w 125"/>
                <a:gd name="T59" fmla="*/ 59 h 60"/>
                <a:gd name="T60" fmla="*/ 21 w 125"/>
                <a:gd name="T61" fmla="*/ 60 h 60"/>
                <a:gd name="T62" fmla="*/ 63 w 125"/>
                <a:gd name="T63" fmla="*/ 7 h 60"/>
                <a:gd name="T64" fmla="*/ 68 w 125"/>
                <a:gd name="T65" fmla="*/ 8 h 60"/>
                <a:gd name="T66" fmla="*/ 75 w 125"/>
                <a:gd name="T67" fmla="*/ 15 h 60"/>
                <a:gd name="T68" fmla="*/ 76 w 125"/>
                <a:gd name="T69" fmla="*/ 19 h 60"/>
                <a:gd name="T70" fmla="*/ 72 w 125"/>
                <a:gd name="T71" fmla="*/ 27 h 60"/>
                <a:gd name="T72" fmla="*/ 63 w 125"/>
                <a:gd name="T73" fmla="*/ 31 h 60"/>
                <a:gd name="T74" fmla="*/ 58 w 125"/>
                <a:gd name="T75" fmla="*/ 30 h 60"/>
                <a:gd name="T76" fmla="*/ 51 w 125"/>
                <a:gd name="T77" fmla="*/ 23 h 60"/>
                <a:gd name="T78" fmla="*/ 50 w 125"/>
                <a:gd name="T79" fmla="*/ 19 h 60"/>
                <a:gd name="T80" fmla="*/ 54 w 125"/>
                <a:gd name="T81" fmla="*/ 11 h 60"/>
                <a:gd name="T82" fmla="*/ 63 w 125"/>
                <a:gd name="T83"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5" h="60">
                  <a:moveTo>
                    <a:pt x="21" y="60"/>
                  </a:moveTo>
                  <a:lnTo>
                    <a:pt x="105" y="60"/>
                  </a:lnTo>
                  <a:lnTo>
                    <a:pt x="105" y="60"/>
                  </a:lnTo>
                  <a:lnTo>
                    <a:pt x="109" y="60"/>
                  </a:lnTo>
                  <a:lnTo>
                    <a:pt x="114" y="59"/>
                  </a:lnTo>
                  <a:lnTo>
                    <a:pt x="117" y="56"/>
                  </a:lnTo>
                  <a:lnTo>
                    <a:pt x="119" y="54"/>
                  </a:lnTo>
                  <a:lnTo>
                    <a:pt x="122" y="52"/>
                  </a:lnTo>
                  <a:lnTo>
                    <a:pt x="123" y="49"/>
                  </a:lnTo>
                  <a:lnTo>
                    <a:pt x="124" y="46"/>
                  </a:lnTo>
                  <a:lnTo>
                    <a:pt x="125" y="43"/>
                  </a:lnTo>
                  <a:lnTo>
                    <a:pt x="125" y="43"/>
                  </a:lnTo>
                  <a:lnTo>
                    <a:pt x="124" y="39"/>
                  </a:lnTo>
                  <a:lnTo>
                    <a:pt x="123" y="36"/>
                  </a:lnTo>
                  <a:lnTo>
                    <a:pt x="122" y="33"/>
                  </a:lnTo>
                  <a:lnTo>
                    <a:pt x="119" y="31"/>
                  </a:lnTo>
                  <a:lnTo>
                    <a:pt x="117" y="29"/>
                  </a:lnTo>
                  <a:lnTo>
                    <a:pt x="114" y="27"/>
                  </a:lnTo>
                  <a:lnTo>
                    <a:pt x="109" y="26"/>
                  </a:lnTo>
                  <a:lnTo>
                    <a:pt x="105" y="26"/>
                  </a:lnTo>
                  <a:lnTo>
                    <a:pt x="86" y="26"/>
                  </a:lnTo>
                  <a:lnTo>
                    <a:pt x="86" y="26"/>
                  </a:lnTo>
                  <a:lnTo>
                    <a:pt x="86" y="20"/>
                  </a:lnTo>
                  <a:lnTo>
                    <a:pt x="86" y="20"/>
                  </a:lnTo>
                  <a:lnTo>
                    <a:pt x="86" y="16"/>
                  </a:lnTo>
                  <a:lnTo>
                    <a:pt x="85" y="13"/>
                  </a:lnTo>
                  <a:lnTo>
                    <a:pt x="83" y="8"/>
                  </a:lnTo>
                  <a:lnTo>
                    <a:pt x="79" y="5"/>
                  </a:lnTo>
                  <a:lnTo>
                    <a:pt x="76" y="3"/>
                  </a:lnTo>
                  <a:lnTo>
                    <a:pt x="72" y="1"/>
                  </a:lnTo>
                  <a:lnTo>
                    <a:pt x="68" y="0"/>
                  </a:lnTo>
                  <a:lnTo>
                    <a:pt x="63" y="0"/>
                  </a:lnTo>
                  <a:lnTo>
                    <a:pt x="63" y="0"/>
                  </a:lnTo>
                  <a:lnTo>
                    <a:pt x="58" y="0"/>
                  </a:lnTo>
                  <a:lnTo>
                    <a:pt x="54" y="1"/>
                  </a:lnTo>
                  <a:lnTo>
                    <a:pt x="50" y="3"/>
                  </a:lnTo>
                  <a:lnTo>
                    <a:pt x="46" y="6"/>
                  </a:lnTo>
                  <a:lnTo>
                    <a:pt x="44" y="9"/>
                  </a:lnTo>
                  <a:lnTo>
                    <a:pt x="42" y="13"/>
                  </a:lnTo>
                  <a:lnTo>
                    <a:pt x="40" y="17"/>
                  </a:lnTo>
                  <a:lnTo>
                    <a:pt x="40" y="20"/>
                  </a:lnTo>
                  <a:lnTo>
                    <a:pt x="40" y="20"/>
                  </a:lnTo>
                  <a:lnTo>
                    <a:pt x="40" y="26"/>
                  </a:lnTo>
                  <a:lnTo>
                    <a:pt x="21" y="26"/>
                  </a:lnTo>
                  <a:lnTo>
                    <a:pt x="21" y="26"/>
                  </a:lnTo>
                  <a:lnTo>
                    <a:pt x="16" y="26"/>
                  </a:lnTo>
                  <a:lnTo>
                    <a:pt x="13" y="27"/>
                  </a:lnTo>
                  <a:lnTo>
                    <a:pt x="9" y="29"/>
                  </a:lnTo>
                  <a:lnTo>
                    <a:pt x="7" y="31"/>
                  </a:lnTo>
                  <a:lnTo>
                    <a:pt x="4" y="33"/>
                  </a:lnTo>
                  <a:lnTo>
                    <a:pt x="3" y="36"/>
                  </a:lnTo>
                  <a:lnTo>
                    <a:pt x="2" y="39"/>
                  </a:lnTo>
                  <a:lnTo>
                    <a:pt x="0" y="43"/>
                  </a:lnTo>
                  <a:lnTo>
                    <a:pt x="0" y="43"/>
                  </a:lnTo>
                  <a:lnTo>
                    <a:pt x="2" y="46"/>
                  </a:lnTo>
                  <a:lnTo>
                    <a:pt x="3" y="49"/>
                  </a:lnTo>
                  <a:lnTo>
                    <a:pt x="4" y="52"/>
                  </a:lnTo>
                  <a:lnTo>
                    <a:pt x="7" y="54"/>
                  </a:lnTo>
                  <a:lnTo>
                    <a:pt x="9" y="56"/>
                  </a:lnTo>
                  <a:lnTo>
                    <a:pt x="13" y="59"/>
                  </a:lnTo>
                  <a:lnTo>
                    <a:pt x="16" y="60"/>
                  </a:lnTo>
                  <a:lnTo>
                    <a:pt x="21" y="60"/>
                  </a:lnTo>
                  <a:lnTo>
                    <a:pt x="21" y="60"/>
                  </a:lnTo>
                  <a:close/>
                  <a:moveTo>
                    <a:pt x="63" y="7"/>
                  </a:moveTo>
                  <a:lnTo>
                    <a:pt x="63" y="7"/>
                  </a:lnTo>
                  <a:lnTo>
                    <a:pt x="68" y="8"/>
                  </a:lnTo>
                  <a:lnTo>
                    <a:pt x="72" y="11"/>
                  </a:lnTo>
                  <a:lnTo>
                    <a:pt x="75" y="15"/>
                  </a:lnTo>
                  <a:lnTo>
                    <a:pt x="76" y="19"/>
                  </a:lnTo>
                  <a:lnTo>
                    <a:pt x="76" y="19"/>
                  </a:lnTo>
                  <a:lnTo>
                    <a:pt x="75" y="23"/>
                  </a:lnTo>
                  <a:lnTo>
                    <a:pt x="72" y="27"/>
                  </a:lnTo>
                  <a:lnTo>
                    <a:pt x="68" y="30"/>
                  </a:lnTo>
                  <a:lnTo>
                    <a:pt x="63" y="31"/>
                  </a:lnTo>
                  <a:lnTo>
                    <a:pt x="63" y="31"/>
                  </a:lnTo>
                  <a:lnTo>
                    <a:pt x="58" y="30"/>
                  </a:lnTo>
                  <a:lnTo>
                    <a:pt x="54" y="27"/>
                  </a:lnTo>
                  <a:lnTo>
                    <a:pt x="51" y="23"/>
                  </a:lnTo>
                  <a:lnTo>
                    <a:pt x="50" y="19"/>
                  </a:lnTo>
                  <a:lnTo>
                    <a:pt x="50" y="19"/>
                  </a:lnTo>
                  <a:lnTo>
                    <a:pt x="51" y="15"/>
                  </a:lnTo>
                  <a:lnTo>
                    <a:pt x="54" y="11"/>
                  </a:lnTo>
                  <a:lnTo>
                    <a:pt x="58" y="8"/>
                  </a:lnTo>
                  <a:lnTo>
                    <a:pt x="63" y="7"/>
                  </a:lnTo>
                  <a:lnTo>
                    <a:pt x="63"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pPr defTabSz="571500" fontAlgn="base">
                <a:spcBef>
                  <a:spcPct val="0"/>
                </a:spcBef>
                <a:spcAft>
                  <a:spcPct val="0"/>
                </a:spcAft>
              </a:pPr>
              <a:endParaRPr lang="en-US" sz="1125">
                <a:solidFill>
                  <a:srgbClr val="000000"/>
                </a:solidFill>
                <a:latin typeface="Calibri" panose="020F0502020204030204" pitchFamily="34" charset="0"/>
              </a:endParaRPr>
            </a:p>
          </p:txBody>
        </p:sp>
        <p:sp>
          <p:nvSpPr>
            <p:cNvPr id="79" name="Freeform 37"/>
            <p:cNvSpPr>
              <a:spLocks noEditPoints="1"/>
            </p:cNvSpPr>
            <p:nvPr/>
          </p:nvSpPr>
          <p:spPr bwMode="auto">
            <a:xfrm>
              <a:off x="1690691" y="962030"/>
              <a:ext cx="68263" cy="61913"/>
            </a:xfrm>
            <a:custGeom>
              <a:avLst/>
              <a:gdLst>
                <a:gd name="T0" fmla="*/ 43 w 43"/>
                <a:gd name="T1" fmla="*/ 0 h 39"/>
                <a:gd name="T2" fmla="*/ 0 w 43"/>
                <a:gd name="T3" fmla="*/ 0 h 39"/>
                <a:gd name="T4" fmla="*/ 0 w 43"/>
                <a:gd name="T5" fmla="*/ 39 h 39"/>
                <a:gd name="T6" fmla="*/ 43 w 43"/>
                <a:gd name="T7" fmla="*/ 39 h 39"/>
                <a:gd name="T8" fmla="*/ 43 w 43"/>
                <a:gd name="T9" fmla="*/ 0 h 39"/>
                <a:gd name="T10" fmla="*/ 39 w 43"/>
                <a:gd name="T11" fmla="*/ 35 h 39"/>
                <a:gd name="T12" fmla="*/ 5 w 43"/>
                <a:gd name="T13" fmla="*/ 35 h 39"/>
                <a:gd name="T14" fmla="*/ 5 w 43"/>
                <a:gd name="T15" fmla="*/ 5 h 39"/>
                <a:gd name="T16" fmla="*/ 39 w 43"/>
                <a:gd name="T17" fmla="*/ 5 h 39"/>
                <a:gd name="T18" fmla="*/ 39 w 43"/>
                <a:gd name="T19" fmla="*/ 35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39">
                  <a:moveTo>
                    <a:pt x="43" y="0"/>
                  </a:moveTo>
                  <a:lnTo>
                    <a:pt x="0" y="0"/>
                  </a:lnTo>
                  <a:lnTo>
                    <a:pt x="0" y="39"/>
                  </a:lnTo>
                  <a:lnTo>
                    <a:pt x="43" y="39"/>
                  </a:lnTo>
                  <a:lnTo>
                    <a:pt x="43" y="0"/>
                  </a:lnTo>
                  <a:close/>
                  <a:moveTo>
                    <a:pt x="39" y="35"/>
                  </a:moveTo>
                  <a:lnTo>
                    <a:pt x="5" y="35"/>
                  </a:lnTo>
                  <a:lnTo>
                    <a:pt x="5" y="5"/>
                  </a:lnTo>
                  <a:lnTo>
                    <a:pt x="39" y="5"/>
                  </a:lnTo>
                  <a:lnTo>
                    <a:pt x="39"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pPr defTabSz="571500" fontAlgn="base">
                <a:spcBef>
                  <a:spcPct val="0"/>
                </a:spcBef>
                <a:spcAft>
                  <a:spcPct val="0"/>
                </a:spcAft>
              </a:pPr>
              <a:endParaRPr lang="en-US" sz="1125">
                <a:solidFill>
                  <a:srgbClr val="000000"/>
                </a:solidFill>
                <a:latin typeface="Calibri" panose="020F0502020204030204" pitchFamily="34" charset="0"/>
              </a:endParaRPr>
            </a:p>
          </p:txBody>
        </p:sp>
        <p:sp>
          <p:nvSpPr>
            <p:cNvPr id="80" name="Freeform 38"/>
            <p:cNvSpPr>
              <a:spLocks noEditPoints="1"/>
            </p:cNvSpPr>
            <p:nvPr/>
          </p:nvSpPr>
          <p:spPr bwMode="auto">
            <a:xfrm>
              <a:off x="1690691" y="1050930"/>
              <a:ext cx="68263" cy="60325"/>
            </a:xfrm>
            <a:custGeom>
              <a:avLst/>
              <a:gdLst>
                <a:gd name="T0" fmla="*/ 43 w 43"/>
                <a:gd name="T1" fmla="*/ 0 h 38"/>
                <a:gd name="T2" fmla="*/ 0 w 43"/>
                <a:gd name="T3" fmla="*/ 0 h 38"/>
                <a:gd name="T4" fmla="*/ 0 w 43"/>
                <a:gd name="T5" fmla="*/ 38 h 38"/>
                <a:gd name="T6" fmla="*/ 43 w 43"/>
                <a:gd name="T7" fmla="*/ 38 h 38"/>
                <a:gd name="T8" fmla="*/ 43 w 43"/>
                <a:gd name="T9" fmla="*/ 0 h 38"/>
                <a:gd name="T10" fmla="*/ 39 w 43"/>
                <a:gd name="T11" fmla="*/ 34 h 38"/>
                <a:gd name="T12" fmla="*/ 5 w 43"/>
                <a:gd name="T13" fmla="*/ 34 h 38"/>
                <a:gd name="T14" fmla="*/ 5 w 43"/>
                <a:gd name="T15" fmla="*/ 4 h 38"/>
                <a:gd name="T16" fmla="*/ 39 w 43"/>
                <a:gd name="T17" fmla="*/ 4 h 38"/>
                <a:gd name="T18" fmla="*/ 39 w 43"/>
                <a:gd name="T19"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38">
                  <a:moveTo>
                    <a:pt x="43" y="0"/>
                  </a:moveTo>
                  <a:lnTo>
                    <a:pt x="0" y="0"/>
                  </a:lnTo>
                  <a:lnTo>
                    <a:pt x="0" y="38"/>
                  </a:lnTo>
                  <a:lnTo>
                    <a:pt x="43" y="38"/>
                  </a:lnTo>
                  <a:lnTo>
                    <a:pt x="43" y="0"/>
                  </a:lnTo>
                  <a:close/>
                  <a:moveTo>
                    <a:pt x="39" y="34"/>
                  </a:moveTo>
                  <a:lnTo>
                    <a:pt x="5" y="34"/>
                  </a:lnTo>
                  <a:lnTo>
                    <a:pt x="5" y="4"/>
                  </a:lnTo>
                  <a:lnTo>
                    <a:pt x="39" y="4"/>
                  </a:lnTo>
                  <a:lnTo>
                    <a:pt x="3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pPr defTabSz="571500" fontAlgn="base">
                <a:spcBef>
                  <a:spcPct val="0"/>
                </a:spcBef>
                <a:spcAft>
                  <a:spcPct val="0"/>
                </a:spcAft>
              </a:pPr>
              <a:endParaRPr lang="en-US" sz="1125">
                <a:solidFill>
                  <a:srgbClr val="000000"/>
                </a:solidFill>
                <a:latin typeface="Calibri" panose="020F0502020204030204" pitchFamily="34" charset="0"/>
              </a:endParaRPr>
            </a:p>
          </p:txBody>
        </p:sp>
        <p:sp>
          <p:nvSpPr>
            <p:cNvPr id="81" name="Freeform 39"/>
            <p:cNvSpPr>
              <a:spLocks noEditPoints="1"/>
            </p:cNvSpPr>
            <p:nvPr/>
          </p:nvSpPr>
          <p:spPr bwMode="auto">
            <a:xfrm>
              <a:off x="1690691" y="1152531"/>
              <a:ext cx="68263" cy="60325"/>
            </a:xfrm>
            <a:custGeom>
              <a:avLst/>
              <a:gdLst>
                <a:gd name="T0" fmla="*/ 43 w 43"/>
                <a:gd name="T1" fmla="*/ 0 h 38"/>
                <a:gd name="T2" fmla="*/ 0 w 43"/>
                <a:gd name="T3" fmla="*/ 0 h 38"/>
                <a:gd name="T4" fmla="*/ 0 w 43"/>
                <a:gd name="T5" fmla="*/ 38 h 38"/>
                <a:gd name="T6" fmla="*/ 43 w 43"/>
                <a:gd name="T7" fmla="*/ 38 h 38"/>
                <a:gd name="T8" fmla="*/ 43 w 43"/>
                <a:gd name="T9" fmla="*/ 0 h 38"/>
                <a:gd name="T10" fmla="*/ 39 w 43"/>
                <a:gd name="T11" fmla="*/ 34 h 38"/>
                <a:gd name="T12" fmla="*/ 5 w 43"/>
                <a:gd name="T13" fmla="*/ 34 h 38"/>
                <a:gd name="T14" fmla="*/ 5 w 43"/>
                <a:gd name="T15" fmla="*/ 4 h 38"/>
                <a:gd name="T16" fmla="*/ 39 w 43"/>
                <a:gd name="T17" fmla="*/ 4 h 38"/>
                <a:gd name="T18" fmla="*/ 39 w 43"/>
                <a:gd name="T19"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38">
                  <a:moveTo>
                    <a:pt x="43" y="0"/>
                  </a:moveTo>
                  <a:lnTo>
                    <a:pt x="0" y="0"/>
                  </a:lnTo>
                  <a:lnTo>
                    <a:pt x="0" y="38"/>
                  </a:lnTo>
                  <a:lnTo>
                    <a:pt x="43" y="38"/>
                  </a:lnTo>
                  <a:lnTo>
                    <a:pt x="43" y="0"/>
                  </a:lnTo>
                  <a:close/>
                  <a:moveTo>
                    <a:pt x="39" y="34"/>
                  </a:moveTo>
                  <a:lnTo>
                    <a:pt x="5" y="34"/>
                  </a:lnTo>
                  <a:lnTo>
                    <a:pt x="5" y="4"/>
                  </a:lnTo>
                  <a:lnTo>
                    <a:pt x="39" y="4"/>
                  </a:lnTo>
                  <a:lnTo>
                    <a:pt x="3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7150" tIns="28575" rIns="57150" bIns="28575" numCol="1" anchor="t" anchorCtr="0" compatLnSpc="1">
              <a:prstTxWarp prst="textNoShape">
                <a:avLst/>
              </a:prstTxWarp>
            </a:bodyPr>
            <a:lstStyle/>
            <a:p>
              <a:pPr defTabSz="571500" fontAlgn="base">
                <a:spcBef>
                  <a:spcPct val="0"/>
                </a:spcBef>
                <a:spcAft>
                  <a:spcPct val="0"/>
                </a:spcAft>
              </a:pPr>
              <a:endParaRPr lang="en-US" sz="1125">
                <a:solidFill>
                  <a:srgbClr val="000000"/>
                </a:solidFill>
                <a:latin typeface="Calibri" panose="020F0502020204030204" pitchFamily="34" charset="0"/>
              </a:endParaRPr>
            </a:p>
          </p:txBody>
        </p:sp>
        <p:sp>
          <p:nvSpPr>
            <p:cNvPr id="82" name="Rectangle 40"/>
            <p:cNvSpPr>
              <a:spLocks noChangeArrowheads="1"/>
            </p:cNvSpPr>
            <p:nvPr/>
          </p:nvSpPr>
          <p:spPr bwMode="auto">
            <a:xfrm>
              <a:off x="1779591" y="962030"/>
              <a:ext cx="128588"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7150" tIns="28575" rIns="57150" bIns="28575" numCol="1" anchor="t" anchorCtr="0" compatLnSpc="1">
              <a:prstTxWarp prst="textNoShape">
                <a:avLst/>
              </a:prstTxWarp>
            </a:bodyPr>
            <a:lstStyle/>
            <a:p>
              <a:pPr defTabSz="571500" fontAlgn="base">
                <a:spcBef>
                  <a:spcPct val="0"/>
                </a:spcBef>
                <a:spcAft>
                  <a:spcPct val="0"/>
                </a:spcAft>
              </a:pPr>
              <a:endParaRPr lang="en-US" sz="1125">
                <a:solidFill>
                  <a:srgbClr val="000000"/>
                </a:solidFill>
                <a:latin typeface="Calibri" panose="020F0502020204030204" pitchFamily="34" charset="0"/>
              </a:endParaRPr>
            </a:p>
          </p:txBody>
        </p:sp>
        <p:sp>
          <p:nvSpPr>
            <p:cNvPr id="83" name="Rectangle 41"/>
            <p:cNvSpPr>
              <a:spLocks noChangeArrowheads="1"/>
            </p:cNvSpPr>
            <p:nvPr/>
          </p:nvSpPr>
          <p:spPr bwMode="auto">
            <a:xfrm>
              <a:off x="1779591" y="976317"/>
              <a:ext cx="1285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7150" tIns="28575" rIns="57150" bIns="28575" numCol="1" anchor="t" anchorCtr="0" compatLnSpc="1">
              <a:prstTxWarp prst="textNoShape">
                <a:avLst/>
              </a:prstTxWarp>
            </a:bodyPr>
            <a:lstStyle/>
            <a:p>
              <a:pPr defTabSz="571500" fontAlgn="base">
                <a:spcBef>
                  <a:spcPct val="0"/>
                </a:spcBef>
                <a:spcAft>
                  <a:spcPct val="0"/>
                </a:spcAft>
              </a:pPr>
              <a:endParaRPr lang="en-US" sz="1125">
                <a:solidFill>
                  <a:srgbClr val="000000"/>
                </a:solidFill>
                <a:latin typeface="Calibri" panose="020F0502020204030204" pitchFamily="34" charset="0"/>
              </a:endParaRPr>
            </a:p>
          </p:txBody>
        </p:sp>
        <p:sp>
          <p:nvSpPr>
            <p:cNvPr id="84" name="Rectangle 42"/>
            <p:cNvSpPr>
              <a:spLocks noChangeArrowheads="1"/>
            </p:cNvSpPr>
            <p:nvPr/>
          </p:nvSpPr>
          <p:spPr bwMode="auto">
            <a:xfrm>
              <a:off x="1779591" y="996955"/>
              <a:ext cx="101600"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7150" tIns="28575" rIns="57150" bIns="28575" numCol="1" anchor="t" anchorCtr="0" compatLnSpc="1">
              <a:prstTxWarp prst="textNoShape">
                <a:avLst/>
              </a:prstTxWarp>
            </a:bodyPr>
            <a:lstStyle/>
            <a:p>
              <a:pPr defTabSz="571500" fontAlgn="base">
                <a:spcBef>
                  <a:spcPct val="0"/>
                </a:spcBef>
                <a:spcAft>
                  <a:spcPct val="0"/>
                </a:spcAft>
              </a:pPr>
              <a:endParaRPr lang="en-US" sz="1125">
                <a:solidFill>
                  <a:srgbClr val="000000"/>
                </a:solidFill>
                <a:latin typeface="Calibri" panose="020F0502020204030204" pitchFamily="34" charset="0"/>
              </a:endParaRPr>
            </a:p>
          </p:txBody>
        </p:sp>
        <p:sp>
          <p:nvSpPr>
            <p:cNvPr id="85" name="Rectangle 43"/>
            <p:cNvSpPr>
              <a:spLocks noChangeArrowheads="1"/>
            </p:cNvSpPr>
            <p:nvPr/>
          </p:nvSpPr>
          <p:spPr bwMode="auto">
            <a:xfrm>
              <a:off x="1779591" y="1050930"/>
              <a:ext cx="128588"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7150" tIns="28575" rIns="57150" bIns="28575" numCol="1" anchor="t" anchorCtr="0" compatLnSpc="1">
              <a:prstTxWarp prst="textNoShape">
                <a:avLst/>
              </a:prstTxWarp>
            </a:bodyPr>
            <a:lstStyle/>
            <a:p>
              <a:pPr defTabSz="571500" fontAlgn="base">
                <a:spcBef>
                  <a:spcPct val="0"/>
                </a:spcBef>
                <a:spcAft>
                  <a:spcPct val="0"/>
                </a:spcAft>
              </a:pPr>
              <a:endParaRPr lang="en-US" sz="1125">
                <a:solidFill>
                  <a:srgbClr val="000000"/>
                </a:solidFill>
                <a:latin typeface="Calibri" panose="020F0502020204030204" pitchFamily="34" charset="0"/>
              </a:endParaRPr>
            </a:p>
          </p:txBody>
        </p:sp>
        <p:sp>
          <p:nvSpPr>
            <p:cNvPr id="86" name="Rectangle 44"/>
            <p:cNvSpPr>
              <a:spLocks noChangeArrowheads="1"/>
            </p:cNvSpPr>
            <p:nvPr/>
          </p:nvSpPr>
          <p:spPr bwMode="auto">
            <a:xfrm>
              <a:off x="1779591" y="1071568"/>
              <a:ext cx="128588"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7150" tIns="28575" rIns="57150" bIns="28575" numCol="1" anchor="t" anchorCtr="0" compatLnSpc="1">
              <a:prstTxWarp prst="textNoShape">
                <a:avLst/>
              </a:prstTxWarp>
            </a:bodyPr>
            <a:lstStyle/>
            <a:p>
              <a:pPr defTabSz="571500" fontAlgn="base">
                <a:spcBef>
                  <a:spcPct val="0"/>
                </a:spcBef>
                <a:spcAft>
                  <a:spcPct val="0"/>
                </a:spcAft>
              </a:pPr>
              <a:endParaRPr lang="en-US" sz="1125">
                <a:solidFill>
                  <a:srgbClr val="000000"/>
                </a:solidFill>
                <a:latin typeface="Calibri" panose="020F0502020204030204" pitchFamily="34" charset="0"/>
              </a:endParaRPr>
            </a:p>
          </p:txBody>
        </p:sp>
        <p:sp>
          <p:nvSpPr>
            <p:cNvPr id="87" name="Rectangle 45"/>
            <p:cNvSpPr>
              <a:spLocks noChangeArrowheads="1"/>
            </p:cNvSpPr>
            <p:nvPr/>
          </p:nvSpPr>
          <p:spPr bwMode="auto">
            <a:xfrm>
              <a:off x="1779591" y="1084268"/>
              <a:ext cx="101600"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7150" tIns="28575" rIns="57150" bIns="28575" numCol="1" anchor="t" anchorCtr="0" compatLnSpc="1">
              <a:prstTxWarp prst="textNoShape">
                <a:avLst/>
              </a:prstTxWarp>
            </a:bodyPr>
            <a:lstStyle/>
            <a:p>
              <a:pPr defTabSz="571500" fontAlgn="base">
                <a:spcBef>
                  <a:spcPct val="0"/>
                </a:spcBef>
                <a:spcAft>
                  <a:spcPct val="0"/>
                </a:spcAft>
              </a:pPr>
              <a:endParaRPr lang="en-US" sz="1125">
                <a:solidFill>
                  <a:srgbClr val="000000"/>
                </a:solidFill>
                <a:latin typeface="Calibri" panose="020F0502020204030204" pitchFamily="34" charset="0"/>
              </a:endParaRPr>
            </a:p>
          </p:txBody>
        </p:sp>
        <p:sp>
          <p:nvSpPr>
            <p:cNvPr id="88" name="Rectangle 46"/>
            <p:cNvSpPr>
              <a:spLocks noChangeArrowheads="1"/>
            </p:cNvSpPr>
            <p:nvPr/>
          </p:nvSpPr>
          <p:spPr bwMode="auto">
            <a:xfrm>
              <a:off x="1779591" y="1152531"/>
              <a:ext cx="128588" cy="63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7150" tIns="28575" rIns="57150" bIns="28575" numCol="1" anchor="t" anchorCtr="0" compatLnSpc="1">
              <a:prstTxWarp prst="textNoShape">
                <a:avLst/>
              </a:prstTxWarp>
            </a:bodyPr>
            <a:lstStyle/>
            <a:p>
              <a:pPr defTabSz="571500" fontAlgn="base">
                <a:spcBef>
                  <a:spcPct val="0"/>
                </a:spcBef>
                <a:spcAft>
                  <a:spcPct val="0"/>
                </a:spcAft>
              </a:pPr>
              <a:endParaRPr lang="en-US" sz="1125">
                <a:solidFill>
                  <a:srgbClr val="000000"/>
                </a:solidFill>
                <a:latin typeface="Calibri" panose="020F0502020204030204" pitchFamily="34" charset="0"/>
              </a:endParaRPr>
            </a:p>
          </p:txBody>
        </p:sp>
        <p:sp>
          <p:nvSpPr>
            <p:cNvPr id="89" name="Rectangle 47"/>
            <p:cNvSpPr>
              <a:spLocks noChangeArrowheads="1"/>
            </p:cNvSpPr>
            <p:nvPr/>
          </p:nvSpPr>
          <p:spPr bwMode="auto">
            <a:xfrm>
              <a:off x="1779591" y="1166818"/>
              <a:ext cx="128588" cy="1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7150" tIns="28575" rIns="57150" bIns="28575" numCol="1" anchor="t" anchorCtr="0" compatLnSpc="1">
              <a:prstTxWarp prst="textNoShape">
                <a:avLst/>
              </a:prstTxWarp>
            </a:bodyPr>
            <a:lstStyle/>
            <a:p>
              <a:pPr defTabSz="571500" fontAlgn="base">
                <a:spcBef>
                  <a:spcPct val="0"/>
                </a:spcBef>
                <a:spcAft>
                  <a:spcPct val="0"/>
                </a:spcAft>
              </a:pPr>
              <a:endParaRPr lang="en-US" sz="1125">
                <a:solidFill>
                  <a:srgbClr val="000000"/>
                </a:solidFill>
                <a:latin typeface="Calibri" panose="020F0502020204030204" pitchFamily="34" charset="0"/>
              </a:endParaRPr>
            </a:p>
          </p:txBody>
        </p:sp>
        <p:sp>
          <p:nvSpPr>
            <p:cNvPr id="90" name="Rectangle 48"/>
            <p:cNvSpPr>
              <a:spLocks noChangeArrowheads="1"/>
            </p:cNvSpPr>
            <p:nvPr/>
          </p:nvSpPr>
          <p:spPr bwMode="auto">
            <a:xfrm>
              <a:off x="1779591" y="1185868"/>
              <a:ext cx="101600" cy="7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57150" tIns="28575" rIns="57150" bIns="28575" numCol="1" anchor="t" anchorCtr="0" compatLnSpc="1">
              <a:prstTxWarp prst="textNoShape">
                <a:avLst/>
              </a:prstTxWarp>
            </a:bodyPr>
            <a:lstStyle/>
            <a:p>
              <a:pPr defTabSz="571500" fontAlgn="base">
                <a:spcBef>
                  <a:spcPct val="0"/>
                </a:spcBef>
                <a:spcAft>
                  <a:spcPct val="0"/>
                </a:spcAft>
              </a:pPr>
              <a:endParaRPr lang="en-US" sz="1125">
                <a:solidFill>
                  <a:srgbClr val="000000"/>
                </a:solidFill>
                <a:latin typeface="Calibri" panose="020F0502020204030204" pitchFamily="34" charset="0"/>
              </a:endParaRPr>
            </a:p>
          </p:txBody>
        </p:sp>
      </p:grpSp>
      <p:sp>
        <p:nvSpPr>
          <p:cNvPr id="95" name="Chevron 94"/>
          <p:cNvSpPr/>
          <p:nvPr/>
        </p:nvSpPr>
        <p:spPr>
          <a:xfrm>
            <a:off x="6744129" y="1965023"/>
            <a:ext cx="1178648" cy="2100321"/>
          </a:xfrm>
          <a:prstGeom prst="chevron">
            <a:avLst>
              <a:gd name="adj" fmla="val 31814"/>
            </a:avLst>
          </a:prstGeom>
          <a:solidFill>
            <a:schemeClr val="accent2">
              <a:lumMod val="60000"/>
              <a:lumOff val="40000"/>
            </a:schemeClr>
          </a:solidFill>
          <a:ln w="12700">
            <a:noFill/>
          </a:ln>
        </p:spPr>
        <p:style>
          <a:lnRef idx="1">
            <a:schemeClr val="accent1"/>
          </a:lnRef>
          <a:fillRef idx="0">
            <a:schemeClr val="accent1"/>
          </a:fillRef>
          <a:effectRef idx="0">
            <a:schemeClr val="accent1"/>
          </a:effectRef>
          <a:fontRef idx="minor">
            <a:schemeClr val="tx1"/>
          </a:fontRef>
        </p:style>
        <p:txBody>
          <a:bodyPr lIns="42328" tIns="21164" rIns="42328" bIns="21164" rtlCol="0" anchor="ctr"/>
          <a:lstStyle/>
          <a:p>
            <a:pPr algn="ctr" defTabSz="571500" fontAlgn="base">
              <a:spcBef>
                <a:spcPct val="0"/>
              </a:spcBef>
              <a:spcAft>
                <a:spcPct val="0"/>
              </a:spcAft>
            </a:pPr>
            <a:endParaRPr lang="en-US" sz="750" dirty="0">
              <a:solidFill>
                <a:srgbClr val="000000"/>
              </a:solidFill>
              <a:latin typeface="Calibri" panose="020F0502020204030204" pitchFamily="34" charset="0"/>
            </a:endParaRPr>
          </a:p>
        </p:txBody>
      </p:sp>
      <p:sp>
        <p:nvSpPr>
          <p:cNvPr id="96" name="Chevron 95"/>
          <p:cNvSpPr/>
          <p:nvPr/>
        </p:nvSpPr>
        <p:spPr>
          <a:xfrm>
            <a:off x="6695156" y="1506333"/>
            <a:ext cx="1036201" cy="310770"/>
          </a:xfrm>
          <a:prstGeom prst="chevron">
            <a:avLst/>
          </a:prstGeom>
          <a:solidFill>
            <a:schemeClr val="accent2">
              <a:lumMod val="75000"/>
            </a:schemeClr>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571500" fontAlgn="base">
              <a:spcBef>
                <a:spcPct val="0"/>
              </a:spcBef>
              <a:spcAft>
                <a:spcPct val="0"/>
              </a:spcAft>
            </a:pPr>
            <a:r>
              <a:rPr lang="en-US" sz="1000" b="1" dirty="0" smtClean="0">
                <a:solidFill>
                  <a:srgbClr val="FFFFFF"/>
                </a:solidFill>
                <a:latin typeface="Calibri" panose="020F0502020204030204" pitchFamily="34" charset="0"/>
              </a:rPr>
              <a:t>SIT</a:t>
            </a:r>
            <a:endParaRPr lang="en-US" sz="1000" b="1" dirty="0">
              <a:solidFill>
                <a:srgbClr val="FFFFFF"/>
              </a:solidFill>
              <a:latin typeface="Calibri" panose="020F0502020204030204" pitchFamily="34" charset="0"/>
            </a:endParaRPr>
          </a:p>
        </p:txBody>
      </p:sp>
      <p:sp>
        <p:nvSpPr>
          <p:cNvPr id="97" name="Rectangle 96"/>
          <p:cNvSpPr/>
          <p:nvPr/>
        </p:nvSpPr>
        <p:spPr>
          <a:xfrm>
            <a:off x="7102583" y="2804950"/>
            <a:ext cx="779381" cy="400110"/>
          </a:xfrm>
          <a:prstGeom prst="rect">
            <a:avLst/>
          </a:prstGeom>
        </p:spPr>
        <p:txBody>
          <a:bodyPr wrap="none">
            <a:spAutoFit/>
          </a:bodyPr>
          <a:lstStyle/>
          <a:p>
            <a:pPr algn="ctr" defTabSz="571500" fontAlgn="base">
              <a:spcBef>
                <a:spcPct val="0"/>
              </a:spcBef>
              <a:spcAft>
                <a:spcPct val="0"/>
              </a:spcAft>
            </a:pPr>
            <a:r>
              <a:rPr lang="en-US" sz="1000" b="1" dirty="0" smtClean="0">
                <a:solidFill>
                  <a:srgbClr val="000000"/>
                </a:solidFill>
                <a:latin typeface="Calibri" panose="020F0502020204030204" pitchFamily="34" charset="0"/>
              </a:rPr>
              <a:t>Integration</a:t>
            </a:r>
            <a:endParaRPr lang="en-US" sz="1000" b="1" dirty="0">
              <a:solidFill>
                <a:srgbClr val="000000"/>
              </a:solidFill>
              <a:latin typeface="Calibri" panose="020F0502020204030204" pitchFamily="34" charset="0"/>
            </a:endParaRPr>
          </a:p>
          <a:p>
            <a:pPr algn="ctr" defTabSz="571500" fontAlgn="base">
              <a:spcBef>
                <a:spcPct val="0"/>
              </a:spcBef>
              <a:spcAft>
                <a:spcPct val="0"/>
              </a:spcAft>
            </a:pPr>
            <a:r>
              <a:rPr lang="en-US" sz="1000" b="1" dirty="0">
                <a:solidFill>
                  <a:srgbClr val="000000"/>
                </a:solidFill>
                <a:latin typeface="Calibri" panose="020F0502020204030204" pitchFamily="34" charset="0"/>
              </a:rPr>
              <a:t>Testing</a:t>
            </a:r>
          </a:p>
        </p:txBody>
      </p:sp>
      <p:sp>
        <p:nvSpPr>
          <p:cNvPr id="99" name="Chevron 98"/>
          <p:cNvSpPr/>
          <p:nvPr/>
        </p:nvSpPr>
        <p:spPr>
          <a:xfrm>
            <a:off x="148142" y="1506333"/>
            <a:ext cx="1047631" cy="306325"/>
          </a:xfrm>
          <a:prstGeom prst="chevron">
            <a:avLst/>
          </a:prstGeom>
          <a:solidFill>
            <a:schemeClr val="tx2">
              <a:lumMod val="10000"/>
              <a:lumOff val="90000"/>
            </a:schemeClr>
          </a:solidFill>
          <a:ln w="12700">
            <a:noFill/>
          </a:ln>
        </p:spPr>
        <p:style>
          <a:lnRef idx="1">
            <a:schemeClr val="accent1"/>
          </a:lnRef>
          <a:fillRef idx="0">
            <a:schemeClr val="accent1"/>
          </a:fillRef>
          <a:effectRef idx="0">
            <a:schemeClr val="accent1"/>
          </a:effectRef>
          <a:fontRef idx="minor">
            <a:schemeClr val="tx1"/>
          </a:fontRef>
        </p:style>
        <p:txBody>
          <a:bodyPr rtlCol="0" anchor="ctr"/>
          <a:lstStyle/>
          <a:p>
            <a:pPr algn="ctr" defTabSz="571500" fontAlgn="base">
              <a:spcBef>
                <a:spcPct val="0"/>
              </a:spcBef>
              <a:spcAft>
                <a:spcPct val="0"/>
              </a:spcAft>
            </a:pPr>
            <a:r>
              <a:rPr lang="en-US" sz="1000" b="1" dirty="0" smtClean="0">
                <a:solidFill>
                  <a:schemeClr val="tx1">
                    <a:lumMod val="50000"/>
                  </a:schemeClr>
                </a:solidFill>
                <a:latin typeface="Calibri" panose="020F0502020204030204" pitchFamily="34" charset="0"/>
              </a:rPr>
              <a:t>Discovery</a:t>
            </a:r>
            <a:endParaRPr lang="en-US" sz="1000" b="1" dirty="0">
              <a:solidFill>
                <a:schemeClr val="tx1">
                  <a:lumMod val="50000"/>
                </a:schemeClr>
              </a:solidFill>
              <a:latin typeface="Calibri" panose="020F0502020204030204" pitchFamily="34" charset="0"/>
            </a:endParaRPr>
          </a:p>
        </p:txBody>
      </p:sp>
      <p:sp>
        <p:nvSpPr>
          <p:cNvPr id="100" name="Rectangle 99"/>
          <p:cNvSpPr/>
          <p:nvPr/>
        </p:nvSpPr>
        <p:spPr>
          <a:xfrm>
            <a:off x="6963087" y="2154528"/>
            <a:ext cx="744114" cy="400110"/>
          </a:xfrm>
          <a:prstGeom prst="rect">
            <a:avLst/>
          </a:prstGeom>
        </p:spPr>
        <p:txBody>
          <a:bodyPr wrap="none">
            <a:spAutoFit/>
          </a:bodyPr>
          <a:lstStyle/>
          <a:p>
            <a:pPr algn="ctr" defTabSz="571500" fontAlgn="base">
              <a:spcBef>
                <a:spcPct val="0"/>
              </a:spcBef>
              <a:spcAft>
                <a:spcPct val="0"/>
              </a:spcAft>
            </a:pPr>
            <a:r>
              <a:rPr lang="en-US" sz="1000" b="1" dirty="0" smtClean="0">
                <a:solidFill>
                  <a:srgbClr val="000000"/>
                </a:solidFill>
                <a:latin typeface="Calibri" panose="020F0502020204030204" pitchFamily="34" charset="0"/>
              </a:rPr>
              <a:t>Functional</a:t>
            </a:r>
            <a:endParaRPr lang="en-US" sz="1000" b="1" dirty="0">
              <a:solidFill>
                <a:srgbClr val="000000"/>
              </a:solidFill>
              <a:latin typeface="Calibri" panose="020F0502020204030204" pitchFamily="34" charset="0"/>
            </a:endParaRPr>
          </a:p>
          <a:p>
            <a:pPr algn="ctr" defTabSz="571500" fontAlgn="base">
              <a:spcBef>
                <a:spcPct val="0"/>
              </a:spcBef>
              <a:spcAft>
                <a:spcPct val="0"/>
              </a:spcAft>
            </a:pPr>
            <a:r>
              <a:rPr lang="en-US" sz="1000" b="1" dirty="0">
                <a:solidFill>
                  <a:srgbClr val="000000"/>
                </a:solidFill>
                <a:latin typeface="Calibri" panose="020F0502020204030204" pitchFamily="34" charset="0"/>
              </a:rPr>
              <a:t>Testing</a:t>
            </a:r>
          </a:p>
        </p:txBody>
      </p:sp>
      <p:sp>
        <p:nvSpPr>
          <p:cNvPr id="101" name="Rectangle 100"/>
          <p:cNvSpPr/>
          <p:nvPr/>
        </p:nvSpPr>
        <p:spPr>
          <a:xfrm>
            <a:off x="6871188" y="3528701"/>
            <a:ext cx="869149" cy="400110"/>
          </a:xfrm>
          <a:prstGeom prst="rect">
            <a:avLst/>
          </a:prstGeom>
        </p:spPr>
        <p:txBody>
          <a:bodyPr wrap="none">
            <a:spAutoFit/>
          </a:bodyPr>
          <a:lstStyle/>
          <a:p>
            <a:pPr algn="ctr" defTabSz="571500" fontAlgn="base">
              <a:spcBef>
                <a:spcPct val="0"/>
              </a:spcBef>
              <a:spcAft>
                <a:spcPct val="0"/>
              </a:spcAft>
            </a:pPr>
            <a:r>
              <a:rPr lang="en-US" sz="1000" b="1" dirty="0" smtClean="0">
                <a:solidFill>
                  <a:srgbClr val="000000"/>
                </a:solidFill>
                <a:latin typeface="Calibri" panose="020F0502020204030204" pitchFamily="34" charset="0"/>
              </a:rPr>
              <a:t>Performance</a:t>
            </a:r>
            <a:endParaRPr lang="en-US" sz="1000" b="1" dirty="0">
              <a:solidFill>
                <a:srgbClr val="000000"/>
              </a:solidFill>
              <a:latin typeface="Calibri" panose="020F0502020204030204" pitchFamily="34" charset="0"/>
            </a:endParaRPr>
          </a:p>
          <a:p>
            <a:pPr algn="ctr" defTabSz="571500" fontAlgn="base">
              <a:spcBef>
                <a:spcPct val="0"/>
              </a:spcBef>
              <a:spcAft>
                <a:spcPct val="0"/>
              </a:spcAft>
            </a:pPr>
            <a:r>
              <a:rPr lang="en-US" sz="1000" b="1" dirty="0">
                <a:solidFill>
                  <a:srgbClr val="000000"/>
                </a:solidFill>
                <a:latin typeface="Calibri" panose="020F0502020204030204" pitchFamily="34" charset="0"/>
              </a:rPr>
              <a:t>Testing</a:t>
            </a:r>
          </a:p>
        </p:txBody>
      </p:sp>
      <p:sp>
        <p:nvSpPr>
          <p:cNvPr id="102" name="Line 120"/>
          <p:cNvSpPr>
            <a:spLocks noChangeShapeType="1"/>
          </p:cNvSpPr>
          <p:nvPr/>
        </p:nvSpPr>
        <p:spPr bwMode="auto">
          <a:xfrm>
            <a:off x="4313376" y="3157132"/>
            <a:ext cx="272938" cy="1481"/>
          </a:xfrm>
          <a:prstGeom prst="line">
            <a:avLst/>
          </a:prstGeom>
          <a:noFill/>
          <a:ln w="38100">
            <a:solidFill>
              <a:schemeClr val="accent4"/>
            </a:solidFill>
            <a:round/>
            <a:headEnd/>
            <a:tailEnd type="triangle" w="med" len="med"/>
          </a:ln>
        </p:spPr>
        <p:txBody>
          <a:bodyPr/>
          <a:lstStyle/>
          <a:p>
            <a:pPr defTabSz="571500"/>
            <a:endParaRPr lang="en-US" sz="875" b="1" kern="0" dirty="0">
              <a:solidFill>
                <a:srgbClr val="000000"/>
              </a:solidFill>
              <a:latin typeface="Calibri" panose="020F0502020204030204" pitchFamily="34" charset="0"/>
            </a:endParaRPr>
          </a:p>
        </p:txBody>
      </p:sp>
      <p:pic>
        <p:nvPicPr>
          <p:cNvPr id="103" name="Picture 10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0192" y="2833940"/>
            <a:ext cx="554573" cy="554573"/>
          </a:xfrm>
          <a:prstGeom prst="rect">
            <a:avLst/>
          </a:prstGeom>
        </p:spPr>
      </p:pic>
      <p:sp>
        <p:nvSpPr>
          <p:cNvPr id="104" name="Text Box 6"/>
          <p:cNvSpPr txBox="1">
            <a:spLocks noChangeArrowheads="1"/>
          </p:cNvSpPr>
          <p:nvPr/>
        </p:nvSpPr>
        <p:spPr bwMode="auto">
          <a:xfrm>
            <a:off x="4482136" y="3442286"/>
            <a:ext cx="947552" cy="361637"/>
          </a:xfrm>
          <a:prstGeom prst="rect">
            <a:avLst/>
          </a:prstGeom>
          <a:noFill/>
          <a:ln w="9525">
            <a:noFill/>
            <a:miter lim="800000"/>
            <a:headEnd/>
            <a:tailEnd/>
          </a:ln>
        </p:spPr>
        <p:txBody>
          <a:bodyPr wrap="square">
            <a:spAutoFit/>
          </a:bodyPr>
          <a:lstStyle/>
          <a:p>
            <a:pPr algn="ctr" defTabSz="571500">
              <a:defRPr/>
            </a:pPr>
            <a:r>
              <a:rPr lang="en-CA" sz="875" b="1" kern="0" dirty="0" smtClean="0">
                <a:solidFill>
                  <a:srgbClr val="000000"/>
                </a:solidFill>
                <a:latin typeface="Calibri" panose="020F0502020204030204" pitchFamily="34" charset="0"/>
              </a:rPr>
              <a:t>Development Process</a:t>
            </a:r>
            <a:endParaRPr lang="en-CA" sz="875" b="1" kern="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3782550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_16x9">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apability Presentation" ma:contentTypeID="0x0101008C0E3A85509E244BB19233AD13D9A73F006C1BE8C51CD65340AAC5837776C91BBA" ma:contentTypeVersion="47" ma:contentTypeDescription="" ma:contentTypeScope="" ma:versionID="d47f6b17f957d0168b59dbc8c5990758">
  <xsd:schema xmlns:xsd="http://www.w3.org/2001/XMLSchema" xmlns:xs="http://www.w3.org/2001/XMLSchema" xmlns:p="http://schemas.microsoft.com/office/2006/metadata/properties" xmlns:ns1="http://schemas.microsoft.com/sharepoint/v3" xmlns:ns2="749a950c-f017-416d-843d-194a457335d3" xmlns:ns3="abe97fc0-68fa-4f75-b37d-b557c88ee714" xmlns:ns4="39ceb4ab-4d02-4790-9c8e-fe18fcde5657" targetNamespace="http://schemas.microsoft.com/office/2006/metadata/properties" ma:root="true" ma:fieldsID="bc51974de053756f14ffc5fa1c74d348" ns1:_="" ns2:_="" ns3:_="" ns4:_="">
    <xsd:import namespace="http://schemas.microsoft.com/sharepoint/v3"/>
    <xsd:import namespace="749a950c-f017-416d-843d-194a457335d3"/>
    <xsd:import namespace="abe97fc0-68fa-4f75-b37d-b557c88ee714"/>
    <xsd:import namespace="39ceb4ab-4d02-4790-9c8e-fe18fcde5657"/>
    <xsd:element name="properties">
      <xsd:complexType>
        <xsd:sequence>
          <xsd:element name="documentManagement">
            <xsd:complexType>
              <xsd:all>
                <xsd:element ref="ns2:Asset_x0020_Owner"/>
                <xsd:element ref="ns2:Description_x0020_Of_x0020_The_x0020_Asset" minOccurs="0"/>
                <xsd:element ref="ns2:Confidentiality"/>
                <xsd:element ref="ns2:Restriction"/>
                <xsd:element ref="ns2:DEP_x0020_Approver_x0020_Group"/>
                <xsd:element ref="ns3:Industry" minOccurs="0"/>
                <xsd:element ref="ns3:Competency" minOccurs="0"/>
                <xsd:element ref="ns3:Practice_x0020_Service_x0020_Offering" minOccurs="0"/>
                <xsd:element ref="ns3:Technology" minOccurs="0"/>
                <xsd:element ref="ns3:Industry_x0020_Segment" minOccurs="0"/>
                <xsd:element ref="ns3:Practice_x0020_Solution_x0020_Offering" minOccurs="0"/>
                <xsd:element ref="ns3:Archetype" minOccurs="0"/>
                <xsd:element ref="ns3:Region" minOccurs="0"/>
                <xsd:element ref="ns2:If_x0020_this_x0020_document_x0020_is_x0020_leaked_x002f_lost_x002c__x0020_could_x0020_there_x0020_be_x0020_loss_x0020_of_x0020_Cognizant_x0020_Trade_x0020_Secret_x0020__x002f__x0020_Patent_x0020_Protection_x003f_"/>
                <xsd:element ref="ns2:If_x0020_this_x0020_document_x0020_is_x0020_leaked_x002f_lost_x002c__x0020_could_x0020_there_x0020_be_x0020_loss_x0020_of_x0020_sales_x0020_or_x0020_customer_x0020_confidence_x003f_"/>
                <xsd:element ref="ns2:Will_x0020_our_x0020_competitors_x0020_be_x0020_interested_x0020_in_x0020_acquiring_x0020_the_x0020_information_x0020_shared_x0020_in_x0020_this_x0020_document_x003f_"/>
                <xsd:element ref="ns3:FeaturedContent" minOccurs="0"/>
                <xsd:element ref="ns2:Terms_x0020__x0026__x0020_Conditions" minOccurs="0"/>
                <xsd:element ref="ns2:Approved_x0020_Date" minOccurs="0"/>
                <xsd:element ref="ns2:Approvers" minOccurs="0"/>
                <xsd:element ref="ns2:Average_x0020_Criticality_x0020_Score" minOccurs="0"/>
                <xsd:element ref="ns2:Champions" minOccurs="0"/>
                <xsd:element ref="ns2:Contributors" minOccurs="0"/>
                <xsd:element ref="ns2:Criticality" minOccurs="0"/>
                <xsd:element ref="ns2:Leadership" minOccurs="0"/>
                <xsd:element ref="ns2:Source_x0020_Name" minOccurs="0"/>
                <xsd:element ref="ns2:Users" minOccurs="0"/>
                <xsd:element ref="ns2:Rejected_x0020_Date" minOccurs="0"/>
                <xsd:element ref="ns3:Competency_x0020_or_x0020_Domain" minOccurs="0"/>
                <xsd:element ref="ns1:_dlc_Exempt" minOccurs="0"/>
                <xsd:element ref="ns1:_dlc_ExpireDateSaved" minOccurs="0"/>
                <xsd:element ref="ns1:_dlc_ExpireDate" minOccurs="0"/>
                <xsd:element ref="ns2:TaxCatchAll" minOccurs="0"/>
                <xsd:element ref="ns2:IsCertified" minOccurs="0"/>
                <xsd:element ref="ns4:ArchivalDate" minOccurs="0"/>
                <xsd:element ref="ns2:TaxCatchAllLabel" minOccurs="0"/>
                <xsd:element ref="ns2:Approved_x0020_By" minOccurs="0"/>
                <xsd:element ref="ns3:FlowFlag" minOccurs="0"/>
                <xsd:element ref="ns3:Last_x0020_Updated_x0020_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31" nillable="true" ma:displayName="Exempt from Policy" ma:hidden="true" ma:internalName="_dlc_Exempt" ma:readOnly="true">
      <xsd:simpleType>
        <xsd:restriction base="dms:Unknown"/>
      </xsd:simpleType>
    </xsd:element>
    <xsd:element name="_dlc_ExpireDateSaved" ma:index="32" nillable="true" ma:displayName="Original Expiration Date" ma:hidden="true" ma:internalName="_dlc_ExpireDateSaved" ma:readOnly="true">
      <xsd:simpleType>
        <xsd:restriction base="dms:DateTime"/>
      </xsd:simpleType>
    </xsd:element>
    <xsd:element name="_dlc_ExpireDate" ma:index="33"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749a950c-f017-416d-843d-194a457335d3" elementFormDefault="qualified">
    <xsd:import namespace="http://schemas.microsoft.com/office/2006/documentManagement/types"/>
    <xsd:import namespace="http://schemas.microsoft.com/office/infopath/2007/PartnerControls"/>
    <xsd:element name="Asset_x0020_Owner" ma:index="2" ma:displayName="Asset Owner" ma:list="UserInfo" ma:SearchPeopleOnly="false" ma:SharePointGroup="0" ma:internalName="Asset_x0020_Own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Description_x0020_Of_x0020_The_x0020_Asset" ma:index="3" nillable="true" ma:displayName="Description Of The Asset" ma:internalName="Description_x0020_Of_x0020_The_x0020_Asset" ma:readOnly="false">
      <xsd:simpleType>
        <xsd:restriction base="dms:Note">
          <xsd:maxLength value="255"/>
        </xsd:restriction>
      </xsd:simpleType>
    </xsd:element>
    <xsd:element name="Confidentiality" ma:index="4" ma:displayName="Confidentiality" ma:default="Cognizant Confidential" ma:format="Dropdown" ma:internalName="Confidentiality" ma:readOnly="false">
      <xsd:simpleType>
        <xsd:restriction base="dms:Choice">
          <xsd:enumeration value="Cognizant Confidential"/>
          <xsd:enumeration value="Available for Distribution"/>
          <xsd:enumeration value="Business Use Only"/>
          <xsd:enumeration value="Cognizant Confidentiality"/>
        </xsd:restriction>
      </xsd:simpleType>
    </xsd:element>
    <xsd:element name="Restriction" ma:index="5" ma:displayName="Restriction" ma:default="Shared with Enterprise" ma:description="DX Restricted – for documents that are specific to DX Team and can be viewed only by the DX Team.&#10;Shared with Enterprise -for documents that can be viewed by all Cognizant associates.&#10;" ma:format="Dropdown" ma:internalName="Restriction" ma:readOnly="false">
      <xsd:simpleType>
        <xsd:restriction base="dms:Choice">
          <xsd:enumeration value="Shared with Enterprise"/>
          <xsd:enumeration value="DX Restricted"/>
          <xsd:enumeration value="DEP Restricted"/>
          <xsd:enumeration value="Practice/BU Restricted"/>
          <xsd:enumeration value="Account or BU Restricted"/>
          <xsd:enumeration value="BU restricted"/>
        </xsd:restriction>
      </xsd:simpleType>
    </xsd:element>
    <xsd:element name="DEP_x0020_Approver_x0020_Group" ma:index="6" ma:displayName="DX Approver Group" ma:default="Pursuit" ma:format="Dropdown" ma:internalName="DEP_x0020_Approver_x0020_Group" ma:readOnly="false">
      <xsd:simpleType>
        <xsd:restriction base="dms:Choice">
          <xsd:enumeration value="Pursuit"/>
          <xsd:enumeration value="Delivery"/>
          <xsd:enumeration value="Consulting"/>
          <xsd:enumeration value="CDBI AVM"/>
        </xsd:restriction>
      </xsd:simpleType>
    </xsd:element>
    <xsd:element name="If_x0020_this_x0020_document_x0020_is_x0020_leaked_x002f_lost_x002c__x0020_could_x0020_there_x0020_be_x0020_loss_x0020_of_x0020_Cognizant_x0020_Trade_x0020_Secret_x0020__x002f__x0020_Patent_x0020_Protection_x003f_" ma:index="15" ma:displayName="If this document is leaked/lost, could there be loss of Cognizant Trade Secret / Patent Protection?" ma:default="Little or No Chance" ma:format="Dropdown" ma:internalName="If_x0020_this_x0020_document_x0020_is_x0020_leaked_x002f_lost_x002c__x0020_could_x0020_there_x0020_be_x0020_loss_x0020_of_x0020_Cognizant_x0020_Trade_x0020_Secret_x0020__x002f__x0020_Patent_x0020_Protection_x003f_" ma:readOnly="false">
      <xsd:simpleType>
        <xsd:restriction base="dms:Choice">
          <xsd:enumeration value="Little or No Chance"/>
          <xsd:enumeration value="Some Chance"/>
          <xsd:enumeration value="Good Chance"/>
          <xsd:enumeration value="Definite Chance"/>
        </xsd:restriction>
      </xsd:simpleType>
    </xsd:element>
    <xsd:element name="If_x0020_this_x0020_document_x0020_is_x0020_leaked_x002f_lost_x002c__x0020_could_x0020_there_x0020_be_x0020_loss_x0020_of_x0020_sales_x0020_or_x0020_customer_x0020_confidence_x003f_" ma:index="16" ma:displayName="If this document is leaked/lost, could there be loss of sales or customer confidence?" ma:default="Little or No Chance" ma:format="Dropdown" ma:internalName="If_x0020_this_x0020_document_x0020_is_x0020_leaked_x002f_lost_x002c__x0020_could_x0020_there_x0020_be_x0020_loss_x0020_of_x0020_sales_x0020_or_x0020_customer_x0020_confidence_x003f_" ma:readOnly="false">
      <xsd:simpleType>
        <xsd:restriction base="dms:Choice">
          <xsd:enumeration value="Little or No Chance"/>
          <xsd:enumeration value="Some Chance"/>
          <xsd:enumeration value="Good Chance"/>
          <xsd:enumeration value="Definite Chance"/>
        </xsd:restriction>
      </xsd:simpleType>
    </xsd:element>
    <xsd:element name="Will_x0020_our_x0020_competitors_x0020_be_x0020_interested_x0020_in_x0020_acquiring_x0020_the_x0020_information_x0020_shared_x0020_in_x0020_this_x0020_document_x003f_" ma:index="17" ma:displayName="Will our competitors be interested in acquiring the information shared in this document?" ma:default="Little or No Chance" ma:format="Dropdown" ma:internalName="Will_x0020_our_x0020_competitors_x0020_be_x0020_interested_x0020_in_x0020_acquiring_x0020_the_x0020_information_x0020_shared_x0020_in_x0020_this_x0020_document_x003f_" ma:readOnly="false">
      <xsd:simpleType>
        <xsd:restriction base="dms:Choice">
          <xsd:enumeration value="Little or No Chance"/>
          <xsd:enumeration value="Some Chance"/>
          <xsd:enumeration value="Good Chance"/>
          <xsd:enumeration value="Definite Chance"/>
        </xsd:restriction>
      </xsd:simpleType>
    </xsd:element>
    <xsd:element name="Terms_x0020__x0026__x0020_Conditions" ma:index="19" nillable="true" ma:displayName="Terms &amp; Conditions" ma:internalName="Terms_x0020__x0026__x0020_Conditions" ma:readOnly="false" ma:requiredMultiChoice="true">
      <xsd:complexType>
        <xsd:complexContent>
          <xsd:extension base="dms:MultiChoice">
            <xsd:sequence>
              <xsd:element name="Value" maxOccurs="unbounded" minOccurs="0" nillable="true">
                <xsd:simpleType>
                  <xsd:restriction base="dms:Choice">
                    <xsd:enumeration value="I hereby confirm that this document does not contain any Cognizant/Customer confidential content and has been shared only with the appropriate audience."/>
                  </xsd:restriction>
                </xsd:simpleType>
              </xsd:element>
            </xsd:sequence>
          </xsd:extension>
        </xsd:complexContent>
      </xsd:complexType>
    </xsd:element>
    <xsd:element name="Approved_x0020_Date" ma:index="20" nillable="true" ma:displayName="Approved Date" ma:format="DateTime" ma:hidden="true" ma:internalName="Approved_x0020_Date" ma:readOnly="false">
      <xsd:simpleType>
        <xsd:restriction base="dms:DateTime"/>
      </xsd:simpleType>
    </xsd:element>
    <xsd:element name="Approvers" ma:index="21" nillable="true" ma:displayName="Approvers" ma:hidden="true" ma:internalName="Approvers" ma:readOnly="false">
      <xsd:simpleType>
        <xsd:restriction base="dms:Text">
          <xsd:maxLength value="255"/>
        </xsd:restriction>
      </xsd:simpleType>
    </xsd:element>
    <xsd:element name="Average_x0020_Criticality_x0020_Score" ma:index="22" nillable="true" ma:displayName="Average Criticality Score" ma:decimals="2" ma:hidden="true" ma:internalName="Average_x0020_Criticality_x0020_Score" ma:readOnly="false">
      <xsd:simpleType>
        <xsd:restriction base="dms:Number"/>
      </xsd:simpleType>
    </xsd:element>
    <xsd:element name="Champions" ma:index="23" nillable="true" ma:displayName="Champions" ma:hidden="true" ma:internalName="Champions" ma:readOnly="false">
      <xsd:simpleType>
        <xsd:restriction base="dms:Text">
          <xsd:maxLength value="255"/>
        </xsd:restriction>
      </xsd:simpleType>
    </xsd:element>
    <xsd:element name="Contributors" ma:index="24" nillable="true" ma:displayName="Contributors" ma:hidden="true" ma:internalName="Contributors" ma:readOnly="false">
      <xsd:simpleType>
        <xsd:restriction base="dms:Text">
          <xsd:maxLength value="255"/>
        </xsd:restriction>
      </xsd:simpleType>
    </xsd:element>
    <xsd:element name="Criticality" ma:index="25" nillable="true" ma:displayName="Criticality" ma:format="Dropdown" ma:hidden="true" ma:internalName="Criticality" ma:readOnly="false">
      <xsd:simpleType>
        <xsd:restriction base="dms:Choice">
          <xsd:enumeration value="C1"/>
          <xsd:enumeration value="C2"/>
          <xsd:enumeration value="C3"/>
          <xsd:enumeration value="C4"/>
        </xsd:restriction>
      </xsd:simpleType>
    </xsd:element>
    <xsd:element name="Leadership" ma:index="26" nillable="true" ma:displayName="Leadership" ma:hidden="true" ma:internalName="Leadership" ma:readOnly="false">
      <xsd:simpleType>
        <xsd:restriction base="dms:Text">
          <xsd:maxLength value="255"/>
        </xsd:restriction>
      </xsd:simpleType>
    </xsd:element>
    <xsd:element name="Source_x0020_Name" ma:index="27" nillable="true" ma:displayName="Source Name" ma:hidden="true" ma:internalName="Source_x0020_Name" ma:readOnly="false">
      <xsd:simpleType>
        <xsd:restriction base="dms:Text">
          <xsd:maxLength value="255"/>
        </xsd:restriction>
      </xsd:simpleType>
    </xsd:element>
    <xsd:element name="Users" ma:index="28" nillable="true" ma:displayName="Users" ma:hidden="true" ma:internalName="Users" ma:readOnly="false">
      <xsd:simpleType>
        <xsd:restriction base="dms:Text">
          <xsd:maxLength value="255"/>
        </xsd:restriction>
      </xsd:simpleType>
    </xsd:element>
    <xsd:element name="Rejected_x0020_Date" ma:index="29" nillable="true" ma:displayName="Rejected Date" ma:format="DateTime" ma:hidden="true" ma:internalName="Rejected_x0020_Date" ma:readOnly="false">
      <xsd:simpleType>
        <xsd:restriction base="dms:DateTime"/>
      </xsd:simpleType>
    </xsd:element>
    <xsd:element name="TaxCatchAll" ma:index="35" nillable="true" ma:displayName="Taxonomy Catch All Column" ma:hidden="true" ma:list="{8ce96926-472e-429a-aa93-01fbf90e9101}" ma:internalName="TaxCatchAll" ma:showField="CatchAllData" ma:web="749a950c-f017-416d-843d-194a457335d3">
      <xsd:complexType>
        <xsd:complexContent>
          <xsd:extension base="dms:MultiChoiceLookup">
            <xsd:sequence>
              <xsd:element name="Value" type="dms:Lookup" maxOccurs="unbounded" minOccurs="0" nillable="true"/>
            </xsd:sequence>
          </xsd:extension>
        </xsd:complexContent>
      </xsd:complexType>
    </xsd:element>
    <xsd:element name="IsCertified" ma:index="38" nillable="true" ma:displayName="IsCertified" ma:default="No" ma:description="To be updated by the KM Champions and BU Leadership" ma:format="Dropdown" ma:hidden="true" ma:internalName="IsCertified" ma:readOnly="false">
      <xsd:simpleType>
        <xsd:restriction base="dms:Choice">
          <xsd:enumeration value="Yes"/>
          <xsd:enumeration value="No"/>
        </xsd:restriction>
      </xsd:simpleType>
    </xsd:element>
    <xsd:element name="TaxCatchAllLabel" ma:index="42" nillable="true" ma:displayName="Taxonomy Catch All Column1" ma:hidden="true" ma:list="{8ce96926-472e-429a-aa93-01fbf90e9101}" ma:internalName="TaxCatchAllLabel" ma:readOnly="true" ma:showField="CatchAllDataLabel" ma:web="749a950c-f017-416d-843d-194a457335d3">
      <xsd:complexType>
        <xsd:complexContent>
          <xsd:extension base="dms:MultiChoiceLookup">
            <xsd:sequence>
              <xsd:element name="Value" type="dms:Lookup" maxOccurs="unbounded" minOccurs="0" nillable="true"/>
            </xsd:sequence>
          </xsd:extension>
        </xsd:complexContent>
      </xsd:complexType>
    </xsd:element>
    <xsd:element name="Approved_x0020_By" ma:index="44" nillable="true" ma:displayName="Approved By" ma:hidden="true" ma:list="UserInfo" ma:SearchPeopleOnly="false" ma:SharePointGroup="0" ma:internalName="Approved_x0020_By" ma:readOnly="false" ma:showField="EMail">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be97fc0-68fa-4f75-b37d-b557c88ee714" elementFormDefault="qualified">
    <xsd:import namespace="http://schemas.microsoft.com/office/2006/documentManagement/types"/>
    <xsd:import namespace="http://schemas.microsoft.com/office/infopath/2007/PartnerControls"/>
    <xsd:element name="Industry" ma:index="7" nillable="true" ma:displayName="Industry" ma:internalName="Industry" ma:readOnly="false" ma:requiredMultiChoice="true">
      <xsd:complexType>
        <xsd:complexContent>
          <xsd:extension base="dms:MultiChoice">
            <xsd:sequence>
              <xsd:element name="Value" maxOccurs="unbounded" minOccurs="0" nillable="true">
                <xsd:simpleType>
                  <xsd:restriction base="dms:Choice">
                    <xsd:enumeration value="All"/>
                    <xsd:enumeration value="Banking ＆ Financial Services"/>
                    <xsd:enumeration value="Banking Financial Services"/>
                    <xsd:enumeration value="Communications"/>
                    <xsd:enumeration value="Consumer Goods"/>
                    <xsd:enumeration value="Energy ＆ Utilities"/>
                    <xsd:enumeration value="EU"/>
                    <xsd:enumeration value="Healthcare"/>
                    <xsd:enumeration value="Information, Media ＆ Entertainment"/>
                    <xsd:enumeration value="Insurance"/>
                    <xsd:enumeration value="Internal"/>
                    <xsd:enumeration value="Life Sciences"/>
                    <xsd:enumeration value="Manufacturing ＆ Logistics"/>
                    <xsd:enumeration value="Retail"/>
                    <xsd:enumeration value="Technology"/>
                    <xsd:enumeration value="Travel ＆ Hospitality"/>
                  </xsd:restriction>
                </xsd:simpleType>
              </xsd:element>
            </xsd:sequence>
          </xsd:extension>
        </xsd:complexContent>
      </xsd:complexType>
    </xsd:element>
    <xsd:element name="Competency" ma:index="8" nillable="true" ma:displayName="Competency" ma:internalName="Competency" ma:readOnly="false" ma:requiredMultiChoice="true">
      <xsd:complexType>
        <xsd:complexContent>
          <xsd:extension base="dms:MultiChoice">
            <xsd:sequence>
              <xsd:element name="Value" maxOccurs="unbounded" minOccurs="0" nillable="true">
                <xsd:simpleType>
                  <xsd:restriction base="dms:Choice">
                    <xsd:enumeration value="SEO/Analytics"/>
                    <xsd:enumeration value="Accessibility"/>
                    <xsd:enumeration value="Digital Asset Management"/>
                    <xsd:enumeration value="Digital Experience Platforms"/>
                    <xsd:enumeration value="Strategy and Design"/>
                    <xsd:enumeration value="Customer  Communication Management(CCM)"/>
                    <xsd:enumeration value="Enterprise Content Management"/>
                    <xsd:enumeration value="Content and Marketing Services"/>
                    <xsd:enumeration value="Smart Search"/>
                    <xsd:enumeration value="Adobe"/>
                    <xsd:enumeration value="Intelligent Capture Automation(ICA)"/>
                    <xsd:enumeration value="Digital Learning"/>
                    <xsd:enumeration value="Digital Marketing"/>
                    <xsd:enumeration value="Digital Commerce"/>
                    <xsd:enumeration value="Modern Workplace"/>
                    <xsd:enumeration value="Modern Experience"/>
                    <xsd:enumeration value="Adobe CQ"/>
                    <xsd:enumeration value="Alfresco Records management"/>
                    <xsd:enumeration value="and Design, Digital Experience Engineering"/>
                    <xsd:enumeration value="BA and PO"/>
                    <xsd:enumeration value="BD"/>
                    <xsd:enumeration value="CI"/>
                    <xsd:enumeration value="CSP"/>
                    <xsd:enumeration value="DAM"/>
                    <xsd:enumeration value="DEP"/>
                    <xsd:enumeration value="DEP Consulting"/>
                    <xsd:enumeration value="Digital Experience and Design"/>
                    <xsd:enumeration value="Digital Factory"/>
                    <xsd:enumeration value="Digital Learning and Content"/>
                    <xsd:enumeration value="DX_AVM"/>
                    <xsd:enumeration value="DXP"/>
                    <xsd:enumeration value="General"/>
                    <xsd:enumeration value="iPhone"/>
                    <xsd:enumeration value="Learning ＆ Content"/>
                    <xsd:enumeration value="Mobile"/>
                    <xsd:enumeration value="Mobile Consulting / Strategy / Roadmap"/>
                    <xsd:enumeration value="Mobile Platforms"/>
                    <xsd:enumeration value="Mobility"/>
                    <xsd:enumeration value="Multi Experience Architecture"/>
                    <xsd:enumeration value="Office 365"/>
                    <xsd:enumeration value="Portal ＆ Content"/>
                    <xsd:enumeration value="ShaprePoint 2010/13"/>
                    <xsd:enumeration value="SharePoint"/>
                    <xsd:enumeration value="Web"/>
                  </xsd:restriction>
                </xsd:simpleType>
              </xsd:element>
            </xsd:sequence>
          </xsd:extension>
        </xsd:complexContent>
      </xsd:complexType>
    </xsd:element>
    <xsd:element name="Practice_x0020_Service_x0020_Offering" ma:index="9" nillable="true" ma:displayName="Practice Service Offering" ma:internalName="Practice_x0020_Service_x0020_Offering" ma:readOnly="false" ma:requiredMultiChoice="true">
      <xsd:complexType>
        <xsd:complexContent>
          <xsd:extension base="dms:MultiChoice">
            <xsd:sequence>
              <xsd:element name="Value" maxOccurs="unbounded" minOccurs="0" nillable="true">
                <xsd:simpleType>
                  <xsd:restriction base="dms:Choice">
                    <xsd:enumeration value="Adobe"/>
                    <xsd:enumeration value="Commerce"/>
                    <xsd:enumeration value="Content and Marketing Platforms"/>
                    <xsd:enumeration value="Design and Product"/>
                    <xsd:enumeration value="Experience Transformation"/>
                    <xsd:enumeration value="Learning"/>
                    <xsd:enumeration value="Marketing and Advertising Services"/>
                    <xsd:enumeration value="Modern Workplace"/>
                    <xsd:enumeration value="AD Design ＆ Build"/>
                    <xsd:enumeration value="AD Design ＆ Build, Development"/>
                    <xsd:enumeration value="Adobe CQ"/>
                    <xsd:enumeration value="Advisory / Strategy / Roadmap"/>
                    <xsd:enumeration value="All"/>
                    <xsd:enumeration value="Architecture and Design"/>
                    <xsd:enumeration value="Consulting"/>
                    <xsd:enumeration value="Consulting, Advisory / Strategy / Roadmap"/>
                    <xsd:enumeration value="Content ＆ Marketing Services"/>
                    <xsd:enumeration value="Content Creation and Management"/>
                    <xsd:enumeration value="Content Platforms"/>
                    <xsd:enumeration value="Digital Learning"/>
                    <xsd:enumeration value="Marketing Strategy and Operations"/>
                    <xsd:enumeration value="Customer and Employee Experience"/>
                    <xsd:enumeration value="Customer Experience Strategy"/>
                    <xsd:enumeration value="Digital Products and Services"/>
                    <xsd:enumeration value="Employee Experience Strategy"/>
                    <xsd:enumeration value="Design Consulting"/>
                    <xsd:enumeration value="Development"/>
                    <xsd:enumeration value="Environment Support"/>
                    <xsd:enumeration value="Migrations and Upgrades"/>
                    <xsd:enumeration value="Multi-platform Development"/>
                    <xsd:enumeration value="Omnichannel Commerce"/>
                    <xsd:enumeration value="Ecosystem Engineering ＆ Build"/>
                    <xsd:enumeration value="Platform Modernization"/>
                    <xsd:enumeration value="Strategy and Planning"/>
                    <xsd:enumeration value="Platform Assessment"/>
                    <xsd:enumeration value="Support and Maintenance"/>
                    <xsd:enumeration value="Testing"/>
                    <xsd:enumeration value="UI Design ＆ Build"/>
                    <xsd:enumeration value="UX Design"/>
                  </xsd:restriction>
                </xsd:simpleType>
              </xsd:element>
            </xsd:sequence>
          </xsd:extension>
        </xsd:complexContent>
      </xsd:complexType>
    </xsd:element>
    <xsd:element name="Technology" ma:index="10" nillable="true" ma:displayName="Technology" ma:internalName="Technology" ma:readOnly="false" ma:requiredMultiChoice="true">
      <xsd:complexType>
        <xsd:complexContent>
          <xsd:extension base="dms:MultiChoice">
            <xsd:sequence>
              <xsd:element name="Value" maxOccurs="unbounded" minOccurs="0" nillable="true">
                <xsd:simpleType>
                  <xsd:restriction base="dms:Choice">
                    <xsd:enumeration value=".Net"/>
                    <xsd:enumeration value="AB INITIO"/>
                    <xsd:enumeration value="ABAP"/>
                    <xsd:enumeration value="Actional DxSI"/>
                    <xsd:enumeration value="Adobe AEM"/>
                    <xsd:enumeration value="Akana API Management"/>
                    <xsd:enumeration value="Alfresco"/>
                    <xsd:enumeration value="All"/>
                    <xsd:enumeration value="Amdocs"/>
                    <xsd:enumeration value="Android"/>
                    <xsd:enumeration value="Angular JS"/>
                    <xsd:enumeration value="Angular JS,ASP.NET,C#,C#.NET,Microsoft .Net"/>
                    <xsd:enumeration value="Antenna"/>
                    <xsd:enumeration value="Apache Camel"/>
                    <xsd:enumeration value="Apigee"/>
                    <xsd:enumeration value="Appcelerator"/>
                    <xsd:enumeration value="Appcelerator Titanium"/>
                    <xsd:enumeration value="Appian"/>
                    <xsd:enumeration value="Appway"/>
                    <xsd:enumeration value="Aprimo"/>
                    <xsd:enumeration value="Ariba"/>
                    <xsd:enumeration value="Articulate"/>
                    <xsd:enumeration value="AS 400"/>
                    <xsd:enumeration value="ASP"/>
                    <xsd:enumeration value="ASP.NET"/>
                    <xsd:enumeration value="ATG Commerce"/>
                    <xsd:enumeration value="Attensity"/>
                    <xsd:enumeration value="AVAYA"/>
                    <xsd:enumeration value="AWS API Gateway"/>
                    <xsd:enumeration value="Axway API Gateway"/>
                    <xsd:enumeration value="Axway B2Bi"/>
                    <xsd:enumeration value="Axway DI"/>
                    <xsd:enumeration value="Axway Secure Transpor"/>
                    <xsd:enumeration value="Axway Sentinel"/>
                    <xsd:enumeration value="Axway Track ＆ Trace"/>
                    <xsd:enumeration value="B2B"/>
                    <xsd:enumeration value="BizTalk"/>
                    <xsd:enumeration value="Blackberry"/>
                    <xsd:enumeration value="Blaze"/>
                    <xsd:enumeration value="BPM"/>
                    <xsd:enumeration value="C"/>
                    <xsd:enumeration value="C#"/>
                    <xsd:enumeration value="C#.NET"/>
                    <xsd:enumeration value="C/C++"/>
                    <xsd:enumeration value="C++"/>
                    <xsd:enumeration value="CA Layer 7"/>
                    <xsd:enumeration value="CADIS"/>
                    <xsd:enumeration value="Callidus Cloud"/>
                    <xsd:enumeration value="CallidusCloud"/>
                    <xsd:enumeration value="Captivate"/>
                    <xsd:enumeration value="Chordiant"/>
                    <xsd:enumeration value="CISCO"/>
                    <xsd:enumeration value="Clarion"/>
                    <xsd:enumeration value="Cleo"/>
                    <xsd:enumeration value="Client Server"/>
                    <xsd:enumeration value="CMP-ECM"/>
                    <xsd:enumeration value="CMP-PCC"/>
                    <xsd:enumeration value="CMP-Sharepoint"/>
                    <xsd:enumeration value="Collaboration"/>
                    <xsd:enumeration value="Collibra"/>
                    <xsd:enumeration value="Connect:Direct"/>
                    <xsd:enumeration value="Cordys"/>
                    <xsd:enumeration value="Cornerstone OnDemand"/>
                    <xsd:enumeration value="Corticon"/>
                    <xsd:enumeration value="CRM"/>
                    <xsd:enumeration value="CRM-Customer Interaction Management"/>
                    <xsd:enumeration value="CRM-Digital Marketing"/>
                    <xsd:enumeration value="CSS"/>
                    <xsd:enumeration value="DB/Allegro"/>
                    <xsd:enumeration value="DB/DB2"/>
                    <xsd:enumeration value="DB/Informix"/>
                    <xsd:enumeration value="DB/Microsoft SQL"/>
                    <xsd:enumeration value="DB/Netezza"/>
                    <xsd:enumeration value="DB/Oracle"/>
                    <xsd:enumeration value="DB/Sybase"/>
                    <xsd:enumeration value="DB/Teradata"/>
                    <xsd:enumeration value="Dell Boomi"/>
                    <xsd:enumeration value="Delphi"/>
                    <xsd:enumeration value="Digital (API Management/Cloud Integration)"/>
                    <xsd:enumeration value="Documaker"/>
                    <xsd:enumeration value="Documentum"/>
                    <xsd:enumeration value="DOJO"/>
                    <xsd:enumeration value="Drools"/>
                    <xsd:enumeration value="Drupal"/>
                    <xsd:enumeration value="Drupal Commons"/>
                    <xsd:enumeration value="DW"/>
                    <xsd:enumeration value="DW Reporting - BO Reports"/>
                    <xsd:enumeration value="DW Reporting - Cognos"/>
                    <xsd:enumeration value="DW Reporting –Microstrategy"/>
                    <xsd:enumeration value="DW Reporting/Actuate"/>
                    <xsd:enumeration value="DW Reporting/BO"/>
                    <xsd:enumeration value="DW Reporting/Celequest"/>
                    <xsd:enumeration value="DW Reporting/Cognos"/>
                    <xsd:enumeration value="DW Reporting/Crystal Reports"/>
                    <xsd:enumeration value="DW Reporting/Hyperion"/>
                    <xsd:enumeration value="DW Reporting/Microstrategy"/>
                    <xsd:enumeration value="DW Reporting/OBIEE"/>
                    <xsd:enumeration value="DW Reporting/Outlooksoft"/>
                    <xsd:enumeration value="DW Reporting/Pentaho"/>
                    <xsd:enumeration value="DW Reporting/proclarity"/>
                    <xsd:enumeration value="DW Reporting/Qlikview"/>
                    <xsd:enumeration value="DW Reporting/SAS"/>
                    <xsd:enumeration value="DW Reporting/Siebel"/>
                    <xsd:enumeration value="DW Reporting/SSAS"/>
                    <xsd:enumeration value="DW Reporting/SSRS"/>
                    <xsd:enumeration value="ECM"/>
                    <xsd:enumeration value="EDIFECS"/>
                    <xsd:enumeration value="EDM"/>
                    <xsd:enumeration value="EGL and AMB"/>
                    <xsd:enumeration value="Eloqua"/>
                    <xsd:enumeration value="Emergin Technologies-BPM"/>
                    <xsd:enumeration value="Emergin Technologies-ESB"/>
                    <xsd:enumeration value="Emerging Technologies-BPM"/>
                    <xsd:enumeration value="Emerging Technologies-ESB"/>
                    <xsd:enumeration value="Endeaca Search"/>
                    <xsd:enumeration value="Enterprise Decision Management (EDM)-BAM"/>
                    <xsd:enumeration value="Enterprise Decision Management (EDM)-BRMS"/>
                    <xsd:enumeration value="Enterprise Decision Management (EDM)-DI"/>
                    <xsd:enumeration value="ERP"/>
                    <xsd:enumeration value="ERP Analytics"/>
                    <xsd:enumeration value="ETL/Abinitio"/>
                    <xsd:enumeration value="ETL/Datastage"/>
                    <xsd:enumeration value="ETL/DB2_Information Builder"/>
                    <xsd:enumeration value="ETL/Informatica"/>
                    <xsd:enumeration value="ETL/ODI"/>
                    <xsd:enumeration value="ETL/OWB"/>
                    <xsd:enumeration value="ETL/SAS"/>
                    <xsd:enumeration value="ETL/SSIS"/>
                    <xsd:enumeration value="ETL/Teradata"/>
                    <xsd:enumeration value="ETL-Datastage"/>
                    <xsd:enumeration value="ETL-Informatica"/>
                    <xsd:enumeration value="Exstream"/>
                    <xsd:enumeration value="FAST Search"/>
                    <xsd:enumeration value="Filenet"/>
                    <xsd:enumeration value="Fiorano"/>
                    <xsd:enumeration value="Genesys"/>
                    <xsd:enumeration value="Gentran"/>
                    <xsd:enumeration value="GlobalScape"/>
                    <xsd:enumeration value="HANA"/>
                    <xsd:enumeration value="HCM"/>
                    <xsd:enumeration value="HighJump"/>
                    <xsd:enumeration value="HTML"/>
                    <xsd:enumeration value="HTML5 Mobile Web"/>
                    <xsd:enumeration value="Hyperian"/>
                    <xsd:enumeration value="IBM – Application Integration Suite"/>
                    <xsd:enumeration value="IBM – Blockchain"/>
                    <xsd:enumeration value="IBM - Bluemix"/>
                    <xsd:enumeration value="IBM - Datapower"/>
                    <xsd:enumeration value="IBM - IIB"/>
                    <xsd:enumeration value="IBM - MQ"/>
                    <xsd:enumeration value="IBM - Others"/>
                    <xsd:enumeration value="IBM – PureApplication"/>
                    <xsd:enumeration value="IBM – Security Access Manager"/>
                    <xsd:enumeration value="IBM - Sterling"/>
                    <xsd:enumeration value="IBM - WSRR"/>
                    <xsd:enumeration value="IBM API Connect"/>
                    <xsd:enumeration value="IBM App Connect/Cast Iron"/>
                    <xsd:enumeration value="IBM Assembler"/>
                    <xsd:enumeration value="IBM BPM"/>
                    <xsd:enumeration value="IBM DI"/>
                    <xsd:enumeration value="IBM Sterling MCS"/>
                    <xsd:enumeration value="IBM Tealeaf"/>
                    <xsd:enumeration value="IBM Websphere Portal"/>
                    <xsd:enumeration value="IBM Worklight"/>
                    <xsd:enumeration value="IBM WTX / ITX"/>
                    <xsd:enumeration value="iLOg"/>
                    <xsd:enumeration value="Infor"/>
                    <xsd:enumeration value="Interactive Intelligence"/>
                    <xsd:enumeration value="iOS"/>
                    <xsd:enumeration value="Ireport Design ＆ Jasper deployment"/>
                    <xsd:enumeration value="Ireport Design/Jasper deployment"/>
                    <xsd:enumeration value="iWay"/>
                    <xsd:enumeration value="J2EE"/>
                    <xsd:enumeration value="Java"/>
                    <xsd:enumeration value="Javascript"/>
                    <xsd:enumeration value="JBPM"/>
                    <xsd:enumeration value="JBPM ＆ JBOSS BRMS"/>
                    <xsd:enumeration value="JDA"/>
                    <xsd:enumeration value="Jitterbit"/>
                    <xsd:enumeration value="Jive"/>
                    <xsd:enumeration value="JQTouch"/>
                    <xsd:enumeration value="JQuery Mobile"/>
                    <xsd:enumeration value="Jquery/AngularJS/Backbone.js/JS"/>
                    <xsd:enumeration value="Jscript.NET"/>
                    <xsd:enumeration value="Kaazing Websocket Gateway"/>
                    <xsd:enumeration value="Kabira"/>
                    <xsd:enumeration value="Kofax"/>
                    <xsd:enumeration value="Kony"/>
                    <xsd:enumeration value="LDAP"/>
                    <xsd:enumeration value="Learning and Content"/>
                    <xsd:enumeration value="Liferay"/>
                    <xsd:enumeration value="LIMS"/>
                    <xsd:enumeration value="Lithium"/>
                    <xsd:enumeration value="Lotus Notes"/>
                    <xsd:enumeration value="MADP"/>
                    <xsd:enumeration value="Mainframe"/>
                    <xsd:enumeration value="Mark Logic"/>
                    <xsd:enumeration value="MDM"/>
                    <xsd:enumeration value="MEAP"/>
                    <xsd:enumeration value="MEAP/MADP"/>
                    <xsd:enumeration value="Microsoft .Net"/>
                    <xsd:enumeration value="Microsoft BizTalk Server"/>
                    <xsd:enumeration value="Microsoft CRM"/>
                    <xsd:enumeration value="Microsoft Dynamics"/>
                    <xsd:enumeration value="Microsoft Dynamics AX"/>
                    <xsd:enumeration value="Microsoft Dynamics CRM"/>
                    <xsd:enumeration value="Middleware Integration"/>
                    <xsd:enumeration value="Mobile"/>
                    <xsd:enumeration value="MONGODB"/>
                    <xsd:enumeration value="Monotouch"/>
                    <xsd:enumeration value="MOODLE"/>
                    <xsd:enumeration value="Movex"/>
                    <xsd:enumeration value="MuleSoft"/>
                    <xsd:enumeration value="NA"/>
                    <xsd:enumeration value="Native"/>
                    <xsd:enumeration value="Natural"/>
                    <xsd:enumeration value="Netsuite"/>
                    <xsd:enumeration value="Newgen"/>
                    <xsd:enumeration value="Not Applicable"/>
                    <xsd:enumeration value="Not Available"/>
                    <xsd:enumeration value="Objective C"/>
                    <xsd:enumeration value="OCOD"/>
                    <xsd:enumeration value="OpenText"/>
                    <xsd:enumeration value="OpenText BizManager"/>
                    <xsd:enumeration value="OpenText Process Suite"/>
                    <xsd:enumeration value="Oracle - EBS"/>
                    <xsd:enumeration value="Oracle - FMW"/>
                    <xsd:enumeration value="Oracle – JDE"/>
                    <xsd:enumeration value="Oracle – Kronos"/>
                    <xsd:enumeration value="Oracle – PSFT"/>
                    <xsd:enumeration value="Oracle ADF"/>
                    <xsd:enumeration value="Oracle API Gateway"/>
                    <xsd:enumeration value="Oracle B2B"/>
                    <xsd:enumeration value="Oracle BPM"/>
                    <xsd:enumeration value="Oracle eloqua"/>
                    <xsd:enumeration value="Oracle HCM"/>
                    <xsd:enumeration value="Oracle Integration Cloud Service"/>
                    <xsd:enumeration value="Oracle PAAS Cloud"/>
                    <xsd:enumeration value="Oracle Process Cloud Service"/>
                    <xsd:enumeration value="Oracle Rightnow"/>
                    <xsd:enumeration value="Oracle SAAS Cloud"/>
                    <xsd:enumeration value="Oracle Service Bus"/>
                    <xsd:enumeration value="Oracle SOA"/>
                    <xsd:enumeration value="Oracle SOA Cloud"/>
                    <xsd:enumeration value="Oracle SOA Cloud Service"/>
                    <xsd:enumeration value="Oracle-DB"/>
                    <xsd:enumeration value="Oracle-EBS"/>
                    <xsd:enumeration value="Oracle-EDGE"/>
                    <xsd:enumeration value="Oracle-FMW"/>
                    <xsd:enumeration value="Oracle-Fusion"/>
                    <xsd:enumeration value="Oracle-JDE"/>
                    <xsd:enumeration value="Oracle-Kronos"/>
                    <xsd:enumeration value="Oracle-PSFT"/>
                    <xsd:enumeration value="Others"/>
                    <xsd:enumeration value="PB"/>
                    <xsd:enumeration value="Pega"/>
                    <xsd:enumeration value="Pega Works"/>
                    <xsd:enumeration value="Perl"/>
                    <xsd:enumeration value="PhoneGap"/>
                    <xsd:enumeration value="PHP"/>
                    <xsd:enumeration value="PL/SQL"/>
                    <xsd:enumeration value="PPS"/>
                    <xsd:enumeration value="Progress"/>
                    <xsd:enumeration value="Progress 4GL"/>
                    <xsd:enumeration value="Progress OpenEdge"/>
                    <xsd:enumeration value="PRPC"/>
                    <xsd:enumeration value="Python"/>
                    <xsd:enumeration value="Qlik"/>
                    <xsd:enumeration value="Red Prairie"/>
                    <xsd:enumeration value="Redhat"/>
                    <xsd:enumeration value="Redhat 3Scale"/>
                    <xsd:enumeration value="Redhat Fuse Platform"/>
                    <xsd:enumeration value="Redhat Openshift wrt Microservices SpringBoot"/>
                    <xsd:enumeration value="REST"/>
                    <xsd:enumeration value="SABA"/>
                    <xsd:enumeration value="SAP"/>
                    <xsd:enumeration value="SAP ABAP"/>
                    <xsd:enumeration value="SAP APO"/>
                    <xsd:enumeration value="SAP Basis"/>
                    <xsd:enumeration value="SAP Business Objects"/>
                    <xsd:enumeration value="SAP Business Warehouse"/>
                    <xsd:enumeration value="SAP CRM"/>
                    <xsd:enumeration value="SAP CS"/>
                    <xsd:enumeration value="SAP EWM"/>
                    <xsd:enumeration value="SAP FICO"/>
                    <xsd:enumeration value="SAP Fiori"/>
                    <xsd:enumeration value="SAP HANA"/>
                    <xsd:enumeration value="SAP HCM"/>
                    <xsd:enumeration value="SAP HR - Functional"/>
                    <xsd:enumeration value="SAP Hybris"/>
                    <xsd:enumeration value="SAP Industry specific Sol"/>
                    <xsd:enumeration value="SAP Material Management (MM)"/>
                    <xsd:enumeration value="SAP Mobile Platform"/>
                    <xsd:enumeration value="SAP Mobility"/>
                    <xsd:enumeration value="SAP PI"/>
                    <xsd:enumeration value="SAP Plant Maintenance"/>
                    <xsd:enumeration value="SAP Portal"/>
                    <xsd:enumeration value="SAP Production Planning"/>
                    <xsd:enumeration value="SAP Project Systems"/>
                    <xsd:enumeration value="SAP Quality Management (QM)"/>
                    <xsd:enumeration value="SAP Retail"/>
                    <xsd:enumeration value="SAP SD"/>
                    <xsd:enumeration value="SAP SRM"/>
                    <xsd:enumeration value="SAP User Experience"/>
                    <xsd:enumeration value="SAP Vistex"/>
                    <xsd:enumeration value="SAP Warehouse management (WM)"/>
                    <xsd:enumeration value="Savvion"/>
                    <xsd:enumeration value="SCM"/>
                    <xsd:enumeration value="SDL Tridion"/>
                    <xsd:enumeration value="Seeburger"/>
                    <xsd:enumeration value="Sencha Touch"/>
                    <xsd:enumeration value="SFDC"/>
                    <xsd:enumeration value="Siebel"/>
                    <xsd:enumeration value="Site core"/>
                    <xsd:enumeration value="Snaplogic"/>
                    <xsd:enumeration value="SOA"/>
                    <xsd:enumeration value="SOA Software"/>
                    <xsd:enumeration value="SOAP"/>
                    <xsd:enumeration value="Social CRM"/>
                    <xsd:enumeration value="Software AG"/>
                    <xsd:enumeration value="Software AG DBP (Digital Business Platform)"/>
                    <xsd:enumeration value="SoftwareAG - webmethods"/>
                    <xsd:enumeration value="Sonic ESB ＆ MQ"/>
                    <xsd:enumeration value="Splunk"/>
                    <xsd:enumeration value="SPM"/>
                    <xsd:enumeration value="SQL"/>
                    <xsd:enumeration value="Sterling Integrator (SI)"/>
                    <xsd:enumeration value="SUCCESS FACTORS"/>
                    <xsd:enumeration value="SuccessFactors"/>
                    <xsd:enumeration value="SumTotal"/>
                    <xsd:enumeration value="SumTotal Systems"/>
                    <xsd:enumeration value="SYstar"/>
                    <xsd:enumeration value="Tandem"/>
                    <xsd:enumeration value="TIBCO – BE"/>
                    <xsd:enumeration value="TIBCO – BPM"/>
                    <xsd:enumeration value="TIBCO – BW"/>
                    <xsd:enumeration value="TIBCO – Others"/>
                    <xsd:enumeration value="TIBCO Mashery"/>
                    <xsd:enumeration value="Transfer CFT"/>
                    <xsd:enumeration value="Unica"/>
                    <xsd:enumeration value="UNKNOWN"/>
                    <xsd:enumeration value="Varicent"/>
                    <xsd:enumeration value="Vax/VMS"/>
                    <xsd:enumeration value="VB.NET"/>
                    <xsd:enumeration value="Veeva"/>
                    <xsd:enumeration value="WCM"/>
                    <xsd:enumeration value="WCS"/>
                    <xsd:enumeration value="Web"/>
                    <xsd:enumeration value="Web Based Others"/>
                    <xsd:enumeration value="Web Method"/>
                    <xsd:enumeration value="Web technology stack"/>
                    <xsd:enumeration value="Windows"/>
                    <xsd:enumeration value="Windows Mobile"/>
                    <xsd:enumeration value="Windows8"/>
                    <xsd:enumeration value="WODM"/>
                    <xsd:enumeration value="Workday"/>
                    <xsd:enumeration value="Xamarin"/>
                    <xsd:enumeration value="XML"/>
                    <xsd:enumeration value="Xpression"/>
                  </xsd:restriction>
                </xsd:simpleType>
              </xsd:element>
            </xsd:sequence>
          </xsd:extension>
        </xsd:complexContent>
      </xsd:complexType>
    </xsd:element>
    <xsd:element name="Industry_x0020_Segment" ma:index="11" nillable="true" ma:displayName="Industry Segment" ma:internalName="Industry_x0020_Segment">
      <xsd:complexType>
        <xsd:complexContent>
          <xsd:extension base="dms:MultiChoice">
            <xsd:sequence>
              <xsd:element name="Value" maxOccurs="unbounded" minOccurs="0" nillable="true">
                <xsd:simpleType>
                  <xsd:restriction base="dms:Choice">
                    <xsd:enumeration value="BFS"/>
                    <xsd:enumeration value="Assets ＆ Wealth Management"/>
                    <xsd:enumeration value="Cards ＆ Payments"/>
                    <xsd:enumeration value="Personal Finance Management"/>
                    <xsd:enumeration value="Retail Banking"/>
                    <xsd:enumeration value="Communications"/>
                    <xsd:enumeration value="Energy ＆ Utilities"/>
                    <xsd:enumeration value="Energy"/>
                    <xsd:enumeration value="Utilities"/>
                    <xsd:enumeration value="Healthcare"/>
                    <xsd:enumeration value="Others"/>
                    <xsd:enumeration value="Patient Benefit Management"/>
                    <xsd:enumeration value="Payer"/>
                    <xsd:enumeration value="Provider"/>
                    <xsd:enumeration value="IME"/>
                    <xsd:enumeration value="Education"/>
                    <xsd:enumeration value="Entertainment"/>
                    <xsd:enumeration value="Information Services"/>
                    <xsd:enumeration value="Media"/>
                    <xsd:enumeration value="Publishing"/>
                    <xsd:enumeration value="Insurance"/>
                    <xsd:enumeration value="Life ＆ Annuities"/>
                    <xsd:enumeration value="Properties ＆ Casuality"/>
                    <xsd:enumeration value="ReInsurance"/>
                    <xsd:enumeration value="Life Sciences"/>
                    <xsd:enumeration value="Manlog"/>
                    <xsd:enumeration value="Automotive"/>
                    <xsd:enumeration value="Logistics"/>
                    <xsd:enumeration value="Manufacturing"/>
                    <xsd:enumeration value="Technology"/>
                    <xsd:enumeration value="Hi-Tech"/>
                    <xsd:enumeration value="Independent Software Vendors"/>
                    <xsd:enumeration value="Online"/>
                  </xsd:restriction>
                </xsd:simpleType>
              </xsd:element>
            </xsd:sequence>
          </xsd:extension>
        </xsd:complexContent>
      </xsd:complexType>
    </xsd:element>
    <xsd:element name="Practice_x0020_Solution_x0020_Offering" ma:index="12" nillable="true" ma:displayName="Practice Solution Offering" ma:internalName="Practice_x0020_Solution_x0020_Offering">
      <xsd:complexType>
        <xsd:complexContent>
          <xsd:extension base="dms:MultiChoice">
            <xsd:sequence>
              <xsd:element name="Value" maxOccurs="unbounded" minOccurs="0" nillable="true">
                <xsd:simpleType>
                  <xsd:restriction base="dms:Choice">
                    <xsd:enumeration value="Business Process Management"/>
                    <xsd:enumeration value="Case Management"/>
                    <xsd:enumeration value="Collaboration"/>
                    <xsd:enumeration value="Customer Communication Management"/>
                    <xsd:enumeration value="Document Management"/>
                    <xsd:enumeration value="Enterprise Search"/>
                    <xsd:enumeration value="Imaging and Scanning"/>
                    <xsd:enumeration value="Records Management and Archival"/>
                  </xsd:restriction>
                </xsd:simpleType>
              </xsd:element>
            </xsd:sequence>
          </xsd:extension>
        </xsd:complexContent>
      </xsd:complexType>
    </xsd:element>
    <xsd:element name="Archetype" ma:index="13" nillable="true" ma:displayName="Archetype" ma:internalName="Archetype">
      <xsd:complexType>
        <xsd:complexContent>
          <xsd:extension base="dms:MultiChoice">
            <xsd:sequence>
              <xsd:element name="Value" maxOccurs="unbounded" minOccurs="0" nillable="true">
                <xsd:simpleType>
                  <xsd:restriction base="dms:Choice">
                    <xsd:enumeration value="Consulting and Advisory"/>
                    <xsd:enumeration value="Modern Digital Workplace - Enterprise Collaboration"/>
                    <xsd:enumeration value="Omnichannel Experience engineering"/>
                    <xsd:enumeration value="Content Creation"/>
                    <xsd:enumeration value="Digital Content"/>
                    <xsd:enumeration value="Learning Content"/>
                    <xsd:enumeration value="Technical Content"/>
                    <xsd:enumeration value="Content distribution ＆ Progression"/>
                    <xsd:enumeration value="Content Migrationor Localization in CMS"/>
                    <xsd:enumeration value="Learning Management System Administration"/>
                    <xsd:enumeration value="Legacy to HTML5 conversion"/>
                    <xsd:enumeration value="Mobile content maintenance"/>
                    <xsd:enumeration value="Web content scrapping"/>
                    <xsd:enumeration value="Website maintenance and content updates"/>
                    <xsd:enumeration value="Content Production And Publishing"/>
                    <xsd:enumeration value="Authoring for CMS platforms"/>
                    <xsd:enumeration value="Campaign asset production"/>
                    <xsd:enumeration value="E-Detailing"/>
                    <xsd:enumeration value="E-Mail"/>
                    <xsd:enumeration value="Print - Flyers, Brochures, Articles"/>
                    <xsd:enumeration value="Text for Audio Video and Audio for Video"/>
                    <xsd:enumeration value="Video editing"/>
                    <xsd:enumeration value="Video montage creation"/>
                    <xsd:enumeration value="Video production for multichannel platforms"/>
                    <xsd:enumeration value="Web epublishing - Digital media - Articles - Newsletters - Others"/>
                    <xsd:enumeration value="Web Librarian services - Tagging and Indexing"/>
                    <xsd:enumeration value="Web Online Publishing - Forms - Surveys - Blogposts - Social"/>
                    <xsd:enumeration value="Web Platform based publishing"/>
                    <xsd:enumeration value="Websites - Page build and content"/>
                    <xsd:enumeration value="Development"/>
                    <xsd:enumeration value="Adobe Managed Services"/>
                    <xsd:enumeration value="Content service platform"/>
                    <xsd:enumeration value="E- Commerce"/>
                    <xsd:enumeration value="Learning And Content"/>
                    <xsd:enumeration value="LMS Platform Implementation"/>
                    <xsd:enumeration value="Modern Digital Workplace - Enterprise Collaboration - Apps Development"/>
                    <xsd:enumeration value="Modern Digital Workplace - Enterprise Collaboration - Portal Development"/>
                    <xsd:enumeration value="Omnichannel Experience engineering - Mobile Application Development"/>
                    <xsd:enumeration value="Omnichannel Experience engineering - Modern experience development"/>
                    <xsd:enumeration value="Omnichannel Experience engineering - Web development"/>
                    <xsd:enumeration value="Web Content Management"/>
                    <xsd:enumeration value="Digital Asset Management"/>
                    <xsd:enumeration value="DAM Development"/>
                    <xsd:enumeration value="Digital Marketing services"/>
                    <xsd:enumeration value="Marketing Accelerator"/>
                    <xsd:enumeration value="Marketing Campaign Services"/>
                    <xsd:enumeration value="MarTech Optimisation"/>
                    <xsd:enumeration value="Operating Model Redesign"/>
                    <xsd:enumeration value="Enhancement And Support"/>
                    <xsd:enumeration value="Run or Industrialized Digital Services"/>
                    <xsd:enumeration value="Modernization"/>
                    <xsd:enumeration value="E-Commerce Modernization and Re-platforming"/>
                    <xsd:enumeration value="Modern Digital Workplace - Enterprise Collaboration - Migration"/>
                    <xsd:enumeration value="Nextgen App Assurance"/>
                    <xsd:enumeration value="UI Testing"/>
                  </xsd:restriction>
                </xsd:simpleType>
              </xsd:element>
            </xsd:sequence>
          </xsd:extension>
        </xsd:complexContent>
      </xsd:complexType>
    </xsd:element>
    <xsd:element name="Region" ma:index="14" nillable="true" ma:displayName="Region" ma:internalName="Region">
      <xsd:complexType>
        <xsd:complexContent>
          <xsd:extension base="dms:MultiChoice">
            <xsd:sequence>
              <xsd:element name="Value" maxOccurs="unbounded" minOccurs="0" nillable="true">
                <xsd:simpleType>
                  <xsd:restriction base="dms:Choice">
                    <xsd:enumeration value="Africa"/>
                    <xsd:enumeration value="ANZ"/>
                    <xsd:enumeration value="Asia Pacific"/>
                    <xsd:enumeration value="Europe"/>
                    <xsd:enumeration value="Latin America"/>
                    <xsd:enumeration value="Middle East"/>
                    <xsd:enumeration value="North America"/>
                    <xsd:enumeration value="Rest of the World"/>
                    <xsd:enumeration value="UK"/>
                    <xsd:enumeration value="EMEA"/>
                    <xsd:enumeration value="APJ"/>
                  </xsd:restriction>
                </xsd:simpleType>
              </xsd:element>
            </xsd:sequence>
          </xsd:extension>
        </xsd:complexContent>
      </xsd:complexType>
    </xsd:element>
    <xsd:element name="FeaturedContent" ma:index="18" nillable="true" ma:displayName="FeaturedContent" ma:default="0" ma:format="Dropdown" ma:internalName="FeaturedContent">
      <xsd:simpleType>
        <xsd:restriction base="dms:Boolean"/>
      </xsd:simpleType>
    </xsd:element>
    <xsd:element name="Competency_x0020_or_x0020_Domain" ma:index="30" nillable="true" ma:displayName="Competency or Domain" ma:hidden="true" ma:internalName="Competency_x0020_or_x0020_Domain" ma:readOnly="false">
      <xsd:complexType>
        <xsd:complexContent>
          <xsd:extension base="dms:MultiChoice">
            <xsd:sequence>
              <xsd:element name="Value" maxOccurs="unbounded" minOccurs="0" nillable="true">
                <xsd:simpleType>
                  <xsd:restriction base="dms:Choice">
                    <xsd:enumeration value="4. Global Delivery Model"/>
                    <xsd:enumeration value="Adobe"/>
                    <xsd:enumeration value="Adobe CQ"/>
                    <xsd:enumeration value="Advance JS"/>
                    <xsd:enumeration value="Agency Services"/>
                    <xsd:enumeration value="Alfresco"/>
                    <xsd:enumeration value="Alfresco Records management"/>
                    <xsd:enumeration value="Antenna"/>
                    <xsd:enumeration value="AVM"/>
                    <xsd:enumeration value="Backend as a Service"/>
                    <xsd:enumeration value="Blackberry"/>
                    <xsd:enumeration value="CI"/>
                    <xsd:enumeration value="Collab"/>
                    <xsd:enumeration value="Commerce"/>
                    <xsd:enumeration value="Communications"/>
                    <xsd:enumeration value="Content"/>
                    <xsd:enumeration value="Content - L ＆ C"/>
                    <xsd:enumeration value="Content Service Platform"/>
                    <xsd:enumeration value="Creative Design"/>
                    <xsd:enumeration value="Customer Communication Management"/>
                    <xsd:enumeration value="DEP"/>
                    <xsd:enumeration value="DEP Consulting"/>
                    <xsd:enumeration value="Design"/>
                    <xsd:enumeration value="Design and Strategy"/>
                    <xsd:enumeration value="Digital Experience and Design"/>
                    <xsd:enumeration value="Digital Experience Engineering"/>
                    <xsd:enumeration value="Digital Factory"/>
                    <xsd:enumeration value="Digital Learning"/>
                    <xsd:enumeration value="Digital Learning and Content"/>
                    <xsd:enumeration value="Digital Marketing"/>
                    <xsd:enumeration value="Documentum"/>
                    <xsd:enumeration value="Drupal"/>
                    <xsd:enumeration value="ECM"/>
                    <xsd:enumeration value="IBM ECM"/>
                    <xsd:enumeration value="Lotus Notes"/>
                    <xsd:enumeration value="OpenText"/>
                    <xsd:enumeration value="Oracle UCM"/>
                    <xsd:enumeration value="Search"/>
                    <xsd:enumeration value="Strategic Growth Opportunity and Innovation"/>
                    <xsd:enumeration value="Enterprise Architecture"/>
                    <xsd:enumeration value="Enterprise Content Management"/>
                    <xsd:enumeration value="FatWire"/>
                    <xsd:enumeration value="General"/>
                    <xsd:enumeration value="IBM MobileFirst"/>
                    <xsd:enumeration value="IBM Worklight"/>
                    <xsd:enumeration value="ICP"/>
                    <xsd:enumeration value="iOS"/>
                    <xsd:enumeration value="Kony"/>
                    <xsd:enumeration value="Learning ＆ Content"/>
                    <xsd:enumeration value="LifeRay Portal"/>
                    <xsd:enumeration value="Microsoft SQL Server"/>
                    <xsd:enumeration value="Mobile Consulting / Strategy / Roadmap"/>
                    <xsd:enumeration value="'Mobile Consulting / Strategy / Roadmap"/>
                    <xsd:enumeration value="Mobile Platforms"/>
                    <xsd:enumeration value="Android"/>
                    <xsd:enumeration value="Moovweb"/>
                    <xsd:enumeration value="Vamarin"/>
                    <xsd:enumeration value="Windows Mobile"/>
                    <xsd:enumeration value="xAMARIN"/>
                    <xsd:enumeration value="Mobile Testing"/>
                    <xsd:enumeration value="Performance ＆ Security Testing"/>
                    <xsd:enumeration value="Mobile UX"/>
                    <xsd:enumeration value="Mobility"/>
                    <xsd:enumeration value="Modern Work Place"/>
                    <xsd:enumeration value="Nintex 2010/13"/>
                    <xsd:enumeration value="Office 365"/>
                    <xsd:enumeration value="Omni Channel"/>
                    <xsd:enumeration value="Omni-Channel"/>
                    <xsd:enumeration value="Oracle WebCenter"/>
                    <xsd:enumeration value="Oracle WebCenter'"/>
                    <xsd:enumeration value="Oracle WebLogic"/>
                    <xsd:enumeration value="PAAS/MBaaS"/>
                    <xsd:enumeration value="Portal ＆ Content"/>
                    <xsd:enumeration value="SDL Tridion"/>
                    <xsd:enumeration value="Sitecore"/>
                    <xsd:enumeration value="Team Site"/>
                    <xsd:enumeration value="Vignetee"/>
                    <xsd:enumeration value="WebSphere Portal"/>
                    <xsd:enumeration value="Portals/Social/Sharepoint/Collaboration"/>
                    <xsd:enumeration value="Program Management"/>
                    <xsd:enumeration value="Server Side Engineering"/>
                    <xsd:enumeration value="ShaprePoint 2010/13"/>
                    <xsd:enumeration value="SharePoint"/>
                    <xsd:enumeration value="Bamboo WebParts 2010"/>
                    <xsd:enumeration value="Social"/>
                    <xsd:enumeration value="Strategy ＆ Design"/>
                    <xsd:enumeration value="T＆M"/>
                    <xsd:enumeration value="Technology Office"/>
                    <xsd:enumeration value="User Experience"/>
                    <xsd:enumeration value="WCM"/>
                    <xsd:enumeration value="Web ＆ Mobile Programming"/>
                    <xsd:enumeration value="Web Development"/>
                  </xsd:restriction>
                </xsd:simpleType>
              </xsd:element>
            </xsd:sequence>
          </xsd:extension>
        </xsd:complexContent>
      </xsd:complexType>
    </xsd:element>
    <xsd:element name="FlowFlag" ma:index="46" nillable="true" ma:displayName="FlowFlag" ma:decimals="2" ma:default="0" ma:hidden="true" ma:internalName="FlowFlag" ma:readOnly="false">
      <xsd:simpleType>
        <xsd:restriction base="dms:Number"/>
      </xsd:simpleType>
    </xsd:element>
    <xsd:element name="Last_x0020_Updated_x0020_By" ma:index="47" nillable="true" ma:displayName="Last Updated By" ma:hidden="true" ma:list="UserInfo" ma:SearchPeopleOnly="false" ma:SharePointGroup="0" ma:internalName="Last_x0020_Updated_x0020_By"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39ceb4ab-4d02-4790-9c8e-fe18fcde5657" elementFormDefault="qualified">
    <xsd:import namespace="http://schemas.microsoft.com/office/2006/documentManagement/types"/>
    <xsd:import namespace="http://schemas.microsoft.com/office/infopath/2007/PartnerControls"/>
    <xsd:element name="ArchivalDate" ma:index="40" nillable="true" ma:displayName="ArchivalDate" ma:format="DateOnly" ma:hidden="true" ma:internalName="ArchivalDate" ma:readOnly="fals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4" ma:displayName="Content Type"/>
        <xsd:element ref="dc:title"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striction xmlns="749a950c-f017-416d-843d-194a457335d3">Shared with Enterprise</Restriction>
    <Approved_x0020_By xmlns="749a950c-f017-416d-843d-194a457335d3">
      <UserInfo>
        <DisplayName/>
        <AccountId xsi:nil="true"/>
        <AccountType/>
      </UserInfo>
    </Approved_x0020_By>
    <Approved_x0020_Date xmlns="749a950c-f017-416d-843d-194a457335d3">2017-12-26T09:13:15+00:00</Approved_x0020_Date>
    <Criticality xmlns="749a950c-f017-416d-843d-194a457335d3">C3</Criticality>
    <Description_x0020_Of_x0020_The_x0020_Asset xmlns="749a950c-f017-416d-843d-194a457335d3">Description Of The Asset</Description_x0020_Of_x0020_The_x0020_Asset>
    <If_x0020_this_x0020_document_x0020_is_x0020_leaked_x002f_lost_x002c__x0020_could_x0020_there_x0020_be_x0020_loss_x0020_of_x0020_Cognizant_x0020_Trade_x0020_Secret_x0020__x002f__x0020_Patent_x0020_Protection_x003f_ xmlns="749a950c-f017-416d-843d-194a457335d3">Little or No Chance</If_x0020_this_x0020_document_x0020_is_x0020_leaked_x002f_lost_x002c__x0020_could_x0020_there_x0020_be_x0020_loss_x0020_of_x0020_Cognizant_x0020_Trade_x0020_Secret_x0020__x002f__x0020_Patent_x0020_Protection_x003f_>
    <IsCertified xmlns="749a950c-f017-416d-843d-194a457335d3">No</IsCertified>
    <If_x0020_this_x0020_document_x0020_is_x0020_leaked_x002f_lost_x002c__x0020_could_x0020_there_x0020_be_x0020_loss_x0020_of_x0020_sales_x0020_or_x0020_customer_x0020_confidence_x003f_ xmlns="749a950c-f017-416d-843d-194a457335d3">Little or No Chance</If_x0020_this_x0020_document_x0020_is_x0020_leaked_x002f_lost_x002c__x0020_could_x0020_there_x0020_be_x0020_loss_x0020_of_x0020_sales_x0020_or_x0020_customer_x0020_confidence_x003f_>
    <ArchivalDate xmlns="39ceb4ab-4d02-4790-9c8e-fe18fcde5657" xsi:nil="true"/>
    <Average_x0020_Criticality_x0020_Score xmlns="749a950c-f017-416d-843d-194a457335d3">0</Average_x0020_Criticality_x0020_Score>
    <Contributors xmlns="749a950c-f017-416d-843d-194a457335d3">DEP_Contributors</Contributors>
    <Asset_x0020_Owner xmlns="749a950c-f017-416d-843d-194a457335d3">
      <UserInfo>
        <DisplayName>Selwal, Vikas (Cognizant)</DisplayName>
        <AccountId>841</AccountId>
        <AccountType/>
      </UserInfo>
    </Asset_x0020_Owner>
    <Champions xmlns="749a950c-f017-416d-843d-194a457335d3">DEP_Champions</Champions>
    <Leadership xmlns="749a950c-f017-416d-843d-194a457335d3">DEP_Leadership</Leadership>
    <Source_x0020_Name xmlns="749a950c-f017-416d-843d-194a457335d3">DEP</Source_x0020_Name>
    <Users xmlns="749a950c-f017-416d-843d-194a457335d3">DEP_Users</Users>
    <TaxCatchAll xmlns="749a950c-f017-416d-843d-194a457335d3" xsi:nil="true"/>
    <Terms_x0020__x0026__x0020_Conditions xmlns="749a950c-f017-416d-843d-194a457335d3"/>
    <Approvers xmlns="749a950c-f017-416d-843d-194a457335d3">DEP_Approvers</Approvers>
    <Confidentiality xmlns="749a950c-f017-416d-843d-194a457335d3">Cognizant Confidential</Confidentiality>
    <Rejected_x0020_Date xmlns="749a950c-f017-416d-843d-194a457335d3" xsi:nil="true"/>
    <Will_x0020_our_x0020_competitors_x0020_be_x0020_interested_x0020_in_x0020_acquiring_x0020_the_x0020_information_x0020_shared_x0020_in_x0020_this_x0020_document_x003f_ xmlns="749a950c-f017-416d-843d-194a457335d3">Little or No Chance</Will_x0020_our_x0020_competitors_x0020_be_x0020_interested_x0020_in_x0020_acquiring_x0020_the_x0020_information_x0020_shared_x0020_in_x0020_this_x0020_document_x003f_>
    <DEP_x0020_Approver_x0020_Group xmlns="749a950c-f017-416d-843d-194a457335d3">Pursuit</DEP_x0020_Approver_x0020_Group>
    <Last_x0020_Updated_x0020_By xmlns="abe97fc0-68fa-4f75-b37d-b557c88ee714">
      <UserInfo>
        <DisplayName>Selwal, Vikas (Cognizant)</DisplayName>
        <AccountId>841</AccountId>
        <AccountType/>
      </UserInfo>
    </Last_x0020_Updated_x0020_By>
    <Practice_x0020_Service_x0020_Offering xmlns="abe97fc0-68fa-4f75-b37d-b557c88ee714">
      <Value>All</Value>
    </Practice_x0020_Service_x0020_Offering>
    <Archetype xmlns="abe97fc0-68fa-4f75-b37d-b557c88ee714" xsi:nil="true"/>
    <Region xmlns="abe97fc0-68fa-4f75-b37d-b557c88ee714" xsi:nil="true"/>
    <FlowFlag xmlns="abe97fc0-68fa-4f75-b37d-b557c88ee714">0</FlowFlag>
    <Practice_x0020_Solution_x0020_Offering xmlns="abe97fc0-68fa-4f75-b37d-b557c88ee714">
      <Value>Business Process Management</Value>
    </Practice_x0020_Solution_x0020_Offering>
    <FeaturedContent xmlns="abe97fc0-68fa-4f75-b37d-b557c88ee714">false</FeaturedContent>
    <Technology xmlns="abe97fc0-68fa-4f75-b37d-b557c88ee714">
      <Value>All</Value>
    </Technology>
    <Competency xmlns="abe97fc0-68fa-4f75-b37d-b557c88ee714">
      <Value>Adobe</Value>
    </Competency>
    <Competency_x0020_or_x0020_Domain xmlns="abe97fc0-68fa-4f75-b37d-b557c88ee714">
      <Value>Mobility</Value>
    </Competency_x0020_or_x0020_Domain>
    <Industry_x0020_Segment xmlns="abe97fc0-68fa-4f75-b37d-b557c88ee714" xsi:nil="true"/>
    <Industry xmlns="abe97fc0-68fa-4f75-b37d-b557c88ee714">
      <Value>Manufacturing ＆ Logistics</Value>
    </Industry>
  </documentManagement>
</p:properties>
</file>

<file path=customXml/itemProps1.xml><?xml version="1.0" encoding="utf-8"?>
<ds:datastoreItem xmlns:ds="http://schemas.openxmlformats.org/officeDocument/2006/customXml" ds:itemID="{BF8F1B06-5495-4CEC-9443-DABFF4193DEB}"/>
</file>

<file path=customXml/itemProps2.xml><?xml version="1.0" encoding="utf-8"?>
<ds:datastoreItem xmlns:ds="http://schemas.openxmlformats.org/officeDocument/2006/customXml" ds:itemID="{7FBD7A49-D778-4B59-AEC5-001B4E1B2720}"/>
</file>

<file path=customXml/itemProps3.xml><?xml version="1.0" encoding="utf-8"?>
<ds:datastoreItem xmlns:ds="http://schemas.openxmlformats.org/officeDocument/2006/customXml" ds:itemID="{16BE2086-9F3B-4AD5-86C9-2733DA79824E}"/>
</file>

<file path=docProps/app.xml><?xml version="1.0" encoding="utf-8"?>
<Properties xmlns="http://schemas.openxmlformats.org/officeDocument/2006/extended-properties" xmlns:vt="http://schemas.openxmlformats.org/officeDocument/2006/docPropsVTypes">
  <Template>Cognizant_16x9</Template>
  <TotalTime>851</TotalTime>
  <Words>2259</Words>
  <Application>Microsoft Office PowerPoint</Application>
  <PresentationFormat>On-screen Show (16:9)</PresentationFormat>
  <Paragraphs>560</Paragraphs>
  <Slides>18</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ＭＳ Ｐゴシック</vt:lpstr>
      <vt:lpstr>Arial</vt:lpstr>
      <vt:lpstr>Calibri</vt:lpstr>
      <vt:lpstr>Century Gothic</vt:lpstr>
      <vt:lpstr>Gill Sans</vt:lpstr>
      <vt:lpstr>Lucida Sans</vt:lpstr>
      <vt:lpstr>Segoe UI</vt:lpstr>
      <vt:lpstr>Symbol</vt:lpstr>
      <vt:lpstr>Tahoma</vt:lpstr>
      <vt:lpstr>Verdana</vt:lpstr>
      <vt:lpstr>Wingdings</vt:lpstr>
      <vt:lpstr>ヒラギノ角ゴ ProN W3</vt:lpstr>
      <vt:lpstr>Cognizant_16x9</vt:lpstr>
      <vt:lpstr>PowerPoint Presentation</vt:lpstr>
      <vt:lpstr>Agenda</vt:lpstr>
      <vt:lpstr>Executive Summary</vt:lpstr>
      <vt:lpstr>Scope of activities </vt:lpstr>
      <vt:lpstr>Out of scope Activities</vt:lpstr>
      <vt:lpstr>Functionalities in scope</vt:lpstr>
      <vt:lpstr>Mobile App Architecture</vt:lpstr>
      <vt:lpstr>Solution Components (Mobile App)</vt:lpstr>
      <vt:lpstr>Project Methodology</vt:lpstr>
      <vt:lpstr>Overall Testing Approach for Hybrid Mobile Application</vt:lpstr>
      <vt:lpstr>Testing Methodology</vt:lpstr>
      <vt:lpstr>Cross Browser Testing</vt:lpstr>
      <vt:lpstr>Mobile Performance Testing</vt:lpstr>
      <vt:lpstr>Recommended Device Matrix (Testing)</vt:lpstr>
      <vt:lpstr>Assumptions &amp; Dependencies – Application, Portal &amp; Web services development</vt:lpstr>
      <vt:lpstr>Assumptions &amp; Dependencies – Application, Portal &amp; Web services development</vt:lpstr>
      <vt:lpstr>Implementation Plan</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Cargill Mobile App Proposal Response</dc:title>
  <dc:creator>269535</dc:creator>
  <cp:lastModifiedBy>Vikas Selwal</cp:lastModifiedBy>
  <cp:revision>63</cp:revision>
  <dcterms:created xsi:type="dcterms:W3CDTF">2015-04-02T07:32:40Z</dcterms:created>
  <dcterms:modified xsi:type="dcterms:W3CDTF">2017-12-26T09:00:05Z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0x0101008C0E3A85509E244BB19233AD13D9A73F006C1BE8C51CD65340AAC5837776C91BBA</vt:lpwstr>
  </property>
  <property fmtid="{D5CDD505-2E9C-101B-9397-08002B2CF9AE}" pid="3" name="Technology">
    <vt:lpwstr/>
  </property>
  <property fmtid="{D5CDD505-2E9C-101B-9397-08002B2CF9AE}" pid="6" name="Region">
    <vt:lpwstr/>
  </property>
  <property fmtid="{D5CDD505-2E9C-101B-9397-08002B2CF9AE}" pid="7" name="Hardware">
    <vt:lpwstr/>
  </property>
  <property fmtid="{D5CDD505-2E9C-101B-9397-08002B2CF9AE}" pid="8" name="Product">
    <vt:lpwstr/>
  </property>
  <property fmtid="{D5CDD505-2E9C-101B-9397-08002B2CF9AE}" pid="9" name="Industry">
    <vt:lpwstr>33;#Manufacturing ＆ Logistics|467f91ed-14b9-40de-8a1b-df6a80d73f92</vt:lpwstr>
  </property>
  <property fmtid="{D5CDD505-2E9C-101B-9397-08002B2CF9AE}" pid="10" name="Industry Segment">
    <vt:lpwstr/>
  </property>
  <property fmtid="{D5CDD505-2E9C-101B-9397-08002B2CF9AE}" pid="11" name="Horizon">
    <vt:lpwstr/>
  </property>
  <property fmtid="{D5CDD505-2E9C-101B-9397-08002B2CF9AE}" pid="12" name="Competency or Domain">
    <vt:lpwstr>645;#Mobility|1cbb1254-1812-47d0-a466-e400c0d50275</vt:lpwstr>
  </property>
  <property fmtid="{D5CDD505-2E9C-101B-9397-08002B2CF9AE}" pid="13" name="Customer Name">
    <vt:lpwstr>;#.net Case Study;#</vt:lpwstr>
  </property>
  <property fmtid="{D5CDD505-2E9C-101B-9397-08002B2CF9AE}" pid="14" name="Engagement Type">
    <vt:lpwstr>Annuity</vt:lpwstr>
  </property>
  <property fmtid="{D5CDD505-2E9C-101B-9397-08002B2CF9AE}" pid="15" name="Practice Service Offering">
    <vt:lpwstr/>
  </property>
  <property fmtid="{D5CDD505-2E9C-101B-9397-08002B2CF9AE}" pid="16" name="Practice Solution Offering">
    <vt:lpwstr/>
  </property>
  <property fmtid="{D5CDD505-2E9C-101B-9397-08002B2CF9AE}" pid="17" name="Referencible Client">
    <vt:lpwstr>Yes</vt:lpwstr>
  </property>
  <property fmtid="{D5CDD505-2E9C-101B-9397-08002B2CF9AE}" pid="18" name="Delivery Model">
    <vt:lpwstr>;#Agile;#</vt:lpwstr>
  </property>
  <property fmtid="{D5CDD505-2E9C-101B-9397-08002B2CF9AE}" pid="20" name="Digital H3 Offerings">
    <vt:lpwstr/>
  </property>
  <property fmtid="{D5CDD505-2E9C-101B-9397-08002B2CF9AE}" pid="21" name="Pricing Model">
    <vt:lpwstr/>
  </property>
  <property fmtid="{D5CDD505-2E9C-101B-9397-08002B2CF9AE}" pid="25" name="WorkflowChangePath">
    <vt:lpwstr>15c05807-8855-4bb8-86a8-bc5ea5a7f637,4;15c05807-8855-4bb8-86a8-bc5ea5a7f637,4;15c05807-8855-4bb8-86a8-bc5ea5a7f637,4;15c05807-8855-4bb8-86a8-bc5ea5a7f637,4;15c05807-8855-4bb8-86a8-bc5ea5a7f637,4;15c05807-8855-4bb8-86a8-bc5ea5a7f637,4;15c05807-8855-4bb8-86a8-bc5ea5a7f637,4;15c05807-8855-4bb8-86a8-bc5ea5a7f637,5;15c05807-8855-4bb8-86a8-bc5ea5a7f637,5;15c05807-8855-4bb8-86a8-bc5ea5a7f637,5;15c05807-8855-4bb8-86a8-bc5ea5a7f637,6;15c05807-8855-4bb8-86a8-bc5ea5a7f637,6;15c05807-8855-4bb8-86a8-bc5ea5a7f637,7;</vt:lpwstr>
  </property>
  <property fmtid="{D5CDD505-2E9C-101B-9397-08002B2CF9AE}" pid="26" name="fd9de718258c477bb474a27e45619417">
    <vt:lpwstr/>
  </property>
  <property fmtid="{D5CDD505-2E9C-101B-9397-08002B2CF9AE}" pid="27" name="if6ca72f297242e1ac963bc7b3c90fe3">
    <vt:lpwstr/>
  </property>
  <property fmtid="{D5CDD505-2E9C-101B-9397-08002B2CF9AE}" pid="28" name="b58b33987cd544c3b0e5a545006cca9d">
    <vt:lpwstr/>
  </property>
  <property fmtid="{D5CDD505-2E9C-101B-9397-08002B2CF9AE}" pid="29" name="_dlc_policyId">
    <vt:lpwstr>/bu/dep/Repository</vt:lpwstr>
  </property>
  <property fmtid="{D5CDD505-2E9C-101B-9397-08002B2CF9AE}" pid="30" name="ItemRetentionFormula">
    <vt:lpwstr>&lt;formula id="Microsoft.Office.RecordsManagement.PolicyFeatures.Expiration.Formula.BuiltIn"&gt;&lt;number&gt;0&lt;/number&gt;&lt;property&gt;ArchivalDate&lt;/property&gt;&lt;propertyId&gt;00000000-0000-0000-0000-000000000000&lt;/propertyId&gt;&lt;period&gt;days&lt;/period&gt;&lt;/formula&gt;</vt:lpwstr>
  </property>
  <property fmtid="{D5CDD505-2E9C-101B-9397-08002B2CF9AE}" pid="35" name="ELC Phase">
    <vt:lpwstr>Pursuit</vt:lpwstr>
  </property>
  <property fmtid="{D5CDD505-2E9C-101B-9397-08002B2CF9AE}" pid="40" name="oc4917ba1d574e76b96fe8d0f1b2c154">
    <vt:lpwstr>Mobility|1cbb1254-1812-47d0-a466-e400c0d50275</vt:lpwstr>
  </property>
  <property fmtid="{D5CDD505-2E9C-101B-9397-08002B2CF9AE}" pid="41" name="SOW Type">
    <vt:lpwstr/>
  </property>
  <property fmtid="{D5CDD505-2E9C-101B-9397-08002B2CF9AE}" pid="42" name="CustomerBenefitslinkUrl">
    <vt:lpwstr/>
  </property>
  <property fmtid="{D5CDD505-2E9C-101B-9397-08002B2CF9AE}" pid="43" name="ProblemStatementlinkUrl">
    <vt:lpwstr/>
  </property>
  <property fmtid="{D5CDD505-2E9C-101B-9397-08002B2CF9AE}" pid="44" name="SubjectArealinkUrl">
    <vt:lpwstr/>
  </property>
  <property fmtid="{D5CDD505-2E9C-101B-9397-08002B2CF9AE}" pid="45" name="KeySolutioninglinkUrl">
    <vt:lpwstr/>
  </property>
  <property fmtid="{D5CDD505-2E9C-101B-9397-08002B2CF9AE}" pid="46" name="Cost">
    <vt:lpwstr/>
  </property>
  <property fmtid="{D5CDD505-2E9C-101B-9397-08002B2CF9AE}" pid="47" name="ClientImperativeslinkUrl">
    <vt:lpwstr/>
  </property>
  <property fmtid="{D5CDD505-2E9C-101B-9397-08002B2CF9AE}" pid="48" name="Reusable Components/New tools developed">
    <vt:lpwstr/>
  </property>
  <property fmtid="{D5CDD505-2E9C-101B-9397-08002B2CF9AE}" pid="49" name="TopSuccessFactorslinkUrl">
    <vt:lpwstr/>
  </property>
  <property fmtid="{D5CDD505-2E9C-101B-9397-08002B2CF9AE}" pid="50" name="Innovative">
    <vt:lpwstr/>
  </property>
  <property fmtid="{D5CDD505-2E9C-101B-9397-08002B2CF9AE}" pid="51" name="Opportunity Stage">
    <vt:lpwstr/>
  </property>
  <property fmtid="{D5CDD505-2E9C-101B-9397-08002B2CF9AE}" pid="52" name="Key Solution of Best Practice">
    <vt:lpwstr/>
  </property>
  <property fmtid="{D5CDD505-2E9C-101B-9397-08002B2CF9AE}" pid="53" name="Methodology">
    <vt:lpwstr>;#All;#</vt:lpwstr>
  </property>
  <property fmtid="{D5CDD505-2E9C-101B-9397-08002B2CF9AE}" pid="54" name="Opportunity Status">
    <vt:lpwstr/>
  </property>
  <property fmtid="{D5CDD505-2E9C-101B-9397-08002B2CF9AE}" pid="55" name="Reason For Rejection">
    <vt:lpwstr/>
  </property>
  <property fmtid="{D5CDD505-2E9C-101B-9397-08002B2CF9AE}" pid="56" name="Process Discipline or Delivery Phase">
    <vt:lpwstr>;#3M CTT;#</vt:lpwstr>
  </property>
  <property fmtid="{D5CDD505-2E9C-101B-9397-08002B2CF9AE}" pid="57" name="Challenges Encountered">
    <vt:lpwstr/>
  </property>
  <property fmtid="{D5CDD505-2E9C-101B-9397-08002B2CF9AE}" pid="58" name="Mature">
    <vt:lpwstr/>
  </property>
  <property fmtid="{D5CDD505-2E9C-101B-9397-08002B2CF9AE}" pid="59" name="Is Premium">
    <vt:lpwstr/>
  </property>
  <property fmtid="{D5CDD505-2E9C-101B-9397-08002B2CF9AE}" pid="60" name="Deemed Essential">
    <vt:lpwstr/>
  </property>
  <property fmtid="{D5CDD505-2E9C-101B-9397-08002B2CF9AE}" pid="61" name="Reusable Type">
    <vt:lpwstr/>
  </property>
  <property fmtid="{D5CDD505-2E9C-101B-9397-08002B2CF9AE}" pid="62" name="Presentation Purpose">
    <vt:lpwstr/>
  </property>
  <property fmtid="{D5CDD505-2E9C-101B-9397-08002B2CF9AE}" pid="63" name="SolutionApproachlinkUrl">
    <vt:lpwstr/>
  </property>
  <property fmtid="{D5CDD505-2E9C-101B-9397-08002B2CF9AE}" pid="64" name="Opportunity Owner">
    <vt:lpwstr/>
  </property>
  <property fmtid="{D5CDD505-2E9C-101B-9397-08002B2CF9AE}" pid="65" name="Type of Collateral">
    <vt:lpwstr/>
  </property>
  <property fmtid="{D5CDD505-2E9C-101B-9397-08002B2CF9AE}" pid="66" name="DetailedDescriptionlinkUrl">
    <vt:lpwstr/>
  </property>
  <property fmtid="{D5CDD505-2E9C-101B-9397-08002B2CF9AE}" pid="67" name="Documentation Type">
    <vt:lpwstr/>
  </property>
  <property fmtid="{D5CDD505-2E9C-101B-9397-08002B2CF9AE}" pid="68" name="Is Mandated">
    <vt:lpwstr/>
  </property>
  <property fmtid="{D5CDD505-2E9C-101B-9397-08002B2CF9AE}" pid="69" name="Deal Type">
    <vt:lpwstr/>
  </property>
  <property fmtid="{D5CDD505-2E9C-101B-9397-08002B2CF9AE}" pid="70" name="Repeatable">
    <vt:lpwstr/>
  </property>
  <property fmtid="{D5CDD505-2E9C-101B-9397-08002B2CF9AE}" pid="71" name="Top Success Factors">
    <vt:lpwstr/>
  </property>
  <property fmtid="{D5CDD505-2E9C-101B-9397-08002B2CF9AE}" pid="72" name="ScopeOfWorklinkUrl">
    <vt:lpwstr/>
  </property>
  <property fmtid="{D5CDD505-2E9C-101B-9397-08002B2CF9AE}" pid="73" name="Service Line or Area">
    <vt:lpwstr>;#AD;#</vt:lpwstr>
  </property>
  <property fmtid="{D5CDD505-2E9C-101B-9397-08002B2CF9AE}" pid="74" name="Connect Type">
    <vt:lpwstr/>
  </property>
  <property fmtid="{D5CDD505-2E9C-101B-9397-08002B2CF9AE}" pid="75" name="Opportunity Type">
    <vt:lpwstr/>
  </property>
  <property fmtid="{D5CDD505-2E9C-101B-9397-08002B2CF9AE}" pid="76" name="Tools">
    <vt:lpwstr/>
  </property>
  <property fmtid="{D5CDD505-2E9C-101B-9397-08002B2CF9AE}" pid="77" name="Cognizant Benefits">
    <vt:lpwstr/>
  </property>
  <property fmtid="{D5CDD505-2E9C-101B-9397-08002B2CF9AE}" pid="78" name="Other Information">
    <vt:lpwstr/>
  </property>
  <property fmtid="{D5CDD505-2E9C-101B-9397-08002B2CF9AE}" pid="79" name="Delivery Partner">
    <vt:lpwstr/>
  </property>
  <property fmtid="{D5CDD505-2E9C-101B-9397-08002B2CF9AE}" pid="80" name="Template Type">
    <vt:lpwstr/>
  </property>
  <property fmtid="{D5CDD505-2E9C-101B-9397-08002B2CF9AE}" pid="81" name="Opportunity Name">
    <vt:lpwstr/>
  </property>
  <property fmtid="{D5CDD505-2E9C-101B-9397-08002B2CF9AE}" pid="82" name="Engagement References">
    <vt:lpwstr/>
  </property>
  <property fmtid="{D5CDD505-2E9C-101B-9397-08002B2CF9AE}" pid="83" name="CognizantBenefitslinkUrl">
    <vt:lpwstr/>
  </property>
  <property fmtid="{D5CDD505-2E9C-101B-9397-08002B2CF9AE}" pid="84" name="Descriptive Benefits">
    <vt:lpwstr/>
  </property>
  <property fmtid="{D5CDD505-2E9C-101B-9397-08002B2CF9AE}" pid="85" name="Reusable Category">
    <vt:lpwstr/>
  </property>
  <property fmtid="{D5CDD505-2E9C-101B-9397-08002B2CF9AE}" pid="86" name="Client Imperatives">
    <vt:lpwstr/>
  </property>
  <property fmtid="{D5CDD505-2E9C-101B-9397-08002B2CF9AE}" pid="87" name="SOW Category">
    <vt:lpwstr/>
  </property>
  <property fmtid="{D5CDD505-2E9C-101B-9397-08002B2CF9AE}" pid="88" name="Project Category">
    <vt:lpwstr/>
  </property>
  <property fmtid="{D5CDD505-2E9C-101B-9397-08002B2CF9AE}" pid="89" name="Solution Accelerator Type">
    <vt:lpwstr>;#Accelerator;#</vt:lpwstr>
  </property>
  <property fmtid="{D5CDD505-2E9C-101B-9397-08002B2CF9AE}" pid="90" name="Related Project Name">
    <vt:lpwstr/>
  </property>
  <property fmtid="{D5CDD505-2E9C-101B-9397-08002B2CF9AE}" pid="91" name="Is it a Vendor supplied Training Material?">
    <vt:lpwstr/>
  </property>
  <property fmtid="{D5CDD505-2E9C-101B-9397-08002B2CF9AE}" pid="92" name="Do you confirm">
    <vt:lpwstr/>
  </property>
  <property fmtid="{D5CDD505-2E9C-101B-9397-08002B2CF9AE}" pid="93" name="Solution Approach">
    <vt:lpwstr/>
  </property>
  <property fmtid="{D5CDD505-2E9C-101B-9397-08002B2CF9AE}" pid="94" name="ShortSummarylinkUrl">
    <vt:lpwstr/>
  </property>
  <property fmtid="{D5CDD505-2E9C-101B-9397-08002B2CF9AE}" pid="95" name="SDLC Phase">
    <vt:lpwstr/>
  </property>
  <property fmtid="{D5CDD505-2E9C-101B-9397-08002B2CF9AE}" pid="96" name="Lessons Learnt">
    <vt:lpwstr/>
  </property>
  <property fmtid="{D5CDD505-2E9C-101B-9397-08002B2CF9AE}" pid="97" name="Benefits Identified">
    <vt:lpwstr/>
  </property>
  <property fmtid="{D5CDD505-2E9C-101B-9397-08002B2CF9AE}" pid="98" name="Scope &amp; Problem Statement">
    <vt:lpwstr/>
  </property>
  <property fmtid="{D5CDD505-2E9C-101B-9397-08002B2CF9AE}" pid="99" name="ChallengesAndConcernslinkUrl">
    <vt:lpwstr/>
  </property>
  <property fmtid="{D5CDD505-2E9C-101B-9397-08002B2CF9AE}" pid="100" name="Project ID">
    <vt:lpwstr/>
  </property>
  <property fmtid="{D5CDD505-2E9C-101B-9397-08002B2CF9AE}" pid="101" name="Sustainable">
    <vt:lpwstr/>
  </property>
  <property fmtid="{D5CDD505-2E9C-101B-9397-08002B2CF9AE}" pid="102" name="Opportunity Comments">
    <vt:lpwstr/>
  </property>
  <property fmtid="{D5CDD505-2E9C-101B-9397-08002B2CF9AE}" pid="103" name="Other Informations">
    <vt:lpwstr/>
  </property>
  <property fmtid="{D5CDD505-2E9C-101B-9397-08002B2CF9AE}" pid="104" name="Improvement Trends">
    <vt:lpwstr/>
  </property>
  <property fmtid="{D5CDD505-2E9C-101B-9397-08002B2CF9AE}" pid="105" name="Operation Document Type">
    <vt:lpwstr/>
  </property>
  <property fmtid="{D5CDD505-2E9C-101B-9397-08002B2CF9AE}" pid="106" name="Project ID/Name">
    <vt:lpwstr/>
  </property>
  <property fmtid="{D5CDD505-2E9C-101B-9397-08002B2CF9AE}" pid="108" name="Problem Statement">
    <vt:lpwstr/>
  </property>
  <property fmtid="{D5CDD505-2E9C-101B-9397-08002B2CF9AE}" pid="109" name="Tool Type">
    <vt:lpwstr/>
  </property>
  <property fmtid="{D5CDD505-2E9C-101B-9397-08002B2CF9AE}" pid="110" name="ChallengesEncounteredlinkUrl">
    <vt:lpwstr/>
  </property>
  <property fmtid="{D5CDD505-2E9C-101B-9397-08002B2CF9AE}" pid="111" name="OtherDetailslinkUrl">
    <vt:lpwstr/>
  </property>
  <property fmtid="{D5CDD505-2E9C-101B-9397-08002B2CF9AE}" pid="112" name="Considering the information shared in this document. I confirm that it is tagged properly and shared with the right user segment?">
    <vt:lpwstr/>
  </property>
  <property fmtid="{D5CDD505-2E9C-101B-9397-08002B2CF9AE}" pid="113" name="Subject Area / Theme">
    <vt:lpwstr/>
  </property>
  <property fmtid="{D5CDD505-2E9C-101B-9397-08002B2CF9AE}" pid="114" name="Bid Manager">
    <vt:lpwstr/>
  </property>
  <property fmtid="{D5CDD505-2E9C-101B-9397-08002B2CF9AE}" pid="115" name="Expertise">
    <vt:lpwstr/>
  </property>
  <property fmtid="{D5CDD505-2E9C-101B-9397-08002B2CF9AE}" pid="116" name="OtherInformationlinkUrl">
    <vt:lpwstr/>
  </property>
  <property fmtid="{D5CDD505-2E9C-101B-9397-08002B2CF9AE}" pid="117" name="LessonsLearntlinkUrl">
    <vt:lpwstr/>
  </property>
  <property fmtid="{D5CDD505-2E9C-101B-9397-08002B2CF9AE}" pid="118" name="Customer Benefits">
    <vt:lpwstr/>
  </property>
  <property fmtid="{D5CDD505-2E9C-101B-9397-08002B2CF9AE}" pid="119" name="Detailed Description of Best Practice">
    <vt:lpwstr/>
  </property>
  <property fmtid="{D5CDD505-2E9C-101B-9397-08002B2CF9AE}" pid="120" name="Standard Complaint">
    <vt:lpwstr/>
  </property>
  <property fmtid="{D5CDD505-2E9C-101B-9397-08002B2CF9AE}" pid="121" name="Training Type">
    <vt:lpwstr/>
  </property>
  <property fmtid="{D5CDD505-2E9C-101B-9397-08002B2CF9AE}" pid="122" name="Value Proven">
    <vt:lpwstr/>
  </property>
  <property fmtid="{D5CDD505-2E9C-101B-9397-08002B2CF9AE}" pid="123" name="Fully Documented">
    <vt:lpwstr/>
  </property>
  <property fmtid="{D5CDD505-2E9C-101B-9397-08002B2CF9AE}" pid="124" name="Strategy Type">
    <vt:lpwstr/>
  </property>
  <property fmtid="{D5CDD505-2E9C-101B-9397-08002B2CF9AE}" pid="125" name="Asset Rating">
    <vt:lpwstr/>
  </property>
  <property fmtid="{D5CDD505-2E9C-101B-9397-08002B2CF9AE}" pid="126" name="Vendor">
    <vt:lpwstr/>
  </property>
  <property fmtid="{D5CDD505-2E9C-101B-9397-08002B2CF9AE}" pid="127" name="Process Defined">
    <vt:lpwstr/>
  </property>
  <property fmtid="{D5CDD505-2E9C-101B-9397-08002B2CF9AE}" pid="128" name="documentType">
    <vt:lpwstr/>
  </property>
  <property fmtid="{D5CDD505-2E9C-101B-9397-08002B2CF9AE}" pid="129" name="Opportunity ID">
    <vt:lpwstr/>
  </property>
  <property fmtid="{D5CDD505-2E9C-101B-9397-08002B2CF9AE}" pid="130" name="Customer Description">
    <vt:lpwstr/>
  </property>
  <property fmtid="{D5CDD505-2E9C-101B-9397-08002B2CF9AE}" pid="131" name="Opportunity Size">
    <vt:lpwstr/>
  </property>
  <property fmtid="{D5CDD505-2E9C-101B-9397-08002B2CF9AE}" pid="132" name="PoC Name">
    <vt:lpwstr/>
  </property>
  <property fmtid="{D5CDD505-2E9C-101B-9397-08002B2CF9AE}" pid="133" name="Newsletter Theme">
    <vt:lpwstr/>
  </property>
  <property fmtid="{D5CDD505-2E9C-101B-9397-08002B2CF9AE}" pid="134" name="Short summary of Best Practice">
    <vt:lpwstr/>
  </property>
  <property fmtid="{D5CDD505-2E9C-101B-9397-08002B2CF9AE}" pid="135" name="ReusableComponentslinkUrl">
    <vt:lpwstr/>
  </property>
  <property fmtid="{D5CDD505-2E9C-101B-9397-08002B2CF9AE}" pid="136" name="Service Offering Type">
    <vt:lpwstr/>
  </property>
  <property fmtid="{D5CDD505-2E9C-101B-9397-08002B2CF9AE}" pid="137" name="Framework Type">
    <vt:lpwstr/>
  </property>
  <property fmtid="{D5CDD505-2E9C-101B-9397-08002B2CF9AE}" pid="138" name="SOW Classification">
    <vt:lpwstr/>
  </property>
  <property fmtid="{D5CDD505-2E9C-101B-9397-08002B2CF9AE}" pid="139" name="ScopeImperativeslinkUrl">
    <vt:lpwstr/>
  </property>
  <property fmtid="{D5CDD505-2E9C-101B-9397-08002B2CF9AE}" pid="140" name="Benefits">
    <vt:lpwstr>;#Ally is being used across multiple business units like Banking ＆ finance, Telecom and Healthcare;#</vt:lpwstr>
  </property>
  <property fmtid="{D5CDD505-2E9C-101B-9397-08002B2CF9AE}" pid="141" name="fileattachement">
    <vt:lpwstr/>
  </property>
  <property fmtid="{D5CDD505-2E9C-101B-9397-08002B2CF9AE}" pid="142" name="Scope Imperatives">
    <vt:lpwstr/>
  </property>
  <property fmtid="{D5CDD505-2E9C-101B-9397-08002B2CF9AE}" pid="143" name="Is it a Vendor supplied User Manual?">
    <vt:lpwstr/>
  </property>
  <property fmtid="{D5CDD505-2E9C-101B-9397-08002B2CF9AE}" pid="144" name="is it a Vendor supplied Best Practice">
    <vt:lpwstr/>
  </property>
  <property fmtid="{D5CDD505-2E9C-101B-9397-08002B2CF9AE}" pid="145" name="CustomerDescriptionlinkUrl">
    <vt:lpwstr/>
  </property>
  <property fmtid="{D5CDD505-2E9C-101B-9397-08002B2CF9AE}" pid="146" name="ImprovementTrendslinkUrl">
    <vt:lpwstr/>
  </property>
  <property fmtid="{D5CDD505-2E9C-101B-9397-08002B2CF9AE}" pid="147" name="Project Type">
    <vt:lpwstr>;#Application Maintenance;#</vt:lpwstr>
  </property>
  <property fmtid="{D5CDD505-2E9C-101B-9397-08002B2CF9AE}" pid="148" name="Rejected By">
    <vt:lpwstr/>
  </property>
  <property fmtid="{D5CDD505-2E9C-101B-9397-08002B2CF9AE}" pid="149" name="Opportunity / Project ID">
    <vt:lpwstr/>
  </property>
  <property fmtid="{D5CDD505-2E9C-101B-9397-08002B2CF9AE}" pid="150" name="Contract Type">
    <vt:lpwstr>;#Existing MSA;#</vt:lpwstr>
  </property>
  <property fmtid="{D5CDD505-2E9C-101B-9397-08002B2CF9AE}" pid="151" name="Test">
    <vt:lpwstr/>
  </property>
  <property fmtid="{D5CDD505-2E9C-101B-9397-08002B2CF9AE}" pid="152" name="Challenges and Concerns">
    <vt:lpwstr/>
  </property>
  <property fmtid="{D5CDD505-2E9C-101B-9397-08002B2CF9AE}" pid="153" name="Research Type">
    <vt:lpwstr>;#Business Overview;#</vt:lpwstr>
  </property>
  <property fmtid="{D5CDD505-2E9C-101B-9397-08002B2CF9AE}" pid="155" name="MediaServiceImageTags">
    <vt:lpwstr/>
  </property>
</Properties>
</file>