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86" r:id="rId5"/>
    <p:sldId id="259" r:id="rId6"/>
    <p:sldId id="260" r:id="rId7"/>
    <p:sldId id="261" r:id="rId8"/>
    <p:sldId id="266" r:id="rId9"/>
    <p:sldId id="267" r:id="rId10"/>
    <p:sldId id="264" r:id="rId11"/>
    <p:sldId id="268"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B482D-5E14-44EE-939C-DE2E66A1F58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45E92184-CB7D-4F8E-B9FD-E18A8A9CC2E8}">
      <dgm:prSet phldrT="[Text]"/>
      <dgm:spPr/>
      <dgm:t>
        <a:bodyPr/>
        <a:lstStyle/>
        <a:p>
          <a:r>
            <a:rPr lang="en-US" dirty="0"/>
            <a:t>P1</a:t>
          </a:r>
        </a:p>
      </dgm:t>
    </dgm:pt>
    <dgm:pt modelId="{191B6CD5-0769-46A3-AA01-05FF13F0BC29}" type="parTrans" cxnId="{5CF578E6-633D-4FB7-B77F-9CE4C3F5E79D}">
      <dgm:prSet/>
      <dgm:spPr/>
      <dgm:t>
        <a:bodyPr/>
        <a:lstStyle/>
        <a:p>
          <a:endParaRPr lang="en-US"/>
        </a:p>
      </dgm:t>
    </dgm:pt>
    <dgm:pt modelId="{9A165711-44BD-419E-A181-1EFE583F283D}" type="sibTrans" cxnId="{5CF578E6-633D-4FB7-B77F-9CE4C3F5E79D}">
      <dgm:prSet/>
      <dgm:spPr/>
      <dgm:t>
        <a:bodyPr/>
        <a:lstStyle/>
        <a:p>
          <a:endParaRPr lang="en-US"/>
        </a:p>
      </dgm:t>
    </dgm:pt>
    <dgm:pt modelId="{2ECD8D08-19B5-4106-B53E-8138ED177136}">
      <dgm:prSet phldrT="[Text]"/>
      <dgm:spPr/>
      <dgm:t>
        <a:bodyPr/>
        <a:lstStyle/>
        <a:p>
          <a:r>
            <a:rPr lang="en-US" dirty="0"/>
            <a:t>P2</a:t>
          </a:r>
        </a:p>
      </dgm:t>
    </dgm:pt>
    <dgm:pt modelId="{8B436D5A-B538-43AC-98CC-23ED246E215C}" type="parTrans" cxnId="{FA0CC5F3-8DE1-43CD-82C3-E78B2EAEC145}">
      <dgm:prSet/>
      <dgm:spPr/>
      <dgm:t>
        <a:bodyPr/>
        <a:lstStyle/>
        <a:p>
          <a:endParaRPr lang="en-US"/>
        </a:p>
      </dgm:t>
    </dgm:pt>
    <dgm:pt modelId="{F3EA0556-8A71-413F-BC41-1BE76A89996F}" type="sibTrans" cxnId="{FA0CC5F3-8DE1-43CD-82C3-E78B2EAEC145}">
      <dgm:prSet/>
      <dgm:spPr/>
      <dgm:t>
        <a:bodyPr/>
        <a:lstStyle/>
        <a:p>
          <a:endParaRPr lang="en-US"/>
        </a:p>
      </dgm:t>
    </dgm:pt>
    <dgm:pt modelId="{0B5AD0DB-B699-4A84-8BE1-711EA99E75BE}">
      <dgm:prSet phldrT="[Text]"/>
      <dgm:spPr/>
      <dgm:t>
        <a:bodyPr/>
        <a:lstStyle/>
        <a:p>
          <a:r>
            <a:rPr lang="en-US" dirty="0"/>
            <a:t>P3</a:t>
          </a:r>
        </a:p>
      </dgm:t>
    </dgm:pt>
    <dgm:pt modelId="{05071F55-EBA9-4FBD-BABD-2E0035AA7286}" type="parTrans" cxnId="{ED8A2373-C406-41C8-A3AC-A33CA988710A}">
      <dgm:prSet/>
      <dgm:spPr/>
      <dgm:t>
        <a:bodyPr/>
        <a:lstStyle/>
        <a:p>
          <a:endParaRPr lang="en-US"/>
        </a:p>
      </dgm:t>
    </dgm:pt>
    <dgm:pt modelId="{26AEA0F1-3529-427D-A3DA-4246F7408E4A}" type="sibTrans" cxnId="{ED8A2373-C406-41C8-A3AC-A33CA988710A}">
      <dgm:prSet/>
      <dgm:spPr/>
      <dgm:t>
        <a:bodyPr/>
        <a:lstStyle/>
        <a:p>
          <a:endParaRPr lang="en-US"/>
        </a:p>
      </dgm:t>
    </dgm:pt>
    <dgm:pt modelId="{B7C71A6F-73FA-4A90-A593-120B2826A177}" type="pres">
      <dgm:prSet presAssocID="{136B482D-5E14-44EE-939C-DE2E66A1F587}" presName="Name0" presStyleCnt="0">
        <dgm:presLayoutVars>
          <dgm:dir/>
          <dgm:resizeHandles val="exact"/>
        </dgm:presLayoutVars>
      </dgm:prSet>
      <dgm:spPr/>
    </dgm:pt>
    <dgm:pt modelId="{CF90EA3D-5595-4364-893B-865A42B3CBA5}" type="pres">
      <dgm:prSet presAssocID="{45E92184-CB7D-4F8E-B9FD-E18A8A9CC2E8}" presName="compNode" presStyleCnt="0"/>
      <dgm:spPr/>
    </dgm:pt>
    <dgm:pt modelId="{75AA5BB6-CEC5-46C9-A9C0-ED5F32CBB00E}" type="pres">
      <dgm:prSet presAssocID="{45E92184-CB7D-4F8E-B9FD-E18A8A9CC2E8}" presName="pictRect" presStyleLbl="node1" presStyleIdx="0" presStyleCnt="3"/>
      <dgm:spPr/>
    </dgm:pt>
    <dgm:pt modelId="{57D1C001-4AD4-42E9-BDDD-D185DD21378E}" type="pres">
      <dgm:prSet presAssocID="{45E92184-CB7D-4F8E-B9FD-E18A8A9CC2E8}" presName="textRect" presStyleLbl="revTx" presStyleIdx="0" presStyleCnt="3">
        <dgm:presLayoutVars>
          <dgm:bulletEnabled val="1"/>
        </dgm:presLayoutVars>
      </dgm:prSet>
      <dgm:spPr/>
    </dgm:pt>
    <dgm:pt modelId="{4B4B6400-3AA6-4461-A9B2-6251FC49A317}" type="pres">
      <dgm:prSet presAssocID="{9A165711-44BD-419E-A181-1EFE583F283D}" presName="sibTrans" presStyleLbl="sibTrans2D1" presStyleIdx="0" presStyleCnt="0"/>
      <dgm:spPr/>
    </dgm:pt>
    <dgm:pt modelId="{47E4F6D7-B1C4-4F18-B2DB-F04F46790D3A}" type="pres">
      <dgm:prSet presAssocID="{2ECD8D08-19B5-4106-B53E-8138ED177136}" presName="compNode" presStyleCnt="0"/>
      <dgm:spPr/>
    </dgm:pt>
    <dgm:pt modelId="{054A7C09-97CD-4CE7-AE3F-9B9680D94FFA}" type="pres">
      <dgm:prSet presAssocID="{2ECD8D08-19B5-4106-B53E-8138ED177136}" presName="pictRect" presStyleLbl="node1" presStyleIdx="1" presStyleCnt="3"/>
      <dgm:spPr/>
    </dgm:pt>
    <dgm:pt modelId="{D8232C58-016C-484E-B7C9-96F2F790676E}" type="pres">
      <dgm:prSet presAssocID="{2ECD8D08-19B5-4106-B53E-8138ED177136}" presName="textRect" presStyleLbl="revTx" presStyleIdx="1" presStyleCnt="3">
        <dgm:presLayoutVars>
          <dgm:bulletEnabled val="1"/>
        </dgm:presLayoutVars>
      </dgm:prSet>
      <dgm:spPr/>
    </dgm:pt>
    <dgm:pt modelId="{1C612498-1937-41C8-9509-A04717C43EF6}" type="pres">
      <dgm:prSet presAssocID="{F3EA0556-8A71-413F-BC41-1BE76A89996F}" presName="sibTrans" presStyleLbl="sibTrans2D1" presStyleIdx="0" presStyleCnt="0"/>
      <dgm:spPr/>
    </dgm:pt>
    <dgm:pt modelId="{2AEF0AEC-CAA3-4A08-842E-67988E05E8E5}" type="pres">
      <dgm:prSet presAssocID="{0B5AD0DB-B699-4A84-8BE1-711EA99E75BE}" presName="compNode" presStyleCnt="0"/>
      <dgm:spPr/>
    </dgm:pt>
    <dgm:pt modelId="{4BA11FEC-0BF1-4148-93A9-987F1149EBE4}" type="pres">
      <dgm:prSet presAssocID="{0B5AD0DB-B699-4A84-8BE1-711EA99E75BE}" presName="pictRect" presStyleLbl="node1" presStyleIdx="2" presStyleCnt="3"/>
      <dgm:spPr/>
    </dgm:pt>
    <dgm:pt modelId="{F3C013FA-CFAD-42D6-8DE8-C892D95D2CAD}" type="pres">
      <dgm:prSet presAssocID="{0B5AD0DB-B699-4A84-8BE1-711EA99E75BE}" presName="textRect" presStyleLbl="revTx" presStyleIdx="2" presStyleCnt="3">
        <dgm:presLayoutVars>
          <dgm:bulletEnabled val="1"/>
        </dgm:presLayoutVars>
      </dgm:prSet>
      <dgm:spPr/>
    </dgm:pt>
  </dgm:ptLst>
  <dgm:cxnLst>
    <dgm:cxn modelId="{EECDB860-6E3F-4723-AA03-9BC3F62C5848}" type="presOf" srcId="{2ECD8D08-19B5-4106-B53E-8138ED177136}" destId="{D8232C58-016C-484E-B7C9-96F2F790676E}" srcOrd="0" destOrd="0" presId="urn:microsoft.com/office/officeart/2005/8/layout/pList1"/>
    <dgm:cxn modelId="{F0924F65-1689-42BB-83F5-E2632CE8DAF3}" type="presOf" srcId="{45E92184-CB7D-4F8E-B9FD-E18A8A9CC2E8}" destId="{57D1C001-4AD4-42E9-BDDD-D185DD21378E}" srcOrd="0" destOrd="0" presId="urn:microsoft.com/office/officeart/2005/8/layout/pList1"/>
    <dgm:cxn modelId="{ED8A2373-C406-41C8-A3AC-A33CA988710A}" srcId="{136B482D-5E14-44EE-939C-DE2E66A1F587}" destId="{0B5AD0DB-B699-4A84-8BE1-711EA99E75BE}" srcOrd="2" destOrd="0" parTransId="{05071F55-EBA9-4FBD-BABD-2E0035AA7286}" sibTransId="{26AEA0F1-3529-427D-A3DA-4246F7408E4A}"/>
    <dgm:cxn modelId="{09546287-29EA-46D7-A14B-D541F0B3D549}" type="presOf" srcId="{136B482D-5E14-44EE-939C-DE2E66A1F587}" destId="{B7C71A6F-73FA-4A90-A593-120B2826A177}" srcOrd="0" destOrd="0" presId="urn:microsoft.com/office/officeart/2005/8/layout/pList1"/>
    <dgm:cxn modelId="{9DF6D2A7-772B-4EB8-B141-EDE8AE000849}" type="presOf" srcId="{9A165711-44BD-419E-A181-1EFE583F283D}" destId="{4B4B6400-3AA6-4461-A9B2-6251FC49A317}" srcOrd="0" destOrd="0" presId="urn:microsoft.com/office/officeart/2005/8/layout/pList1"/>
    <dgm:cxn modelId="{6F543ED7-E307-4261-AEDA-799858B04387}" type="presOf" srcId="{0B5AD0DB-B699-4A84-8BE1-711EA99E75BE}" destId="{F3C013FA-CFAD-42D6-8DE8-C892D95D2CAD}" srcOrd="0" destOrd="0" presId="urn:microsoft.com/office/officeart/2005/8/layout/pList1"/>
    <dgm:cxn modelId="{5CF578E6-633D-4FB7-B77F-9CE4C3F5E79D}" srcId="{136B482D-5E14-44EE-939C-DE2E66A1F587}" destId="{45E92184-CB7D-4F8E-B9FD-E18A8A9CC2E8}" srcOrd="0" destOrd="0" parTransId="{191B6CD5-0769-46A3-AA01-05FF13F0BC29}" sibTransId="{9A165711-44BD-419E-A181-1EFE583F283D}"/>
    <dgm:cxn modelId="{FA0CC5F3-8DE1-43CD-82C3-E78B2EAEC145}" srcId="{136B482D-5E14-44EE-939C-DE2E66A1F587}" destId="{2ECD8D08-19B5-4106-B53E-8138ED177136}" srcOrd="1" destOrd="0" parTransId="{8B436D5A-B538-43AC-98CC-23ED246E215C}" sibTransId="{F3EA0556-8A71-413F-BC41-1BE76A89996F}"/>
    <dgm:cxn modelId="{ED35CCFF-E754-4AF7-A1C8-5AAB7DA122A4}" type="presOf" srcId="{F3EA0556-8A71-413F-BC41-1BE76A89996F}" destId="{1C612498-1937-41C8-9509-A04717C43EF6}" srcOrd="0" destOrd="0" presId="urn:microsoft.com/office/officeart/2005/8/layout/pList1"/>
    <dgm:cxn modelId="{4E570F0C-CC54-4F46-B501-69ABACEA06C2}" type="presParOf" srcId="{B7C71A6F-73FA-4A90-A593-120B2826A177}" destId="{CF90EA3D-5595-4364-893B-865A42B3CBA5}" srcOrd="0" destOrd="0" presId="urn:microsoft.com/office/officeart/2005/8/layout/pList1"/>
    <dgm:cxn modelId="{308B029C-D103-4918-9A5A-0F43BB8CBDAE}" type="presParOf" srcId="{CF90EA3D-5595-4364-893B-865A42B3CBA5}" destId="{75AA5BB6-CEC5-46C9-A9C0-ED5F32CBB00E}" srcOrd="0" destOrd="0" presId="urn:microsoft.com/office/officeart/2005/8/layout/pList1"/>
    <dgm:cxn modelId="{4EA360B0-8DA8-46F9-AAA7-3BB457F36A34}" type="presParOf" srcId="{CF90EA3D-5595-4364-893B-865A42B3CBA5}" destId="{57D1C001-4AD4-42E9-BDDD-D185DD21378E}" srcOrd="1" destOrd="0" presId="urn:microsoft.com/office/officeart/2005/8/layout/pList1"/>
    <dgm:cxn modelId="{8C42477D-40AB-43FD-BD63-FAB7DAFEC712}" type="presParOf" srcId="{B7C71A6F-73FA-4A90-A593-120B2826A177}" destId="{4B4B6400-3AA6-4461-A9B2-6251FC49A317}" srcOrd="1" destOrd="0" presId="urn:microsoft.com/office/officeart/2005/8/layout/pList1"/>
    <dgm:cxn modelId="{0C4B6316-26F3-4DFE-A3E7-FDA4084F64B1}" type="presParOf" srcId="{B7C71A6F-73FA-4A90-A593-120B2826A177}" destId="{47E4F6D7-B1C4-4F18-B2DB-F04F46790D3A}" srcOrd="2" destOrd="0" presId="urn:microsoft.com/office/officeart/2005/8/layout/pList1"/>
    <dgm:cxn modelId="{FF721527-E2F7-4032-A0C4-2A25C4BC9659}" type="presParOf" srcId="{47E4F6D7-B1C4-4F18-B2DB-F04F46790D3A}" destId="{054A7C09-97CD-4CE7-AE3F-9B9680D94FFA}" srcOrd="0" destOrd="0" presId="urn:microsoft.com/office/officeart/2005/8/layout/pList1"/>
    <dgm:cxn modelId="{1FFA039B-6E29-418E-B77D-CCF778FA817C}" type="presParOf" srcId="{47E4F6D7-B1C4-4F18-B2DB-F04F46790D3A}" destId="{D8232C58-016C-484E-B7C9-96F2F790676E}" srcOrd="1" destOrd="0" presId="urn:microsoft.com/office/officeart/2005/8/layout/pList1"/>
    <dgm:cxn modelId="{0CD2DFAF-4A4F-4E9B-B4A2-0195B5CF9393}" type="presParOf" srcId="{B7C71A6F-73FA-4A90-A593-120B2826A177}" destId="{1C612498-1937-41C8-9509-A04717C43EF6}" srcOrd="3" destOrd="0" presId="urn:microsoft.com/office/officeart/2005/8/layout/pList1"/>
    <dgm:cxn modelId="{550825CB-1629-4170-863C-F747963159F9}" type="presParOf" srcId="{B7C71A6F-73FA-4A90-A593-120B2826A177}" destId="{2AEF0AEC-CAA3-4A08-842E-67988E05E8E5}" srcOrd="4" destOrd="0" presId="urn:microsoft.com/office/officeart/2005/8/layout/pList1"/>
    <dgm:cxn modelId="{8BC8DEA8-E86F-40F3-8601-C755C48ADB86}" type="presParOf" srcId="{2AEF0AEC-CAA3-4A08-842E-67988E05E8E5}" destId="{4BA11FEC-0BF1-4148-93A9-987F1149EBE4}" srcOrd="0" destOrd="0" presId="urn:microsoft.com/office/officeart/2005/8/layout/pList1"/>
    <dgm:cxn modelId="{D578AFAE-2DDB-4886-8878-F8DB8E1CA23D}" type="presParOf" srcId="{2AEF0AEC-CAA3-4A08-842E-67988E05E8E5}" destId="{F3C013FA-CFAD-42D6-8DE8-C892D95D2CAD}"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A5BB6-CEC5-46C9-A9C0-ED5F32CBB00E}">
      <dsp:nvSpPr>
        <dsp:cNvPr id="0" name=""/>
        <dsp:cNvSpPr/>
      </dsp:nvSpPr>
      <dsp:spPr>
        <a:xfrm>
          <a:off x="375" y="23794"/>
          <a:ext cx="554172" cy="381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1C001-4AD4-42E9-BDDD-D185DD21378E}">
      <dsp:nvSpPr>
        <dsp:cNvPr id="0" name=""/>
        <dsp:cNvSpPr/>
      </dsp:nvSpPr>
      <dsp:spPr>
        <a:xfrm>
          <a:off x="375" y="405618"/>
          <a:ext cx="554172" cy="20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0" numCol="1" spcCol="1270" anchor="t" anchorCtr="0">
          <a:noAutofit/>
        </a:bodyPr>
        <a:lstStyle/>
        <a:p>
          <a:pPr marL="0" lvl="0" indent="0" algn="ctr" defTabSz="400050">
            <a:lnSpc>
              <a:spcPct val="90000"/>
            </a:lnSpc>
            <a:spcBef>
              <a:spcPct val="0"/>
            </a:spcBef>
            <a:spcAft>
              <a:spcPct val="35000"/>
            </a:spcAft>
            <a:buNone/>
          </a:pPr>
          <a:r>
            <a:rPr lang="en-US" sz="900" kern="1200" dirty="0"/>
            <a:t>P1</a:t>
          </a:r>
        </a:p>
      </dsp:txBody>
      <dsp:txXfrm>
        <a:off x="375" y="405618"/>
        <a:ext cx="554172" cy="205597"/>
      </dsp:txXfrm>
    </dsp:sp>
    <dsp:sp modelId="{054A7C09-97CD-4CE7-AE3F-9B9680D94FFA}">
      <dsp:nvSpPr>
        <dsp:cNvPr id="0" name=""/>
        <dsp:cNvSpPr/>
      </dsp:nvSpPr>
      <dsp:spPr>
        <a:xfrm>
          <a:off x="609987" y="23794"/>
          <a:ext cx="554172" cy="381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232C58-016C-484E-B7C9-96F2F790676E}">
      <dsp:nvSpPr>
        <dsp:cNvPr id="0" name=""/>
        <dsp:cNvSpPr/>
      </dsp:nvSpPr>
      <dsp:spPr>
        <a:xfrm>
          <a:off x="609987" y="405618"/>
          <a:ext cx="554172" cy="20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0" numCol="1" spcCol="1270" anchor="t" anchorCtr="0">
          <a:noAutofit/>
        </a:bodyPr>
        <a:lstStyle/>
        <a:p>
          <a:pPr marL="0" lvl="0" indent="0" algn="ctr" defTabSz="400050">
            <a:lnSpc>
              <a:spcPct val="90000"/>
            </a:lnSpc>
            <a:spcBef>
              <a:spcPct val="0"/>
            </a:spcBef>
            <a:spcAft>
              <a:spcPct val="35000"/>
            </a:spcAft>
            <a:buNone/>
          </a:pPr>
          <a:r>
            <a:rPr lang="en-US" sz="900" kern="1200" dirty="0"/>
            <a:t>P2</a:t>
          </a:r>
        </a:p>
      </dsp:txBody>
      <dsp:txXfrm>
        <a:off x="609987" y="405618"/>
        <a:ext cx="554172" cy="205597"/>
      </dsp:txXfrm>
    </dsp:sp>
    <dsp:sp modelId="{4BA11FEC-0BF1-4148-93A9-987F1149EBE4}">
      <dsp:nvSpPr>
        <dsp:cNvPr id="0" name=""/>
        <dsp:cNvSpPr/>
      </dsp:nvSpPr>
      <dsp:spPr>
        <a:xfrm>
          <a:off x="305181" y="666634"/>
          <a:ext cx="554172" cy="3818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013FA-CFAD-42D6-8DE8-C892D95D2CAD}">
      <dsp:nvSpPr>
        <dsp:cNvPr id="0" name=""/>
        <dsp:cNvSpPr/>
      </dsp:nvSpPr>
      <dsp:spPr>
        <a:xfrm>
          <a:off x="305181" y="1048458"/>
          <a:ext cx="554172" cy="20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0" numCol="1" spcCol="1270" anchor="t" anchorCtr="0">
          <a:noAutofit/>
        </a:bodyPr>
        <a:lstStyle/>
        <a:p>
          <a:pPr marL="0" lvl="0" indent="0" algn="ctr" defTabSz="400050">
            <a:lnSpc>
              <a:spcPct val="90000"/>
            </a:lnSpc>
            <a:spcBef>
              <a:spcPct val="0"/>
            </a:spcBef>
            <a:spcAft>
              <a:spcPct val="35000"/>
            </a:spcAft>
            <a:buNone/>
          </a:pPr>
          <a:r>
            <a:rPr lang="en-US" sz="900" kern="1200" dirty="0"/>
            <a:t>P3</a:t>
          </a:r>
        </a:p>
      </dsp:txBody>
      <dsp:txXfrm>
        <a:off x="305181" y="1048458"/>
        <a:ext cx="554172" cy="20559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D635C-08C2-4548-AF57-E2558DC857BE}" type="datetimeFigureOut">
              <a:rPr lang="en-US" smtClean="0"/>
              <a:pPr/>
              <a:t>1/31/2020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C238CB-B816-433D-9868-CF6D7FF3656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C238CB-B816-433D-9868-CF6D7FF3656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16A4-5DD0-4A16-A6FD-4B71715EA4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0D435F1-B115-4BDD-BC89-3EE741B2A55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8D5E9F-9E93-461D-B649-508A01752C37}"/>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5" name="Footer Placeholder 4">
            <a:extLst>
              <a:ext uri="{FF2B5EF4-FFF2-40B4-BE49-F238E27FC236}">
                <a16:creationId xmlns:a16="http://schemas.microsoft.com/office/drawing/2014/main" id="{29423FED-12DC-4887-964F-26EE8576B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DFBB1-CFC6-4A0C-9C6D-E753FED664D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11784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972A-7A44-4203-BE5A-42E04B17E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57ABE2-9069-424C-8365-83563D27AA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3025A-D0B7-47C3-BD19-071A7BC1E87E}"/>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5" name="Footer Placeholder 4">
            <a:extLst>
              <a:ext uri="{FF2B5EF4-FFF2-40B4-BE49-F238E27FC236}">
                <a16:creationId xmlns:a16="http://schemas.microsoft.com/office/drawing/2014/main" id="{8122207E-1AD8-48C4-87AE-F24C1AE06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74D0F-9F06-4179-91DA-950D64A43FF5}"/>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61978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3357C-0C6D-4DAC-8584-0B06DA1EC0F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D94A7A-D8EF-4195-BAEA-75DEDC519A94}"/>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2A344-4027-4B03-8925-0F82A695677A}"/>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5" name="Footer Placeholder 4">
            <a:extLst>
              <a:ext uri="{FF2B5EF4-FFF2-40B4-BE49-F238E27FC236}">
                <a16:creationId xmlns:a16="http://schemas.microsoft.com/office/drawing/2014/main" id="{E1C45307-5F31-4C88-80FA-8C6AA40FF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7778-E2A9-4C18-8C3A-54CA2E95BC4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129271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56AE-0BD1-45E1-B914-678F8BE24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B9C54-E5B3-429A-8618-8A4DD500C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6457F-5EBE-43AC-AA16-70DAA75083BC}"/>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5" name="Footer Placeholder 4">
            <a:extLst>
              <a:ext uri="{FF2B5EF4-FFF2-40B4-BE49-F238E27FC236}">
                <a16:creationId xmlns:a16="http://schemas.microsoft.com/office/drawing/2014/main" id="{5FFA7696-A503-4285-BC3D-6BD27D70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8EE24-8B2D-4E31-BDEC-6058420EBB06}"/>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410815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552-4A26-458A-BBF7-C8B4DBD1136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4C5669C-89D1-43EC-9158-4581E41C8B4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06C3F9-64D9-4006-8AFB-8210EA1FF49B}"/>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5" name="Footer Placeholder 4">
            <a:extLst>
              <a:ext uri="{FF2B5EF4-FFF2-40B4-BE49-F238E27FC236}">
                <a16:creationId xmlns:a16="http://schemas.microsoft.com/office/drawing/2014/main" id="{D0646412-38ED-463E-B914-2CC2E45C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9C6E5-5799-472B-AFCE-C6BB3F204859}"/>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220139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242D-A032-4CAD-9C61-5F3283960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77B54-802D-42E8-9FAE-47992F792067}"/>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94D8A-517F-44D5-8D4C-AB1289AE123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35946-BCD3-4F8C-AA22-D1F3705FFA4A}"/>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6" name="Footer Placeholder 5">
            <a:extLst>
              <a:ext uri="{FF2B5EF4-FFF2-40B4-BE49-F238E27FC236}">
                <a16:creationId xmlns:a16="http://schemas.microsoft.com/office/drawing/2014/main" id="{4DF9401A-3003-4D62-9909-81AEB9E29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0D3D7-B18F-4E00-9739-C066BE3515D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05195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4A85-9AD7-49AD-AEB9-83203F4D5458}"/>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7E4DA4-9621-406C-8375-948EDBB935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B2C5DC5-262B-4D5C-987C-852362AC4C0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A820B6-438F-4D8D-B0C4-5A01F18F5DB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0A71EB1-9596-4613-BEEF-107E35A6FDE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F1ACB8-328F-4383-BAC6-6E94CE595197}"/>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8" name="Footer Placeholder 7">
            <a:extLst>
              <a:ext uri="{FF2B5EF4-FFF2-40B4-BE49-F238E27FC236}">
                <a16:creationId xmlns:a16="http://schemas.microsoft.com/office/drawing/2014/main" id="{90F33FBE-A4E5-4BE2-97D3-EC7B89D583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3C3447-CF81-42F8-A389-CA663A27F40E}"/>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247652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8D0-ED17-49F6-8AFB-7DEEB38A1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A2174-1936-4E40-92D5-1C6EA3876AB6}"/>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4" name="Footer Placeholder 3">
            <a:extLst>
              <a:ext uri="{FF2B5EF4-FFF2-40B4-BE49-F238E27FC236}">
                <a16:creationId xmlns:a16="http://schemas.microsoft.com/office/drawing/2014/main" id="{C6C3977C-5D0D-41E6-8E7D-7D3FC7EAE1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5A5B9-894E-4D86-A0F9-B6F470EE3FFC}"/>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57002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FB0AD-37F3-40F3-8B2C-C9E7D13AB470}"/>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3" name="Footer Placeholder 2">
            <a:extLst>
              <a:ext uri="{FF2B5EF4-FFF2-40B4-BE49-F238E27FC236}">
                <a16:creationId xmlns:a16="http://schemas.microsoft.com/office/drawing/2014/main" id="{F05FE532-2FA8-4CDB-BB23-D36EEE982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DE2636-1D46-4DFA-8C57-11A5446A5139}"/>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252651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B1D1-D208-48E1-9D56-A5354874AA2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2475200-88AC-44A6-8159-EB001A3B52B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CB557-1F76-4502-89EF-AF8FA9E2B4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410D4C6-897D-4236-BFD5-E971917ACC5C}"/>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6" name="Footer Placeholder 5">
            <a:extLst>
              <a:ext uri="{FF2B5EF4-FFF2-40B4-BE49-F238E27FC236}">
                <a16:creationId xmlns:a16="http://schemas.microsoft.com/office/drawing/2014/main" id="{801AFE3F-FD34-483B-800A-CF0705B5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477B3-606F-4210-BF40-534F679F24A4}"/>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7935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722-62F8-4C9E-9A3B-5B988CA5C4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1B484B6-45D5-43CE-872F-4D15AC65386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102F415-FFBB-41FD-97A1-4F6D3361D1A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5F59EAE-16B3-419F-A396-13718373FD86}"/>
              </a:ext>
            </a:extLst>
          </p:cNvPr>
          <p:cNvSpPr>
            <a:spLocks noGrp="1"/>
          </p:cNvSpPr>
          <p:nvPr>
            <p:ph type="dt" sz="half" idx="10"/>
          </p:nvPr>
        </p:nvSpPr>
        <p:spPr/>
        <p:txBody>
          <a:bodyPr/>
          <a:lstStyle/>
          <a:p>
            <a:fld id="{D5B9C71A-AFB9-487E-892D-3B4F25D3B4F0}" type="datetimeFigureOut">
              <a:rPr lang="en-US" smtClean="0"/>
              <a:pPr/>
              <a:t>1/31/2020</a:t>
            </a:fld>
            <a:endParaRPr lang="en-US"/>
          </a:p>
        </p:txBody>
      </p:sp>
      <p:sp>
        <p:nvSpPr>
          <p:cNvPr id="6" name="Footer Placeholder 5">
            <a:extLst>
              <a:ext uri="{FF2B5EF4-FFF2-40B4-BE49-F238E27FC236}">
                <a16:creationId xmlns:a16="http://schemas.microsoft.com/office/drawing/2014/main" id="{BACEF9BD-F8F5-4BF3-90D1-C5D3A38FC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591E5-CE2F-4E9B-9156-80189A2C8F44}"/>
              </a:ext>
            </a:extLst>
          </p:cNvPr>
          <p:cNvSpPr>
            <a:spLocks noGrp="1"/>
          </p:cNvSpPr>
          <p:nvPr>
            <p:ph type="sldNum" sz="quarter" idx="12"/>
          </p:nvPr>
        </p:nvSpPr>
        <p:spPr/>
        <p:txBody>
          <a:bodyPr/>
          <a:lstStyle/>
          <a:p>
            <a:fld id="{2C113727-5DA1-4B6C-BD72-4069EBDED0E0}" type="slidenum">
              <a:rPr lang="en-US" smtClean="0"/>
              <a:pPr/>
              <a:t>‹#›</a:t>
            </a:fld>
            <a:endParaRPr lang="en-US"/>
          </a:p>
        </p:txBody>
      </p:sp>
    </p:spTree>
    <p:extLst>
      <p:ext uri="{BB962C8B-B14F-4D97-AF65-F5344CB8AC3E}">
        <p14:creationId xmlns:p14="http://schemas.microsoft.com/office/powerpoint/2010/main" val="3229702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E246A-E260-40B8-939F-B1C9141E702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88A60F-A3D6-4FCD-87E3-9B7EF6591F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530FE-3F92-4A15-87B3-0E54EA6A88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B9C71A-AFB9-487E-892D-3B4F25D3B4F0}" type="datetimeFigureOut">
              <a:rPr lang="en-US" smtClean="0"/>
              <a:pPr/>
              <a:t>1/31/2020</a:t>
            </a:fld>
            <a:endParaRPr lang="en-US"/>
          </a:p>
        </p:txBody>
      </p:sp>
      <p:sp>
        <p:nvSpPr>
          <p:cNvPr id="5" name="Footer Placeholder 4">
            <a:extLst>
              <a:ext uri="{FF2B5EF4-FFF2-40B4-BE49-F238E27FC236}">
                <a16:creationId xmlns:a16="http://schemas.microsoft.com/office/drawing/2014/main" id="{A3132B7E-34D4-4D58-920A-92CD3B3EF58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E41B11-7B36-4416-8DE3-A23782BD969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113727-5DA1-4B6C-BD72-4069EBDED0E0}" type="slidenum">
              <a:rPr lang="en-US" smtClean="0"/>
              <a:pPr/>
              <a:t>‹#›</a:t>
            </a:fld>
            <a:endParaRPr lang="en-US"/>
          </a:p>
        </p:txBody>
      </p:sp>
    </p:spTree>
    <p:extLst>
      <p:ext uri="{BB962C8B-B14F-4D97-AF65-F5344CB8AC3E}">
        <p14:creationId xmlns:p14="http://schemas.microsoft.com/office/powerpoint/2010/main" val="41605505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jireeice.com/upload/2015/march-15/IJIREEICE6.pdf" TargetMode="External"/><Relationship Id="rId2" Type="http://schemas.openxmlformats.org/officeDocument/2006/relationships/hyperlink" Target="https://www.instructables.com/id/Arduino-Based-Simple-Blind-Navigation-Bracelet-AID/" TargetMode="External"/><Relationship Id="rId1" Type="http://schemas.openxmlformats.org/officeDocument/2006/relationships/slideLayout" Target="../slideLayouts/slideLayout2.xml"/><Relationship Id="rId6" Type="http://schemas.openxmlformats.org/officeDocument/2006/relationships/hyperlink" Target="https://create.arduino.cc/projecthub/muhammedazhar/third-eye-for-the-blind-8c246d" TargetMode="External"/><Relationship Id="rId5" Type="http://schemas.openxmlformats.org/officeDocument/2006/relationships/hyperlink" Target="https://www.robotechmaker.com/2016/11/third-eye-for-blind.html" TargetMode="External"/><Relationship Id="rId4" Type="http://schemas.openxmlformats.org/officeDocument/2006/relationships/hyperlink" Target="https://store.arduino.cc/usa/arduino-uno-rev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ationaljournal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93900"/>
            <a:ext cx="6858000" cy="2387600"/>
          </a:xfrm>
        </p:spPr>
        <p:txBody>
          <a:bodyPr>
            <a:noAutofit/>
          </a:bodyPr>
          <a:lstStyle/>
          <a:p>
            <a:r>
              <a:rPr lang="en-US" sz="6000" b="1" dirty="0">
                <a:solidFill>
                  <a:schemeClr val="accent1">
                    <a:lumMod val="50000"/>
                  </a:schemeClr>
                </a:solidFill>
                <a:latin typeface="Times New Roman" panose="02020603050405020304" pitchFamily="18" charset="0"/>
                <a:cs typeface="Times New Roman" pitchFamily="18" charset="0"/>
              </a:rPr>
              <a:t>PERI INSTITUTE OF TECHNOLOGY</a:t>
            </a:r>
            <a:br>
              <a:rPr lang="en-US" sz="6000" b="1" i="1" dirty="0">
                <a:latin typeface="Times New Roman" panose="02020603050405020304" pitchFamily="18" charset="0"/>
                <a:cs typeface="Times New Roman" pitchFamily="18" charset="0"/>
              </a:rPr>
            </a:br>
            <a:br>
              <a:rPr lang="en-US" sz="6000" b="1" i="1" dirty="0">
                <a:latin typeface="Times New Roman" panose="02020603050405020304" pitchFamily="18" charset="0"/>
                <a:cs typeface="Times New Roman" pitchFamily="18" charset="0"/>
              </a:rPr>
            </a:br>
            <a:endParaRPr lang="en-US" sz="6000" i="1" dirty="0"/>
          </a:p>
        </p:txBody>
      </p:sp>
      <p:sp>
        <p:nvSpPr>
          <p:cNvPr id="3" name="Subtitle 2"/>
          <p:cNvSpPr>
            <a:spLocks noGrp="1"/>
          </p:cNvSpPr>
          <p:nvPr>
            <p:ph type="subTitle" idx="1"/>
          </p:nvPr>
        </p:nvSpPr>
        <p:spPr>
          <a:xfrm>
            <a:off x="1371600" y="3124200"/>
            <a:ext cx="6400800" cy="2514600"/>
          </a:xfrm>
        </p:spPr>
        <p:txBody>
          <a:bodyPr>
            <a:normAutofit/>
          </a:body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First Review</a:t>
            </a:r>
          </a:p>
          <a:p>
            <a:r>
              <a:rPr lang="en-US" sz="4000" dirty="0">
                <a:solidFill>
                  <a:schemeClr val="accent1">
                    <a:lumMod val="75000"/>
                  </a:schemeClr>
                </a:solidFill>
                <a:latin typeface="Times New Roman" panose="02020603050405020304" pitchFamily="18" charset="0"/>
                <a:cs typeface="Times New Roman" panose="02020603050405020304" pitchFamily="18" charset="0"/>
              </a:rPr>
              <a:t>BE-ECE</a:t>
            </a:r>
          </a:p>
          <a:p>
            <a:endParaRPr lang="en-US" dirty="0"/>
          </a:p>
          <a:p>
            <a:r>
              <a:rPr lang="en-US" dirty="0"/>
              <a:t>                                                                                                </a:t>
            </a:r>
            <a:r>
              <a:rPr lang="en-US" sz="2400" dirty="0">
                <a:solidFill>
                  <a:schemeClr val="accent1">
                    <a:lumMod val="50000"/>
                  </a:schemeClr>
                </a:solidFill>
                <a:latin typeface="Times New Roman" panose="02020603050405020304" pitchFamily="18" charset="0"/>
                <a:cs typeface="Times New Roman" panose="02020603050405020304" pitchFamily="18" charset="0"/>
              </a:rPr>
              <a:t>Date:31.02.2020</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Reference Paper</a:t>
            </a:r>
          </a:p>
        </p:txBody>
      </p:sp>
      <p:sp>
        <p:nvSpPr>
          <p:cNvPr id="3" name="Content Placeholder 2"/>
          <p:cNvSpPr>
            <a:spLocks noGrp="1"/>
          </p:cNvSpPr>
          <p:nvPr>
            <p:ph idx="1"/>
          </p:nvPr>
        </p:nvSpPr>
        <p:spPr>
          <a:xfrm>
            <a:off x="480060" y="1417638"/>
            <a:ext cx="8229600" cy="5440362"/>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Pooja Sharma, </a:t>
            </a:r>
            <a:r>
              <a:rPr lang="en-US" dirty="0" err="1">
                <a:latin typeface="Times New Roman" panose="02020603050405020304" pitchFamily="18" charset="0"/>
                <a:cs typeface="Times New Roman" panose="02020603050405020304" pitchFamily="18" charset="0"/>
              </a:rPr>
              <a:t>Mrs.Shimi</a:t>
            </a:r>
            <a:r>
              <a:rPr lang="en-US" dirty="0">
                <a:latin typeface="Times New Roman" panose="02020603050405020304" pitchFamily="18" charset="0"/>
                <a:cs typeface="Times New Roman" panose="02020603050405020304" pitchFamily="18" charset="0"/>
              </a:rPr>
              <a:t> S.L and Dr. S </a:t>
            </a:r>
            <a:r>
              <a:rPr lang="en-US" dirty="0" err="1">
                <a:latin typeface="Times New Roman" panose="02020603050405020304" pitchFamily="18" charset="0"/>
                <a:cs typeface="Times New Roman" panose="02020603050405020304" pitchFamily="18" charset="0"/>
              </a:rPr>
              <a:t>Chatterji</a:t>
            </a:r>
            <a:r>
              <a:rPr lang="en-US" dirty="0">
                <a:latin typeface="Times New Roman" panose="02020603050405020304" pitchFamily="18" charset="0"/>
                <a:cs typeface="Times New Roman" panose="02020603050405020304" pitchFamily="18" charset="0"/>
              </a:rPr>
              <a:t>, International Journal of Scientific Research Engineering &amp; Technology (IJSRET), “</a:t>
            </a:r>
            <a:r>
              <a:rPr lang="en-US" b="1" dirty="0">
                <a:latin typeface="Times New Roman" panose="02020603050405020304" pitchFamily="18" charset="0"/>
                <a:cs typeface="Times New Roman" panose="02020603050405020304" pitchFamily="18" charset="0"/>
              </a:rPr>
              <a:t> DESIGN OF MICROCONTROLLER BASED VIRTUAL  EYE FOR THE BLIND </a:t>
            </a:r>
            <a:r>
              <a:rPr lang="en-US" dirty="0">
                <a:latin typeface="Times New Roman" panose="02020603050405020304" pitchFamily="18" charset="0"/>
                <a:cs typeface="Times New Roman" panose="02020603050405020304" pitchFamily="18" charset="0"/>
              </a:rPr>
              <a:t>” , Volume 3, Issue 8 November 2014, ISSN 2278 – 0882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S.Deepa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T.S.Maheshwari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G.JancyRani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Jayasri,International</a:t>
            </a:r>
            <a:r>
              <a:rPr lang="en-US" dirty="0">
                <a:latin typeface="Times New Roman" panose="02020603050405020304" pitchFamily="18" charset="0"/>
                <a:cs typeface="Times New Roman" panose="02020603050405020304" pitchFamily="18" charset="0"/>
              </a:rPr>
              <a:t> Journal of Advanced Research in Science, Engineering and Technology</a:t>
            </a:r>
            <a:r>
              <a:rPr lang="en-US" b="1" dirty="0">
                <a:latin typeface="Times New Roman" panose="02020603050405020304" pitchFamily="18" charset="0"/>
                <a:cs typeface="Times New Roman" panose="02020603050405020304" pitchFamily="18" charset="0"/>
              </a:rPr>
              <a:t> “Third Eye Navigator for Visually Challenged”.</a:t>
            </a:r>
            <a:r>
              <a:rPr lang="en-US" dirty="0">
                <a:latin typeface="Times New Roman" panose="02020603050405020304" pitchFamily="18" charset="0"/>
                <a:cs typeface="Times New Roman" panose="02020603050405020304" pitchFamily="18" charset="0"/>
              </a:rPr>
              <a:t> Vol. 5, Issue 4 , April 2018. </a:t>
            </a:r>
          </a:p>
          <a:p>
            <a:r>
              <a:rPr lang="en-US" dirty="0" err="1">
                <a:latin typeface="Times New Roman" panose="02020603050405020304" pitchFamily="18" charset="0"/>
                <a:cs typeface="Times New Roman" panose="02020603050405020304" pitchFamily="18" charset="0"/>
              </a:rPr>
              <a:t>Samartha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Koharwal</a:t>
            </a:r>
            <a:r>
              <a:rPr lang="en-US" dirty="0">
                <a:latin typeface="Times New Roman" panose="02020603050405020304" pitchFamily="18" charset="0"/>
                <a:cs typeface="Times New Roman" panose="02020603050405020304" pitchFamily="18" charset="0"/>
              </a:rPr>
              <a:t>, Samer Bani </a:t>
            </a:r>
            <a:r>
              <a:rPr lang="en-US" dirty="0" err="1">
                <a:latin typeface="Times New Roman" panose="02020603050405020304" pitchFamily="18" charset="0"/>
                <a:cs typeface="Times New Roman" panose="02020603050405020304" pitchFamily="18" charset="0"/>
              </a:rPr>
              <a:t>Awwad</a:t>
            </a:r>
            <a:r>
              <a:rPr lang="en-US" dirty="0">
                <a:latin typeface="Times New Roman" panose="02020603050405020304" pitchFamily="18" charset="0"/>
                <a:cs typeface="Times New Roman" panose="02020603050405020304" pitchFamily="18" charset="0"/>
              </a:rPr>
              <a:t>, Aparna </a:t>
            </a:r>
            <a:r>
              <a:rPr lang="en-US" dirty="0" err="1">
                <a:latin typeface="Times New Roman" panose="02020603050405020304" pitchFamily="18" charset="0"/>
                <a:cs typeface="Times New Roman" panose="02020603050405020304" pitchFamily="18" charset="0"/>
              </a:rPr>
              <a:t>Vyakaranam</a:t>
            </a:r>
            <a:r>
              <a:rPr lang="en-US" dirty="0">
                <a:latin typeface="Times New Roman" panose="02020603050405020304" pitchFamily="18" charset="0"/>
                <a:cs typeface="Times New Roman" panose="02020603050405020304" pitchFamily="18" charset="0"/>
              </a:rPr>
              <a:t>, International Journal of Innovative Technology and Exploring Engineering (IJITEE). “</a:t>
            </a:r>
            <a:r>
              <a:rPr lang="en-US" b="1" dirty="0">
                <a:latin typeface="Times New Roman" panose="02020603050405020304" pitchFamily="18" charset="0"/>
                <a:cs typeface="Times New Roman" panose="02020603050405020304" pitchFamily="18" charset="0"/>
              </a:rPr>
              <a:t>Navigation System for Blind - Third Eye”</a:t>
            </a:r>
            <a:r>
              <a:rPr lang="en-US" dirty="0">
                <a:latin typeface="Times New Roman" panose="02020603050405020304" pitchFamily="18" charset="0"/>
                <a:cs typeface="Times New Roman" panose="02020603050405020304" pitchFamily="18" charset="0"/>
              </a:rPr>
              <a:t> Volume-8, Issue-5 March 2019, ISSN: 2278-3075</a:t>
            </a:r>
            <a:r>
              <a:rPr lang="en-US"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3DDC-C9A2-4705-8C68-40A1A09AB04A}"/>
              </a:ext>
            </a:extLst>
          </p:cNvPr>
          <p:cNvSpPr>
            <a:spLocks noGrp="1"/>
          </p:cNvSpPr>
          <p:nvPr>
            <p:ph type="title"/>
          </p:nvPr>
        </p:nvSpPr>
        <p:spPr/>
        <p:txBody>
          <a:bodyPr/>
          <a:lstStyle/>
          <a:p>
            <a:r>
              <a:rPr lang="en-US" dirty="0"/>
              <a:t>                     </a:t>
            </a:r>
            <a:r>
              <a:rPr lang="en-US" b="1" dirty="0"/>
              <a:t>References</a:t>
            </a:r>
          </a:p>
        </p:txBody>
      </p:sp>
      <p:sp>
        <p:nvSpPr>
          <p:cNvPr id="3" name="Content Placeholder 2">
            <a:extLst>
              <a:ext uri="{FF2B5EF4-FFF2-40B4-BE49-F238E27FC236}">
                <a16:creationId xmlns:a16="http://schemas.microsoft.com/office/drawing/2014/main" id="{7414A18E-57D9-460D-8971-DA5DB78FA94E}"/>
              </a:ext>
            </a:extLst>
          </p:cNvPr>
          <p:cNvSpPr>
            <a:spLocks noGrp="1"/>
          </p:cNvSpPr>
          <p:nvPr>
            <p:ph idx="1"/>
          </p:nvPr>
        </p:nvSpPr>
        <p:spPr/>
        <p:txBody>
          <a:bodyPr>
            <a:normAutofit/>
          </a:bodyPr>
          <a:lstStyle/>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hlinkClick r:id="rId2"/>
              </a:rPr>
              <a:t>https://www.instructables.com/id/Arduino-Based-Simple-Blind-Navigation-Bracelet-AID/</a:t>
            </a:r>
            <a:endParaRPr lang="en-IN" sz="2800" dirty="0">
              <a:latin typeface="Times New Roman" panose="02020603050405020304" pitchFamily="18" charset="0"/>
              <a:ea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hlinkClick r:id="rId3"/>
              </a:rPr>
              <a:t>https://www.ijireeice.com/upload/2015/march-15/IJIREEICE6.pdf</a:t>
            </a:r>
            <a:endParaRPr lang="en-IN" sz="2800" dirty="0">
              <a:latin typeface="Times New Roman" panose="02020603050405020304" pitchFamily="18" charset="0"/>
              <a:ea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hlinkClick r:id="rId4"/>
              </a:rPr>
              <a:t>https://store.arduino.cc/usa/arduino-uno-rev3</a:t>
            </a:r>
            <a:endParaRPr lang="en-IN" sz="2800" dirty="0">
              <a:latin typeface="Times New Roman" panose="02020603050405020304" pitchFamily="18" charset="0"/>
              <a:ea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hlinkClick r:id="rId5"/>
              </a:rPr>
              <a:t>https://www.robotechmaker.com/2016/11/third-eye-for-blind.html</a:t>
            </a:r>
            <a:endParaRPr lang="en-IN" sz="2800" dirty="0">
              <a:latin typeface="Times New Roman" panose="02020603050405020304" pitchFamily="18" charset="0"/>
              <a:ea typeface="Times New Roman" panose="02020603050405020304" pitchFamily="18" charset="0"/>
            </a:endParaRPr>
          </a:p>
          <a:p>
            <a:pPr lvl="0" algn="just">
              <a:buFont typeface="+mj-lt"/>
              <a:buAutoNum type="arabicPeriod"/>
            </a:pPr>
            <a:r>
              <a:rPr lang="en-US" dirty="0">
                <a:solidFill>
                  <a:srgbClr val="0000FF"/>
                </a:solidFill>
                <a:latin typeface="Times New Roman" panose="02020603050405020304" pitchFamily="18" charset="0"/>
                <a:ea typeface="Times New Roman" panose="02020603050405020304" pitchFamily="18" charset="0"/>
                <a:hlinkClick r:id="rId6"/>
              </a:rPr>
              <a:t>https://create.arduino.cc/projecthub/muhammedazhar/third-eye-for-the-blind-8c246d</a:t>
            </a:r>
            <a:endParaRPr lang="en-IN" sz="28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108426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lgn="ctr">
              <a:buNone/>
            </a:pPr>
            <a:r>
              <a:rPr lang="en-US" sz="7200" b="1" dirty="0">
                <a:solidFill>
                  <a:schemeClr val="accent1">
                    <a:lumMod val="75000"/>
                  </a:schemeClr>
                </a:solidFill>
                <a:latin typeface="Times New Roman" pitchFamily="18" charset="0"/>
                <a:cs typeface="Times New Roman" pitchFamily="18" charset="0"/>
              </a:rPr>
              <a:t>Thank You</a:t>
            </a: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latin typeface="Arial Black" panose="020B0A04020102020204" pitchFamily="34" charset="0"/>
              </a:rPr>
              <a:t> 3</a:t>
            </a:r>
            <a:r>
              <a:rPr lang="en-US" sz="4000" b="1" baseline="30000" dirty="0">
                <a:solidFill>
                  <a:schemeClr val="accent1">
                    <a:lumMod val="75000"/>
                  </a:schemeClr>
                </a:solidFill>
                <a:latin typeface="Arial Black" panose="020B0A04020102020204" pitchFamily="34" charset="0"/>
              </a:rPr>
              <a:t>rd</a:t>
            </a:r>
            <a:r>
              <a:rPr lang="en-US" sz="4000" b="1" dirty="0">
                <a:solidFill>
                  <a:schemeClr val="accent1">
                    <a:lumMod val="75000"/>
                  </a:schemeClr>
                </a:solidFill>
                <a:latin typeface="Arial Black" panose="020B0A04020102020204" pitchFamily="34" charset="0"/>
              </a:rPr>
              <a:t> Eye For Blind And Deaf</a:t>
            </a:r>
            <a:endParaRPr lang="en-US" sz="4000" dirty="0"/>
          </a:p>
        </p:txBody>
      </p:sp>
      <p:sp>
        <p:nvSpPr>
          <p:cNvPr id="3" name="Content Placeholder 2"/>
          <p:cNvSpPr>
            <a:spLocks noGrp="1"/>
          </p:cNvSpPr>
          <p:nvPr>
            <p:ph idx="1"/>
          </p:nvPr>
        </p:nvSpPr>
        <p:spPr>
          <a:xfrm>
            <a:off x="285750" y="723900"/>
            <a:ext cx="8229600" cy="5410200"/>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                  </a:t>
            </a:r>
          </a:p>
          <a:p>
            <a:pPr>
              <a:buNone/>
            </a:pPr>
            <a:r>
              <a:rPr lang="en-US" sz="4400" b="1" dirty="0">
                <a:latin typeface="Times New Roman" panose="02020603050405020304" pitchFamily="18" charset="0"/>
                <a:cs typeface="Times New Roman" panose="02020603050405020304" pitchFamily="18" charset="0"/>
              </a:rPr>
              <a:t>                  Presented By</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Riyaz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Ahamed</a:t>
            </a:r>
            <a:r>
              <a:rPr lang="en-US" dirty="0">
                <a:latin typeface="Times New Roman" panose="02020603050405020304" pitchFamily="18" charset="0"/>
                <a:cs typeface="Times New Roman" panose="02020603050405020304" pitchFamily="18" charset="0"/>
              </a:rPr>
              <a:t>  - 411516106054</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M.Santhosh</a:t>
            </a:r>
            <a:r>
              <a:rPr lang="en-US" dirty="0">
                <a:latin typeface="Times New Roman" panose="02020603050405020304" pitchFamily="18" charset="0"/>
                <a:cs typeface="Times New Roman" panose="02020603050405020304" pitchFamily="18" charset="0"/>
              </a:rPr>
              <a:t>            - 411516106056</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K.Vairamuthu</a:t>
            </a:r>
            <a:r>
              <a:rPr lang="en-US" dirty="0">
                <a:latin typeface="Times New Roman" panose="02020603050405020304" pitchFamily="18" charset="0"/>
                <a:cs typeface="Times New Roman" panose="02020603050405020304" pitchFamily="18" charset="0"/>
              </a:rPr>
              <a:t>         - 411516106063</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N.Vignesh</a:t>
            </a:r>
            <a:r>
              <a:rPr lang="en-US" dirty="0">
                <a:latin typeface="Times New Roman" panose="02020603050405020304" pitchFamily="18" charset="0"/>
                <a:cs typeface="Times New Roman" panose="02020603050405020304" pitchFamily="18" charset="0"/>
              </a:rPr>
              <a:t>              - 411516106064</a:t>
            </a:r>
          </a:p>
          <a:p>
            <a:pPr>
              <a:buNone/>
            </a:pPr>
            <a:endParaRPr lang="en-US" dirty="0">
              <a:latin typeface="Times New Roman" panose="02020603050405020304" pitchFamily="18" charset="0"/>
              <a:cs typeface="Times New Roman" panose="02020603050405020304" pitchFamily="18" charset="0"/>
            </a:endParaRPr>
          </a:p>
          <a:p>
            <a:pPr>
              <a:buNone/>
            </a:pPr>
            <a:r>
              <a:rPr lang="en-US" sz="4400" b="1" dirty="0">
                <a:latin typeface="Times New Roman" panose="02020603050405020304" pitchFamily="18" charset="0"/>
                <a:cs typeface="Times New Roman" panose="02020603050405020304" pitchFamily="18" charset="0"/>
              </a:rPr>
              <a:t>                    Supervisor</a:t>
            </a:r>
          </a:p>
          <a:p>
            <a:pPr>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Guide Name : Mrs. </a:t>
            </a:r>
            <a:r>
              <a:rPr lang="en-US" sz="2400" dirty="0" err="1">
                <a:latin typeface="Times New Roman" panose="02020603050405020304" pitchFamily="18" charset="0"/>
                <a:cs typeface="Times New Roman" panose="02020603050405020304" pitchFamily="18" charset="0"/>
              </a:rPr>
              <a:t>Abisha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J.Benelyn</a:t>
            </a:r>
            <a:r>
              <a:rPr lang="en-US" sz="2400" dirty="0">
                <a:latin typeface="Times New Roman" panose="02020603050405020304" pitchFamily="18" charset="0"/>
                <a:cs typeface="Times New Roman" panose="02020603050405020304" pitchFamily="18" charset="0"/>
              </a:rPr>
              <a:t>, M.E,AP/HOD-ECE</a:t>
            </a:r>
          </a:p>
          <a:p>
            <a:pPr>
              <a:buNone/>
            </a:pPr>
            <a:r>
              <a:rPr lang="en-US" sz="2400" dirty="0">
                <a:latin typeface="Times New Roman" panose="02020603050405020304" pitchFamily="18" charset="0"/>
                <a:cs typeface="Times New Roman" panose="02020603050405020304" pitchFamily="18" charset="0"/>
              </a:rPr>
              <a:t>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1325563"/>
          </a:xfrm>
        </p:spPr>
        <p:txBody>
          <a:bodyPr/>
          <a:lstStyle/>
          <a:p>
            <a:r>
              <a:rPr lang="en-US" b="1" dirty="0"/>
              <a:t>                         ABSTRACT</a:t>
            </a:r>
          </a:p>
        </p:txBody>
      </p:sp>
      <p:sp>
        <p:nvSpPr>
          <p:cNvPr id="3" name="Content Placeholder 2"/>
          <p:cNvSpPr>
            <a:spLocks noGrp="1"/>
          </p:cNvSpPr>
          <p:nvPr>
            <p:ph idx="1"/>
          </p:nvPr>
        </p:nvSpPr>
        <p:spPr>
          <a:xfrm>
            <a:off x="628650" y="1690690"/>
            <a:ext cx="7886700" cy="5014910"/>
          </a:xfrm>
        </p:spPr>
        <p:txBody>
          <a:bodyPr>
            <a:normAutofit/>
          </a:bodyPr>
          <a:lstStyle/>
          <a:p>
            <a:r>
              <a:rPr lang="en-US" dirty="0">
                <a:latin typeface="Times New Roman" panose="02020603050405020304" pitchFamily="18" charset="0"/>
                <a:cs typeface="Times New Roman" pitchFamily="18" charset="0"/>
              </a:rPr>
              <a:t>Third eye for people who are blind is an innovation which helps the blind people to navigate with speed and confidence by detecting the nearby obstacles using the help of ultrasonic waves and notify them with buzzer sound or vibration. They only need to wear this device as a band or cloth.</a:t>
            </a:r>
          </a:p>
          <a:p>
            <a:r>
              <a:rPr lang="en-US" dirty="0">
                <a:latin typeface="Times New Roman" panose="02020603050405020304" pitchFamily="18" charset="0"/>
                <a:cs typeface="Times New Roman" pitchFamily="18" charset="0"/>
              </a:rPr>
              <a:t>According to WHO 39 million peoples are estimated as blind worldwide .They are suffering a lot of hardship in their daily life. </a:t>
            </a:r>
          </a:p>
          <a:p>
            <a:r>
              <a:rPr lang="en-US" dirty="0">
                <a:latin typeface="Times New Roman" panose="02020603050405020304" pitchFamily="18" charset="0"/>
                <a:cs typeface="Times New Roman" pitchFamily="18" charset="0"/>
              </a:rPr>
              <a:t>Now a days there are so many instruments and smart devices for visually impaired peoples for navigation but most of them have certain problems for carrying and the major drawbacks is those need a lot of training to use.</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6F26C-F0D6-45BF-A38F-95F5DD313FD4}"/>
              </a:ext>
            </a:extLst>
          </p:cNvPr>
          <p:cNvSpPr>
            <a:spLocks noGrp="1"/>
          </p:cNvSpPr>
          <p:nvPr>
            <p:ph type="title"/>
          </p:nvPr>
        </p:nvSpPr>
        <p:spPr>
          <a:xfrm>
            <a:off x="982133" y="1"/>
            <a:ext cx="7704667" cy="1524000"/>
          </a:xfrm>
        </p:spPr>
        <p:txBody>
          <a:bodyPr/>
          <a:lstStyle/>
          <a:p>
            <a:r>
              <a:rPr lang="en-US" b="1" dirty="0">
                <a:latin typeface="Times New Roman" panose="02020603050405020304" pitchFamily="18" charset="0"/>
                <a:cs typeface="Times New Roman" panose="02020603050405020304" pitchFamily="18" charset="0"/>
              </a:rPr>
              <a:t>              Base Paper</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70F9EC-620F-4550-8EE7-073E546926AA}"/>
              </a:ext>
            </a:extLst>
          </p:cNvPr>
          <p:cNvSpPr>
            <a:spLocks noGrp="1"/>
          </p:cNvSpPr>
          <p:nvPr>
            <p:ph idx="1"/>
          </p:nvPr>
        </p:nvSpPr>
        <p:spPr>
          <a:xfrm>
            <a:off x="982133" y="1676400"/>
            <a:ext cx="7704667" cy="2971800"/>
          </a:xfrm>
        </p:spPr>
        <p:txBody>
          <a:bodyPr>
            <a:normAutofit/>
          </a:bodyPr>
          <a:lstStyle/>
          <a:p>
            <a:pPr algn="just"/>
            <a:r>
              <a:rPr lang="en-US" sz="2100" dirty="0">
                <a:latin typeface="Times New Roman" panose="02020603050405020304" pitchFamily="18" charset="0"/>
                <a:cs typeface="Times New Roman" panose="02020603050405020304" pitchFamily="18" charset="0"/>
              </a:rPr>
              <a:t>M. Narendran, Sarmisthapadhi, Aashita Tiwari ,National Journal of Multidisciplinary Research and Development Impact Factor</a:t>
            </a:r>
            <a:r>
              <a:rPr lang="en-US" sz="2100" b="1" dirty="0">
                <a:latin typeface="Times New Roman" panose="02020603050405020304" pitchFamily="18" charset="0"/>
                <a:cs typeface="Times New Roman" panose="02020603050405020304" pitchFamily="18" charset="0"/>
              </a:rPr>
              <a:t>. “Third eye for the blind using Arduino and ultrasonic sensors”</a:t>
            </a:r>
            <a:r>
              <a:rPr lang="en-US"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hlinkClick r:id="rId2"/>
              </a:rPr>
              <a:t>www.nationaljournals.com</a:t>
            </a:r>
            <a:r>
              <a:rPr lang="en-US" sz="2100" dirty="0">
                <a:latin typeface="Times New Roman" panose="02020603050405020304" pitchFamily="18" charset="0"/>
                <a:cs typeface="Times New Roman" panose="02020603050405020304" pitchFamily="18" charset="0"/>
              </a:rPr>
              <a:t>. ISSN: 2455-9040,  RJIF 5.22 ,Volume 3; Issue 1; January 2018; Page No. 752-756 </a:t>
            </a:r>
          </a:p>
        </p:txBody>
      </p:sp>
    </p:spTree>
    <p:extLst>
      <p:ext uri="{BB962C8B-B14F-4D97-AF65-F5344CB8AC3E}">
        <p14:creationId xmlns:p14="http://schemas.microsoft.com/office/powerpoint/2010/main" val="12203944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04800"/>
            <a:ext cx="7886700" cy="1325563"/>
          </a:xfrm>
        </p:spPr>
        <p:txBody>
          <a:bodyPr/>
          <a:lstStyle/>
          <a:p>
            <a:r>
              <a:rPr lang="en-US" b="1" dirty="0"/>
              <a:t>                      Literature Survey</a:t>
            </a:r>
          </a:p>
        </p:txBody>
      </p:sp>
      <p:graphicFrame>
        <p:nvGraphicFramePr>
          <p:cNvPr id="7" name="Content Placeholder 6">
            <a:extLst>
              <a:ext uri="{FF2B5EF4-FFF2-40B4-BE49-F238E27FC236}">
                <a16:creationId xmlns:a16="http://schemas.microsoft.com/office/drawing/2014/main" id="{61081918-28E7-4D4B-A915-555AF3ABE225}"/>
              </a:ext>
            </a:extLst>
          </p:cNvPr>
          <p:cNvGraphicFramePr>
            <a:graphicFrameLocks noGrp="1"/>
          </p:cNvGraphicFramePr>
          <p:nvPr>
            <p:ph idx="1"/>
            <p:extLst>
              <p:ext uri="{D42A27DB-BD31-4B8C-83A1-F6EECF244321}">
                <p14:modId xmlns:p14="http://schemas.microsoft.com/office/powerpoint/2010/main" val="3850317684"/>
              </p:ext>
            </p:extLst>
          </p:nvPr>
        </p:nvGraphicFramePr>
        <p:xfrm>
          <a:off x="228600" y="533400"/>
          <a:ext cx="8763000" cy="6137404"/>
        </p:xfrm>
        <a:graphic>
          <a:graphicData uri="http://schemas.openxmlformats.org/drawingml/2006/table">
            <a:tbl>
              <a:tblPr firstRow="1" firstCol="1" bandRow="1">
                <a:tableStyleId>{5C22544A-7EE6-4342-B048-85BDC9FD1C3A}</a:tableStyleId>
              </a:tblPr>
              <a:tblGrid>
                <a:gridCol w="754461">
                  <a:extLst>
                    <a:ext uri="{9D8B030D-6E8A-4147-A177-3AD203B41FA5}">
                      <a16:colId xmlns:a16="http://schemas.microsoft.com/office/drawing/2014/main" val="446280222"/>
                    </a:ext>
                  </a:extLst>
                </a:gridCol>
                <a:gridCol w="1836339">
                  <a:extLst>
                    <a:ext uri="{9D8B030D-6E8A-4147-A177-3AD203B41FA5}">
                      <a16:colId xmlns:a16="http://schemas.microsoft.com/office/drawing/2014/main" val="2280521850"/>
                    </a:ext>
                  </a:extLst>
                </a:gridCol>
                <a:gridCol w="1751227">
                  <a:extLst>
                    <a:ext uri="{9D8B030D-6E8A-4147-A177-3AD203B41FA5}">
                      <a16:colId xmlns:a16="http://schemas.microsoft.com/office/drawing/2014/main" val="2745895580"/>
                    </a:ext>
                  </a:extLst>
                </a:gridCol>
                <a:gridCol w="631568">
                  <a:extLst>
                    <a:ext uri="{9D8B030D-6E8A-4147-A177-3AD203B41FA5}">
                      <a16:colId xmlns:a16="http://schemas.microsoft.com/office/drawing/2014/main" val="1783859618"/>
                    </a:ext>
                  </a:extLst>
                </a:gridCol>
                <a:gridCol w="3789405">
                  <a:extLst>
                    <a:ext uri="{9D8B030D-6E8A-4147-A177-3AD203B41FA5}">
                      <a16:colId xmlns:a16="http://schemas.microsoft.com/office/drawing/2014/main" val="2883664854"/>
                    </a:ext>
                  </a:extLst>
                </a:gridCol>
              </a:tblGrid>
              <a:tr h="488331">
                <a:tc>
                  <a:txBody>
                    <a:bodyPr/>
                    <a:lstStyle/>
                    <a:p>
                      <a:pPr marL="0" marR="0">
                        <a:lnSpc>
                          <a:spcPct val="107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S.No</a:t>
                      </a:r>
                      <a:endParaRPr lang="en-US" sz="16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Author</a:t>
                      </a:r>
                    </a:p>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Title</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Year</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Proposed Idea</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405308"/>
                  </a:ext>
                </a:extLst>
              </a:tr>
              <a:tr h="1246377">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1.</a:t>
                      </a:r>
                    </a:p>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Samartha</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Koharwal</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Samer Bani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Awwad</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Aparna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Vyakaranam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1905" lvl="0" indent="0" algn="ctr" defTabSz="685800" rtl="0" eaLnBrk="1" fontAlgn="auto" latinLnBrk="0" hangingPunct="1">
                        <a:lnSpc>
                          <a:spcPct val="106000"/>
                        </a:lnSpc>
                        <a:spcBef>
                          <a:spcPts val="0"/>
                        </a:spcBef>
                        <a:spcAft>
                          <a:spcPts val="64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Navigation System for Blind - Third Eye</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2019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u="none" dirty="0">
                          <a:effectLst/>
                          <a:latin typeface="Times New Roman" panose="02020603050405020304" pitchFamily="18" charset="0"/>
                          <a:cs typeface="Times New Roman" panose="02020603050405020304" pitchFamily="18" charset="0"/>
                        </a:rPr>
                        <a:t> </a:t>
                      </a:r>
                      <a:r>
                        <a:rPr lang="en-US" sz="1600" b="1" i="1" u="none"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In order to support blind and visually impaired people’s mobility indoor and outdoor, this work proposes a simple electronic guidance embedded vision system which is configurable and efficient.</a:t>
                      </a:r>
                      <a:endParaRPr lang="en-US" sz="1600" b="0" i="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002826"/>
                  </a:ext>
                </a:extLst>
              </a:tr>
              <a:tr h="984717">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1905" algn="ctr">
                        <a:lnSpc>
                          <a:spcPct val="106000"/>
                        </a:lnSpc>
                        <a:spcBef>
                          <a:spcPts val="0"/>
                        </a:spcBef>
                        <a:spcAft>
                          <a:spcPts val="40"/>
                        </a:spcAft>
                      </a:pPr>
                      <a:r>
                        <a:rPr lang="en-US" sz="1600" dirty="0">
                          <a:effectLst/>
                          <a:latin typeface="Times New Roman" panose="02020603050405020304" pitchFamily="18" charset="0"/>
                          <a:cs typeface="Times New Roman" panose="02020603050405020304" pitchFamily="18" charset="0"/>
                        </a:rPr>
                        <a:t>M </a:t>
                      </a:r>
                      <a:r>
                        <a:rPr lang="en-US" sz="1600" dirty="0" err="1">
                          <a:effectLst/>
                          <a:latin typeface="Times New Roman" panose="02020603050405020304" pitchFamily="18" charset="0"/>
                          <a:cs typeface="Times New Roman" panose="02020603050405020304" pitchFamily="18" charset="0"/>
                        </a:rPr>
                        <a:t>Narendran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Sarmistha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Padhi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Aashita</a:t>
                      </a:r>
                      <a:r>
                        <a:rPr lang="en-US" sz="1600" dirty="0">
                          <a:effectLst/>
                          <a:latin typeface="Times New Roman" panose="02020603050405020304" pitchFamily="18" charset="0"/>
                          <a:cs typeface="Times New Roman" panose="02020603050405020304" pitchFamily="18" charset="0"/>
                        </a:rPr>
                        <a:t> Tiwari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1905" algn="ctr">
                        <a:lnSpc>
                          <a:spcPct val="106000"/>
                        </a:lnSpc>
                        <a:spcBef>
                          <a:spcPts val="0"/>
                        </a:spcBef>
                        <a:spcAft>
                          <a:spcPts val="640"/>
                        </a:spcAft>
                      </a:pPr>
                      <a:r>
                        <a:rPr lang="en-US" sz="1600" dirty="0">
                          <a:effectLst/>
                          <a:latin typeface="Times New Roman" panose="02020603050405020304" pitchFamily="18" charset="0"/>
                          <a:cs typeface="Times New Roman" panose="02020603050405020304" pitchFamily="18" charset="0"/>
                        </a:rPr>
                        <a:t>Third eye for the blind using </a:t>
                      </a:r>
                      <a:r>
                        <a:rPr lang="en-US" sz="1600" dirty="0" err="1">
                          <a:effectLst/>
                          <a:latin typeface="Times New Roman" panose="02020603050405020304" pitchFamily="18" charset="0"/>
                          <a:cs typeface="Times New Roman" panose="02020603050405020304" pitchFamily="18" charset="0"/>
                        </a:rPr>
                        <a:t>arduino</a:t>
                      </a:r>
                      <a:r>
                        <a:rPr lang="en-US" sz="1600" dirty="0">
                          <a:effectLst/>
                          <a:latin typeface="Times New Roman" panose="02020603050405020304" pitchFamily="18" charset="0"/>
                          <a:cs typeface="Times New Roman" panose="02020603050405020304" pitchFamily="18" charset="0"/>
                        </a:rPr>
                        <a:t> and ultrasonic sensors</a:t>
                      </a: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2018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this project proposed the design and architecture of a new concept of Arduino based Virtual Eye for the blind people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227941"/>
                  </a:ext>
                </a:extLst>
              </a:tr>
              <a:tr h="993695">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Mohammed H. Rana and </a:t>
                      </a:r>
                      <a:r>
                        <a:rPr lang="en-US" sz="1600" dirty="0" err="1">
                          <a:effectLst/>
                          <a:latin typeface="Times New Roman" panose="02020603050405020304" pitchFamily="18" charset="0"/>
                          <a:cs typeface="Times New Roman" panose="02020603050405020304" pitchFamily="18" charset="0"/>
                        </a:rPr>
                        <a:t>Sayemil</a:t>
                      </a:r>
                      <a:endParaRPr lang="en-US" sz="16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Smart Walking  Stick</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2017</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It is based on ping sensor for detecting obstacle , wet electrode, vibration  and buzzer</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0811794"/>
                  </a:ext>
                </a:extLst>
              </a:tr>
              <a:tr h="993695">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Mohan </a:t>
                      </a:r>
                      <a:r>
                        <a:rPr lang="en-US" sz="1600" dirty="0" err="1">
                          <a:effectLst/>
                          <a:latin typeface="Times New Roman" panose="02020603050405020304" pitchFamily="18" charset="0"/>
                          <a:cs typeface="Times New Roman" panose="02020603050405020304" pitchFamily="18" charset="0"/>
                        </a:rPr>
                        <a:t>M.S.Madulika</a:t>
                      </a:r>
                      <a:endParaRPr lang="en-US" sz="16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Electronic Travelling aid For blind navigation</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2016</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It is based on arm7 controller that used ultrasonic technology for detecting the obstacle</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7885223"/>
                  </a:ext>
                </a:extLst>
              </a:tr>
              <a:tr h="1236784">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Pooja Sharma, Mrs. Shimi S. 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59690" algn="ctr">
                        <a:lnSpc>
                          <a:spcPct val="106000"/>
                        </a:lnSpc>
                        <a:spcBef>
                          <a:spcPts val="0"/>
                        </a:spcBef>
                        <a:spcAft>
                          <a:spcPts val="0"/>
                        </a:spcAft>
                      </a:pPr>
                      <a:r>
                        <a:rPr lang="en-US" sz="1600">
                          <a:effectLst/>
                          <a:latin typeface="Times New Roman" panose="02020603050405020304" pitchFamily="18" charset="0"/>
                          <a:cs typeface="Times New Roman" panose="02020603050405020304" pitchFamily="18" charset="0"/>
                        </a:rPr>
                        <a:t>Design and Development of Virtual Eye  </a:t>
                      </a:r>
                    </a:p>
                    <a:p>
                      <a:pPr marL="0" marR="67310" algn="ctr">
                        <a:lnSpc>
                          <a:spcPct val="106000"/>
                        </a:lnSpc>
                        <a:spcBef>
                          <a:spcPts val="0"/>
                        </a:spcBef>
                        <a:spcAft>
                          <a:spcPts val="0"/>
                        </a:spcAft>
                      </a:pPr>
                      <a:r>
                        <a:rPr lang="en-US" sz="1600">
                          <a:effectLst/>
                          <a:latin typeface="Times New Roman" panose="02020603050405020304" pitchFamily="18" charset="0"/>
                          <a:cs typeface="Times New Roman" panose="02020603050405020304" pitchFamily="18" charset="0"/>
                        </a:rPr>
                        <a:t>for the Blind </a:t>
                      </a:r>
                    </a:p>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2015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In order to overcome the difficulties in the existing method and to provide the cost effective and user friendly system for blind navigation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12282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Existing System</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 The existing system consists of the devices or the supports like white cane for helping them to detect the obstacles and travel  to places, pet dogs, smart devices like vision a torch for blinds.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But, there were many limitations and problems in this existing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systems like in the white cane, it may easily break or crack.</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The white cane may get stuck at the pavement cracks of</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different objects. Whereas the pet dogs cost is huge and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need a lot of training. </a:t>
            </a:r>
          </a:p>
          <a:p>
            <a:pPr>
              <a:buNone/>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38797"/>
            <a:ext cx="7543800" cy="1450757"/>
          </a:xfrm>
        </p:spPr>
        <p:txBody>
          <a:bodyPr/>
          <a:lstStyle/>
          <a:p>
            <a:r>
              <a:rPr lang="en-US" b="1" dirty="0"/>
              <a:t>                 Proposed System      </a:t>
            </a:r>
          </a:p>
        </p:txBody>
      </p:sp>
      <p:sp>
        <p:nvSpPr>
          <p:cNvPr id="3" name="Content Placeholder 2"/>
          <p:cNvSpPr>
            <a:spLocks noGrp="1"/>
          </p:cNvSpPr>
          <p:nvPr>
            <p:ph idx="1"/>
          </p:nvPr>
        </p:nvSpPr>
        <p:spPr>
          <a:xfrm>
            <a:off x="457200" y="1905000"/>
            <a:ext cx="8229600" cy="4572000"/>
          </a:xfrm>
        </p:spPr>
        <p:txBody>
          <a:bodyPr>
            <a:normAutofit lnSpcReduction="10000"/>
          </a:bodyPr>
          <a:lstStyle/>
          <a:p>
            <a:r>
              <a:rPr lang="en-US" sz="2400" dirty="0">
                <a:latin typeface="Times New Roman" pitchFamily="18" charset="0"/>
                <a:cs typeface="Times New Roman" pitchFamily="18" charset="0"/>
              </a:rPr>
              <a:t>The design is based on a special wearable device based on the</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board which can be wore like a cloth for blinds. This device is equipped with five ultrasonic sensors, consisting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five modules which are connected to the different parts of the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body. Among them, two for both the shoulders, another two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for both the knees, and one for the hand.</a:t>
            </a:r>
          </a:p>
          <a:p>
            <a:r>
              <a:rPr lang="en-US" sz="2400" dirty="0">
                <a:latin typeface="Times New Roman" pitchFamily="18" charset="0"/>
                <a:cs typeface="Times New Roman" pitchFamily="18" charset="0"/>
              </a:rPr>
              <a:t>With the use of these five ultrasonic sensors , the blind can detect the objects in a five dimensional view around them and can easily travel anywhere by detecting the obstacles. When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ultrasonic sensor detects obstacle the device will notify the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user through vibrations and sound beeps. </a:t>
            </a:r>
          </a:p>
          <a:p>
            <a:r>
              <a:rPr lang="en-US" sz="2400" dirty="0">
                <a:latin typeface="Times New Roman" pitchFamily="18" charset="0"/>
                <a:cs typeface="Times New Roman" pitchFamily="18" charset="0"/>
              </a:rPr>
              <a:t>This device will help the blind to navigate without holding a  stick which is a bit annoying for them.</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A77E612B-9385-4C71-8212-5C0197E31DBB}"/>
              </a:ext>
            </a:extLst>
          </p:cNvPr>
          <p:cNvSpPr/>
          <p:nvPr/>
        </p:nvSpPr>
        <p:spPr>
          <a:xfrm>
            <a:off x="4045226" y="1649345"/>
            <a:ext cx="1461053" cy="37371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ARDUNIO  BOARD</a:t>
            </a:r>
          </a:p>
        </p:txBody>
      </p:sp>
      <p:sp>
        <p:nvSpPr>
          <p:cNvPr id="6" name="Flowchart: Manual Operation 5">
            <a:extLst>
              <a:ext uri="{FF2B5EF4-FFF2-40B4-BE49-F238E27FC236}">
                <a16:creationId xmlns:a16="http://schemas.microsoft.com/office/drawing/2014/main" id="{DA824B48-AC8C-48D2-82A5-0A81CD00DFB9}"/>
              </a:ext>
            </a:extLst>
          </p:cNvPr>
          <p:cNvSpPr/>
          <p:nvPr/>
        </p:nvSpPr>
        <p:spPr>
          <a:xfrm rot="16200000">
            <a:off x="2335697" y="3047652"/>
            <a:ext cx="601318" cy="55162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US2</a:t>
            </a:r>
          </a:p>
        </p:txBody>
      </p:sp>
      <p:sp>
        <p:nvSpPr>
          <p:cNvPr id="7" name="Flowchart: Direct Access Storage 6">
            <a:extLst>
              <a:ext uri="{FF2B5EF4-FFF2-40B4-BE49-F238E27FC236}">
                <a16:creationId xmlns:a16="http://schemas.microsoft.com/office/drawing/2014/main" id="{BF8C06D8-06E0-41F7-8D81-5E4C1EE886FE}"/>
              </a:ext>
            </a:extLst>
          </p:cNvPr>
          <p:cNvSpPr/>
          <p:nvPr/>
        </p:nvSpPr>
        <p:spPr>
          <a:xfrm rot="10800000">
            <a:off x="2246244" y="3132758"/>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lowchart: Direct Access Storage 7">
            <a:extLst>
              <a:ext uri="{FF2B5EF4-FFF2-40B4-BE49-F238E27FC236}">
                <a16:creationId xmlns:a16="http://schemas.microsoft.com/office/drawing/2014/main" id="{BE2F4CEB-AD72-419F-9724-6BCF8EAAB313}"/>
              </a:ext>
            </a:extLst>
          </p:cNvPr>
          <p:cNvSpPr/>
          <p:nvPr/>
        </p:nvSpPr>
        <p:spPr>
          <a:xfrm rot="10800000">
            <a:off x="2246244" y="3387448"/>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lowchart: Manual Operation 8">
            <a:extLst>
              <a:ext uri="{FF2B5EF4-FFF2-40B4-BE49-F238E27FC236}">
                <a16:creationId xmlns:a16="http://schemas.microsoft.com/office/drawing/2014/main" id="{0C930E0C-0441-4F7F-B459-3AE61CE68705}"/>
              </a:ext>
            </a:extLst>
          </p:cNvPr>
          <p:cNvSpPr/>
          <p:nvPr/>
        </p:nvSpPr>
        <p:spPr>
          <a:xfrm rot="16200000">
            <a:off x="2335698" y="4263957"/>
            <a:ext cx="601318" cy="55162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US3</a:t>
            </a:r>
          </a:p>
        </p:txBody>
      </p:sp>
      <p:sp>
        <p:nvSpPr>
          <p:cNvPr id="10" name="Flowchart: Direct Access Storage 9">
            <a:extLst>
              <a:ext uri="{FF2B5EF4-FFF2-40B4-BE49-F238E27FC236}">
                <a16:creationId xmlns:a16="http://schemas.microsoft.com/office/drawing/2014/main" id="{C5BB73EC-E294-4DD4-B23E-B397B810C503}"/>
              </a:ext>
            </a:extLst>
          </p:cNvPr>
          <p:cNvSpPr/>
          <p:nvPr/>
        </p:nvSpPr>
        <p:spPr>
          <a:xfrm rot="10800000">
            <a:off x="2246243" y="4331047"/>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lowchart: Direct Access Storage 10">
            <a:extLst>
              <a:ext uri="{FF2B5EF4-FFF2-40B4-BE49-F238E27FC236}">
                <a16:creationId xmlns:a16="http://schemas.microsoft.com/office/drawing/2014/main" id="{F701BD8F-6F0C-46B5-BC22-0B9CAD59F35E}"/>
              </a:ext>
            </a:extLst>
          </p:cNvPr>
          <p:cNvSpPr/>
          <p:nvPr/>
        </p:nvSpPr>
        <p:spPr>
          <a:xfrm rot="10800000">
            <a:off x="2246243" y="4585738"/>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lowchart: Manual Operation 17">
            <a:extLst>
              <a:ext uri="{FF2B5EF4-FFF2-40B4-BE49-F238E27FC236}">
                <a16:creationId xmlns:a16="http://schemas.microsoft.com/office/drawing/2014/main" id="{39A94A6D-B0BD-4D8D-B83D-3DAF679FF55C}"/>
              </a:ext>
            </a:extLst>
          </p:cNvPr>
          <p:cNvSpPr/>
          <p:nvPr/>
        </p:nvSpPr>
        <p:spPr>
          <a:xfrm rot="16200000">
            <a:off x="2335696" y="1822026"/>
            <a:ext cx="601318" cy="55162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US1</a:t>
            </a:r>
          </a:p>
        </p:txBody>
      </p:sp>
      <p:sp>
        <p:nvSpPr>
          <p:cNvPr id="19" name="Flowchart: Direct Access Storage 18">
            <a:extLst>
              <a:ext uri="{FF2B5EF4-FFF2-40B4-BE49-F238E27FC236}">
                <a16:creationId xmlns:a16="http://schemas.microsoft.com/office/drawing/2014/main" id="{097B8402-738C-43D8-96EA-F023B62373BD}"/>
              </a:ext>
            </a:extLst>
          </p:cNvPr>
          <p:cNvSpPr/>
          <p:nvPr/>
        </p:nvSpPr>
        <p:spPr>
          <a:xfrm rot="10800000">
            <a:off x="2246243" y="1889116"/>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20" name="Flowchart: Direct Access Storage 19">
            <a:extLst>
              <a:ext uri="{FF2B5EF4-FFF2-40B4-BE49-F238E27FC236}">
                <a16:creationId xmlns:a16="http://schemas.microsoft.com/office/drawing/2014/main" id="{242745F8-DFA6-47AC-9981-AAA822972D47}"/>
              </a:ext>
            </a:extLst>
          </p:cNvPr>
          <p:cNvSpPr/>
          <p:nvPr/>
        </p:nvSpPr>
        <p:spPr>
          <a:xfrm rot="10800000">
            <a:off x="2246243" y="2143806"/>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ame 21">
            <a:extLst>
              <a:ext uri="{FF2B5EF4-FFF2-40B4-BE49-F238E27FC236}">
                <a16:creationId xmlns:a16="http://schemas.microsoft.com/office/drawing/2014/main" id="{FF44E5B4-A882-49C3-9A3C-06FE88D69888}"/>
              </a:ext>
            </a:extLst>
          </p:cNvPr>
          <p:cNvSpPr/>
          <p:nvPr/>
        </p:nvSpPr>
        <p:spPr>
          <a:xfrm>
            <a:off x="4050194" y="5615057"/>
            <a:ext cx="1456085" cy="327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Power Supply</a:t>
            </a:r>
          </a:p>
        </p:txBody>
      </p:sp>
      <p:sp>
        <p:nvSpPr>
          <p:cNvPr id="23" name="Flowchart: Direct Access Storage 22">
            <a:extLst>
              <a:ext uri="{FF2B5EF4-FFF2-40B4-BE49-F238E27FC236}">
                <a16:creationId xmlns:a16="http://schemas.microsoft.com/office/drawing/2014/main" id="{CED7D622-2F50-4ADD-B840-88312AD9C7C9}"/>
              </a:ext>
            </a:extLst>
          </p:cNvPr>
          <p:cNvSpPr/>
          <p:nvPr/>
        </p:nvSpPr>
        <p:spPr>
          <a:xfrm rot="10800000">
            <a:off x="2365512" y="2436245"/>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Flowchart: Direct Access Storage 23">
            <a:extLst>
              <a:ext uri="{FF2B5EF4-FFF2-40B4-BE49-F238E27FC236}">
                <a16:creationId xmlns:a16="http://schemas.microsoft.com/office/drawing/2014/main" id="{0E77B7E0-77CB-4A02-A6B3-94CDCF8E4640}"/>
              </a:ext>
            </a:extLst>
          </p:cNvPr>
          <p:cNvSpPr/>
          <p:nvPr/>
        </p:nvSpPr>
        <p:spPr>
          <a:xfrm rot="10800000">
            <a:off x="2387874" y="4917453"/>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lowchart: Direct Access Storage 24">
            <a:extLst>
              <a:ext uri="{FF2B5EF4-FFF2-40B4-BE49-F238E27FC236}">
                <a16:creationId xmlns:a16="http://schemas.microsoft.com/office/drawing/2014/main" id="{1B98D7CA-C2AE-4E00-80A4-AB61FB5EC124}"/>
              </a:ext>
            </a:extLst>
          </p:cNvPr>
          <p:cNvSpPr/>
          <p:nvPr/>
        </p:nvSpPr>
        <p:spPr>
          <a:xfrm rot="10800000">
            <a:off x="2360542" y="3665129"/>
            <a:ext cx="288233" cy="248478"/>
          </a:xfrm>
          <a:prstGeom prst="flowChartMagneticDrum">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Arrow: Right 26">
            <a:extLst>
              <a:ext uri="{FF2B5EF4-FFF2-40B4-BE49-F238E27FC236}">
                <a16:creationId xmlns:a16="http://schemas.microsoft.com/office/drawing/2014/main" id="{74BAD2EA-4A59-4410-8B99-9B6D20077E8F}"/>
              </a:ext>
            </a:extLst>
          </p:cNvPr>
          <p:cNvSpPr/>
          <p:nvPr/>
        </p:nvSpPr>
        <p:spPr>
          <a:xfrm>
            <a:off x="2912168" y="1967397"/>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Arrow: Right 27">
            <a:extLst>
              <a:ext uri="{FF2B5EF4-FFF2-40B4-BE49-F238E27FC236}">
                <a16:creationId xmlns:a16="http://schemas.microsoft.com/office/drawing/2014/main" id="{6AFA0F59-8199-4A75-B982-EA12ACCCD084}"/>
              </a:ext>
            </a:extLst>
          </p:cNvPr>
          <p:cNvSpPr/>
          <p:nvPr/>
        </p:nvSpPr>
        <p:spPr>
          <a:xfrm>
            <a:off x="2917138" y="4432931"/>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Arrow: Right 28">
            <a:extLst>
              <a:ext uri="{FF2B5EF4-FFF2-40B4-BE49-F238E27FC236}">
                <a16:creationId xmlns:a16="http://schemas.microsoft.com/office/drawing/2014/main" id="{161DA2E2-CD46-4920-A78C-8B52EEA0BDAF}"/>
              </a:ext>
            </a:extLst>
          </p:cNvPr>
          <p:cNvSpPr/>
          <p:nvPr/>
        </p:nvSpPr>
        <p:spPr>
          <a:xfrm>
            <a:off x="2912168" y="3200152"/>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Arrow: Right 29">
            <a:extLst>
              <a:ext uri="{FF2B5EF4-FFF2-40B4-BE49-F238E27FC236}">
                <a16:creationId xmlns:a16="http://schemas.microsoft.com/office/drawing/2014/main" id="{34882E6A-8CB9-4F4C-9CAF-545EE21EC27E}"/>
              </a:ext>
            </a:extLst>
          </p:cNvPr>
          <p:cNvSpPr/>
          <p:nvPr/>
        </p:nvSpPr>
        <p:spPr>
          <a:xfrm rot="10800000">
            <a:off x="2648777" y="2597772"/>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Arrow: Right 30">
            <a:extLst>
              <a:ext uri="{FF2B5EF4-FFF2-40B4-BE49-F238E27FC236}">
                <a16:creationId xmlns:a16="http://schemas.microsoft.com/office/drawing/2014/main" id="{E40BC719-0C06-433D-84E5-ADEEDDAD3540}"/>
              </a:ext>
            </a:extLst>
          </p:cNvPr>
          <p:cNvSpPr/>
          <p:nvPr/>
        </p:nvSpPr>
        <p:spPr>
          <a:xfrm rot="10800000">
            <a:off x="2643810" y="5105569"/>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Arrow: Right 31">
            <a:extLst>
              <a:ext uri="{FF2B5EF4-FFF2-40B4-BE49-F238E27FC236}">
                <a16:creationId xmlns:a16="http://schemas.microsoft.com/office/drawing/2014/main" id="{7168EA37-0C73-4E99-8185-D0425A5FADC1}"/>
              </a:ext>
            </a:extLst>
          </p:cNvPr>
          <p:cNvSpPr/>
          <p:nvPr/>
        </p:nvSpPr>
        <p:spPr>
          <a:xfrm rot="10800000">
            <a:off x="2636355" y="3827947"/>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Arrow: Down 32">
            <a:extLst>
              <a:ext uri="{FF2B5EF4-FFF2-40B4-BE49-F238E27FC236}">
                <a16:creationId xmlns:a16="http://schemas.microsoft.com/office/drawing/2014/main" id="{AFEFB198-A5B1-4830-A485-C781E385BE8B}"/>
              </a:ext>
            </a:extLst>
          </p:cNvPr>
          <p:cNvSpPr/>
          <p:nvPr/>
        </p:nvSpPr>
        <p:spPr>
          <a:xfrm rot="10800000">
            <a:off x="4576970" y="5386457"/>
            <a:ext cx="397565"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Rounded Corners 33">
            <a:extLst>
              <a:ext uri="{FF2B5EF4-FFF2-40B4-BE49-F238E27FC236}">
                <a16:creationId xmlns:a16="http://schemas.microsoft.com/office/drawing/2014/main" id="{93D298FD-16EC-4D97-B1DF-4D9AEF69C71A}"/>
              </a:ext>
            </a:extLst>
          </p:cNvPr>
          <p:cNvSpPr/>
          <p:nvPr/>
        </p:nvSpPr>
        <p:spPr>
          <a:xfrm>
            <a:off x="6351105" y="1797179"/>
            <a:ext cx="844826" cy="737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GSM</a:t>
            </a:r>
          </a:p>
        </p:txBody>
      </p:sp>
      <p:sp>
        <p:nvSpPr>
          <p:cNvPr id="36" name="Rectangle: Rounded Corners 35">
            <a:extLst>
              <a:ext uri="{FF2B5EF4-FFF2-40B4-BE49-F238E27FC236}">
                <a16:creationId xmlns:a16="http://schemas.microsoft.com/office/drawing/2014/main" id="{E983D6EF-48E6-4696-9F32-8BDE77BC8ADE}"/>
              </a:ext>
            </a:extLst>
          </p:cNvPr>
          <p:cNvSpPr/>
          <p:nvPr/>
        </p:nvSpPr>
        <p:spPr>
          <a:xfrm>
            <a:off x="6338680" y="3442076"/>
            <a:ext cx="844826" cy="737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GPS</a:t>
            </a:r>
          </a:p>
        </p:txBody>
      </p:sp>
      <p:sp>
        <p:nvSpPr>
          <p:cNvPr id="37" name="Arrow: Right 36">
            <a:extLst>
              <a:ext uri="{FF2B5EF4-FFF2-40B4-BE49-F238E27FC236}">
                <a16:creationId xmlns:a16="http://schemas.microsoft.com/office/drawing/2014/main" id="{110EECAA-7F3E-408C-BA42-56D53373978D}"/>
              </a:ext>
            </a:extLst>
          </p:cNvPr>
          <p:cNvSpPr/>
          <p:nvPr/>
        </p:nvSpPr>
        <p:spPr>
          <a:xfrm rot="10800000">
            <a:off x="5506279" y="2007926"/>
            <a:ext cx="844825" cy="316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Arrow: Right 37">
            <a:extLst>
              <a:ext uri="{FF2B5EF4-FFF2-40B4-BE49-F238E27FC236}">
                <a16:creationId xmlns:a16="http://schemas.microsoft.com/office/drawing/2014/main" id="{1CD41E6F-C777-47CB-84BB-1942CD45CCF1}"/>
              </a:ext>
            </a:extLst>
          </p:cNvPr>
          <p:cNvSpPr/>
          <p:nvPr/>
        </p:nvSpPr>
        <p:spPr>
          <a:xfrm rot="10800000">
            <a:off x="5506279" y="3652824"/>
            <a:ext cx="844825" cy="316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lowchart: Or 39">
            <a:extLst>
              <a:ext uri="{FF2B5EF4-FFF2-40B4-BE49-F238E27FC236}">
                <a16:creationId xmlns:a16="http://schemas.microsoft.com/office/drawing/2014/main" id="{B93A2CC1-ECB5-4C97-BD22-3DCF41636545}"/>
              </a:ext>
            </a:extLst>
          </p:cNvPr>
          <p:cNvSpPr/>
          <p:nvPr/>
        </p:nvSpPr>
        <p:spPr>
          <a:xfrm>
            <a:off x="2367993" y="2711045"/>
            <a:ext cx="313087" cy="20402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Or 40">
            <a:extLst>
              <a:ext uri="{FF2B5EF4-FFF2-40B4-BE49-F238E27FC236}">
                <a16:creationId xmlns:a16="http://schemas.microsoft.com/office/drawing/2014/main" id="{D1229FDD-C2AE-47E8-B25C-D2D438B7709B}"/>
              </a:ext>
            </a:extLst>
          </p:cNvPr>
          <p:cNvSpPr/>
          <p:nvPr/>
        </p:nvSpPr>
        <p:spPr>
          <a:xfrm>
            <a:off x="2387873" y="5198731"/>
            <a:ext cx="293207" cy="22037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Flowchart: Or 41">
            <a:extLst>
              <a:ext uri="{FF2B5EF4-FFF2-40B4-BE49-F238E27FC236}">
                <a16:creationId xmlns:a16="http://schemas.microsoft.com/office/drawing/2014/main" id="{FA948CD4-6178-4847-98A7-323870BE5C1B}"/>
              </a:ext>
            </a:extLst>
          </p:cNvPr>
          <p:cNvSpPr/>
          <p:nvPr/>
        </p:nvSpPr>
        <p:spPr>
          <a:xfrm>
            <a:off x="2387873" y="3941450"/>
            <a:ext cx="293207" cy="220377"/>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a:extLst>
              <a:ext uri="{FF2B5EF4-FFF2-40B4-BE49-F238E27FC236}">
                <a16:creationId xmlns:a16="http://schemas.microsoft.com/office/drawing/2014/main" id="{8FE7F6F0-52E6-44FB-87B9-CA6EE0584AAF}"/>
              </a:ext>
            </a:extLst>
          </p:cNvPr>
          <p:cNvSpPr/>
          <p:nvPr/>
        </p:nvSpPr>
        <p:spPr>
          <a:xfrm>
            <a:off x="1779104" y="1649345"/>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44" name="Rectangle 43">
            <a:extLst>
              <a:ext uri="{FF2B5EF4-FFF2-40B4-BE49-F238E27FC236}">
                <a16:creationId xmlns:a16="http://schemas.microsoft.com/office/drawing/2014/main" id="{8D2972E0-AEB8-49E0-8CB8-36504320D1AD}"/>
              </a:ext>
            </a:extLst>
          </p:cNvPr>
          <p:cNvSpPr/>
          <p:nvPr/>
        </p:nvSpPr>
        <p:spPr>
          <a:xfrm>
            <a:off x="1791529" y="2977801"/>
            <a:ext cx="1461053" cy="12106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6D1FB0E4-5009-44D7-9C71-CCC5B32B4EBA}"/>
              </a:ext>
            </a:extLst>
          </p:cNvPr>
          <p:cNvSpPr/>
          <p:nvPr/>
        </p:nvSpPr>
        <p:spPr>
          <a:xfrm>
            <a:off x="1794012" y="4230787"/>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AEFE6CCE-88B1-4CD5-AA22-187AFC2B9DB2}"/>
              </a:ext>
            </a:extLst>
          </p:cNvPr>
          <p:cNvSpPr/>
          <p:nvPr/>
        </p:nvSpPr>
        <p:spPr>
          <a:xfrm>
            <a:off x="1712012" y="4516413"/>
            <a:ext cx="653499" cy="6646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Right </a:t>
            </a:r>
          </a:p>
        </p:txBody>
      </p:sp>
      <p:sp>
        <p:nvSpPr>
          <p:cNvPr id="53" name="Rectangle 52">
            <a:extLst>
              <a:ext uri="{FF2B5EF4-FFF2-40B4-BE49-F238E27FC236}">
                <a16:creationId xmlns:a16="http://schemas.microsoft.com/office/drawing/2014/main" id="{C7328DD0-1A24-40F3-AFAF-E9C1B604A47B}"/>
              </a:ext>
            </a:extLst>
          </p:cNvPr>
          <p:cNvSpPr/>
          <p:nvPr/>
        </p:nvSpPr>
        <p:spPr>
          <a:xfrm>
            <a:off x="1695860" y="3270593"/>
            <a:ext cx="76035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Eye</a:t>
            </a:r>
          </a:p>
          <a:p>
            <a:pPr algn="ctr"/>
            <a:r>
              <a:rPr lang="en-US" sz="1350" dirty="0"/>
              <a:t>(Centre) </a:t>
            </a:r>
          </a:p>
        </p:txBody>
      </p:sp>
      <p:sp>
        <p:nvSpPr>
          <p:cNvPr id="54" name="Rectangle 53">
            <a:extLst>
              <a:ext uri="{FF2B5EF4-FFF2-40B4-BE49-F238E27FC236}">
                <a16:creationId xmlns:a16="http://schemas.microsoft.com/office/drawing/2014/main" id="{68DC8F90-EE74-493D-AC68-A70C3FFBB8FB}"/>
              </a:ext>
            </a:extLst>
          </p:cNvPr>
          <p:cNvSpPr/>
          <p:nvPr/>
        </p:nvSpPr>
        <p:spPr>
          <a:xfrm>
            <a:off x="1662319" y="1978632"/>
            <a:ext cx="68580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Left </a:t>
            </a:r>
          </a:p>
        </p:txBody>
      </p:sp>
      <p:sp>
        <p:nvSpPr>
          <p:cNvPr id="56" name="Rectangle 55">
            <a:extLst>
              <a:ext uri="{FF2B5EF4-FFF2-40B4-BE49-F238E27FC236}">
                <a16:creationId xmlns:a16="http://schemas.microsoft.com/office/drawing/2014/main" id="{16D2B43E-E20A-4BD0-A7C3-673544AD4B44}"/>
              </a:ext>
            </a:extLst>
          </p:cNvPr>
          <p:cNvSpPr/>
          <p:nvPr/>
        </p:nvSpPr>
        <p:spPr>
          <a:xfrm>
            <a:off x="555349" y="1747555"/>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Vibration Motor </a:t>
            </a:r>
          </a:p>
        </p:txBody>
      </p:sp>
      <p:sp>
        <p:nvSpPr>
          <p:cNvPr id="57" name="Flowchart: Direct Access Storage 56">
            <a:extLst>
              <a:ext uri="{FF2B5EF4-FFF2-40B4-BE49-F238E27FC236}">
                <a16:creationId xmlns:a16="http://schemas.microsoft.com/office/drawing/2014/main" id="{9370C486-41C4-48BD-8B2E-B5E5FA133E21}"/>
              </a:ext>
            </a:extLst>
          </p:cNvPr>
          <p:cNvSpPr/>
          <p:nvPr/>
        </p:nvSpPr>
        <p:spPr>
          <a:xfrm rot="10800000">
            <a:off x="104355" y="1686193"/>
            <a:ext cx="313087" cy="292439"/>
          </a:xfrm>
          <a:prstGeom prst="flowChartMagneticDrum">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lowchart: Or 57">
            <a:extLst>
              <a:ext uri="{FF2B5EF4-FFF2-40B4-BE49-F238E27FC236}">
                <a16:creationId xmlns:a16="http://schemas.microsoft.com/office/drawing/2014/main" id="{3219FF70-53E0-457A-8121-D55B72389737}"/>
              </a:ext>
            </a:extLst>
          </p:cNvPr>
          <p:cNvSpPr/>
          <p:nvPr/>
        </p:nvSpPr>
        <p:spPr>
          <a:xfrm>
            <a:off x="113678" y="2209799"/>
            <a:ext cx="313087" cy="291458"/>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Rectangle 58">
            <a:extLst>
              <a:ext uri="{FF2B5EF4-FFF2-40B4-BE49-F238E27FC236}">
                <a16:creationId xmlns:a16="http://schemas.microsoft.com/office/drawing/2014/main" id="{EEF4167D-42D2-4495-97EC-8EA9D40831B0}"/>
              </a:ext>
            </a:extLst>
          </p:cNvPr>
          <p:cNvSpPr/>
          <p:nvPr/>
        </p:nvSpPr>
        <p:spPr>
          <a:xfrm>
            <a:off x="463413" y="2243400"/>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Buzzer</a:t>
            </a:r>
          </a:p>
        </p:txBody>
      </p:sp>
      <p:sp>
        <p:nvSpPr>
          <p:cNvPr id="60" name="Arrow: Left-Right-Up 59">
            <a:extLst>
              <a:ext uri="{FF2B5EF4-FFF2-40B4-BE49-F238E27FC236}">
                <a16:creationId xmlns:a16="http://schemas.microsoft.com/office/drawing/2014/main" id="{A9A528DF-A9CC-4347-AD33-61F48E9AE715}"/>
              </a:ext>
            </a:extLst>
          </p:cNvPr>
          <p:cNvSpPr/>
          <p:nvPr/>
        </p:nvSpPr>
        <p:spPr>
          <a:xfrm rot="5400000">
            <a:off x="6710011" y="2452082"/>
            <a:ext cx="902267" cy="105354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67" name="Diagram 66">
            <a:extLst>
              <a:ext uri="{FF2B5EF4-FFF2-40B4-BE49-F238E27FC236}">
                <a16:creationId xmlns:a16="http://schemas.microsoft.com/office/drawing/2014/main" id="{69E224F4-7A7C-4CB1-8B91-E77E22020028}"/>
              </a:ext>
            </a:extLst>
          </p:cNvPr>
          <p:cNvGraphicFramePr/>
          <p:nvPr>
            <p:extLst/>
          </p:nvPr>
        </p:nvGraphicFramePr>
        <p:xfrm>
          <a:off x="7741755" y="2338875"/>
          <a:ext cx="1164535" cy="1277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8" name="Rectangle 67">
            <a:extLst>
              <a:ext uri="{FF2B5EF4-FFF2-40B4-BE49-F238E27FC236}">
                <a16:creationId xmlns:a16="http://schemas.microsoft.com/office/drawing/2014/main" id="{39AB502A-0C42-42CF-A249-8438AB008F4A}"/>
              </a:ext>
            </a:extLst>
          </p:cNvPr>
          <p:cNvSpPr/>
          <p:nvPr/>
        </p:nvSpPr>
        <p:spPr>
          <a:xfrm>
            <a:off x="7687917" y="2260149"/>
            <a:ext cx="1302649" cy="13565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69" name="Rectangle 68">
            <a:extLst>
              <a:ext uri="{FF2B5EF4-FFF2-40B4-BE49-F238E27FC236}">
                <a16:creationId xmlns:a16="http://schemas.microsoft.com/office/drawing/2014/main" id="{0CC4E8BB-33AC-4538-A71C-5D099A52FDC1}"/>
              </a:ext>
            </a:extLst>
          </p:cNvPr>
          <p:cNvSpPr/>
          <p:nvPr/>
        </p:nvSpPr>
        <p:spPr>
          <a:xfrm>
            <a:off x="7564920" y="3541397"/>
            <a:ext cx="1582182"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Mess and Live Location</a:t>
            </a:r>
          </a:p>
        </p:txBody>
      </p:sp>
      <p:pic>
        <p:nvPicPr>
          <p:cNvPr id="73" name="Picture 72">
            <a:extLst>
              <a:ext uri="{FF2B5EF4-FFF2-40B4-BE49-F238E27FC236}">
                <a16:creationId xmlns:a16="http://schemas.microsoft.com/office/drawing/2014/main" id="{87DF3D87-5289-42FD-A5BD-7B2518ECF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1788" y="4312879"/>
            <a:ext cx="2805317" cy="1843088"/>
          </a:xfrm>
          <a:prstGeom prst="rect">
            <a:avLst/>
          </a:prstGeom>
        </p:spPr>
      </p:pic>
      <p:sp>
        <p:nvSpPr>
          <p:cNvPr id="46" name="Flowchart: Manual Operation 45">
            <a:extLst>
              <a:ext uri="{FF2B5EF4-FFF2-40B4-BE49-F238E27FC236}">
                <a16:creationId xmlns:a16="http://schemas.microsoft.com/office/drawing/2014/main" id="{2C30C914-49F6-4DE2-8DF6-EF06F1E65FE9}"/>
              </a:ext>
            </a:extLst>
          </p:cNvPr>
          <p:cNvSpPr/>
          <p:nvPr/>
        </p:nvSpPr>
        <p:spPr>
          <a:xfrm rot="16200000">
            <a:off x="362778" y="2790567"/>
            <a:ext cx="601318" cy="55162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a:t>
            </a:r>
          </a:p>
        </p:txBody>
      </p:sp>
      <p:sp>
        <p:nvSpPr>
          <p:cNvPr id="47" name="Flowchart: Direct Access Storage 46">
            <a:extLst>
              <a:ext uri="{FF2B5EF4-FFF2-40B4-BE49-F238E27FC236}">
                <a16:creationId xmlns:a16="http://schemas.microsoft.com/office/drawing/2014/main" id="{0785C77D-27BD-497D-843C-F8F7DB8DB85A}"/>
              </a:ext>
            </a:extLst>
          </p:cNvPr>
          <p:cNvSpPr/>
          <p:nvPr/>
        </p:nvSpPr>
        <p:spPr>
          <a:xfrm rot="10800000">
            <a:off x="273326" y="2875674"/>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lowchart: Direct Access Storage 47">
            <a:extLst>
              <a:ext uri="{FF2B5EF4-FFF2-40B4-BE49-F238E27FC236}">
                <a16:creationId xmlns:a16="http://schemas.microsoft.com/office/drawing/2014/main" id="{5F059C8E-5274-4E32-BBA8-3E00C3DB6AFB}"/>
              </a:ext>
            </a:extLst>
          </p:cNvPr>
          <p:cNvSpPr/>
          <p:nvPr/>
        </p:nvSpPr>
        <p:spPr>
          <a:xfrm rot="10800000">
            <a:off x="273326" y="3130364"/>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a:extLst>
              <a:ext uri="{FF2B5EF4-FFF2-40B4-BE49-F238E27FC236}">
                <a16:creationId xmlns:a16="http://schemas.microsoft.com/office/drawing/2014/main" id="{D47D554B-E8F8-4B31-8E48-D3B773528936}"/>
              </a:ext>
            </a:extLst>
          </p:cNvPr>
          <p:cNvSpPr/>
          <p:nvPr/>
        </p:nvSpPr>
        <p:spPr>
          <a:xfrm>
            <a:off x="206850" y="3486827"/>
            <a:ext cx="992673" cy="3114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Ultrasonic</a:t>
            </a:r>
          </a:p>
          <a:p>
            <a:pPr algn="ctr"/>
            <a:r>
              <a:rPr lang="en-US" sz="1350" dirty="0"/>
              <a:t>sensor</a:t>
            </a:r>
          </a:p>
        </p:txBody>
      </p:sp>
      <p:sp>
        <p:nvSpPr>
          <p:cNvPr id="50" name="Rectangle 49">
            <a:extLst>
              <a:ext uri="{FF2B5EF4-FFF2-40B4-BE49-F238E27FC236}">
                <a16:creationId xmlns:a16="http://schemas.microsoft.com/office/drawing/2014/main" id="{966950DA-B061-4303-A60C-0130B0003C48}"/>
              </a:ext>
            </a:extLst>
          </p:cNvPr>
          <p:cNvSpPr/>
          <p:nvPr/>
        </p:nvSpPr>
        <p:spPr>
          <a:xfrm>
            <a:off x="-268200" y="2815815"/>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Tx</a:t>
            </a:r>
          </a:p>
        </p:txBody>
      </p:sp>
      <p:sp>
        <p:nvSpPr>
          <p:cNvPr id="52" name="Rectangle 51">
            <a:extLst>
              <a:ext uri="{FF2B5EF4-FFF2-40B4-BE49-F238E27FC236}">
                <a16:creationId xmlns:a16="http://schemas.microsoft.com/office/drawing/2014/main" id="{B6AC3638-5401-48D0-9FB6-D544DBB9D843}"/>
              </a:ext>
            </a:extLst>
          </p:cNvPr>
          <p:cNvSpPr/>
          <p:nvPr/>
        </p:nvSpPr>
        <p:spPr>
          <a:xfrm>
            <a:off x="-265251" y="3084462"/>
            <a:ext cx="837371" cy="23138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Rx</a:t>
            </a:r>
          </a:p>
        </p:txBody>
      </p:sp>
      <p:sp>
        <p:nvSpPr>
          <p:cNvPr id="55" name="Title 1">
            <a:extLst>
              <a:ext uri="{FF2B5EF4-FFF2-40B4-BE49-F238E27FC236}">
                <a16:creationId xmlns:a16="http://schemas.microsoft.com/office/drawing/2014/main" id="{8A27C40B-A5E9-4908-B460-2B64F5803C97}"/>
              </a:ext>
            </a:extLst>
          </p:cNvPr>
          <p:cNvSpPr txBox="1">
            <a:spLocks/>
          </p:cNvSpPr>
          <p:nvPr/>
        </p:nvSpPr>
        <p:spPr>
          <a:xfrm>
            <a:off x="1392720" y="504696"/>
            <a:ext cx="6172200" cy="628650"/>
          </a:xfrm>
          <a:prstGeom prst="rect">
            <a:avLst/>
          </a:prstGeom>
        </p:spPr>
        <p:txBody>
          <a:bodyPr vert="horz" lIns="68580" tIns="34290" rIns="68580" bIns="3429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t>Block Diagram      </a:t>
            </a:r>
          </a:p>
        </p:txBody>
      </p:sp>
    </p:spTree>
    <p:extLst>
      <p:ext uri="{BB962C8B-B14F-4D97-AF65-F5344CB8AC3E}">
        <p14:creationId xmlns:p14="http://schemas.microsoft.com/office/powerpoint/2010/main" val="6589652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E6DD83C6-C5AC-4B12-B0EA-C5B938F93290}"/>
              </a:ext>
            </a:extLst>
          </p:cNvPr>
          <p:cNvSpPr/>
          <p:nvPr/>
        </p:nvSpPr>
        <p:spPr>
          <a:xfrm>
            <a:off x="2738230" y="2040007"/>
            <a:ext cx="1461053" cy="12026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ARDUNIO  BOARD</a:t>
            </a:r>
          </a:p>
        </p:txBody>
      </p:sp>
      <p:sp>
        <p:nvSpPr>
          <p:cNvPr id="9" name="Flowchart: Manual Operation 8">
            <a:extLst>
              <a:ext uri="{FF2B5EF4-FFF2-40B4-BE49-F238E27FC236}">
                <a16:creationId xmlns:a16="http://schemas.microsoft.com/office/drawing/2014/main" id="{A88B824E-FB15-46A1-BFEB-1225D99D1902}"/>
              </a:ext>
            </a:extLst>
          </p:cNvPr>
          <p:cNvSpPr/>
          <p:nvPr/>
        </p:nvSpPr>
        <p:spPr>
          <a:xfrm rot="16200000">
            <a:off x="1028701" y="2110812"/>
            <a:ext cx="601318" cy="55162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US1</a:t>
            </a:r>
          </a:p>
        </p:txBody>
      </p:sp>
      <p:sp>
        <p:nvSpPr>
          <p:cNvPr id="10" name="Flowchart: Direct Access Storage 9">
            <a:extLst>
              <a:ext uri="{FF2B5EF4-FFF2-40B4-BE49-F238E27FC236}">
                <a16:creationId xmlns:a16="http://schemas.microsoft.com/office/drawing/2014/main" id="{5A1CDA4B-12C5-4637-AB58-7176241EC1E1}"/>
              </a:ext>
            </a:extLst>
          </p:cNvPr>
          <p:cNvSpPr/>
          <p:nvPr/>
        </p:nvSpPr>
        <p:spPr>
          <a:xfrm rot="10800000">
            <a:off x="939248" y="2177902"/>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11" name="Flowchart: Direct Access Storage 10">
            <a:extLst>
              <a:ext uri="{FF2B5EF4-FFF2-40B4-BE49-F238E27FC236}">
                <a16:creationId xmlns:a16="http://schemas.microsoft.com/office/drawing/2014/main" id="{8F85715A-5001-476A-A1B8-9AAA5ACE4486}"/>
              </a:ext>
            </a:extLst>
          </p:cNvPr>
          <p:cNvSpPr/>
          <p:nvPr/>
        </p:nvSpPr>
        <p:spPr>
          <a:xfrm rot="10800000">
            <a:off x="939248" y="2432592"/>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ame 11">
            <a:extLst>
              <a:ext uri="{FF2B5EF4-FFF2-40B4-BE49-F238E27FC236}">
                <a16:creationId xmlns:a16="http://schemas.microsoft.com/office/drawing/2014/main" id="{5DA1A5BC-163A-41D9-A55F-3294DDAA2687}"/>
              </a:ext>
            </a:extLst>
          </p:cNvPr>
          <p:cNvSpPr/>
          <p:nvPr/>
        </p:nvSpPr>
        <p:spPr>
          <a:xfrm>
            <a:off x="2738230" y="3471241"/>
            <a:ext cx="1456085" cy="327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Power Supply</a:t>
            </a:r>
          </a:p>
        </p:txBody>
      </p:sp>
      <p:sp>
        <p:nvSpPr>
          <p:cNvPr id="13" name="Flowchart: Direct Access Storage 12">
            <a:extLst>
              <a:ext uri="{FF2B5EF4-FFF2-40B4-BE49-F238E27FC236}">
                <a16:creationId xmlns:a16="http://schemas.microsoft.com/office/drawing/2014/main" id="{3F7DE78C-1D12-4771-B737-2AFCFAF4929B}"/>
              </a:ext>
            </a:extLst>
          </p:cNvPr>
          <p:cNvSpPr/>
          <p:nvPr/>
        </p:nvSpPr>
        <p:spPr>
          <a:xfrm rot="10800000">
            <a:off x="1058517" y="2725031"/>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Arrow: Right 15">
            <a:extLst>
              <a:ext uri="{FF2B5EF4-FFF2-40B4-BE49-F238E27FC236}">
                <a16:creationId xmlns:a16="http://schemas.microsoft.com/office/drawing/2014/main" id="{899ED277-6D74-4D0C-8D83-2C47BD700D0B}"/>
              </a:ext>
            </a:extLst>
          </p:cNvPr>
          <p:cNvSpPr/>
          <p:nvPr/>
        </p:nvSpPr>
        <p:spPr>
          <a:xfrm>
            <a:off x="1605173" y="2256183"/>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Arrow: Right 18">
            <a:extLst>
              <a:ext uri="{FF2B5EF4-FFF2-40B4-BE49-F238E27FC236}">
                <a16:creationId xmlns:a16="http://schemas.microsoft.com/office/drawing/2014/main" id="{E4A1DCC6-A8A9-417C-9DF5-D863067F6F6E}"/>
              </a:ext>
            </a:extLst>
          </p:cNvPr>
          <p:cNvSpPr/>
          <p:nvPr/>
        </p:nvSpPr>
        <p:spPr>
          <a:xfrm rot="10800000">
            <a:off x="1341782" y="2886558"/>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Arrow: Down 21">
            <a:extLst>
              <a:ext uri="{FF2B5EF4-FFF2-40B4-BE49-F238E27FC236}">
                <a16:creationId xmlns:a16="http://schemas.microsoft.com/office/drawing/2014/main" id="{17A02D18-8E28-4F86-B3BF-F198DA09BC47}"/>
              </a:ext>
            </a:extLst>
          </p:cNvPr>
          <p:cNvSpPr/>
          <p:nvPr/>
        </p:nvSpPr>
        <p:spPr>
          <a:xfrm rot="10800000">
            <a:off x="3265006" y="3242642"/>
            <a:ext cx="397565"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lowchart: Or 22">
            <a:extLst>
              <a:ext uri="{FF2B5EF4-FFF2-40B4-BE49-F238E27FC236}">
                <a16:creationId xmlns:a16="http://schemas.microsoft.com/office/drawing/2014/main" id="{195DEBA5-EEAF-40B8-BAB7-0C372037B7BE}"/>
              </a:ext>
            </a:extLst>
          </p:cNvPr>
          <p:cNvSpPr/>
          <p:nvPr/>
        </p:nvSpPr>
        <p:spPr>
          <a:xfrm>
            <a:off x="1060998" y="2999831"/>
            <a:ext cx="313087" cy="20402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BC3561E9-063C-437D-AB39-01C49A2A25E6}"/>
              </a:ext>
            </a:extLst>
          </p:cNvPr>
          <p:cNvSpPr/>
          <p:nvPr/>
        </p:nvSpPr>
        <p:spPr>
          <a:xfrm>
            <a:off x="472109" y="1938131"/>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31" name="Rectangle 30">
            <a:extLst>
              <a:ext uri="{FF2B5EF4-FFF2-40B4-BE49-F238E27FC236}">
                <a16:creationId xmlns:a16="http://schemas.microsoft.com/office/drawing/2014/main" id="{41E7EF40-1237-4932-B4FD-9A2D3CF07C66}"/>
              </a:ext>
            </a:extLst>
          </p:cNvPr>
          <p:cNvSpPr/>
          <p:nvPr/>
        </p:nvSpPr>
        <p:spPr>
          <a:xfrm>
            <a:off x="355324" y="2267418"/>
            <a:ext cx="68580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LEFT</a:t>
            </a:r>
          </a:p>
          <a:p>
            <a:pPr algn="ctr"/>
            <a:r>
              <a:rPr lang="en-US" sz="1350" dirty="0"/>
              <a:t>LEG </a:t>
            </a:r>
          </a:p>
        </p:txBody>
      </p:sp>
      <p:sp>
        <p:nvSpPr>
          <p:cNvPr id="32" name="Flowchart: Alternate Process 31">
            <a:extLst>
              <a:ext uri="{FF2B5EF4-FFF2-40B4-BE49-F238E27FC236}">
                <a16:creationId xmlns:a16="http://schemas.microsoft.com/office/drawing/2014/main" id="{9075C3E6-D927-4080-B943-B162A071B427}"/>
              </a:ext>
            </a:extLst>
          </p:cNvPr>
          <p:cNvSpPr/>
          <p:nvPr/>
        </p:nvSpPr>
        <p:spPr>
          <a:xfrm>
            <a:off x="6659217" y="2177901"/>
            <a:ext cx="1461053" cy="12026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ARDUNIO  BOARD</a:t>
            </a:r>
          </a:p>
        </p:txBody>
      </p:sp>
      <p:sp>
        <p:nvSpPr>
          <p:cNvPr id="33" name="Flowchart: Manual Operation 32">
            <a:extLst>
              <a:ext uri="{FF2B5EF4-FFF2-40B4-BE49-F238E27FC236}">
                <a16:creationId xmlns:a16="http://schemas.microsoft.com/office/drawing/2014/main" id="{5F3CE981-3848-4F42-AF49-94699784DC0E}"/>
              </a:ext>
            </a:extLst>
          </p:cNvPr>
          <p:cNvSpPr/>
          <p:nvPr/>
        </p:nvSpPr>
        <p:spPr>
          <a:xfrm rot="16200000">
            <a:off x="4949688" y="2248706"/>
            <a:ext cx="601318" cy="55162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US1</a:t>
            </a:r>
          </a:p>
        </p:txBody>
      </p:sp>
      <p:sp>
        <p:nvSpPr>
          <p:cNvPr id="34" name="Flowchart: Direct Access Storage 33">
            <a:extLst>
              <a:ext uri="{FF2B5EF4-FFF2-40B4-BE49-F238E27FC236}">
                <a16:creationId xmlns:a16="http://schemas.microsoft.com/office/drawing/2014/main" id="{3EFCE781-B23D-4652-9D11-3D6EDA211428}"/>
              </a:ext>
            </a:extLst>
          </p:cNvPr>
          <p:cNvSpPr/>
          <p:nvPr/>
        </p:nvSpPr>
        <p:spPr>
          <a:xfrm rot="10800000">
            <a:off x="4860235" y="2315796"/>
            <a:ext cx="114300" cy="15405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00"/>
              </a:solidFill>
            </a:endParaRPr>
          </a:p>
        </p:txBody>
      </p:sp>
      <p:sp>
        <p:nvSpPr>
          <p:cNvPr id="35" name="Flowchart: Direct Access Storage 34">
            <a:extLst>
              <a:ext uri="{FF2B5EF4-FFF2-40B4-BE49-F238E27FC236}">
                <a16:creationId xmlns:a16="http://schemas.microsoft.com/office/drawing/2014/main" id="{781226F1-F379-44FF-A0DF-9A28A87DF616}"/>
              </a:ext>
            </a:extLst>
          </p:cNvPr>
          <p:cNvSpPr/>
          <p:nvPr/>
        </p:nvSpPr>
        <p:spPr>
          <a:xfrm rot="10800000">
            <a:off x="4860235" y="2570486"/>
            <a:ext cx="114300" cy="154058"/>
          </a:xfrm>
          <a:prstGeom prst="flowChartMagneticDrum">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ame 35">
            <a:extLst>
              <a:ext uri="{FF2B5EF4-FFF2-40B4-BE49-F238E27FC236}">
                <a16:creationId xmlns:a16="http://schemas.microsoft.com/office/drawing/2014/main" id="{A11E8ADE-405B-4637-AA91-B7F5F265F90A}"/>
              </a:ext>
            </a:extLst>
          </p:cNvPr>
          <p:cNvSpPr/>
          <p:nvPr/>
        </p:nvSpPr>
        <p:spPr>
          <a:xfrm>
            <a:off x="6659217" y="3609136"/>
            <a:ext cx="1456085" cy="327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Power Supply</a:t>
            </a:r>
          </a:p>
        </p:txBody>
      </p:sp>
      <p:sp>
        <p:nvSpPr>
          <p:cNvPr id="37" name="Flowchart: Direct Access Storage 36">
            <a:extLst>
              <a:ext uri="{FF2B5EF4-FFF2-40B4-BE49-F238E27FC236}">
                <a16:creationId xmlns:a16="http://schemas.microsoft.com/office/drawing/2014/main" id="{52DE421B-C528-4875-915E-80674651C85E}"/>
              </a:ext>
            </a:extLst>
          </p:cNvPr>
          <p:cNvSpPr/>
          <p:nvPr/>
        </p:nvSpPr>
        <p:spPr>
          <a:xfrm rot="10800000">
            <a:off x="4979504" y="2862925"/>
            <a:ext cx="288235" cy="248478"/>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Arrow: Right 37">
            <a:extLst>
              <a:ext uri="{FF2B5EF4-FFF2-40B4-BE49-F238E27FC236}">
                <a16:creationId xmlns:a16="http://schemas.microsoft.com/office/drawing/2014/main" id="{44328124-131D-4653-A0E2-ED20ECF450F9}"/>
              </a:ext>
            </a:extLst>
          </p:cNvPr>
          <p:cNvSpPr/>
          <p:nvPr/>
        </p:nvSpPr>
        <p:spPr>
          <a:xfrm>
            <a:off x="5526160" y="2394077"/>
            <a:ext cx="1133057" cy="2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Arrow: Right 38">
            <a:extLst>
              <a:ext uri="{FF2B5EF4-FFF2-40B4-BE49-F238E27FC236}">
                <a16:creationId xmlns:a16="http://schemas.microsoft.com/office/drawing/2014/main" id="{4B3FBD87-7B2F-41EC-9146-53E9F318B9C1}"/>
              </a:ext>
            </a:extLst>
          </p:cNvPr>
          <p:cNvSpPr/>
          <p:nvPr/>
        </p:nvSpPr>
        <p:spPr>
          <a:xfrm rot="10800000">
            <a:off x="5262769" y="3024452"/>
            <a:ext cx="1396448" cy="193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Arrow: Down 39">
            <a:extLst>
              <a:ext uri="{FF2B5EF4-FFF2-40B4-BE49-F238E27FC236}">
                <a16:creationId xmlns:a16="http://schemas.microsoft.com/office/drawing/2014/main" id="{9715C2BC-D6D6-495B-865B-19932DA07F38}"/>
              </a:ext>
            </a:extLst>
          </p:cNvPr>
          <p:cNvSpPr/>
          <p:nvPr/>
        </p:nvSpPr>
        <p:spPr>
          <a:xfrm rot="10800000">
            <a:off x="7185993" y="3380536"/>
            <a:ext cx="397565"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Flowchart: Or 40">
            <a:extLst>
              <a:ext uri="{FF2B5EF4-FFF2-40B4-BE49-F238E27FC236}">
                <a16:creationId xmlns:a16="http://schemas.microsoft.com/office/drawing/2014/main" id="{F7221598-8B0B-44BF-B6C9-80F46327EFBB}"/>
              </a:ext>
            </a:extLst>
          </p:cNvPr>
          <p:cNvSpPr/>
          <p:nvPr/>
        </p:nvSpPr>
        <p:spPr>
          <a:xfrm>
            <a:off x="4981985" y="3137725"/>
            <a:ext cx="313087" cy="20402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Rectangle 41">
            <a:extLst>
              <a:ext uri="{FF2B5EF4-FFF2-40B4-BE49-F238E27FC236}">
                <a16:creationId xmlns:a16="http://schemas.microsoft.com/office/drawing/2014/main" id="{EA246216-0CAA-402D-B710-914BB8337998}"/>
              </a:ext>
            </a:extLst>
          </p:cNvPr>
          <p:cNvSpPr/>
          <p:nvPr/>
        </p:nvSpPr>
        <p:spPr>
          <a:xfrm>
            <a:off x="4393096" y="2076025"/>
            <a:ext cx="1461053" cy="1296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350" dirty="0"/>
          </a:p>
          <a:p>
            <a:pPr algn="ctr"/>
            <a:endParaRPr lang="en-US" sz="1350" dirty="0"/>
          </a:p>
          <a:p>
            <a:pPr algn="ctr"/>
            <a:endParaRPr lang="en-US" sz="1350" dirty="0"/>
          </a:p>
        </p:txBody>
      </p:sp>
      <p:sp>
        <p:nvSpPr>
          <p:cNvPr id="43" name="Rectangle 42">
            <a:extLst>
              <a:ext uri="{FF2B5EF4-FFF2-40B4-BE49-F238E27FC236}">
                <a16:creationId xmlns:a16="http://schemas.microsoft.com/office/drawing/2014/main" id="{6C2B3B36-7DAE-4A92-9B46-F663748B0FF6}"/>
              </a:ext>
            </a:extLst>
          </p:cNvPr>
          <p:cNvSpPr/>
          <p:nvPr/>
        </p:nvSpPr>
        <p:spPr>
          <a:xfrm>
            <a:off x="4298673" y="2469854"/>
            <a:ext cx="685800" cy="685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350" dirty="0"/>
              <a:t>RIGHT</a:t>
            </a:r>
          </a:p>
          <a:p>
            <a:pPr algn="ctr"/>
            <a:r>
              <a:rPr lang="en-US" sz="1350" dirty="0"/>
              <a:t>LEG </a:t>
            </a:r>
          </a:p>
        </p:txBody>
      </p:sp>
      <p:pic>
        <p:nvPicPr>
          <p:cNvPr id="45" name="Picture 44">
            <a:extLst>
              <a:ext uri="{FF2B5EF4-FFF2-40B4-BE49-F238E27FC236}">
                <a16:creationId xmlns:a16="http://schemas.microsoft.com/office/drawing/2014/main" id="{B3557CF7-C892-4116-96FE-79F8A1162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301" y="4439597"/>
            <a:ext cx="4331731" cy="1843088"/>
          </a:xfrm>
          <a:prstGeom prst="rect">
            <a:avLst/>
          </a:prstGeom>
        </p:spPr>
      </p:pic>
      <p:sp>
        <p:nvSpPr>
          <p:cNvPr id="27" name="Title 1">
            <a:extLst>
              <a:ext uri="{FF2B5EF4-FFF2-40B4-BE49-F238E27FC236}">
                <a16:creationId xmlns:a16="http://schemas.microsoft.com/office/drawing/2014/main" id="{93DD2827-CDD3-43B3-85BB-CB948F498EA3}"/>
              </a:ext>
            </a:extLst>
          </p:cNvPr>
          <p:cNvSpPr txBox="1">
            <a:spLocks/>
          </p:cNvSpPr>
          <p:nvPr/>
        </p:nvSpPr>
        <p:spPr>
          <a:xfrm>
            <a:off x="2738230" y="557261"/>
            <a:ext cx="6172200" cy="6286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  </a:t>
            </a:r>
            <a:r>
              <a:rPr lang="en-US" sz="3300" b="1" dirty="0"/>
              <a:t>Block Diagram</a:t>
            </a:r>
          </a:p>
        </p:txBody>
      </p:sp>
      <p:grpSp>
        <p:nvGrpSpPr>
          <p:cNvPr id="28" name="Group 27">
            <a:extLst>
              <a:ext uri="{FF2B5EF4-FFF2-40B4-BE49-F238E27FC236}">
                <a16:creationId xmlns:a16="http://schemas.microsoft.com/office/drawing/2014/main" id="{693184E4-AE53-4902-9EFF-1D7353E41B35}"/>
              </a:ext>
            </a:extLst>
          </p:cNvPr>
          <p:cNvGrpSpPr/>
          <p:nvPr/>
        </p:nvGrpSpPr>
        <p:grpSpPr>
          <a:xfrm>
            <a:off x="113896" y="4125114"/>
            <a:ext cx="2982553" cy="2732886"/>
            <a:chOff x="0" y="0"/>
            <a:chExt cx="2927498" cy="2961536"/>
          </a:xfrm>
        </p:grpSpPr>
        <p:pic>
          <p:nvPicPr>
            <p:cNvPr id="29" name="Picture 28">
              <a:extLst>
                <a:ext uri="{FF2B5EF4-FFF2-40B4-BE49-F238E27FC236}">
                  <a16:creationId xmlns:a16="http://schemas.microsoft.com/office/drawing/2014/main" id="{DFFF6630-683B-4E17-BE81-D9310FA30EEE}"/>
                </a:ext>
              </a:extLst>
            </p:cNvPr>
            <p:cNvPicPr/>
            <p:nvPr/>
          </p:nvPicPr>
          <p:blipFill>
            <a:blip r:embed="rId3"/>
            <a:stretch>
              <a:fillRect/>
            </a:stretch>
          </p:blipFill>
          <p:spPr>
            <a:xfrm>
              <a:off x="3175" y="2667"/>
              <a:ext cx="2878455" cy="2712085"/>
            </a:xfrm>
            <a:prstGeom prst="rect">
              <a:avLst/>
            </a:prstGeom>
          </p:spPr>
        </p:pic>
        <p:sp>
          <p:nvSpPr>
            <p:cNvPr id="30" name="Shape 10042">
              <a:extLst>
                <a:ext uri="{FF2B5EF4-FFF2-40B4-BE49-F238E27FC236}">
                  <a16:creationId xmlns:a16="http://schemas.microsoft.com/office/drawing/2014/main" id="{5B191393-4A54-4E2C-9DB5-7F0681DCE6A0}"/>
                </a:ext>
              </a:extLst>
            </p:cNvPr>
            <p:cNvSpPr/>
            <p:nvPr/>
          </p:nvSpPr>
          <p:spPr>
            <a:xfrm>
              <a:off x="0" y="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4" name="Shape 10043">
              <a:extLst>
                <a:ext uri="{FF2B5EF4-FFF2-40B4-BE49-F238E27FC236}">
                  <a16:creationId xmlns:a16="http://schemas.microsoft.com/office/drawing/2014/main" id="{A816B985-7F50-49BD-A093-434D04AF5F60}"/>
                </a:ext>
              </a:extLst>
            </p:cNvPr>
            <p:cNvSpPr/>
            <p:nvPr/>
          </p:nvSpPr>
          <p:spPr>
            <a:xfrm>
              <a:off x="3048" y="0"/>
              <a:ext cx="2879090" cy="9144"/>
            </a:xfrm>
            <a:custGeom>
              <a:avLst/>
              <a:gdLst/>
              <a:ahLst/>
              <a:cxnLst/>
              <a:rect l="0" t="0" r="0" b="0"/>
              <a:pathLst>
                <a:path w="2879090" h="9144">
                  <a:moveTo>
                    <a:pt x="0" y="0"/>
                  </a:moveTo>
                  <a:lnTo>
                    <a:pt x="2879090" y="0"/>
                  </a:lnTo>
                  <a:lnTo>
                    <a:pt x="2879090"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6" name="Shape 10044">
              <a:extLst>
                <a:ext uri="{FF2B5EF4-FFF2-40B4-BE49-F238E27FC236}">
                  <a16:creationId xmlns:a16="http://schemas.microsoft.com/office/drawing/2014/main" id="{FAECB4DA-6512-4AB0-B562-2FF0DD66C300}"/>
                </a:ext>
              </a:extLst>
            </p:cNvPr>
            <p:cNvSpPr/>
            <p:nvPr/>
          </p:nvSpPr>
          <p:spPr>
            <a:xfrm>
              <a:off x="2882138" y="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10045">
              <a:extLst>
                <a:ext uri="{FF2B5EF4-FFF2-40B4-BE49-F238E27FC236}">
                  <a16:creationId xmlns:a16="http://schemas.microsoft.com/office/drawing/2014/main" id="{ED2B92C5-6BF3-4EB1-9CAE-903DA43849BE}"/>
                </a:ext>
              </a:extLst>
            </p:cNvPr>
            <p:cNvSpPr/>
            <p:nvPr/>
          </p:nvSpPr>
          <p:spPr>
            <a:xfrm>
              <a:off x="0" y="3048"/>
              <a:ext cx="9144" cy="2712212"/>
            </a:xfrm>
            <a:custGeom>
              <a:avLst/>
              <a:gdLst/>
              <a:ahLst/>
              <a:cxnLst/>
              <a:rect l="0" t="0" r="0" b="0"/>
              <a:pathLst>
                <a:path w="9144" h="2712212">
                  <a:moveTo>
                    <a:pt x="0" y="0"/>
                  </a:moveTo>
                  <a:lnTo>
                    <a:pt x="9144" y="0"/>
                  </a:lnTo>
                  <a:lnTo>
                    <a:pt x="9144" y="2712212"/>
                  </a:lnTo>
                  <a:lnTo>
                    <a:pt x="0" y="2712212"/>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10046">
              <a:extLst>
                <a:ext uri="{FF2B5EF4-FFF2-40B4-BE49-F238E27FC236}">
                  <a16:creationId xmlns:a16="http://schemas.microsoft.com/office/drawing/2014/main" id="{588646EC-8A26-47F5-BA28-E61E5B36FE6C}"/>
                </a:ext>
              </a:extLst>
            </p:cNvPr>
            <p:cNvSpPr/>
            <p:nvPr/>
          </p:nvSpPr>
          <p:spPr>
            <a:xfrm>
              <a:off x="2882138" y="3048"/>
              <a:ext cx="9144" cy="2712212"/>
            </a:xfrm>
            <a:custGeom>
              <a:avLst/>
              <a:gdLst/>
              <a:ahLst/>
              <a:cxnLst/>
              <a:rect l="0" t="0" r="0" b="0"/>
              <a:pathLst>
                <a:path w="9144" h="2712212">
                  <a:moveTo>
                    <a:pt x="0" y="0"/>
                  </a:moveTo>
                  <a:lnTo>
                    <a:pt x="9144" y="0"/>
                  </a:lnTo>
                  <a:lnTo>
                    <a:pt x="9144" y="2712212"/>
                  </a:lnTo>
                  <a:lnTo>
                    <a:pt x="0" y="2712212"/>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9" name="Shape 10047">
              <a:extLst>
                <a:ext uri="{FF2B5EF4-FFF2-40B4-BE49-F238E27FC236}">
                  <a16:creationId xmlns:a16="http://schemas.microsoft.com/office/drawing/2014/main" id="{8742FD9C-E7C4-4DD7-9C29-DF48B28C0A83}"/>
                </a:ext>
              </a:extLst>
            </p:cNvPr>
            <p:cNvSpPr/>
            <p:nvPr/>
          </p:nvSpPr>
          <p:spPr>
            <a:xfrm>
              <a:off x="0" y="271526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0" name="Shape 10048">
              <a:extLst>
                <a:ext uri="{FF2B5EF4-FFF2-40B4-BE49-F238E27FC236}">
                  <a16:creationId xmlns:a16="http://schemas.microsoft.com/office/drawing/2014/main" id="{F528A1A2-D05F-4AE9-AD1A-47EB3C636D70}"/>
                </a:ext>
              </a:extLst>
            </p:cNvPr>
            <p:cNvSpPr/>
            <p:nvPr/>
          </p:nvSpPr>
          <p:spPr>
            <a:xfrm>
              <a:off x="3048" y="2715260"/>
              <a:ext cx="2879090" cy="9144"/>
            </a:xfrm>
            <a:custGeom>
              <a:avLst/>
              <a:gdLst/>
              <a:ahLst/>
              <a:cxnLst/>
              <a:rect l="0" t="0" r="0" b="0"/>
              <a:pathLst>
                <a:path w="2879090" h="9144">
                  <a:moveTo>
                    <a:pt x="0" y="0"/>
                  </a:moveTo>
                  <a:lnTo>
                    <a:pt x="2879090" y="0"/>
                  </a:lnTo>
                  <a:lnTo>
                    <a:pt x="2879090"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10049">
              <a:extLst>
                <a:ext uri="{FF2B5EF4-FFF2-40B4-BE49-F238E27FC236}">
                  <a16:creationId xmlns:a16="http://schemas.microsoft.com/office/drawing/2014/main" id="{D7BD1F3D-F678-41D7-8180-101C17D07D87}"/>
                </a:ext>
              </a:extLst>
            </p:cNvPr>
            <p:cNvSpPr/>
            <p:nvPr/>
          </p:nvSpPr>
          <p:spPr>
            <a:xfrm>
              <a:off x="2882138" y="2715260"/>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Rectangle 51">
              <a:extLst>
                <a:ext uri="{FF2B5EF4-FFF2-40B4-BE49-F238E27FC236}">
                  <a16:creationId xmlns:a16="http://schemas.microsoft.com/office/drawing/2014/main" id="{06972868-5FFF-458C-AE48-8FD3039E7FAD}"/>
                </a:ext>
              </a:extLst>
            </p:cNvPr>
            <p:cNvSpPr/>
            <p:nvPr/>
          </p:nvSpPr>
          <p:spPr>
            <a:xfrm>
              <a:off x="2885186" y="2604925"/>
              <a:ext cx="42312" cy="18735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53" name="Rectangle 52">
              <a:extLst>
                <a:ext uri="{FF2B5EF4-FFF2-40B4-BE49-F238E27FC236}">
                  <a16:creationId xmlns:a16="http://schemas.microsoft.com/office/drawing/2014/main" id="{8E03B277-5875-4978-BDA0-25C2EFCCB856}"/>
                </a:ext>
              </a:extLst>
            </p:cNvPr>
            <p:cNvSpPr/>
            <p:nvPr/>
          </p:nvSpPr>
          <p:spPr>
            <a:xfrm>
              <a:off x="1442720" y="2719106"/>
              <a:ext cx="21029" cy="9311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5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73CB00F3-501B-4515-B144-9EC10D7C715B}"/>
                </a:ext>
              </a:extLst>
            </p:cNvPr>
            <p:cNvSpPr/>
            <p:nvPr/>
          </p:nvSpPr>
          <p:spPr>
            <a:xfrm>
              <a:off x="680720" y="2793251"/>
              <a:ext cx="376551"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b="1">
                  <a:solidFill>
                    <a:srgbClr val="000000"/>
                  </a:solidFill>
                  <a:effectLst/>
                  <a:latin typeface="Times New Roman" panose="02020603050405020304" pitchFamily="18" charset="0"/>
                  <a:ea typeface="Times New Roman" panose="02020603050405020304" pitchFamily="18" charset="0"/>
                </a:rPr>
                <a:t>Fig 5:</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D6BB7070-D820-4E58-B230-FF35B879001E}"/>
                </a:ext>
              </a:extLst>
            </p:cNvPr>
            <p:cNvSpPr/>
            <p:nvPr/>
          </p:nvSpPr>
          <p:spPr>
            <a:xfrm>
              <a:off x="963422" y="2793251"/>
              <a:ext cx="38005"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16AD82DE-4ADB-4C37-B59D-AB8698105E30}"/>
                </a:ext>
              </a:extLst>
            </p:cNvPr>
            <p:cNvSpPr/>
            <p:nvPr/>
          </p:nvSpPr>
          <p:spPr>
            <a:xfrm>
              <a:off x="992378" y="2793251"/>
              <a:ext cx="1611401"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Angle of field of detection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7" name="Rectangle 56">
              <a:extLst>
                <a:ext uri="{FF2B5EF4-FFF2-40B4-BE49-F238E27FC236}">
                  <a16:creationId xmlns:a16="http://schemas.microsoft.com/office/drawing/2014/main" id="{62DD853E-9640-4EDF-9D03-533DD706AA4F}"/>
                </a:ext>
              </a:extLst>
            </p:cNvPr>
            <p:cNvSpPr/>
            <p:nvPr/>
          </p:nvSpPr>
          <p:spPr>
            <a:xfrm>
              <a:off x="2204720" y="2793251"/>
              <a:ext cx="38005" cy="16828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7014741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741</Words>
  <Application>Microsoft Office PowerPoint</Application>
  <PresentationFormat>On-screen Show (4:3)</PresentationFormat>
  <Paragraphs>138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PERI INSTITUTE OF TECHNOLOGY  </vt:lpstr>
      <vt:lpstr> 3rd Eye For Blind And Deaf</vt:lpstr>
      <vt:lpstr>                         ABSTRACT</vt:lpstr>
      <vt:lpstr>              Base Paper</vt:lpstr>
      <vt:lpstr>                      Literature Survey</vt:lpstr>
      <vt:lpstr>                      Existing System</vt:lpstr>
      <vt:lpstr>                 Proposed System      </vt:lpstr>
      <vt:lpstr>PowerPoint Presentation</vt:lpstr>
      <vt:lpstr>PowerPoint Presentation</vt:lpstr>
      <vt:lpstr>                  Reference Paper</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 INSTITUTE OF TECHNOLOGY</dc:title>
  <dc:creator>Riyas</dc:creator>
  <cp:lastModifiedBy>Vignesh</cp:lastModifiedBy>
  <cp:revision>34</cp:revision>
  <dcterms:created xsi:type="dcterms:W3CDTF">2020-01-26T00:18:20Z</dcterms:created>
  <dcterms:modified xsi:type="dcterms:W3CDTF">2020-01-31T11:41:52Z</dcterms:modified>
</cp:coreProperties>
</file>