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9" r:id="rId1"/>
  </p:sldMasterIdLst>
  <p:sldIdLst>
    <p:sldId id="256" r:id="rId2"/>
    <p:sldId id="262" r:id="rId3"/>
    <p:sldId id="263" r:id="rId4"/>
    <p:sldId id="286" r:id="rId5"/>
    <p:sldId id="287" r:id="rId6"/>
    <p:sldId id="284" r:id="rId7"/>
    <p:sldId id="285"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gnesh" initials="V"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922"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67A1702B-27B3-432D-9008-CFA2D138A9A9}" type="datetimeFigureOut">
              <a:rPr lang="en-US" smtClean="0"/>
              <a:pPr/>
              <a:t>1/3/2020</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B45E97C6-C3A5-41DE-A528-BCA81C230350}" type="slidenum">
              <a:rPr lang="en-US" smtClean="0"/>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414278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7A1702B-27B3-432D-9008-CFA2D138A9A9}" type="datetimeFigureOut">
              <a:rPr lang="en-US" smtClean="0"/>
              <a:pPr/>
              <a:t>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5E97C6-C3A5-41DE-A528-BCA81C230350}" type="slidenum">
              <a:rPr lang="en-US" smtClean="0"/>
              <a:pPr/>
              <a:t>‹#›</a:t>
            </a:fld>
            <a:endParaRPr lang="en-US"/>
          </a:p>
        </p:txBody>
      </p:sp>
    </p:spTree>
    <p:extLst>
      <p:ext uri="{BB962C8B-B14F-4D97-AF65-F5344CB8AC3E}">
        <p14:creationId xmlns:p14="http://schemas.microsoft.com/office/powerpoint/2010/main" val="2171621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A1702B-27B3-432D-9008-CFA2D138A9A9}" type="datetimeFigureOut">
              <a:rPr lang="en-US" smtClean="0"/>
              <a:pPr/>
              <a:t>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E97C6-C3A5-41DE-A528-BCA81C230350}" type="slidenum">
              <a:rPr lang="en-US" smtClean="0"/>
              <a:pPr/>
              <a:t>‹#›</a:t>
            </a:fld>
            <a:endParaRPr lang="en-US"/>
          </a:p>
        </p:txBody>
      </p:sp>
    </p:spTree>
    <p:extLst>
      <p:ext uri="{BB962C8B-B14F-4D97-AF65-F5344CB8AC3E}">
        <p14:creationId xmlns:p14="http://schemas.microsoft.com/office/powerpoint/2010/main" val="1463140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A1702B-27B3-432D-9008-CFA2D138A9A9}" type="datetimeFigureOut">
              <a:rPr lang="en-US" smtClean="0"/>
              <a:pPr/>
              <a:t>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E97C6-C3A5-41DE-A528-BCA81C230350}" type="slidenum">
              <a:rPr lang="en-US" smtClean="0"/>
              <a:pPr/>
              <a:t>‹#›</a:t>
            </a:fld>
            <a:endParaRPr lang="en-US"/>
          </a:p>
        </p:txBody>
      </p:sp>
    </p:spTree>
    <p:extLst>
      <p:ext uri="{BB962C8B-B14F-4D97-AF65-F5344CB8AC3E}">
        <p14:creationId xmlns:p14="http://schemas.microsoft.com/office/powerpoint/2010/main" val="1563366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A1702B-27B3-432D-9008-CFA2D138A9A9}" type="datetimeFigureOut">
              <a:rPr lang="en-US" smtClean="0"/>
              <a:pPr/>
              <a:t>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E97C6-C3A5-41DE-A528-BCA81C230350}" type="slidenum">
              <a:rPr lang="en-US" smtClean="0"/>
              <a:pPr/>
              <a:t>‹#›</a:t>
            </a:fld>
            <a:endParaRPr lang="en-US"/>
          </a:p>
        </p:txBody>
      </p:sp>
    </p:spTree>
    <p:extLst>
      <p:ext uri="{BB962C8B-B14F-4D97-AF65-F5344CB8AC3E}">
        <p14:creationId xmlns:p14="http://schemas.microsoft.com/office/powerpoint/2010/main" val="29525479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A1702B-27B3-432D-9008-CFA2D138A9A9}" type="datetimeFigureOut">
              <a:rPr lang="en-US" smtClean="0"/>
              <a:pPr/>
              <a:t>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E97C6-C3A5-41DE-A528-BCA81C230350}" type="slidenum">
              <a:rPr lang="en-US" smtClean="0"/>
              <a:pPr/>
              <a:t>‹#›</a:t>
            </a:fld>
            <a:endParaRPr lang="en-US"/>
          </a:p>
        </p:txBody>
      </p:sp>
    </p:spTree>
    <p:extLst>
      <p:ext uri="{BB962C8B-B14F-4D97-AF65-F5344CB8AC3E}">
        <p14:creationId xmlns:p14="http://schemas.microsoft.com/office/powerpoint/2010/main" val="993269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A1702B-27B3-432D-9008-CFA2D138A9A9}" type="datetimeFigureOut">
              <a:rPr lang="en-US" smtClean="0"/>
              <a:pPr/>
              <a:t>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E97C6-C3A5-41DE-A528-BCA81C230350}" type="slidenum">
              <a:rPr lang="en-US" smtClean="0"/>
              <a:pPr/>
              <a:t>‹#›</a:t>
            </a:fld>
            <a:endParaRPr lang="en-US"/>
          </a:p>
        </p:txBody>
      </p:sp>
    </p:spTree>
    <p:extLst>
      <p:ext uri="{BB962C8B-B14F-4D97-AF65-F5344CB8AC3E}">
        <p14:creationId xmlns:p14="http://schemas.microsoft.com/office/powerpoint/2010/main" val="40140100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A1702B-27B3-432D-9008-CFA2D138A9A9}" type="datetimeFigureOut">
              <a:rPr lang="en-US" smtClean="0"/>
              <a:pPr/>
              <a:t>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E97C6-C3A5-41DE-A528-BCA81C230350}" type="slidenum">
              <a:rPr lang="en-US" smtClean="0"/>
              <a:pPr/>
              <a:t>‹#›</a:t>
            </a:fld>
            <a:endParaRPr lang="en-US"/>
          </a:p>
        </p:txBody>
      </p:sp>
    </p:spTree>
    <p:extLst>
      <p:ext uri="{BB962C8B-B14F-4D97-AF65-F5344CB8AC3E}">
        <p14:creationId xmlns:p14="http://schemas.microsoft.com/office/powerpoint/2010/main" val="7575216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A1702B-27B3-432D-9008-CFA2D138A9A9}" type="datetimeFigureOut">
              <a:rPr lang="en-US" smtClean="0"/>
              <a:pPr/>
              <a:t>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E97C6-C3A5-41DE-A528-BCA81C230350}" type="slidenum">
              <a:rPr lang="en-US" smtClean="0"/>
              <a:pPr/>
              <a:t>‹#›</a:t>
            </a:fld>
            <a:endParaRPr lang="en-US"/>
          </a:p>
        </p:txBody>
      </p:sp>
    </p:spTree>
    <p:extLst>
      <p:ext uri="{BB962C8B-B14F-4D97-AF65-F5344CB8AC3E}">
        <p14:creationId xmlns:p14="http://schemas.microsoft.com/office/powerpoint/2010/main" val="3515694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67A1702B-27B3-432D-9008-CFA2D138A9A9}" type="datetimeFigureOut">
              <a:rPr lang="en-US" smtClean="0"/>
              <a:pPr/>
              <a:t>1/3/2020</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B45E97C6-C3A5-41DE-A528-BCA81C230350}" type="slidenum">
              <a:rPr lang="en-US" smtClean="0"/>
              <a:pPr/>
              <a:t>‹#›</a:t>
            </a:fld>
            <a:endParaRPr lang="en-US"/>
          </a:p>
        </p:txBody>
      </p:sp>
    </p:spTree>
    <p:extLst>
      <p:ext uri="{BB962C8B-B14F-4D97-AF65-F5344CB8AC3E}">
        <p14:creationId xmlns:p14="http://schemas.microsoft.com/office/powerpoint/2010/main" val="385937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A1702B-27B3-432D-9008-CFA2D138A9A9}" type="datetimeFigureOut">
              <a:rPr lang="en-US" smtClean="0"/>
              <a:pPr/>
              <a:t>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B45E97C6-C3A5-41DE-A528-BCA81C230350}" type="slidenum">
              <a:rPr lang="en-US" smtClean="0"/>
              <a:pPr/>
              <a:t>‹#›</a:t>
            </a:fld>
            <a:endParaRPr lang="en-US"/>
          </a:p>
        </p:txBody>
      </p:sp>
    </p:spTree>
    <p:extLst>
      <p:ext uri="{BB962C8B-B14F-4D97-AF65-F5344CB8AC3E}">
        <p14:creationId xmlns:p14="http://schemas.microsoft.com/office/powerpoint/2010/main" val="3914452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A1702B-27B3-432D-9008-CFA2D138A9A9}" type="datetimeFigureOut">
              <a:rPr lang="en-US" smtClean="0"/>
              <a:pPr/>
              <a:t>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5E97C6-C3A5-41DE-A528-BCA81C230350}" type="slidenum">
              <a:rPr lang="en-US" smtClean="0"/>
              <a:pPr/>
              <a:t>‹#›</a:t>
            </a:fld>
            <a:endParaRPr lang="en-US"/>
          </a:p>
        </p:txBody>
      </p:sp>
    </p:spTree>
    <p:extLst>
      <p:ext uri="{BB962C8B-B14F-4D97-AF65-F5344CB8AC3E}">
        <p14:creationId xmlns:p14="http://schemas.microsoft.com/office/powerpoint/2010/main" val="419220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A1702B-27B3-432D-9008-CFA2D138A9A9}" type="datetimeFigureOut">
              <a:rPr lang="en-US" smtClean="0"/>
              <a:pPr/>
              <a:t>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5E97C6-C3A5-41DE-A528-BCA81C230350}" type="slidenum">
              <a:rPr lang="en-US" smtClean="0"/>
              <a:pPr/>
              <a:t>‹#›</a:t>
            </a:fld>
            <a:endParaRPr lang="en-US"/>
          </a:p>
        </p:txBody>
      </p:sp>
    </p:spTree>
    <p:extLst>
      <p:ext uri="{BB962C8B-B14F-4D97-AF65-F5344CB8AC3E}">
        <p14:creationId xmlns:p14="http://schemas.microsoft.com/office/powerpoint/2010/main" val="1352849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A1702B-27B3-432D-9008-CFA2D138A9A9}" type="datetimeFigureOut">
              <a:rPr lang="en-US" smtClean="0"/>
              <a:pPr/>
              <a:t>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5E97C6-C3A5-41DE-A528-BCA81C230350}" type="slidenum">
              <a:rPr lang="en-US" smtClean="0"/>
              <a:pPr/>
              <a:t>‹#›</a:t>
            </a:fld>
            <a:endParaRPr lang="en-US"/>
          </a:p>
        </p:txBody>
      </p:sp>
    </p:spTree>
    <p:extLst>
      <p:ext uri="{BB962C8B-B14F-4D97-AF65-F5344CB8AC3E}">
        <p14:creationId xmlns:p14="http://schemas.microsoft.com/office/powerpoint/2010/main" val="3801106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A1702B-27B3-432D-9008-CFA2D138A9A9}" type="datetimeFigureOut">
              <a:rPr lang="en-US" smtClean="0"/>
              <a:pPr/>
              <a:t>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5E97C6-C3A5-41DE-A528-BCA81C230350}" type="slidenum">
              <a:rPr lang="en-US" smtClean="0"/>
              <a:pPr/>
              <a:t>‹#›</a:t>
            </a:fld>
            <a:endParaRPr lang="en-US"/>
          </a:p>
        </p:txBody>
      </p:sp>
    </p:spTree>
    <p:extLst>
      <p:ext uri="{BB962C8B-B14F-4D97-AF65-F5344CB8AC3E}">
        <p14:creationId xmlns:p14="http://schemas.microsoft.com/office/powerpoint/2010/main" val="3804167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7A1702B-27B3-432D-9008-CFA2D138A9A9}" type="datetimeFigureOut">
              <a:rPr lang="en-US" smtClean="0"/>
              <a:pPr/>
              <a:t>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5E97C6-C3A5-41DE-A528-BCA81C230350}" type="slidenum">
              <a:rPr lang="en-US" smtClean="0"/>
              <a:pPr/>
              <a:t>‹#›</a:t>
            </a:fld>
            <a:endParaRPr lang="en-US"/>
          </a:p>
        </p:txBody>
      </p:sp>
    </p:spTree>
    <p:extLst>
      <p:ext uri="{BB962C8B-B14F-4D97-AF65-F5344CB8AC3E}">
        <p14:creationId xmlns:p14="http://schemas.microsoft.com/office/powerpoint/2010/main" val="1242090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7A1702B-27B3-432D-9008-CFA2D138A9A9}" type="datetimeFigureOut">
              <a:rPr lang="en-US" smtClean="0"/>
              <a:pPr/>
              <a:t>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5E97C6-C3A5-41DE-A528-BCA81C230350}" type="slidenum">
              <a:rPr lang="en-US" smtClean="0"/>
              <a:pPr/>
              <a:t>‹#›</a:t>
            </a:fld>
            <a:endParaRPr lang="en-US"/>
          </a:p>
        </p:txBody>
      </p:sp>
    </p:spTree>
    <p:extLst>
      <p:ext uri="{BB962C8B-B14F-4D97-AF65-F5344CB8AC3E}">
        <p14:creationId xmlns:p14="http://schemas.microsoft.com/office/powerpoint/2010/main" val="4278727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7A1702B-27B3-432D-9008-CFA2D138A9A9}" type="datetimeFigureOut">
              <a:rPr lang="en-US" smtClean="0"/>
              <a:pPr/>
              <a:t>1/3/2020</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5E97C6-C3A5-41DE-A528-BCA81C230350}" type="slidenum">
              <a:rPr lang="en-US" smtClean="0"/>
              <a:pPr/>
              <a:t>‹#›</a:t>
            </a:fld>
            <a:endParaRPr lang="en-US"/>
          </a:p>
        </p:txBody>
      </p:sp>
    </p:spTree>
    <p:extLst>
      <p:ext uri="{BB962C8B-B14F-4D97-AF65-F5344CB8AC3E}">
        <p14:creationId xmlns:p14="http://schemas.microsoft.com/office/powerpoint/2010/main" val="3962572110"/>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 id="2147483972" r:id="rId13"/>
    <p:sldLayoutId id="2147483973" r:id="rId14"/>
    <p:sldLayoutId id="2147483974" r:id="rId15"/>
    <p:sldLayoutId id="2147483975" r:id="rId16"/>
    <p:sldLayoutId id="214748397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nationaljournals.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ijireeice.com/upload/2015/march-15/IJIREEICE6.pdf" TargetMode="External"/><Relationship Id="rId2" Type="http://schemas.openxmlformats.org/officeDocument/2006/relationships/hyperlink" Target="https://www.instructables.com/id/Arduino-Based-Simple-Blind-Navigation-Bracelet-AID/" TargetMode="External"/><Relationship Id="rId1" Type="http://schemas.openxmlformats.org/officeDocument/2006/relationships/slideLayout" Target="../slideLayouts/slideLayout6.xml"/><Relationship Id="rId6" Type="http://schemas.openxmlformats.org/officeDocument/2006/relationships/hyperlink" Target="https://create.arduino.cc/projecthub/muhammedazhar/third-eye-for-the-blind-8c246d" TargetMode="External"/><Relationship Id="rId5" Type="http://schemas.openxmlformats.org/officeDocument/2006/relationships/hyperlink" Target="https://www.robotechmaker.com/2016/11/third-eye-for-blind.html" TargetMode="External"/><Relationship Id="rId4" Type="http://schemas.openxmlformats.org/officeDocument/2006/relationships/hyperlink" Target="https://store.arduino.cc/usa/arduino-uno-rev3"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600"/>
            <a:ext cx="7117268" cy="1066802"/>
          </a:xfrm>
        </p:spPr>
        <p:txBody>
          <a:bodyPr>
            <a:noAutofit/>
          </a:bodyPr>
          <a:lstStyle/>
          <a:p>
            <a:r>
              <a:rPr lang="en-US" sz="2400" i="1" dirty="0">
                <a:latin typeface="Monotype Corsiva" pitchFamily="66" charset="0"/>
              </a:rPr>
              <a:t/>
            </a:r>
            <a:br>
              <a:rPr lang="en-US" sz="2400" i="1" dirty="0">
                <a:latin typeface="Monotype Corsiva" pitchFamily="66" charset="0"/>
              </a:rPr>
            </a:br>
            <a:r>
              <a:rPr lang="en-US" sz="2400" i="1" dirty="0">
                <a:latin typeface="Monotype Corsiva" pitchFamily="66" charset="0"/>
              </a:rPr>
              <a:t/>
            </a:r>
            <a:br>
              <a:rPr lang="en-US" sz="2400" i="1" dirty="0">
                <a:latin typeface="Monotype Corsiva" pitchFamily="66" charset="0"/>
              </a:rPr>
            </a:br>
            <a:r>
              <a:rPr lang="en-US" sz="2400" i="1" dirty="0">
                <a:solidFill>
                  <a:schemeClr val="accent1">
                    <a:lumMod val="50000"/>
                  </a:schemeClr>
                </a:solidFill>
                <a:latin typeface="Monotype Corsiva" pitchFamily="66" charset="0"/>
              </a:rPr>
              <a:t/>
            </a:r>
            <a:br>
              <a:rPr lang="en-US" sz="2400" i="1" dirty="0">
                <a:solidFill>
                  <a:schemeClr val="accent1">
                    <a:lumMod val="50000"/>
                  </a:schemeClr>
                </a:solidFill>
                <a:latin typeface="Monotype Corsiva" pitchFamily="66" charset="0"/>
              </a:rPr>
            </a:br>
            <a:r>
              <a:rPr lang="en-US" sz="3600" b="1" i="1" dirty="0">
                <a:solidFill>
                  <a:schemeClr val="accent1">
                    <a:lumMod val="50000"/>
                  </a:schemeClr>
                </a:solidFill>
                <a:latin typeface="Times New Roman" pitchFamily="18" charset="0"/>
                <a:cs typeface="Times New Roman" pitchFamily="18" charset="0"/>
              </a:rPr>
              <a:t>PERI INSTITUTE OF TECHNOLOGY</a:t>
            </a:r>
            <a:r>
              <a:rPr lang="en-US" sz="2400" b="1" i="1" dirty="0">
                <a:latin typeface="Times New Roman" pitchFamily="18" charset="0"/>
                <a:cs typeface="Times New Roman" pitchFamily="18" charset="0"/>
              </a:rPr>
              <a:t/>
            </a:r>
            <a:br>
              <a:rPr lang="en-US" sz="2400" b="1" i="1" dirty="0">
                <a:latin typeface="Times New Roman" pitchFamily="18" charset="0"/>
                <a:cs typeface="Times New Roman" pitchFamily="18" charset="0"/>
              </a:rPr>
            </a:br>
            <a:r>
              <a:rPr lang="en-US" sz="2400" b="1" i="1" dirty="0">
                <a:latin typeface="Times New Roman" pitchFamily="18" charset="0"/>
                <a:cs typeface="Times New Roman" pitchFamily="18" charset="0"/>
              </a:rPr>
              <a:t/>
            </a:r>
            <a:br>
              <a:rPr lang="en-US" sz="2400" b="1" i="1" dirty="0">
                <a:latin typeface="Times New Roman" pitchFamily="18" charset="0"/>
                <a:cs typeface="Times New Roman" pitchFamily="18" charset="0"/>
              </a:rPr>
            </a:br>
            <a:r>
              <a:rPr lang="en-US" sz="2400" b="1" i="1" dirty="0">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8" name="Text Placeholder 7">
            <a:extLst>
              <a:ext uri="{FF2B5EF4-FFF2-40B4-BE49-F238E27FC236}">
                <a16:creationId xmlns="" xmlns:a16="http://schemas.microsoft.com/office/drawing/2014/main" id="{7E53C594-D849-4664-99D8-9DA1AA90BA63}"/>
              </a:ext>
            </a:extLst>
          </p:cNvPr>
          <p:cNvSpPr>
            <a:spLocks noGrp="1"/>
          </p:cNvSpPr>
          <p:nvPr>
            <p:ph type="body" sz="half" idx="2"/>
          </p:nvPr>
        </p:nvSpPr>
        <p:spPr>
          <a:xfrm>
            <a:off x="1112332" y="2438400"/>
            <a:ext cx="7041068" cy="3352800"/>
          </a:xfrm>
        </p:spPr>
        <p:txBody>
          <a:bodyPr>
            <a:normAutofit/>
          </a:bodyPr>
          <a:lstStyle/>
          <a:p>
            <a:r>
              <a:rPr lang="en-US" sz="3600" dirty="0">
                <a:solidFill>
                  <a:schemeClr val="accent1">
                    <a:lumMod val="75000"/>
                  </a:schemeClr>
                </a:solidFill>
                <a:latin typeface="Times New Roman" panose="02020603050405020304" pitchFamily="18" charset="0"/>
                <a:cs typeface="Times New Roman" panose="02020603050405020304" pitchFamily="18" charset="0"/>
              </a:rPr>
              <a:t>Zeroth Review</a:t>
            </a:r>
          </a:p>
          <a:p>
            <a:r>
              <a:rPr lang="en-US" sz="3600" dirty="0">
                <a:solidFill>
                  <a:schemeClr val="accent1">
                    <a:lumMod val="75000"/>
                  </a:schemeClr>
                </a:solidFill>
                <a:latin typeface="Times New Roman" panose="02020603050405020304" pitchFamily="18" charset="0"/>
                <a:cs typeface="Times New Roman" panose="02020603050405020304" pitchFamily="18" charset="0"/>
              </a:rPr>
              <a:t>BE-ECE</a:t>
            </a:r>
          </a:p>
          <a:p>
            <a:endParaRPr lang="en-US" sz="3600" dirty="0"/>
          </a:p>
          <a:p>
            <a:r>
              <a:rPr lang="en-US" sz="3600" dirty="0"/>
              <a:t>                                                                                                </a:t>
            </a:r>
            <a:r>
              <a:rPr lang="en-US" sz="2800" dirty="0">
                <a:solidFill>
                  <a:schemeClr val="accent1">
                    <a:lumMod val="50000"/>
                  </a:schemeClr>
                </a:solidFill>
                <a:latin typeface="Times New Roman" panose="02020603050405020304" pitchFamily="18" charset="0"/>
                <a:cs typeface="Times New Roman" panose="02020603050405020304" pitchFamily="18" charset="0"/>
              </a:rPr>
              <a:t>Date:03.01.2020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circle(in)">
                                      <p:cBhvr>
                                        <p:cTn id="12" dur="2000"/>
                                        <p:tgtEl>
                                          <p:spTgt spid="8">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circle(in)">
                                      <p:cBhvr>
                                        <p:cTn id="15" dur="2000"/>
                                        <p:tgtEl>
                                          <p:spTgt spid="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ABADA987-DB6D-40DA-AD37-A7DEE36C571E}"/>
              </a:ext>
            </a:extLst>
          </p:cNvPr>
          <p:cNvSpPr>
            <a:spLocks noGrp="1"/>
          </p:cNvSpPr>
          <p:nvPr>
            <p:ph type="title"/>
          </p:nvPr>
        </p:nvSpPr>
        <p:spPr>
          <a:xfrm>
            <a:off x="1113524" y="685800"/>
            <a:ext cx="7515991" cy="1447800"/>
          </a:xfrm>
        </p:spPr>
        <p:txBody>
          <a:bodyPr/>
          <a:lstStyle/>
          <a:p>
            <a:r>
              <a:rPr lang="en-US" b="1" dirty="0">
                <a:solidFill>
                  <a:schemeClr val="accent1">
                    <a:lumMod val="75000"/>
                  </a:schemeClr>
                </a:solidFill>
                <a:latin typeface="Arial Black" panose="020B0A04020102020204" pitchFamily="34" charset="0"/>
              </a:rPr>
              <a:t>3</a:t>
            </a:r>
            <a:r>
              <a:rPr lang="en-US" b="1" baseline="30000" dirty="0">
                <a:solidFill>
                  <a:schemeClr val="accent1">
                    <a:lumMod val="75000"/>
                  </a:schemeClr>
                </a:solidFill>
                <a:latin typeface="Arial Black" panose="020B0A04020102020204" pitchFamily="34" charset="0"/>
              </a:rPr>
              <a:t>rd</a:t>
            </a:r>
            <a:r>
              <a:rPr lang="en-US" b="1" dirty="0">
                <a:solidFill>
                  <a:schemeClr val="accent1">
                    <a:lumMod val="75000"/>
                  </a:schemeClr>
                </a:solidFill>
                <a:latin typeface="Arial Black" panose="020B0A04020102020204" pitchFamily="34" charset="0"/>
              </a:rPr>
              <a:t> Eye For </a:t>
            </a:r>
            <a:r>
              <a:rPr lang="en-US" b="1" dirty="0" smtClean="0">
                <a:solidFill>
                  <a:schemeClr val="accent1">
                    <a:lumMod val="75000"/>
                  </a:schemeClr>
                </a:solidFill>
                <a:latin typeface="Arial Black" panose="020B0A04020102020204" pitchFamily="34" charset="0"/>
              </a:rPr>
              <a:t>Blind And Deaf</a:t>
            </a:r>
            <a:endParaRPr lang="en-IN" b="1" dirty="0">
              <a:solidFill>
                <a:schemeClr val="accent1">
                  <a:lumMod val="75000"/>
                </a:schemeClr>
              </a:solidFill>
              <a:latin typeface="Arial Black" panose="020B0A04020102020204" pitchFamily="34" charset="0"/>
            </a:endParaRPr>
          </a:p>
        </p:txBody>
      </p:sp>
      <p:sp>
        <p:nvSpPr>
          <p:cNvPr id="6" name="Text Placeholder 5">
            <a:extLst>
              <a:ext uri="{FF2B5EF4-FFF2-40B4-BE49-F238E27FC236}">
                <a16:creationId xmlns="" xmlns:a16="http://schemas.microsoft.com/office/drawing/2014/main" id="{65025B4E-EE9F-4BDB-A8C5-5BD8E5036718}"/>
              </a:ext>
            </a:extLst>
          </p:cNvPr>
          <p:cNvSpPr>
            <a:spLocks noGrp="1"/>
          </p:cNvSpPr>
          <p:nvPr>
            <p:ph type="body" idx="1"/>
          </p:nvPr>
        </p:nvSpPr>
        <p:spPr>
          <a:xfrm>
            <a:off x="1113524" y="2438400"/>
            <a:ext cx="7515991" cy="4114800"/>
          </a:xfrm>
        </p:spPr>
        <p:txBody>
          <a:bodyPr>
            <a:normAutofit/>
          </a:bodyPr>
          <a:lstStyle/>
          <a:p>
            <a:r>
              <a:rPr lang="en-US" sz="3200" b="1" dirty="0">
                <a:latin typeface="Times New Roman" panose="02020603050405020304" pitchFamily="18" charset="0"/>
                <a:cs typeface="Times New Roman" panose="02020603050405020304" pitchFamily="18" charset="0"/>
              </a:rPr>
              <a:t>Presented By</a:t>
            </a:r>
          </a:p>
          <a:p>
            <a:r>
              <a:rPr lang="en-US" dirty="0" err="1" smtClean="0">
                <a:latin typeface="Times New Roman" panose="02020603050405020304" pitchFamily="18" charset="0"/>
                <a:cs typeface="Times New Roman" panose="02020603050405020304" pitchFamily="18" charset="0"/>
              </a:rPr>
              <a:t>A.Riyaz</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Ahamed - 411516106054</a:t>
            </a:r>
          </a:p>
          <a:p>
            <a:r>
              <a:rPr lang="en-US" dirty="0" err="1" smtClean="0">
                <a:latin typeface="Times New Roman" panose="02020603050405020304" pitchFamily="18" charset="0"/>
                <a:cs typeface="Times New Roman" panose="02020603050405020304" pitchFamily="18" charset="0"/>
              </a:rPr>
              <a:t>M.Santhosh</a:t>
            </a:r>
            <a:r>
              <a:rPr lang="en-US" dirty="0" smtClean="0">
                <a:latin typeface="Times New Roman" panose="02020603050405020304" pitchFamily="18" charset="0"/>
                <a:cs typeface="Times New Roman" panose="02020603050405020304" pitchFamily="18" charset="0"/>
              </a:rPr>
              <a:t>         - 411516106056</a:t>
            </a:r>
            <a:endParaRPr lang="en-US" dirty="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K.Vairamuthu</a:t>
            </a:r>
            <a:r>
              <a:rPr lang="en-US" dirty="0" smtClean="0">
                <a:latin typeface="Times New Roman" panose="02020603050405020304" pitchFamily="18" charset="0"/>
                <a:cs typeface="Times New Roman" panose="02020603050405020304" pitchFamily="18" charset="0"/>
              </a:rPr>
              <a:t>      - 411516106063</a:t>
            </a:r>
          </a:p>
          <a:p>
            <a:r>
              <a:rPr lang="en-US" dirty="0" err="1">
                <a:latin typeface="Times New Roman" panose="02020603050405020304" pitchFamily="18" charset="0"/>
                <a:cs typeface="Times New Roman" panose="02020603050405020304" pitchFamily="18" charset="0"/>
              </a:rPr>
              <a:t>N.Vignesh</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- 411516106064</a:t>
            </a:r>
            <a:endParaRPr lang="en-US"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Supervisor</a:t>
            </a:r>
          </a:p>
          <a:p>
            <a:r>
              <a:rPr lang="en-US" dirty="0">
                <a:latin typeface="Times New Roman" panose="02020603050405020304" pitchFamily="18" charset="0"/>
                <a:cs typeface="Times New Roman" panose="02020603050405020304" pitchFamily="18" charset="0"/>
              </a:rPr>
              <a:t>      Guide Name : Mrs. </a:t>
            </a:r>
            <a:r>
              <a:rPr lang="en-US" dirty="0" err="1">
                <a:latin typeface="Times New Roman" panose="02020603050405020304" pitchFamily="18" charset="0"/>
                <a:cs typeface="Times New Roman" panose="02020603050405020304" pitchFamily="18" charset="0"/>
              </a:rPr>
              <a:t>Abisha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J.Benelyn</a:t>
            </a:r>
            <a:r>
              <a:rPr lang="en-US" dirty="0">
                <a:latin typeface="Times New Roman" panose="02020603050405020304" pitchFamily="18" charset="0"/>
                <a:cs typeface="Times New Roman" panose="02020603050405020304" pitchFamily="18" charset="0"/>
              </a:rPr>
              <a:t>,  M.E,AP/HOD-ECE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p>
        </p:txBody>
      </p:sp>
      <p:sp>
        <p:nvSpPr>
          <p:cNvPr id="7" name="Rectangle 6">
            <a:extLst>
              <a:ext uri="{FF2B5EF4-FFF2-40B4-BE49-F238E27FC236}">
                <a16:creationId xmlns="" xmlns:a16="http://schemas.microsoft.com/office/drawing/2014/main" id="{AFAA36B0-A120-4809-A149-33B8F3EE22A2}"/>
              </a:ext>
            </a:extLst>
          </p:cNvPr>
          <p:cNvSpPr/>
          <p:nvPr/>
        </p:nvSpPr>
        <p:spPr>
          <a:xfrm>
            <a:off x="457200" y="533400"/>
            <a:ext cx="8382000" cy="1384995"/>
          </a:xfrm>
          <a:prstGeom prst="rect">
            <a:avLst/>
          </a:prstGeom>
        </p:spPr>
        <p:txBody>
          <a:bodyPr wrap="square">
            <a:spAutoFit/>
          </a:bodyPr>
          <a:lstStyle/>
          <a:p>
            <a:endParaRPr lang="en-US" sz="3200" b="1" i="1" dirty="0">
              <a:latin typeface="Times New Roman" pitchFamily="18" charset="0"/>
              <a:cs typeface="Times New Roman" pitchFamily="18" charset="0"/>
            </a:endParaRPr>
          </a:p>
          <a:p>
            <a:endParaRPr lang="en-US" sz="2400" dirty="0">
              <a:latin typeface="Monotype Corsiva" pitchFamily="66" charset="0"/>
            </a:endParaRPr>
          </a:p>
          <a:p>
            <a:r>
              <a:rPr lang="en-US" sz="2800" i="1" dirty="0">
                <a:latin typeface="Times New Roman" pitchFamily="18" charset="0"/>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5"/>
                                        </p:tgtEl>
                                        <p:attrNameLst>
                                          <p:attrName>ppt_x</p:attrName>
                                          <p:attrName>ppt_y</p:attrName>
                                        </p:attrNameLst>
                                      </p:cBhvr>
                                    </p:animMotion>
                                    <p:animRot by="1500000">
                                      <p:cBhvr>
                                        <p:cTn id="7" dur="125" fill="hold">
                                          <p:stCondLst>
                                            <p:cond delay="0"/>
                                          </p:stCondLst>
                                        </p:cTn>
                                        <p:tgtEl>
                                          <p:spTgt spid="5"/>
                                        </p:tgtEl>
                                        <p:attrNameLst>
                                          <p:attrName>r</p:attrName>
                                        </p:attrNameLst>
                                      </p:cBhvr>
                                    </p:animRot>
                                    <p:animRot by="-1500000">
                                      <p:cBhvr>
                                        <p:cTn id="8" dur="125" fill="hold">
                                          <p:stCondLst>
                                            <p:cond delay="125"/>
                                          </p:stCondLst>
                                        </p:cTn>
                                        <p:tgtEl>
                                          <p:spTgt spid="5"/>
                                        </p:tgtEl>
                                        <p:attrNameLst>
                                          <p:attrName>r</p:attrName>
                                        </p:attrNameLst>
                                      </p:cBhvr>
                                    </p:animRot>
                                    <p:animRot by="-1500000">
                                      <p:cBhvr>
                                        <p:cTn id="9" dur="125" fill="hold">
                                          <p:stCondLst>
                                            <p:cond delay="250"/>
                                          </p:stCondLst>
                                        </p:cTn>
                                        <p:tgtEl>
                                          <p:spTgt spid="5"/>
                                        </p:tgtEl>
                                        <p:attrNameLst>
                                          <p:attrName>r</p:attrName>
                                        </p:attrNameLst>
                                      </p:cBhvr>
                                    </p:animRot>
                                    <p:animRot by="1500000">
                                      <p:cBhvr>
                                        <p:cTn id="10" dur="125" fill="hold">
                                          <p:stCondLst>
                                            <p:cond delay="375"/>
                                          </p:stCondLst>
                                        </p:cTn>
                                        <p:tgtEl>
                                          <p:spTgt spid="5"/>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additive="base">
                                        <p:cTn id="2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 calcmode="lin" valueType="num">
                                      <p:cBhvr additive="base">
                                        <p:cTn id="2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anim calcmode="lin" valueType="num">
                                      <p:cBhvr additive="base">
                                        <p:cTn id="3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anim calcmode="lin" valueType="num">
                                      <p:cBhvr additive="base">
                                        <p:cTn id="3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6">
                                            <p:txEl>
                                              <p:pRg st="5" end="5"/>
                                            </p:txEl>
                                          </p:spTgt>
                                        </p:tgtEl>
                                        <p:attrNameLst>
                                          <p:attrName>style.visibility</p:attrName>
                                        </p:attrNameLst>
                                      </p:cBhvr>
                                      <p:to>
                                        <p:strVal val="visible"/>
                                      </p:to>
                                    </p:set>
                                    <p:anim calcmode="lin" valueType="num">
                                      <p:cBhvr additive="base">
                                        <p:cTn id="45"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6">
                                            <p:txEl>
                                              <p:pRg st="6" end="6"/>
                                            </p:txEl>
                                          </p:spTgt>
                                        </p:tgtEl>
                                        <p:attrNameLst>
                                          <p:attrName>style.visibility</p:attrName>
                                        </p:attrNameLst>
                                      </p:cBhvr>
                                      <p:to>
                                        <p:strVal val="visible"/>
                                      </p:to>
                                    </p:set>
                                    <p:anim calcmode="lin" valueType="num">
                                      <p:cBhvr additive="base">
                                        <p:cTn id="5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457200"/>
            <a:ext cx="8077200" cy="888961"/>
          </a:xfrm>
          <a:prstGeom prst="rect">
            <a:avLst/>
          </a:prstGeom>
        </p:spPr>
        <p:txBody>
          <a:bodyPr wrap="square">
            <a:spAutoFit/>
          </a:bodyPr>
          <a:lstStyle/>
          <a:p>
            <a:pPr algn="ctr"/>
            <a:endParaRPr lang="en-US" sz="2800" b="1" i="1" dirty="0">
              <a:latin typeface="Times New Roman" pitchFamily="18" charset="0"/>
              <a:cs typeface="Times New Roman" pitchFamily="18" charset="0"/>
            </a:endParaRPr>
          </a:p>
          <a:p>
            <a:pPr algn="just">
              <a:lnSpc>
                <a:spcPct val="150000"/>
              </a:lnSpc>
            </a:pPr>
            <a:r>
              <a:rPr lang="en-US" dirty="0">
                <a:latin typeface="Times New Roman" pitchFamily="18" charset="0"/>
                <a:cs typeface="Times New Roman" pitchFamily="18" charset="0"/>
              </a:rPr>
              <a:t>   </a:t>
            </a:r>
          </a:p>
        </p:txBody>
      </p:sp>
      <p:sp>
        <p:nvSpPr>
          <p:cNvPr id="3" name="Title 2">
            <a:extLst>
              <a:ext uri="{FF2B5EF4-FFF2-40B4-BE49-F238E27FC236}">
                <a16:creationId xmlns="" xmlns:a16="http://schemas.microsoft.com/office/drawing/2014/main" id="{EA164049-EDC9-41B8-94CB-EA790192F12B}"/>
              </a:ext>
            </a:extLst>
          </p:cNvPr>
          <p:cNvSpPr>
            <a:spLocks noGrp="1"/>
          </p:cNvSpPr>
          <p:nvPr>
            <p:ph type="title"/>
          </p:nvPr>
        </p:nvSpPr>
        <p:spPr>
          <a:xfrm>
            <a:off x="1006751" y="457200"/>
            <a:ext cx="7704667" cy="1250958"/>
          </a:xfrm>
        </p:spPr>
        <p:txBody>
          <a:bodyPr/>
          <a:lstStyle/>
          <a:p>
            <a:r>
              <a:rPr lang="en-US" b="1" dirty="0">
                <a:latin typeface="Times New Roman" panose="02020603050405020304" pitchFamily="18" charset="0"/>
                <a:cs typeface="Times New Roman"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 xmlns:a16="http://schemas.microsoft.com/office/drawing/2014/main" id="{E287AE3E-4684-4BB7-BEB7-F3F574F8F103}"/>
              </a:ext>
            </a:extLst>
          </p:cNvPr>
          <p:cNvSpPr>
            <a:spLocks noGrp="1"/>
          </p:cNvSpPr>
          <p:nvPr>
            <p:ph idx="1"/>
          </p:nvPr>
        </p:nvSpPr>
        <p:spPr>
          <a:xfrm>
            <a:off x="913878" y="1658402"/>
            <a:ext cx="8230122" cy="4742398"/>
          </a:xfrm>
        </p:spPr>
        <p:txBody>
          <a:bodyPr>
            <a:normAutofit lnSpcReduction="10000"/>
          </a:bodyPr>
          <a:lstStyle/>
          <a:p>
            <a:pPr algn="just"/>
            <a:r>
              <a:rPr lang="en-US" dirty="0">
                <a:latin typeface="Times New Roman" panose="02020603050405020304" pitchFamily="18" charset="0"/>
                <a:cs typeface="Times New Roman" pitchFamily="18" charset="0"/>
              </a:rPr>
              <a:t>Third eye for people who are blind is an innovation which helps the blind people to navigate with speed and confidence by detecting the nearby obstacles using the help of ultrasonic waves and notify them with buzzer sound or vibration. They only need to wear this device as a band or cloth.</a:t>
            </a:r>
          </a:p>
          <a:p>
            <a:pPr algn="just"/>
            <a:r>
              <a:rPr lang="en-US" dirty="0">
                <a:latin typeface="Times New Roman" panose="02020603050405020304" pitchFamily="18" charset="0"/>
                <a:cs typeface="Times New Roman" pitchFamily="18" charset="0"/>
              </a:rPr>
              <a:t>According to WHO 39 million </a:t>
            </a:r>
            <a:r>
              <a:rPr lang="en-US" dirty="0" smtClean="0">
                <a:latin typeface="Times New Roman" panose="02020603050405020304" pitchFamily="18" charset="0"/>
                <a:cs typeface="Times New Roman" pitchFamily="18" charset="0"/>
              </a:rPr>
              <a:t>people </a:t>
            </a:r>
            <a:r>
              <a:rPr lang="en-US" dirty="0">
                <a:latin typeface="Times New Roman" panose="02020603050405020304" pitchFamily="18" charset="0"/>
                <a:cs typeface="Times New Roman" pitchFamily="18" charset="0"/>
              </a:rPr>
              <a:t>are estimated as blind worldwide .They are suffering a lot of hardship in their daily life. </a:t>
            </a:r>
          </a:p>
          <a:p>
            <a:pPr algn="just"/>
            <a:r>
              <a:rPr lang="en-US" dirty="0">
                <a:latin typeface="Times New Roman" panose="02020603050405020304" pitchFamily="18" charset="0"/>
                <a:cs typeface="Times New Roman" pitchFamily="18" charset="0"/>
              </a:rPr>
              <a:t>Now a days there are so many instruments and smart devices for visually impaired peoples for navigation but most of them have certain problems for carrying and the major drawbacks is those need a lot of training to use.</a:t>
            </a:r>
          </a:p>
          <a:p>
            <a:pPr marL="0" indent="0" algn="just">
              <a:buNone/>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 calcmode="lin" valueType="num">
                                      <p:cBhvr additive="base">
                                        <p:cTn id="1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 calcmode="lin" valueType="num">
                                      <p:cBhvr additive="base">
                                        <p:cTn id="24"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9F26F26C-F0D6-45BF-A38F-95F5DD313FD4}"/>
              </a:ext>
            </a:extLst>
          </p:cNvPr>
          <p:cNvSpPr>
            <a:spLocks noGrp="1"/>
          </p:cNvSpPr>
          <p:nvPr>
            <p:ph type="title"/>
          </p:nvPr>
        </p:nvSpPr>
        <p:spPr>
          <a:xfrm>
            <a:off x="982133" y="1"/>
            <a:ext cx="7704667" cy="1524000"/>
          </a:xfrm>
        </p:spPr>
        <p:txBody>
          <a:bodyPr/>
          <a:lstStyle/>
          <a:p>
            <a:r>
              <a:rPr lang="en-US" b="1" dirty="0">
                <a:latin typeface="Times New Roman" panose="02020603050405020304" pitchFamily="18" charset="0"/>
                <a:cs typeface="Times New Roman" panose="02020603050405020304" pitchFamily="18" charset="0"/>
              </a:rPr>
              <a:t>Base Paper</a:t>
            </a:r>
            <a:endParaRPr lang="en-IN"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 xmlns:a16="http://schemas.microsoft.com/office/drawing/2014/main" id="{DF70F9EC-620F-4550-8EE7-073E546926AA}"/>
              </a:ext>
            </a:extLst>
          </p:cNvPr>
          <p:cNvSpPr>
            <a:spLocks noGrp="1"/>
          </p:cNvSpPr>
          <p:nvPr>
            <p:ph idx="1"/>
          </p:nvPr>
        </p:nvSpPr>
        <p:spPr>
          <a:xfrm>
            <a:off x="982133" y="1676400"/>
            <a:ext cx="7704667" cy="2971800"/>
          </a:xfrm>
        </p:spPr>
        <p:txBody>
          <a:bodyPr>
            <a:normAutofit/>
          </a:bodyPr>
          <a:lstStyle/>
          <a:p>
            <a:pPr algn="just"/>
            <a:r>
              <a:rPr lang="en-US" sz="2100" dirty="0" smtClean="0">
                <a:latin typeface="Times New Roman" panose="02020603050405020304" pitchFamily="18" charset="0"/>
                <a:cs typeface="Times New Roman" panose="02020603050405020304" pitchFamily="18" charset="0"/>
              </a:rPr>
              <a:t>M. Narendran, Sarmisthapadhi, Aashita Tiwari ,National </a:t>
            </a:r>
            <a:r>
              <a:rPr lang="en-US" sz="2100" dirty="0">
                <a:latin typeface="Times New Roman" panose="02020603050405020304" pitchFamily="18" charset="0"/>
                <a:cs typeface="Times New Roman" panose="02020603050405020304" pitchFamily="18" charset="0"/>
              </a:rPr>
              <a:t>Journal of Multidisciplinary Research and Development </a:t>
            </a:r>
            <a:r>
              <a:rPr lang="en-US" sz="2100" dirty="0" smtClean="0">
                <a:latin typeface="Times New Roman" panose="02020603050405020304" pitchFamily="18" charset="0"/>
                <a:cs typeface="Times New Roman" panose="02020603050405020304" pitchFamily="18" charset="0"/>
              </a:rPr>
              <a:t>Impact Factor</a:t>
            </a:r>
            <a:r>
              <a:rPr lang="en-US" sz="2100" b="1" dirty="0" smtClean="0">
                <a:latin typeface="Times New Roman" panose="02020603050405020304" pitchFamily="18" charset="0"/>
                <a:cs typeface="Times New Roman" panose="02020603050405020304" pitchFamily="18" charset="0"/>
              </a:rPr>
              <a:t>. “</a:t>
            </a:r>
            <a:r>
              <a:rPr lang="en-US" sz="2100" b="1" dirty="0">
                <a:latin typeface="Times New Roman" panose="02020603050405020304" pitchFamily="18" charset="0"/>
                <a:cs typeface="Times New Roman" panose="02020603050405020304" pitchFamily="18" charset="0"/>
              </a:rPr>
              <a:t>Third eye for the blind using Arduino and ultrasonic sensors”</a:t>
            </a:r>
            <a:r>
              <a:rPr lang="en-US" sz="2100"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hlinkClick r:id="rId2"/>
              </a:rPr>
              <a:t>www.nationaljournals.com</a:t>
            </a:r>
            <a:r>
              <a:rPr lang="en-US" sz="2100" dirty="0">
                <a:latin typeface="Times New Roman" panose="02020603050405020304" pitchFamily="18" charset="0"/>
                <a:cs typeface="Times New Roman" panose="02020603050405020304" pitchFamily="18" charset="0"/>
              </a:rPr>
              <a:t>. ISSN: </a:t>
            </a:r>
            <a:r>
              <a:rPr lang="en-US" sz="2100" dirty="0" smtClean="0">
                <a:latin typeface="Times New Roman" panose="02020603050405020304" pitchFamily="18" charset="0"/>
                <a:cs typeface="Times New Roman" panose="02020603050405020304" pitchFamily="18" charset="0"/>
              </a:rPr>
              <a:t>2455-9040,</a:t>
            </a:r>
            <a:r>
              <a:rPr lang="en-US" sz="2100" dirty="0">
                <a:latin typeface="Times New Roman" panose="02020603050405020304" pitchFamily="18" charset="0"/>
                <a:cs typeface="Times New Roman" panose="02020603050405020304" pitchFamily="18" charset="0"/>
              </a:rPr>
              <a:t> </a:t>
            </a:r>
            <a:r>
              <a:rPr lang="en-US" sz="2100" dirty="0" smtClean="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RJIF 5.22 ,Volume 3; Issue 1; January 2018; Page No. 752-756</a:t>
            </a:r>
            <a:r>
              <a:rPr lang="en-US" sz="2100"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20394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478BA2E-1D99-4DC9-9561-C6FB0E45BE39}"/>
              </a:ext>
            </a:extLst>
          </p:cNvPr>
          <p:cNvSpPr>
            <a:spLocks noGrp="1"/>
          </p:cNvSpPr>
          <p:nvPr>
            <p:ph idx="1"/>
          </p:nvPr>
        </p:nvSpPr>
        <p:spPr>
          <a:xfrm>
            <a:off x="1143000" y="2057400"/>
            <a:ext cx="7704667" cy="4800600"/>
          </a:xfrm>
        </p:spPr>
        <p:txBody>
          <a:bodyPr>
            <a:normAutofit fontScale="92500" lnSpcReduction="10000"/>
          </a:bodyPr>
          <a:lstStyle/>
          <a:p>
            <a:pPr algn="just"/>
            <a:r>
              <a:rPr lang="en-US" dirty="0" smtClean="0">
                <a:latin typeface="Times New Roman" panose="02020603050405020304" pitchFamily="18" charset="0"/>
                <a:cs typeface="Times New Roman" panose="02020603050405020304" pitchFamily="18" charset="0"/>
              </a:rPr>
              <a:t>Pooja Sharma, Mrs.Shimi S.L and Dr. S Chatterji, International Journal of Scientific Research Engineering &amp; Technology (</a:t>
            </a:r>
            <a:r>
              <a:rPr lang="en-US" dirty="0">
                <a:latin typeface="Times New Roman" panose="02020603050405020304" pitchFamily="18" charset="0"/>
                <a:cs typeface="Times New Roman" panose="02020603050405020304" pitchFamily="18" charset="0"/>
              </a:rPr>
              <a:t>IJSRET), </a:t>
            </a:r>
            <a:r>
              <a:rPr lang="en-US" dirty="0" smtClean="0">
                <a:latin typeface="Times New Roman" panose="02020603050405020304" pitchFamily="18" charset="0"/>
                <a:cs typeface="Times New Roman" panose="02020603050405020304" pitchFamily="18" charset="0"/>
              </a:rPr>
              <a:t>“</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DESIGN OF MICROCONTROLLER BASED VIRTUAL  EYE FOR THE BLIND </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Volume 3, Issue 8</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November 2014</a:t>
            </a:r>
            <a:r>
              <a:rPr lang="en-US" dirty="0" smtClean="0">
                <a:latin typeface="Times New Roman" panose="02020603050405020304" pitchFamily="18" charset="0"/>
                <a:cs typeface="Times New Roman" panose="02020603050405020304" pitchFamily="18" charset="0"/>
              </a:rPr>
              <a:t>, ISSN 2278 – 0882 .</a:t>
            </a:r>
            <a:endParaRPr lang="en-IN"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Dr. S.Deepa, T.S.Maheshwari, G.JancyRani, A. Jayasri,International Journal of Advanced Research in Science, Engineering and Technology</a:t>
            </a:r>
            <a:r>
              <a:rPr lang="en-US" b="1" dirty="0" smtClean="0">
                <a:latin typeface="Times New Roman" panose="02020603050405020304" pitchFamily="18" charset="0"/>
                <a:cs typeface="Times New Roman" panose="02020603050405020304" pitchFamily="18" charset="0"/>
              </a:rPr>
              <a:t> “Third </a:t>
            </a:r>
            <a:r>
              <a:rPr lang="en-US" b="1" dirty="0">
                <a:latin typeface="Times New Roman" panose="02020603050405020304" pitchFamily="18" charset="0"/>
                <a:cs typeface="Times New Roman" panose="02020603050405020304" pitchFamily="18" charset="0"/>
              </a:rPr>
              <a:t>Eye Navigator for Visually Challenged</a:t>
            </a:r>
            <a:r>
              <a:rPr lang="en-US" b="1"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Vol. 5, Issue 4 , April 2018. </a:t>
            </a:r>
          </a:p>
          <a:p>
            <a:pPr algn="just"/>
            <a:r>
              <a:rPr lang="en-US" dirty="0" err="1" smtClean="0">
                <a:latin typeface="Times New Roman" panose="02020603050405020304" pitchFamily="18" charset="0"/>
                <a:cs typeface="Times New Roman" panose="02020603050405020304" pitchFamily="18" charset="0"/>
              </a:rPr>
              <a:t>Samartha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Koharwal</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Samer</a:t>
            </a:r>
            <a:r>
              <a:rPr lang="en-US" dirty="0" smtClean="0">
                <a:latin typeface="Times New Roman" panose="02020603050405020304" pitchFamily="18" charset="0"/>
                <a:cs typeface="Times New Roman" panose="02020603050405020304" pitchFamily="18" charset="0"/>
              </a:rPr>
              <a:t> Bani </a:t>
            </a:r>
            <a:r>
              <a:rPr lang="en-US" dirty="0" err="1" smtClean="0">
                <a:latin typeface="Times New Roman" panose="02020603050405020304" pitchFamily="18" charset="0"/>
                <a:cs typeface="Times New Roman" panose="02020603050405020304" pitchFamily="18" charset="0"/>
              </a:rPr>
              <a:t>Awwad</a:t>
            </a:r>
            <a:r>
              <a:rPr lang="en-US" dirty="0" smtClean="0">
                <a:latin typeface="Times New Roman" panose="02020603050405020304" pitchFamily="18" charset="0"/>
                <a:cs typeface="Times New Roman" panose="02020603050405020304" pitchFamily="18" charset="0"/>
              </a:rPr>
              <a:t>, Aparna </a:t>
            </a:r>
            <a:r>
              <a:rPr lang="en-US" dirty="0" err="1" smtClean="0">
                <a:latin typeface="Times New Roman" panose="02020603050405020304" pitchFamily="18" charset="0"/>
                <a:cs typeface="Times New Roman" panose="02020603050405020304" pitchFamily="18" charset="0"/>
              </a:rPr>
              <a:t>Vyakaranam</a:t>
            </a:r>
            <a:r>
              <a:rPr lang="en-US" dirty="0" smtClean="0">
                <a:latin typeface="Times New Roman" panose="02020603050405020304" pitchFamily="18" charset="0"/>
                <a:cs typeface="Times New Roman" panose="02020603050405020304" pitchFamily="18" charset="0"/>
              </a:rPr>
              <a:t>, International Journal of Innovative Technology and Exploring Engineering (</a:t>
            </a:r>
            <a:r>
              <a:rPr lang="en-US" dirty="0">
                <a:latin typeface="Times New Roman" panose="02020603050405020304" pitchFamily="18" charset="0"/>
                <a:cs typeface="Times New Roman" panose="02020603050405020304" pitchFamily="18" charset="0"/>
              </a:rPr>
              <a:t>IJITEE</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Navigation </a:t>
            </a:r>
            <a:r>
              <a:rPr lang="en-US" b="1" dirty="0">
                <a:latin typeface="Times New Roman" panose="02020603050405020304" pitchFamily="18" charset="0"/>
                <a:cs typeface="Times New Roman" panose="02020603050405020304" pitchFamily="18" charset="0"/>
              </a:rPr>
              <a:t>System for Blind - Third </a:t>
            </a:r>
            <a:r>
              <a:rPr lang="en-US" b="1" dirty="0" smtClean="0">
                <a:latin typeface="Times New Roman" panose="02020603050405020304" pitchFamily="18" charset="0"/>
                <a:cs typeface="Times New Roman" panose="02020603050405020304" pitchFamily="18" charset="0"/>
              </a:rPr>
              <a:t>Eye”</a:t>
            </a:r>
            <a:r>
              <a:rPr lang="en-US" dirty="0" smtClean="0">
                <a:latin typeface="Times New Roman" panose="02020603050405020304" pitchFamily="18" charset="0"/>
                <a:cs typeface="Times New Roman" panose="02020603050405020304" pitchFamily="18" charset="0"/>
              </a:rPr>
              <a:t> Volume-8, Issue-5 March 2019, </a:t>
            </a:r>
            <a:r>
              <a:rPr lang="en-US" dirty="0">
                <a:latin typeface="Times New Roman" panose="02020603050405020304" pitchFamily="18" charset="0"/>
                <a:cs typeface="Times New Roman" panose="02020603050405020304" pitchFamily="18" charset="0"/>
              </a:rPr>
              <a:t>ISSN: </a:t>
            </a:r>
            <a:r>
              <a:rPr lang="en-US" dirty="0" smtClean="0">
                <a:latin typeface="Times New Roman" panose="02020603050405020304" pitchFamily="18" charset="0"/>
                <a:cs typeface="Times New Roman" panose="02020603050405020304" pitchFamily="18" charset="0"/>
              </a:rPr>
              <a:t>2278-3075</a:t>
            </a:r>
            <a:r>
              <a:rPr lang="en-US" b="1" dirty="0" smtClean="0">
                <a:latin typeface="Times New Roman" panose="02020603050405020304" pitchFamily="18" charset="0"/>
                <a:cs typeface="Times New Roman" panose="02020603050405020304" pitchFamily="18" charset="0"/>
              </a:rPr>
              <a:t>.</a:t>
            </a:r>
          </a:p>
          <a:p>
            <a:pPr algn="just"/>
            <a:endParaRPr lang="en-IN" dirty="0">
              <a:latin typeface="Times New Roman" panose="02020603050405020304" pitchFamily="18" charset="0"/>
              <a:cs typeface="Times New Roman" panose="02020603050405020304" pitchFamily="18" charset="0"/>
            </a:endParaRPr>
          </a:p>
          <a:p>
            <a:pPr algn="just"/>
            <a:endParaRPr lang="en-US" dirty="0"/>
          </a:p>
        </p:txBody>
      </p:sp>
      <p:sp>
        <p:nvSpPr>
          <p:cNvPr id="4" name="Title 6">
            <a:extLst>
              <a:ext uri="{FF2B5EF4-FFF2-40B4-BE49-F238E27FC236}">
                <a16:creationId xmlns="" xmlns:a16="http://schemas.microsoft.com/office/drawing/2014/main" id="{217226F8-CC31-4182-B47E-4F0BB68E6615}"/>
              </a:ext>
            </a:extLst>
          </p:cNvPr>
          <p:cNvSpPr>
            <a:spLocks noGrp="1"/>
          </p:cNvSpPr>
          <p:nvPr>
            <p:ph type="title"/>
          </p:nvPr>
        </p:nvSpPr>
        <p:spPr>
          <a:xfrm>
            <a:off x="719666" y="133643"/>
            <a:ext cx="7704667" cy="1390357"/>
          </a:xfrm>
        </p:spPr>
        <p:txBody>
          <a:bodyPr/>
          <a:lstStyle/>
          <a:p>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8908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14400"/>
            <a:ext cx="8305800" cy="1754326"/>
          </a:xfrm>
          <a:prstGeom prst="rect">
            <a:avLst/>
          </a:prstGeom>
        </p:spPr>
        <p:txBody>
          <a:bodyPr wrap="square">
            <a:spAutoFit/>
          </a:bodyPr>
          <a:lstStyle/>
          <a:p>
            <a:endParaRPr lang="en-US" b="0" dirty="0">
              <a:latin typeface="Times New Roman" pitchFamily="18" charset="0"/>
              <a:cs typeface="Times New Roman" pitchFamily="18" charset="0"/>
            </a:endParaRPr>
          </a:p>
          <a:p>
            <a:r>
              <a:rPr lang="en-US" sz="3600" dirty="0">
                <a:latin typeface="Monotype Corsiva" pitchFamily="66" charset="0"/>
              </a:rPr>
              <a:t>			      </a:t>
            </a:r>
            <a:endParaRPr lang="en-US" sz="2800" b="1" i="1" dirty="0">
              <a:latin typeface="Times New Roman" panose="02020603050405020304" pitchFamily="18" charset="0"/>
              <a:cs typeface="Times New Roman" pitchFamily="18" charset="0"/>
            </a:endParaRPr>
          </a:p>
          <a:p>
            <a:endParaRPr lang="en-US" dirty="0">
              <a:latin typeface="Times New Roman" pitchFamily="18" charset="0"/>
              <a:cs typeface="Times New Roman" pitchFamily="18" charset="0"/>
            </a:endParaRPr>
          </a:p>
          <a:p>
            <a:endParaRPr lang="en-US" sz="3600" dirty="0">
              <a:latin typeface="Monotype Corsiva" pitchFamily="66" charset="0"/>
              <a:cs typeface="Times New Roman" pitchFamily="18" charset="0"/>
            </a:endParaRPr>
          </a:p>
        </p:txBody>
      </p:sp>
      <p:sp>
        <p:nvSpPr>
          <p:cNvPr id="7" name="Title 6">
            <a:extLst>
              <a:ext uri="{FF2B5EF4-FFF2-40B4-BE49-F238E27FC236}">
                <a16:creationId xmlns="" xmlns:a16="http://schemas.microsoft.com/office/drawing/2014/main" id="{E6665F0C-54C7-4FDD-B907-0737EFB00B16}"/>
              </a:ext>
            </a:extLst>
          </p:cNvPr>
          <p:cNvSpPr>
            <a:spLocks noGrp="1"/>
          </p:cNvSpPr>
          <p:nvPr>
            <p:ph type="title"/>
          </p:nvPr>
        </p:nvSpPr>
        <p:spPr>
          <a:xfrm>
            <a:off x="1055988" y="381000"/>
            <a:ext cx="7704667" cy="1981200"/>
          </a:xfrm>
        </p:spPr>
        <p:txBody>
          <a:bodyPr/>
          <a:lstStyle/>
          <a:p>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6" name="Title 2">
            <a:extLst>
              <a:ext uri="{FF2B5EF4-FFF2-40B4-BE49-F238E27FC236}">
                <a16:creationId xmlns="" xmlns:a16="http://schemas.microsoft.com/office/drawing/2014/main" id="{75E41116-9A2A-4B3B-A891-CD16D9976710}"/>
              </a:ext>
            </a:extLst>
          </p:cNvPr>
          <p:cNvSpPr>
            <a:spLocks noGrp="1"/>
          </p:cNvSpPr>
          <p:nvPr>
            <p:ph idx="4294967295"/>
          </p:nvPr>
        </p:nvSpPr>
        <p:spPr>
          <a:xfrm>
            <a:off x="1439863" y="2667000"/>
            <a:ext cx="7704137" cy="3332163"/>
          </a:xfrm>
        </p:spPr>
        <p:txBody>
          <a:bodyPr>
            <a:normAutofit fontScale="92500" lnSpcReduction="10000"/>
          </a:bodyPr>
          <a:lstStyle/>
          <a:p>
            <a:pPr marL="342900" lvl="0" indent="-342900" algn="just">
              <a:spcAft>
                <a:spcPts val="0"/>
              </a:spcAft>
              <a:buFont typeface="+mj-lt"/>
              <a:buAutoNum type="arabicPeriod"/>
            </a:pPr>
            <a:r>
              <a:rPr lang="en-US" sz="2400" u="sng" dirty="0">
                <a:solidFill>
                  <a:srgbClr val="0000FF"/>
                </a:solidFill>
                <a:effectLst/>
                <a:latin typeface="Times New Roman" panose="02020603050405020304" pitchFamily="18" charset="0"/>
                <a:ea typeface="Times New Roman" panose="02020603050405020304" pitchFamily="18" charset="0"/>
                <a:hlinkClick r:id="rId2"/>
              </a:rPr>
              <a:t>https://www.instructables.com/id/Arduino-Based-Simple-Blind-Navigation-Bracelet-AID/</a:t>
            </a:r>
            <a:endParaRPr lang="en-IN" sz="2000" dirty="0">
              <a:effectLst/>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pPr>
            <a:r>
              <a:rPr lang="en-US" sz="2400" u="sng" dirty="0">
                <a:solidFill>
                  <a:srgbClr val="0000FF"/>
                </a:solidFill>
                <a:effectLst/>
                <a:latin typeface="Times New Roman" panose="02020603050405020304" pitchFamily="18" charset="0"/>
                <a:ea typeface="Times New Roman" panose="02020603050405020304" pitchFamily="18" charset="0"/>
                <a:hlinkClick r:id="rId3"/>
              </a:rPr>
              <a:t>https://www.ijireeice.com/upload/2015/march-15/IJIREEICE6.pdf</a:t>
            </a:r>
            <a:endParaRPr lang="en-IN" sz="2000" dirty="0">
              <a:effectLst/>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pPr>
            <a:r>
              <a:rPr lang="en-US" sz="2400" u="sng" dirty="0">
                <a:solidFill>
                  <a:srgbClr val="0000FF"/>
                </a:solidFill>
                <a:effectLst/>
                <a:latin typeface="Times New Roman" panose="02020603050405020304" pitchFamily="18" charset="0"/>
                <a:ea typeface="Times New Roman" panose="02020603050405020304" pitchFamily="18" charset="0"/>
                <a:hlinkClick r:id="rId4"/>
              </a:rPr>
              <a:t>https://store.arduino.cc/usa/arduino-uno-rev3</a:t>
            </a:r>
            <a:endParaRPr lang="en-IN" sz="2000" dirty="0">
              <a:effectLst/>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pPr>
            <a:r>
              <a:rPr lang="en-US" sz="2400" u="sng" dirty="0">
                <a:solidFill>
                  <a:srgbClr val="0000FF"/>
                </a:solidFill>
                <a:effectLst/>
                <a:latin typeface="Times New Roman" panose="02020603050405020304" pitchFamily="18" charset="0"/>
                <a:ea typeface="Times New Roman" panose="02020603050405020304" pitchFamily="18" charset="0"/>
                <a:hlinkClick r:id="rId5"/>
              </a:rPr>
              <a:t>https://www.robotechmaker.com/2016/11/third-eye-for-blind.html</a:t>
            </a:r>
            <a:endParaRPr lang="en-IN" sz="2000" dirty="0">
              <a:effectLst/>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pPr>
            <a:r>
              <a:rPr lang="en-US" sz="2400" u="sng" dirty="0">
                <a:solidFill>
                  <a:srgbClr val="0000FF"/>
                </a:solidFill>
                <a:effectLst/>
                <a:latin typeface="Times New Roman" panose="02020603050405020304" pitchFamily="18" charset="0"/>
                <a:ea typeface="Times New Roman" panose="02020603050405020304" pitchFamily="18" charset="0"/>
                <a:hlinkClick r:id="rId6"/>
              </a:rPr>
              <a:t>https://create.arduino.cc/projecthub/muhammedazhar/third-eye-for-the-blind-8c246d</a:t>
            </a:r>
            <a:endParaRPr lang="en-IN" sz="2000" dirty="0">
              <a:effectLst/>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down)">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down)">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ipe(down)">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ipe(down)">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wipe(down)">
                                      <p:cBhvr>
                                        <p:cTn id="3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0801" y="2362200"/>
            <a:ext cx="3510626" cy="830997"/>
          </a:xfrm>
          <a:prstGeom prst="rect">
            <a:avLst/>
          </a:prstGeom>
        </p:spPr>
        <p:txBody>
          <a:bodyPr wrap="square">
            <a:spAutoFit/>
          </a:bodyPr>
          <a:lstStyle/>
          <a:p>
            <a:pPr algn="ctr" fontAlgn="auto">
              <a:spcBef>
                <a:spcPts val="0"/>
              </a:spcBef>
              <a:spcAft>
                <a:spcPts val="0"/>
              </a:spcAft>
              <a:defRPr/>
            </a:pPr>
            <a:r>
              <a:rPr lang="en-US" sz="4800" b="1" i="1" spc="150" dirty="0">
                <a:ln w="11430"/>
                <a:effectLst>
                  <a:outerShdw blurRad="25400" algn="tl" rotWithShape="0">
                    <a:srgbClr val="000000">
                      <a:alpha val="43000"/>
                    </a:srgbClr>
                  </a:outerShdw>
                </a:effectLst>
                <a:latin typeface="Times New Roman" pitchFamily="18" charset="0"/>
                <a:cs typeface="Times New Roman" pitchFamily="18" charset="0"/>
              </a:rPr>
              <a:t>Thank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xit" presetSubtype="0" fill="hold" grpId="0" nodeType="clickEffect">
                                  <p:stCondLst>
                                    <p:cond delay="0"/>
                                  </p:stCondLst>
                                  <p:childTnLst>
                                    <p:animEffect transition="out" filter="wipe(down)">
                                      <p:cBhvr>
                                        <p:cTn id="6" dur="180" accel="50000">
                                          <p:stCondLst>
                                            <p:cond delay="1820"/>
                                          </p:stCondLst>
                                        </p:cTn>
                                        <p:tgtEl>
                                          <p:spTgt spid="2"/>
                                        </p:tgtEl>
                                      </p:cBhvr>
                                    </p:animEffect>
                                    <p:anim calcmode="lin" valueType="num">
                                      <p:cBhvr>
                                        <p:cTn id="7" dur="1822" tmFilter="0,0; 0.14,0.31; 0.43,0.73; 0.71,0.91; 1.0,1.0">
                                          <p:stCondLst>
                                            <p:cond delay="0"/>
                                          </p:stCondLst>
                                        </p:cTn>
                                        <p:tgtEl>
                                          <p:spTgt spid="2"/>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2"/>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2"/>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2"/>
                                        </p:tgtEl>
                                        <p:attrNameLst>
                                          <p:attrName>ppt_y</p:attrName>
                                        </p:attrNameLst>
                                      </p:cBhvr>
                                      <p:tavLst>
                                        <p:tav tm="0">
                                          <p:val>
                                            <p:strVal val="ppt_y"/>
                                          </p:val>
                                        </p:tav>
                                        <p:tav tm="100000">
                                          <p:val>
                                            <p:strVal val="ppt_y+ppt_h"/>
                                          </p:val>
                                        </p:tav>
                                      </p:tavLst>
                                    </p:anim>
                                    <p:animScale>
                                      <p:cBhvr>
                                        <p:cTn id="14" dur="26">
                                          <p:stCondLst>
                                            <p:cond delay="620"/>
                                          </p:stCondLst>
                                        </p:cTn>
                                        <p:tgtEl>
                                          <p:spTgt spid="2"/>
                                        </p:tgtEl>
                                      </p:cBhvr>
                                      <p:to x="100000" y="60000"/>
                                    </p:animScale>
                                    <p:animScale>
                                      <p:cBhvr>
                                        <p:cTn id="15" dur="166" decel="50000">
                                          <p:stCondLst>
                                            <p:cond delay="646"/>
                                          </p:stCondLst>
                                        </p:cTn>
                                        <p:tgtEl>
                                          <p:spTgt spid="2"/>
                                        </p:tgtEl>
                                      </p:cBhvr>
                                      <p:to x="100000" y="100000"/>
                                    </p:animScale>
                                    <p:animScale>
                                      <p:cBhvr>
                                        <p:cTn id="16" dur="26">
                                          <p:stCondLst>
                                            <p:cond delay="1312"/>
                                          </p:stCondLst>
                                        </p:cTn>
                                        <p:tgtEl>
                                          <p:spTgt spid="2"/>
                                        </p:tgtEl>
                                      </p:cBhvr>
                                      <p:to x="100000" y="80000"/>
                                    </p:animScale>
                                    <p:animScale>
                                      <p:cBhvr>
                                        <p:cTn id="17" dur="166" decel="50000">
                                          <p:stCondLst>
                                            <p:cond delay="1338"/>
                                          </p:stCondLst>
                                        </p:cTn>
                                        <p:tgtEl>
                                          <p:spTgt spid="2"/>
                                        </p:tgtEl>
                                      </p:cBhvr>
                                      <p:to x="100000" y="100000"/>
                                    </p:animScale>
                                    <p:animScale>
                                      <p:cBhvr>
                                        <p:cTn id="18" dur="26">
                                          <p:stCondLst>
                                            <p:cond delay="1642"/>
                                          </p:stCondLst>
                                        </p:cTn>
                                        <p:tgtEl>
                                          <p:spTgt spid="2"/>
                                        </p:tgtEl>
                                      </p:cBhvr>
                                      <p:to x="100000" y="90000"/>
                                    </p:animScale>
                                    <p:animScale>
                                      <p:cBhvr>
                                        <p:cTn id="19" dur="166" decel="50000">
                                          <p:stCondLst>
                                            <p:cond delay="1668"/>
                                          </p:stCondLst>
                                        </p:cTn>
                                        <p:tgtEl>
                                          <p:spTgt spid="2"/>
                                        </p:tgtEl>
                                      </p:cBhvr>
                                      <p:to x="100000" y="100000"/>
                                    </p:animScale>
                                    <p:animScale>
                                      <p:cBhvr>
                                        <p:cTn id="20" dur="26">
                                          <p:stCondLst>
                                            <p:cond delay="1808"/>
                                          </p:stCondLst>
                                        </p:cTn>
                                        <p:tgtEl>
                                          <p:spTgt spid="2"/>
                                        </p:tgtEl>
                                      </p:cBhvr>
                                      <p:to x="100000" y="95000"/>
                                    </p:animScale>
                                    <p:animScale>
                                      <p:cBhvr>
                                        <p:cTn id="21" dur="166" decel="50000">
                                          <p:stCondLst>
                                            <p:cond delay="1834"/>
                                          </p:stCondLst>
                                        </p:cTn>
                                        <p:tgtEl>
                                          <p:spTgt spid="2"/>
                                        </p:tgtEl>
                                      </p:cBhvr>
                                      <p:to x="100000" y="100000"/>
                                    </p:animScale>
                                    <p:set>
                                      <p:cBhvr>
                                        <p:cTn id="22"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572</TotalTime>
  <Words>358</Words>
  <Application>Microsoft Office PowerPoint</Application>
  <PresentationFormat>On-screen Show (4:3)</PresentationFormat>
  <Paragraphs>38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Parallax</vt:lpstr>
      <vt:lpstr>   PERI INSTITUTE OF TECHNOLOGY    </vt:lpstr>
      <vt:lpstr>3rd Eye For Blind And Deaf</vt:lpstr>
      <vt:lpstr>Abstract</vt:lpstr>
      <vt:lpstr>Base Paper</vt:lpstr>
      <vt:lpstr>References</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 N. M  Jain  Engineering           College    Phase – II   Review  - III  M.E  (Applied Electronics)         Date : 07.05.2013</dc:title>
  <dc:creator>Admin</dc:creator>
  <cp:lastModifiedBy>Windows User</cp:lastModifiedBy>
  <cp:revision>196</cp:revision>
  <dcterms:created xsi:type="dcterms:W3CDTF">2013-06-28T05:13:35Z</dcterms:created>
  <dcterms:modified xsi:type="dcterms:W3CDTF">2020-01-03T06:13:39Z</dcterms:modified>
</cp:coreProperties>
</file>