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9" r:id="rId5"/>
    <p:sldId id="260" r:id="rId6"/>
    <p:sldId id="270" r:id="rId7"/>
    <p:sldId id="271" r:id="rId8"/>
    <p:sldId id="273" r:id="rId9"/>
    <p:sldId id="264" r:id="rId10"/>
    <p:sldId id="268" r:id="rId11"/>
  </p:sldIdLst>
  <p:sldSz cx="9906000" cy="6858000" type="A4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3" autoAdjust="0"/>
    <p:restoredTop sz="94660"/>
  </p:normalViewPr>
  <p:slideViewPr>
    <p:cSldViewPr snapToGrid="0">
      <p:cViewPr>
        <p:scale>
          <a:sx n="71" d="100"/>
          <a:sy n="71" d="100"/>
        </p:scale>
        <p:origin x="-1182" y="-14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A08211-AC0C-425D-827E-7CF4807D7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FBDFD8F-25DF-4910-B224-B2CDB5D6A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8FE20E-ED91-440D-82D7-ED632CA9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A7E5-5AF5-47DD-BBE2-1B4745746059}" type="datetimeFigureOut">
              <a:rPr lang="en-IN" smtClean="0"/>
              <a:pPr/>
              <a:t>30-01-2020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A5C503-9C56-4EDF-9654-BC16441B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7CEAF4F-4016-4131-863E-4BA2BC54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E9E6-4195-484E-8608-47F0193C95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5657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7501C3-216B-4A24-A598-27D8AAA1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43320A4-2347-4E3A-8541-634B5AD61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A9CDEE-A643-4481-865A-EA0B1EF4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A7E5-5AF5-47DD-BBE2-1B4745746059}" type="datetimeFigureOut">
              <a:rPr lang="en-IN" smtClean="0"/>
              <a:pPr/>
              <a:t>30-01-2020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05A551-903F-4B4E-9696-55012A27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7BEA44-6182-406F-B1AD-D35A8FBC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E9E6-4195-484E-8608-47F0193C95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2769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8554458-FDD1-42C0-8B47-EB935F391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9DDA244-AD76-45A9-B814-B190E0729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3009BD-9150-43CF-87A4-32DA4F64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A7E5-5AF5-47DD-BBE2-1B4745746059}" type="datetimeFigureOut">
              <a:rPr lang="en-IN" smtClean="0"/>
              <a:pPr/>
              <a:t>30-01-2020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293796-4AF2-4372-B5F1-86AFBDF3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1731A7-4AF5-43CF-8BE5-C635C359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E9E6-4195-484E-8608-47F0193C95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0707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A32CE8-E124-424A-8077-D4B8D483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E981EB-DE50-4319-873D-3BE3D4427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3DA79C-E98A-4FD6-A19B-667545EC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A7E5-5AF5-47DD-BBE2-1B4745746059}" type="datetimeFigureOut">
              <a:rPr lang="en-IN" smtClean="0"/>
              <a:pPr/>
              <a:t>30-01-2020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C6D90C-3FBE-4E67-B3B9-A1ADF6B4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CEE618-E556-4E54-B7CA-5873D3FE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E9E6-4195-484E-8608-47F0193C95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3290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2E67C2-FD68-4E0F-AD6B-94E1E2DD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2366CC3-0436-47DA-8F61-5C15474D2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C7867F-0AAC-4C22-9F34-F6703A9A2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A7E5-5AF5-47DD-BBE2-1B4745746059}" type="datetimeFigureOut">
              <a:rPr lang="en-IN" smtClean="0"/>
              <a:pPr/>
              <a:t>30-01-2020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E9397F-7094-4F10-822D-FB30E19E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FF488C-0BE9-4E49-A9F2-0818A1C6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E9E6-4195-484E-8608-47F0193C95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9699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785654-5EFF-40F4-B81E-CEF04FC8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25A968-2F62-4A2F-9532-5F04E55E3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E5209AB-41C9-42F8-9FBE-4851A0483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6830235-F941-49D5-AB01-F48AB654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A7E5-5AF5-47DD-BBE2-1B4745746059}" type="datetimeFigureOut">
              <a:rPr lang="en-IN" smtClean="0"/>
              <a:pPr/>
              <a:t>30-01-2020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67ABCC4-21CB-49BE-9D57-EB935994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826F395-6E7F-47EA-8533-17FF298C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E9E6-4195-484E-8608-47F0193C95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779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B3A3D3-6138-47BA-BDFF-8A982756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AC5D265-25D9-49D7-B189-E5C8D4A3C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3152676-D023-407B-BD60-C68BC3A0E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026D640-4587-4708-8E2B-1DCC9D3DF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068523B-337E-4F21-A7D7-C2CD046E4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5DB6A8B-53EB-436D-817E-273BD8B9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A7E5-5AF5-47DD-BBE2-1B4745746059}" type="datetimeFigureOut">
              <a:rPr lang="en-IN" smtClean="0"/>
              <a:pPr/>
              <a:t>30-01-2020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E9C01FB-6BDA-4E1C-8FFF-60444D1D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59408A7-C9A4-49E0-93CD-2DD25494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E9E6-4195-484E-8608-47F0193C95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771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9A94D5-C790-4422-A120-A9B39D02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A370109-E4E5-44C2-9EC4-AE7D4B8ED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A7E5-5AF5-47DD-BBE2-1B4745746059}" type="datetimeFigureOut">
              <a:rPr lang="en-IN" smtClean="0"/>
              <a:pPr/>
              <a:t>30-01-2020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F6596EC-2DE1-4E78-93D5-5F999F445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9DDC582-72C3-4F0E-8DF9-BA8817DA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E9E6-4195-484E-8608-47F0193C95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1425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1BD02D6-B695-4EDD-BB78-8B5E3577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A7E5-5AF5-47DD-BBE2-1B4745746059}" type="datetimeFigureOut">
              <a:rPr lang="en-IN" smtClean="0"/>
              <a:pPr/>
              <a:t>30-01-2020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5A6598C-6348-4D35-A347-ACDABB38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7D95A3-2F2A-4B0B-A000-8EC843F3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E9E6-4195-484E-8608-47F0193C95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825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A5896B-4A47-49E8-A0DA-FCD2C3C5D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992F13-8714-42A3-8431-6847970D1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5AECB8A-332C-4D08-9226-0E1284945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AE1FD00-337D-416E-8352-4A6D95A2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A7E5-5AF5-47DD-BBE2-1B4745746059}" type="datetimeFigureOut">
              <a:rPr lang="en-IN" smtClean="0"/>
              <a:pPr/>
              <a:t>30-01-2020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9B52677-CB05-40A8-9233-D92AF285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B942FED-4FB4-458A-B0F5-51DB0CA4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E9E6-4195-484E-8608-47F0193C95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203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97F92E-A030-4A5C-8CA4-72D4699BA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344E401-2F14-40D9-AB81-D70217C55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5AD2168-2ED9-4B4C-B2C2-19C71D665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C51C0D-F497-44EF-8946-003F2753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A7E5-5AF5-47DD-BBE2-1B4745746059}" type="datetimeFigureOut">
              <a:rPr lang="en-IN" smtClean="0"/>
              <a:pPr/>
              <a:t>30-01-2020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852578-F684-404B-88B7-31C033F3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BB72C74-7187-4BEB-B1F7-19C1D0BE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E9E6-4195-484E-8608-47F0193C95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6554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3C97C58-EA64-40E9-AEDB-A60BA66B5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1CD8E0-9914-4D0F-A02D-1C7E57B97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73F1CA-0B44-46C7-BA13-0370CDBF6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1A7E5-5AF5-47DD-BBE2-1B4745746059}" type="datetimeFigureOut">
              <a:rPr lang="en-IN" smtClean="0"/>
              <a:pPr/>
              <a:t>30-01-2020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FF23EA-7E99-454C-9132-062F29949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A7EF96-68CC-4834-B1F3-1C5AC4804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9E9E6-4195-484E-8608-47F0193C95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2723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AUTONOMOUS FRON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-4261"/>
            <a:ext cx="9905999" cy="6862261"/>
          </a:xfr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934200" y="6096000"/>
            <a:ext cx="2971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19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www.periit.com</a:t>
            </a:r>
            <a:endParaRPr kumimoji="0" lang="en-US" sz="1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6096000"/>
            <a:ext cx="2971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19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rPr>
              <a:t>www.peri.education</a:t>
            </a:r>
            <a:endParaRPr kumimoji="0" lang="en-US" sz="1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AUTONOMOUS FRO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4261"/>
            <a:ext cx="9906000" cy="68622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80019" y="6122895"/>
            <a:ext cx="7195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N" sz="2400" b="1" dirty="0" smtClean="0">
                <a:solidFill>
                  <a:schemeClr val="bg1"/>
                </a:solidFill>
              </a:rPr>
              <a:t>PERI Knowledge Park, Mannivakkam, Chennai - 600048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4470"/>
            <a:ext cx="990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smtClean="0">
                <a:solidFill>
                  <a:schemeClr val="bg1"/>
                </a:solidFill>
                <a:latin typeface="Arial Narrow" pitchFamily="34" charset="0"/>
              </a:rPr>
              <a:t>    www.peri.education 						</a:t>
            </a:r>
            <a:r>
              <a:rPr lang="en-IN" sz="2400" b="1" dirty="0" smtClean="0">
                <a:solidFill>
                  <a:schemeClr val="bg1"/>
                </a:solidFill>
              </a:rPr>
              <a:t> </a:t>
            </a:r>
            <a:r>
              <a:rPr lang="en-IN" sz="2400" b="1" dirty="0" smtClean="0">
                <a:solidFill>
                  <a:schemeClr val="bg1"/>
                </a:solidFill>
              </a:rPr>
              <a:t>www.periit.com</a:t>
            </a:r>
            <a:endParaRPr lang="en-US" sz="2400" b="1" dirty="0" smtClean="0">
              <a:solidFill>
                <a:schemeClr val="bg1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946" y="1"/>
            <a:ext cx="6161361" cy="1008993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iraiMaji-GIST-SumanBI" pitchFamily="2" charset="0"/>
                <a:cs typeface="AdiraiMaji-GIST-SumanBI" pitchFamily="2" charset="0"/>
              </a:rPr>
              <a:t>OBJECTIVE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iraiMaji-GIST-SumanBI" pitchFamily="2" charset="0"/>
              <a:cs typeface="AdiraiMaji-GIST-SumanBI" pitchFamily="2" charset="0"/>
            </a:endParaRPr>
          </a:p>
        </p:txBody>
      </p:sp>
      <p:pic>
        <p:nvPicPr>
          <p:cNvPr id="4" name="Content Placeholder 3" descr="all 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86149" y="1559465"/>
            <a:ext cx="3019851" cy="3716740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4B9AAAF1-8606-4DCD-9A8B-33BEA209C6B8}"/>
              </a:ext>
            </a:extLst>
          </p:cNvPr>
          <p:cNvSpPr txBox="1">
            <a:spLocks/>
          </p:cNvSpPr>
          <p:nvPr/>
        </p:nvSpPr>
        <p:spPr>
          <a:xfrm>
            <a:off x="403816" y="1023585"/>
            <a:ext cx="7679923" cy="5540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9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		</a:t>
            </a:r>
            <a:r>
              <a:rPr kumimoji="0" lang="en-US" sz="19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Autonomous cars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 are the future smart </a:t>
            </a:r>
            <a:r>
              <a:rPr kumimoji="0" lang="en-US" sz="19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cars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 anticipated </a:t>
            </a:r>
          </a:p>
          <a:p>
            <a:pPr marL="228600" marR="0" lvl="0" indent="-228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to be driver less, efficient and crash avoiding ideal urban </a:t>
            </a:r>
          </a:p>
          <a:p>
            <a:pPr marL="228600" marR="0" lvl="0" indent="-228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9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car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 of the</a:t>
            </a:r>
            <a:r>
              <a:rPr kumimoji="0" lang="en-US" sz="1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future. To reach this goal automakers have started </a:t>
            </a:r>
          </a:p>
          <a:p>
            <a:pPr marL="228600" marR="0" lvl="0" indent="-228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working in this area to realized the potential and solve the </a:t>
            </a:r>
          </a:p>
          <a:p>
            <a:pPr marL="228600" marR="0" lvl="0" indent="-228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challenges currently in this area</a:t>
            </a:r>
            <a:r>
              <a:rPr kumimoji="0" lang="en-US" sz="1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to reach the expected outcome. 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	This car is capable of sensing the environment, navigating 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and Fulfilling</a:t>
            </a:r>
            <a:r>
              <a:rPr lang="en-US" sz="1900" dirty="0" smtClean="0"/>
              <a:t> 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the human transportation capabilities without any 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human input. It is a big step in the advancing future technology. 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The development and expansion of the sector in Indian conditions 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is also worth considering.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900" dirty="0" smtClean="0"/>
              <a:t>		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We strongly believe that the autonomous 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car will be a reality soon and be a necessity of life by overcoming 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the current obstacles, as human life needs to be secured by safe, 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efficient, cost effective and comfortable means of transport.</a:t>
            </a:r>
            <a:endParaRPr kumimoji="0" lang="en-IN" sz="1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ll 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25651" y="1573113"/>
            <a:ext cx="2780349" cy="342196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818946" y="1"/>
            <a:ext cx="6161361" cy="1008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iraiMaji-GIST-SumanBI" pitchFamily="2" charset="0"/>
                <a:ea typeface="+mj-ea"/>
                <a:cs typeface="AdiraiMaji-GIST-SumanBI" pitchFamily="2" charset="0"/>
              </a:rPr>
              <a:t>OPERATION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diraiMaji-GIST-SumanBI" pitchFamily="2" charset="0"/>
              <a:ea typeface="+mj-ea"/>
              <a:cs typeface="AdiraiMaji-GIST-SumanBI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29865241-A1A9-4654-BADE-40090FD2E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61" y="1066337"/>
            <a:ext cx="7170892" cy="567064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750" b="1" dirty="0" smtClean="0"/>
              <a:t>		Autonomous </a:t>
            </a:r>
            <a:r>
              <a:rPr lang="en-US" sz="1750" b="1" dirty="0"/>
              <a:t>cars sense their surroundings with cameras, </a:t>
            </a:r>
            <a:endParaRPr lang="en-US" sz="1750" b="1" dirty="0" smtClean="0"/>
          </a:p>
          <a:p>
            <a:pPr>
              <a:buNone/>
            </a:pPr>
            <a:r>
              <a:rPr lang="en-US" sz="1750" b="1" dirty="0" smtClean="0"/>
              <a:t>radar</a:t>
            </a:r>
            <a:r>
              <a:rPr lang="en-US" sz="1750" b="1" dirty="0"/>
              <a:t>, LIDAR, GPS and </a:t>
            </a:r>
            <a:r>
              <a:rPr lang="en-US" sz="1750" b="1" dirty="0" smtClean="0"/>
              <a:t>navigational </a:t>
            </a:r>
            <a:r>
              <a:rPr lang="en-US" sz="1750" b="1" dirty="0"/>
              <a:t>paths. Advanced control </a:t>
            </a:r>
            <a:r>
              <a:rPr lang="en-US" sz="1750" b="1" dirty="0" smtClean="0"/>
              <a:t>systems </a:t>
            </a:r>
          </a:p>
          <a:p>
            <a:pPr>
              <a:buNone/>
            </a:pPr>
            <a:r>
              <a:rPr lang="en-US" sz="1750" b="1" dirty="0" smtClean="0"/>
              <a:t>interpret sensory </a:t>
            </a:r>
            <a:r>
              <a:rPr lang="en-US" sz="1750" b="1" dirty="0"/>
              <a:t>information to keep </a:t>
            </a:r>
            <a:r>
              <a:rPr lang="en-US" sz="1750" b="1" dirty="0" smtClean="0"/>
              <a:t>track </a:t>
            </a:r>
            <a:r>
              <a:rPr lang="en-US" sz="1750" b="1" dirty="0"/>
              <a:t>of their </a:t>
            </a:r>
            <a:r>
              <a:rPr lang="en-US" sz="1750" b="1" dirty="0" smtClean="0"/>
              <a:t>position </a:t>
            </a:r>
            <a:r>
              <a:rPr lang="en-US" sz="1750" b="1" dirty="0"/>
              <a:t>even </a:t>
            </a:r>
            <a:endParaRPr lang="en-US" sz="1750" b="1" dirty="0" smtClean="0"/>
          </a:p>
          <a:p>
            <a:pPr>
              <a:buNone/>
            </a:pPr>
            <a:r>
              <a:rPr lang="en-US" sz="1750" b="1" dirty="0" smtClean="0"/>
              <a:t>though </a:t>
            </a:r>
            <a:r>
              <a:rPr lang="en-US" sz="1750" b="1" dirty="0"/>
              <a:t>the </a:t>
            </a:r>
            <a:r>
              <a:rPr lang="en-US" sz="1750" b="1" dirty="0" smtClean="0"/>
              <a:t>conditions change</a:t>
            </a:r>
            <a:r>
              <a:rPr lang="en-US" sz="1750" b="1" dirty="0"/>
              <a:t>. </a:t>
            </a:r>
          </a:p>
          <a:p>
            <a:pPr>
              <a:buNone/>
            </a:pPr>
            <a:r>
              <a:rPr lang="en-US" sz="1750" b="1" dirty="0" smtClean="0"/>
              <a:t>		The </a:t>
            </a:r>
            <a:r>
              <a:rPr lang="en-US" sz="1750" b="1" dirty="0"/>
              <a:t>advantages of autonomous cars, such as fewer traffic </a:t>
            </a:r>
            <a:endParaRPr lang="en-US" sz="1750" b="1" dirty="0" smtClean="0"/>
          </a:p>
          <a:p>
            <a:pPr>
              <a:buNone/>
            </a:pPr>
            <a:r>
              <a:rPr lang="en-US" sz="1750" b="1" dirty="0" smtClean="0"/>
              <a:t>collisions</a:t>
            </a:r>
            <a:r>
              <a:rPr lang="en-US" sz="1750" b="1" dirty="0"/>
              <a:t>, increased </a:t>
            </a:r>
            <a:r>
              <a:rPr lang="en-US" sz="1750" b="1" dirty="0" smtClean="0"/>
              <a:t>reliability</a:t>
            </a:r>
            <a:r>
              <a:rPr lang="en-US" sz="1750" b="1" dirty="0"/>
              <a:t>, increased roadway capacity, </a:t>
            </a:r>
            <a:r>
              <a:rPr lang="en-US" sz="1750" b="1" dirty="0" smtClean="0"/>
              <a:t> reduced </a:t>
            </a:r>
          </a:p>
          <a:p>
            <a:pPr>
              <a:buNone/>
            </a:pPr>
            <a:r>
              <a:rPr lang="en-US" sz="1750" b="1" dirty="0" smtClean="0"/>
              <a:t>traffic </a:t>
            </a:r>
            <a:r>
              <a:rPr lang="en-US" sz="1750" b="1" dirty="0"/>
              <a:t>congestion as well as reduction </a:t>
            </a:r>
            <a:r>
              <a:rPr lang="en-US" sz="1750" b="1" dirty="0" smtClean="0"/>
              <a:t>of </a:t>
            </a:r>
            <a:r>
              <a:rPr lang="en-US" sz="1750" b="1" dirty="0"/>
              <a:t>traffic police </a:t>
            </a:r>
            <a:r>
              <a:rPr lang="en-US" sz="1750" b="1" dirty="0" smtClean="0"/>
              <a:t>and </a:t>
            </a:r>
            <a:r>
              <a:rPr lang="en-US" sz="1750" b="1" dirty="0"/>
              <a:t>care </a:t>
            </a:r>
            <a:r>
              <a:rPr lang="en-US" sz="1750" b="1" dirty="0" smtClean="0"/>
              <a:t>insurance</a:t>
            </a:r>
            <a:r>
              <a:rPr lang="en-US" sz="1750" b="1" dirty="0"/>
              <a:t>, </a:t>
            </a:r>
            <a:endParaRPr lang="en-US" sz="1750" b="1" dirty="0" smtClean="0"/>
          </a:p>
          <a:p>
            <a:pPr>
              <a:buNone/>
            </a:pPr>
            <a:r>
              <a:rPr lang="en-US" sz="1750" b="1" dirty="0" smtClean="0"/>
              <a:t>are </a:t>
            </a:r>
            <a:r>
              <a:rPr lang="en-US" sz="1750" b="1" dirty="0"/>
              <a:t>compulsive for the development of </a:t>
            </a:r>
            <a:r>
              <a:rPr lang="en-US" sz="1750" b="1" dirty="0" smtClean="0"/>
              <a:t>autonomous </a:t>
            </a:r>
            <a:r>
              <a:rPr lang="en-US" sz="1750" b="1" dirty="0"/>
              <a:t>car even though </a:t>
            </a:r>
            <a:endParaRPr lang="en-US" sz="1750" b="1" dirty="0" smtClean="0"/>
          </a:p>
          <a:p>
            <a:pPr>
              <a:buNone/>
            </a:pPr>
            <a:r>
              <a:rPr lang="en-US" sz="1750" b="1" dirty="0" smtClean="0"/>
              <a:t>we </a:t>
            </a:r>
            <a:r>
              <a:rPr lang="en-US" sz="1750" b="1" dirty="0"/>
              <a:t>have to overcome the issues </a:t>
            </a:r>
            <a:r>
              <a:rPr lang="en-US" sz="1750" b="1" dirty="0" smtClean="0"/>
              <a:t>of </a:t>
            </a:r>
            <a:r>
              <a:rPr lang="en-US" sz="1750" b="1" dirty="0"/>
              <a:t>cyber </a:t>
            </a:r>
            <a:r>
              <a:rPr lang="en-US" sz="1750" b="1" dirty="0" smtClean="0"/>
              <a:t>security, software </a:t>
            </a:r>
            <a:r>
              <a:rPr lang="en-US" sz="1750" b="1" dirty="0"/>
              <a:t>reliability, </a:t>
            </a:r>
            <a:endParaRPr lang="en-US" sz="1750" b="1" dirty="0" smtClean="0"/>
          </a:p>
          <a:p>
            <a:pPr>
              <a:buNone/>
            </a:pPr>
            <a:r>
              <a:rPr lang="en-US" sz="1750" b="1" dirty="0" smtClean="0"/>
              <a:t>liability </a:t>
            </a:r>
            <a:r>
              <a:rPr lang="en-US" sz="1750" b="1" dirty="0"/>
              <a:t>of damage and </a:t>
            </a:r>
            <a:r>
              <a:rPr lang="en-US" sz="1750" b="1" dirty="0" smtClean="0"/>
              <a:t>loss </a:t>
            </a:r>
            <a:r>
              <a:rPr lang="en-US" sz="1750" b="1" dirty="0"/>
              <a:t>of driver related jobs.</a:t>
            </a:r>
          </a:p>
          <a:p>
            <a:pPr>
              <a:buNone/>
            </a:pPr>
            <a:r>
              <a:rPr lang="en-US" sz="1750" b="1" dirty="0"/>
              <a:t> </a:t>
            </a:r>
            <a:r>
              <a:rPr lang="en-US" sz="1750" b="1" dirty="0" smtClean="0"/>
              <a:t>	Autonomous </a:t>
            </a:r>
            <a:r>
              <a:rPr lang="en-US" sz="1750" b="1" dirty="0"/>
              <a:t>cruise control or the Lane departure warning </a:t>
            </a:r>
            <a:r>
              <a:rPr lang="en-US" sz="1750" b="1" dirty="0" smtClean="0"/>
              <a:t>system </a:t>
            </a:r>
            <a:r>
              <a:rPr lang="en-US" sz="1750" b="1" dirty="0"/>
              <a:t>and </a:t>
            </a:r>
            <a:endParaRPr lang="en-US" sz="1750" b="1" dirty="0" smtClean="0"/>
          </a:p>
          <a:p>
            <a:pPr>
              <a:buNone/>
            </a:pPr>
            <a:r>
              <a:rPr lang="en-US" sz="1750" b="1" dirty="0" smtClean="0"/>
              <a:t>the Anti </a:t>
            </a:r>
            <a:r>
              <a:rPr lang="en-US" sz="1750" b="1" dirty="0"/>
              <a:t>lock braking system (ABS) are the early steps. </a:t>
            </a:r>
            <a:r>
              <a:rPr lang="en-US" sz="1750" b="1" dirty="0" smtClean="0"/>
              <a:t>These steps though </a:t>
            </a:r>
          </a:p>
          <a:p>
            <a:pPr>
              <a:buNone/>
            </a:pPr>
            <a:r>
              <a:rPr lang="en-US" sz="1750" b="1" dirty="0" smtClean="0"/>
              <a:t>small are </a:t>
            </a:r>
            <a:r>
              <a:rPr lang="en-US" sz="1750" b="1" dirty="0"/>
              <a:t>conclusive towards the progress in </a:t>
            </a:r>
            <a:r>
              <a:rPr lang="en-US" sz="1750" b="1" dirty="0" smtClean="0"/>
              <a:t>the </a:t>
            </a:r>
            <a:r>
              <a:rPr lang="en-US" sz="1750" b="1" dirty="0"/>
              <a:t>direction of </a:t>
            </a:r>
            <a:endParaRPr lang="en-US" sz="1750" b="1" dirty="0" smtClean="0"/>
          </a:p>
          <a:p>
            <a:pPr>
              <a:buNone/>
            </a:pPr>
            <a:r>
              <a:rPr lang="en-US" sz="1750" b="1" dirty="0" smtClean="0"/>
              <a:t>making </a:t>
            </a:r>
            <a:r>
              <a:rPr lang="en-US" sz="1750" b="1" dirty="0"/>
              <a:t>the autonomous car. Companies such as </a:t>
            </a:r>
            <a:r>
              <a:rPr lang="en-US" sz="1750" b="1" dirty="0" smtClean="0"/>
              <a:t>Google</a:t>
            </a:r>
            <a:r>
              <a:rPr lang="en-US" sz="1750" b="1" dirty="0"/>
              <a:t>, Volvo, </a:t>
            </a:r>
            <a:r>
              <a:rPr lang="en-US" sz="1750" b="1" dirty="0" smtClean="0"/>
              <a:t>Mercedes</a:t>
            </a:r>
          </a:p>
          <a:p>
            <a:pPr>
              <a:buNone/>
            </a:pPr>
            <a:r>
              <a:rPr lang="en-US" sz="1750" b="1" dirty="0" smtClean="0"/>
              <a:t>Benz and Audi are </a:t>
            </a:r>
            <a:r>
              <a:rPr lang="en-US" sz="1750" b="1" dirty="0"/>
              <a:t>the fore runners in </a:t>
            </a:r>
            <a:r>
              <a:rPr lang="en-US" sz="1750" b="1" dirty="0" smtClean="0"/>
              <a:t>making </a:t>
            </a:r>
            <a:r>
              <a:rPr lang="en-US" sz="1750" b="1" dirty="0"/>
              <a:t>the autonomous car </a:t>
            </a:r>
            <a:r>
              <a:rPr lang="en-US" sz="1750" b="1" dirty="0" smtClean="0"/>
              <a:t>a reality</a:t>
            </a:r>
            <a:r>
              <a:rPr lang="en-US" sz="1750" b="1" dirty="0"/>
              <a:t>.</a:t>
            </a:r>
            <a:endParaRPr lang="en-IN" sz="175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ll 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25651" y="1573113"/>
            <a:ext cx="2780349" cy="342196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818946" y="1"/>
            <a:ext cx="6161361" cy="1008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iraiMaji-GIST-SumanBI" pitchFamily="2" charset="0"/>
                <a:ea typeface="+mj-ea"/>
                <a:cs typeface="AdiraiMaji-GIST-SumanBI" pitchFamily="2" charset="0"/>
              </a:rPr>
              <a:t>PURPOSE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diraiMaji-GIST-SumanBI" pitchFamily="2" charset="0"/>
              <a:ea typeface="+mj-ea"/>
              <a:cs typeface="AdiraiMaji-GIST-SumanBI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EEB4515D-6041-4CB8-BCE5-5960CD041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017" y="1034052"/>
            <a:ext cx="7199441" cy="533945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850" b="1" dirty="0" smtClean="0"/>
              <a:t>		The </a:t>
            </a:r>
            <a:r>
              <a:rPr lang="en-US" sz="1850" b="1" dirty="0"/>
              <a:t>Purpose of autonomous cars, such as fewer </a:t>
            </a:r>
            <a:r>
              <a:rPr lang="en-US" sz="1850" b="1" dirty="0" smtClean="0"/>
              <a:t>traffic</a:t>
            </a:r>
          </a:p>
          <a:p>
            <a:pPr>
              <a:lnSpc>
                <a:spcPct val="150000"/>
              </a:lnSpc>
              <a:buNone/>
            </a:pPr>
            <a:r>
              <a:rPr lang="en-US" sz="1850" b="1" dirty="0" smtClean="0"/>
              <a:t>collisions</a:t>
            </a:r>
            <a:r>
              <a:rPr lang="en-US" sz="1850" b="1" dirty="0"/>
              <a:t>, </a:t>
            </a:r>
            <a:r>
              <a:rPr lang="en-US" sz="1850" b="1" dirty="0" smtClean="0"/>
              <a:t>increased reliability, </a:t>
            </a:r>
            <a:r>
              <a:rPr lang="en-US" sz="1850" b="1" dirty="0"/>
              <a:t>increased roadway capacity, reduced </a:t>
            </a:r>
            <a:endParaRPr lang="en-US" sz="1850" b="1" dirty="0" smtClean="0"/>
          </a:p>
          <a:p>
            <a:pPr>
              <a:lnSpc>
                <a:spcPct val="150000"/>
              </a:lnSpc>
              <a:buNone/>
            </a:pPr>
            <a:r>
              <a:rPr lang="en-US" sz="1850" b="1" dirty="0" smtClean="0"/>
              <a:t>traffic </a:t>
            </a:r>
            <a:r>
              <a:rPr lang="en-US" sz="1850" b="1" dirty="0"/>
              <a:t>congestion </a:t>
            </a:r>
            <a:r>
              <a:rPr lang="en-US" sz="1850" b="1" dirty="0" smtClean="0"/>
              <a:t>as </a:t>
            </a:r>
            <a:r>
              <a:rPr lang="en-US" sz="1850" b="1" dirty="0"/>
              <a:t>well </a:t>
            </a:r>
            <a:r>
              <a:rPr lang="en-US" sz="1850" b="1" dirty="0" smtClean="0"/>
              <a:t>as reduction </a:t>
            </a:r>
            <a:r>
              <a:rPr lang="en-US" sz="1850" b="1" dirty="0"/>
              <a:t>of traffic police and care </a:t>
            </a:r>
            <a:endParaRPr lang="en-US" sz="1850" b="1" dirty="0" smtClean="0"/>
          </a:p>
          <a:p>
            <a:pPr>
              <a:lnSpc>
                <a:spcPct val="150000"/>
              </a:lnSpc>
              <a:buNone/>
            </a:pPr>
            <a:r>
              <a:rPr lang="en-US" sz="1850" b="1" dirty="0" smtClean="0"/>
              <a:t>insurance</a:t>
            </a:r>
            <a:r>
              <a:rPr lang="en-US" sz="1850" b="1" dirty="0"/>
              <a:t>, are compulsive for </a:t>
            </a:r>
            <a:r>
              <a:rPr lang="en-US" sz="1850" b="1" dirty="0" smtClean="0"/>
              <a:t>the </a:t>
            </a:r>
            <a:r>
              <a:rPr lang="en-US" sz="1850" b="1" dirty="0"/>
              <a:t>development </a:t>
            </a:r>
            <a:r>
              <a:rPr lang="en-US" sz="1850" b="1" dirty="0" smtClean="0"/>
              <a:t>of autonomous </a:t>
            </a:r>
            <a:r>
              <a:rPr lang="en-US" sz="1850" b="1" dirty="0"/>
              <a:t>car even </a:t>
            </a:r>
            <a:endParaRPr lang="en-US" sz="1850" b="1" dirty="0" smtClean="0"/>
          </a:p>
          <a:p>
            <a:pPr>
              <a:lnSpc>
                <a:spcPct val="150000"/>
              </a:lnSpc>
              <a:buNone/>
            </a:pPr>
            <a:r>
              <a:rPr lang="en-US" sz="1850" b="1" dirty="0" smtClean="0"/>
              <a:t>though </a:t>
            </a:r>
            <a:r>
              <a:rPr lang="en-US" sz="1850" b="1" dirty="0"/>
              <a:t>we have to overcome the </a:t>
            </a:r>
            <a:r>
              <a:rPr lang="en-US" sz="1850" b="1" dirty="0" smtClean="0"/>
              <a:t>issues </a:t>
            </a:r>
            <a:r>
              <a:rPr lang="en-US" sz="1850" b="1" dirty="0"/>
              <a:t>of cyber </a:t>
            </a:r>
            <a:r>
              <a:rPr lang="en-US" sz="1850" b="1" dirty="0" smtClean="0"/>
              <a:t>security, software </a:t>
            </a:r>
          </a:p>
          <a:p>
            <a:pPr>
              <a:lnSpc>
                <a:spcPct val="150000"/>
              </a:lnSpc>
              <a:buNone/>
            </a:pPr>
            <a:r>
              <a:rPr lang="en-US" sz="1850" b="1" dirty="0" smtClean="0"/>
              <a:t>reliability</a:t>
            </a:r>
            <a:r>
              <a:rPr lang="en-US" sz="1850" b="1" dirty="0"/>
              <a:t>, liability of damage and loss of </a:t>
            </a:r>
            <a:r>
              <a:rPr lang="en-US" sz="1850" b="1" dirty="0" smtClean="0"/>
              <a:t>driver </a:t>
            </a:r>
            <a:r>
              <a:rPr lang="en-US" sz="1850" b="1" dirty="0"/>
              <a:t>related jobs.</a:t>
            </a:r>
          </a:p>
          <a:p>
            <a:pPr>
              <a:lnSpc>
                <a:spcPct val="150000"/>
              </a:lnSpc>
              <a:buNone/>
            </a:pPr>
            <a:r>
              <a:rPr lang="en-US" sz="1850" b="1" dirty="0" smtClean="0"/>
              <a:t>		We </a:t>
            </a:r>
            <a:r>
              <a:rPr lang="en-US" sz="1850" b="1" dirty="0"/>
              <a:t>strongly believe that the autonomous car will be a </a:t>
            </a:r>
            <a:r>
              <a:rPr lang="en-US" sz="1850" b="1" dirty="0" smtClean="0"/>
              <a:t>reality</a:t>
            </a:r>
          </a:p>
          <a:p>
            <a:pPr>
              <a:lnSpc>
                <a:spcPct val="150000"/>
              </a:lnSpc>
              <a:buNone/>
            </a:pPr>
            <a:r>
              <a:rPr lang="en-US" sz="1850" b="1" dirty="0" smtClean="0"/>
              <a:t>soon </a:t>
            </a:r>
            <a:r>
              <a:rPr lang="en-US" sz="1850" b="1" dirty="0"/>
              <a:t>and </a:t>
            </a:r>
            <a:r>
              <a:rPr lang="en-US" sz="1850" b="1" dirty="0" smtClean="0"/>
              <a:t>be a necessity </a:t>
            </a:r>
            <a:r>
              <a:rPr lang="en-US" sz="1850" b="1" dirty="0"/>
              <a:t>of life by overcoming the current obstacles, </a:t>
            </a:r>
            <a:r>
              <a:rPr lang="en-US" sz="1850" b="1" dirty="0" smtClean="0"/>
              <a:t>as </a:t>
            </a:r>
          </a:p>
          <a:p>
            <a:pPr>
              <a:lnSpc>
                <a:spcPct val="150000"/>
              </a:lnSpc>
              <a:buNone/>
            </a:pPr>
            <a:r>
              <a:rPr lang="en-US" sz="1850" b="1" dirty="0" smtClean="0"/>
              <a:t>human </a:t>
            </a:r>
            <a:r>
              <a:rPr lang="en-US" sz="1850" b="1" dirty="0"/>
              <a:t>life needs </a:t>
            </a:r>
            <a:r>
              <a:rPr lang="en-US" sz="1850" b="1" dirty="0" smtClean="0"/>
              <a:t>to be secured </a:t>
            </a:r>
            <a:r>
              <a:rPr lang="en-US" sz="1850" b="1" dirty="0"/>
              <a:t>by safe, efficient, cost effective </a:t>
            </a:r>
            <a:r>
              <a:rPr lang="en-US" sz="1850" b="1" dirty="0" smtClean="0"/>
              <a:t>and</a:t>
            </a:r>
          </a:p>
          <a:p>
            <a:pPr>
              <a:lnSpc>
                <a:spcPct val="150000"/>
              </a:lnSpc>
              <a:buNone/>
            </a:pPr>
            <a:r>
              <a:rPr lang="en-US" sz="1850" b="1" dirty="0" smtClean="0"/>
              <a:t>comfortable </a:t>
            </a:r>
            <a:r>
              <a:rPr lang="en-US" sz="1850" b="1" dirty="0"/>
              <a:t>means of transport.</a:t>
            </a:r>
          </a:p>
          <a:p>
            <a:pPr>
              <a:lnSpc>
                <a:spcPct val="150000"/>
              </a:lnSpc>
              <a:buNone/>
            </a:pPr>
            <a:endParaRPr lang="en-US" sz="1850" b="1" dirty="0"/>
          </a:p>
          <a:p>
            <a:pPr>
              <a:lnSpc>
                <a:spcPct val="150000"/>
              </a:lnSpc>
              <a:buNone/>
            </a:pPr>
            <a:endParaRPr lang="en-IN" sz="185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537BFE-6DE2-4CFE-9DA6-BE551A70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0278"/>
            <a:ext cx="8543925" cy="1325563"/>
          </a:xfrm>
        </p:spPr>
        <p:txBody>
          <a:bodyPr/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iraiMaji-GIST-SumanBI" pitchFamily="2" charset="0"/>
                <a:cs typeface="AdiraiMaji-GIST-SumanBI" pitchFamily="2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A2417C-9633-4284-AB43-CB5F3EE1A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17" y="1253884"/>
            <a:ext cx="9042367" cy="56041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900" b="1" dirty="0" smtClean="0"/>
              <a:t>Vehicle				-	450000</a:t>
            </a:r>
            <a:endParaRPr lang="en-IN" sz="1900" b="1" dirty="0"/>
          </a:p>
          <a:p>
            <a:pPr>
              <a:buNone/>
            </a:pPr>
            <a:r>
              <a:rPr lang="en-US" sz="1900" b="1" dirty="0"/>
              <a:t>Vehicle </a:t>
            </a:r>
            <a:r>
              <a:rPr lang="en-US" sz="1900" b="1" dirty="0" smtClean="0"/>
              <a:t>conversion		-	150000</a:t>
            </a:r>
            <a:endParaRPr lang="en-IN" sz="1900" b="1" dirty="0"/>
          </a:p>
          <a:p>
            <a:pPr>
              <a:buNone/>
            </a:pPr>
            <a:r>
              <a:rPr lang="en-US" sz="1900" b="1" dirty="0"/>
              <a:t>Raspberry pi </a:t>
            </a:r>
            <a:r>
              <a:rPr lang="en-US" sz="1900" b="1" dirty="0" smtClean="0"/>
              <a:t>4			-	30000</a:t>
            </a:r>
            <a:endParaRPr lang="en-IN" sz="1900" b="1" dirty="0"/>
          </a:p>
          <a:p>
            <a:pPr>
              <a:buNone/>
            </a:pPr>
            <a:r>
              <a:rPr lang="en-US" sz="1900" b="1" dirty="0"/>
              <a:t>LIDAR (</a:t>
            </a:r>
            <a:r>
              <a:rPr lang="en-US" sz="1900" b="1" dirty="0" smtClean="0"/>
              <a:t>12)			-	80000</a:t>
            </a:r>
            <a:endParaRPr lang="en-IN" sz="1900" b="1" dirty="0"/>
          </a:p>
          <a:p>
            <a:pPr>
              <a:buNone/>
            </a:pPr>
            <a:r>
              <a:rPr lang="en-US" sz="1900" b="1" dirty="0"/>
              <a:t>Ultrasonic (</a:t>
            </a:r>
            <a:r>
              <a:rPr lang="en-US" sz="1900" b="1" dirty="0" smtClean="0"/>
              <a:t>12)			-	30000</a:t>
            </a:r>
            <a:endParaRPr lang="en-IN" sz="1900" b="1" dirty="0"/>
          </a:p>
          <a:p>
            <a:pPr>
              <a:buNone/>
            </a:pPr>
            <a:r>
              <a:rPr lang="en-US" sz="1900" b="1" dirty="0"/>
              <a:t>LCD </a:t>
            </a:r>
            <a:r>
              <a:rPr lang="en-US" sz="1900" b="1" dirty="0" smtClean="0"/>
              <a:t>display			-	25000</a:t>
            </a:r>
            <a:endParaRPr lang="en-IN" sz="1900" b="1" dirty="0"/>
          </a:p>
          <a:p>
            <a:pPr>
              <a:buNone/>
            </a:pPr>
            <a:r>
              <a:rPr lang="en-US" sz="1900" b="1" dirty="0"/>
              <a:t>Camera (</a:t>
            </a:r>
            <a:r>
              <a:rPr lang="en-US" sz="1900" b="1" dirty="0" smtClean="0"/>
              <a:t>4)			-	200000</a:t>
            </a:r>
            <a:endParaRPr lang="en-IN" sz="1900" b="1" dirty="0"/>
          </a:p>
          <a:p>
            <a:pPr>
              <a:buNone/>
            </a:pPr>
            <a:r>
              <a:rPr lang="en-US" sz="1900" b="1" dirty="0" smtClean="0"/>
              <a:t>GPS				-	10000</a:t>
            </a:r>
            <a:endParaRPr lang="en-IN" sz="1900" b="1" dirty="0"/>
          </a:p>
          <a:p>
            <a:pPr>
              <a:buNone/>
            </a:pPr>
            <a:r>
              <a:rPr lang="en-US" sz="1900" b="1" dirty="0" smtClean="0"/>
              <a:t>RADAR				-	350000</a:t>
            </a:r>
            <a:endParaRPr lang="en-IN" sz="1900" b="1" dirty="0"/>
          </a:p>
          <a:p>
            <a:pPr>
              <a:buNone/>
            </a:pPr>
            <a:r>
              <a:rPr lang="en-US" sz="1900" b="1" dirty="0"/>
              <a:t>Software </a:t>
            </a:r>
            <a:r>
              <a:rPr lang="en-US" sz="1900" b="1" dirty="0" smtClean="0"/>
              <a:t>license			-	250000</a:t>
            </a:r>
            <a:endParaRPr lang="en-IN" sz="1900" b="1" dirty="0"/>
          </a:p>
          <a:p>
            <a:pPr>
              <a:buNone/>
            </a:pPr>
            <a:r>
              <a:rPr lang="en-US" sz="1900" b="1" dirty="0" smtClean="0"/>
              <a:t>Programming			-	200000</a:t>
            </a:r>
            <a:endParaRPr lang="en-IN" sz="1900" b="1" dirty="0"/>
          </a:p>
          <a:p>
            <a:pPr>
              <a:buNone/>
            </a:pPr>
            <a:r>
              <a:rPr lang="en-US" sz="1900" b="1" dirty="0"/>
              <a:t>Other </a:t>
            </a:r>
            <a:r>
              <a:rPr lang="en-US" sz="1900" b="1" dirty="0" smtClean="0"/>
              <a:t>components		-	200000</a:t>
            </a:r>
            <a:endParaRPr lang="en-IN" sz="1900" b="1" dirty="0"/>
          </a:p>
          <a:p>
            <a:pPr>
              <a:buNone/>
            </a:pPr>
            <a:r>
              <a:rPr lang="en-US" sz="1900" b="1" dirty="0"/>
              <a:t>Load </a:t>
            </a:r>
            <a:r>
              <a:rPr lang="en-US" sz="1900" b="1" dirty="0" smtClean="0"/>
              <a:t>sensor(4)			-	20000</a:t>
            </a:r>
            <a:endParaRPr lang="en-IN" sz="1900" b="1" dirty="0"/>
          </a:p>
          <a:p>
            <a:pPr>
              <a:buNone/>
            </a:pPr>
            <a:r>
              <a:rPr lang="en-US" sz="1900" b="1" dirty="0"/>
              <a:t>total cost is approximately 20 lakh</a:t>
            </a:r>
            <a:endParaRPr lang="en-IN" sz="1900" b="1" dirty="0"/>
          </a:p>
          <a:p>
            <a:pPr marL="0" indent="0">
              <a:buNone/>
            </a:pPr>
            <a:endParaRPr lang="en-IN" sz="1900" b="1" dirty="0"/>
          </a:p>
          <a:p>
            <a:pPr>
              <a:buNone/>
            </a:pPr>
            <a:endParaRPr lang="en-IN" sz="1900" b="1" dirty="0"/>
          </a:p>
        </p:txBody>
      </p:sp>
      <p:pic>
        <p:nvPicPr>
          <p:cNvPr id="4" name="Picture 3" descr="driverless-car-autonomous-vehicle-icons-set_98292-337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284" y="1746914"/>
            <a:ext cx="3456356" cy="425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19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ll 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25651" y="1573113"/>
            <a:ext cx="2780349" cy="342196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AB77B3D3-A551-4643-A8CF-BB31A892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-3371"/>
            <a:ext cx="8543925" cy="1325563"/>
          </a:xfrm>
        </p:spPr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iraiMaji-GIST-SumanBI" pitchFamily="2" charset="0"/>
                <a:cs typeface="AdiraiMaji-GIST-SumanBI" pitchFamily="2" charset="0"/>
              </a:rPr>
              <a:t>SPECIFICATIONS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AA50C7C-037B-4912-A479-DCC21D9C0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61" y="1225124"/>
            <a:ext cx="6826086" cy="5632877"/>
          </a:xfrm>
        </p:spPr>
        <p:txBody>
          <a:bodyPr>
            <a:normAutofit/>
          </a:bodyPr>
          <a:lstStyle/>
          <a:p>
            <a:pPr algn="just">
              <a:buFont typeface="Courier New" pitchFamily="49" charset="0"/>
              <a:buChar char="o"/>
            </a:pPr>
            <a:r>
              <a:rPr lang="en-IN" sz="2900" b="1" dirty="0" smtClean="0">
                <a:effectLst/>
              </a:rPr>
              <a:t> 	Tracks </a:t>
            </a:r>
            <a:r>
              <a:rPr lang="en-IN" sz="2900" b="1" dirty="0">
                <a:effectLst/>
              </a:rPr>
              <a:t>will be created for th</a:t>
            </a:r>
            <a:r>
              <a:rPr lang="en-IN" sz="2900" b="1" dirty="0"/>
              <a:t>e car to detect and follow. We  expect the sensors to have a quick reaction so that it can follow the track instead of going off track.</a:t>
            </a:r>
          </a:p>
          <a:p>
            <a:pPr algn="just">
              <a:buFont typeface="Courier New" pitchFamily="49" charset="0"/>
              <a:buChar char="o"/>
            </a:pPr>
            <a:r>
              <a:rPr lang="en-IN" sz="2900" b="1" dirty="0" smtClean="0">
                <a:effectLst/>
              </a:rPr>
              <a:t> 	It </a:t>
            </a:r>
            <a:r>
              <a:rPr lang="en-IN" sz="2900" b="1" dirty="0">
                <a:effectLst/>
              </a:rPr>
              <a:t>can stop when </a:t>
            </a:r>
            <a:r>
              <a:rPr lang="en-IN" sz="2900" b="1" dirty="0"/>
              <a:t>o</a:t>
            </a:r>
            <a:r>
              <a:rPr lang="en-IN" sz="2900" b="1" dirty="0">
                <a:effectLst/>
              </a:rPr>
              <a:t>bstacles are ahead. Then go again when obstacles are removed.</a:t>
            </a:r>
          </a:p>
          <a:p>
            <a:pPr algn="just">
              <a:buFont typeface="Courier New" pitchFamily="49" charset="0"/>
              <a:buChar char="o"/>
            </a:pPr>
            <a:r>
              <a:rPr lang="en-IN" sz="2900" b="1" dirty="0"/>
              <a:t> </a:t>
            </a:r>
            <a:r>
              <a:rPr lang="en-IN" sz="2900" b="1" dirty="0" smtClean="0"/>
              <a:t>	The </a:t>
            </a:r>
            <a:r>
              <a:rPr lang="en-IN" sz="2900" b="1" dirty="0"/>
              <a:t>maximum speed of the car can be adjusted. We may adjust by changing the code and we will determine the maximum speed it can reach to prevent going off track</a:t>
            </a:r>
            <a:r>
              <a:rPr lang="en-IN" sz="2900" b="1" dirty="0" smtClean="0"/>
              <a:t>.</a:t>
            </a:r>
            <a:endParaRPr lang="en-IN" sz="29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ll 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25651" y="1573113"/>
            <a:ext cx="2780349" cy="342196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89BF7C37-69C8-4ABE-AB15-6B4E99B73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0278"/>
            <a:ext cx="8543925" cy="1325563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iraiMaji-GIST-SumanBI" pitchFamily="2" charset="0"/>
                <a:cs typeface="AdiraiMaji-GIST-SumanBI" pitchFamily="2" charset="0"/>
              </a:rPr>
              <a:t>MARKET POTENTIAL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iraiMaji-GIST-SumanBI" pitchFamily="2" charset="0"/>
              <a:cs typeface="AdiraiMaji-GIST-SumanBI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9F17ED4D-6783-4399-9FE8-1E8135944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60" y="1307010"/>
            <a:ext cx="6770640" cy="508014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600" b="1" dirty="0"/>
              <a:t> Automation costs only about 3.5 lakh above the actual cost of the car. 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600" b="1" dirty="0"/>
              <a:t> Actual  of total cost is approximately 20 lakh</a:t>
            </a:r>
            <a:endParaRPr lang="en-IN" sz="2600" b="1" dirty="0"/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IN" sz="2600" b="1" dirty="0"/>
              <a:t>The global autonomous vehicle market size is projected to be valued at $54.23  billion in 2019, and is projected to garner $556.67 billion by 2026, registering a CAGR of 39.47% from 2019 to 2026.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1">
            <a:extLst>
              <a:ext uri="{FF2B5EF4-FFF2-40B4-BE49-F238E27FC236}">
                <a16:creationId xmlns:a16="http://schemas.microsoft.com/office/drawing/2014/main" xmlns="" id="{440D4C55-E906-447E-B0C4-1FC8EF996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969" y="1969142"/>
            <a:ext cx="1422698" cy="439738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xmlns="" id="{A2DB50E4-E983-4D25-8EB4-C03F8F731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7144" y="2584392"/>
            <a:ext cx="1492349" cy="534988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Project 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Selection</a:t>
            </a:r>
            <a:endParaRPr lang="en-US" altLang="en-US" sz="13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&amp; Project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design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xmlns="" id="{E1782140-7956-4F6E-9710-03ECAB302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7915" y="3270251"/>
            <a:ext cx="1492349" cy="466725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Basic Implementation of Project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xmlns="" id="{5C576479-0C80-4B99-B541-0A2BEA2A4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8233" y="3914656"/>
            <a:ext cx="1492349" cy="552450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Project Work Model   &amp;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Report Work    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4" name="Rectangle 5">
            <a:extLst>
              <a:ext uri="{FF2B5EF4-FFF2-40B4-BE49-F238E27FC236}">
                <a16:creationId xmlns:a16="http://schemas.microsoft.com/office/drawing/2014/main" xmlns="" id="{8C31517A-D221-4060-906E-CA4D5D99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109" y="4656892"/>
            <a:ext cx="1493639" cy="482600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Project result  &amp; Report Submission</a:t>
            </a:r>
            <a:endParaRPr kumimoji="0" lang="en-US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5" name="Oval 6">
            <a:extLst>
              <a:ext uri="{FF2B5EF4-FFF2-40B4-BE49-F238E27FC236}">
                <a16:creationId xmlns:a16="http://schemas.microsoft.com/office/drawing/2014/main" xmlns="" id="{87345A17-99B5-47EE-A0E2-39CC2AC4D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537" y="5302131"/>
            <a:ext cx="1422698" cy="438150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kumimoji="0" lang="en-US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xmlns="" id="{501C52EB-B6F8-4E0D-8D32-9D017C89DBF4}"/>
              </a:ext>
            </a:extLst>
          </p:cNvPr>
          <p:cNvSpPr/>
          <p:nvPr/>
        </p:nvSpPr>
        <p:spPr>
          <a:xfrm>
            <a:off x="4822725" y="2411004"/>
            <a:ext cx="198636" cy="1771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00" b="1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xmlns="" id="{EC213AD3-7A66-475E-B6EF-0A5288BACB74}"/>
              </a:ext>
            </a:extLst>
          </p:cNvPr>
          <p:cNvSpPr/>
          <p:nvPr/>
        </p:nvSpPr>
        <p:spPr>
          <a:xfrm>
            <a:off x="4838977" y="3110490"/>
            <a:ext cx="198636" cy="1771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00" b="1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xmlns="" id="{1FBBFE69-A6ED-46F3-B1F6-FB07029305F3}"/>
              </a:ext>
            </a:extLst>
          </p:cNvPr>
          <p:cNvSpPr/>
          <p:nvPr/>
        </p:nvSpPr>
        <p:spPr>
          <a:xfrm>
            <a:off x="4843362" y="3742178"/>
            <a:ext cx="198636" cy="1771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00" b="1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xmlns="" id="{4C0A76EE-D491-47D2-BCCD-A890EA272C0F}"/>
              </a:ext>
            </a:extLst>
          </p:cNvPr>
          <p:cNvSpPr/>
          <p:nvPr/>
        </p:nvSpPr>
        <p:spPr>
          <a:xfrm>
            <a:off x="4849497" y="4472440"/>
            <a:ext cx="198636" cy="1771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00" b="1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xmlns="" id="{68A3B1B5-FB86-4BF2-9E1B-3650FD6E301E}"/>
              </a:ext>
            </a:extLst>
          </p:cNvPr>
          <p:cNvSpPr/>
          <p:nvPr/>
        </p:nvSpPr>
        <p:spPr>
          <a:xfrm>
            <a:off x="4877375" y="5145528"/>
            <a:ext cx="198636" cy="1771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00" b="1"/>
          </a:p>
        </p:txBody>
      </p:sp>
      <p:sp>
        <p:nvSpPr>
          <p:cNvPr id="41" name="Rectangle 48">
            <a:extLst>
              <a:ext uri="{FF2B5EF4-FFF2-40B4-BE49-F238E27FC236}">
                <a16:creationId xmlns:a16="http://schemas.microsoft.com/office/drawing/2014/main" xmlns="" id="{9017EF0E-800D-4C10-9D81-61587E187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73297" y="2620728"/>
            <a:ext cx="18473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1300" b="1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xmlns="" id="{0A2F8B48-38C2-4E4D-8765-78AA58B3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93" y="684163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iraiMaji-GIST-SumanBI" pitchFamily="2" charset="0"/>
                <a:cs typeface="AdiraiMaji-GIST-SumanBI" pitchFamily="2" charset="0"/>
              </a:rPr>
              <a:t> WORK FLOW</a:t>
            </a:r>
          </a:p>
        </p:txBody>
      </p:sp>
    </p:spTree>
    <p:extLst>
      <p:ext uri="{BB962C8B-B14F-4D97-AF65-F5344CB8AC3E}">
        <p14:creationId xmlns:p14="http://schemas.microsoft.com/office/powerpoint/2010/main" xmlns="" val="83886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C695F7-5D94-4306-9480-193C9D1DC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594" y="54593"/>
            <a:ext cx="8543925" cy="1325563"/>
          </a:xfrm>
        </p:spPr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iraiMaji-GIST-SumanBI" pitchFamily="2" charset="0"/>
                <a:cs typeface="AdiraiMaji-GIST-SumanBI" pitchFamily="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77652E-1273-442C-82EA-56438BF3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771033"/>
            <a:ext cx="8543925" cy="4684357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IN" b="1" dirty="0"/>
              <a:t>Vehicular communication systems are an emerging type of networks in which vehicles and roadside units are the communicating nodes, providing each other with information such safety, warnings and traffic information.</a:t>
            </a:r>
          </a:p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IN" b="1" dirty="0"/>
              <a:t>Autonomous car integrated with vehicular communication systems can be more effective in avoiding crashes and traffic congestion</a:t>
            </a:r>
          </a:p>
        </p:txBody>
      </p:sp>
    </p:spTree>
    <p:extLst>
      <p:ext uri="{BB962C8B-B14F-4D97-AF65-F5344CB8AC3E}">
        <p14:creationId xmlns:p14="http://schemas.microsoft.com/office/powerpoint/2010/main" xmlns="" val="1340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162</Words>
  <Application>Microsoft Office PowerPoint</Application>
  <PresentationFormat>A4 Paper (210x297 mm)</PresentationFormat>
  <Paragraphs>82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OBJECTIVE</vt:lpstr>
      <vt:lpstr>Slide 3</vt:lpstr>
      <vt:lpstr>Slide 4</vt:lpstr>
      <vt:lpstr>COMPONENTS</vt:lpstr>
      <vt:lpstr>SPECIFICATIONS</vt:lpstr>
      <vt:lpstr>MARKET POTENTIAL</vt:lpstr>
      <vt:lpstr> WORK FLOW</vt:lpstr>
      <vt:lpstr>CONCLUSION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srinu</dc:creator>
  <cp:lastModifiedBy>Admin</cp:lastModifiedBy>
  <cp:revision>54</cp:revision>
  <dcterms:created xsi:type="dcterms:W3CDTF">2020-01-27T07:51:40Z</dcterms:created>
  <dcterms:modified xsi:type="dcterms:W3CDTF">2020-01-30T07:04:54Z</dcterms:modified>
</cp:coreProperties>
</file>