
<file path=[Content_Types].xml><?xml version="1.0" encoding="utf-8"?>
<Types xmlns="http://schemas.openxmlformats.org/package/2006/content-types">
  <Default Extension="cms"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80" d="100"/>
          <a:sy n="80" d="100"/>
        </p:scale>
        <p:origin x="6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8211-AC0C-425D-827E-7CF4807D7B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BDFD8F-25DF-4910-B224-B2CDB5D6A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8FE20E-ED91-440D-82D7-ED632CA9E555}"/>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5" name="Footer Placeholder 4">
            <a:extLst>
              <a:ext uri="{FF2B5EF4-FFF2-40B4-BE49-F238E27FC236}">
                <a16:creationId xmlns:a16="http://schemas.microsoft.com/office/drawing/2014/main" id="{25A5C503-9C56-4EDF-9654-BC16441BD3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EAF4F-4016-4131-863E-4BA2BC54C09C}"/>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115657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501C3-216B-4A24-A598-27D8AAA1C1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320A4-2347-4E3A-8541-634B5AD61F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9CDEE-A643-4481-865A-EA0B1EF4A66A}"/>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5" name="Footer Placeholder 4">
            <a:extLst>
              <a:ext uri="{FF2B5EF4-FFF2-40B4-BE49-F238E27FC236}">
                <a16:creationId xmlns:a16="http://schemas.microsoft.com/office/drawing/2014/main" id="{AB05A551-903F-4B4E-9696-55012A27F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BEA44-6182-406F-B1AD-D35A8FBC78CB}"/>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322769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54458-FDD1-42C0-8B47-EB935F391B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A244-AD76-45A9-B814-B190E07290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009BD-9150-43CF-87A4-32DA4F643158}"/>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5" name="Footer Placeholder 4">
            <a:extLst>
              <a:ext uri="{FF2B5EF4-FFF2-40B4-BE49-F238E27FC236}">
                <a16:creationId xmlns:a16="http://schemas.microsoft.com/office/drawing/2014/main" id="{B6293796-4AF2-4372-B5F1-86AFBDF31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731A7-4AF5-43CF-8BE5-C635C359A3A2}"/>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420707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2CE8-E124-424A-8077-D4B8D4837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E981EB-DE50-4319-873D-3BE3D44275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DA79C-E98A-4FD6-A19B-667545EC3011}"/>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5" name="Footer Placeholder 4">
            <a:extLst>
              <a:ext uri="{FF2B5EF4-FFF2-40B4-BE49-F238E27FC236}">
                <a16:creationId xmlns:a16="http://schemas.microsoft.com/office/drawing/2014/main" id="{13C6D90C-3FBE-4E67-B3B9-A1ADF6B45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EE618-E556-4E54-B7CA-5873D3FE86BD}"/>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223290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67C2-FD68-4E0F-AD6B-94E1E2DD6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366CC3-0436-47DA-8F61-5C15474D2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C7867F-0AAC-4C22-9F34-F6703A9A20BC}"/>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5" name="Footer Placeholder 4">
            <a:extLst>
              <a:ext uri="{FF2B5EF4-FFF2-40B4-BE49-F238E27FC236}">
                <a16:creationId xmlns:a16="http://schemas.microsoft.com/office/drawing/2014/main" id="{23E9397F-7094-4F10-822D-FB30E19E5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F488C-0BE9-4E49-A9F2-0818A1C6301D}"/>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3696998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5654-5EFF-40F4-B81E-CEF04FC8BF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25A968-2F62-4A2F-9532-5F04E55E3E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5209AB-41C9-42F8-9FBE-4851A0483F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30235-F941-49D5-AB01-F48AB6540930}"/>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6" name="Footer Placeholder 5">
            <a:extLst>
              <a:ext uri="{FF2B5EF4-FFF2-40B4-BE49-F238E27FC236}">
                <a16:creationId xmlns:a16="http://schemas.microsoft.com/office/drawing/2014/main" id="{267ABCC4-21CB-49BE-9D57-EB9359947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6F395-6E7F-47EA-8533-17FF298CC697}"/>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11779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A3D3-6138-47BA-BDFF-8A98275635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C5D265-25D9-49D7-B189-E5C8D4A3C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152676-D023-407B-BD60-C68BC3A0EF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26D640-4587-4708-8E2B-1DCC9D3DF0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068523B-337E-4F21-A7D7-C2CD046E41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DB6A8B-53EB-436D-817E-273BD8B9392A}"/>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8" name="Footer Placeholder 7">
            <a:extLst>
              <a:ext uri="{FF2B5EF4-FFF2-40B4-BE49-F238E27FC236}">
                <a16:creationId xmlns:a16="http://schemas.microsoft.com/office/drawing/2014/main" id="{7E9C01FB-6BDA-4E1C-8FFF-60444D1D41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9408A7-C9A4-49E0-93CD-2DD254947C04}"/>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359771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94D5-C790-4422-A120-A9B39D020C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370109-E4E5-44C2-9EC4-AE7D4B8ED721}"/>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4" name="Footer Placeholder 3">
            <a:extLst>
              <a:ext uri="{FF2B5EF4-FFF2-40B4-BE49-F238E27FC236}">
                <a16:creationId xmlns:a16="http://schemas.microsoft.com/office/drawing/2014/main" id="{3F6596EC-2DE1-4E78-93D5-5F999F445B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DDC582-72C3-4F0E-8DF9-BA8817DA7DDF}"/>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271425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D02D6-B695-4EDD-BB78-8B5E3577844A}"/>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3" name="Footer Placeholder 2">
            <a:extLst>
              <a:ext uri="{FF2B5EF4-FFF2-40B4-BE49-F238E27FC236}">
                <a16:creationId xmlns:a16="http://schemas.microsoft.com/office/drawing/2014/main" id="{45A6598C-6348-4D35-A347-ACDABB38A1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7D95A3-2F2A-4B0B-A000-8EC843F34AC5}"/>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28825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896B-4A47-49E8-A0DA-FCD2C3C5D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992F13-8714-42A3-8431-6847970D1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AECB8A-332C-4D08-9226-0E1284945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E1FD00-337D-416E-8352-4A6D95A2341C}"/>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6" name="Footer Placeholder 5">
            <a:extLst>
              <a:ext uri="{FF2B5EF4-FFF2-40B4-BE49-F238E27FC236}">
                <a16:creationId xmlns:a16="http://schemas.microsoft.com/office/drawing/2014/main" id="{19B52677-CB05-40A8-9233-D92AF2850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42FED-4FB4-458A-B0F5-51DB0CA45FA3}"/>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42203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F92E-A030-4A5C-8CA4-72D4699BA1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44E401-2F14-40D9-AB81-D70217C55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AD2168-2ED9-4B4C-B2C2-19C71D665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C51C0D-F497-44EF-8946-003F27536AF6}"/>
              </a:ext>
            </a:extLst>
          </p:cNvPr>
          <p:cNvSpPr>
            <a:spLocks noGrp="1"/>
          </p:cNvSpPr>
          <p:nvPr>
            <p:ph type="dt" sz="half" idx="10"/>
          </p:nvPr>
        </p:nvSpPr>
        <p:spPr/>
        <p:txBody>
          <a:bodyPr/>
          <a:lstStyle/>
          <a:p>
            <a:fld id="{81D1A7E5-5AF5-47DD-BBE2-1B4745746059}" type="datetimeFigureOut">
              <a:rPr lang="en-IN" smtClean="0"/>
              <a:t>27-01-2020</a:t>
            </a:fld>
            <a:endParaRPr lang="en-IN"/>
          </a:p>
        </p:txBody>
      </p:sp>
      <p:sp>
        <p:nvSpPr>
          <p:cNvPr id="6" name="Footer Placeholder 5">
            <a:extLst>
              <a:ext uri="{FF2B5EF4-FFF2-40B4-BE49-F238E27FC236}">
                <a16:creationId xmlns:a16="http://schemas.microsoft.com/office/drawing/2014/main" id="{EB852578-F684-404B-88B7-31C033F3B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B72C74-7187-4BEB-B1F7-19C1D0BE4881}"/>
              </a:ext>
            </a:extLst>
          </p:cNvPr>
          <p:cNvSpPr>
            <a:spLocks noGrp="1"/>
          </p:cNvSpPr>
          <p:nvPr>
            <p:ph type="sldNum" sz="quarter" idx="12"/>
          </p:nvPr>
        </p:nvSpPr>
        <p:spPr/>
        <p:txBody>
          <a:bodyPr/>
          <a:lstStyle/>
          <a:p>
            <a:fld id="{8819E9E6-4195-484E-8608-47F0193C959E}" type="slidenum">
              <a:rPr lang="en-IN" smtClean="0"/>
              <a:t>‹#›</a:t>
            </a:fld>
            <a:endParaRPr lang="en-IN"/>
          </a:p>
        </p:txBody>
      </p:sp>
    </p:spTree>
    <p:extLst>
      <p:ext uri="{BB962C8B-B14F-4D97-AF65-F5344CB8AC3E}">
        <p14:creationId xmlns:p14="http://schemas.microsoft.com/office/powerpoint/2010/main" val="376554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97C58-EA64-40E9-AEDB-A60BA66B5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1CD8E0-9914-4D0F-A02D-1C7E57B97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3F1CA-0B44-46C7-BA13-0370CDBF6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1A7E5-5AF5-47DD-BBE2-1B4745746059}" type="datetimeFigureOut">
              <a:rPr lang="en-IN" smtClean="0"/>
              <a:t>27-01-2020</a:t>
            </a:fld>
            <a:endParaRPr lang="en-IN"/>
          </a:p>
        </p:txBody>
      </p:sp>
      <p:sp>
        <p:nvSpPr>
          <p:cNvPr id="5" name="Footer Placeholder 4">
            <a:extLst>
              <a:ext uri="{FF2B5EF4-FFF2-40B4-BE49-F238E27FC236}">
                <a16:creationId xmlns:a16="http://schemas.microsoft.com/office/drawing/2014/main" id="{A8FF23EA-7E99-454C-9132-062F29949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A7EF96-68CC-4834-B1F3-1C5AC4804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9E9E6-4195-484E-8608-47F0193C959E}" type="slidenum">
              <a:rPr lang="en-IN" smtClean="0"/>
              <a:t>‹#›</a:t>
            </a:fld>
            <a:endParaRPr lang="en-IN"/>
          </a:p>
        </p:txBody>
      </p:sp>
    </p:spTree>
    <p:extLst>
      <p:ext uri="{BB962C8B-B14F-4D97-AF65-F5344CB8AC3E}">
        <p14:creationId xmlns:p14="http://schemas.microsoft.com/office/powerpoint/2010/main" val="122723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cm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1E9F38-9959-4DA6-A0A7-7CCF7F704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559040"/>
          </a:xfrm>
          <a:prstGeom prst="rect">
            <a:avLst/>
          </a:prstGeom>
        </p:spPr>
      </p:pic>
      <p:sp>
        <p:nvSpPr>
          <p:cNvPr id="9" name="Rectangle 8">
            <a:extLst>
              <a:ext uri="{FF2B5EF4-FFF2-40B4-BE49-F238E27FC236}">
                <a16:creationId xmlns:a16="http://schemas.microsoft.com/office/drawing/2014/main" id="{3D8BCC19-161F-48C4-A5A9-7D06BFC7573B}"/>
              </a:ext>
            </a:extLst>
          </p:cNvPr>
          <p:cNvSpPr/>
          <p:nvPr/>
        </p:nvSpPr>
        <p:spPr>
          <a:xfrm>
            <a:off x="6096000" y="6338799"/>
            <a:ext cx="8312727" cy="707886"/>
          </a:xfrm>
          <a:prstGeom prst="rect">
            <a:avLst/>
          </a:prstGeom>
        </p:spPr>
        <p:txBody>
          <a:bodyPr wrap="square">
            <a:spAutoFit/>
          </a:bodyPr>
          <a:lstStyle/>
          <a:p>
            <a:r>
              <a:rPr lang="en-IN" sz="4000" b="1" dirty="0">
                <a:solidFill>
                  <a:srgbClr val="FF6600"/>
                </a:solidFill>
                <a:latin typeface="Baskerville Old Face" panose="02020602080505020303" pitchFamily="18" charset="0"/>
              </a:rPr>
              <a:t>Level 5 Autonomous Vehicle </a:t>
            </a:r>
          </a:p>
        </p:txBody>
      </p:sp>
    </p:spTree>
    <p:extLst>
      <p:ext uri="{BB962C8B-B14F-4D97-AF65-F5344CB8AC3E}">
        <p14:creationId xmlns:p14="http://schemas.microsoft.com/office/powerpoint/2010/main" val="26512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55E5-E38B-46F8-82B9-FAE86E69807E}"/>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B9AAAF1-8606-4DCD-9A8B-33BEA209C6B8}"/>
              </a:ext>
            </a:extLst>
          </p:cNvPr>
          <p:cNvSpPr>
            <a:spLocks noGrp="1"/>
          </p:cNvSpPr>
          <p:nvPr>
            <p:ph idx="1"/>
          </p:nvPr>
        </p:nvSpPr>
        <p:spPr>
          <a:xfrm>
            <a:off x="838200" y="1463040"/>
            <a:ext cx="10515600" cy="4713923"/>
          </a:xfrm>
        </p:spPr>
        <p:txBody>
          <a:bodyPr>
            <a:normAutofit fontScale="92500"/>
          </a:bodyPr>
          <a:lstStyle/>
          <a:p>
            <a:r>
              <a:rPr lang="en-US" b="1" i="1" dirty="0"/>
              <a:t>Autonomous cars</a:t>
            </a:r>
            <a:r>
              <a:rPr lang="en-US" dirty="0"/>
              <a:t> are the future smart </a:t>
            </a:r>
            <a:r>
              <a:rPr lang="en-US" b="1" i="1" dirty="0"/>
              <a:t>cars</a:t>
            </a:r>
            <a:r>
              <a:rPr lang="en-US" dirty="0"/>
              <a:t> anticipated to be driver less, efficient and crash avoiding ideal urban </a:t>
            </a:r>
            <a:r>
              <a:rPr lang="en-US" b="1" i="1" dirty="0"/>
              <a:t>car</a:t>
            </a:r>
            <a:r>
              <a:rPr lang="en-US" dirty="0"/>
              <a:t> of the future. To reach this goal automakers have started working in this area to realized the potential and solve the challenges currently in this area to reach the expected outcome. </a:t>
            </a:r>
          </a:p>
          <a:p>
            <a:r>
              <a:rPr lang="en-US" dirty="0"/>
              <a:t>This car is capable of sensing the environment, navigating and fulfilling the human transportation capabilities without any human input. It is a big step in the advancing future technology. The development and expansion of the sector in Indian conditions is also worth considering.</a:t>
            </a:r>
          </a:p>
          <a:p>
            <a:r>
              <a:rPr lang="en-US" dirty="0"/>
              <a:t> We strongly believe that the autonomous car will be a reality soon and be a necessity of life by overcoming the current obstacles, as human life needs to be secured by safe, efficient, cost effective and comfortable means of transport.</a:t>
            </a:r>
            <a:endParaRPr lang="en-IN" dirty="0"/>
          </a:p>
        </p:txBody>
      </p:sp>
    </p:spTree>
    <p:extLst>
      <p:ext uri="{BB962C8B-B14F-4D97-AF65-F5344CB8AC3E}">
        <p14:creationId xmlns:p14="http://schemas.microsoft.com/office/powerpoint/2010/main" val="29097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9942-942A-4F65-9C9A-CC213289BFAD}"/>
              </a:ext>
            </a:extLst>
          </p:cNvPr>
          <p:cNvSpPr>
            <a:spLocks noGrp="1"/>
          </p:cNvSpPr>
          <p:nvPr>
            <p:ph type="title"/>
          </p:nvPr>
        </p:nvSpPr>
        <p:spPr/>
        <p:txBody>
          <a:bodyPr/>
          <a:lstStyle/>
          <a:p>
            <a:r>
              <a:rPr lang="en-IN" dirty="0"/>
              <a:t>OPERATION</a:t>
            </a:r>
          </a:p>
        </p:txBody>
      </p:sp>
      <p:sp>
        <p:nvSpPr>
          <p:cNvPr id="3" name="Content Placeholder 2">
            <a:extLst>
              <a:ext uri="{FF2B5EF4-FFF2-40B4-BE49-F238E27FC236}">
                <a16:creationId xmlns:a16="http://schemas.microsoft.com/office/drawing/2014/main" id="{29865241-A1A9-4654-BADE-40090FD2ECD5}"/>
              </a:ext>
            </a:extLst>
          </p:cNvPr>
          <p:cNvSpPr>
            <a:spLocks noGrp="1"/>
          </p:cNvSpPr>
          <p:nvPr>
            <p:ph idx="1"/>
          </p:nvPr>
        </p:nvSpPr>
        <p:spPr/>
        <p:txBody>
          <a:bodyPr>
            <a:normAutofit fontScale="85000" lnSpcReduction="20000"/>
          </a:bodyPr>
          <a:lstStyle/>
          <a:p>
            <a:r>
              <a:rPr lang="en-US" dirty="0"/>
              <a:t>Autonomous cars sense their surroundings with cameras, radar, LIDAR, GPS and navigational paths. Advanced control systems interpret sensory information to keep track of their position even though the conditions change. </a:t>
            </a:r>
          </a:p>
          <a:p>
            <a:r>
              <a:rPr lang="en-US" dirty="0"/>
              <a:t>The advantages of autonomous cars, such as fewer traffic collisions, increased reliability, increased roadway capacity, reduced traffic congestion as well as reduction of traffic police and care insurance, are compulsive for the development of autonomous car even though we have to overcome the issues of cyber security, software reliability, liability of damage and loss of driver related jobs.</a:t>
            </a:r>
          </a:p>
          <a:p>
            <a:r>
              <a:rPr lang="en-US" dirty="0"/>
              <a:t> Autonomous cruise control or the Lane departure warning system and the Anti lock braking system (ABS) are the early steps. These steps though small are conclusive towards the progress in the direction of making the autonomous car. Companies such as Google, Volvo, Mercedes-Benz and Audi are the fore runners in making the autonomous car a reality.</a:t>
            </a:r>
            <a:endParaRPr lang="en-IN" dirty="0"/>
          </a:p>
        </p:txBody>
      </p:sp>
    </p:spTree>
    <p:extLst>
      <p:ext uri="{BB962C8B-B14F-4D97-AF65-F5344CB8AC3E}">
        <p14:creationId xmlns:p14="http://schemas.microsoft.com/office/powerpoint/2010/main" val="368252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EF9F-1306-4AE1-9898-8F153CEDA4C4}"/>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EEB4515D-6041-4CB8-BCE5-5960CD0411E4}"/>
              </a:ext>
            </a:extLst>
          </p:cNvPr>
          <p:cNvSpPr>
            <a:spLocks noGrp="1"/>
          </p:cNvSpPr>
          <p:nvPr>
            <p:ph idx="1"/>
          </p:nvPr>
        </p:nvSpPr>
        <p:spPr/>
        <p:txBody>
          <a:bodyPr>
            <a:normAutofit/>
          </a:bodyPr>
          <a:lstStyle/>
          <a:p>
            <a:r>
              <a:rPr lang="en-US" dirty="0"/>
              <a:t>The Purpose of autonomous cars, such as fewer traffic collisions, increased reliability, increased roadway capacity, reduced traffic congestion as well as reduction of traffic police and care insurance, are compulsive for the development of autonomous car even though we have to overcome the issues of cyber security, software reliability, liability of damage and loss of driver related jobs.</a:t>
            </a:r>
          </a:p>
          <a:p>
            <a:r>
              <a:rPr lang="en-US" dirty="0"/>
              <a:t>We strongly believe that the autonomous car will be a reality soon and be a necessity of life by overcoming the current obstacles, as human life needs to be secured by safe, efficient, cost effective and comfortable means of transport.</a:t>
            </a:r>
          </a:p>
          <a:p>
            <a:endParaRPr lang="en-US" dirty="0"/>
          </a:p>
          <a:p>
            <a:endParaRPr lang="en-IN" dirty="0"/>
          </a:p>
        </p:txBody>
      </p:sp>
    </p:spTree>
    <p:extLst>
      <p:ext uri="{BB962C8B-B14F-4D97-AF65-F5344CB8AC3E}">
        <p14:creationId xmlns:p14="http://schemas.microsoft.com/office/powerpoint/2010/main" val="147006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7BFE-6DE2-4CFE-9DA6-BE551A705CEC}"/>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C6A2417C-9633-4284-AB43-CB5F3EE1A08A}"/>
              </a:ext>
            </a:extLst>
          </p:cNvPr>
          <p:cNvSpPr>
            <a:spLocks noGrp="1"/>
          </p:cNvSpPr>
          <p:nvPr>
            <p:ph idx="1"/>
          </p:nvPr>
        </p:nvSpPr>
        <p:spPr>
          <a:xfrm>
            <a:off x="594360" y="1485900"/>
            <a:ext cx="10759440" cy="4691063"/>
          </a:xfrm>
        </p:spPr>
        <p:txBody>
          <a:bodyPr>
            <a:normAutofit fontScale="62500" lnSpcReduction="20000"/>
          </a:bodyPr>
          <a:lstStyle/>
          <a:p>
            <a:r>
              <a:rPr lang="en-US" dirty="0"/>
              <a:t>Vehicle                                                -         450000</a:t>
            </a:r>
            <a:endParaRPr lang="en-IN" dirty="0"/>
          </a:p>
          <a:p>
            <a:r>
              <a:rPr lang="en-US" dirty="0"/>
              <a:t>Vehicle conversion                            -         150000</a:t>
            </a:r>
            <a:endParaRPr lang="en-IN" dirty="0"/>
          </a:p>
          <a:p>
            <a:r>
              <a:rPr lang="en-US" dirty="0"/>
              <a:t>Raspberry pi 4                                    -         30000</a:t>
            </a:r>
            <a:endParaRPr lang="en-IN" dirty="0"/>
          </a:p>
          <a:p>
            <a:r>
              <a:rPr lang="en-US" dirty="0"/>
              <a:t>LIDAR (12)                                           -         80000</a:t>
            </a:r>
            <a:endParaRPr lang="en-IN" dirty="0"/>
          </a:p>
          <a:p>
            <a:r>
              <a:rPr lang="en-US" dirty="0"/>
              <a:t>Ultrasonic (12)                                   -         30000</a:t>
            </a:r>
            <a:endParaRPr lang="en-IN" dirty="0"/>
          </a:p>
          <a:p>
            <a:r>
              <a:rPr lang="en-US" dirty="0"/>
              <a:t>LCD display                                         -         25000</a:t>
            </a:r>
            <a:endParaRPr lang="en-IN" dirty="0"/>
          </a:p>
          <a:p>
            <a:r>
              <a:rPr lang="en-US" dirty="0"/>
              <a:t>Camera (4)                                          -        200000</a:t>
            </a:r>
            <a:endParaRPr lang="en-IN" dirty="0"/>
          </a:p>
          <a:p>
            <a:r>
              <a:rPr lang="en-US" dirty="0"/>
              <a:t>GPS                                                      -        10000</a:t>
            </a:r>
            <a:endParaRPr lang="en-IN" dirty="0"/>
          </a:p>
          <a:p>
            <a:r>
              <a:rPr lang="en-US" dirty="0"/>
              <a:t>RADAR                                                 -        350000</a:t>
            </a:r>
            <a:endParaRPr lang="en-IN" dirty="0"/>
          </a:p>
          <a:p>
            <a:r>
              <a:rPr lang="en-US" dirty="0"/>
              <a:t>Software license                                -        250000</a:t>
            </a:r>
            <a:endParaRPr lang="en-IN" dirty="0"/>
          </a:p>
          <a:p>
            <a:r>
              <a:rPr lang="en-US" dirty="0"/>
              <a:t>Programming                                     -        200000</a:t>
            </a:r>
            <a:endParaRPr lang="en-IN" dirty="0"/>
          </a:p>
          <a:p>
            <a:r>
              <a:rPr lang="en-US" dirty="0"/>
              <a:t>Other components                           -        200000</a:t>
            </a:r>
            <a:endParaRPr lang="en-IN" dirty="0"/>
          </a:p>
          <a:p>
            <a:r>
              <a:rPr lang="en-US" dirty="0"/>
              <a:t>Load sensor(4)                                   -        20000</a:t>
            </a:r>
            <a:endParaRPr lang="en-IN" dirty="0"/>
          </a:p>
          <a:p>
            <a:r>
              <a:rPr lang="en-US" dirty="0"/>
              <a:t>total cost is approximately 20 lakh</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841902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B3D3-A551-4643-A8CF-BB31A89203D4}"/>
              </a:ext>
            </a:extLst>
          </p:cNvPr>
          <p:cNvSpPr>
            <a:spLocks noGrp="1"/>
          </p:cNvSpPr>
          <p:nvPr>
            <p:ph type="title"/>
          </p:nvPr>
        </p:nvSpPr>
        <p:spPr/>
        <p:txBody>
          <a:bodyPr/>
          <a:lstStyle/>
          <a:p>
            <a:r>
              <a:rPr lang="en-IN" dirty="0"/>
              <a:t>SPECIFICATIONS</a:t>
            </a:r>
          </a:p>
        </p:txBody>
      </p:sp>
      <p:sp>
        <p:nvSpPr>
          <p:cNvPr id="3" name="Content Placeholder 2">
            <a:extLst>
              <a:ext uri="{FF2B5EF4-FFF2-40B4-BE49-F238E27FC236}">
                <a16:creationId xmlns:a16="http://schemas.microsoft.com/office/drawing/2014/main" id="{8AA50C7C-037B-4912-A479-DCC21D9C018F}"/>
              </a:ext>
            </a:extLst>
          </p:cNvPr>
          <p:cNvSpPr>
            <a:spLocks noGrp="1"/>
          </p:cNvSpPr>
          <p:nvPr>
            <p:ph idx="1"/>
          </p:nvPr>
        </p:nvSpPr>
        <p:spPr/>
        <p:txBody>
          <a:bodyPr>
            <a:normAutofit fontScale="92500" lnSpcReduction="10000"/>
          </a:bodyPr>
          <a:lstStyle/>
          <a:p>
            <a:r>
              <a:rPr lang="en-IN" sz="3600" dirty="0">
                <a:effectLst/>
              </a:rPr>
              <a:t> Tracks will be created for th</a:t>
            </a:r>
            <a:r>
              <a:rPr lang="en-IN" sz="3600" dirty="0"/>
              <a:t>e car to detect and follow. We  expect the sensors to have a quick reaction so that it can follow the track instead of going off track.</a:t>
            </a:r>
          </a:p>
          <a:p>
            <a:r>
              <a:rPr lang="en-IN" sz="3600" dirty="0">
                <a:effectLst/>
              </a:rPr>
              <a:t> It can stop when </a:t>
            </a:r>
            <a:r>
              <a:rPr lang="en-IN" sz="3600" dirty="0"/>
              <a:t>o</a:t>
            </a:r>
            <a:r>
              <a:rPr lang="en-IN" sz="3600" dirty="0">
                <a:effectLst/>
              </a:rPr>
              <a:t>bstacles are ahead. Then go again when obstacles are removed.</a:t>
            </a:r>
          </a:p>
          <a:p>
            <a:r>
              <a:rPr lang="en-IN" sz="3600" dirty="0"/>
              <a:t> The maximum speed of the car can be adjusted. We may adjust by changing the code and we will determine the maximum speed it can reach to prevent going off track.</a:t>
            </a:r>
            <a:r>
              <a:rPr lang="en-IN" sz="3600" dirty="0">
                <a:effectLst/>
              </a:rPr>
              <a:t>  </a:t>
            </a:r>
          </a:p>
          <a:p>
            <a:pPr marL="3200400" indent="0" algn="ctr">
              <a:spcAft>
                <a:spcPts val="0"/>
              </a:spcAft>
              <a:buNone/>
            </a:pPr>
            <a:r>
              <a:rPr lang="en-US" sz="4000" dirty="0">
                <a:effectLst/>
              </a:rPr>
              <a:t> </a:t>
            </a:r>
            <a:endParaRPr lang="en-IN" sz="36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87184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7C37-69C8-4ABE-AB15-6B4E99B735A4}"/>
              </a:ext>
            </a:extLst>
          </p:cNvPr>
          <p:cNvSpPr>
            <a:spLocks noGrp="1"/>
          </p:cNvSpPr>
          <p:nvPr>
            <p:ph type="title"/>
          </p:nvPr>
        </p:nvSpPr>
        <p:spPr/>
        <p:txBody>
          <a:bodyPr/>
          <a:lstStyle/>
          <a:p>
            <a:r>
              <a:rPr lang="en-US" dirty="0"/>
              <a:t>MARKET POTENTIAL</a:t>
            </a:r>
            <a:endParaRPr lang="en-IN" dirty="0"/>
          </a:p>
        </p:txBody>
      </p:sp>
      <p:sp>
        <p:nvSpPr>
          <p:cNvPr id="3" name="Content Placeholder 2">
            <a:extLst>
              <a:ext uri="{FF2B5EF4-FFF2-40B4-BE49-F238E27FC236}">
                <a16:creationId xmlns:a16="http://schemas.microsoft.com/office/drawing/2014/main" id="{9F17ED4D-6783-4399-9FE8-1E8135944D58}"/>
              </a:ext>
            </a:extLst>
          </p:cNvPr>
          <p:cNvSpPr>
            <a:spLocks noGrp="1"/>
          </p:cNvSpPr>
          <p:nvPr>
            <p:ph idx="1"/>
          </p:nvPr>
        </p:nvSpPr>
        <p:spPr/>
        <p:txBody>
          <a:bodyPr/>
          <a:lstStyle/>
          <a:p>
            <a:r>
              <a:rPr lang="en-US" dirty="0"/>
              <a:t> Automation costs only about 3.5 lakh above the actual cost of the car. </a:t>
            </a:r>
          </a:p>
          <a:p>
            <a:r>
              <a:rPr lang="en-US" dirty="0"/>
              <a:t> Actual  of total cost is approximately 20 lakh</a:t>
            </a:r>
            <a:endParaRPr lang="en-IN" dirty="0"/>
          </a:p>
          <a:p>
            <a:r>
              <a:rPr lang="en-IN" dirty="0"/>
              <a:t>The global autonomous vehicle market size is projected to be valued at $54.23  billion in 2019, and is projected to garner $556.67 billion by 2026, registering a CAGR of 39.47% from 2019 to 2026.</a:t>
            </a:r>
          </a:p>
        </p:txBody>
      </p:sp>
    </p:spTree>
    <p:extLst>
      <p:ext uri="{BB962C8B-B14F-4D97-AF65-F5344CB8AC3E}">
        <p14:creationId xmlns:p14="http://schemas.microsoft.com/office/powerpoint/2010/main" val="363225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1">
            <a:extLst>
              <a:ext uri="{FF2B5EF4-FFF2-40B4-BE49-F238E27FC236}">
                <a16:creationId xmlns:a16="http://schemas.microsoft.com/office/drawing/2014/main" id="{440D4C55-E906-447E-B0C4-1FC8EF996592}"/>
              </a:ext>
            </a:extLst>
          </p:cNvPr>
          <p:cNvSpPr>
            <a:spLocks noChangeArrowheads="1"/>
          </p:cNvSpPr>
          <p:nvPr/>
        </p:nvSpPr>
        <p:spPr bwMode="auto">
          <a:xfrm>
            <a:off x="5233192" y="1969142"/>
            <a:ext cx="1751013" cy="43973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
            <a:extLst>
              <a:ext uri="{FF2B5EF4-FFF2-40B4-BE49-F238E27FC236}">
                <a16:creationId xmlns:a16="http://schemas.microsoft.com/office/drawing/2014/main" id="{A2DB50E4-E983-4D25-8EB4-C03F8F73150A}"/>
              </a:ext>
            </a:extLst>
          </p:cNvPr>
          <p:cNvSpPr>
            <a:spLocks noChangeArrowheads="1"/>
          </p:cNvSpPr>
          <p:nvPr/>
        </p:nvSpPr>
        <p:spPr bwMode="auto">
          <a:xfrm>
            <a:off x="5190331" y="2584392"/>
            <a:ext cx="1836737" cy="534988"/>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Selection  &amp;</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Project design</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3">
            <a:extLst>
              <a:ext uri="{FF2B5EF4-FFF2-40B4-BE49-F238E27FC236}">
                <a16:creationId xmlns:a16="http://schemas.microsoft.com/office/drawing/2014/main" id="{E1782140-7956-4F6E-9710-03ECAB3020B6}"/>
              </a:ext>
            </a:extLst>
          </p:cNvPr>
          <p:cNvSpPr>
            <a:spLocks noChangeArrowheads="1"/>
          </p:cNvSpPr>
          <p:nvPr/>
        </p:nvSpPr>
        <p:spPr bwMode="auto">
          <a:xfrm>
            <a:off x="5177631" y="3270250"/>
            <a:ext cx="1836737" cy="466725"/>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Implementation of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4">
            <a:extLst>
              <a:ext uri="{FF2B5EF4-FFF2-40B4-BE49-F238E27FC236}">
                <a16:creationId xmlns:a16="http://schemas.microsoft.com/office/drawing/2014/main" id="{5C576479-0C80-4B99-B541-0A2BEA2A4147}"/>
              </a:ext>
            </a:extLst>
          </p:cNvPr>
          <p:cNvSpPr>
            <a:spLocks noChangeArrowheads="1"/>
          </p:cNvSpPr>
          <p:nvPr/>
        </p:nvSpPr>
        <p:spPr bwMode="auto">
          <a:xfrm>
            <a:off x="5190331" y="3914656"/>
            <a:ext cx="1836737" cy="5524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Work Model   &amp;</a:t>
            </a:r>
            <a:endParaRPr kumimoji="0" lang="en-US"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Report Work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5">
            <a:extLst>
              <a:ext uri="{FF2B5EF4-FFF2-40B4-BE49-F238E27FC236}">
                <a16:creationId xmlns:a16="http://schemas.microsoft.com/office/drawing/2014/main" id="{8C31517A-D221-4060-906E-CA4D5D995AEB}"/>
              </a:ext>
            </a:extLst>
          </p:cNvPr>
          <p:cNvSpPr>
            <a:spLocks noChangeArrowheads="1"/>
          </p:cNvSpPr>
          <p:nvPr/>
        </p:nvSpPr>
        <p:spPr bwMode="auto">
          <a:xfrm>
            <a:off x="5222397" y="4656892"/>
            <a:ext cx="1838325" cy="4826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result  &amp; Report Submission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Oval 6">
            <a:extLst>
              <a:ext uri="{FF2B5EF4-FFF2-40B4-BE49-F238E27FC236}">
                <a16:creationId xmlns:a16="http://schemas.microsoft.com/office/drawing/2014/main" id="{87345A17-99B5-47EE-A0E2-39CC2AC4D62E}"/>
              </a:ext>
            </a:extLst>
          </p:cNvPr>
          <p:cNvSpPr>
            <a:spLocks noChangeArrowheads="1"/>
          </p:cNvSpPr>
          <p:nvPr/>
        </p:nvSpPr>
        <p:spPr bwMode="auto">
          <a:xfrm>
            <a:off x="5252243" y="5302131"/>
            <a:ext cx="1751013" cy="438150"/>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rrow: Down 35">
            <a:extLst>
              <a:ext uri="{FF2B5EF4-FFF2-40B4-BE49-F238E27FC236}">
                <a16:creationId xmlns:a16="http://schemas.microsoft.com/office/drawing/2014/main" id="{501C52EB-B6F8-4E0D-8D32-9D017C89DBF4}"/>
              </a:ext>
            </a:extLst>
          </p:cNvPr>
          <p:cNvSpPr/>
          <p:nvPr/>
        </p:nvSpPr>
        <p:spPr>
          <a:xfrm>
            <a:off x="5935661" y="2411003"/>
            <a:ext cx="244475" cy="17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7" name="Arrow: Down 36">
            <a:extLst>
              <a:ext uri="{FF2B5EF4-FFF2-40B4-BE49-F238E27FC236}">
                <a16:creationId xmlns:a16="http://schemas.microsoft.com/office/drawing/2014/main" id="{EC213AD3-7A66-475E-B6EF-0A5288BACB74}"/>
              </a:ext>
            </a:extLst>
          </p:cNvPr>
          <p:cNvSpPr/>
          <p:nvPr/>
        </p:nvSpPr>
        <p:spPr>
          <a:xfrm>
            <a:off x="5955663" y="3110489"/>
            <a:ext cx="244475" cy="17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8" name="Arrow: Down 37">
            <a:extLst>
              <a:ext uri="{FF2B5EF4-FFF2-40B4-BE49-F238E27FC236}">
                <a16:creationId xmlns:a16="http://schemas.microsoft.com/office/drawing/2014/main" id="{1FBBFE69-A6ED-46F3-B1F6-FB07029305F3}"/>
              </a:ext>
            </a:extLst>
          </p:cNvPr>
          <p:cNvSpPr/>
          <p:nvPr/>
        </p:nvSpPr>
        <p:spPr>
          <a:xfrm>
            <a:off x="5961061" y="3754477"/>
            <a:ext cx="244475" cy="17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39" name="Arrow: Down 38">
            <a:extLst>
              <a:ext uri="{FF2B5EF4-FFF2-40B4-BE49-F238E27FC236}">
                <a16:creationId xmlns:a16="http://schemas.microsoft.com/office/drawing/2014/main" id="{4C0A76EE-D491-47D2-BCCD-A890EA272C0F}"/>
              </a:ext>
            </a:extLst>
          </p:cNvPr>
          <p:cNvSpPr/>
          <p:nvPr/>
        </p:nvSpPr>
        <p:spPr>
          <a:xfrm>
            <a:off x="6005511" y="4480639"/>
            <a:ext cx="244475" cy="17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40" name="Arrow: Down 39">
            <a:extLst>
              <a:ext uri="{FF2B5EF4-FFF2-40B4-BE49-F238E27FC236}">
                <a16:creationId xmlns:a16="http://schemas.microsoft.com/office/drawing/2014/main" id="{68A3B1B5-FB86-4BF2-9E1B-3650FD6E301E}"/>
              </a:ext>
            </a:extLst>
          </p:cNvPr>
          <p:cNvSpPr/>
          <p:nvPr/>
        </p:nvSpPr>
        <p:spPr>
          <a:xfrm>
            <a:off x="6019323" y="5157827"/>
            <a:ext cx="244475" cy="177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41" name="Rectangle 48">
            <a:extLst>
              <a:ext uri="{FF2B5EF4-FFF2-40B4-BE49-F238E27FC236}">
                <a16:creationId xmlns:a16="http://schemas.microsoft.com/office/drawing/2014/main" id="{9017EF0E-800D-4C10-9D81-61587E187E0B}"/>
              </a:ext>
            </a:extLst>
          </p:cNvPr>
          <p:cNvSpPr>
            <a:spLocks noChangeArrowheads="1"/>
          </p:cNvSpPr>
          <p:nvPr/>
        </p:nvSpPr>
        <p:spPr bwMode="auto">
          <a:xfrm>
            <a:off x="-2182520" y="26207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3" name="Title 42">
            <a:extLst>
              <a:ext uri="{FF2B5EF4-FFF2-40B4-BE49-F238E27FC236}">
                <a16:creationId xmlns:a16="http://schemas.microsoft.com/office/drawing/2014/main" id="{0A2F8B48-38C2-4E4D-8765-78AA58B39297}"/>
              </a:ext>
            </a:extLst>
          </p:cNvPr>
          <p:cNvSpPr>
            <a:spLocks noGrp="1"/>
          </p:cNvSpPr>
          <p:nvPr>
            <p:ph type="title"/>
          </p:nvPr>
        </p:nvSpPr>
        <p:spPr>
          <a:xfrm>
            <a:off x="308811" y="275371"/>
            <a:ext cx="10515600" cy="1325563"/>
          </a:xfrm>
        </p:spPr>
        <p:txBody>
          <a:bodyPr/>
          <a:lstStyle/>
          <a:p>
            <a:pPr algn="ctr"/>
            <a:r>
              <a:rPr lang="en-IN" dirty="0"/>
              <a:t> WORK FLOW</a:t>
            </a:r>
          </a:p>
        </p:txBody>
      </p:sp>
    </p:spTree>
    <p:extLst>
      <p:ext uri="{BB962C8B-B14F-4D97-AF65-F5344CB8AC3E}">
        <p14:creationId xmlns:p14="http://schemas.microsoft.com/office/powerpoint/2010/main" val="83886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95F7-5D94-4306-9480-193C9D1DCD7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277652E-1273-442C-82EA-56438BF385A6}"/>
              </a:ext>
            </a:extLst>
          </p:cNvPr>
          <p:cNvSpPr>
            <a:spLocks noGrp="1"/>
          </p:cNvSpPr>
          <p:nvPr>
            <p:ph idx="1"/>
          </p:nvPr>
        </p:nvSpPr>
        <p:spPr/>
        <p:txBody>
          <a:bodyPr/>
          <a:lstStyle/>
          <a:p>
            <a:r>
              <a:rPr lang="en-IN" dirty="0"/>
              <a:t>Vehicular communication systems are an emerging type of networks in which vehicles and roadside units are the communicating nodes, providing each other with information such safety, warnings and traffic information.</a:t>
            </a:r>
          </a:p>
          <a:p>
            <a:r>
              <a:rPr lang="en-IN" dirty="0"/>
              <a:t>Autonomous car integrated with vehicular communication systems can be more effective in avoiding crashes and traffic congestion</a:t>
            </a:r>
          </a:p>
        </p:txBody>
      </p:sp>
    </p:spTree>
    <p:extLst>
      <p:ext uri="{BB962C8B-B14F-4D97-AF65-F5344CB8AC3E}">
        <p14:creationId xmlns:p14="http://schemas.microsoft.com/office/powerpoint/2010/main" val="134033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579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Baskerville Old Face</vt:lpstr>
      <vt:lpstr>Calibri</vt:lpstr>
      <vt:lpstr>Calibri Light</vt:lpstr>
      <vt:lpstr>Times New Roman</vt:lpstr>
      <vt:lpstr>Office Theme</vt:lpstr>
      <vt:lpstr>PowerPoint Presentation</vt:lpstr>
      <vt:lpstr>OBJECTIVE</vt:lpstr>
      <vt:lpstr>OPERATION</vt:lpstr>
      <vt:lpstr>PURPOSE</vt:lpstr>
      <vt:lpstr>COMPONENTS</vt:lpstr>
      <vt:lpstr>SPECIFICATIONS</vt:lpstr>
      <vt:lpstr>MARKET POTENTIAL</vt:lpstr>
      <vt:lpstr> WORK FLOW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srinu</dc:creator>
  <cp:lastModifiedBy>srinu</cp:lastModifiedBy>
  <cp:revision>11</cp:revision>
  <dcterms:created xsi:type="dcterms:W3CDTF">2020-01-27T07:51:40Z</dcterms:created>
  <dcterms:modified xsi:type="dcterms:W3CDTF">2020-01-27T09:10:20Z</dcterms:modified>
</cp:coreProperties>
</file>