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62" r:id="rId3"/>
    <p:sldId id="263" r:id="rId4"/>
    <p:sldId id="284" r:id="rId5"/>
    <p:sldId id="286" r:id="rId6"/>
    <p:sldId id="285"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 initials="V" lastIdx="1" clrIdx="0">
    <p:extLst>
      <p:ext uri="{19B8F6BF-5375-455C-9EA6-DF929625EA0E}">
        <p15:presenceInfo xmlns:p15="http://schemas.microsoft.com/office/powerpoint/2012/main" userId="Vign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45E97C6-C3A5-41DE-A528-BCA81C230350}"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41427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217162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46314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563366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2952547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993269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4014010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75752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51569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85937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91445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41922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35284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80110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80416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24209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A1702B-27B3-432D-9008-CFA2D138A9A9}"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427872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A1702B-27B3-432D-9008-CFA2D138A9A9}" type="datetimeFigureOut">
              <a:rPr lang="en-US" smtClean="0"/>
              <a:pPr/>
              <a:t>12/17/2019</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5E97C6-C3A5-41DE-A528-BCA81C230350}" type="slidenum">
              <a:rPr lang="en-US" smtClean="0"/>
              <a:pPr/>
              <a:t>‹#›</a:t>
            </a:fld>
            <a:endParaRPr lang="en-US"/>
          </a:p>
        </p:txBody>
      </p:sp>
    </p:spTree>
    <p:extLst>
      <p:ext uri="{BB962C8B-B14F-4D97-AF65-F5344CB8AC3E}">
        <p14:creationId xmlns:p14="http://schemas.microsoft.com/office/powerpoint/2010/main" val="396257211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jireeice.com/upload/2015/march-15/IJIREEICE6.pdf" TargetMode="External"/><Relationship Id="rId2" Type="http://schemas.openxmlformats.org/officeDocument/2006/relationships/hyperlink" Target="https://www.instructables.com/id/Arduino-Based-Simple-Blind-Navigation-Bracelet-AID/" TargetMode="External"/><Relationship Id="rId1" Type="http://schemas.openxmlformats.org/officeDocument/2006/relationships/slideLayout" Target="../slideLayouts/slideLayout6.xml"/><Relationship Id="rId6" Type="http://schemas.openxmlformats.org/officeDocument/2006/relationships/hyperlink" Target="https://create.arduino.cc/projecthub/muhammedazhar/third-eye-for-the-blind-8c246d" TargetMode="External"/><Relationship Id="rId5" Type="http://schemas.openxmlformats.org/officeDocument/2006/relationships/hyperlink" Target="https://www.robotechmaker.com/2016/11/third-eye-for-blind.html" TargetMode="External"/><Relationship Id="rId4" Type="http://schemas.openxmlformats.org/officeDocument/2006/relationships/hyperlink" Target="https://store.arduino.cc/usa/arduino-uno-rev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600"/>
            <a:ext cx="7117268" cy="1066802"/>
          </a:xfrm>
        </p:spPr>
        <p:txBody>
          <a:bodyPr>
            <a:noAutofit/>
          </a:bodyPr>
          <a:lstStyle/>
          <a:p>
            <a:br>
              <a:rPr lang="en-US" sz="2400" i="1" dirty="0">
                <a:latin typeface="Monotype Corsiva" pitchFamily="66" charset="0"/>
              </a:rPr>
            </a:br>
            <a:br>
              <a:rPr lang="en-US" sz="2400" i="1" dirty="0">
                <a:latin typeface="Monotype Corsiva" pitchFamily="66" charset="0"/>
              </a:rPr>
            </a:br>
            <a:br>
              <a:rPr lang="en-US" sz="2400" i="1" dirty="0">
                <a:solidFill>
                  <a:schemeClr val="accent1">
                    <a:lumMod val="50000"/>
                  </a:schemeClr>
                </a:solidFill>
                <a:latin typeface="Monotype Corsiva" pitchFamily="66" charset="0"/>
              </a:rPr>
            </a:br>
            <a:r>
              <a:rPr lang="en-US" sz="3600" b="1" i="1" dirty="0">
                <a:solidFill>
                  <a:schemeClr val="accent1">
                    <a:lumMod val="50000"/>
                  </a:schemeClr>
                </a:solidFill>
                <a:latin typeface="Times New Roman" pitchFamily="18" charset="0"/>
                <a:cs typeface="Times New Roman" pitchFamily="18" charset="0"/>
              </a:rPr>
              <a:t>PERI INSTITUTE OF TECHNOLOGY</a:t>
            </a:r>
            <a:br>
              <a:rPr lang="en-US" sz="2400" b="1" i="1" dirty="0">
                <a:latin typeface="Times New Roman" pitchFamily="18" charset="0"/>
                <a:cs typeface="Times New Roman" pitchFamily="18" charset="0"/>
              </a:rPr>
            </a:br>
            <a:br>
              <a:rPr lang="en-US" sz="2400" b="1" i="1" dirty="0">
                <a:latin typeface="Times New Roman" pitchFamily="18" charset="0"/>
                <a:cs typeface="Times New Roman" pitchFamily="18" charset="0"/>
              </a:rPr>
            </a:br>
            <a:r>
              <a:rPr lang="en-US" sz="2400" b="1" i="1"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8" name="Text Placeholder 7">
            <a:extLst>
              <a:ext uri="{FF2B5EF4-FFF2-40B4-BE49-F238E27FC236}">
                <a16:creationId xmlns:a16="http://schemas.microsoft.com/office/drawing/2014/main" id="{7E53C594-D849-4664-99D8-9DA1AA90BA63}"/>
              </a:ext>
            </a:extLst>
          </p:cNvPr>
          <p:cNvSpPr>
            <a:spLocks noGrp="1"/>
          </p:cNvSpPr>
          <p:nvPr>
            <p:ph type="body" sz="half" idx="2"/>
          </p:nvPr>
        </p:nvSpPr>
        <p:spPr>
          <a:xfrm>
            <a:off x="1112332" y="2438400"/>
            <a:ext cx="7041068" cy="3352800"/>
          </a:xfrm>
        </p:spPr>
        <p:txBody>
          <a:bodyPr>
            <a:normAutofit/>
          </a:body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Zeroth Review</a:t>
            </a:r>
          </a:p>
          <a:p>
            <a:r>
              <a:rPr lang="en-US" sz="3600" dirty="0">
                <a:solidFill>
                  <a:schemeClr val="accent1">
                    <a:lumMod val="75000"/>
                  </a:schemeClr>
                </a:solidFill>
                <a:latin typeface="Times New Roman" panose="02020603050405020304" pitchFamily="18" charset="0"/>
                <a:cs typeface="Times New Roman" panose="02020603050405020304" pitchFamily="18" charset="0"/>
              </a:rPr>
              <a:t>BE-ECE</a:t>
            </a:r>
          </a:p>
          <a:p>
            <a:endParaRPr lang="en-US" sz="3600" dirty="0"/>
          </a:p>
          <a:p>
            <a:r>
              <a:rPr lang="en-US" sz="3600" dirty="0"/>
              <a:t>                                                                                                </a:t>
            </a:r>
            <a:r>
              <a:rPr lang="en-US" sz="2800" dirty="0">
                <a:solidFill>
                  <a:schemeClr val="accent1">
                    <a:lumMod val="50000"/>
                  </a:schemeClr>
                </a:solidFill>
                <a:latin typeface="Times New Roman" panose="02020603050405020304" pitchFamily="18" charset="0"/>
                <a:cs typeface="Times New Roman" panose="02020603050405020304" pitchFamily="18" charset="0"/>
              </a:rPr>
              <a:t>Date:18.12.2019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ircle(in)">
                                      <p:cBhvr>
                                        <p:cTn id="15" dur="20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DA987-DB6D-40DA-AD37-A7DEE36C571E}"/>
              </a:ext>
            </a:extLst>
          </p:cNvPr>
          <p:cNvSpPr>
            <a:spLocks noGrp="1"/>
          </p:cNvSpPr>
          <p:nvPr>
            <p:ph type="title"/>
          </p:nvPr>
        </p:nvSpPr>
        <p:spPr>
          <a:xfrm>
            <a:off x="1113524" y="685800"/>
            <a:ext cx="7515991" cy="1447800"/>
          </a:xfrm>
        </p:spPr>
        <p:txBody>
          <a:bodyPr/>
          <a:lstStyle/>
          <a:p>
            <a:r>
              <a:rPr lang="en-US" b="1" dirty="0">
                <a:solidFill>
                  <a:schemeClr val="accent1">
                    <a:lumMod val="75000"/>
                  </a:schemeClr>
                </a:solidFill>
                <a:latin typeface="Arial Black" panose="020B0A04020102020204" pitchFamily="34" charset="0"/>
              </a:rPr>
              <a:t>3</a:t>
            </a:r>
            <a:r>
              <a:rPr lang="en-US" b="1" baseline="30000" dirty="0">
                <a:solidFill>
                  <a:schemeClr val="accent1">
                    <a:lumMod val="75000"/>
                  </a:schemeClr>
                </a:solidFill>
                <a:latin typeface="Arial Black" panose="020B0A04020102020204" pitchFamily="34" charset="0"/>
              </a:rPr>
              <a:t>rd</a:t>
            </a:r>
            <a:r>
              <a:rPr lang="en-US" b="1" dirty="0">
                <a:solidFill>
                  <a:schemeClr val="accent1">
                    <a:lumMod val="75000"/>
                  </a:schemeClr>
                </a:solidFill>
                <a:latin typeface="Arial Black" panose="020B0A04020102020204" pitchFamily="34" charset="0"/>
              </a:rPr>
              <a:t> Eye For Blind</a:t>
            </a:r>
            <a:endParaRPr lang="en-IN" b="1" dirty="0">
              <a:solidFill>
                <a:schemeClr val="accent1">
                  <a:lumMod val="75000"/>
                </a:schemeClr>
              </a:solidFill>
              <a:latin typeface="Arial Black" panose="020B0A04020102020204" pitchFamily="34" charset="0"/>
            </a:endParaRPr>
          </a:p>
        </p:txBody>
      </p:sp>
      <p:sp>
        <p:nvSpPr>
          <p:cNvPr id="6" name="Text Placeholder 5">
            <a:extLst>
              <a:ext uri="{FF2B5EF4-FFF2-40B4-BE49-F238E27FC236}">
                <a16:creationId xmlns:a16="http://schemas.microsoft.com/office/drawing/2014/main" id="{65025B4E-EE9F-4BDB-A8C5-5BD8E5036718}"/>
              </a:ext>
            </a:extLst>
          </p:cNvPr>
          <p:cNvSpPr>
            <a:spLocks noGrp="1"/>
          </p:cNvSpPr>
          <p:nvPr>
            <p:ph type="body" idx="1"/>
          </p:nvPr>
        </p:nvSpPr>
        <p:spPr>
          <a:xfrm>
            <a:off x="1113524" y="2667000"/>
            <a:ext cx="7515991" cy="3886200"/>
          </a:xfrm>
        </p:spPr>
        <p:txBody>
          <a:bodyPr/>
          <a:lstStyle/>
          <a:p>
            <a:r>
              <a:rPr lang="en-US" sz="3200"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N.Vignesh</a:t>
            </a:r>
            <a:r>
              <a:rPr lang="en-US" dirty="0">
                <a:latin typeface="Times New Roman" panose="02020603050405020304" pitchFamily="18" charset="0"/>
                <a:cs typeface="Times New Roman" panose="02020603050405020304" pitchFamily="18" charset="0"/>
              </a:rPr>
              <a:t> – 411516106064</a:t>
            </a:r>
          </a:p>
          <a:p>
            <a:r>
              <a:rPr lang="en-US" dirty="0" err="1">
                <a:latin typeface="Times New Roman" panose="02020603050405020304" pitchFamily="18" charset="0"/>
                <a:cs typeface="Times New Roman" panose="02020603050405020304" pitchFamily="18" charset="0"/>
              </a:rPr>
              <a:t>A.Riyaz</a:t>
            </a:r>
            <a:r>
              <a:rPr lang="en-US" dirty="0">
                <a:latin typeface="Times New Roman" panose="02020603050405020304" pitchFamily="18" charset="0"/>
                <a:cs typeface="Times New Roman" panose="02020603050405020304" pitchFamily="18" charset="0"/>
              </a:rPr>
              <a:t> Ahamed-411516106054</a:t>
            </a:r>
          </a:p>
          <a:p>
            <a:r>
              <a:rPr lang="en-US" dirty="0">
                <a:latin typeface="Times New Roman" panose="02020603050405020304" pitchFamily="18" charset="0"/>
                <a:cs typeface="Times New Roman" panose="02020603050405020304" pitchFamily="18" charset="0"/>
              </a:rPr>
              <a:t>M.Santhosh-411516106056</a:t>
            </a:r>
          </a:p>
          <a:p>
            <a:endParaRPr lang="en-US"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Supervisor</a:t>
            </a:r>
          </a:p>
          <a:p>
            <a:r>
              <a:rPr lang="en-US" dirty="0">
                <a:latin typeface="Times New Roman" panose="02020603050405020304" pitchFamily="18" charset="0"/>
                <a:cs typeface="Times New Roman" panose="02020603050405020304" pitchFamily="18" charset="0"/>
              </a:rPr>
              <a:t>Name- destination</a:t>
            </a:r>
          </a:p>
          <a:p>
            <a:endParaRPr lang="en-US" dirty="0">
              <a:latin typeface="Times New Roman" panose="02020603050405020304" pitchFamily="18" charset="0"/>
              <a:cs typeface="Times New Roman" panose="02020603050405020304" pitchFamily="18" charset="0"/>
            </a:endParaRPr>
          </a:p>
          <a:p>
            <a:endParaRPr lang="en-IN" dirty="0"/>
          </a:p>
        </p:txBody>
      </p:sp>
      <p:sp>
        <p:nvSpPr>
          <p:cNvPr id="7" name="Rectangle 6">
            <a:extLst>
              <a:ext uri="{FF2B5EF4-FFF2-40B4-BE49-F238E27FC236}">
                <a16:creationId xmlns:a16="http://schemas.microsoft.com/office/drawing/2014/main" id="{AFAA36B0-A120-4809-A149-33B8F3EE22A2}"/>
              </a:ext>
            </a:extLst>
          </p:cNvPr>
          <p:cNvSpPr/>
          <p:nvPr/>
        </p:nvSpPr>
        <p:spPr>
          <a:xfrm>
            <a:off x="457200" y="533400"/>
            <a:ext cx="8382000" cy="1384995"/>
          </a:xfrm>
          <a:prstGeom prst="rect">
            <a:avLst/>
          </a:prstGeom>
        </p:spPr>
        <p:txBody>
          <a:bodyPr wrap="square">
            <a:spAutoFit/>
          </a:bodyPr>
          <a:lstStyle/>
          <a:p>
            <a:endParaRPr lang="en-US" sz="3200" b="1" i="1" dirty="0">
              <a:latin typeface="Times New Roman" pitchFamily="18" charset="0"/>
              <a:cs typeface="Times New Roman" pitchFamily="18" charset="0"/>
            </a:endParaRPr>
          </a:p>
          <a:p>
            <a:endParaRPr lang="en-US" sz="2400" dirty="0">
              <a:latin typeface="Monotype Corsiva" pitchFamily="66" charset="0"/>
            </a:endParaRPr>
          </a:p>
          <a:p>
            <a:r>
              <a:rPr lang="en-US" sz="2800" i="1" dirty="0">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 calcmode="lin" valueType="num">
                                      <p:cBhvr additive="base">
                                        <p:cTn id="3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 calcmode="lin" valueType="num">
                                      <p:cBhvr additive="base">
                                        <p:cTn id="4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77200" cy="888961"/>
          </a:xfrm>
          <a:prstGeom prst="rect">
            <a:avLst/>
          </a:prstGeom>
        </p:spPr>
        <p:txBody>
          <a:bodyPr wrap="square">
            <a:spAutoFit/>
          </a:bodyPr>
          <a:lstStyle/>
          <a:p>
            <a:pPr algn="ctr"/>
            <a:endParaRPr lang="en-US" sz="2800" b="1" i="1"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p>
        </p:txBody>
      </p:sp>
      <p:sp>
        <p:nvSpPr>
          <p:cNvPr id="3" name="Title 2">
            <a:extLst>
              <a:ext uri="{FF2B5EF4-FFF2-40B4-BE49-F238E27FC236}">
                <a16:creationId xmlns:a16="http://schemas.microsoft.com/office/drawing/2014/main" id="{EA164049-EDC9-41B8-94CB-EA790192F12B}"/>
              </a:ext>
            </a:extLst>
          </p:cNvPr>
          <p:cNvSpPr>
            <a:spLocks noGrp="1"/>
          </p:cNvSpPr>
          <p:nvPr>
            <p:ph type="title"/>
          </p:nvPr>
        </p:nvSpPr>
        <p:spPr>
          <a:xfrm>
            <a:off x="1006751" y="457200"/>
            <a:ext cx="7704667" cy="1250958"/>
          </a:xfrm>
        </p:spPr>
        <p:txBody>
          <a:bodyPr/>
          <a:lstStyle/>
          <a:p>
            <a:r>
              <a:rPr lang="en-US" b="1" i="1" dirty="0">
                <a:latin typeface="Times New Roman" panose="02020603050405020304" pitchFamily="18" charset="0"/>
                <a:cs typeface="Times New Roman"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287AE3E-4684-4BB7-BEB7-F3F574F8F103}"/>
              </a:ext>
            </a:extLst>
          </p:cNvPr>
          <p:cNvSpPr>
            <a:spLocks noGrp="1"/>
          </p:cNvSpPr>
          <p:nvPr>
            <p:ph idx="1"/>
          </p:nvPr>
        </p:nvSpPr>
        <p:spPr>
          <a:xfrm>
            <a:off x="913878" y="1658402"/>
            <a:ext cx="7704667" cy="474239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Third eye for people who are blind is an innovation which helps the blind people to navigate with speed and confidence by detecting the nearby obstacles using the help of ultrasonic waves and notify them with buzzer sound or vibration. They only need to wear this device as a band or cloth.</a:t>
            </a:r>
          </a:p>
          <a:p>
            <a:r>
              <a:rPr lang="en-US" dirty="0">
                <a:latin typeface="Times New Roman" panose="02020603050405020304" pitchFamily="18" charset="0"/>
                <a:cs typeface="Times New Roman" panose="02020603050405020304" pitchFamily="18" charset="0"/>
              </a:rPr>
              <a:t>According to WHO 39 million peoples are estimated as blind worldwide. They are suffering a lot of hardship in their daily life. </a:t>
            </a:r>
          </a:p>
          <a:p>
            <a:r>
              <a:rPr lang="en-US" dirty="0">
                <a:latin typeface="Times New Roman" panose="02020603050405020304" pitchFamily="18" charset="0"/>
                <a:cs typeface="Times New Roman" panose="02020603050405020304" pitchFamily="18" charset="0"/>
              </a:rPr>
              <a:t>The affected ones have been using the traditional white cane for many years which although being effective, still has a lot of disadvantages. Another way is, having a pet animal such as a dog, but it is really expensive. So the aim of the project is to develop a cheap and more efficient way to help visually impaired to navigate with greater comfort, speed and confidence.</a:t>
            </a:r>
          </a:p>
          <a:p>
            <a:r>
              <a:rPr lang="en-US" dirty="0"/>
              <a:t> The advantage of our project is the first wearable technology for people who are blind using ultrasonic waves to detect the obstacles thus notifying the user through vibrations/buzzer sound. Now a days there are so many instruments and smart devices for visually impaired peoples for navigation but most of them have certain problems for carrying and the major drawbacks is those need a lot of training to use.</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05800" cy="1754326"/>
          </a:xfrm>
          <a:prstGeom prst="rect">
            <a:avLst/>
          </a:prstGeom>
        </p:spPr>
        <p:txBody>
          <a:bodyPr wrap="square">
            <a:spAutoFit/>
          </a:bodyPr>
          <a:lstStyle/>
          <a:p>
            <a:endParaRPr lang="en-US" b="0" dirty="0">
              <a:latin typeface="Times New Roman" pitchFamily="18" charset="0"/>
              <a:cs typeface="Times New Roman" pitchFamily="18" charset="0"/>
            </a:endParaRPr>
          </a:p>
          <a:p>
            <a:r>
              <a:rPr lang="en-US" sz="3600" dirty="0">
                <a:latin typeface="Monotype Corsiva" pitchFamily="66" charset="0"/>
              </a:rPr>
              <a:t>			      </a:t>
            </a:r>
            <a:endParaRPr lang="en-US" sz="2800" b="1" i="1" dirty="0">
              <a:latin typeface="Times New Roman" panose="02020603050405020304" pitchFamily="18" charset="0"/>
              <a:cs typeface="Times New Roman" pitchFamily="18" charset="0"/>
            </a:endParaRPr>
          </a:p>
          <a:p>
            <a:endParaRPr lang="en-US" dirty="0">
              <a:latin typeface="Times New Roman" pitchFamily="18" charset="0"/>
              <a:cs typeface="Times New Roman" pitchFamily="18" charset="0"/>
            </a:endParaRPr>
          </a:p>
          <a:p>
            <a:endParaRPr lang="en-US" sz="3600" dirty="0">
              <a:latin typeface="Monotype Corsiva" pitchFamily="66" charset="0"/>
              <a:cs typeface="Times New Roman" pitchFamily="18" charset="0"/>
            </a:endParaRPr>
          </a:p>
        </p:txBody>
      </p:sp>
      <p:sp>
        <p:nvSpPr>
          <p:cNvPr id="7" name="Title 6">
            <a:extLst>
              <a:ext uri="{FF2B5EF4-FFF2-40B4-BE49-F238E27FC236}">
                <a16:creationId xmlns:a16="http://schemas.microsoft.com/office/drawing/2014/main" id="{E6665F0C-54C7-4FDD-B907-0737EFB00B16}"/>
              </a:ext>
            </a:extLst>
          </p:cNvPr>
          <p:cNvSpPr>
            <a:spLocks noGrp="1"/>
          </p:cNvSpPr>
          <p:nvPr>
            <p:ph type="title"/>
          </p:nvPr>
        </p:nvSpPr>
        <p:spPr/>
        <p:txBody>
          <a:bodyPr/>
          <a:lstStyle/>
          <a:p>
            <a:r>
              <a:rPr lang="en-US" dirty="0"/>
              <a:t>References:</a:t>
            </a:r>
            <a:endParaRPr lang="en-IN" dirty="0"/>
          </a:p>
        </p:txBody>
      </p:sp>
      <p:sp>
        <p:nvSpPr>
          <p:cNvPr id="6" name="Title 2">
            <a:extLst>
              <a:ext uri="{FF2B5EF4-FFF2-40B4-BE49-F238E27FC236}">
                <a16:creationId xmlns:a16="http://schemas.microsoft.com/office/drawing/2014/main" id="{75E41116-9A2A-4B3B-A891-CD16D9976710}"/>
              </a:ext>
            </a:extLst>
          </p:cNvPr>
          <p:cNvSpPr>
            <a:spLocks noGrp="1"/>
          </p:cNvSpPr>
          <p:nvPr>
            <p:ph idx="4294967295"/>
          </p:nvPr>
        </p:nvSpPr>
        <p:spPr>
          <a:xfrm>
            <a:off x="1439863" y="2667000"/>
            <a:ext cx="7704137" cy="3332163"/>
          </a:xfrm>
        </p:spPr>
        <p:txBody>
          <a:bodyPr>
            <a:normAutofit fontScale="92500" lnSpcReduction="10000"/>
          </a:bodyPr>
          <a:lstStyle/>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2"/>
              </a:rPr>
              <a:t>https://www.instructables.com/id/Arduino-Based-Simple-Blind-Navigation-Bracelet-AID/</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3"/>
              </a:rPr>
              <a:t>https://www.ijireeice.com/upload/2015/march-15/IJIREEICE6.pdf</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4"/>
              </a:rPr>
              <a:t>https://store.arduino.cc/usa/arduino-uno-rev3</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5"/>
              </a:rPr>
              <a:t>https://www.robotechmaker.com/2016/11/third-eye-for-blind.html</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6"/>
              </a:rPr>
              <a:t>https://create.arduino.cc/projecthub/muhammedazhar/third-eye-for-the-blind-8c246d</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6F26C-F0D6-45BF-A38F-95F5DD313FD4}"/>
              </a:ext>
            </a:extLst>
          </p:cNvPr>
          <p:cNvSpPr>
            <a:spLocks noGrp="1"/>
          </p:cNvSpPr>
          <p:nvPr>
            <p:ph type="title"/>
          </p:nvPr>
        </p:nvSpPr>
        <p:spPr/>
        <p:txBody>
          <a:bodyPr/>
          <a:lstStyle/>
          <a:p>
            <a:r>
              <a:rPr lang="en-US" dirty="0"/>
              <a:t>Base Paper</a:t>
            </a:r>
            <a:endParaRPr lang="en-IN" dirty="0"/>
          </a:p>
        </p:txBody>
      </p:sp>
      <p:sp>
        <p:nvSpPr>
          <p:cNvPr id="5" name="Content Placeholder 4">
            <a:extLst>
              <a:ext uri="{FF2B5EF4-FFF2-40B4-BE49-F238E27FC236}">
                <a16:creationId xmlns:a16="http://schemas.microsoft.com/office/drawing/2014/main" id="{DF70F9EC-620F-4550-8EE7-073E546926AA}"/>
              </a:ext>
            </a:extLst>
          </p:cNvPr>
          <p:cNvSpPr>
            <a:spLocks noGrp="1"/>
          </p:cNvSpPr>
          <p:nvPr>
            <p:ph idx="1"/>
          </p:nvPr>
        </p:nvSpPr>
        <p:spPr/>
        <p:txBody>
          <a:bodyPr>
            <a:normAutofit fontScale="85000" lnSpcReduction="10000"/>
          </a:bodyPr>
          <a:lstStyle/>
          <a:p>
            <a:r>
              <a:rPr lang="en-US" sz="2000" dirty="0">
                <a:latin typeface="Times New Roman" panose="02020603050405020304" pitchFamily="18" charset="0"/>
                <a:cs typeface="Times New Roman" panose="02020603050405020304" pitchFamily="18" charset="0"/>
              </a:rPr>
              <a:t>INTERNATIONAL JOURNAL OF INNOVATIVE RESEARCH IN ELECTRICAL, ELECTRONICS, INSTRUMENTATION AND CONTROL ENGINEERING Vol. 3, Issue 3, March 2015 Copyright to IJIREEICE DOI 10.17148/IJIREEICE.2015.3306 26.” </a:t>
            </a:r>
            <a:r>
              <a:rPr lang="en-US" sz="2000" b="1" dirty="0">
                <a:latin typeface="Times New Roman" panose="02020603050405020304" pitchFamily="18" charset="0"/>
                <a:cs typeface="Times New Roman" panose="02020603050405020304" pitchFamily="18" charset="0"/>
              </a:rPr>
              <a:t>Design and Development of Virtual Eye for the Blind”.</a:t>
            </a:r>
            <a:r>
              <a:rPr lang="en-IN" sz="2000" dirty="0">
                <a:latin typeface="Times New Roman" panose="02020603050405020304" pitchFamily="18" charset="0"/>
                <a:cs typeface="Times New Roman" panose="02020603050405020304" pitchFamily="18" charset="0"/>
              </a:rPr>
              <a:t> 10.17148/IJIREEICE.2015.3306 </a:t>
            </a:r>
          </a:p>
          <a:p>
            <a:r>
              <a:rPr lang="en-US" sz="2000" dirty="0">
                <a:latin typeface="Times New Roman" panose="02020603050405020304" pitchFamily="18" charset="0"/>
                <a:cs typeface="Times New Roman" panose="02020603050405020304" pitchFamily="18" charset="0"/>
              </a:rPr>
              <a:t>National Journal of Multidisciplinary Research and Development ISSN: 2455-9040 Impact Factor: RJIF 5.22 www.nationaljournals.com Volume 3; Issue 1; January 2018; Page No. 752-756 </a:t>
            </a:r>
            <a:r>
              <a:rPr lang="en-US" sz="2000" b="1" dirty="0">
                <a:latin typeface="Times New Roman" panose="02020603050405020304" pitchFamily="18" charset="0"/>
                <a:cs typeface="Times New Roman" panose="02020603050405020304" pitchFamily="18" charset="0"/>
              </a:rPr>
              <a:t>.“Third eye for the blind using </a:t>
            </a:r>
            <a:r>
              <a:rPr lang="en-US" sz="2000" b="1" dirty="0" err="1">
                <a:latin typeface="Times New Roman" panose="02020603050405020304" pitchFamily="18" charset="0"/>
                <a:cs typeface="Times New Roman" panose="02020603050405020304" pitchFamily="18" charset="0"/>
              </a:rPr>
              <a:t>arduino</a:t>
            </a:r>
            <a:r>
              <a:rPr lang="en-US" sz="2000" b="1" dirty="0">
                <a:latin typeface="Times New Roman" panose="02020603050405020304" pitchFamily="18" charset="0"/>
                <a:cs typeface="Times New Roman" panose="02020603050405020304" pitchFamily="18" charset="0"/>
              </a:rPr>
              <a:t> and ultrasonic sensors”</a:t>
            </a:r>
          </a:p>
          <a:p>
            <a:r>
              <a:rPr lang="en-US" sz="2000" dirty="0"/>
              <a:t>International Journal of Advanced Research in Science, Engineering and Technology Vol. 5, Issue 4 , April 2018 </a:t>
            </a:r>
            <a:r>
              <a:rPr lang="en-US" sz="2000" b="1" dirty="0"/>
              <a:t>.” Third Eye Navigator for Visually Challenged”.</a:t>
            </a:r>
            <a:endParaRPr lang="en-US" sz="20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203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2575" y="2362200"/>
            <a:ext cx="3058851" cy="830997"/>
          </a:xfrm>
          <a:prstGeom prst="rect">
            <a:avLst/>
          </a:prstGeom>
        </p:spPr>
        <p:txBody>
          <a:bodyPr wrap="square">
            <a:spAutoFit/>
          </a:bodyPr>
          <a:lstStyle/>
          <a:p>
            <a:pPr algn="ctr" fontAlgn="auto">
              <a:spcBef>
                <a:spcPts val="0"/>
              </a:spcBef>
              <a:spcAft>
                <a:spcPts val="0"/>
              </a:spcAft>
              <a:defRPr/>
            </a:pPr>
            <a:r>
              <a:rPr lang="en-US" sz="4800" i="1" spc="150" dirty="0">
                <a:ln w="11430"/>
                <a:effectLst>
                  <a:outerShdw blurRad="25400" algn="tl" rotWithShape="0">
                    <a:srgbClr val="000000">
                      <a:alpha val="43000"/>
                    </a:srgbClr>
                  </a:outerShdw>
                </a:effectLst>
                <a:latin typeface="Times New Roman" pitchFamily="18" charset="0"/>
                <a:cs typeface="Times New Roman"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404</TotalTime>
  <Words>450</Words>
  <Application>Microsoft Office PowerPoint</Application>
  <PresentationFormat>On-screen Show (4:3)</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Corbel</vt:lpstr>
      <vt:lpstr>Monotype Corsiva</vt:lpstr>
      <vt:lpstr>Times New Roman</vt:lpstr>
      <vt:lpstr>Parallax</vt:lpstr>
      <vt:lpstr>   PERI INSTITUTE OF TECHNOLOGY    </vt:lpstr>
      <vt:lpstr>3rd Eye For Blind</vt:lpstr>
      <vt:lpstr>Abstract</vt:lpstr>
      <vt:lpstr>References:</vt:lpstr>
      <vt:lpstr>Base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 N. M  Jain  Engineering           College    Phase – II   Review  - III  M.E  (Applied Electronics)         Date : 07.05.2013 </dc:title>
  <dc:creator>Admin</dc:creator>
  <cp:lastModifiedBy>Vignesh</cp:lastModifiedBy>
  <cp:revision>158</cp:revision>
  <dcterms:created xsi:type="dcterms:W3CDTF">2013-06-28T05:13:35Z</dcterms:created>
  <dcterms:modified xsi:type="dcterms:W3CDTF">2019-12-17T17:48:58Z</dcterms:modified>
</cp:coreProperties>
</file>