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4" r:id="rId15"/>
    <p:sldId id="268" r:id="rId16"/>
    <p:sldId id="269" r:id="rId17"/>
    <p:sldId id="270" r:id="rId18"/>
    <p:sldId id="272"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4583" autoAdjust="0"/>
    <p:restoredTop sz="86377" autoAdjust="0"/>
  </p:normalViewPr>
  <p:slideViewPr>
    <p:cSldViewPr>
      <p:cViewPr>
        <p:scale>
          <a:sx n="115" d="100"/>
          <a:sy n="115" d="100"/>
        </p:scale>
        <p:origin x="-336" y="114"/>
      </p:cViewPr>
      <p:guideLst>
        <p:guide orient="horz" pos="2160"/>
        <p:guide pos="2880"/>
      </p:guideLst>
    </p:cSldViewPr>
  </p:slideViewPr>
  <p:outlineViewPr>
    <p:cViewPr>
      <p:scale>
        <a:sx n="33" d="100"/>
        <a:sy n="33" d="100"/>
      </p:scale>
      <p:origin x="0" y="289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76BBD-BC6B-4BA5-A520-ED4E7B88C06B}" type="datetimeFigureOut">
              <a:rPr lang="en-US" smtClean="0"/>
              <a:pPr/>
              <a:t>5/14/2013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07AD1C-F200-4EB1-AD2E-52FB33F2C47A}" type="slidenum">
              <a:rPr lang="en-US" smtClean="0"/>
              <a:pPr/>
              <a:t>‹#›</a:t>
            </a:fld>
            <a:endParaRPr lang="en-US" dirty="0"/>
          </a:p>
        </p:txBody>
      </p:sp>
    </p:spTree>
    <p:extLst>
      <p:ext uri="{BB962C8B-B14F-4D97-AF65-F5344CB8AC3E}">
        <p14:creationId xmlns:p14="http://schemas.microsoft.com/office/powerpoint/2010/main" val="428162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D07AD1C-F200-4EB1-AD2E-52FB33F2C47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07AD1C-F200-4EB1-AD2E-52FB33F2C47A}"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B04C8FE-3390-40E0-AD2E-D6EAE5CEDD68}" type="datetimeFigureOut">
              <a:rPr lang="en-US" smtClean="0"/>
              <a:pPr/>
              <a:t>5/14/2013</a:t>
            </a:fld>
            <a:endParaRPr lang="en-US" dirty="0"/>
          </a:p>
        </p:txBody>
      </p:sp>
      <p:sp>
        <p:nvSpPr>
          <p:cNvPr id="16" name="Slide Number Placeholder 15"/>
          <p:cNvSpPr>
            <a:spLocks noGrp="1"/>
          </p:cNvSpPr>
          <p:nvPr>
            <p:ph type="sldNum" sz="quarter" idx="11"/>
          </p:nvPr>
        </p:nvSpPr>
        <p:spPr/>
        <p:txBody>
          <a:bodyPr/>
          <a:lstStyle/>
          <a:p>
            <a:fld id="{5137E468-36AE-4DCF-8FC9-B61E94B0F234}"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04C8FE-3390-40E0-AD2E-D6EAE5CEDD68}" type="datetimeFigureOut">
              <a:rPr lang="en-US" smtClean="0"/>
              <a:pPr/>
              <a:t>5/14/2013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7E468-36AE-4DCF-8FC9-B61E94B0F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04C8FE-3390-40E0-AD2E-D6EAE5CEDD68}" type="datetimeFigureOut">
              <a:rPr lang="en-US" smtClean="0"/>
              <a:pPr/>
              <a:t>5/14/2013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7E468-36AE-4DCF-8FC9-B61E94B0F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6B04C8FE-3390-40E0-AD2E-D6EAE5CEDD68}" type="datetimeFigureOut">
              <a:rPr lang="en-US" smtClean="0"/>
              <a:pPr/>
              <a:t>5/14/2013</a:t>
            </a:fld>
            <a:endParaRPr lang="en-US" dirty="0"/>
          </a:p>
        </p:txBody>
      </p:sp>
      <p:sp>
        <p:nvSpPr>
          <p:cNvPr id="15" name="Slide Number Placeholder 14"/>
          <p:cNvSpPr>
            <a:spLocks noGrp="1"/>
          </p:cNvSpPr>
          <p:nvPr>
            <p:ph type="sldNum" sz="quarter" idx="15"/>
          </p:nvPr>
        </p:nvSpPr>
        <p:spPr/>
        <p:txBody>
          <a:bodyPr/>
          <a:lstStyle>
            <a:lvl1pPr algn="ctr">
              <a:defRPr/>
            </a:lvl1pPr>
          </a:lstStyle>
          <a:p>
            <a:fld id="{5137E468-36AE-4DCF-8FC9-B61E94B0F234}"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04C8FE-3390-40E0-AD2E-D6EAE5CEDD68}" type="datetimeFigureOut">
              <a:rPr lang="en-US" smtClean="0"/>
              <a:pPr/>
              <a:t>5/14/2013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7E468-36AE-4DCF-8FC9-B61E94B0F23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B04C8FE-3390-40E0-AD2E-D6EAE5CEDD68}" type="datetimeFigureOut">
              <a:rPr lang="en-US" smtClean="0"/>
              <a:pPr/>
              <a:t>5/14/2013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7E468-36AE-4DCF-8FC9-B61E94B0F234}"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137E468-36AE-4DCF-8FC9-B61E94B0F23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6B04C8FE-3390-40E0-AD2E-D6EAE5CEDD68}" type="datetimeFigureOut">
              <a:rPr lang="en-US" smtClean="0"/>
              <a:pPr/>
              <a:t>5/14/2013</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04C8FE-3390-40E0-AD2E-D6EAE5CEDD68}" type="datetimeFigureOut">
              <a:rPr lang="en-US" smtClean="0"/>
              <a:pPr/>
              <a:t>5/14/2013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7E468-36AE-4DCF-8FC9-B61E94B0F234}"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4C8FE-3390-40E0-AD2E-D6EAE5CEDD68}" type="datetimeFigureOut">
              <a:rPr lang="en-US" smtClean="0"/>
              <a:pPr/>
              <a:t>5/14/2013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37E468-36AE-4DCF-8FC9-B61E94B0F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6B04C8FE-3390-40E0-AD2E-D6EAE5CEDD68}" type="datetimeFigureOut">
              <a:rPr lang="en-US" smtClean="0"/>
              <a:pPr/>
              <a:t>5/14/2013</a:t>
            </a:fld>
            <a:endParaRPr lang="en-US" dirty="0"/>
          </a:p>
        </p:txBody>
      </p:sp>
      <p:sp>
        <p:nvSpPr>
          <p:cNvPr id="9" name="Slide Number Placeholder 8"/>
          <p:cNvSpPr>
            <a:spLocks noGrp="1"/>
          </p:cNvSpPr>
          <p:nvPr>
            <p:ph type="sldNum" sz="quarter" idx="15"/>
          </p:nvPr>
        </p:nvSpPr>
        <p:spPr/>
        <p:txBody>
          <a:bodyPr/>
          <a:lstStyle/>
          <a:p>
            <a:fld id="{5137E468-36AE-4DCF-8FC9-B61E94B0F234}"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6B04C8FE-3390-40E0-AD2E-D6EAE5CEDD68}" type="datetimeFigureOut">
              <a:rPr lang="en-US" smtClean="0"/>
              <a:pPr/>
              <a:t>5/14/2013</a:t>
            </a:fld>
            <a:endParaRPr lang="en-US" dirty="0"/>
          </a:p>
        </p:txBody>
      </p:sp>
      <p:sp>
        <p:nvSpPr>
          <p:cNvPr id="9" name="Slide Number Placeholder 8"/>
          <p:cNvSpPr>
            <a:spLocks noGrp="1"/>
          </p:cNvSpPr>
          <p:nvPr>
            <p:ph type="sldNum" sz="quarter" idx="11"/>
          </p:nvPr>
        </p:nvSpPr>
        <p:spPr/>
        <p:txBody>
          <a:bodyPr/>
          <a:lstStyle/>
          <a:p>
            <a:fld id="{5137E468-36AE-4DCF-8FC9-B61E94B0F23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B04C8FE-3390-40E0-AD2E-D6EAE5CEDD68}" type="datetimeFigureOut">
              <a:rPr lang="en-US" smtClean="0"/>
              <a:pPr/>
              <a:t>5/14/2013</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5137E468-36AE-4DCF-8FC9-B61E94B0F234}"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glprogramming.com/" TargetMode="External"/><Relationship Id="rId2" Type="http://schemas.openxmlformats.org/officeDocument/2006/relationships/hyperlink" Target="http://www.opengl.or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V="1">
            <a:off x="685800" y="5257800"/>
            <a:ext cx="8077200" cy="1143000"/>
          </a:xfrm>
        </p:spPr>
        <p:txBody>
          <a:bodyPr/>
          <a:lstStyle/>
          <a:p>
            <a:endParaRPr lang="en-IN" dirty="0" smtClean="0"/>
          </a:p>
          <a:p>
            <a:endParaRPr lang="en-US" dirty="0"/>
          </a:p>
        </p:txBody>
      </p:sp>
      <p:sp>
        <p:nvSpPr>
          <p:cNvPr id="7" name="Title 6"/>
          <p:cNvSpPr>
            <a:spLocks noGrp="1"/>
          </p:cNvSpPr>
          <p:nvPr>
            <p:ph type="ctrTitle"/>
          </p:nvPr>
        </p:nvSpPr>
        <p:spPr>
          <a:xfrm>
            <a:off x="395536" y="692696"/>
            <a:ext cx="8062912" cy="1470025"/>
          </a:xfrm>
        </p:spPr>
        <p:txBody>
          <a:bodyPr>
            <a:normAutofit/>
          </a:bodyPr>
          <a:lstStyle/>
          <a:p>
            <a:r>
              <a:rPr lang="en-US" sz="6000" dirty="0" smtClean="0">
                <a:solidFill>
                  <a:schemeClr val="accent6">
                    <a:lumMod val="50000"/>
                  </a:schemeClr>
                </a:solidFill>
              </a:rPr>
              <a:t>BOUNCING BALL</a:t>
            </a:r>
            <a:endParaRPr lang="en-IN" sz="6000" dirty="0">
              <a:solidFill>
                <a:schemeClr val="accent6">
                  <a:lumMod val="50000"/>
                </a:schemeClr>
              </a:solidFill>
            </a:endParaRPr>
          </a:p>
        </p:txBody>
      </p:sp>
      <p:sp>
        <p:nvSpPr>
          <p:cNvPr id="12" name="Rectangle 11"/>
          <p:cNvSpPr/>
          <p:nvPr/>
        </p:nvSpPr>
        <p:spPr>
          <a:xfrm>
            <a:off x="990600" y="5562600"/>
            <a:ext cx="7315200" cy="369332"/>
          </a:xfrm>
          <a:prstGeom prst="rect">
            <a:avLst/>
          </a:prstGeom>
          <a:blipFill dpi="0" rotWithShape="1">
            <a:blip r:embed="rId3"/>
            <a:srcRect/>
            <a:tile tx="0" ty="0" sx="100000" sy="100000" flip="xy" algn="tl"/>
          </a:blipFill>
        </p:spPr>
        <p:txBody>
          <a:bodyPr wrap="square">
            <a:spAutoFit/>
          </a:bodyPr>
          <a:lstStyle/>
          <a:p>
            <a:pPr algn="ctr"/>
            <a:r>
              <a:rPr lang="en-US" dirty="0" smtClean="0">
                <a:solidFill>
                  <a:schemeClr val="bg1">
                    <a:lumMod val="95000"/>
                    <a:lumOff val="5000"/>
                  </a:schemeClr>
                </a:solidFill>
                <a:latin typeface="Cooper Black" pitchFamily="18" charset="0"/>
              </a:rPr>
              <a:t>PRESENETED BY VIGNESH.N.M AND UJJWAL KUMAR</a:t>
            </a:r>
            <a:endParaRPr lang="en-IN" dirty="0">
              <a:solidFill>
                <a:schemeClr val="bg1">
                  <a:lumMod val="95000"/>
                  <a:lumOff val="5000"/>
                </a:schemeClr>
              </a:solidFill>
              <a:latin typeface="Cooper Black" pitchFamily="18" charset="0"/>
            </a:endParaRPr>
          </a:p>
        </p:txBody>
      </p:sp>
      <p:sp>
        <p:nvSpPr>
          <p:cNvPr id="8" name="Oval 7"/>
          <p:cNvSpPr/>
          <p:nvPr/>
        </p:nvSpPr>
        <p:spPr>
          <a:xfrm rot="1035835">
            <a:off x="4039015" y="2391960"/>
            <a:ext cx="914400" cy="9144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40000"/>
                  <a:lumOff val="60000"/>
                </a:schemeClr>
              </a:solidFill>
            </a:endParaRPr>
          </a:p>
        </p:txBody>
      </p:sp>
      <p:sp>
        <p:nvSpPr>
          <p:cNvPr id="9" name="Rectangle 8"/>
          <p:cNvSpPr/>
          <p:nvPr/>
        </p:nvSpPr>
        <p:spPr>
          <a:xfrm>
            <a:off x="1304968" y="4319946"/>
            <a:ext cx="6507391" cy="428628"/>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p:nvSpPr>
        <p:spPr>
          <a:xfrm rot="1035835">
            <a:off x="4054671" y="3614206"/>
            <a:ext cx="914400" cy="9144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lumMod val="40000"/>
                  <a:lumOff val="60000"/>
                </a:schemeClr>
              </a:solidFill>
            </a:endParaRPr>
          </a:p>
        </p:txBody>
      </p:sp>
      <p:cxnSp>
        <p:nvCxnSpPr>
          <p:cNvPr id="4" name="Straight Connector 3"/>
          <p:cNvCxnSpPr/>
          <p:nvPr/>
        </p:nvCxnSpPr>
        <p:spPr>
          <a:xfrm>
            <a:off x="3995936" y="2849160"/>
            <a:ext cx="0" cy="1299920"/>
          </a:xfrm>
          <a:prstGeom prst="line">
            <a:avLst/>
          </a:prstGeom>
          <a:ln cap="rnd">
            <a:prstDash val="dash"/>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p:nvCxnSpPr>
        <p:spPr>
          <a:xfrm>
            <a:off x="5004048" y="2849160"/>
            <a:ext cx="0" cy="1299920"/>
          </a:xfrm>
          <a:prstGeom prst="line">
            <a:avLst/>
          </a:prstGeom>
          <a:ln cap="rnd">
            <a:prstDash val="dash"/>
          </a:ln>
        </p:spPr>
        <p:style>
          <a:lnRef idx="1">
            <a:schemeClr val="accent6"/>
          </a:lnRef>
          <a:fillRef idx="0">
            <a:schemeClr val="accent6"/>
          </a:fillRef>
          <a:effectRef idx="0">
            <a:schemeClr val="accent6"/>
          </a:effectRef>
          <a:fontRef idx="minor">
            <a:schemeClr val="tx1"/>
          </a:fontRef>
        </p:style>
      </p:cxn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nodePh="1">
                                  <p:stCondLst>
                                    <p:cond delay="0"/>
                                  </p:stCondLst>
                                  <p:endCondLst>
                                    <p:cond evt="begin" delay="0">
                                      <p:tn val="5"/>
                                    </p:cond>
                                  </p:end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8305800" cy="4827155"/>
          </a:xfrm>
          <a:prstGeom prst="rect">
            <a:avLst/>
          </a:prstGeom>
        </p:spPr>
        <p:txBody>
          <a:bodyPr wrap="square">
            <a:spAutoFit/>
          </a:bodyPr>
          <a:lstStyle/>
          <a:p>
            <a:pPr>
              <a:lnSpc>
                <a:spcPct val="80000"/>
              </a:lnSpc>
              <a:buClr>
                <a:schemeClr val="tx1"/>
              </a:buClr>
              <a:buFont typeface="Wingdings" pitchFamily="2" charset="2"/>
              <a:buNone/>
            </a:pPr>
            <a:r>
              <a:rPr lang="en-US" sz="2400" b="1" dirty="0" smtClean="0">
                <a:solidFill>
                  <a:srgbClr val="FF0000"/>
                </a:solidFill>
              </a:rPr>
              <a:t>void </a:t>
            </a:r>
            <a:r>
              <a:rPr lang="en-US" sz="2400" b="1" dirty="0" err="1" smtClean="0">
                <a:solidFill>
                  <a:srgbClr val="FF0000"/>
                </a:solidFill>
              </a:rPr>
              <a:t>glutMainLoop</a:t>
            </a:r>
            <a:r>
              <a:rPr lang="en-US" sz="2400" b="1" dirty="0" smtClean="0">
                <a:solidFill>
                  <a:srgbClr val="FF0000"/>
                </a:solidFill>
              </a:rPr>
              <a:t>(void);</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This  routine should be called at most once in a GLUT program. Once called, this routine will never return. It will call as necessary any callbacks that have been registered. </a:t>
            </a:r>
            <a:endParaRPr lang="en-US" sz="2400" b="1" dirty="0" smtClean="0"/>
          </a:p>
          <a:p>
            <a:pPr>
              <a:lnSpc>
                <a:spcPct val="80000"/>
              </a:lnSpc>
              <a:buClr>
                <a:schemeClr val="tx1"/>
              </a:buClr>
              <a:buFont typeface="Wingdings" pitchFamily="2" charset="2"/>
              <a:buNone/>
            </a:pPr>
            <a:r>
              <a:rPr lang="en-US" sz="2400" b="1" dirty="0" smtClean="0"/>
              <a:t> </a:t>
            </a:r>
            <a:r>
              <a:rPr lang="en-US" sz="2400" b="1" dirty="0" err="1" smtClean="0">
                <a:solidFill>
                  <a:srgbClr val="FF0000"/>
                </a:solidFill>
              </a:rPr>
              <a:t>glutPostRedisplay</a:t>
            </a:r>
            <a:r>
              <a:rPr lang="en-US" sz="2400" b="1" dirty="0" smtClean="0">
                <a:solidFill>
                  <a:srgbClr val="FF0000"/>
                </a:solidFill>
              </a:rPr>
              <a:t>(void);</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Marks the current window as needing to be redisplayed</a:t>
            </a:r>
            <a:endParaRPr lang="en-IN" sz="2400" b="1" dirty="0" smtClean="0"/>
          </a:p>
          <a:p>
            <a:pPr>
              <a:lnSpc>
                <a:spcPct val="80000"/>
              </a:lnSpc>
              <a:buClr>
                <a:schemeClr val="tx1"/>
              </a:buClr>
              <a:buFont typeface="Wingdings" pitchFamily="2" charset="2"/>
              <a:buNone/>
            </a:pPr>
            <a:r>
              <a:rPr lang="en-IN" sz="2400" b="1" dirty="0" smtClean="0">
                <a:solidFill>
                  <a:srgbClr val="FF0000"/>
                </a:solidFill>
              </a:rPr>
              <a:t>void </a:t>
            </a:r>
            <a:r>
              <a:rPr lang="en-IN" sz="2400" b="1" dirty="0" err="1" smtClean="0">
                <a:solidFill>
                  <a:srgbClr val="FF0000"/>
                </a:solidFill>
              </a:rPr>
              <a:t>glLoadIdentity</a:t>
            </a:r>
            <a:r>
              <a:rPr lang="en-IN" sz="2400" b="1" dirty="0" smtClean="0">
                <a:solidFill>
                  <a:srgbClr val="FF0000"/>
                </a:solidFill>
              </a:rPr>
              <a:t>(void);</a:t>
            </a:r>
            <a:r>
              <a:rPr lang="en-US" sz="2400" b="1" dirty="0" smtClean="0">
                <a:solidFill>
                  <a:srgbClr val="FF0000"/>
                </a:solidFill>
              </a:rPr>
              <a:t> </a:t>
            </a:r>
          </a:p>
          <a:p>
            <a:pPr>
              <a:lnSpc>
                <a:spcPct val="80000"/>
              </a:lnSpc>
              <a:buClr>
                <a:schemeClr val="tx1"/>
              </a:buClr>
              <a:buFont typeface="Wingdings" pitchFamily="2" charset="2"/>
              <a:buNone/>
            </a:pPr>
            <a:r>
              <a:rPr lang="en-US" sz="2400" b="1" dirty="0" smtClean="0"/>
              <a:t>      	</a:t>
            </a:r>
            <a:r>
              <a:rPr lang="en-US" sz="2400" dirty="0" smtClean="0"/>
              <a:t>Replace the current matrix with the identity matrix</a:t>
            </a:r>
            <a:r>
              <a:rPr lang="en-IN" sz="2400" dirty="0" smtClean="0"/>
              <a:t>        </a:t>
            </a:r>
            <a:endParaRPr lang="en-US" sz="2400" b="1" dirty="0" smtClean="0"/>
          </a:p>
          <a:p>
            <a:pPr>
              <a:lnSpc>
                <a:spcPct val="80000"/>
              </a:lnSpc>
              <a:buClr>
                <a:schemeClr val="tx1"/>
              </a:buClr>
              <a:buFont typeface="Wingdings" pitchFamily="2" charset="2"/>
              <a:buNone/>
            </a:pPr>
            <a:r>
              <a:rPr lang="en-US" sz="2400" b="1" dirty="0" smtClean="0">
                <a:solidFill>
                  <a:srgbClr val="FF0000"/>
                </a:solidFill>
              </a:rPr>
              <a:t>void glColor3f( </a:t>
            </a:r>
            <a:r>
              <a:rPr lang="en-US" sz="2400" b="1" dirty="0" err="1" smtClean="0">
                <a:solidFill>
                  <a:srgbClr val="FF0000"/>
                </a:solidFill>
              </a:rPr>
              <a:t>GLfloat</a:t>
            </a:r>
            <a:r>
              <a:rPr lang="en-US" sz="2400" b="1" dirty="0" smtClean="0">
                <a:solidFill>
                  <a:srgbClr val="FF0000"/>
                </a:solidFill>
              </a:rPr>
              <a:t> red, </a:t>
            </a:r>
            <a:r>
              <a:rPr lang="en-US" sz="2400" b="1" dirty="0" err="1" smtClean="0">
                <a:solidFill>
                  <a:srgbClr val="FF0000"/>
                </a:solidFill>
              </a:rPr>
              <a:t>GLfloat</a:t>
            </a:r>
            <a:r>
              <a:rPr lang="en-US" sz="2400" b="1" dirty="0" smtClean="0">
                <a:solidFill>
                  <a:srgbClr val="FF0000"/>
                </a:solidFill>
              </a:rPr>
              <a:t> green, </a:t>
            </a:r>
            <a:r>
              <a:rPr lang="en-US" sz="2400" b="1" dirty="0" err="1" smtClean="0">
                <a:solidFill>
                  <a:srgbClr val="FF0000"/>
                </a:solidFill>
              </a:rPr>
              <a:t>GLfloat</a:t>
            </a:r>
            <a:r>
              <a:rPr lang="en-US" sz="2400" b="1" dirty="0" smtClean="0">
                <a:solidFill>
                  <a:srgbClr val="FF0000"/>
                </a:solidFill>
              </a:rPr>
              <a:t> blue ) </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v -Specifies  a pointer to an array that contains red, green, blue, and </a:t>
            </a:r>
          </a:p>
          <a:p>
            <a:pPr>
              <a:lnSpc>
                <a:spcPct val="80000"/>
              </a:lnSpc>
              <a:buClr>
                <a:schemeClr val="tx1"/>
              </a:buClr>
              <a:buFont typeface="Wingdings" pitchFamily="2" charset="2"/>
              <a:buNone/>
            </a:pPr>
            <a:r>
              <a:rPr lang="en-US" sz="2400" dirty="0" smtClean="0"/>
              <a:t>                     sometimes alpha vertices.</a:t>
            </a:r>
            <a:endParaRPr lang="en-US" sz="2400" b="1" dirty="0" smtClean="0"/>
          </a:p>
          <a:p>
            <a:pPr>
              <a:lnSpc>
                <a:spcPct val="80000"/>
              </a:lnSpc>
              <a:buClr>
                <a:schemeClr val="tx1"/>
              </a:buClr>
              <a:buFont typeface="Wingdings" pitchFamily="2" charset="2"/>
              <a:buNone/>
            </a:pPr>
            <a:r>
              <a:rPr lang="en-US" sz="2400" b="1" dirty="0" smtClean="0">
                <a:solidFill>
                  <a:srgbClr val="FF0000"/>
                </a:solidFill>
              </a:rPr>
              <a:t>Void </a:t>
            </a:r>
            <a:r>
              <a:rPr lang="en-US" sz="2400" b="1" dirty="0" err="1" smtClean="0">
                <a:solidFill>
                  <a:srgbClr val="FF0000"/>
                </a:solidFill>
              </a:rPr>
              <a:t>glutDisplayFunc</a:t>
            </a:r>
            <a:r>
              <a:rPr lang="en-US" sz="2400" b="1" dirty="0" smtClean="0">
                <a:solidFill>
                  <a:srgbClr val="FF0000"/>
                </a:solidFill>
              </a:rPr>
              <a:t>(void(*</a:t>
            </a:r>
            <a:r>
              <a:rPr lang="en-US" sz="2400" b="1" dirty="0" err="1" smtClean="0">
                <a:solidFill>
                  <a:srgbClr val="FF0000"/>
                </a:solidFill>
              </a:rPr>
              <a:t>func</a:t>
            </a:r>
            <a:r>
              <a:rPr lang="en-US" sz="2400" b="1" dirty="0" smtClean="0">
                <a:solidFill>
                  <a:srgbClr val="FF0000"/>
                </a:solidFill>
              </a:rPr>
              <a:t>)(void)); </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Sets the display call back for the current  window the new display call back                              function. </a:t>
            </a:r>
            <a:endParaRPr lang="en-IN" sz="2400" dirty="0"/>
          </a:p>
        </p:txBody>
      </p:sp>
    </p:spTree>
  </p:cSld>
  <p:clrMapOvr>
    <a:masterClrMapping/>
  </p:clrMapOvr>
  <p:transition>
    <p:pull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8305800" cy="2167966"/>
          </a:xfrm>
          <a:prstGeom prst="rect">
            <a:avLst/>
          </a:prstGeom>
        </p:spPr>
        <p:txBody>
          <a:bodyPr wrap="square">
            <a:spAutoFit/>
          </a:bodyPr>
          <a:lstStyle/>
          <a:p>
            <a:pPr>
              <a:lnSpc>
                <a:spcPct val="80000"/>
              </a:lnSpc>
              <a:buClr>
                <a:schemeClr val="tx1"/>
              </a:buClr>
              <a:buFont typeface="Wingdings" pitchFamily="2" charset="2"/>
              <a:buNone/>
            </a:pPr>
            <a:r>
              <a:rPr lang="en-US" sz="2400" b="1" dirty="0" err="1" smtClean="0">
                <a:solidFill>
                  <a:srgbClr val="FF0000"/>
                </a:solidFill>
              </a:rPr>
              <a:t>glutKeyboardFunc</a:t>
            </a:r>
            <a:r>
              <a:rPr lang="en-US" sz="2400" b="1" dirty="0" smtClean="0">
                <a:solidFill>
                  <a:srgbClr val="FF0000"/>
                </a:solidFill>
              </a:rPr>
              <a:t>(void (*</a:t>
            </a:r>
            <a:r>
              <a:rPr lang="en-US" sz="2400" b="1" dirty="0" err="1" smtClean="0">
                <a:solidFill>
                  <a:srgbClr val="FF0000"/>
                </a:solidFill>
              </a:rPr>
              <a:t>func</a:t>
            </a:r>
            <a:r>
              <a:rPr lang="en-US" sz="2400" b="1" dirty="0" smtClean="0">
                <a:solidFill>
                  <a:srgbClr val="FF0000"/>
                </a:solidFill>
              </a:rPr>
              <a:t>)(unsigned char </a:t>
            </a:r>
            <a:r>
              <a:rPr lang="en-US" sz="2400" b="1" dirty="0" err="1" smtClean="0">
                <a:solidFill>
                  <a:srgbClr val="FF0000"/>
                </a:solidFill>
              </a:rPr>
              <a:t>key,int</a:t>
            </a:r>
            <a:r>
              <a:rPr lang="en-US" sz="2400" b="1" dirty="0" smtClean="0">
                <a:solidFill>
                  <a:srgbClr val="FF0000"/>
                </a:solidFill>
              </a:rPr>
              <a:t> </a:t>
            </a:r>
            <a:r>
              <a:rPr lang="en-US" sz="2400" b="1" dirty="0" err="1" smtClean="0">
                <a:solidFill>
                  <a:srgbClr val="FF0000"/>
                </a:solidFill>
              </a:rPr>
              <a:t>x,int</a:t>
            </a:r>
            <a:r>
              <a:rPr lang="en-US" sz="2400" b="1" dirty="0" smtClean="0">
                <a:solidFill>
                  <a:srgbClr val="FF0000"/>
                </a:solidFill>
              </a:rPr>
              <a:t> y));</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a:t>
            </a:r>
            <a:r>
              <a:rPr lang="en-US" sz="2400" dirty="0" err="1" smtClean="0"/>
              <a:t>func</a:t>
            </a:r>
            <a:r>
              <a:rPr lang="en-US" sz="2400" dirty="0" smtClean="0"/>
              <a:t> is called when event of </a:t>
            </a:r>
            <a:r>
              <a:rPr lang="en-US" sz="2400" dirty="0" err="1" smtClean="0"/>
              <a:t>keypress</a:t>
            </a:r>
            <a:r>
              <a:rPr lang="en-US" sz="2400" dirty="0" smtClean="0"/>
              <a:t> happened. </a:t>
            </a:r>
            <a:r>
              <a:rPr lang="en-US" sz="2400" dirty="0" err="1" smtClean="0"/>
              <a:t>x,y</a:t>
            </a:r>
            <a:r>
              <a:rPr lang="en-US" sz="2400" dirty="0" smtClean="0"/>
              <a:t> specify mouse position   </a:t>
            </a:r>
          </a:p>
          <a:p>
            <a:pPr>
              <a:lnSpc>
                <a:spcPct val="80000"/>
              </a:lnSpc>
              <a:buClr>
                <a:schemeClr val="tx1"/>
              </a:buClr>
              <a:buFont typeface="Wingdings" pitchFamily="2" charset="2"/>
              <a:buNone/>
            </a:pPr>
            <a:r>
              <a:rPr lang="en-US" sz="2400" dirty="0" smtClean="0"/>
              <a:t>                       when key is pressed.  In this sample function, </a:t>
            </a:r>
            <a:r>
              <a:rPr lang="en-US" sz="2400" dirty="0" err="1" smtClean="0"/>
              <a:t>func</a:t>
            </a:r>
            <a:r>
              <a:rPr lang="en-US" sz="2400" dirty="0" smtClean="0"/>
              <a:t> is void Keyboard(unsigned </a:t>
            </a:r>
          </a:p>
          <a:p>
            <a:pPr>
              <a:lnSpc>
                <a:spcPct val="80000"/>
              </a:lnSpc>
              <a:buClr>
                <a:schemeClr val="tx1"/>
              </a:buClr>
              <a:buFont typeface="Wingdings" pitchFamily="2" charset="2"/>
              <a:buNone/>
            </a:pPr>
            <a:r>
              <a:rPr lang="en-US" sz="2400" dirty="0" smtClean="0"/>
              <a:t>                    char </a:t>
            </a:r>
            <a:r>
              <a:rPr lang="en-US" sz="2400" dirty="0" err="1" smtClean="0"/>
              <a:t>key,int</a:t>
            </a:r>
            <a:r>
              <a:rPr lang="en-US" sz="2400" dirty="0" smtClean="0"/>
              <a:t> </a:t>
            </a:r>
            <a:r>
              <a:rPr lang="en-US" sz="2400" dirty="0" err="1" smtClean="0"/>
              <a:t>x,inty</a:t>
            </a:r>
            <a:r>
              <a:rPr lang="en-US" sz="2400" dirty="0" smtClean="0"/>
              <a:t>).</a:t>
            </a:r>
            <a:endParaRPr lang="en-US" sz="2400" b="1" dirty="0"/>
          </a:p>
        </p:txBody>
      </p:sp>
      <p:sp>
        <p:nvSpPr>
          <p:cNvPr id="3" name="Title 2"/>
          <p:cNvSpPr>
            <a:spLocks noGrp="1"/>
          </p:cNvSpPr>
          <p:nvPr>
            <p:ph type="title" idx="4294967295"/>
          </p:nvPr>
        </p:nvSpPr>
        <p:spPr>
          <a:xfrm>
            <a:off x="0" y="152400"/>
            <a:ext cx="8229600" cy="1219200"/>
          </a:xfrm>
        </p:spPr>
        <p:txBody>
          <a:bodyPr/>
          <a:lstStyle/>
          <a:p>
            <a:r>
              <a:rPr lang="en-US" dirty="0" smtClean="0"/>
              <a:t>`</a:t>
            </a:r>
            <a:endParaRPr lang="en-US" dirty="0"/>
          </a:p>
        </p:txBody>
      </p:sp>
      <p:sp>
        <p:nvSpPr>
          <p:cNvPr id="4" name="Rectangle 3"/>
          <p:cNvSpPr/>
          <p:nvPr/>
        </p:nvSpPr>
        <p:spPr>
          <a:xfrm>
            <a:off x="762000" y="2819400"/>
            <a:ext cx="7848600" cy="830997"/>
          </a:xfrm>
          <a:prstGeom prst="rect">
            <a:avLst/>
          </a:prstGeom>
        </p:spPr>
        <p:txBody>
          <a:bodyPr wrap="square">
            <a:spAutoFit/>
          </a:bodyPr>
          <a:lstStyle/>
          <a:p>
            <a:r>
              <a:rPr lang="en-US" sz="2400" dirty="0" err="1" smtClean="0">
                <a:solidFill>
                  <a:srgbClr val="FF0000"/>
                </a:solidFill>
              </a:rPr>
              <a:t>glFlush</a:t>
            </a:r>
            <a:r>
              <a:rPr lang="en-US" sz="2400" dirty="0" smtClean="0">
                <a:solidFill>
                  <a:srgbClr val="FF0000"/>
                </a:solidFill>
              </a:rPr>
              <a:t>(); </a:t>
            </a:r>
            <a:r>
              <a:rPr lang="en-US" sz="2400" dirty="0" smtClean="0"/>
              <a:t>This </a:t>
            </a:r>
            <a:r>
              <a:rPr lang="en-US" sz="2400" dirty="0" err="1" smtClean="0"/>
              <a:t>FUnction</a:t>
            </a:r>
            <a:r>
              <a:rPr lang="en-US" sz="2400" dirty="0" smtClean="0"/>
              <a:t> is used to Flush(Display) the output on the screen.</a:t>
            </a:r>
            <a:endParaRPr lang="en-US" sz="2400" dirty="0"/>
          </a:p>
        </p:txBody>
      </p:sp>
      <p:sp>
        <p:nvSpPr>
          <p:cNvPr id="5" name="Rectangle 4"/>
          <p:cNvSpPr/>
          <p:nvPr/>
        </p:nvSpPr>
        <p:spPr>
          <a:xfrm>
            <a:off x="762000" y="3733800"/>
            <a:ext cx="8382000" cy="830997"/>
          </a:xfrm>
          <a:prstGeom prst="rect">
            <a:avLst/>
          </a:prstGeom>
        </p:spPr>
        <p:txBody>
          <a:bodyPr wrap="square">
            <a:spAutoFit/>
          </a:bodyPr>
          <a:lstStyle/>
          <a:p>
            <a:r>
              <a:rPr lang="en-US" sz="2400" dirty="0" err="1" smtClean="0">
                <a:solidFill>
                  <a:srgbClr val="FF0000"/>
                </a:solidFill>
              </a:rPr>
              <a:t>glIdleFunc</a:t>
            </a:r>
            <a:r>
              <a:rPr lang="en-US" sz="2400" dirty="0" smtClean="0">
                <a:solidFill>
                  <a:srgbClr val="FF0000"/>
                </a:solidFill>
              </a:rPr>
              <a:t>(update scene); </a:t>
            </a:r>
            <a:r>
              <a:rPr lang="en-US" sz="2400" dirty="0" smtClean="0"/>
              <a:t>Its a </a:t>
            </a:r>
            <a:r>
              <a:rPr lang="en-US" sz="2400" dirty="0" err="1" smtClean="0"/>
              <a:t>CallBack</a:t>
            </a:r>
            <a:r>
              <a:rPr lang="en-US" sz="2400" dirty="0" smtClean="0"/>
              <a:t>  Function for the Matrix</a:t>
            </a:r>
            <a:endParaRPr lang="en-US" sz="2400" dirty="0"/>
          </a:p>
        </p:txBody>
      </p:sp>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Arial" pitchFamily="34" charset="0"/>
                <a:ea typeface="Calibri" pitchFamily="34" charset="0"/>
                <a:cs typeface="Arial" pitchFamily="34" charset="0"/>
              </a:rPr>
              <a:t>Screen shot 1(a):</a:t>
            </a:r>
            <a:r>
              <a:rPr kumimoji="0" lang="en-US" sz="1400" b="0" i="0" u="none" strike="noStrike" cap="none" normalizeH="0" baseline="0" smtClean="0">
                <a:ln>
                  <a:noFill/>
                </a:ln>
                <a:solidFill>
                  <a:srgbClr val="008000"/>
                </a:solidFill>
                <a:effectLst/>
                <a:latin typeface="Arial" pitchFamily="34" charset="0"/>
                <a:ea typeface="Calibri" pitchFamily="34" charset="0"/>
                <a:cs typeface="Arial" pitchFamily="34" charset="0"/>
              </a:rPr>
              <a:t> </a:t>
            </a:r>
            <a:r>
              <a:rPr kumimoji="0" lang="en-US" sz="1400" b="0" i="0" u="none" strike="noStrike" cap="none" normalizeH="0" baseline="0" smtClean="0">
                <a:ln>
                  <a:noFill/>
                </a:ln>
                <a:solidFill>
                  <a:schemeClr val="tx1"/>
                </a:solidFill>
                <a:effectLst/>
                <a:latin typeface="Arial" pitchFamily="34" charset="0"/>
                <a:ea typeface="Calibri" pitchFamily="34" charset="0"/>
                <a:cs typeface="Arial" pitchFamily="34" charset="0"/>
              </a:rPr>
              <a:t>Zero the rotation rates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1643042" y="6072206"/>
            <a:ext cx="582563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Screen shot 1:</a:t>
            </a:r>
            <a:r>
              <a:rPr kumimoji="0" lang="en-US" sz="2400" b="0" i="0" u="none" strike="noStrike" cap="none" normalizeH="0" baseline="0" dirty="0" smtClean="0">
                <a:ln>
                  <a:noFill/>
                </a:ln>
                <a:solidFill>
                  <a:srgbClr val="008000"/>
                </a:solidFill>
                <a:effectLst/>
                <a:latin typeface="Arial" pitchFamily="34" charset="0"/>
                <a:ea typeface="Calibri" pitchFamily="34" charset="0"/>
                <a:cs typeface="Arial" pitchFamily="34" charset="0"/>
              </a:rPr>
              <a:t> </a:t>
            </a:r>
            <a:r>
              <a:rPr lang="en-US" sz="2400" b="1" dirty="0" smtClean="0">
                <a:latin typeface="Arial" pitchFamily="34" charset="0"/>
                <a:ea typeface="Calibri" pitchFamily="34" charset="0"/>
                <a:cs typeface="Arial" pitchFamily="34" charset="0"/>
              </a:rPr>
              <a:t>Ball on a plane surface.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142" y="496660"/>
            <a:ext cx="6969433" cy="5575546"/>
          </a:xfrm>
          <a:prstGeom prst="rect">
            <a:avLst/>
          </a:prstGeom>
        </p:spPr>
      </p:pic>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1214414" y="5929330"/>
            <a:ext cx="663995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Screen shot </a:t>
            </a:r>
            <a:r>
              <a:rPr lang="en-US" sz="2400" b="1" dirty="0" smtClean="0">
                <a:latin typeface="Arial" pitchFamily="34" charset="0"/>
                <a:ea typeface="Times New Roman" pitchFamily="18" charset="0"/>
                <a:cs typeface="Arial" pitchFamily="34" charset="0"/>
              </a:rPr>
              <a:t>2:Front view of a bouncing ball.</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99" y="387261"/>
            <a:ext cx="6882773" cy="5506219"/>
          </a:xfrm>
          <a:prstGeom prst="rect">
            <a:avLst/>
          </a:prstGeom>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1428728" y="5929330"/>
            <a:ext cx="5822428"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Screen shot</a:t>
            </a:r>
            <a:r>
              <a:rPr kumimoji="0" lang="en-US" sz="2400" b="1" i="0" u="none" strike="noStrike" cap="none" normalizeH="0" dirty="0" smtClean="0">
                <a:ln>
                  <a:noFill/>
                </a:ln>
                <a:solidFill>
                  <a:schemeClr val="tx1"/>
                </a:solidFill>
                <a:effectLst/>
                <a:latin typeface="Arial" pitchFamily="34" charset="0"/>
                <a:ea typeface="Calibri" pitchFamily="34" charset="0"/>
                <a:cs typeface="Arial" pitchFamily="34" charset="0"/>
              </a:rPr>
              <a:t> 3</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Bouncing</a:t>
            </a:r>
            <a:r>
              <a:rPr kumimoji="0" lang="en-US" sz="2400" b="1"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lang="en-US" sz="2400" b="1" dirty="0" smtClean="0">
                <a:latin typeface="Arial" pitchFamily="34" charset="0"/>
                <a:ea typeface="Times New Roman" pitchFamily="18" charset="0"/>
                <a:cs typeface="Arial" pitchFamily="34" charset="0"/>
              </a:rPr>
              <a:t>b</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all</a:t>
            </a:r>
            <a:r>
              <a:rPr kumimoji="0" lang="en-US" sz="2400" b="1" i="0" u="none" strike="noStrike" cap="none" normalizeH="0" dirty="0" smtClean="0">
                <a:ln>
                  <a:noFill/>
                </a:ln>
                <a:solidFill>
                  <a:schemeClr val="tx1"/>
                </a:solidFill>
                <a:effectLst/>
                <a:latin typeface="Arial" pitchFamily="34" charset="0"/>
                <a:ea typeface="Times New Roman" pitchFamily="18" charset="0"/>
                <a:cs typeface="Arial" pitchFamily="34" charset="0"/>
              </a:rPr>
              <a:t> in the air.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389025"/>
            <a:ext cx="6912768" cy="5530215"/>
          </a:xfrm>
          <a:prstGeom prst="rect">
            <a:avLst/>
          </a:prstGeom>
        </p:spPr>
      </p:pic>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533400"/>
            <a:ext cx="3010761" cy="646331"/>
          </a:xfrm>
          <a:prstGeom prst="rect">
            <a:avLst/>
          </a:prstGeom>
        </p:spPr>
        <p:txBody>
          <a:bodyPr wrap="square">
            <a:spAutoFit/>
          </a:bodyPr>
          <a:lstStyle/>
          <a:p>
            <a:r>
              <a:rPr lang="en-US" sz="3600" dirty="0" smtClean="0"/>
              <a:t>FUTURE</a:t>
            </a:r>
            <a:endParaRPr lang="en-US" sz="3600" dirty="0"/>
          </a:p>
        </p:txBody>
      </p:sp>
      <p:sp>
        <p:nvSpPr>
          <p:cNvPr id="3" name="Rectangle 2"/>
          <p:cNvSpPr/>
          <p:nvPr/>
        </p:nvSpPr>
        <p:spPr>
          <a:xfrm>
            <a:off x="2971800" y="533400"/>
            <a:ext cx="2808782" cy="646331"/>
          </a:xfrm>
          <a:prstGeom prst="rect">
            <a:avLst/>
          </a:prstGeom>
        </p:spPr>
        <p:txBody>
          <a:bodyPr wrap="none">
            <a:spAutoFit/>
          </a:bodyPr>
          <a:lstStyle/>
          <a:p>
            <a:r>
              <a:rPr lang="en-US" sz="3600" dirty="0" smtClean="0"/>
              <a:t>ENHANCEM</a:t>
            </a:r>
            <a:endParaRPr lang="en-US" sz="3600" dirty="0"/>
          </a:p>
        </p:txBody>
      </p:sp>
      <p:sp>
        <p:nvSpPr>
          <p:cNvPr id="4" name="Rectangle 3"/>
          <p:cNvSpPr/>
          <p:nvPr/>
        </p:nvSpPr>
        <p:spPr>
          <a:xfrm>
            <a:off x="5540010" y="533400"/>
            <a:ext cx="1317990" cy="646331"/>
          </a:xfrm>
          <a:prstGeom prst="rect">
            <a:avLst/>
          </a:prstGeom>
        </p:spPr>
        <p:txBody>
          <a:bodyPr wrap="none">
            <a:spAutoFit/>
          </a:bodyPr>
          <a:lstStyle/>
          <a:p>
            <a:r>
              <a:rPr lang="en-US" sz="3600" dirty="0" smtClean="0"/>
              <a:t>ENTS</a:t>
            </a:r>
            <a:endParaRPr lang="en-US" sz="3600" dirty="0"/>
          </a:p>
        </p:txBody>
      </p:sp>
      <p:sp>
        <p:nvSpPr>
          <p:cNvPr id="5" name="Rectangle 4"/>
          <p:cNvSpPr/>
          <p:nvPr/>
        </p:nvSpPr>
        <p:spPr>
          <a:xfrm>
            <a:off x="685800" y="1676400"/>
            <a:ext cx="7620000" cy="4228850"/>
          </a:xfrm>
          <a:prstGeom prst="rect">
            <a:avLst/>
          </a:prstGeom>
        </p:spPr>
        <p:txBody>
          <a:bodyPr wrap="square">
            <a:spAutoFit/>
          </a:bodyPr>
          <a:lstStyle/>
          <a:p>
            <a:pPr>
              <a:lnSpc>
                <a:spcPct val="80000"/>
              </a:lnSpc>
              <a:buFont typeface="Wingdings" pitchFamily="2" charset="2"/>
              <a:buChar char="q"/>
            </a:pPr>
            <a:r>
              <a:rPr lang="en-US" sz="2800" dirty="0" smtClean="0">
                <a:latin typeface="Comic Sans MS" pitchFamily="66" charset="0"/>
              </a:rPr>
              <a:t>  In this package we may consider the further enhancements like-</a:t>
            </a:r>
          </a:p>
          <a:p>
            <a:pPr>
              <a:lnSpc>
                <a:spcPct val="80000"/>
              </a:lnSpc>
              <a:buFont typeface="Wingdings" pitchFamily="2" charset="2"/>
              <a:buChar char="ü"/>
            </a:pPr>
            <a:endParaRPr lang="en-US" sz="2800" dirty="0" smtClean="0">
              <a:latin typeface="Comic Sans MS" pitchFamily="66" charset="0"/>
            </a:endParaRPr>
          </a:p>
          <a:p>
            <a:pPr>
              <a:lnSpc>
                <a:spcPct val="80000"/>
              </a:lnSpc>
              <a:buFont typeface="Wingdings" pitchFamily="2" charset="2"/>
              <a:buChar char="ü"/>
            </a:pPr>
            <a:r>
              <a:rPr lang="en-US" sz="2800" dirty="0" smtClean="0">
                <a:latin typeface="Comic Sans MS" pitchFamily="66" charset="0"/>
              </a:rPr>
              <a:t>  Different objects can be displayed.</a:t>
            </a:r>
          </a:p>
          <a:p>
            <a:pPr>
              <a:lnSpc>
                <a:spcPct val="80000"/>
              </a:lnSpc>
              <a:buFont typeface="Wingdings" pitchFamily="2" charset="2"/>
              <a:buChar char="ü"/>
            </a:pPr>
            <a:r>
              <a:rPr lang="en-US" sz="2800" dirty="0" smtClean="0">
                <a:latin typeface="Comic Sans MS" pitchFamily="66" charset="0"/>
              </a:rPr>
              <a:t>  We can change the pattern to mesh and some different textures.</a:t>
            </a:r>
          </a:p>
          <a:p>
            <a:pPr>
              <a:lnSpc>
                <a:spcPct val="80000"/>
              </a:lnSpc>
              <a:buFont typeface="Wingdings" pitchFamily="2" charset="2"/>
              <a:buChar char="ü"/>
            </a:pPr>
            <a:r>
              <a:rPr lang="en-US" sz="2800" dirty="0" smtClean="0">
                <a:latin typeface="Comic Sans MS" pitchFamily="66" charset="0"/>
              </a:rPr>
              <a:t>  Different colors can be implemented for the </a:t>
            </a:r>
            <a:r>
              <a:rPr lang="en-US" sz="2800" b="1" dirty="0" smtClean="0">
                <a:latin typeface="Comic Sans MS" pitchFamily="66" charset="0"/>
              </a:rPr>
              <a:t>Ball</a:t>
            </a:r>
            <a:r>
              <a:rPr lang="en-US" sz="2800" dirty="0" smtClean="0">
                <a:latin typeface="Comic Sans MS" pitchFamily="66" charset="0"/>
              </a:rPr>
              <a:t> as well as the </a:t>
            </a:r>
            <a:r>
              <a:rPr lang="en-US" sz="2800" b="1" dirty="0" smtClean="0">
                <a:latin typeface="Comic Sans MS" pitchFamily="66" charset="0"/>
              </a:rPr>
              <a:t>Plane</a:t>
            </a:r>
            <a:r>
              <a:rPr lang="en-US" sz="2800" dirty="0" smtClean="0">
                <a:latin typeface="Comic Sans MS" pitchFamily="66" charset="0"/>
              </a:rPr>
              <a:t>.</a:t>
            </a:r>
          </a:p>
          <a:p>
            <a:pPr>
              <a:lnSpc>
                <a:spcPct val="80000"/>
              </a:lnSpc>
              <a:buFont typeface="Wingdings" pitchFamily="2" charset="2"/>
              <a:buChar char="ü"/>
            </a:pPr>
            <a:r>
              <a:rPr lang="en-US" sz="2800" dirty="0" smtClean="0">
                <a:latin typeface="Comic Sans MS" pitchFamily="66" charset="0"/>
              </a:rPr>
              <a:t>  The size of the </a:t>
            </a:r>
            <a:r>
              <a:rPr lang="en-US" sz="2800" b="1" dirty="0" smtClean="0">
                <a:latin typeface="Comic Sans MS" pitchFamily="66" charset="0"/>
              </a:rPr>
              <a:t>Ball</a:t>
            </a:r>
            <a:r>
              <a:rPr lang="en-US" sz="2800" dirty="0" smtClean="0">
                <a:latin typeface="Comic Sans MS" pitchFamily="66" charset="0"/>
              </a:rPr>
              <a:t> and the </a:t>
            </a:r>
            <a:r>
              <a:rPr lang="en-US" sz="2800" b="1" dirty="0" smtClean="0">
                <a:latin typeface="Comic Sans MS" pitchFamily="66" charset="0"/>
              </a:rPr>
              <a:t>Plane</a:t>
            </a:r>
            <a:r>
              <a:rPr lang="en-US" sz="2800" dirty="0" smtClean="0">
                <a:latin typeface="Comic Sans MS" pitchFamily="66" charset="0"/>
              </a:rPr>
              <a:t> can be increased and decreased.</a:t>
            </a:r>
          </a:p>
          <a:p>
            <a:pPr>
              <a:lnSpc>
                <a:spcPct val="80000"/>
              </a:lnSpc>
              <a:buFont typeface="Wingdings" pitchFamily="2" charset="2"/>
              <a:buChar char="ü"/>
            </a:pPr>
            <a:r>
              <a:rPr lang="en-US" sz="2800" dirty="0" smtClean="0">
                <a:latin typeface="Comic Sans MS" pitchFamily="66" charset="0"/>
              </a:rPr>
              <a:t>This project can be done  with more options.</a:t>
            </a:r>
            <a:endParaRPr lang="en-IN" sz="2800" dirty="0">
              <a:latin typeface="Comic Sans MS" pitchFamily="66" charset="0"/>
            </a:endParaRPr>
          </a:p>
        </p:txBody>
      </p:sp>
    </p:spTree>
  </p:cSld>
  <p:clrMapOvr>
    <a:masterClrMapping/>
  </p:clrMapOvr>
  <p:transition>
    <p:wheel spokes="3"/>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381000"/>
            <a:ext cx="3852914" cy="769441"/>
          </a:xfrm>
          <a:prstGeom prst="rect">
            <a:avLst/>
          </a:prstGeom>
        </p:spPr>
        <p:txBody>
          <a:bodyPr wrap="none">
            <a:spAutoFit/>
          </a:bodyPr>
          <a:lstStyle/>
          <a:p>
            <a:r>
              <a:rPr lang="en-US" sz="4400" dirty="0" smtClean="0"/>
              <a:t>CONCLUSION</a:t>
            </a:r>
            <a:endParaRPr lang="en-US" sz="4400" dirty="0"/>
          </a:p>
        </p:txBody>
      </p:sp>
      <p:sp>
        <p:nvSpPr>
          <p:cNvPr id="5" name="Rectangle 4"/>
          <p:cNvSpPr/>
          <p:nvPr/>
        </p:nvSpPr>
        <p:spPr>
          <a:xfrm>
            <a:off x="762000" y="1219200"/>
            <a:ext cx="7467600" cy="5016758"/>
          </a:xfrm>
          <a:prstGeom prst="rect">
            <a:avLst/>
          </a:prstGeom>
        </p:spPr>
        <p:txBody>
          <a:bodyPr wrap="square">
            <a:spAutoFit/>
          </a:bodyPr>
          <a:lstStyle/>
          <a:p>
            <a:r>
              <a:rPr lang="en-US" sz="2000" dirty="0" smtClean="0"/>
              <a:t>We started with a modest aim, with no prior experience in any programming projects such as this, but ended up in learning many things, fine tuning my programming skills and getting into the real world of software development with an exposure to corporate environment. </a:t>
            </a:r>
            <a:r>
              <a:rPr lang="en-US" sz="2000" b="1" i="1" dirty="0" smtClean="0"/>
              <a:t>During the development of any software of significant utility, we are faced with the trade-off between speed of execution and amount of memory consumed.</a:t>
            </a:r>
            <a:r>
              <a:rPr lang="en-US" sz="2000" dirty="0" smtClean="0"/>
              <a:t> This is a simple interactive application. It is extremely user friendly and has the features, which makes simple graphics project. It has an open source code and no security features has been included. The user is free to alter the code for future enhancement. Checking and verification of all possible types of the functions are taken care. Care was taken to avoid bugs. Bugs may be reported to creator as the need may be. So, I conclude on the  note that I am looking forward to develop such projects with an appetite to learn more in the field of computer science.</a:t>
            </a:r>
            <a:endParaRPr lang="en-US" sz="2000" dirty="0"/>
          </a:p>
        </p:txBody>
      </p:sp>
    </p:spTree>
  </p:cSld>
  <p:clrMapOvr>
    <a:masterClrMapping/>
  </p:clrMapOvr>
  <p:transition>
    <p:wheel spokes="3"/>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435049" y="304800"/>
            <a:ext cx="3432351"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smtClean="0">
                <a:ln>
                  <a:noFill/>
                </a:ln>
                <a:solidFill>
                  <a:schemeClr val="tx1"/>
                </a:solidFill>
                <a:effectLst/>
                <a:ea typeface="Times New Roman" pitchFamily="18" charset="0"/>
                <a:cs typeface="Arial" pitchFamily="34" charset="0"/>
              </a:rPr>
              <a:t>REFERENCES</a:t>
            </a:r>
            <a:endParaRPr kumimoji="0" lang="en-US" sz="4000" b="0" i="0" u="none" strike="noStrike" cap="none" normalizeH="0" baseline="0" dirty="0" smtClean="0">
              <a:ln>
                <a:noFill/>
              </a:ln>
              <a:solidFill>
                <a:schemeClr val="tx1"/>
              </a:solidFill>
              <a:effectLst/>
              <a:cs typeface="Arial" pitchFamily="34" charset="0"/>
            </a:endParaRPr>
          </a:p>
        </p:txBody>
      </p:sp>
      <p:sp>
        <p:nvSpPr>
          <p:cNvPr id="1026" name="Rectangle 2"/>
          <p:cNvSpPr>
            <a:spLocks noChangeArrowheads="1"/>
          </p:cNvSpPr>
          <p:nvPr/>
        </p:nvSpPr>
        <p:spPr bwMode="auto">
          <a:xfrm>
            <a:off x="685800" y="1447800"/>
            <a:ext cx="65532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1" i="0" u="none" strike="noStrike" cap="none" normalizeH="0" baseline="0" dirty="0" smtClean="0">
                <a:ln>
                  <a:noFill/>
                </a:ln>
                <a:solidFill>
                  <a:schemeClr val="tx1"/>
                </a:solidFill>
                <a:effectLst/>
                <a:ea typeface="Times New Roman" pitchFamily="18" charset="0"/>
                <a:cs typeface="Arial" pitchFamily="34" charset="0"/>
              </a:rPr>
              <a:t>Websites</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chemeClr val="tx1"/>
                </a:solidFill>
                <a:effectLst/>
                <a:ea typeface="Times New Roman" pitchFamily="18" charset="0"/>
                <a:cs typeface="Arial" pitchFamily="34" charset="0"/>
                <a:hlinkClick r:id="rId2"/>
              </a:rPr>
              <a:t>www.opengl.org</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chemeClr val="tx1"/>
                </a:solidFill>
                <a:effectLst/>
                <a:ea typeface="Times New Roman" pitchFamily="18" charset="0"/>
                <a:cs typeface="Arial" pitchFamily="34" charset="0"/>
                <a:hlinkClick r:id="rId3"/>
              </a:rPr>
              <a:t>www.glprogramming.com</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chemeClr val="tx1"/>
                </a:solidFill>
                <a:effectLst/>
                <a:ea typeface="Times New Roman" pitchFamily="18" charset="0"/>
                <a:cs typeface="Arial" pitchFamily="34" charset="0"/>
              </a:rPr>
              <a:t>www.wikipedia.org</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800" b="1" i="0" u="none" strike="noStrike" cap="none" normalizeH="0" baseline="0" dirty="0" smtClean="0">
                <a:ln>
                  <a:noFill/>
                </a:ln>
                <a:solidFill>
                  <a:schemeClr val="tx1"/>
                </a:solidFill>
                <a:effectLst/>
                <a:ea typeface="Times New Roman" pitchFamily="18" charset="0"/>
                <a:cs typeface="Arial" pitchFamily="34" charset="0"/>
              </a:rPr>
              <a:t>Reference Books</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chemeClr val="tx1"/>
                </a:solidFill>
                <a:effectLst/>
                <a:ea typeface="Times New Roman" pitchFamily="18" charset="0"/>
                <a:cs typeface="Arial" pitchFamily="34" charset="0"/>
              </a:rPr>
              <a:t>  Interactive Computer Graphics – Edward Angel –5</a:t>
            </a:r>
            <a:r>
              <a:rPr kumimoji="0" lang="en-US" sz="2800" b="0" i="0" u="none" strike="noStrike" cap="none" normalizeH="0" baseline="30000" dirty="0" smtClean="0">
                <a:ln>
                  <a:noFill/>
                </a:ln>
                <a:solidFill>
                  <a:schemeClr val="tx1"/>
                </a:solidFill>
                <a:effectLst/>
                <a:ea typeface="Times New Roman" pitchFamily="18" charset="0"/>
                <a:cs typeface="Arial" pitchFamily="34" charset="0"/>
              </a:rPr>
              <a:t>th</a:t>
            </a:r>
            <a:r>
              <a:rPr kumimoji="0" lang="en-US" sz="2800" b="0" i="0" u="none" strike="noStrike" cap="none" normalizeH="0" baseline="0" dirty="0" smtClean="0">
                <a:ln>
                  <a:noFill/>
                </a:ln>
                <a:solidFill>
                  <a:schemeClr val="tx1"/>
                </a:solidFill>
                <a:effectLst/>
                <a:ea typeface="Times New Roman" pitchFamily="18" charset="0"/>
                <a:cs typeface="Arial" pitchFamily="34" charset="0"/>
              </a:rPr>
              <a:t>edition  </a:t>
            </a:r>
            <a:r>
              <a:rPr kumimoji="0" lang="en-US" sz="2800" b="1" i="1" u="none" strike="noStrike" cap="none" normalizeH="0" baseline="0" dirty="0" smtClean="0">
                <a:ln>
                  <a:noFill/>
                </a:ln>
                <a:solidFill>
                  <a:schemeClr val="tx1"/>
                </a:solidFill>
                <a:effectLst/>
                <a:ea typeface="Times New Roman" pitchFamily="18" charset="0"/>
                <a:cs typeface="Arial" pitchFamily="34" charset="0"/>
              </a:rPr>
              <a:t>PearsonEducation−2009.</a:t>
            </a:r>
            <a:endParaRPr kumimoji="0" lang="en-US" sz="28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chemeClr val="tx1"/>
                </a:solidFill>
                <a:effectLst/>
                <a:ea typeface="Times New Roman" pitchFamily="18" charset="0"/>
                <a:cs typeface="Arial" pitchFamily="34" charset="0"/>
              </a:rPr>
              <a:t>  Computer Graphics C Version−</a:t>
            </a:r>
            <a:r>
              <a:rPr kumimoji="0" lang="en-US" sz="2800" b="1" i="0" u="none" strike="noStrike" cap="none" normalizeH="0" baseline="0" dirty="0" smtClean="0">
                <a:ln>
                  <a:noFill/>
                </a:ln>
                <a:solidFill>
                  <a:schemeClr val="tx1"/>
                </a:solidFill>
                <a:effectLst/>
                <a:ea typeface="Times New Roman" pitchFamily="18" charset="0"/>
                <a:cs typeface="Arial" pitchFamily="34" charset="0"/>
              </a:rPr>
              <a:t>Donald Hearn &amp; M Pauline Baker−2</a:t>
            </a:r>
            <a:r>
              <a:rPr kumimoji="0" lang="en-US" sz="2800" b="1" i="0" u="none" strike="noStrike" cap="none" normalizeH="0" baseline="30000" dirty="0" smtClean="0">
                <a:ln>
                  <a:noFill/>
                </a:ln>
                <a:solidFill>
                  <a:schemeClr val="tx1"/>
                </a:solidFill>
                <a:effectLst/>
                <a:ea typeface="Times New Roman" pitchFamily="18" charset="0"/>
                <a:cs typeface="Arial" pitchFamily="34" charset="0"/>
              </a:rPr>
              <a:t>nd</a:t>
            </a:r>
            <a:r>
              <a:rPr kumimoji="0" lang="en-US" sz="2800" b="1" i="0" u="none" strike="noStrike" cap="none" normalizeH="0" baseline="0" dirty="0" smtClean="0">
                <a:ln>
                  <a:noFill/>
                </a:ln>
                <a:solidFill>
                  <a:schemeClr val="tx1"/>
                </a:solidFill>
                <a:effectLst/>
                <a:ea typeface="Times New Roman" pitchFamily="18" charset="0"/>
                <a:cs typeface="Arial" pitchFamily="34" charset="0"/>
              </a:rPr>
              <a:t> Edition.</a:t>
            </a:r>
            <a:endParaRPr kumimoji="0" lang="en-US" sz="2800" b="0" i="0" u="none" strike="noStrike" cap="none" normalizeH="0" baseline="0" dirty="0" smtClean="0">
              <a:ln>
                <a:noFill/>
              </a:ln>
              <a:solidFill>
                <a:schemeClr val="tx1"/>
              </a:solidFill>
              <a:effectLst/>
              <a:cs typeface="Arial" pitchFamily="34" charset="0"/>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V="1">
            <a:off x="2438401" y="990600"/>
            <a:ext cx="2819400" cy="4985980"/>
          </a:xfrm>
          <a:prstGeom prst="rect">
            <a:avLst/>
          </a:prstGeom>
        </p:spPr>
        <p:txBody>
          <a:bodyPr wrap="square">
            <a:spAutoFit/>
          </a:bodyPr>
          <a:lstStyle/>
          <a:p>
            <a:r>
              <a:rPr lang="en-US" sz="30000" b="1" dirty="0" smtClean="0">
                <a:ea typeface="Times New Roman" pitchFamily="18" charset="0"/>
                <a:cs typeface="Arial" pitchFamily="34" charset="0"/>
              </a:rPr>
              <a:t>¿</a:t>
            </a:r>
          </a:p>
          <a:p>
            <a:endParaRPr lang="en-US" dirty="0"/>
          </a:p>
        </p:txBody>
      </p:sp>
      <p:sp>
        <p:nvSpPr>
          <p:cNvPr id="3" name="Rectangle 2"/>
          <p:cNvSpPr/>
          <p:nvPr/>
        </p:nvSpPr>
        <p:spPr>
          <a:xfrm>
            <a:off x="1447800" y="5020270"/>
            <a:ext cx="5792741"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ANY QUESTIONS</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H:\pics 1\wall paper\304.Optical.Illusions-OpTiK\211-OpTiK.jpg"/>
          <p:cNvPicPr>
            <a:picLocks noChangeAspect="1" noChangeArrowheads="1"/>
          </p:cNvPicPr>
          <p:nvPr/>
        </p:nvPicPr>
        <p:blipFill>
          <a:blip r:embed="rId2"/>
          <a:srcRect/>
          <a:stretch>
            <a:fillRect/>
          </a:stretch>
        </p:blipFill>
        <p:spPr bwMode="auto">
          <a:xfrm>
            <a:off x="2593978" y="3048000"/>
            <a:ext cx="3962400" cy="3124200"/>
          </a:xfrm>
          <a:prstGeom prst="rect">
            <a:avLst/>
          </a:prstGeom>
          <a:noFill/>
        </p:spPr>
      </p:pic>
      <p:sp>
        <p:nvSpPr>
          <p:cNvPr id="6" name="Rectangle 5"/>
          <p:cNvSpPr/>
          <p:nvPr/>
        </p:nvSpPr>
        <p:spPr>
          <a:xfrm>
            <a:off x="914400" y="1219200"/>
            <a:ext cx="7321556" cy="1569660"/>
          </a:xfrm>
          <a:prstGeom prst="rect">
            <a:avLst/>
          </a:prstGeom>
        </p:spPr>
        <p:txBody>
          <a:bodyPr wrap="none">
            <a:spAutoFit/>
          </a:bodyPr>
          <a:lstStyle/>
          <a:p>
            <a:r>
              <a:rPr lang="en-US" sz="9600" dirty="0" smtClean="0"/>
              <a:t>THANK YOU</a:t>
            </a:r>
            <a:endParaRPr lang="en-US" sz="9600" dirty="0"/>
          </a:p>
        </p:txBody>
      </p:sp>
    </p:spTree>
  </p:cSld>
  <p:clrMapOvr>
    <a:masterClrMapping/>
  </p:clrMapOvr>
  <p:transition>
    <p:strips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 </a:t>
            </a:r>
            <a:r>
              <a:rPr lang="en-US" sz="2800" i="1" dirty="0" smtClean="0"/>
              <a:t>Computer graphics are graphics created using computers and more generally, the representation and manipulation of pictorial data by a computer. The development of computer graphics has made computers easier to interact with and better for understanding and impact on many types of media and have revolutionized the animation and video game industry interpreting many types of data. Developments in computer graphics have had a profound.</a:t>
            </a:r>
            <a:endParaRPr lang="en-IN" sz="2800" i="1" dirty="0" smtClean="0"/>
          </a:p>
          <a:p>
            <a:endParaRPr lang="en-US" dirty="0"/>
          </a:p>
        </p:txBody>
      </p:sp>
      <p:sp>
        <p:nvSpPr>
          <p:cNvPr id="2" name="Title 1"/>
          <p:cNvSpPr>
            <a:spLocks noGrp="1"/>
          </p:cNvSpPr>
          <p:nvPr>
            <p:ph type="title"/>
          </p:nvPr>
        </p:nvSpPr>
        <p:spPr/>
        <p:txBody>
          <a:bodyPr/>
          <a:lstStyle/>
          <a:p>
            <a:r>
              <a:rPr lang="en-US" b="1" dirty="0" smtClean="0"/>
              <a:t>            INTRODUCTION</a:t>
            </a:r>
            <a:endParaRPr lang="en-US" b="1"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i="1" dirty="0" smtClean="0"/>
              <a:t>OpenGL provides a powerful but primitive set of rendering commands, and all higher-level drawing must be done in terms of these commands. Also, OpenGL programs have to use the underlying mechanisms of the windowing system. A number of libraries exist to allow you to simplify your programming tasks, including the following</a:t>
            </a:r>
            <a:endParaRPr lang="en-US" sz="2800" i="1" dirty="0"/>
          </a:p>
        </p:txBody>
      </p:sp>
      <p:sp>
        <p:nvSpPr>
          <p:cNvPr id="3" name="Title 2"/>
          <p:cNvSpPr>
            <a:spLocks noGrp="1"/>
          </p:cNvSpPr>
          <p:nvPr>
            <p:ph type="title"/>
          </p:nvPr>
        </p:nvSpPr>
        <p:spPr/>
        <p:txBody>
          <a:bodyPr>
            <a:normAutofit/>
          </a:bodyPr>
          <a:lstStyle/>
          <a:p>
            <a:r>
              <a:rPr sz="4400" b="1" smtClean="0"/>
              <a:t>ABOUT OPENGL</a:t>
            </a:r>
            <a:endParaRPr lang="en-US" b="1"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33400"/>
            <a:ext cx="7772400" cy="5693866"/>
          </a:xfrm>
          <a:prstGeom prst="rect">
            <a:avLst/>
          </a:prstGeom>
        </p:spPr>
        <p:txBody>
          <a:bodyPr wrap="square">
            <a:spAutoFit/>
          </a:bodyPr>
          <a:lstStyle/>
          <a:p>
            <a:r>
              <a:rPr lang="en-US" sz="2800" i="1" dirty="0" smtClean="0"/>
              <a:t>The OpenGL Utility Library (GLU) contains several routines that use lower-level OpenGL commands to perform such tasks as setting up matrices for specific viewing orientations and projections, performing polygon tessellation, and rendering surfaces. This library is provided as part of every OpenGL implementation. Portions of the GLU are described in the OpenGL Reference Manual.</a:t>
            </a:r>
          </a:p>
          <a:p>
            <a:r>
              <a:rPr lang="en-US" sz="2800" i="1" dirty="0" smtClean="0"/>
              <a:t>The OpenGL Utility Toolkit (GLUT) is a window system-independent toolkit, written by Mark Kilgard, to hide the complexities of differing window system APIs. </a:t>
            </a:r>
            <a:endParaRPr lang="en-IN" sz="2800" i="1" dirty="0"/>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191000"/>
          </a:xfrm>
        </p:spPr>
        <p:txBody>
          <a:bodyPr/>
          <a:lstStyle/>
          <a:p>
            <a:r>
              <a:rPr lang="en-US" b="1" dirty="0" smtClean="0"/>
              <a:t>Information visualization</a:t>
            </a:r>
          </a:p>
          <a:p>
            <a:r>
              <a:rPr lang="en-US" b="1" dirty="0" smtClean="0"/>
              <a:t>Computer vision</a:t>
            </a:r>
          </a:p>
          <a:p>
            <a:r>
              <a:rPr lang="en-US" b="1" dirty="0" smtClean="0"/>
              <a:t>Image processing</a:t>
            </a:r>
          </a:p>
          <a:p>
            <a:r>
              <a:rPr lang="en-US" b="1" dirty="0" smtClean="0"/>
              <a:t>Computational geometry</a:t>
            </a:r>
          </a:p>
          <a:p>
            <a:r>
              <a:rPr lang="en-US" b="1" dirty="0" smtClean="0"/>
              <a:t>Computational topology</a:t>
            </a:r>
          </a:p>
          <a:p>
            <a:r>
              <a:rPr lang="en-US" b="1" dirty="0" smtClean="0"/>
              <a:t>Scientific visualization</a:t>
            </a:r>
          </a:p>
          <a:p>
            <a:r>
              <a:rPr lang="en-US" b="1" dirty="0" smtClean="0"/>
              <a:t>Applied mathematics</a:t>
            </a:r>
            <a:endParaRPr lang="en-IN" b="1" dirty="0" smtClean="0"/>
          </a:p>
          <a:p>
            <a:endParaRPr lang="en-US" dirty="0"/>
          </a:p>
        </p:txBody>
      </p:sp>
      <p:sp>
        <p:nvSpPr>
          <p:cNvPr id="2" name="Title 1"/>
          <p:cNvSpPr>
            <a:spLocks noGrp="1"/>
          </p:cNvSpPr>
          <p:nvPr>
            <p:ph type="title"/>
          </p:nvPr>
        </p:nvSpPr>
        <p:spPr>
          <a:xfrm>
            <a:off x="685800" y="0"/>
            <a:ext cx="8229600" cy="2362200"/>
          </a:xfrm>
        </p:spPr>
        <p:txBody>
          <a:bodyPr>
            <a:normAutofit/>
          </a:bodyPr>
          <a:lstStyle/>
          <a:p>
            <a:r>
              <a:rPr sz="4000" b="1" smtClean="0"/>
              <a:t>ADVANTAGES OF COMPUTER</a:t>
            </a:r>
            <a:br>
              <a:rPr sz="4000" b="1" smtClean="0"/>
            </a:br>
            <a:r>
              <a:rPr sz="4000" b="1" smtClean="0"/>
              <a:t>GRAPHICS</a:t>
            </a:r>
            <a:r>
              <a:rPr sz="4000" smtClean="0"/>
              <a:t/>
            </a:r>
            <a:br>
              <a:rPr sz="4000" smtClean="0"/>
            </a:br>
            <a:endParaRPr lang="en-US" dirty="0"/>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US" sz="2800" b="1" dirty="0" smtClean="0"/>
              <a:t>The GLUT library functions used are:</a:t>
            </a:r>
          </a:p>
          <a:p>
            <a:pPr>
              <a:lnSpc>
                <a:spcPct val="80000"/>
              </a:lnSpc>
              <a:buClr>
                <a:schemeClr val="tx1"/>
              </a:buClr>
              <a:buFont typeface="Wingdings" pitchFamily="2" charset="2"/>
              <a:buNone/>
            </a:pPr>
            <a:endParaRPr lang="en-US" sz="2800" b="1" dirty="0" smtClean="0">
              <a:latin typeface="Tw Cen MT" pitchFamily="34" charset="0"/>
            </a:endParaRPr>
          </a:p>
          <a:p>
            <a:pPr>
              <a:lnSpc>
                <a:spcPct val="80000"/>
              </a:lnSpc>
              <a:buClr>
                <a:schemeClr val="tx1"/>
              </a:buClr>
              <a:buFont typeface="Wingdings" pitchFamily="2" charset="2"/>
              <a:buNone/>
            </a:pPr>
            <a:r>
              <a:rPr lang="en-US" sz="2800" b="1" dirty="0" smtClean="0"/>
              <a:t> </a:t>
            </a:r>
            <a:r>
              <a:rPr lang="en-US" sz="2000" b="1" dirty="0" smtClean="0">
                <a:solidFill>
                  <a:srgbClr val="FF0000"/>
                </a:solidFill>
              </a:rPr>
              <a:t>void glEnable(</a:t>
            </a:r>
            <a:r>
              <a:rPr lang="en-US" sz="2000" b="1" dirty="0" err="1" smtClean="0">
                <a:solidFill>
                  <a:srgbClr val="FF0000"/>
                </a:solidFill>
              </a:rPr>
              <a:t>GLenum</a:t>
            </a:r>
            <a:r>
              <a:rPr lang="en-US" sz="2000" b="1" dirty="0" smtClean="0">
                <a:solidFill>
                  <a:srgbClr val="FF0000"/>
                </a:solidFill>
              </a:rPr>
              <a:t> cap)</a:t>
            </a:r>
            <a:r>
              <a:rPr lang="en-US" sz="2000" dirty="0" smtClean="0"/>
              <a:t>    </a:t>
            </a:r>
            <a:r>
              <a:rPr lang="en-US" sz="2000" i="1" dirty="0" smtClean="0"/>
              <a:t>- enables server-side GL capabilities.</a:t>
            </a:r>
            <a:r>
              <a:rPr lang="en-US" sz="2000" b="1" i="1" dirty="0" smtClean="0"/>
              <a:t>    </a:t>
            </a:r>
            <a:endParaRPr lang="en-US" sz="2000" i="1" dirty="0" smtClean="0"/>
          </a:p>
          <a:p>
            <a:pPr>
              <a:lnSpc>
                <a:spcPct val="80000"/>
              </a:lnSpc>
              <a:buClr>
                <a:schemeClr val="tx1"/>
              </a:buClr>
              <a:buFont typeface="Wingdings" pitchFamily="2" charset="2"/>
              <a:buNone/>
            </a:pPr>
            <a:r>
              <a:rPr lang="en-US" sz="2000" i="1" dirty="0" smtClean="0"/>
              <a:t>                      cap  - specifies a symbolic constant indicating a GL capability.</a:t>
            </a:r>
          </a:p>
          <a:p>
            <a:pPr>
              <a:lnSpc>
                <a:spcPct val="80000"/>
              </a:lnSpc>
              <a:buClr>
                <a:schemeClr val="tx1"/>
              </a:buClr>
              <a:buFont typeface="Wingdings" pitchFamily="2" charset="2"/>
              <a:buNone/>
            </a:pPr>
            <a:endParaRPr lang="en-IN" sz="2000" b="1" dirty="0" smtClean="0"/>
          </a:p>
          <a:p>
            <a:pPr>
              <a:lnSpc>
                <a:spcPct val="80000"/>
              </a:lnSpc>
              <a:buClr>
                <a:schemeClr val="tx1"/>
              </a:buClr>
              <a:buFont typeface="Wingdings" pitchFamily="2" charset="2"/>
              <a:buNone/>
            </a:pPr>
            <a:r>
              <a:rPr lang="en-IN" sz="2000" b="1" dirty="0" smtClean="0"/>
              <a:t> </a:t>
            </a:r>
            <a:r>
              <a:rPr lang="en-IN" sz="2000" b="1" dirty="0" smtClean="0">
                <a:solidFill>
                  <a:srgbClr val="FF0000"/>
                </a:solidFill>
              </a:rPr>
              <a:t>void glTranslatef( GLfloat x, GLfloat </a:t>
            </a:r>
            <a:r>
              <a:rPr lang="en-IN" sz="2000" b="1" i="1" dirty="0" smtClean="0">
                <a:solidFill>
                  <a:srgbClr val="FF0000"/>
                </a:solidFill>
              </a:rPr>
              <a:t>y</a:t>
            </a:r>
            <a:r>
              <a:rPr lang="en-IN" sz="2000" b="1" dirty="0" smtClean="0">
                <a:solidFill>
                  <a:srgbClr val="FF0000"/>
                </a:solidFill>
              </a:rPr>
              <a:t>,GLfloat z)  </a:t>
            </a:r>
            <a:r>
              <a:rPr lang="en-IN" sz="2000" b="1" dirty="0" smtClean="0"/>
              <a:t>- </a:t>
            </a:r>
            <a:r>
              <a:rPr lang="en-IN" sz="2000" i="1" dirty="0" smtClean="0"/>
              <a:t>multiply the      current  matrix by a translation matrix.                  </a:t>
            </a:r>
          </a:p>
          <a:p>
            <a:pPr>
              <a:lnSpc>
                <a:spcPct val="80000"/>
              </a:lnSpc>
              <a:buClr>
                <a:schemeClr val="tx1"/>
              </a:buClr>
              <a:buFont typeface="Wingdings" pitchFamily="2" charset="2"/>
              <a:buNone/>
            </a:pPr>
            <a:r>
              <a:rPr lang="en-IN" sz="2000" i="1" dirty="0" smtClean="0"/>
              <a:t>       x, y, z - Specify the x, y and z coordinates of a translation vector.</a:t>
            </a:r>
          </a:p>
          <a:p>
            <a:pPr>
              <a:lnSpc>
                <a:spcPct val="80000"/>
              </a:lnSpc>
              <a:buClr>
                <a:schemeClr val="tx1"/>
              </a:buClr>
              <a:buFont typeface="Wingdings" pitchFamily="2" charset="2"/>
              <a:buNone/>
            </a:pPr>
            <a:endParaRPr lang="en-IN" sz="2000" b="1" i="1" dirty="0" smtClean="0"/>
          </a:p>
          <a:p>
            <a:pPr>
              <a:lnSpc>
                <a:spcPct val="80000"/>
              </a:lnSpc>
              <a:buClr>
                <a:schemeClr val="tx1"/>
              </a:buClr>
              <a:buFont typeface="Wingdings" pitchFamily="2" charset="2"/>
              <a:buNone/>
            </a:pPr>
            <a:r>
              <a:rPr lang="en-IN" sz="2000" b="1" i="1" dirty="0" smtClean="0">
                <a:solidFill>
                  <a:srgbClr val="FF0000"/>
                </a:solidFill>
              </a:rPr>
              <a:t>glRotatef</a:t>
            </a:r>
            <a:r>
              <a:rPr lang="en-IN" sz="2000" b="1" i="1" dirty="0" smtClean="0"/>
              <a:t> - </a:t>
            </a:r>
            <a:r>
              <a:rPr lang="en-IN" sz="2000" i="1" dirty="0" smtClean="0"/>
              <a:t>multiply the current matrix by a rotation matrix</a:t>
            </a:r>
            <a:r>
              <a:rPr lang="en-IN" sz="2000" dirty="0" smtClean="0"/>
              <a:t>.</a:t>
            </a:r>
          </a:p>
          <a:p>
            <a:pPr>
              <a:lnSpc>
                <a:spcPct val="80000"/>
              </a:lnSpc>
              <a:buClr>
                <a:schemeClr val="tx1"/>
              </a:buClr>
              <a:buFont typeface="Wingdings" pitchFamily="2" charset="2"/>
              <a:buNone/>
            </a:pPr>
            <a:endParaRPr lang="en-IN" sz="2000" b="1" dirty="0" smtClean="0"/>
          </a:p>
          <a:p>
            <a:pPr>
              <a:lnSpc>
                <a:spcPct val="80000"/>
              </a:lnSpc>
              <a:buClr>
                <a:schemeClr val="tx1"/>
              </a:buClr>
              <a:buFont typeface="Wingdings" pitchFamily="2" charset="2"/>
              <a:buNone/>
            </a:pPr>
            <a:r>
              <a:rPr lang="en-IN" sz="2000" b="1" dirty="0" smtClean="0">
                <a:solidFill>
                  <a:srgbClr val="FF0000"/>
                </a:solidFill>
              </a:rPr>
              <a:t>void glRotatef( GLfloat </a:t>
            </a:r>
            <a:r>
              <a:rPr lang="en-IN" sz="2000" b="1" i="1" dirty="0" smtClean="0">
                <a:solidFill>
                  <a:srgbClr val="FF0000"/>
                </a:solidFill>
              </a:rPr>
              <a:t>angle</a:t>
            </a:r>
            <a:r>
              <a:rPr lang="en-IN" sz="2000" b="1" dirty="0" smtClean="0">
                <a:solidFill>
                  <a:srgbClr val="FF0000"/>
                </a:solidFill>
              </a:rPr>
              <a:t>,  GLfloat </a:t>
            </a:r>
            <a:r>
              <a:rPr lang="en-IN" sz="2000" b="1" i="1" dirty="0" smtClean="0">
                <a:solidFill>
                  <a:srgbClr val="FF0000"/>
                </a:solidFill>
              </a:rPr>
              <a:t>x</a:t>
            </a:r>
            <a:r>
              <a:rPr lang="en-IN" sz="2000" b="1" dirty="0" smtClean="0">
                <a:solidFill>
                  <a:srgbClr val="FF0000"/>
                </a:solidFill>
              </a:rPr>
              <a:t>, GLfloat </a:t>
            </a:r>
            <a:r>
              <a:rPr lang="en-IN" sz="2000" b="1" i="1" dirty="0" smtClean="0">
                <a:solidFill>
                  <a:srgbClr val="FF0000"/>
                </a:solidFill>
              </a:rPr>
              <a:t>y</a:t>
            </a:r>
            <a:r>
              <a:rPr lang="en-IN" sz="2000" b="1" dirty="0" smtClean="0">
                <a:solidFill>
                  <a:srgbClr val="FF0000"/>
                </a:solidFill>
              </a:rPr>
              <a:t>, GLfloat </a:t>
            </a:r>
            <a:r>
              <a:rPr lang="en-IN" sz="2000" b="1" i="1" dirty="0" smtClean="0">
                <a:solidFill>
                  <a:srgbClr val="FF0000"/>
                </a:solidFill>
              </a:rPr>
              <a:t>z</a:t>
            </a:r>
            <a:r>
              <a:rPr lang="en-IN" sz="2000" b="1" dirty="0" smtClean="0">
                <a:solidFill>
                  <a:srgbClr val="FF0000"/>
                </a:solidFill>
              </a:rPr>
              <a:t>)</a:t>
            </a:r>
            <a:r>
              <a:rPr lang="en-IN" sz="2000" b="1" dirty="0" smtClean="0"/>
              <a:t>                       </a:t>
            </a:r>
            <a:r>
              <a:rPr lang="en-IN" sz="2000" i="1" dirty="0" smtClean="0"/>
              <a:t>angle- Specifies the angle of rotation, in degrees.            </a:t>
            </a:r>
          </a:p>
          <a:p>
            <a:pPr>
              <a:lnSpc>
                <a:spcPct val="80000"/>
              </a:lnSpc>
              <a:buClr>
                <a:schemeClr val="tx1"/>
              </a:buClr>
              <a:buFont typeface="Wingdings" pitchFamily="2" charset="2"/>
              <a:buNone/>
            </a:pPr>
            <a:r>
              <a:rPr lang="en-IN" sz="2000" i="1" dirty="0" smtClean="0"/>
              <a:t>    x,y,z - Specify the x,y, and z coordinates of a vector  respectively</a:t>
            </a:r>
            <a:endParaRPr lang="en-US" sz="2000" i="1" dirty="0"/>
          </a:p>
        </p:txBody>
      </p:sp>
      <p:sp>
        <p:nvSpPr>
          <p:cNvPr id="3" name="Title 2"/>
          <p:cNvSpPr>
            <a:spLocks noGrp="1"/>
          </p:cNvSpPr>
          <p:nvPr>
            <p:ph type="title"/>
          </p:nvPr>
        </p:nvSpPr>
        <p:spPr>
          <a:xfrm>
            <a:off x="457200" y="152400"/>
            <a:ext cx="8229600" cy="1524000"/>
          </a:xfrm>
        </p:spPr>
        <p:txBody>
          <a:bodyPr>
            <a:normAutofit/>
          </a:bodyPr>
          <a:lstStyle/>
          <a:p>
            <a:r>
              <a:rPr sz="4000" b="1" smtClean="0"/>
              <a:t>MODULE</a:t>
            </a:r>
            <a:r>
              <a:rPr sz="4400" b="1" smtClean="0"/>
              <a:t> DESCRIPTION</a:t>
            </a:r>
            <a:r>
              <a:rPr sz="4400" smtClean="0"/>
              <a:t/>
            </a:r>
            <a:br>
              <a:rPr sz="4400" smtClean="0"/>
            </a:br>
            <a:endParaRPr lang="en-US" dirty="0"/>
          </a:p>
        </p:txBody>
      </p:sp>
    </p:spTree>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 y="533400"/>
            <a:ext cx="7848600" cy="3637919"/>
          </a:xfrm>
          <a:prstGeom prst="rect">
            <a:avLst/>
          </a:prstGeom>
        </p:spPr>
        <p:txBody>
          <a:bodyPr wrap="square">
            <a:spAutoFit/>
          </a:bodyPr>
          <a:lstStyle/>
          <a:p>
            <a:pPr>
              <a:lnSpc>
                <a:spcPct val="80000"/>
              </a:lnSpc>
              <a:buClr>
                <a:schemeClr val="tx1"/>
              </a:buClr>
              <a:buFont typeface="Wingdings" pitchFamily="2" charset="2"/>
              <a:buNone/>
            </a:pPr>
            <a:r>
              <a:rPr lang="en-US" sz="2400" b="1" dirty="0" smtClean="0">
                <a:solidFill>
                  <a:srgbClr val="FF0000"/>
                </a:solidFill>
              </a:rPr>
              <a:t>void </a:t>
            </a:r>
            <a:r>
              <a:rPr lang="en-US" sz="2400" b="1" dirty="0" err="1" smtClean="0">
                <a:solidFill>
                  <a:srgbClr val="FF0000"/>
                </a:solidFill>
              </a:rPr>
              <a:t>glutInit</a:t>
            </a:r>
            <a:r>
              <a:rPr lang="en-US" sz="2400" b="1" dirty="0" smtClean="0">
                <a:solidFill>
                  <a:srgbClr val="FF0000"/>
                </a:solidFill>
              </a:rPr>
              <a:t>(</a:t>
            </a:r>
            <a:r>
              <a:rPr lang="en-US" sz="2400" b="1" dirty="0" err="1" smtClean="0">
                <a:solidFill>
                  <a:srgbClr val="FF0000"/>
                </a:solidFill>
              </a:rPr>
              <a:t>int</a:t>
            </a:r>
            <a:r>
              <a:rPr lang="en-US" sz="2400" b="1" dirty="0" smtClean="0">
                <a:solidFill>
                  <a:srgbClr val="FF0000"/>
                </a:solidFill>
              </a:rPr>
              <a:t> *</a:t>
            </a:r>
            <a:r>
              <a:rPr lang="en-US" sz="2400" b="1" dirty="0" err="1" smtClean="0">
                <a:solidFill>
                  <a:srgbClr val="FF0000"/>
                </a:solidFill>
              </a:rPr>
              <a:t>argc</a:t>
            </a:r>
            <a:r>
              <a:rPr lang="en-US" sz="2400" b="1" dirty="0" smtClean="0">
                <a:solidFill>
                  <a:srgbClr val="FF0000"/>
                </a:solidFill>
              </a:rPr>
              <a:t>, char **</a:t>
            </a:r>
            <a:r>
              <a:rPr lang="en-US" sz="2400" b="1" dirty="0" err="1" smtClean="0">
                <a:solidFill>
                  <a:srgbClr val="FF0000"/>
                </a:solidFill>
              </a:rPr>
              <a:t>argv</a:t>
            </a:r>
            <a:r>
              <a:rPr lang="en-US" sz="2400" b="1" dirty="0" smtClean="0">
                <a:solidFill>
                  <a:srgbClr val="FF0000"/>
                </a:solidFill>
              </a:rPr>
              <a:t>); </a:t>
            </a:r>
            <a:endParaRPr lang="en-IN" sz="2400" dirty="0" smtClean="0">
              <a:solidFill>
                <a:srgbClr val="FF0000"/>
              </a:solidFill>
            </a:endParaRPr>
          </a:p>
          <a:p>
            <a:pPr>
              <a:lnSpc>
                <a:spcPct val="80000"/>
              </a:lnSpc>
              <a:buClr>
                <a:schemeClr val="tx1"/>
              </a:buClr>
              <a:buFont typeface="Wingdings" pitchFamily="2" charset="2"/>
              <a:buNone/>
            </a:pPr>
            <a:r>
              <a:rPr lang="en-US" sz="2400" dirty="0" smtClean="0"/>
              <a:t>          </a:t>
            </a:r>
            <a:r>
              <a:rPr lang="en-US" sz="2400" dirty="0" err="1" smtClean="0"/>
              <a:t>argc</a:t>
            </a:r>
            <a:r>
              <a:rPr lang="en-US" sz="2400" dirty="0" smtClean="0"/>
              <a:t> - A pointer to the unmodified </a:t>
            </a:r>
            <a:r>
              <a:rPr lang="en-US" sz="2400" dirty="0" err="1" smtClean="0"/>
              <a:t>argc</a:t>
            </a:r>
            <a:r>
              <a:rPr lang="en-US" sz="2400" dirty="0" smtClean="0"/>
              <a:t> variable from the main function.                 </a:t>
            </a:r>
          </a:p>
          <a:p>
            <a:pPr>
              <a:lnSpc>
                <a:spcPct val="80000"/>
              </a:lnSpc>
              <a:buClr>
                <a:schemeClr val="tx1"/>
              </a:buClr>
              <a:buFont typeface="Wingdings" pitchFamily="2" charset="2"/>
              <a:buNone/>
            </a:pPr>
            <a:r>
              <a:rPr lang="en-US" sz="2400" dirty="0" smtClean="0"/>
              <a:t>          </a:t>
            </a:r>
            <a:r>
              <a:rPr lang="en-US" sz="2400" dirty="0" err="1" smtClean="0"/>
              <a:t>argv</a:t>
            </a:r>
            <a:r>
              <a:rPr lang="en-US" sz="2400" dirty="0" smtClean="0"/>
              <a:t> - A pointer to the unmodified </a:t>
            </a:r>
            <a:r>
              <a:rPr lang="en-US" sz="2400" dirty="0" err="1" smtClean="0"/>
              <a:t>argv</a:t>
            </a:r>
            <a:r>
              <a:rPr lang="en-US" sz="2400" dirty="0" smtClean="0"/>
              <a:t> variable from the main function. </a:t>
            </a:r>
            <a:endParaRPr lang="fr-FR" sz="2400" b="1" dirty="0" smtClean="0"/>
          </a:p>
          <a:p>
            <a:pPr>
              <a:lnSpc>
                <a:spcPct val="80000"/>
              </a:lnSpc>
              <a:buClr>
                <a:schemeClr val="tx1"/>
              </a:buClr>
              <a:buFont typeface="Wingdings" pitchFamily="2" charset="2"/>
              <a:buNone/>
            </a:pPr>
            <a:r>
              <a:rPr lang="fr-FR" sz="2400" b="1" dirty="0" err="1" smtClean="0">
                <a:solidFill>
                  <a:srgbClr val="FF0000"/>
                </a:solidFill>
              </a:rPr>
              <a:t>void</a:t>
            </a:r>
            <a:r>
              <a:rPr lang="fr-FR" sz="2400" b="1" dirty="0" smtClean="0">
                <a:solidFill>
                  <a:srgbClr val="FF0000"/>
                </a:solidFill>
              </a:rPr>
              <a:t> </a:t>
            </a:r>
            <a:r>
              <a:rPr lang="fr-FR" sz="2400" b="1" dirty="0" err="1" smtClean="0">
                <a:solidFill>
                  <a:srgbClr val="FF0000"/>
                </a:solidFill>
              </a:rPr>
              <a:t>glutInitWindowPosition</a:t>
            </a:r>
            <a:r>
              <a:rPr lang="fr-FR" sz="2400" b="1" dirty="0" smtClean="0">
                <a:solidFill>
                  <a:srgbClr val="FF0000"/>
                </a:solidFill>
              </a:rPr>
              <a:t>(</a:t>
            </a:r>
            <a:r>
              <a:rPr lang="fr-FR" sz="2400" b="1" dirty="0" err="1" smtClean="0">
                <a:solidFill>
                  <a:srgbClr val="FF0000"/>
                </a:solidFill>
              </a:rPr>
              <a:t>int</a:t>
            </a:r>
            <a:r>
              <a:rPr lang="fr-FR" sz="2400" b="1" dirty="0" smtClean="0">
                <a:solidFill>
                  <a:srgbClr val="FF0000"/>
                </a:solidFill>
              </a:rPr>
              <a:t> x, </a:t>
            </a:r>
            <a:r>
              <a:rPr lang="fr-FR" sz="2400" b="1" dirty="0" err="1" smtClean="0">
                <a:solidFill>
                  <a:srgbClr val="FF0000"/>
                </a:solidFill>
              </a:rPr>
              <a:t>int</a:t>
            </a:r>
            <a:r>
              <a:rPr lang="fr-FR" sz="2400" b="1" dirty="0" smtClean="0">
                <a:solidFill>
                  <a:srgbClr val="FF0000"/>
                </a:solidFill>
              </a:rPr>
              <a:t> y); </a:t>
            </a:r>
            <a:endParaRPr lang="fr-FR" sz="2400" dirty="0" smtClean="0">
              <a:solidFill>
                <a:srgbClr val="FF0000"/>
              </a:solidFill>
            </a:endParaRPr>
          </a:p>
          <a:p>
            <a:pPr>
              <a:lnSpc>
                <a:spcPct val="80000"/>
              </a:lnSpc>
              <a:buClr>
                <a:schemeClr val="tx1"/>
              </a:buClr>
              <a:buFont typeface="Wingdings" pitchFamily="2" charset="2"/>
              <a:buNone/>
            </a:pPr>
            <a:r>
              <a:rPr lang="fr-FR" sz="2400" dirty="0" smtClean="0"/>
              <a:t>  </a:t>
            </a:r>
            <a:r>
              <a:rPr lang="en-US" sz="2400" dirty="0" smtClean="0"/>
              <a:t>	x - the number of pixels from the left of the screen. -1 is the default </a:t>
            </a:r>
            <a:r>
              <a:rPr lang="en-US" sz="2400" dirty="0" err="1" smtClean="0"/>
              <a:t>value,meaning</a:t>
            </a:r>
            <a:r>
              <a:rPr lang="en-US" sz="2400" dirty="0" smtClean="0"/>
              <a:t> it is up to the window manager to decide where the window will appear. If not using the default  values then you should pick a positive value, preferably one that will    fit in your screen. </a:t>
            </a:r>
          </a:p>
          <a:p>
            <a:pPr>
              <a:lnSpc>
                <a:spcPct val="80000"/>
              </a:lnSpc>
              <a:buClr>
                <a:schemeClr val="tx1"/>
              </a:buClr>
              <a:buFont typeface="Wingdings" pitchFamily="2" charset="2"/>
              <a:buNone/>
            </a:pPr>
            <a:r>
              <a:rPr lang="en-US" sz="2400" dirty="0" smtClean="0"/>
              <a:t>y - the number of pixels from the top of the screen</a:t>
            </a:r>
            <a:r>
              <a:rPr lang="en-US" dirty="0" smtClean="0"/>
              <a:t>.</a:t>
            </a:r>
            <a:endParaRPr lang="en-US" dirty="0"/>
          </a:p>
        </p:txBody>
      </p:sp>
      <p:sp>
        <p:nvSpPr>
          <p:cNvPr id="10" name="Rectangle 9"/>
          <p:cNvSpPr/>
          <p:nvPr/>
        </p:nvSpPr>
        <p:spPr>
          <a:xfrm>
            <a:off x="609600" y="4572001"/>
            <a:ext cx="7772400" cy="978729"/>
          </a:xfrm>
          <a:prstGeom prst="rect">
            <a:avLst/>
          </a:prstGeom>
        </p:spPr>
        <p:txBody>
          <a:bodyPr wrap="square">
            <a:spAutoFit/>
          </a:bodyPr>
          <a:lstStyle/>
          <a:p>
            <a:pPr>
              <a:lnSpc>
                <a:spcPct val="80000"/>
              </a:lnSpc>
              <a:buClr>
                <a:schemeClr val="tx1"/>
              </a:buClr>
              <a:buFont typeface="Wingdings" pitchFamily="2" charset="2"/>
              <a:buNone/>
            </a:pPr>
            <a:r>
              <a:rPr lang="en-US" sz="2400" b="1" dirty="0" smtClean="0">
                <a:solidFill>
                  <a:srgbClr val="FF0000"/>
                </a:solidFill>
              </a:rPr>
              <a:t>void </a:t>
            </a:r>
            <a:r>
              <a:rPr lang="en-US" sz="2400" b="1" dirty="0" err="1" smtClean="0">
                <a:solidFill>
                  <a:srgbClr val="FF0000"/>
                </a:solidFill>
              </a:rPr>
              <a:t>glutInitWindowSize</a:t>
            </a:r>
            <a:r>
              <a:rPr lang="en-US" sz="2400" b="1" dirty="0" smtClean="0">
                <a:solidFill>
                  <a:srgbClr val="FF0000"/>
                </a:solidFill>
              </a:rPr>
              <a:t>(</a:t>
            </a:r>
            <a:r>
              <a:rPr lang="en-US" sz="2400" b="1" dirty="0" err="1" smtClean="0">
                <a:solidFill>
                  <a:srgbClr val="FF0000"/>
                </a:solidFill>
              </a:rPr>
              <a:t>int</a:t>
            </a:r>
            <a:r>
              <a:rPr lang="en-US" sz="2400" b="1" dirty="0" smtClean="0">
                <a:solidFill>
                  <a:srgbClr val="FF0000"/>
                </a:solidFill>
              </a:rPr>
              <a:t> width, </a:t>
            </a:r>
            <a:r>
              <a:rPr lang="en-US" sz="2400" b="1" dirty="0" err="1" smtClean="0">
                <a:solidFill>
                  <a:srgbClr val="FF0000"/>
                </a:solidFill>
              </a:rPr>
              <a:t>int</a:t>
            </a:r>
            <a:r>
              <a:rPr lang="en-US" sz="2400" b="1" dirty="0" smtClean="0">
                <a:solidFill>
                  <a:srgbClr val="FF0000"/>
                </a:solidFill>
              </a:rPr>
              <a:t> height);     </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width - The width of the window,  height - the height of the window.  </a:t>
            </a:r>
            <a:endParaRPr lang="en-US" sz="2400" b="1" dirty="0"/>
          </a:p>
        </p:txBody>
      </p:sp>
    </p:spTree>
  </p:cSld>
  <p:clrMapOvr>
    <a:masterClrMapping/>
  </p:clrMapOvr>
  <p:transition>
    <p:split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69646"/>
            <a:ext cx="8534400" cy="5656933"/>
          </a:xfrm>
          <a:prstGeom prst="rect">
            <a:avLst/>
          </a:prstGeom>
        </p:spPr>
        <p:txBody>
          <a:bodyPr wrap="square">
            <a:spAutoFit/>
          </a:bodyPr>
          <a:lstStyle/>
          <a:p>
            <a:pPr>
              <a:lnSpc>
                <a:spcPct val="80000"/>
              </a:lnSpc>
              <a:buClr>
                <a:schemeClr val="tx1"/>
              </a:buClr>
              <a:buFont typeface="Wingdings" pitchFamily="2" charset="2"/>
              <a:buNone/>
            </a:pPr>
            <a:r>
              <a:rPr lang="en-US" sz="2400" b="1" dirty="0" smtClean="0">
                <a:solidFill>
                  <a:srgbClr val="FF0000"/>
                </a:solidFill>
              </a:rPr>
              <a:t>void </a:t>
            </a:r>
            <a:r>
              <a:rPr lang="en-US" sz="2400" b="1" dirty="0" err="1" smtClean="0">
                <a:solidFill>
                  <a:srgbClr val="FF0000"/>
                </a:solidFill>
              </a:rPr>
              <a:t>glutInitDisplayMode</a:t>
            </a:r>
            <a:r>
              <a:rPr lang="en-US" sz="2400" b="1" dirty="0" smtClean="0">
                <a:solidFill>
                  <a:srgbClr val="FF0000"/>
                </a:solidFill>
              </a:rPr>
              <a:t>(unsigned </a:t>
            </a:r>
            <a:r>
              <a:rPr lang="en-US" sz="2400" b="1" dirty="0" err="1" smtClean="0">
                <a:solidFill>
                  <a:srgbClr val="FF0000"/>
                </a:solidFill>
              </a:rPr>
              <a:t>int</a:t>
            </a:r>
            <a:r>
              <a:rPr lang="en-US" sz="2400" b="1" dirty="0" smtClean="0">
                <a:solidFill>
                  <a:srgbClr val="FF0000"/>
                </a:solidFill>
              </a:rPr>
              <a:t> mode); </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mode - specifies the display mode.</a:t>
            </a:r>
          </a:p>
          <a:p>
            <a:pPr>
              <a:lnSpc>
                <a:spcPct val="80000"/>
              </a:lnSpc>
              <a:buClr>
                <a:schemeClr val="tx1"/>
              </a:buClr>
              <a:buFont typeface="Wingdings" pitchFamily="2" charset="2"/>
              <a:buNone/>
            </a:pPr>
            <a:r>
              <a:rPr lang="en-US" sz="2400" dirty="0" smtClean="0"/>
              <a:t>               The mode parameter is a Boolean combination (OR bit wise) of the possible </a:t>
            </a:r>
          </a:p>
          <a:p>
            <a:pPr>
              <a:lnSpc>
                <a:spcPct val="80000"/>
              </a:lnSpc>
              <a:buClr>
                <a:schemeClr val="tx1"/>
              </a:buClr>
              <a:buFont typeface="Wingdings" pitchFamily="2" charset="2"/>
              <a:buNone/>
            </a:pPr>
            <a:r>
              <a:rPr lang="en-US" sz="2400" dirty="0" smtClean="0"/>
              <a:t>          predefined values   of the </a:t>
            </a:r>
            <a:r>
              <a:rPr lang="en-US" sz="2400" dirty="0" err="1" smtClean="0"/>
              <a:t>GLUTlibrary</a:t>
            </a:r>
            <a:r>
              <a:rPr lang="en-US" sz="2400" dirty="0" smtClean="0"/>
              <a:t>. You  use  mode to  specify the  color  </a:t>
            </a:r>
          </a:p>
          <a:p>
            <a:pPr>
              <a:lnSpc>
                <a:spcPct val="80000"/>
              </a:lnSpc>
              <a:buClr>
                <a:schemeClr val="tx1"/>
              </a:buClr>
              <a:buFont typeface="Wingdings" pitchFamily="2" charset="2"/>
              <a:buNone/>
            </a:pPr>
            <a:r>
              <a:rPr lang="en-US" sz="2400" dirty="0" smtClean="0"/>
              <a:t>          </a:t>
            </a:r>
            <a:r>
              <a:rPr lang="en-US" sz="2400" dirty="0" err="1" smtClean="0"/>
              <a:t>mode,and</a:t>
            </a:r>
            <a:r>
              <a:rPr lang="en-US" sz="2400" dirty="0" smtClean="0"/>
              <a:t> the number and type of buffers. The predefined constants to specify</a:t>
            </a:r>
          </a:p>
          <a:p>
            <a:pPr>
              <a:lnSpc>
                <a:spcPct val="80000"/>
              </a:lnSpc>
              <a:buClr>
                <a:schemeClr val="tx1"/>
              </a:buClr>
              <a:buFont typeface="Wingdings" pitchFamily="2" charset="2"/>
              <a:buNone/>
            </a:pPr>
            <a:r>
              <a:rPr lang="en-US" sz="2400" dirty="0" smtClean="0"/>
              <a:t>         the  color model are: </a:t>
            </a:r>
            <a:endParaRPr lang="en-US" sz="2400" b="1" dirty="0" smtClean="0"/>
          </a:p>
          <a:p>
            <a:pPr>
              <a:lnSpc>
                <a:spcPct val="80000"/>
              </a:lnSpc>
              <a:buClr>
                <a:schemeClr val="tx1"/>
              </a:buClr>
              <a:buFont typeface="Wingdings" pitchFamily="2" charset="2"/>
              <a:buNone/>
            </a:pPr>
            <a:r>
              <a:rPr lang="en-US" sz="2400" b="1" dirty="0" smtClean="0"/>
              <a:t> </a:t>
            </a:r>
            <a:r>
              <a:rPr lang="en-US" sz="2400" b="1" dirty="0" smtClean="0">
                <a:solidFill>
                  <a:srgbClr val="FF0000"/>
                </a:solidFill>
              </a:rPr>
              <a:t>GLUT_DOUBLE</a:t>
            </a:r>
            <a:r>
              <a:rPr lang="en-US" sz="2400" b="1" dirty="0" smtClean="0"/>
              <a:t> </a:t>
            </a:r>
            <a:r>
              <a:rPr lang="en-US" sz="2400" dirty="0" smtClean="0"/>
              <a:t>– double is used for smooth animation, it requests the second                             </a:t>
            </a:r>
          </a:p>
          <a:p>
            <a:pPr>
              <a:lnSpc>
                <a:spcPct val="80000"/>
              </a:lnSpc>
              <a:buClr>
                <a:schemeClr val="tx1"/>
              </a:buClr>
              <a:buFont typeface="Wingdings" pitchFamily="2" charset="2"/>
              <a:buNone/>
            </a:pPr>
            <a:r>
              <a:rPr lang="en-US" sz="2400" dirty="0" smtClean="0"/>
              <a:t>                     frame  buffer   from  the  system.</a:t>
            </a:r>
            <a:endParaRPr lang="en-US" sz="2400" b="1" dirty="0" smtClean="0"/>
          </a:p>
          <a:p>
            <a:pPr>
              <a:lnSpc>
                <a:spcPct val="80000"/>
              </a:lnSpc>
              <a:buClr>
                <a:schemeClr val="tx1"/>
              </a:buClr>
              <a:buFont typeface="Wingdings" pitchFamily="2" charset="2"/>
              <a:buNone/>
            </a:pPr>
            <a:r>
              <a:rPr lang="en-US" sz="2400" b="1" dirty="0" smtClean="0"/>
              <a:t>  </a:t>
            </a:r>
            <a:r>
              <a:rPr lang="en-US" sz="2400" b="1" dirty="0" smtClean="0">
                <a:solidFill>
                  <a:srgbClr val="FF0000"/>
                </a:solidFill>
              </a:rPr>
              <a:t>GLUT_DEPTH</a:t>
            </a:r>
            <a:r>
              <a:rPr lang="en-US" sz="2400" b="1" dirty="0" smtClean="0"/>
              <a:t> </a:t>
            </a:r>
            <a:r>
              <a:rPr lang="en-US" sz="2400" dirty="0" smtClean="0"/>
              <a:t>-  It is another buffer to hold the depth of each pixel.</a:t>
            </a:r>
            <a:r>
              <a:rPr lang="en-US" sz="2400" b="1" dirty="0" smtClean="0"/>
              <a:t>  </a:t>
            </a:r>
          </a:p>
          <a:p>
            <a:pPr>
              <a:lnSpc>
                <a:spcPct val="80000"/>
              </a:lnSpc>
              <a:buClr>
                <a:schemeClr val="tx1"/>
              </a:buClr>
              <a:buFont typeface="Wingdings" pitchFamily="2" charset="2"/>
              <a:buNone/>
            </a:pPr>
            <a:r>
              <a:rPr lang="en-US" sz="2400" b="1" dirty="0" smtClean="0"/>
              <a:t> </a:t>
            </a:r>
            <a:r>
              <a:rPr lang="en-US" sz="2400" b="1" dirty="0" err="1" smtClean="0">
                <a:solidFill>
                  <a:srgbClr val="FF0000"/>
                </a:solidFill>
              </a:rPr>
              <a:t>int</a:t>
            </a:r>
            <a:r>
              <a:rPr lang="en-US" sz="2400" b="1" dirty="0" smtClean="0">
                <a:solidFill>
                  <a:srgbClr val="FF0000"/>
                </a:solidFill>
              </a:rPr>
              <a:t> </a:t>
            </a:r>
            <a:r>
              <a:rPr lang="en-US" sz="2400" b="1" dirty="0" err="1" smtClean="0">
                <a:solidFill>
                  <a:srgbClr val="FF0000"/>
                </a:solidFill>
              </a:rPr>
              <a:t>glutCreateWindow</a:t>
            </a:r>
            <a:r>
              <a:rPr lang="en-US" sz="2400" b="1" dirty="0" smtClean="0">
                <a:solidFill>
                  <a:srgbClr val="FF0000"/>
                </a:solidFill>
              </a:rPr>
              <a:t>(char *title); </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title - sets the window title. </a:t>
            </a:r>
          </a:p>
          <a:p>
            <a:pPr>
              <a:lnSpc>
                <a:spcPct val="80000"/>
              </a:lnSpc>
              <a:buClr>
                <a:schemeClr val="tx1"/>
              </a:buClr>
              <a:buFont typeface="Wingdings" pitchFamily="2" charset="2"/>
              <a:buNone/>
            </a:pPr>
            <a:r>
              <a:rPr lang="en-US" sz="2400" dirty="0" smtClean="0"/>
              <a:t>                         The return value of </a:t>
            </a:r>
            <a:r>
              <a:rPr lang="en-US" sz="2400" dirty="0" err="1" smtClean="0"/>
              <a:t>glutCreateWindow</a:t>
            </a:r>
            <a:r>
              <a:rPr lang="en-US" sz="2400" dirty="0" smtClean="0"/>
              <a:t> is the window identifier. </a:t>
            </a:r>
            <a:endParaRPr lang="en-US" sz="2400" b="1" dirty="0" smtClean="0"/>
          </a:p>
          <a:p>
            <a:pPr>
              <a:lnSpc>
                <a:spcPct val="80000"/>
              </a:lnSpc>
              <a:buClr>
                <a:schemeClr val="tx1"/>
              </a:buClr>
              <a:buFont typeface="Wingdings" pitchFamily="2" charset="2"/>
              <a:buNone/>
            </a:pPr>
            <a:r>
              <a:rPr lang="en-US" sz="2000" b="1" dirty="0" smtClean="0"/>
              <a:t> </a:t>
            </a:r>
            <a:endParaRPr lang="en-US" sz="2000" b="1" dirty="0"/>
          </a:p>
        </p:txBody>
      </p:sp>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382000" cy="2167966"/>
          </a:xfrm>
          <a:prstGeom prst="rect">
            <a:avLst/>
          </a:prstGeom>
        </p:spPr>
        <p:txBody>
          <a:bodyPr wrap="square">
            <a:spAutoFit/>
          </a:bodyPr>
          <a:lstStyle/>
          <a:p>
            <a:pPr>
              <a:lnSpc>
                <a:spcPct val="80000"/>
              </a:lnSpc>
              <a:buClr>
                <a:schemeClr val="tx1"/>
              </a:buClr>
              <a:buFont typeface="Wingdings" pitchFamily="2" charset="2"/>
              <a:buNone/>
            </a:pPr>
            <a:r>
              <a:rPr lang="en-US" sz="2400" b="1" dirty="0" smtClean="0">
                <a:solidFill>
                  <a:srgbClr val="FF0000"/>
                </a:solidFill>
              </a:rPr>
              <a:t>void </a:t>
            </a:r>
            <a:r>
              <a:rPr lang="en-US" sz="2400" b="1" dirty="0" err="1" smtClean="0">
                <a:solidFill>
                  <a:srgbClr val="FF0000"/>
                </a:solidFill>
              </a:rPr>
              <a:t>glClearColor</a:t>
            </a:r>
            <a:r>
              <a:rPr lang="en-US" sz="2400" b="1" dirty="0" smtClean="0">
                <a:solidFill>
                  <a:srgbClr val="FF0000"/>
                </a:solidFill>
              </a:rPr>
              <a:t>( </a:t>
            </a:r>
            <a:r>
              <a:rPr lang="en-US" sz="2400" b="1" dirty="0" err="1" smtClean="0">
                <a:solidFill>
                  <a:srgbClr val="FF0000"/>
                </a:solidFill>
              </a:rPr>
              <a:t>GLclampf</a:t>
            </a:r>
            <a:r>
              <a:rPr lang="en-US" sz="2400" b="1" dirty="0" smtClean="0">
                <a:solidFill>
                  <a:srgbClr val="FF0000"/>
                </a:solidFill>
              </a:rPr>
              <a:t>   red, </a:t>
            </a:r>
            <a:r>
              <a:rPr lang="en-US" sz="2400" b="1" dirty="0" err="1" smtClean="0">
                <a:solidFill>
                  <a:srgbClr val="FF0000"/>
                </a:solidFill>
              </a:rPr>
              <a:t>GLclampf</a:t>
            </a:r>
            <a:r>
              <a:rPr lang="en-US" sz="2400" b="1" dirty="0" smtClean="0">
                <a:solidFill>
                  <a:srgbClr val="FF0000"/>
                </a:solidFill>
              </a:rPr>
              <a:t>   green,  </a:t>
            </a:r>
            <a:r>
              <a:rPr lang="en-US" sz="2400" b="1" dirty="0" err="1" smtClean="0">
                <a:solidFill>
                  <a:srgbClr val="FF0000"/>
                </a:solidFill>
              </a:rPr>
              <a:t>GLclampf</a:t>
            </a:r>
            <a:r>
              <a:rPr lang="en-US" sz="2400" b="1" dirty="0" smtClean="0">
                <a:solidFill>
                  <a:srgbClr val="FF0000"/>
                </a:solidFill>
              </a:rPr>
              <a:t>   blue,  </a:t>
            </a:r>
            <a:r>
              <a:rPr lang="en-US" sz="2400" b="1" dirty="0" err="1" smtClean="0">
                <a:solidFill>
                  <a:srgbClr val="FF0000"/>
                </a:solidFill>
              </a:rPr>
              <a:t>GLclampf</a:t>
            </a:r>
            <a:r>
              <a:rPr lang="en-US" sz="2400" b="1" dirty="0" smtClean="0">
                <a:solidFill>
                  <a:srgbClr val="FF0000"/>
                </a:solidFill>
              </a:rPr>
              <a:t>   alpha); </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Specify clear values for the color buffers red, green, blue, alpha  .Specify   </a:t>
            </a:r>
          </a:p>
          <a:p>
            <a:pPr>
              <a:lnSpc>
                <a:spcPct val="80000"/>
              </a:lnSpc>
              <a:buClr>
                <a:schemeClr val="tx1"/>
              </a:buClr>
              <a:buFont typeface="Wingdings" pitchFamily="2" charset="2"/>
              <a:buNone/>
            </a:pPr>
            <a:r>
              <a:rPr lang="en-US" sz="2400" dirty="0" smtClean="0"/>
              <a:t>       blue, and alpha values used when the color buffers are cleared. The initial</a:t>
            </a:r>
          </a:p>
          <a:p>
            <a:pPr>
              <a:lnSpc>
                <a:spcPct val="80000"/>
              </a:lnSpc>
              <a:buClr>
                <a:schemeClr val="tx1"/>
              </a:buClr>
              <a:buFont typeface="Wingdings" pitchFamily="2" charset="2"/>
              <a:buNone/>
            </a:pPr>
            <a:r>
              <a:rPr lang="en-US" sz="2400" dirty="0" smtClean="0"/>
              <a:t>       value of all.</a:t>
            </a:r>
            <a:endParaRPr lang="en-IN" sz="2400" dirty="0"/>
          </a:p>
        </p:txBody>
      </p:sp>
      <p:sp>
        <p:nvSpPr>
          <p:cNvPr id="3" name="Rectangle 2"/>
          <p:cNvSpPr/>
          <p:nvPr/>
        </p:nvSpPr>
        <p:spPr>
          <a:xfrm>
            <a:off x="381000" y="2677347"/>
            <a:ext cx="8763000" cy="3342453"/>
          </a:xfrm>
          <a:prstGeom prst="rect">
            <a:avLst/>
          </a:prstGeom>
        </p:spPr>
        <p:txBody>
          <a:bodyPr wrap="square">
            <a:spAutoFit/>
          </a:bodyPr>
          <a:lstStyle/>
          <a:p>
            <a:pPr>
              <a:lnSpc>
                <a:spcPct val="80000"/>
              </a:lnSpc>
              <a:buClr>
                <a:schemeClr val="tx1"/>
              </a:buClr>
              <a:buFont typeface="Wingdings" pitchFamily="2" charset="2"/>
              <a:buNone/>
            </a:pPr>
            <a:r>
              <a:rPr lang="en-US" sz="2400" b="1" dirty="0" err="1" smtClean="0">
                <a:solidFill>
                  <a:srgbClr val="FF0000"/>
                </a:solidFill>
              </a:rPr>
              <a:t>voidglMatrixMode</a:t>
            </a:r>
            <a:r>
              <a:rPr lang="en-US" sz="2400" b="1" dirty="0" smtClean="0">
                <a:solidFill>
                  <a:srgbClr val="FF0000"/>
                </a:solidFill>
              </a:rPr>
              <a:t>(</a:t>
            </a:r>
            <a:r>
              <a:rPr lang="en-US" sz="2400" b="1" dirty="0" err="1" smtClean="0">
                <a:solidFill>
                  <a:srgbClr val="FF0000"/>
                </a:solidFill>
              </a:rPr>
              <a:t>GLenummode</a:t>
            </a:r>
            <a:r>
              <a:rPr lang="en-US" sz="2400" b="1" dirty="0" smtClean="0">
                <a:solidFill>
                  <a:srgbClr val="FF0000"/>
                </a:solidFill>
              </a:rPr>
              <a:t>);</a:t>
            </a:r>
            <a:r>
              <a:rPr lang="en-US" sz="2400" b="1" dirty="0" smtClean="0"/>
              <a:t>     </a:t>
            </a:r>
            <a:r>
              <a:rPr lang="en-US" sz="2400" dirty="0" smtClean="0"/>
              <a:t>                                                                                                                            </a:t>
            </a:r>
          </a:p>
          <a:p>
            <a:pPr>
              <a:lnSpc>
                <a:spcPct val="80000"/>
              </a:lnSpc>
              <a:buClr>
                <a:schemeClr val="tx1"/>
              </a:buClr>
              <a:buFont typeface="Wingdings" pitchFamily="2" charset="2"/>
              <a:buNone/>
            </a:pPr>
            <a:r>
              <a:rPr lang="en-US" sz="2400" dirty="0" smtClean="0"/>
              <a:t>        Specify which matrix is the current  matrix.   </a:t>
            </a:r>
          </a:p>
          <a:p>
            <a:pPr>
              <a:lnSpc>
                <a:spcPct val="80000"/>
              </a:lnSpc>
              <a:buClr>
                <a:schemeClr val="tx1"/>
              </a:buClr>
              <a:buFont typeface="Wingdings" pitchFamily="2" charset="2"/>
              <a:buNone/>
            </a:pPr>
            <a:r>
              <a:rPr lang="en-US" sz="2400" dirty="0" smtClean="0"/>
              <a:t>      </a:t>
            </a:r>
            <a:r>
              <a:rPr lang="en-US" sz="2400" dirty="0" err="1" smtClean="0"/>
              <a:t>glMatrixMode</a:t>
            </a:r>
            <a:r>
              <a:rPr lang="en-US" sz="2400" dirty="0" smtClean="0"/>
              <a:t> sets the current matrix mode. mode can assume one of four              </a:t>
            </a:r>
          </a:p>
          <a:p>
            <a:pPr>
              <a:lnSpc>
                <a:spcPct val="80000"/>
              </a:lnSpc>
              <a:buClr>
                <a:schemeClr val="tx1"/>
              </a:buClr>
              <a:buFont typeface="Wingdings" pitchFamily="2" charset="2"/>
              <a:buNone/>
            </a:pPr>
            <a:r>
              <a:rPr lang="en-US" sz="2400" dirty="0" smtClean="0"/>
              <a:t>      values. </a:t>
            </a:r>
            <a:endParaRPr lang="en-US" sz="2400" b="1" dirty="0" smtClean="0"/>
          </a:p>
          <a:p>
            <a:pPr>
              <a:lnSpc>
                <a:spcPct val="80000"/>
              </a:lnSpc>
              <a:buClr>
                <a:schemeClr val="tx1"/>
              </a:buClr>
              <a:buFont typeface="Wingdings" pitchFamily="2" charset="2"/>
              <a:buNone/>
            </a:pPr>
            <a:r>
              <a:rPr lang="en-US" sz="2400" b="1" dirty="0" smtClean="0">
                <a:solidFill>
                  <a:srgbClr val="FF0000"/>
                </a:solidFill>
              </a:rPr>
              <a:t>GL_MODELVIEW</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Applies subsequent matrix operations to the model view matrix stack. </a:t>
            </a:r>
            <a:endParaRPr lang="en-US" sz="2400" b="1" dirty="0" smtClean="0"/>
          </a:p>
          <a:p>
            <a:pPr>
              <a:lnSpc>
                <a:spcPct val="80000"/>
              </a:lnSpc>
              <a:buClr>
                <a:schemeClr val="tx1"/>
              </a:buClr>
              <a:buFont typeface="Wingdings" pitchFamily="2" charset="2"/>
              <a:buNone/>
            </a:pPr>
            <a:r>
              <a:rPr lang="en-US" sz="2400" b="1" dirty="0" smtClean="0">
                <a:solidFill>
                  <a:srgbClr val="FF0000"/>
                </a:solidFill>
              </a:rPr>
              <a:t>GL_PROJECTION</a:t>
            </a:r>
            <a:endParaRPr lang="en-US" sz="2400" dirty="0" smtClean="0">
              <a:solidFill>
                <a:srgbClr val="FF0000"/>
              </a:solidFill>
            </a:endParaRPr>
          </a:p>
          <a:p>
            <a:pPr>
              <a:lnSpc>
                <a:spcPct val="80000"/>
              </a:lnSpc>
              <a:buClr>
                <a:schemeClr val="tx1"/>
              </a:buClr>
              <a:buFont typeface="Wingdings" pitchFamily="2" charset="2"/>
              <a:buNone/>
            </a:pPr>
            <a:r>
              <a:rPr lang="en-US" sz="2400" dirty="0" smtClean="0"/>
              <a:t>                     Applies subsequent matrix operations to the projection matrix stack</a:t>
            </a:r>
            <a:endParaRPr lang="en-US" sz="2400" dirty="0"/>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281</TotalTime>
  <Words>1005</Words>
  <Application>Microsoft Office PowerPoint</Application>
  <PresentationFormat>On-screen Show (4:3)</PresentationFormat>
  <Paragraphs>109</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Paper</vt:lpstr>
      <vt:lpstr>BOUNCING BALL</vt:lpstr>
      <vt:lpstr>            INTRODUCTION</vt:lpstr>
      <vt:lpstr>ABOUT OPENGL</vt:lpstr>
      <vt:lpstr>PowerPoint Presentation</vt:lpstr>
      <vt:lpstr>ADVANTAGES OF COMPUTER GRAPHICS </vt:lpstr>
      <vt:lpstr>MODULE DESCRIPTION </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suri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WRAP  TORUS</dc:title>
  <dc:creator>suresh</dc:creator>
  <cp:lastModifiedBy>vigneshnallamad@hotmail.com</cp:lastModifiedBy>
  <cp:revision>55</cp:revision>
  <dcterms:created xsi:type="dcterms:W3CDTF">2012-05-19T16:00:23Z</dcterms:created>
  <dcterms:modified xsi:type="dcterms:W3CDTF">2013-05-14T18:02:00Z</dcterms:modified>
</cp:coreProperties>
</file>