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4" r:id="rId8"/>
    <p:sldId id="265" r:id="rId9"/>
    <p:sldId id="266" r:id="rId10"/>
    <p:sldId id="262" r:id="rId11"/>
    <p:sldId id="267" r:id="rId12"/>
    <p:sldId id="263" r:id="rId13"/>
  </p:sldIdLst>
  <p:sldSz cx="9144000" cy="5143500" type="screen16x9"/>
  <p:notesSz cx="6858000" cy="9144000"/>
  <p:embeddedFontLst>
    <p:embeddedFont>
      <p:font typeface="Georgia" panose="02040502050405020303" pitchFamily="18" charset="0"/>
      <p:regular r:id="rId15"/>
      <p:bold r:id="rId16"/>
      <p:italic r:id="rId17"/>
      <p:boldItalic r:id="rId18"/>
    </p:embeddedFont>
    <p:embeddedFont>
      <p:font typeface="Lato" panose="020F0502020204030203" pitchFamily="34"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
      <p:font typeface="Oswald" panose="00000500000000000000" pitchFamily="2" charset="0"/>
      <p:regular r:id="rId27"/>
      <p:bold r:id="rId28"/>
    </p:embeddedFont>
    <p:embeddedFont>
      <p:font typeface="Playfair Display"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30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537825a59_0_5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537825a59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f5544d65f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f5544d65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f537825a59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f537825a59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537825a59_0_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f537825a59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f5544d65f4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f5544d65f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4a0708e5d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4a0708e5d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537825a59_0_5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537825a59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rm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0"/>
              </a:spcBef>
              <a:spcAft>
                <a:spcPts val="0"/>
              </a:spcAft>
              <a:buSzPts val="1400"/>
              <a:buChar char="○"/>
              <a:defRPr>
                <a:highlight>
                  <a:schemeClr val="dk1"/>
                </a:highlight>
              </a:defRPr>
            </a:lvl2pPr>
            <a:lvl3pPr marL="1371600" lvl="2" indent="-317500" algn="ctr">
              <a:spcBef>
                <a:spcPts val="0"/>
              </a:spcBef>
              <a:spcAft>
                <a:spcPts val="0"/>
              </a:spcAft>
              <a:buSzPts val="1400"/>
              <a:buChar char="■"/>
              <a:defRPr>
                <a:highlight>
                  <a:schemeClr val="dk1"/>
                </a:highlight>
              </a:defRPr>
            </a:lvl3pPr>
            <a:lvl4pPr marL="1828800" lvl="3" indent="-317500" algn="ctr">
              <a:spcBef>
                <a:spcPts val="0"/>
              </a:spcBef>
              <a:spcAft>
                <a:spcPts val="0"/>
              </a:spcAft>
              <a:buSzPts val="1400"/>
              <a:buChar char="●"/>
              <a:defRPr>
                <a:highlight>
                  <a:schemeClr val="dk1"/>
                </a:highlight>
              </a:defRPr>
            </a:lvl4pPr>
            <a:lvl5pPr marL="2286000" lvl="4" indent="-317500" algn="ctr">
              <a:spcBef>
                <a:spcPts val="0"/>
              </a:spcBef>
              <a:spcAft>
                <a:spcPts val="0"/>
              </a:spcAft>
              <a:buSzPts val="1400"/>
              <a:buChar char="○"/>
              <a:defRPr>
                <a:highlight>
                  <a:schemeClr val="dk1"/>
                </a:highlight>
              </a:defRPr>
            </a:lvl5pPr>
            <a:lvl6pPr marL="2743200" lvl="5" indent="-317500" algn="ctr">
              <a:spcBef>
                <a:spcPts val="0"/>
              </a:spcBef>
              <a:spcAft>
                <a:spcPts val="0"/>
              </a:spcAft>
              <a:buSzPts val="1400"/>
              <a:buChar char="■"/>
              <a:defRPr>
                <a:highlight>
                  <a:schemeClr val="dk1"/>
                </a:highlight>
              </a:defRPr>
            </a:lvl6pPr>
            <a:lvl7pPr marL="3200400" lvl="6" indent="-317500" algn="ctr">
              <a:spcBef>
                <a:spcPts val="0"/>
              </a:spcBef>
              <a:spcAft>
                <a:spcPts val="0"/>
              </a:spcAft>
              <a:buSzPts val="1400"/>
              <a:buChar char="●"/>
              <a:defRPr>
                <a:highlight>
                  <a:schemeClr val="dk1"/>
                </a:highlight>
              </a:defRPr>
            </a:lvl7pPr>
            <a:lvl8pPr marL="3657600" lvl="7" indent="-317500" algn="ctr">
              <a:spcBef>
                <a:spcPts val="0"/>
              </a:spcBef>
              <a:spcAft>
                <a:spcPts val="0"/>
              </a:spcAft>
              <a:buSzPts val="1400"/>
              <a:buChar char="○"/>
              <a:defRPr>
                <a:highlight>
                  <a:schemeClr val="dk1"/>
                </a:highlight>
              </a:defRPr>
            </a:lvl8pPr>
            <a:lvl9pPr marL="4114800" lvl="8" indent="-317500" algn="ctr">
              <a:spcBef>
                <a:spcPts val="0"/>
              </a:spcBef>
              <a:spcAft>
                <a:spcPts val="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4"/>
        </a:solidFill>
        <a:effectLst/>
      </p:bgPr>
    </p:bg>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highlight>
                  <a:schemeClr val="lt1"/>
                </a:highlight>
              </a:defRPr>
            </a:lvl1pPr>
            <a:lvl2pPr marL="914400" lvl="1" indent="-317500">
              <a:spcBef>
                <a:spcPts val="0"/>
              </a:spcBef>
              <a:spcAft>
                <a:spcPts val="0"/>
              </a:spcAft>
              <a:buSzPts val="1400"/>
              <a:buChar char="○"/>
              <a:defRPr>
                <a:highlight>
                  <a:schemeClr val="lt1"/>
                </a:highlight>
              </a:defRPr>
            </a:lvl2pPr>
            <a:lvl3pPr marL="1371600" lvl="2" indent="-317500">
              <a:spcBef>
                <a:spcPts val="0"/>
              </a:spcBef>
              <a:spcAft>
                <a:spcPts val="0"/>
              </a:spcAft>
              <a:buSzPts val="1400"/>
              <a:buChar char="■"/>
              <a:defRPr>
                <a:highlight>
                  <a:schemeClr val="lt1"/>
                </a:highlight>
              </a:defRPr>
            </a:lvl3pPr>
            <a:lvl4pPr marL="1828800" lvl="3" indent="-317500">
              <a:spcBef>
                <a:spcPts val="0"/>
              </a:spcBef>
              <a:spcAft>
                <a:spcPts val="0"/>
              </a:spcAft>
              <a:buSzPts val="1400"/>
              <a:buChar char="●"/>
              <a:defRPr>
                <a:highlight>
                  <a:schemeClr val="lt1"/>
                </a:highlight>
              </a:defRPr>
            </a:lvl4pPr>
            <a:lvl5pPr marL="2286000" lvl="4" indent="-317500">
              <a:spcBef>
                <a:spcPts val="0"/>
              </a:spcBef>
              <a:spcAft>
                <a:spcPts val="0"/>
              </a:spcAft>
              <a:buSzPts val="1400"/>
              <a:buChar char="○"/>
              <a:defRPr>
                <a:highlight>
                  <a:schemeClr val="lt1"/>
                </a:highlight>
              </a:defRPr>
            </a:lvl5pPr>
            <a:lvl6pPr marL="2743200" lvl="5" indent="-317500">
              <a:spcBef>
                <a:spcPts val="0"/>
              </a:spcBef>
              <a:spcAft>
                <a:spcPts val="0"/>
              </a:spcAft>
              <a:buSzPts val="1400"/>
              <a:buChar char="■"/>
              <a:defRPr>
                <a:highlight>
                  <a:schemeClr val="lt1"/>
                </a:highlight>
              </a:defRPr>
            </a:lvl6pPr>
            <a:lvl7pPr marL="3200400" lvl="6" indent="-317500">
              <a:spcBef>
                <a:spcPts val="0"/>
              </a:spcBef>
              <a:spcAft>
                <a:spcPts val="0"/>
              </a:spcAft>
              <a:buSzPts val="1400"/>
              <a:buChar char="●"/>
              <a:defRPr>
                <a:highlight>
                  <a:schemeClr val="lt1"/>
                </a:highlight>
              </a:defRPr>
            </a:lvl7pPr>
            <a:lvl8pPr marL="3657600" lvl="7" indent="-317500">
              <a:spcBef>
                <a:spcPts val="0"/>
              </a:spcBef>
              <a:spcAft>
                <a:spcPts val="0"/>
              </a:spcAft>
              <a:buSzPts val="1400"/>
              <a:buChar char="○"/>
              <a:defRPr>
                <a:highlight>
                  <a:schemeClr val="lt1"/>
                </a:highlight>
              </a:defRPr>
            </a:lvl8pPr>
            <a:lvl9pPr marL="4114800" lvl="8" indent="-317500">
              <a:spcBef>
                <a:spcPts val="0"/>
              </a:spcBef>
              <a:spcAft>
                <a:spcPts val="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344250" y="1403850"/>
            <a:ext cx="8455500" cy="214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800" b="0" i="0" dirty="0">
                <a:solidFill>
                  <a:srgbClr val="212529"/>
                </a:solidFill>
                <a:effectLst/>
                <a:latin typeface="Times New Roman" panose="02020603050405020304" pitchFamily="18" charset="0"/>
                <a:cs typeface="Times New Roman" panose="02020603050405020304" pitchFamily="18" charset="0"/>
              </a:rPr>
              <a:t>Artificial Intelligence &amp; Knowledge-Based Systems</a:t>
            </a:r>
            <a:br>
              <a:rPr lang="en" sz="4800" dirty="0">
                <a:latin typeface="Times New Roman" panose="02020603050405020304" pitchFamily="18" charset="0"/>
                <a:cs typeface="Times New Roman" panose="02020603050405020304" pitchFamily="18" charset="0"/>
              </a:rPr>
            </a:br>
            <a:r>
              <a:rPr lang="en" sz="4800" dirty="0">
                <a:latin typeface="Times New Roman" panose="02020603050405020304" pitchFamily="18" charset="0"/>
                <a:cs typeface="Times New Roman" panose="02020603050405020304" pitchFamily="18" charset="0"/>
              </a:rPr>
              <a:t>Review-1</a:t>
            </a:r>
            <a:endParaRPr sz="4800" dirty="0">
              <a:latin typeface="Times New Roman" panose="02020603050405020304" pitchFamily="18" charset="0"/>
              <a:cs typeface="Times New Roman" panose="02020603050405020304" pitchFamily="18" charset="0"/>
            </a:endParaRPr>
          </a:p>
        </p:txBody>
      </p:sp>
      <p:sp>
        <p:nvSpPr>
          <p:cNvPr id="59" name="Google Shape;59;p13"/>
          <p:cNvSpPr txBox="1">
            <a:spLocks noGrp="1"/>
          </p:cNvSpPr>
          <p:nvPr>
            <p:ph type="subTitle" idx="1"/>
          </p:nvPr>
        </p:nvSpPr>
        <p:spPr>
          <a:xfrm>
            <a:off x="344250" y="3550650"/>
            <a:ext cx="4910100" cy="1217700"/>
          </a:xfrm>
          <a:prstGeom prst="rect">
            <a:avLst/>
          </a:prstGeom>
        </p:spPr>
        <p:txBody>
          <a:bodyPr spcFirstLastPara="1" wrap="square" lIns="91425" tIns="91425" rIns="91425" bIns="91425" anchor="ctr" anchorCtr="0">
            <a:noAutofit/>
          </a:bodyPr>
          <a:lstStyle/>
          <a:p>
            <a:pPr marL="0" lvl="0" indent="0" algn="l" rtl="0">
              <a:lnSpc>
                <a:spcPct val="80000"/>
              </a:lnSpc>
              <a:spcBef>
                <a:spcPts val="0"/>
              </a:spcBef>
              <a:spcAft>
                <a:spcPts val="0"/>
              </a:spcAft>
              <a:buSzPts val="770"/>
              <a:buNone/>
            </a:pPr>
            <a:r>
              <a:rPr lang="en" sz="1779" b="0" dirty="0">
                <a:latin typeface="Georgia"/>
                <a:ea typeface="Georgia"/>
                <a:cs typeface="Georgia"/>
                <a:sym typeface="Georgia"/>
              </a:rPr>
              <a:t>Vignesh N-19MIA1093</a:t>
            </a:r>
            <a:endParaRPr sz="1779" b="0" dirty="0">
              <a:latin typeface="Georgia"/>
              <a:ea typeface="Georgia"/>
              <a:cs typeface="Georgia"/>
              <a:sym typeface="Georgia"/>
            </a:endParaRPr>
          </a:p>
          <a:p>
            <a:pPr marL="0" lvl="0" indent="0" algn="l" rtl="0">
              <a:lnSpc>
                <a:spcPct val="80000"/>
              </a:lnSpc>
              <a:spcBef>
                <a:spcPts val="0"/>
              </a:spcBef>
              <a:spcAft>
                <a:spcPts val="0"/>
              </a:spcAft>
              <a:buSzPts val="770"/>
              <a:buNone/>
            </a:pPr>
            <a:endParaRPr sz="1679"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Algorithm and Techniques</a:t>
            </a:r>
            <a:endParaRPr/>
          </a:p>
        </p:txBody>
      </p:sp>
      <p:sp>
        <p:nvSpPr>
          <p:cNvPr id="94" name="Google Shape;94;p19"/>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Algorithm - Ensemble Classifier Model</a:t>
            </a:r>
            <a:endParaRPr/>
          </a:p>
          <a:p>
            <a:pPr marL="0" lvl="0" indent="0" algn="l" rtl="0">
              <a:spcBef>
                <a:spcPts val="1200"/>
              </a:spcBef>
              <a:spcAft>
                <a:spcPts val="0"/>
              </a:spcAft>
              <a:buNone/>
            </a:pPr>
            <a:r>
              <a:rPr lang="en"/>
              <a:t>Techniques - NLP Applications</a:t>
            </a:r>
            <a:endParaRPr/>
          </a:p>
          <a:p>
            <a:pPr marL="457200" lvl="0" indent="-342900" algn="l" rtl="0">
              <a:spcBef>
                <a:spcPts val="1200"/>
              </a:spcBef>
              <a:spcAft>
                <a:spcPts val="0"/>
              </a:spcAft>
              <a:buSzPts val="1800"/>
              <a:buChar char="-"/>
            </a:pPr>
            <a:r>
              <a:rPr lang="en"/>
              <a:t>Tokenization</a:t>
            </a:r>
            <a:endParaRPr/>
          </a:p>
          <a:p>
            <a:pPr marL="457200" lvl="0" indent="-342900" algn="l" rtl="0">
              <a:spcBef>
                <a:spcPts val="0"/>
              </a:spcBef>
              <a:spcAft>
                <a:spcPts val="0"/>
              </a:spcAft>
              <a:buSzPts val="1800"/>
              <a:buChar char="-"/>
            </a:pPr>
            <a:r>
              <a:rPr lang="en"/>
              <a:t>Stop words removal</a:t>
            </a:r>
            <a:endParaRPr/>
          </a:p>
          <a:p>
            <a:pPr marL="457200" lvl="0" indent="-342900" algn="l" rtl="0">
              <a:spcBef>
                <a:spcPts val="0"/>
              </a:spcBef>
              <a:spcAft>
                <a:spcPts val="0"/>
              </a:spcAft>
              <a:buSzPts val="1800"/>
              <a:buChar char="-"/>
            </a:pPr>
            <a:r>
              <a:rPr lang="en"/>
              <a:t>Lemmatization</a:t>
            </a:r>
            <a:endParaRPr/>
          </a:p>
          <a:p>
            <a:pPr marL="0" lvl="0" indent="0" algn="l" rtl="0">
              <a:spcBef>
                <a:spcPts val="1200"/>
              </a:spcBef>
              <a:spcAft>
                <a:spcPts val="1200"/>
              </a:spcAft>
              <a:buNone/>
            </a:pP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EF70-CE13-48FB-BD58-8C7470E48E99}"/>
              </a:ext>
            </a:extLst>
          </p:cNvPr>
          <p:cNvSpPr>
            <a:spLocks noGrp="1"/>
          </p:cNvSpPr>
          <p:nvPr>
            <p:ph type="title"/>
          </p:nvPr>
        </p:nvSpPr>
        <p:spPr/>
        <p:txBody>
          <a:bodyPr>
            <a:normAutofit fontScale="90000"/>
          </a:bodyPr>
          <a:lstStyle/>
          <a:p>
            <a:r>
              <a:rPr lang="en-IN" b="0" i="0" dirty="0">
                <a:solidFill>
                  <a:srgbClr val="1D2125"/>
                </a:solidFill>
                <a:effectLst/>
                <a:latin typeface="-apple-system"/>
              </a:rPr>
              <a:t>Architectural diagram</a:t>
            </a:r>
            <a:endParaRPr lang="en-IN" dirty="0"/>
          </a:p>
        </p:txBody>
      </p:sp>
      <p:sp>
        <p:nvSpPr>
          <p:cNvPr id="3" name="Text Placeholder 2">
            <a:extLst>
              <a:ext uri="{FF2B5EF4-FFF2-40B4-BE49-F238E27FC236}">
                <a16:creationId xmlns:a16="http://schemas.microsoft.com/office/drawing/2014/main" id="{E05D9293-D30F-3653-FDB2-EB36D298272E}"/>
              </a:ext>
            </a:extLst>
          </p:cNvPr>
          <p:cNvSpPr>
            <a:spLocks noGrp="1"/>
          </p:cNvSpPr>
          <p:nvPr>
            <p:ph type="body" idx="1"/>
          </p:nvPr>
        </p:nvSpPr>
        <p:spPr/>
        <p:txBody>
          <a:bodyPr/>
          <a:lstStyle/>
          <a:p>
            <a:pPr marL="114300" indent="0">
              <a:buNone/>
            </a:pPr>
            <a:endParaRPr lang="en-IN" dirty="0"/>
          </a:p>
        </p:txBody>
      </p:sp>
      <p:pic>
        <p:nvPicPr>
          <p:cNvPr id="5" name="Picture 4">
            <a:extLst>
              <a:ext uri="{FF2B5EF4-FFF2-40B4-BE49-F238E27FC236}">
                <a16:creationId xmlns:a16="http://schemas.microsoft.com/office/drawing/2014/main" id="{0F3B2FAF-A7DA-0F98-947F-110010147F63}"/>
              </a:ext>
            </a:extLst>
          </p:cNvPr>
          <p:cNvPicPr>
            <a:picLocks noChangeAspect="1"/>
          </p:cNvPicPr>
          <p:nvPr/>
        </p:nvPicPr>
        <p:blipFill>
          <a:blip r:embed="rId2"/>
          <a:stretch>
            <a:fillRect/>
          </a:stretch>
        </p:blipFill>
        <p:spPr>
          <a:xfrm>
            <a:off x="1092021" y="1187379"/>
            <a:ext cx="6959958" cy="2768742"/>
          </a:xfrm>
          <a:prstGeom prst="rect">
            <a:avLst/>
          </a:prstGeom>
        </p:spPr>
      </p:pic>
    </p:spTree>
    <p:extLst>
      <p:ext uri="{BB962C8B-B14F-4D97-AF65-F5344CB8AC3E}">
        <p14:creationId xmlns:p14="http://schemas.microsoft.com/office/powerpoint/2010/main" val="1600827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44250" y="1403850"/>
            <a:ext cx="8455500" cy="214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44250" y="1403850"/>
            <a:ext cx="8455500" cy="214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Fraudulent Job Postings Prediction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ABSTRACT</a:t>
            </a:r>
            <a:endParaRPr/>
          </a:p>
        </p:txBody>
      </p:sp>
      <p:sp>
        <p:nvSpPr>
          <p:cNvPr id="70" name="Google Shape;70;p15"/>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2"/>
              </a:buClr>
              <a:buSzPts val="1800"/>
              <a:buFont typeface="Lato"/>
              <a:buChar char="●"/>
            </a:pPr>
            <a:r>
              <a:rPr lang="en" b="1">
                <a:latin typeface="Lato"/>
                <a:ea typeface="Lato"/>
                <a:cs typeface="Lato"/>
                <a:sym typeface="Lato"/>
              </a:rPr>
              <a:t>Fake Job posts are everywhere, wasting time of dozens or hundreds of aspiring applicants</a:t>
            </a:r>
            <a:endParaRPr b="1">
              <a:latin typeface="Lato"/>
              <a:ea typeface="Lato"/>
              <a:cs typeface="Lato"/>
              <a:sym typeface="Lato"/>
            </a:endParaRPr>
          </a:p>
          <a:p>
            <a:pPr marL="457200" lvl="0" indent="-342900" algn="l" rtl="0">
              <a:spcBef>
                <a:spcPts val="0"/>
              </a:spcBef>
              <a:spcAft>
                <a:spcPts val="0"/>
              </a:spcAft>
              <a:buClr>
                <a:schemeClr val="dk2"/>
              </a:buClr>
              <a:buSzPts val="1800"/>
              <a:buFont typeface="Lato"/>
              <a:buChar char="●"/>
            </a:pPr>
            <a:r>
              <a:rPr lang="en" b="1">
                <a:latin typeface="Lato"/>
                <a:ea typeface="Lato"/>
                <a:cs typeface="Lato"/>
                <a:sym typeface="Lato"/>
              </a:rPr>
              <a:t>A single fake job posting can lead to deceitful crowd gaining a wealth of information.</a:t>
            </a:r>
            <a:endParaRPr b="1">
              <a:latin typeface="Lato"/>
              <a:ea typeface="Lato"/>
              <a:cs typeface="Lato"/>
              <a:sym typeface="Lato"/>
            </a:endParaRPr>
          </a:p>
          <a:p>
            <a:pPr marL="457200" lvl="0" indent="-342900" algn="l" rtl="0">
              <a:spcBef>
                <a:spcPts val="0"/>
              </a:spcBef>
              <a:spcAft>
                <a:spcPts val="0"/>
              </a:spcAft>
              <a:buClr>
                <a:schemeClr val="dk2"/>
              </a:buClr>
              <a:buSzPts val="1800"/>
              <a:buFont typeface="Lato"/>
              <a:buChar char="●"/>
            </a:pPr>
            <a:r>
              <a:rPr lang="en" b="1">
                <a:latin typeface="Lato"/>
                <a:ea typeface="Lato"/>
                <a:cs typeface="Lato"/>
                <a:sym typeface="Lato"/>
              </a:rPr>
              <a:t>Some of them lead to nothing more than adding email addresses to the spam distribution lists and some of the worst cases involve actual thieves trying to cull sensitive information for deviant activities</a:t>
            </a:r>
            <a:endParaRPr b="1">
              <a:latin typeface="Lato"/>
              <a:ea typeface="Lato"/>
              <a:cs typeface="Lato"/>
              <a:sym typeface="Lato"/>
            </a:endParaRPr>
          </a:p>
          <a:p>
            <a:pPr marL="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76" name="Google Shape;76;p16"/>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Lato"/>
              <a:buChar char="●"/>
            </a:pPr>
            <a:r>
              <a:rPr lang="en" b="1">
                <a:latin typeface="Lato"/>
                <a:ea typeface="Lato"/>
                <a:cs typeface="Lato"/>
                <a:sym typeface="Lato"/>
              </a:rPr>
              <a:t>Employment scams are on the rise. According to CNBC, the number of employment scams doubled in 2018 as compared to 2017. </a:t>
            </a:r>
            <a:endParaRPr b="1">
              <a:latin typeface="Lato"/>
              <a:ea typeface="Lato"/>
              <a:cs typeface="Lato"/>
              <a:sym typeface="Lato"/>
            </a:endParaRPr>
          </a:p>
          <a:p>
            <a:pPr marL="457200" lvl="0" indent="-342900" algn="l" rtl="0">
              <a:spcBef>
                <a:spcPts val="0"/>
              </a:spcBef>
              <a:spcAft>
                <a:spcPts val="0"/>
              </a:spcAft>
              <a:buSzPts val="1800"/>
              <a:buFont typeface="Lato"/>
              <a:buChar char="●"/>
            </a:pPr>
            <a:r>
              <a:rPr lang="en" b="1">
                <a:latin typeface="Lato"/>
                <a:ea typeface="Lato"/>
                <a:cs typeface="Lato"/>
                <a:sym typeface="Lato"/>
              </a:rPr>
              <a:t>Many people are falling prey to these scammers using the desperation that is caused by an unprecedented incident.</a:t>
            </a:r>
            <a:endParaRPr b="1">
              <a:latin typeface="Lato"/>
              <a:ea typeface="Lato"/>
              <a:cs typeface="Lato"/>
              <a:sym typeface="Lato"/>
            </a:endParaRPr>
          </a:p>
          <a:p>
            <a:pPr marL="457200" lvl="0" indent="-342900" algn="l" rtl="0">
              <a:spcBef>
                <a:spcPts val="0"/>
              </a:spcBef>
              <a:spcAft>
                <a:spcPts val="0"/>
              </a:spcAft>
              <a:buSzPts val="1800"/>
              <a:buFont typeface="Lato"/>
              <a:buChar char="●"/>
            </a:pPr>
            <a:r>
              <a:rPr lang="en" b="1">
                <a:latin typeface="Lato"/>
                <a:ea typeface="Lato"/>
                <a:cs typeface="Lato"/>
                <a:sym typeface="Lato"/>
              </a:rPr>
              <a:t>The scammers provide users with a very lucrative job opportunity and later ask for money in return. </a:t>
            </a:r>
            <a:endParaRPr b="1">
              <a:latin typeface="Lato"/>
              <a:ea typeface="Lato"/>
              <a:cs typeface="Lato"/>
              <a:sym typeface="Lato"/>
            </a:endParaRPr>
          </a:p>
          <a:p>
            <a:pPr marL="457200" lvl="0" indent="-342900" algn="l" rtl="0">
              <a:spcBef>
                <a:spcPts val="0"/>
              </a:spcBef>
              <a:spcAft>
                <a:spcPts val="0"/>
              </a:spcAft>
              <a:buSzPts val="1800"/>
              <a:buFont typeface="Lato"/>
              <a:buChar char="●"/>
            </a:pPr>
            <a:r>
              <a:rPr lang="en" b="1">
                <a:latin typeface="Lato"/>
                <a:ea typeface="Lato"/>
                <a:cs typeface="Lato"/>
                <a:sym typeface="Lato"/>
              </a:rPr>
              <a:t>Or they require investment from the job seeker with the promise of a job. </a:t>
            </a:r>
            <a:endParaRPr b="1">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152400" y="1248099"/>
            <a:ext cx="8839200" cy="3531076"/>
          </a:xfrm>
          <a:prstGeom prst="rect">
            <a:avLst/>
          </a:prstGeom>
          <a:noFill/>
          <a:ln>
            <a:noFill/>
          </a:ln>
        </p:spPr>
      </p:pic>
      <p:sp>
        <p:nvSpPr>
          <p:cNvPr id="82" name="Google Shape;82;p17"/>
          <p:cNvSpPr txBox="1"/>
          <p:nvPr/>
        </p:nvSpPr>
        <p:spPr>
          <a:xfrm>
            <a:off x="364325" y="246450"/>
            <a:ext cx="8358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layfair Display"/>
                <a:ea typeface="Playfair Display"/>
                <a:cs typeface="Playfair Display"/>
                <a:sym typeface="Playfair Display"/>
              </a:rPr>
              <a:t>Dataset :- Fake Job Postings  </a:t>
            </a:r>
            <a:endParaRPr>
              <a:latin typeface="Playfair Display"/>
              <a:ea typeface="Playfair Display"/>
              <a:cs typeface="Playfair Display"/>
              <a:sym typeface="Playfair Display"/>
            </a:endParaRPr>
          </a:p>
          <a:p>
            <a:pPr marL="0" lvl="0" indent="0" algn="l" rtl="0">
              <a:spcBef>
                <a:spcPts val="0"/>
              </a:spcBef>
              <a:spcAft>
                <a:spcPts val="0"/>
              </a:spcAft>
              <a:buNone/>
            </a:pPr>
            <a:endParaRPr>
              <a:latin typeface="Playfair Display"/>
              <a:ea typeface="Playfair Display"/>
              <a:cs typeface="Playfair Display"/>
              <a:sym typeface="Playfair Display"/>
            </a:endParaRPr>
          </a:p>
          <a:p>
            <a:pPr marL="0" lvl="0" indent="0" algn="l" rtl="0">
              <a:spcBef>
                <a:spcPts val="0"/>
              </a:spcBef>
              <a:spcAft>
                <a:spcPts val="0"/>
              </a:spcAft>
              <a:buNone/>
            </a:pPr>
            <a:r>
              <a:rPr lang="en">
                <a:latin typeface="Playfair Display"/>
                <a:ea typeface="Playfair Display"/>
                <a:cs typeface="Playfair Display"/>
                <a:sym typeface="Playfair Display"/>
              </a:rPr>
              <a:t>Source :- Kaggle</a:t>
            </a:r>
            <a:endParaRPr>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Methodology:-</a:t>
            </a:r>
            <a:endParaRPr dirty="0"/>
          </a:p>
        </p:txBody>
      </p:sp>
      <p:sp>
        <p:nvSpPr>
          <p:cNvPr id="88" name="Google Shape;88;p18"/>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749300" lvl="0" indent="-330200" algn="l" rtl="0">
              <a:lnSpc>
                <a:spcPct val="218181"/>
              </a:lnSpc>
              <a:spcBef>
                <a:spcPts val="1700"/>
              </a:spcBef>
              <a:spcAft>
                <a:spcPts val="0"/>
              </a:spcAft>
              <a:buClr>
                <a:srgbClr val="292929"/>
              </a:buClr>
              <a:buSzPts val="1600"/>
              <a:buFont typeface="Georgia"/>
              <a:buAutoNum type="arabicPeriod"/>
            </a:pPr>
            <a:r>
              <a:rPr lang="en" sz="1600">
                <a:solidFill>
                  <a:srgbClr val="292929"/>
                </a:solidFill>
                <a:highlight>
                  <a:srgbClr val="FFFFFF"/>
                </a:highlight>
                <a:latin typeface="Georgia"/>
                <a:ea typeface="Georgia"/>
                <a:cs typeface="Georgia"/>
                <a:sym typeface="Georgia"/>
              </a:rPr>
              <a:t>Exploring the dataset</a:t>
            </a:r>
            <a:endParaRPr sz="1600">
              <a:solidFill>
                <a:srgbClr val="292929"/>
              </a:solidFill>
              <a:highlight>
                <a:srgbClr val="FFFFFF"/>
              </a:highlight>
              <a:latin typeface="Georgia"/>
              <a:ea typeface="Georgia"/>
              <a:cs typeface="Georgia"/>
              <a:sym typeface="Georgia"/>
            </a:endParaRPr>
          </a:p>
          <a:p>
            <a:pPr marL="749300" lvl="0" indent="-330200" algn="l" rtl="0">
              <a:lnSpc>
                <a:spcPct val="218181"/>
              </a:lnSpc>
              <a:spcBef>
                <a:spcPts val="0"/>
              </a:spcBef>
              <a:spcAft>
                <a:spcPts val="0"/>
              </a:spcAft>
              <a:buClr>
                <a:srgbClr val="292929"/>
              </a:buClr>
              <a:buSzPts val="1600"/>
              <a:buFont typeface="Georgia"/>
              <a:buAutoNum type="arabicPeriod"/>
            </a:pPr>
            <a:r>
              <a:rPr lang="en" sz="1600">
                <a:solidFill>
                  <a:srgbClr val="292929"/>
                </a:solidFill>
                <a:highlight>
                  <a:srgbClr val="FFFFFF"/>
                </a:highlight>
                <a:latin typeface="Georgia"/>
                <a:ea typeface="Georgia"/>
                <a:cs typeface="Georgia"/>
                <a:sym typeface="Georgia"/>
              </a:rPr>
              <a:t>Data cleaning, exploring, and pre-processing</a:t>
            </a:r>
            <a:endParaRPr sz="1600">
              <a:solidFill>
                <a:srgbClr val="292929"/>
              </a:solidFill>
              <a:highlight>
                <a:srgbClr val="FFFFFF"/>
              </a:highlight>
              <a:latin typeface="Georgia"/>
              <a:ea typeface="Georgia"/>
              <a:cs typeface="Georgia"/>
              <a:sym typeface="Georgia"/>
            </a:endParaRPr>
          </a:p>
          <a:p>
            <a:pPr marL="749300" lvl="0" indent="-330200" algn="l" rtl="0">
              <a:lnSpc>
                <a:spcPct val="218181"/>
              </a:lnSpc>
              <a:spcBef>
                <a:spcPts val="0"/>
              </a:spcBef>
              <a:spcAft>
                <a:spcPts val="0"/>
              </a:spcAft>
              <a:buClr>
                <a:srgbClr val="292929"/>
              </a:buClr>
              <a:buSzPts val="1600"/>
              <a:buFont typeface="Georgia"/>
              <a:buAutoNum type="arabicPeriod"/>
            </a:pPr>
            <a:r>
              <a:rPr lang="en" sz="1600">
                <a:solidFill>
                  <a:srgbClr val="292929"/>
                </a:solidFill>
                <a:highlight>
                  <a:srgbClr val="FFFFFF"/>
                </a:highlight>
                <a:latin typeface="Georgia"/>
                <a:ea typeface="Georgia"/>
                <a:cs typeface="Georgia"/>
                <a:sym typeface="Georgia"/>
              </a:rPr>
              <a:t>Modeling</a:t>
            </a:r>
            <a:endParaRPr sz="1600">
              <a:solidFill>
                <a:srgbClr val="292929"/>
              </a:solidFill>
              <a:highlight>
                <a:srgbClr val="FFFFFF"/>
              </a:highlight>
              <a:latin typeface="Georgia"/>
              <a:ea typeface="Georgia"/>
              <a:cs typeface="Georgia"/>
              <a:sym typeface="Georgia"/>
            </a:endParaRPr>
          </a:p>
          <a:p>
            <a:pPr marL="749300" lvl="0" indent="-330200" algn="l" rtl="0">
              <a:lnSpc>
                <a:spcPct val="218181"/>
              </a:lnSpc>
              <a:spcBef>
                <a:spcPts val="0"/>
              </a:spcBef>
              <a:spcAft>
                <a:spcPts val="0"/>
              </a:spcAft>
              <a:buClr>
                <a:srgbClr val="292929"/>
              </a:buClr>
              <a:buSzPts val="1600"/>
              <a:buFont typeface="Georgia"/>
              <a:buAutoNum type="arabicPeriod"/>
            </a:pPr>
            <a:r>
              <a:rPr lang="en" sz="1600">
                <a:solidFill>
                  <a:srgbClr val="292929"/>
                </a:solidFill>
                <a:highlight>
                  <a:srgbClr val="FFFFFF"/>
                </a:highlight>
                <a:latin typeface="Georgia"/>
                <a:ea typeface="Georgia"/>
                <a:cs typeface="Georgia"/>
                <a:sym typeface="Georgia"/>
              </a:rPr>
              <a:t>Evaluation</a:t>
            </a:r>
            <a:endParaRPr sz="1600">
              <a:solidFill>
                <a:srgbClr val="292929"/>
              </a:solidFill>
              <a:highlight>
                <a:srgbClr val="FFFFFF"/>
              </a:highlight>
              <a:latin typeface="Georgia"/>
              <a:ea typeface="Georgia"/>
              <a:cs typeface="Georgia"/>
              <a:sym typeface="Georgia"/>
            </a:endParaRPr>
          </a:p>
          <a:p>
            <a:pPr marL="749300" lvl="0" indent="-330200" algn="l" rtl="0">
              <a:lnSpc>
                <a:spcPct val="218181"/>
              </a:lnSpc>
              <a:spcBef>
                <a:spcPts val="0"/>
              </a:spcBef>
              <a:spcAft>
                <a:spcPts val="0"/>
              </a:spcAft>
              <a:buClr>
                <a:srgbClr val="292929"/>
              </a:buClr>
              <a:buSzPts val="1600"/>
              <a:buFont typeface="Georgia"/>
              <a:buAutoNum type="arabicPeriod"/>
            </a:pPr>
            <a:r>
              <a:rPr lang="en" sz="1600">
                <a:solidFill>
                  <a:srgbClr val="292929"/>
                </a:solidFill>
                <a:highlight>
                  <a:srgbClr val="FFFFFF"/>
                </a:highlight>
                <a:latin typeface="Georgia"/>
                <a:ea typeface="Georgia"/>
                <a:cs typeface="Georgia"/>
                <a:sym typeface="Georgia"/>
              </a:rPr>
              <a:t>Prediction </a:t>
            </a: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00B6C-4836-C3BA-193D-485DA892A272}"/>
              </a:ext>
            </a:extLst>
          </p:cNvPr>
          <p:cNvSpPr>
            <a:spLocks noGrp="1"/>
          </p:cNvSpPr>
          <p:nvPr>
            <p:ph type="title"/>
          </p:nvPr>
        </p:nvSpPr>
        <p:spPr/>
        <p:txBody>
          <a:bodyPr>
            <a:normAutofit fontScale="90000"/>
          </a:bodyPr>
          <a:lstStyle/>
          <a:p>
            <a:r>
              <a:rPr lang="en-IN" b="0" i="0" dirty="0">
                <a:solidFill>
                  <a:srgbClr val="1D2125"/>
                </a:solidFill>
                <a:effectLst/>
                <a:latin typeface="-apple-system"/>
              </a:rPr>
              <a:t>Description of Modules</a:t>
            </a:r>
            <a:endParaRPr lang="en-IN" dirty="0"/>
          </a:p>
        </p:txBody>
      </p:sp>
      <p:sp>
        <p:nvSpPr>
          <p:cNvPr id="3" name="Text Placeholder 2">
            <a:extLst>
              <a:ext uri="{FF2B5EF4-FFF2-40B4-BE49-F238E27FC236}">
                <a16:creationId xmlns:a16="http://schemas.microsoft.com/office/drawing/2014/main" id="{CD797D90-1A9B-A5BD-001C-F753DF20D19F}"/>
              </a:ext>
            </a:extLst>
          </p:cNvPr>
          <p:cNvSpPr>
            <a:spLocks noGrp="1"/>
          </p:cNvSpPr>
          <p:nvPr>
            <p:ph type="body" idx="1"/>
          </p:nvPr>
        </p:nvSpPr>
        <p:spPr/>
        <p:txBody>
          <a:bodyPr/>
          <a:lstStyle/>
          <a:p>
            <a:r>
              <a:rPr lang="en-US" b="0" i="0" dirty="0">
                <a:solidFill>
                  <a:srgbClr val="374151"/>
                </a:solidFill>
                <a:effectLst/>
                <a:latin typeface="Söhne"/>
              </a:rPr>
              <a:t>Data Collection: This module focuses on gathering relevant data for fraudulent job posting prediction. It may involve scraping job postings from online platforms, or obtaining data from other reliable sources. The collected data should include features that can help distinguish between legitimate and fraudulent postings.</a:t>
            </a:r>
          </a:p>
          <a:p>
            <a:r>
              <a:rPr lang="en-US" b="0" i="0" dirty="0">
                <a:solidFill>
                  <a:srgbClr val="374151"/>
                </a:solidFill>
                <a:effectLst/>
                <a:latin typeface="Söhne"/>
              </a:rPr>
              <a:t>Data Preprocessing: In this module, the collected data is cleaned and prepared for analysis. It includes tasks such as removing duplicates, handling missing values, and addressing inconsistencies in the data. Data preprocessing may also involve standardizing or normalizing numerical features and encoding categorical variables.</a:t>
            </a:r>
          </a:p>
          <a:p>
            <a:endParaRPr lang="en-IN" dirty="0"/>
          </a:p>
        </p:txBody>
      </p:sp>
    </p:spTree>
    <p:extLst>
      <p:ext uri="{BB962C8B-B14F-4D97-AF65-F5344CB8AC3E}">
        <p14:creationId xmlns:p14="http://schemas.microsoft.com/office/powerpoint/2010/main" val="1270495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A66D0-F320-E6CF-499C-6BBC4994B6E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FC87CC0D-6A28-7B75-8F47-4B89EE4619BD}"/>
              </a:ext>
            </a:extLst>
          </p:cNvPr>
          <p:cNvSpPr>
            <a:spLocks noGrp="1"/>
          </p:cNvSpPr>
          <p:nvPr>
            <p:ph type="body" idx="1"/>
          </p:nvPr>
        </p:nvSpPr>
        <p:spPr/>
        <p:txBody>
          <a:bodyPr>
            <a:normAutofit lnSpcReduction="10000"/>
          </a:bodyPr>
          <a:lstStyle/>
          <a:p>
            <a:r>
              <a:rPr lang="en-US" b="0" i="0" dirty="0">
                <a:solidFill>
                  <a:srgbClr val="374151"/>
                </a:solidFill>
                <a:effectLst/>
                <a:latin typeface="Söhne"/>
              </a:rPr>
              <a:t>Feature Extraction: This module involves extracting informative features from the job posting data. It may include techniques such as natural language processing (NLP) to extract textual information like job titles, descriptions, and requirements. Feature extraction can also involve extracting numerical features like location, salary, or required experience from structured data.</a:t>
            </a:r>
          </a:p>
          <a:p>
            <a:r>
              <a:rPr lang="en-US" b="0" i="0" dirty="0">
                <a:solidFill>
                  <a:srgbClr val="374151"/>
                </a:solidFill>
                <a:effectLst/>
                <a:latin typeface="Söhne"/>
              </a:rPr>
              <a:t>Model Selection: In this module, different machine learning algorithms are evaluated and compared to identify the most suitable one for the problem at hand. Various models like logistic regression, decision trees, random forests, support vector machines, or neural networks can be considered. The selection is typically based on the dataset </a:t>
            </a:r>
            <a:endParaRPr lang="en-IN" dirty="0"/>
          </a:p>
        </p:txBody>
      </p:sp>
    </p:spTree>
    <p:extLst>
      <p:ext uri="{BB962C8B-B14F-4D97-AF65-F5344CB8AC3E}">
        <p14:creationId xmlns:p14="http://schemas.microsoft.com/office/powerpoint/2010/main" val="207029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CB8C0-B7FE-DF60-D124-0A674D11C8A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78E2848-A601-82E6-A635-6C5E682B0036}"/>
              </a:ext>
            </a:extLst>
          </p:cNvPr>
          <p:cNvSpPr>
            <a:spLocks noGrp="1"/>
          </p:cNvSpPr>
          <p:nvPr>
            <p:ph type="body" idx="1"/>
          </p:nvPr>
        </p:nvSpPr>
        <p:spPr/>
        <p:txBody>
          <a:bodyPr>
            <a:normAutofit lnSpcReduction="10000"/>
          </a:bodyPr>
          <a:lstStyle/>
          <a:p>
            <a:r>
              <a:rPr lang="en-US" b="0" i="0" dirty="0">
                <a:solidFill>
                  <a:srgbClr val="374151"/>
                </a:solidFill>
                <a:effectLst/>
                <a:latin typeface="Söhne"/>
              </a:rPr>
              <a:t>Model Training: Once the model is selected, this module involves training the chosen machine learning algorithm on the preprocessed and engineered data. The dataset is divided into training and validation sets to estimate the model's performance. The model is trained by adjusting its parameters or hyperparameters using optimization techniques such as gradient descent or grid search.</a:t>
            </a:r>
          </a:p>
          <a:p>
            <a:r>
              <a:rPr lang="en-US" b="0" i="0" dirty="0">
                <a:solidFill>
                  <a:srgbClr val="374151"/>
                </a:solidFill>
                <a:effectLst/>
                <a:latin typeface="Söhne"/>
              </a:rPr>
              <a:t>Model Evaluation: This module assesses the trained model's performance using appropriate evaluation metrics. Common metrics for fraud prediction include accuracy, precision, recall, F1 score, and area under the ROC curve. The evaluation helps understand how well the model generalizes to unseen data and detects fraudulent job postings.</a:t>
            </a:r>
          </a:p>
          <a:p>
            <a:endParaRPr lang="en-IN" dirty="0"/>
          </a:p>
        </p:txBody>
      </p:sp>
    </p:spTree>
    <p:extLst>
      <p:ext uri="{BB962C8B-B14F-4D97-AF65-F5344CB8AC3E}">
        <p14:creationId xmlns:p14="http://schemas.microsoft.com/office/powerpoint/2010/main" val="1751895196"/>
      </p:ext>
    </p:extLst>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539</Words>
  <Application>Microsoft Office PowerPoint</Application>
  <PresentationFormat>On-screen Show (16:9)</PresentationFormat>
  <Paragraphs>37</Paragraphs>
  <Slides>12</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Georgia</vt:lpstr>
      <vt:lpstr>Söhne</vt:lpstr>
      <vt:lpstr>-apple-system</vt:lpstr>
      <vt:lpstr>Arial</vt:lpstr>
      <vt:lpstr>Lato</vt:lpstr>
      <vt:lpstr>Montserrat</vt:lpstr>
      <vt:lpstr>Oswald</vt:lpstr>
      <vt:lpstr>Times New Roman</vt:lpstr>
      <vt:lpstr>Playfair Display</vt:lpstr>
      <vt:lpstr>Pop</vt:lpstr>
      <vt:lpstr>Artificial Intelligence &amp; Knowledge-Based Systems Review-1</vt:lpstr>
      <vt:lpstr>Fraudulent Job Postings Prediction</vt:lpstr>
      <vt:lpstr>ABSTRACT</vt:lpstr>
      <vt:lpstr>INTRODUCTION:-</vt:lpstr>
      <vt:lpstr>PowerPoint Presentation</vt:lpstr>
      <vt:lpstr>Methodology:-</vt:lpstr>
      <vt:lpstr>Description of Modules</vt:lpstr>
      <vt:lpstr>PowerPoint Presentation</vt:lpstr>
      <vt:lpstr>PowerPoint Presentation</vt:lpstr>
      <vt:lpstr>Algorithm and Techniques</vt:lpstr>
      <vt:lpstr>Architectural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&amp; Knowledge-Based Systems Review-1</dc:title>
  <dc:creator>vigne</dc:creator>
  <cp:lastModifiedBy>VIGNESH N</cp:lastModifiedBy>
  <cp:revision>1</cp:revision>
  <dcterms:modified xsi:type="dcterms:W3CDTF">2023-06-11T06:10:19Z</dcterms:modified>
</cp:coreProperties>
</file>