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9" r:id="rId1"/>
  </p:sldMasterIdLst>
  <p:notesMasterIdLst>
    <p:notesMasterId r:id="rId15"/>
  </p:notesMasterIdLst>
  <p:sldIdLst>
    <p:sldId id="260" r:id="rId2"/>
    <p:sldId id="265" r:id="rId3"/>
    <p:sldId id="276" r:id="rId4"/>
    <p:sldId id="266" r:id="rId5"/>
    <p:sldId id="259" r:id="rId6"/>
    <p:sldId id="275" r:id="rId7"/>
    <p:sldId id="268" r:id="rId8"/>
    <p:sldId id="264" r:id="rId9"/>
    <p:sldId id="269" r:id="rId10"/>
    <p:sldId id="274" r:id="rId11"/>
    <p:sldId id="277" r:id="rId12"/>
    <p:sldId id="271" r:id="rId13"/>
    <p:sldId id="272"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DDA"/>
    <a:srgbClr val="F12D2D"/>
    <a:srgbClr val="EDC9C9"/>
    <a:srgbClr val="FFB7B7"/>
    <a:srgbClr val="CDC1DB"/>
    <a:srgbClr val="CC9EFE"/>
    <a:srgbClr val="EFAEFC"/>
    <a:srgbClr val="ACF4CB"/>
    <a:srgbClr val="B7E7CD"/>
    <a:srgbClr val="9FFFC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2518" autoAdjust="0"/>
  </p:normalViewPr>
  <p:slideViewPr>
    <p:cSldViewPr>
      <p:cViewPr varScale="1">
        <p:scale>
          <a:sx n="86" d="100"/>
          <a:sy n="86" d="100"/>
        </p:scale>
        <p:origin x="1354" y="6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79FEF38-24CA-444D-8E5D-5C6061C6B495}" type="datetimeFigureOut">
              <a:rPr lang="en-US" smtClean="0"/>
              <a:t>11/29/2017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BEC1035-22C6-4F8A-960B-5C00BC661B2D}" type="slidenum">
              <a:rPr lang="en-US" smtClean="0"/>
              <a:t>‹#›</a:t>
            </a:fld>
            <a:endParaRPr lang="en-US"/>
          </a:p>
        </p:txBody>
      </p:sp>
    </p:spTree>
    <p:extLst>
      <p:ext uri="{BB962C8B-B14F-4D97-AF65-F5344CB8AC3E}">
        <p14:creationId xmlns:p14="http://schemas.microsoft.com/office/powerpoint/2010/main" val="40218854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71316" cy="6874935"/>
            <a:chOff x="-8466" y="-8468"/>
            <a:chExt cx="9171316" cy="6874935"/>
          </a:xfrm>
        </p:grpSpPr>
        <p:cxnSp>
          <p:nvCxnSpPr>
            <p:cNvPr id="28" name="Straight Connector 27"/>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30" name="Freeform 2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Freeform 3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Freeform 3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Freeform 3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Freeform 3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Freeform 34"/>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Freeform 35"/>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1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D2F9B37-4FC8-4EEB-BE2F-2081A1907109}" type="datetimeFigureOut">
              <a:rPr lang="en-US" smtClean="0"/>
              <a:t>11/29/2017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8CCAFD-1043-42B6-864E-C32A387FD4D1}" type="slidenum">
              <a:rPr lang="en-US" smtClean="0"/>
              <a:t>‹#›</a:t>
            </a:fld>
            <a:endParaRPr lang="en-US"/>
          </a:p>
        </p:txBody>
      </p:sp>
    </p:spTree>
    <p:extLst>
      <p:ext uri="{BB962C8B-B14F-4D97-AF65-F5344CB8AC3E}">
        <p14:creationId xmlns:p14="http://schemas.microsoft.com/office/powerpoint/2010/main" val="19433672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D2F9B37-4FC8-4EEB-BE2F-2081A1907109}" type="datetimeFigureOut">
              <a:rPr lang="en-US" smtClean="0"/>
              <a:t>11/29/2017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8CCAFD-1043-42B6-864E-C32A387FD4D1}" type="slidenum">
              <a:rPr lang="en-US" smtClean="0"/>
              <a:t>‹#›</a:t>
            </a:fld>
            <a:endParaRPr lang="en-US"/>
          </a:p>
        </p:txBody>
      </p:sp>
    </p:spTree>
    <p:extLst>
      <p:ext uri="{BB962C8B-B14F-4D97-AF65-F5344CB8AC3E}">
        <p14:creationId xmlns:p14="http://schemas.microsoft.com/office/powerpoint/2010/main" val="28610092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D2F9B37-4FC8-4EEB-BE2F-2081A1907109}" type="datetimeFigureOut">
              <a:rPr lang="en-US" smtClean="0"/>
              <a:t>11/29/2017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8CCAFD-1043-42B6-864E-C32A387FD4D1}" type="slidenum">
              <a:rPr lang="en-US" smtClean="0"/>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0247508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D2F9B37-4FC8-4EEB-BE2F-2081A1907109}" type="datetimeFigureOut">
              <a:rPr lang="en-US" smtClean="0"/>
              <a:t>11/29/2017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8CCAFD-1043-42B6-864E-C32A387FD4D1}" type="slidenum">
              <a:rPr lang="en-US" smtClean="0"/>
              <a:t>‹#›</a:t>
            </a:fld>
            <a:endParaRPr lang="en-US"/>
          </a:p>
        </p:txBody>
      </p:sp>
    </p:spTree>
    <p:extLst>
      <p:ext uri="{BB962C8B-B14F-4D97-AF65-F5344CB8AC3E}">
        <p14:creationId xmlns:p14="http://schemas.microsoft.com/office/powerpoint/2010/main" val="35857617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D2F9B37-4FC8-4EEB-BE2F-2081A1907109}" type="datetimeFigureOut">
              <a:rPr lang="en-US" smtClean="0"/>
              <a:t>11/29/2017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8CCAFD-1043-42B6-864E-C32A387FD4D1}" type="slidenum">
              <a:rPr lang="en-US" smtClean="0"/>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2906805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D2F9B37-4FC8-4EEB-BE2F-2081A1907109}" type="datetimeFigureOut">
              <a:rPr lang="en-US" smtClean="0"/>
              <a:t>11/29/2017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8CCAFD-1043-42B6-864E-C32A387FD4D1}" type="slidenum">
              <a:rPr lang="en-US" smtClean="0"/>
              <a:t>‹#›</a:t>
            </a:fld>
            <a:endParaRPr lang="en-US"/>
          </a:p>
        </p:txBody>
      </p:sp>
    </p:spTree>
    <p:extLst>
      <p:ext uri="{BB962C8B-B14F-4D97-AF65-F5344CB8AC3E}">
        <p14:creationId xmlns:p14="http://schemas.microsoft.com/office/powerpoint/2010/main" val="13203571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D2F9B37-4FC8-4EEB-BE2F-2081A1907109}" type="datetimeFigureOut">
              <a:rPr lang="en-US" smtClean="0"/>
              <a:t>11/29/2017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8CCAFD-1043-42B6-864E-C32A387FD4D1}" type="slidenum">
              <a:rPr lang="en-US" smtClean="0"/>
              <a:t>‹#›</a:t>
            </a:fld>
            <a:endParaRPr lang="en-US"/>
          </a:p>
        </p:txBody>
      </p:sp>
    </p:spTree>
    <p:extLst>
      <p:ext uri="{BB962C8B-B14F-4D97-AF65-F5344CB8AC3E}">
        <p14:creationId xmlns:p14="http://schemas.microsoft.com/office/powerpoint/2010/main" val="16909887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D2F9B37-4FC8-4EEB-BE2F-2081A1907109}" type="datetimeFigureOut">
              <a:rPr lang="en-US" smtClean="0"/>
              <a:t>11/29/2017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8CCAFD-1043-42B6-864E-C32A387FD4D1}" type="slidenum">
              <a:rPr lang="en-US" smtClean="0"/>
              <a:t>‹#›</a:t>
            </a:fld>
            <a:endParaRPr lang="en-US"/>
          </a:p>
        </p:txBody>
      </p:sp>
    </p:spTree>
    <p:extLst>
      <p:ext uri="{BB962C8B-B14F-4D97-AF65-F5344CB8AC3E}">
        <p14:creationId xmlns:p14="http://schemas.microsoft.com/office/powerpoint/2010/main" val="18877449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D2F9B37-4FC8-4EEB-BE2F-2081A1907109}" type="datetimeFigureOut">
              <a:rPr lang="en-US" smtClean="0"/>
              <a:t>11/29/2017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8CCAFD-1043-42B6-864E-C32A387FD4D1}" type="slidenum">
              <a:rPr lang="en-US" smtClean="0"/>
              <a:t>‹#›</a:t>
            </a:fld>
            <a:endParaRPr lang="en-US"/>
          </a:p>
        </p:txBody>
      </p:sp>
    </p:spTree>
    <p:extLst>
      <p:ext uri="{BB962C8B-B14F-4D97-AF65-F5344CB8AC3E}">
        <p14:creationId xmlns:p14="http://schemas.microsoft.com/office/powerpoint/2010/main" val="11023493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D2F9B37-4FC8-4EEB-BE2F-2081A1907109}" type="datetimeFigureOut">
              <a:rPr lang="en-US" smtClean="0"/>
              <a:t>11/29/2017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8CCAFD-1043-42B6-864E-C32A387FD4D1}" type="slidenum">
              <a:rPr lang="en-US" smtClean="0"/>
              <a:t>‹#›</a:t>
            </a:fld>
            <a:endParaRPr lang="en-US"/>
          </a:p>
        </p:txBody>
      </p:sp>
    </p:spTree>
    <p:extLst>
      <p:ext uri="{BB962C8B-B14F-4D97-AF65-F5344CB8AC3E}">
        <p14:creationId xmlns:p14="http://schemas.microsoft.com/office/powerpoint/2010/main" val="2018412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D2F9B37-4FC8-4EEB-BE2F-2081A1907109}" type="datetimeFigureOut">
              <a:rPr lang="en-US" smtClean="0"/>
              <a:t>11/29/2017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8CCAFD-1043-42B6-864E-C32A387FD4D1}" type="slidenum">
              <a:rPr lang="en-US" smtClean="0"/>
              <a:t>‹#›</a:t>
            </a:fld>
            <a:endParaRPr lang="en-US"/>
          </a:p>
        </p:txBody>
      </p:sp>
    </p:spTree>
    <p:extLst>
      <p:ext uri="{BB962C8B-B14F-4D97-AF65-F5344CB8AC3E}">
        <p14:creationId xmlns:p14="http://schemas.microsoft.com/office/powerpoint/2010/main" val="40732314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D2F9B37-4FC8-4EEB-BE2F-2081A1907109}" type="datetimeFigureOut">
              <a:rPr lang="en-US" smtClean="0"/>
              <a:t>11/29/2017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B8CCAFD-1043-42B6-864E-C32A387FD4D1}" type="slidenum">
              <a:rPr lang="en-US" smtClean="0"/>
              <a:t>‹#›</a:t>
            </a:fld>
            <a:endParaRPr lang="en-US"/>
          </a:p>
        </p:txBody>
      </p:sp>
    </p:spTree>
    <p:extLst>
      <p:ext uri="{BB962C8B-B14F-4D97-AF65-F5344CB8AC3E}">
        <p14:creationId xmlns:p14="http://schemas.microsoft.com/office/powerpoint/2010/main" val="12884928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D2F9B37-4FC8-4EEB-BE2F-2081A1907109}" type="datetimeFigureOut">
              <a:rPr lang="en-US" smtClean="0"/>
              <a:t>11/29/2017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B8CCAFD-1043-42B6-864E-C32A387FD4D1}" type="slidenum">
              <a:rPr lang="en-US" smtClean="0"/>
              <a:t>‹#›</a:t>
            </a:fld>
            <a:endParaRPr lang="en-US"/>
          </a:p>
        </p:txBody>
      </p:sp>
    </p:spTree>
    <p:extLst>
      <p:ext uri="{BB962C8B-B14F-4D97-AF65-F5344CB8AC3E}">
        <p14:creationId xmlns:p14="http://schemas.microsoft.com/office/powerpoint/2010/main" val="23752749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2F9B37-4FC8-4EEB-BE2F-2081A1907109}" type="datetimeFigureOut">
              <a:rPr lang="en-US" smtClean="0"/>
              <a:t>11/29/2017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B8CCAFD-1043-42B6-864E-C32A387FD4D1}" type="slidenum">
              <a:rPr lang="en-US" smtClean="0"/>
              <a:t>‹#›</a:t>
            </a:fld>
            <a:endParaRPr lang="en-US"/>
          </a:p>
        </p:txBody>
      </p:sp>
    </p:spTree>
    <p:extLst>
      <p:ext uri="{BB962C8B-B14F-4D97-AF65-F5344CB8AC3E}">
        <p14:creationId xmlns:p14="http://schemas.microsoft.com/office/powerpoint/2010/main" val="614792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8D2F9B37-4FC8-4EEB-BE2F-2081A1907109}" type="datetimeFigureOut">
              <a:rPr lang="en-US" smtClean="0"/>
              <a:t>11/29/2017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8CCAFD-1043-42B6-864E-C32A387FD4D1}" type="slidenum">
              <a:rPr lang="en-US" smtClean="0"/>
              <a:t>‹#›</a:t>
            </a:fld>
            <a:endParaRPr lang="en-US"/>
          </a:p>
        </p:txBody>
      </p:sp>
    </p:spTree>
    <p:extLst>
      <p:ext uri="{BB962C8B-B14F-4D97-AF65-F5344CB8AC3E}">
        <p14:creationId xmlns:p14="http://schemas.microsoft.com/office/powerpoint/2010/main" val="39840010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D2F9B37-4FC8-4EEB-BE2F-2081A1907109}" type="datetimeFigureOut">
              <a:rPr lang="en-US" smtClean="0"/>
              <a:t>11/29/2017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8CCAFD-1043-42B6-864E-C32A387FD4D1}" type="slidenum">
              <a:rPr lang="en-US" smtClean="0"/>
              <a:t>‹#›</a:t>
            </a:fld>
            <a:endParaRPr lang="en-US"/>
          </a:p>
        </p:txBody>
      </p:sp>
    </p:spTree>
    <p:extLst>
      <p:ext uri="{BB962C8B-B14F-4D97-AF65-F5344CB8AC3E}">
        <p14:creationId xmlns:p14="http://schemas.microsoft.com/office/powerpoint/2010/main" val="13062671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71317" cy="6874935"/>
            <a:chOff x="-8467" y="-8468"/>
            <a:chExt cx="9171317"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D2F9B37-4FC8-4EEB-BE2F-2081A1907109}" type="datetimeFigureOut">
              <a:rPr lang="en-US" smtClean="0"/>
              <a:t>11/29/2017</a:t>
            </a:fld>
            <a:endParaRPr lang="en-U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7B8CCAFD-1043-42B6-864E-C32A387FD4D1}" type="slidenum">
              <a:rPr lang="en-US" smtClean="0"/>
              <a:t>‹#›</a:t>
            </a:fld>
            <a:endParaRPr lang="en-US"/>
          </a:p>
        </p:txBody>
      </p:sp>
    </p:spTree>
    <p:extLst>
      <p:ext uri="{BB962C8B-B14F-4D97-AF65-F5344CB8AC3E}">
        <p14:creationId xmlns:p14="http://schemas.microsoft.com/office/powerpoint/2010/main" val="2193592003"/>
      </p:ext>
    </p:extLst>
  </p:cSld>
  <p:clrMap bg1="lt1" tx1="dk1" bg2="lt2" tx2="dk2" accent1="accent1" accent2="accent2" accent3="accent3" accent4="accent4" accent5="accent5" accent6="accent6" hlink="hlink" folHlink="folHlink"/>
  <p:sldLayoutIdLst>
    <p:sldLayoutId id="2147483870" r:id="rId1"/>
    <p:sldLayoutId id="2147483871" r:id="rId2"/>
    <p:sldLayoutId id="2147483872" r:id="rId3"/>
    <p:sldLayoutId id="2147483873" r:id="rId4"/>
    <p:sldLayoutId id="2147483874" r:id="rId5"/>
    <p:sldLayoutId id="2147483875" r:id="rId6"/>
    <p:sldLayoutId id="2147483876" r:id="rId7"/>
    <p:sldLayoutId id="2147483877" r:id="rId8"/>
    <p:sldLayoutId id="2147483878" r:id="rId9"/>
    <p:sldLayoutId id="2147483879" r:id="rId10"/>
    <p:sldLayoutId id="2147483880" r:id="rId11"/>
    <p:sldLayoutId id="2147483881" r:id="rId12"/>
    <p:sldLayoutId id="2147483882" r:id="rId13"/>
    <p:sldLayoutId id="2147483883" r:id="rId14"/>
    <p:sldLayoutId id="2147483884" r:id="rId15"/>
    <p:sldLayoutId id="214748388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jpg"/><Relationship Id="rId5" Type="http://schemas.openxmlformats.org/officeDocument/2006/relationships/image" Target="../media/image4.jpeg"/><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nvbot19.mybluemix.net/chat"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1A099-F8AF-492B-BE56-F120E0E56980}"/>
              </a:ext>
            </a:extLst>
          </p:cNvPr>
          <p:cNvSpPr>
            <a:spLocks noGrp="1"/>
          </p:cNvSpPr>
          <p:nvPr>
            <p:ph type="ctrTitle"/>
          </p:nvPr>
        </p:nvSpPr>
        <p:spPr>
          <a:xfrm>
            <a:off x="457200" y="1676400"/>
            <a:ext cx="7338315" cy="2333348"/>
          </a:xfrm>
        </p:spPr>
        <p:txBody>
          <a:bodyPr/>
          <a:lstStyle/>
          <a:p>
            <a:pPr algn="ctr"/>
            <a:br>
              <a:rPr lang="en-US" sz="4400" dirty="0"/>
            </a:br>
            <a:br>
              <a:rPr lang="en-US" sz="4400" dirty="0"/>
            </a:br>
            <a:br>
              <a:rPr lang="en-US" sz="4400" dirty="0"/>
            </a:br>
            <a:br>
              <a:rPr lang="en-US" sz="4400" dirty="0"/>
            </a:br>
            <a:br>
              <a:rPr lang="en-US" sz="4400" dirty="0"/>
            </a:br>
            <a:br>
              <a:rPr lang="en-US" sz="4400" dirty="0"/>
            </a:br>
            <a:br>
              <a:rPr lang="en-US" sz="4400" dirty="0"/>
            </a:br>
            <a:br>
              <a:rPr lang="en-US" sz="4400" dirty="0"/>
            </a:br>
            <a:br>
              <a:rPr lang="en-US" sz="4400" dirty="0"/>
            </a:br>
            <a:br>
              <a:rPr lang="en-US" sz="4400" dirty="0"/>
            </a:br>
            <a:br>
              <a:rPr lang="en-US" sz="4400" dirty="0"/>
            </a:br>
            <a:br>
              <a:rPr lang="en-US" sz="4400" dirty="0"/>
            </a:br>
            <a:br>
              <a:rPr lang="en-US" sz="4400" dirty="0"/>
            </a:br>
            <a:br>
              <a:rPr lang="en-US" sz="4400" dirty="0"/>
            </a:br>
            <a:r>
              <a:rPr lang="en-US" sz="4400" dirty="0"/>
              <a:t>IBM Finish Line Challenge </a:t>
            </a:r>
            <a:br>
              <a:rPr lang="en-US" dirty="0"/>
            </a:br>
            <a:br>
              <a:rPr lang="en-US" dirty="0"/>
            </a:br>
            <a:r>
              <a:rPr lang="en-US" dirty="0"/>
              <a:t>Watson Retail</a:t>
            </a:r>
            <a:br>
              <a:rPr lang="en-US" dirty="0"/>
            </a:br>
            <a:r>
              <a:rPr lang="en-US" sz="3600" i="1" dirty="0"/>
              <a:t>A virtual shopping assistant</a:t>
            </a:r>
            <a:endParaRPr lang="en-US" i="1" dirty="0"/>
          </a:p>
        </p:txBody>
      </p:sp>
      <p:sp>
        <p:nvSpPr>
          <p:cNvPr id="3" name="Subtitle 2">
            <a:extLst>
              <a:ext uri="{FF2B5EF4-FFF2-40B4-BE49-F238E27FC236}">
                <a16:creationId xmlns:a16="http://schemas.microsoft.com/office/drawing/2014/main" id="{07F6A7EB-4B9B-42F8-9054-48ABF81993F7}"/>
              </a:ext>
            </a:extLst>
          </p:cNvPr>
          <p:cNvSpPr>
            <a:spLocks noGrp="1"/>
          </p:cNvSpPr>
          <p:nvPr>
            <p:ph type="subTitle" idx="1"/>
          </p:nvPr>
        </p:nvSpPr>
        <p:spPr>
          <a:xfrm>
            <a:off x="1143000" y="4633150"/>
            <a:ext cx="5826719" cy="1096899"/>
          </a:xfrm>
        </p:spPr>
        <p:txBody>
          <a:bodyPr/>
          <a:lstStyle/>
          <a:p>
            <a:r>
              <a:rPr lang="en-US" dirty="0"/>
              <a:t>Team 19 – Jasmine, Paul, </a:t>
            </a:r>
            <a:r>
              <a:rPr lang="en-US" dirty="0" err="1"/>
              <a:t>Raveerna</a:t>
            </a:r>
            <a:r>
              <a:rPr lang="en-US" dirty="0"/>
              <a:t>, Vignesh and Yash</a:t>
            </a:r>
          </a:p>
        </p:txBody>
      </p:sp>
    </p:spTree>
    <p:extLst>
      <p:ext uri="{BB962C8B-B14F-4D97-AF65-F5344CB8AC3E}">
        <p14:creationId xmlns:p14="http://schemas.microsoft.com/office/powerpoint/2010/main" val="35617536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A8408-C1FC-4D47-8F2B-25551BDF2B97}"/>
              </a:ext>
            </a:extLst>
          </p:cNvPr>
          <p:cNvSpPr>
            <a:spLocks noGrp="1"/>
          </p:cNvSpPr>
          <p:nvPr>
            <p:ph type="title"/>
          </p:nvPr>
        </p:nvSpPr>
        <p:spPr/>
        <p:txBody>
          <a:bodyPr/>
          <a:lstStyle/>
          <a:p>
            <a:r>
              <a:rPr lang="en-US" dirty="0"/>
              <a:t>Financial Viability</a:t>
            </a:r>
          </a:p>
        </p:txBody>
      </p:sp>
      <p:sp>
        <p:nvSpPr>
          <p:cNvPr id="3" name="Content Placeholder 2">
            <a:extLst>
              <a:ext uri="{FF2B5EF4-FFF2-40B4-BE49-F238E27FC236}">
                <a16:creationId xmlns:a16="http://schemas.microsoft.com/office/drawing/2014/main" id="{0E8E19FB-E60B-465D-B108-C003DDA0B568}"/>
              </a:ext>
            </a:extLst>
          </p:cNvPr>
          <p:cNvSpPr>
            <a:spLocks noGrp="1"/>
          </p:cNvSpPr>
          <p:nvPr>
            <p:ph idx="1"/>
          </p:nvPr>
        </p:nvSpPr>
        <p:spPr>
          <a:xfrm>
            <a:off x="609599" y="1524000"/>
            <a:ext cx="4495801" cy="4876800"/>
          </a:xfrm>
        </p:spPr>
        <p:txBody>
          <a:bodyPr>
            <a:noAutofit/>
          </a:bodyPr>
          <a:lstStyle/>
          <a:p>
            <a:endParaRPr lang="en-US" sz="1600" dirty="0"/>
          </a:p>
          <a:p>
            <a:r>
              <a:rPr lang="en-US" sz="1600" dirty="0"/>
              <a:t> Global E-retail sales </a:t>
            </a:r>
          </a:p>
          <a:p>
            <a:pPr lvl="1"/>
            <a:r>
              <a:rPr lang="en-US" dirty="0"/>
              <a:t>1.9 trillion U.S. dollars</a:t>
            </a:r>
          </a:p>
          <a:p>
            <a:r>
              <a:rPr lang="en-US" sz="1600" dirty="0"/>
              <a:t>Projections for 2020</a:t>
            </a:r>
          </a:p>
          <a:p>
            <a:pPr lvl="1"/>
            <a:r>
              <a:rPr lang="en-US" dirty="0"/>
              <a:t>4.06 trillion U.S. dollars by 2020</a:t>
            </a:r>
          </a:p>
          <a:p>
            <a:endParaRPr lang="en-US" sz="1600" dirty="0"/>
          </a:p>
          <a:p>
            <a:r>
              <a:rPr lang="en-US" sz="1600" dirty="0"/>
              <a:t>Pricing</a:t>
            </a:r>
          </a:p>
          <a:p>
            <a:pPr lvl="1"/>
            <a:r>
              <a:rPr lang="en-US" dirty="0"/>
              <a:t>x % or $x for every sale or redirect based on product type and market trend</a:t>
            </a:r>
            <a:endParaRPr lang="en-US" sz="1600" dirty="0"/>
          </a:p>
          <a:p>
            <a:endParaRPr lang="en-US" sz="1600" dirty="0"/>
          </a:p>
          <a:p>
            <a:r>
              <a:rPr lang="en-US" sz="1600" dirty="0"/>
              <a:t>Competition</a:t>
            </a:r>
          </a:p>
          <a:p>
            <a:pPr lvl="1"/>
            <a:r>
              <a:rPr lang="en-US" dirty="0"/>
              <a:t>Chrome Extension that suggest better prices for online shopping</a:t>
            </a:r>
          </a:p>
          <a:p>
            <a:endParaRPr lang="en-US" sz="1600" dirty="0"/>
          </a:p>
          <a:p>
            <a:endParaRPr lang="en-US" sz="1600" dirty="0"/>
          </a:p>
          <a:p>
            <a:endParaRPr lang="en-US" sz="1600" dirty="0"/>
          </a:p>
        </p:txBody>
      </p:sp>
      <p:pic>
        <p:nvPicPr>
          <p:cNvPr id="4" name="Picture 3">
            <a:extLst>
              <a:ext uri="{FF2B5EF4-FFF2-40B4-BE49-F238E27FC236}">
                <a16:creationId xmlns:a16="http://schemas.microsoft.com/office/drawing/2014/main" id="{F3B17938-214B-40E9-9969-983709355BE3}"/>
              </a:ext>
            </a:extLst>
          </p:cNvPr>
          <p:cNvPicPr>
            <a:picLocks noChangeAspect="1"/>
          </p:cNvPicPr>
          <p:nvPr/>
        </p:nvPicPr>
        <p:blipFill>
          <a:blip r:embed="rId2"/>
          <a:stretch>
            <a:fillRect/>
          </a:stretch>
        </p:blipFill>
        <p:spPr>
          <a:xfrm>
            <a:off x="5008214" y="2120900"/>
            <a:ext cx="3898196" cy="2616200"/>
          </a:xfrm>
          <a:prstGeom prst="rect">
            <a:avLst/>
          </a:prstGeom>
        </p:spPr>
      </p:pic>
    </p:spTree>
    <p:extLst>
      <p:ext uri="{BB962C8B-B14F-4D97-AF65-F5344CB8AC3E}">
        <p14:creationId xmlns:p14="http://schemas.microsoft.com/office/powerpoint/2010/main" val="11763649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A8408-C1FC-4D47-8F2B-25551BDF2B97}"/>
              </a:ext>
            </a:extLst>
          </p:cNvPr>
          <p:cNvSpPr>
            <a:spLocks noGrp="1"/>
          </p:cNvSpPr>
          <p:nvPr>
            <p:ph type="title"/>
          </p:nvPr>
        </p:nvSpPr>
        <p:spPr/>
        <p:txBody>
          <a:bodyPr/>
          <a:lstStyle/>
          <a:p>
            <a:r>
              <a:rPr lang="en-US" dirty="0"/>
              <a:t>Ask</a:t>
            </a:r>
          </a:p>
        </p:txBody>
      </p:sp>
      <p:sp>
        <p:nvSpPr>
          <p:cNvPr id="3" name="Content Placeholder 2">
            <a:extLst>
              <a:ext uri="{FF2B5EF4-FFF2-40B4-BE49-F238E27FC236}">
                <a16:creationId xmlns:a16="http://schemas.microsoft.com/office/drawing/2014/main" id="{0E8E19FB-E60B-465D-B108-C003DDA0B568}"/>
              </a:ext>
            </a:extLst>
          </p:cNvPr>
          <p:cNvSpPr>
            <a:spLocks noGrp="1"/>
          </p:cNvSpPr>
          <p:nvPr>
            <p:ph idx="1"/>
          </p:nvPr>
        </p:nvSpPr>
        <p:spPr>
          <a:xfrm>
            <a:off x="609599" y="1752600"/>
            <a:ext cx="6347714" cy="4288763"/>
          </a:xfrm>
        </p:spPr>
        <p:txBody>
          <a:bodyPr>
            <a:normAutofit/>
          </a:bodyPr>
          <a:lstStyle/>
          <a:p>
            <a:endParaRPr lang="en-US" dirty="0"/>
          </a:p>
          <a:p>
            <a:r>
              <a:rPr lang="en-US" dirty="0"/>
              <a:t>$200,000 for 10% stake in the company</a:t>
            </a:r>
          </a:p>
          <a:p>
            <a:r>
              <a:rPr lang="en-US" dirty="0"/>
              <a:t>5 founding members</a:t>
            </a:r>
          </a:p>
          <a:p>
            <a:pPr lvl="1"/>
            <a:r>
              <a:rPr lang="en-US" dirty="0"/>
              <a:t>Team could expand to up to 10 people</a:t>
            </a:r>
          </a:p>
          <a:p>
            <a:endParaRPr lang="en-US" dirty="0"/>
          </a:p>
          <a:p>
            <a:r>
              <a:rPr lang="en-US" dirty="0"/>
              <a:t>Profitability to IBM</a:t>
            </a:r>
          </a:p>
          <a:p>
            <a:pPr lvl="1"/>
            <a:r>
              <a:rPr lang="en-US" dirty="0"/>
              <a:t>IBM Watson can harness consumer behavior and data</a:t>
            </a:r>
          </a:p>
          <a:p>
            <a:pPr lvl="1"/>
            <a:r>
              <a:rPr lang="en-US" dirty="0"/>
              <a:t>Dictating the traffic through e-commerce world</a:t>
            </a:r>
          </a:p>
          <a:p>
            <a:pPr lvl="1"/>
            <a:r>
              <a:rPr lang="en-US" dirty="0"/>
              <a:t>Potential profitability from e-commerce sales</a:t>
            </a:r>
          </a:p>
          <a:p>
            <a:pPr lvl="1"/>
            <a:r>
              <a:rPr lang="en-US" dirty="0"/>
              <a:t>Good marketing and branding opportunity for IBM Watson and IBM Cloud services</a:t>
            </a:r>
          </a:p>
        </p:txBody>
      </p:sp>
    </p:spTree>
    <p:extLst>
      <p:ext uri="{BB962C8B-B14F-4D97-AF65-F5344CB8AC3E}">
        <p14:creationId xmlns:p14="http://schemas.microsoft.com/office/powerpoint/2010/main" val="19116032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A8408-C1FC-4D47-8F2B-25551BDF2B97}"/>
              </a:ext>
            </a:extLst>
          </p:cNvPr>
          <p:cNvSpPr>
            <a:spLocks noGrp="1"/>
          </p:cNvSpPr>
          <p:nvPr>
            <p:ph type="title"/>
          </p:nvPr>
        </p:nvSpPr>
        <p:spPr>
          <a:xfrm>
            <a:off x="685800" y="2667000"/>
            <a:ext cx="6347713" cy="1320800"/>
          </a:xfrm>
        </p:spPr>
        <p:txBody>
          <a:bodyPr/>
          <a:lstStyle/>
          <a:p>
            <a:pPr algn="ctr"/>
            <a:r>
              <a:rPr lang="en-US" dirty="0"/>
              <a:t>Questions?</a:t>
            </a:r>
          </a:p>
        </p:txBody>
      </p:sp>
    </p:spTree>
    <p:extLst>
      <p:ext uri="{BB962C8B-B14F-4D97-AF65-F5344CB8AC3E}">
        <p14:creationId xmlns:p14="http://schemas.microsoft.com/office/powerpoint/2010/main" val="25870191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A8408-C1FC-4D47-8F2B-25551BDF2B97}"/>
              </a:ext>
            </a:extLst>
          </p:cNvPr>
          <p:cNvSpPr>
            <a:spLocks noGrp="1"/>
          </p:cNvSpPr>
          <p:nvPr>
            <p:ph type="title"/>
          </p:nvPr>
        </p:nvSpPr>
        <p:spPr>
          <a:xfrm>
            <a:off x="685800" y="2667000"/>
            <a:ext cx="6347713" cy="1320800"/>
          </a:xfrm>
        </p:spPr>
        <p:txBody>
          <a:bodyPr/>
          <a:lstStyle/>
          <a:p>
            <a:pPr algn="ctr"/>
            <a:r>
              <a:rPr lang="en-US" dirty="0"/>
              <a:t>Thank You</a:t>
            </a:r>
          </a:p>
        </p:txBody>
      </p:sp>
    </p:spTree>
    <p:extLst>
      <p:ext uri="{BB962C8B-B14F-4D97-AF65-F5344CB8AC3E}">
        <p14:creationId xmlns:p14="http://schemas.microsoft.com/office/powerpoint/2010/main" val="9111563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8D881-550A-41E6-A87E-293AA0FE7C23}"/>
              </a:ext>
            </a:extLst>
          </p:cNvPr>
          <p:cNvSpPr>
            <a:spLocks noGrp="1"/>
          </p:cNvSpPr>
          <p:nvPr>
            <p:ph type="title"/>
          </p:nvPr>
        </p:nvSpPr>
        <p:spPr>
          <a:xfrm>
            <a:off x="609600" y="304800"/>
            <a:ext cx="6347713" cy="762000"/>
          </a:xfrm>
        </p:spPr>
        <p:txBody>
          <a:bodyPr/>
          <a:lstStyle/>
          <a:p>
            <a:r>
              <a:rPr lang="en-US" dirty="0"/>
              <a:t>Team</a:t>
            </a:r>
          </a:p>
        </p:txBody>
      </p:sp>
      <p:sp>
        <p:nvSpPr>
          <p:cNvPr id="6" name="TextBox 5">
            <a:extLst>
              <a:ext uri="{FF2B5EF4-FFF2-40B4-BE49-F238E27FC236}">
                <a16:creationId xmlns:a16="http://schemas.microsoft.com/office/drawing/2014/main" id="{D0480103-D79A-491B-A532-E087DBC9A8BD}"/>
              </a:ext>
            </a:extLst>
          </p:cNvPr>
          <p:cNvSpPr txBox="1"/>
          <p:nvPr/>
        </p:nvSpPr>
        <p:spPr>
          <a:xfrm>
            <a:off x="636973" y="2800139"/>
            <a:ext cx="2057400" cy="584775"/>
          </a:xfrm>
          <a:prstGeom prst="rect">
            <a:avLst/>
          </a:prstGeom>
          <a:noFill/>
        </p:spPr>
        <p:txBody>
          <a:bodyPr wrap="square" rtlCol="0">
            <a:spAutoFit/>
          </a:bodyPr>
          <a:lstStyle/>
          <a:p>
            <a:pPr algn="ctr"/>
            <a:r>
              <a:rPr lang="en-US" dirty="0"/>
              <a:t>Yash Nimkar</a:t>
            </a:r>
          </a:p>
          <a:p>
            <a:r>
              <a:rPr lang="en-US" sz="1400" i="1" dirty="0"/>
              <a:t>Rochester Inst. Of Tech</a:t>
            </a:r>
          </a:p>
        </p:txBody>
      </p:sp>
      <p:sp>
        <p:nvSpPr>
          <p:cNvPr id="7" name="TextBox 6">
            <a:extLst>
              <a:ext uri="{FF2B5EF4-FFF2-40B4-BE49-F238E27FC236}">
                <a16:creationId xmlns:a16="http://schemas.microsoft.com/office/drawing/2014/main" id="{EA911CD3-AC9B-4D41-AECF-649D5D7DFB63}"/>
              </a:ext>
            </a:extLst>
          </p:cNvPr>
          <p:cNvSpPr txBox="1"/>
          <p:nvPr/>
        </p:nvSpPr>
        <p:spPr>
          <a:xfrm>
            <a:off x="3048000" y="2505670"/>
            <a:ext cx="2057400" cy="369332"/>
          </a:xfrm>
          <a:prstGeom prst="rect">
            <a:avLst/>
          </a:prstGeom>
          <a:noFill/>
        </p:spPr>
        <p:txBody>
          <a:bodyPr wrap="square" rtlCol="0">
            <a:spAutoFit/>
          </a:bodyPr>
          <a:lstStyle/>
          <a:p>
            <a:endParaRPr lang="en-US" dirty="0"/>
          </a:p>
        </p:txBody>
      </p:sp>
      <p:pic>
        <p:nvPicPr>
          <p:cNvPr id="19" name="Picture 18" descr="A person wearing a suit and tie standing in front of a mountain&#10;&#10;Description generated with very high confidence">
            <a:extLst>
              <a:ext uri="{FF2B5EF4-FFF2-40B4-BE49-F238E27FC236}">
                <a16:creationId xmlns:a16="http://schemas.microsoft.com/office/drawing/2014/main" id="{4149E916-6496-4963-B969-F84B8CFC655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4400" y="1233785"/>
            <a:ext cx="1447800" cy="144780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21" name="Picture 20" descr="A person smiling for the camera&#10;&#10;Description generated with very high confidence">
            <a:extLst>
              <a:ext uri="{FF2B5EF4-FFF2-40B4-BE49-F238E27FC236}">
                <a16:creationId xmlns:a16="http://schemas.microsoft.com/office/drawing/2014/main" id="{A5BF7E92-F55B-4340-829D-55D589957F0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26264" y="1233785"/>
            <a:ext cx="1348901" cy="144780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23" name="Picture 22" descr="A person standing in front of a building&#10;&#10;Description generated with very high confidence">
            <a:extLst>
              <a:ext uri="{FF2B5EF4-FFF2-40B4-BE49-F238E27FC236}">
                <a16:creationId xmlns:a16="http://schemas.microsoft.com/office/drawing/2014/main" id="{55AFD24E-0D23-475A-8512-1F0A5195FAF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55360" y="1233785"/>
            <a:ext cx="1438943" cy="1447801"/>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25" name="Picture 24" descr="A person smiling for the camera&#10;&#10;Description generated with very high confidence">
            <a:extLst>
              <a:ext uri="{FF2B5EF4-FFF2-40B4-BE49-F238E27FC236}">
                <a16:creationId xmlns:a16="http://schemas.microsoft.com/office/drawing/2014/main" id="{F9837DF5-FA52-4FDE-B184-005CAC1DB9A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252422" y="3790376"/>
            <a:ext cx="1447694" cy="1449203"/>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27" name="Picture 26" descr="A person posing for the camera&#10;&#10;Description generated with very high confidence">
            <a:extLst>
              <a:ext uri="{FF2B5EF4-FFF2-40B4-BE49-F238E27FC236}">
                <a16:creationId xmlns:a16="http://schemas.microsoft.com/office/drawing/2014/main" id="{9E43DA31-7EB1-4E8B-B3F2-B1DDAB347C17}"/>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675165" y="3793896"/>
            <a:ext cx="1447694" cy="1445683"/>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28" name="TextBox 27">
            <a:extLst>
              <a:ext uri="{FF2B5EF4-FFF2-40B4-BE49-F238E27FC236}">
                <a16:creationId xmlns:a16="http://schemas.microsoft.com/office/drawing/2014/main" id="{5D619666-7BBB-47FA-8EAF-B4CA7335AD95}"/>
              </a:ext>
            </a:extLst>
          </p:cNvPr>
          <p:cNvSpPr txBox="1"/>
          <p:nvPr/>
        </p:nvSpPr>
        <p:spPr>
          <a:xfrm>
            <a:off x="2976269" y="2796862"/>
            <a:ext cx="2057400" cy="584775"/>
          </a:xfrm>
          <a:prstGeom prst="rect">
            <a:avLst/>
          </a:prstGeom>
          <a:noFill/>
        </p:spPr>
        <p:txBody>
          <a:bodyPr wrap="square" rtlCol="0">
            <a:spAutoFit/>
          </a:bodyPr>
          <a:lstStyle/>
          <a:p>
            <a:pPr algn="ctr"/>
            <a:r>
              <a:rPr lang="en-US" dirty="0" err="1"/>
              <a:t>Raveerna</a:t>
            </a:r>
            <a:r>
              <a:rPr lang="en-US" dirty="0"/>
              <a:t> </a:t>
            </a:r>
            <a:r>
              <a:rPr lang="en-US" dirty="0" err="1"/>
              <a:t>Movva</a:t>
            </a:r>
            <a:endParaRPr lang="en-US" dirty="0"/>
          </a:p>
          <a:p>
            <a:pPr algn="ctr"/>
            <a:r>
              <a:rPr lang="en-US" sz="1400" i="1" dirty="0"/>
              <a:t>Univ. of Florida</a:t>
            </a:r>
          </a:p>
        </p:txBody>
      </p:sp>
      <p:sp>
        <p:nvSpPr>
          <p:cNvPr id="29" name="TextBox 28">
            <a:extLst>
              <a:ext uri="{FF2B5EF4-FFF2-40B4-BE49-F238E27FC236}">
                <a16:creationId xmlns:a16="http://schemas.microsoft.com/office/drawing/2014/main" id="{6C2C4A43-E148-4BA9-A330-5B6C5DBA5703}"/>
              </a:ext>
            </a:extLst>
          </p:cNvPr>
          <p:cNvSpPr txBox="1"/>
          <p:nvPr/>
        </p:nvSpPr>
        <p:spPr>
          <a:xfrm>
            <a:off x="5303729" y="2796862"/>
            <a:ext cx="2362200" cy="584775"/>
          </a:xfrm>
          <a:prstGeom prst="rect">
            <a:avLst/>
          </a:prstGeom>
          <a:noFill/>
        </p:spPr>
        <p:txBody>
          <a:bodyPr wrap="square" rtlCol="0">
            <a:spAutoFit/>
          </a:bodyPr>
          <a:lstStyle/>
          <a:p>
            <a:pPr algn="ctr"/>
            <a:r>
              <a:rPr lang="en-US" dirty="0"/>
              <a:t>Vignesh Nandakumar</a:t>
            </a:r>
          </a:p>
          <a:p>
            <a:pPr algn="ctr"/>
            <a:r>
              <a:rPr lang="en-US" sz="1400" i="1" dirty="0"/>
              <a:t>NC State</a:t>
            </a:r>
          </a:p>
        </p:txBody>
      </p:sp>
      <p:sp>
        <p:nvSpPr>
          <p:cNvPr id="30" name="TextBox 29">
            <a:extLst>
              <a:ext uri="{FF2B5EF4-FFF2-40B4-BE49-F238E27FC236}">
                <a16:creationId xmlns:a16="http://schemas.microsoft.com/office/drawing/2014/main" id="{9A30CE70-C767-475D-9A05-175D9DBED8F9}"/>
              </a:ext>
            </a:extLst>
          </p:cNvPr>
          <p:cNvSpPr txBox="1"/>
          <p:nvPr/>
        </p:nvSpPr>
        <p:spPr>
          <a:xfrm>
            <a:off x="1947569" y="5449462"/>
            <a:ext cx="2057400" cy="584775"/>
          </a:xfrm>
          <a:prstGeom prst="rect">
            <a:avLst/>
          </a:prstGeom>
          <a:noFill/>
        </p:spPr>
        <p:txBody>
          <a:bodyPr wrap="square" rtlCol="0">
            <a:spAutoFit/>
          </a:bodyPr>
          <a:lstStyle/>
          <a:p>
            <a:pPr algn="ctr"/>
            <a:r>
              <a:rPr lang="en-US" dirty="0"/>
              <a:t>Paul </a:t>
            </a:r>
            <a:r>
              <a:rPr lang="en-US" dirty="0" err="1"/>
              <a:t>Novacovici</a:t>
            </a:r>
            <a:endParaRPr lang="en-US" dirty="0"/>
          </a:p>
          <a:p>
            <a:pPr algn="ctr"/>
            <a:r>
              <a:rPr lang="en-US" sz="1400" i="1" dirty="0"/>
              <a:t>Univ. of Illinois - UC</a:t>
            </a:r>
          </a:p>
        </p:txBody>
      </p:sp>
      <p:sp>
        <p:nvSpPr>
          <p:cNvPr id="31" name="TextBox 30">
            <a:extLst>
              <a:ext uri="{FF2B5EF4-FFF2-40B4-BE49-F238E27FC236}">
                <a16:creationId xmlns:a16="http://schemas.microsoft.com/office/drawing/2014/main" id="{33D41E7E-E77C-42FA-A120-C910A10C8182}"/>
              </a:ext>
            </a:extLst>
          </p:cNvPr>
          <p:cNvSpPr txBox="1"/>
          <p:nvPr/>
        </p:nvSpPr>
        <p:spPr>
          <a:xfrm>
            <a:off x="4370312" y="5449462"/>
            <a:ext cx="2057400" cy="584775"/>
          </a:xfrm>
          <a:prstGeom prst="rect">
            <a:avLst/>
          </a:prstGeom>
          <a:noFill/>
        </p:spPr>
        <p:txBody>
          <a:bodyPr wrap="square" rtlCol="0">
            <a:spAutoFit/>
          </a:bodyPr>
          <a:lstStyle/>
          <a:p>
            <a:pPr algn="ctr"/>
            <a:r>
              <a:rPr lang="en-US" dirty="0"/>
              <a:t>Jasmine </a:t>
            </a:r>
            <a:r>
              <a:rPr lang="en-US" dirty="0" err="1"/>
              <a:t>Mou</a:t>
            </a:r>
            <a:endParaRPr lang="en-US" dirty="0"/>
          </a:p>
          <a:p>
            <a:pPr algn="ctr"/>
            <a:r>
              <a:rPr lang="en-US" sz="1400" i="1" dirty="0"/>
              <a:t>Univ. of Michigan</a:t>
            </a:r>
          </a:p>
        </p:txBody>
      </p:sp>
    </p:spTree>
    <p:extLst>
      <p:ext uri="{BB962C8B-B14F-4D97-AF65-F5344CB8AC3E}">
        <p14:creationId xmlns:p14="http://schemas.microsoft.com/office/powerpoint/2010/main" val="14558841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8D881-550A-41E6-A87E-293AA0FE7C23}"/>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62CD92CC-4728-42D6-8460-6A5E60E3DA0E}"/>
              </a:ext>
            </a:extLst>
          </p:cNvPr>
          <p:cNvSpPr>
            <a:spLocks noGrp="1"/>
          </p:cNvSpPr>
          <p:nvPr>
            <p:ph idx="1"/>
          </p:nvPr>
        </p:nvSpPr>
        <p:spPr/>
        <p:txBody>
          <a:bodyPr>
            <a:normAutofit lnSpcReduction="10000"/>
          </a:bodyPr>
          <a:lstStyle/>
          <a:p>
            <a:pPr>
              <a:buFont typeface="Wingdings" panose="05000000000000000000" pitchFamily="2" charset="2"/>
              <a:buChar char="Ø"/>
            </a:pPr>
            <a:r>
              <a:rPr lang="en-US" sz="2400" dirty="0"/>
              <a:t>MVP Brainstorming</a:t>
            </a:r>
          </a:p>
          <a:p>
            <a:pPr>
              <a:buFont typeface="Wingdings" panose="05000000000000000000" pitchFamily="2" charset="2"/>
              <a:buChar char="Ø"/>
            </a:pPr>
            <a:r>
              <a:rPr lang="en-US" sz="2400" dirty="0"/>
              <a:t>Lean Canvas</a:t>
            </a:r>
          </a:p>
          <a:p>
            <a:pPr>
              <a:buFont typeface="Wingdings" panose="05000000000000000000" pitchFamily="2" charset="2"/>
              <a:buChar char="Ø"/>
            </a:pPr>
            <a:r>
              <a:rPr lang="en-US" sz="2400" dirty="0"/>
              <a:t>Technical Architecture</a:t>
            </a:r>
          </a:p>
          <a:p>
            <a:pPr>
              <a:buFont typeface="Wingdings" panose="05000000000000000000" pitchFamily="2" charset="2"/>
              <a:buChar char="Ø"/>
            </a:pPr>
            <a:r>
              <a:rPr lang="en-US" sz="2400" dirty="0"/>
              <a:t>Use case Demo</a:t>
            </a:r>
          </a:p>
          <a:p>
            <a:pPr>
              <a:buFont typeface="Wingdings" panose="05000000000000000000" pitchFamily="2" charset="2"/>
              <a:buChar char="Ø"/>
            </a:pPr>
            <a:r>
              <a:rPr lang="en-US" sz="2400" dirty="0"/>
              <a:t>Future Expectations</a:t>
            </a:r>
          </a:p>
          <a:p>
            <a:pPr>
              <a:buFont typeface="Wingdings" panose="05000000000000000000" pitchFamily="2" charset="2"/>
              <a:buChar char="Ø"/>
            </a:pPr>
            <a:r>
              <a:rPr lang="en-US" sz="2400" dirty="0"/>
              <a:t>Technical Challenges</a:t>
            </a:r>
          </a:p>
          <a:p>
            <a:pPr>
              <a:buFont typeface="Wingdings" panose="05000000000000000000" pitchFamily="2" charset="2"/>
              <a:buChar char="Ø"/>
            </a:pPr>
            <a:r>
              <a:rPr lang="en-US" sz="2400" dirty="0"/>
              <a:t>Financial Viability</a:t>
            </a:r>
          </a:p>
          <a:p>
            <a:pPr>
              <a:buFont typeface="Wingdings" panose="05000000000000000000" pitchFamily="2" charset="2"/>
              <a:buChar char="Ø"/>
            </a:pPr>
            <a:r>
              <a:rPr lang="en-US" sz="2400" dirty="0"/>
              <a:t>Questions</a:t>
            </a:r>
          </a:p>
        </p:txBody>
      </p:sp>
    </p:spTree>
    <p:extLst>
      <p:ext uri="{BB962C8B-B14F-4D97-AF65-F5344CB8AC3E}">
        <p14:creationId xmlns:p14="http://schemas.microsoft.com/office/powerpoint/2010/main" val="6906852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A8408-C1FC-4D47-8F2B-25551BDF2B97}"/>
              </a:ext>
            </a:extLst>
          </p:cNvPr>
          <p:cNvSpPr>
            <a:spLocks noGrp="1"/>
          </p:cNvSpPr>
          <p:nvPr>
            <p:ph type="title"/>
          </p:nvPr>
        </p:nvSpPr>
        <p:spPr/>
        <p:txBody>
          <a:bodyPr/>
          <a:lstStyle/>
          <a:p>
            <a:r>
              <a:rPr lang="en-US" dirty="0"/>
              <a:t>MVP Brainstorming</a:t>
            </a:r>
          </a:p>
        </p:txBody>
      </p:sp>
      <p:sp>
        <p:nvSpPr>
          <p:cNvPr id="6" name="Content Placeholder 5">
            <a:extLst>
              <a:ext uri="{FF2B5EF4-FFF2-40B4-BE49-F238E27FC236}">
                <a16:creationId xmlns:a16="http://schemas.microsoft.com/office/drawing/2014/main" id="{BB739F05-A5CA-437E-A958-54F2F82E8214}"/>
              </a:ext>
            </a:extLst>
          </p:cNvPr>
          <p:cNvSpPr>
            <a:spLocks noGrp="1"/>
          </p:cNvSpPr>
          <p:nvPr>
            <p:ph idx="1"/>
          </p:nvPr>
        </p:nvSpPr>
        <p:spPr>
          <a:xfrm>
            <a:off x="609599" y="1600200"/>
            <a:ext cx="6347714" cy="4441163"/>
          </a:xfrm>
        </p:spPr>
        <p:txBody>
          <a:bodyPr>
            <a:normAutofit lnSpcReduction="10000"/>
          </a:bodyPr>
          <a:lstStyle/>
          <a:p>
            <a:r>
              <a:rPr lang="en-US" dirty="0"/>
              <a:t>Some of the ideas that we thought about</a:t>
            </a:r>
          </a:p>
          <a:p>
            <a:pPr lvl="1"/>
            <a:r>
              <a:rPr lang="en-US" dirty="0"/>
              <a:t>Cancer or Disease diagnosis</a:t>
            </a:r>
          </a:p>
          <a:p>
            <a:pPr lvl="1"/>
            <a:r>
              <a:rPr lang="en-US" dirty="0"/>
              <a:t>Depression Recognition </a:t>
            </a:r>
          </a:p>
          <a:p>
            <a:pPr lvl="1"/>
            <a:r>
              <a:rPr lang="en-US" dirty="0"/>
              <a:t>Stock Predictor</a:t>
            </a:r>
          </a:p>
          <a:p>
            <a:pPr lvl="1"/>
            <a:r>
              <a:rPr lang="en-US" dirty="0"/>
              <a:t>Health Insurance assistant</a:t>
            </a:r>
          </a:p>
          <a:p>
            <a:endParaRPr lang="en-US" dirty="0"/>
          </a:p>
          <a:p>
            <a:r>
              <a:rPr lang="en-US" dirty="0"/>
              <a:t>Our Idea</a:t>
            </a:r>
          </a:p>
          <a:p>
            <a:pPr lvl="1"/>
            <a:r>
              <a:rPr lang="en-US" dirty="0"/>
              <a:t>Interactive Chatbot to enable smart shopping, compare prices between retailers, interact with the user, and suggest the best possible price</a:t>
            </a:r>
          </a:p>
          <a:p>
            <a:pPr lvl="1"/>
            <a:r>
              <a:rPr lang="en-US" dirty="0"/>
              <a:t>51% of Americans prefer to shop online</a:t>
            </a:r>
          </a:p>
          <a:p>
            <a:pPr lvl="1"/>
            <a:r>
              <a:rPr lang="en-US" dirty="0"/>
              <a:t>96% of Americans with internet access have made an online purchase in their life, 80% in the past month alone</a:t>
            </a:r>
          </a:p>
          <a:p>
            <a:pPr lvl="1"/>
            <a:endParaRPr lang="en-US" dirty="0"/>
          </a:p>
        </p:txBody>
      </p:sp>
    </p:spTree>
    <p:extLst>
      <p:ext uri="{BB962C8B-B14F-4D97-AF65-F5344CB8AC3E}">
        <p14:creationId xmlns:p14="http://schemas.microsoft.com/office/powerpoint/2010/main" val="39706514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22819" y="114685"/>
            <a:ext cx="1756761" cy="461665"/>
          </a:xfrm>
          <a:prstGeom prst="rect">
            <a:avLst/>
          </a:prstGeom>
          <a:noFill/>
        </p:spPr>
        <p:txBody>
          <a:bodyPr wrap="none" rtlCol="0">
            <a:spAutoFit/>
          </a:bodyPr>
          <a:lstStyle/>
          <a:p>
            <a:r>
              <a:rPr lang="en-US" sz="2400" b="1" dirty="0">
                <a:solidFill>
                  <a:schemeClr val="tx1">
                    <a:lumMod val="65000"/>
                    <a:lumOff val="35000"/>
                  </a:schemeClr>
                </a:solidFill>
              </a:rPr>
              <a:t>Lean Canvas</a:t>
            </a:r>
          </a:p>
        </p:txBody>
      </p:sp>
      <p:sp>
        <p:nvSpPr>
          <p:cNvPr id="7" name="TextBox 6"/>
          <p:cNvSpPr txBox="1"/>
          <p:nvPr/>
        </p:nvSpPr>
        <p:spPr>
          <a:xfrm>
            <a:off x="3810000" y="114684"/>
            <a:ext cx="3276600" cy="461666"/>
          </a:xfrm>
          <a:prstGeom prst="rect">
            <a:avLst/>
          </a:prstGeom>
          <a:solidFill>
            <a:schemeClr val="bg1">
              <a:lumMod val="95000"/>
            </a:schemeClr>
          </a:solidFill>
        </p:spPr>
        <p:txBody>
          <a:bodyPr wrap="square" rtlCol="0" anchor="ctr">
            <a:noAutofit/>
          </a:bodyPr>
          <a:lstStyle/>
          <a:p>
            <a:pPr algn="ctr"/>
            <a:r>
              <a:rPr lang="en-US" dirty="0">
                <a:solidFill>
                  <a:schemeClr val="tx1">
                    <a:lumMod val="75000"/>
                    <a:lumOff val="25000"/>
                  </a:schemeClr>
                </a:solidFill>
              </a:rPr>
              <a:t>Watson Retail</a:t>
            </a:r>
          </a:p>
        </p:txBody>
      </p:sp>
      <p:sp>
        <p:nvSpPr>
          <p:cNvPr id="8" name="TextBox 7"/>
          <p:cNvSpPr txBox="1"/>
          <p:nvPr/>
        </p:nvSpPr>
        <p:spPr>
          <a:xfrm>
            <a:off x="7239000" y="105806"/>
            <a:ext cx="1752600" cy="201168"/>
          </a:xfrm>
          <a:prstGeom prst="rect">
            <a:avLst/>
          </a:prstGeom>
          <a:solidFill>
            <a:schemeClr val="bg1">
              <a:lumMod val="95000"/>
            </a:schemeClr>
          </a:solidFill>
        </p:spPr>
        <p:txBody>
          <a:bodyPr wrap="square" rtlCol="0" anchor="ctr">
            <a:noAutofit/>
          </a:bodyPr>
          <a:lstStyle/>
          <a:p>
            <a:pPr algn="ctr"/>
            <a:r>
              <a:rPr lang="en-US" sz="1200" dirty="0"/>
              <a:t>28</a:t>
            </a:r>
            <a:r>
              <a:rPr lang="en-US" sz="1200" baseline="30000" dirty="0"/>
              <a:t>th</a:t>
            </a:r>
            <a:r>
              <a:rPr lang="en-US" sz="1200" dirty="0"/>
              <a:t> November, 2017</a:t>
            </a:r>
          </a:p>
        </p:txBody>
      </p:sp>
      <p:sp>
        <p:nvSpPr>
          <p:cNvPr id="11" name="TextBox 10"/>
          <p:cNvSpPr txBox="1"/>
          <p:nvPr/>
        </p:nvSpPr>
        <p:spPr>
          <a:xfrm>
            <a:off x="7239000" y="375182"/>
            <a:ext cx="1752600" cy="201168"/>
          </a:xfrm>
          <a:prstGeom prst="rect">
            <a:avLst/>
          </a:prstGeom>
          <a:solidFill>
            <a:schemeClr val="bg1">
              <a:lumMod val="95000"/>
            </a:schemeClr>
          </a:solidFill>
        </p:spPr>
        <p:txBody>
          <a:bodyPr wrap="square" rtlCol="0" anchor="ctr">
            <a:noAutofit/>
          </a:bodyPr>
          <a:lstStyle/>
          <a:p>
            <a:pPr algn="ctr"/>
            <a:r>
              <a:rPr lang="en-US" sz="1200" dirty="0"/>
              <a:t>Iteration #1</a:t>
            </a:r>
          </a:p>
        </p:txBody>
      </p:sp>
      <p:sp>
        <p:nvSpPr>
          <p:cNvPr id="18" name="Rounded Rectangle 17"/>
          <p:cNvSpPr/>
          <p:nvPr/>
        </p:nvSpPr>
        <p:spPr>
          <a:xfrm>
            <a:off x="152400" y="4639985"/>
            <a:ext cx="4398041" cy="1338408"/>
          </a:xfrm>
          <a:prstGeom prst="roundRect">
            <a:avLst>
              <a:gd name="adj" fmla="val 0"/>
            </a:avLst>
          </a:prstGeom>
          <a:gradFill>
            <a:gsLst>
              <a:gs pos="0">
                <a:schemeClr val="bg1">
                  <a:lumMod val="95000"/>
                </a:schemeClr>
              </a:gs>
              <a:gs pos="100000">
                <a:schemeClr val="bg1"/>
              </a:gs>
            </a:gsLst>
          </a:gradFill>
          <a:ln w="19050">
            <a:solidFill>
              <a:schemeClr val="bg1">
                <a:lumMod val="50000"/>
              </a:schemeClr>
            </a:solidFill>
          </a:ln>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400" b="1" dirty="0">
                <a:solidFill>
                  <a:schemeClr val="tx1"/>
                </a:solidFill>
                <a:latin typeface="Arial" pitchFamily="34" charset="0"/>
                <a:cs typeface="Arial" pitchFamily="34" charset="0"/>
              </a:rPr>
              <a:t>Cost Structure</a:t>
            </a:r>
            <a:endParaRPr lang="en-US" sz="1200" dirty="0">
              <a:solidFill>
                <a:schemeClr val="tx1"/>
              </a:solidFill>
              <a:latin typeface="Arial" pitchFamily="34" charset="0"/>
              <a:cs typeface="Arial" pitchFamily="34" charset="0"/>
            </a:endParaRPr>
          </a:p>
          <a:p>
            <a:pPr marL="228600" indent="-228600">
              <a:buFont typeface="+mj-lt"/>
              <a:buAutoNum type="arabicPeriod"/>
            </a:pPr>
            <a:r>
              <a:rPr lang="en-US" sz="1200" dirty="0">
                <a:solidFill>
                  <a:schemeClr val="tx1"/>
                </a:solidFill>
                <a:latin typeface="Arial" pitchFamily="34" charset="0"/>
                <a:cs typeface="Arial" pitchFamily="34" charset="0"/>
              </a:rPr>
              <a:t>Cost of maintaining a database (for Knowledge API)</a:t>
            </a:r>
          </a:p>
          <a:p>
            <a:pPr marL="228600" indent="-228600">
              <a:buFont typeface="+mj-lt"/>
              <a:buAutoNum type="arabicPeriod"/>
            </a:pPr>
            <a:r>
              <a:rPr lang="en-US" sz="1200" dirty="0">
                <a:solidFill>
                  <a:schemeClr val="tx1"/>
                </a:solidFill>
                <a:latin typeface="Arial" pitchFamily="34" charset="0"/>
                <a:cs typeface="Arial" pitchFamily="34" charset="0"/>
              </a:rPr>
              <a:t>IBM Cloud and Watson API licenses and services</a:t>
            </a:r>
          </a:p>
          <a:p>
            <a:pPr marL="228600" indent="-228600">
              <a:buFont typeface="+mj-lt"/>
              <a:buAutoNum type="arabicPeriod"/>
            </a:pPr>
            <a:r>
              <a:rPr lang="en-US" sz="1200" dirty="0">
                <a:solidFill>
                  <a:schemeClr val="tx1"/>
                </a:solidFill>
                <a:latin typeface="Arial" pitchFamily="34" charset="0"/>
                <a:cs typeface="Arial" pitchFamily="34" charset="0"/>
              </a:rPr>
              <a:t>Expansion of product features</a:t>
            </a:r>
          </a:p>
          <a:p>
            <a:pPr marL="228600" indent="-228600">
              <a:buFont typeface="+mj-lt"/>
              <a:buAutoNum type="arabicPeriod"/>
            </a:pPr>
            <a:r>
              <a:rPr lang="en-US" sz="1200" dirty="0">
                <a:solidFill>
                  <a:schemeClr val="tx1"/>
                </a:solidFill>
                <a:latin typeface="Arial" pitchFamily="34" charset="0"/>
                <a:cs typeface="Arial" pitchFamily="34" charset="0"/>
              </a:rPr>
              <a:t>Updates and Patches for every iteration</a:t>
            </a:r>
          </a:p>
          <a:p>
            <a:pPr marL="228600" indent="-228600">
              <a:buFont typeface="+mj-lt"/>
              <a:buAutoNum type="arabicPeriod"/>
            </a:pPr>
            <a:endParaRPr lang="en-US" sz="1200" dirty="0">
              <a:solidFill>
                <a:schemeClr val="tx1"/>
              </a:solidFill>
              <a:latin typeface="Arial" pitchFamily="34" charset="0"/>
              <a:cs typeface="Arial" pitchFamily="34" charset="0"/>
            </a:endParaRPr>
          </a:p>
        </p:txBody>
      </p:sp>
      <p:sp>
        <p:nvSpPr>
          <p:cNvPr id="19" name="Rounded Rectangle 18"/>
          <p:cNvSpPr/>
          <p:nvPr/>
        </p:nvSpPr>
        <p:spPr>
          <a:xfrm>
            <a:off x="4550441" y="4639985"/>
            <a:ext cx="4398041" cy="1338408"/>
          </a:xfrm>
          <a:prstGeom prst="roundRect">
            <a:avLst>
              <a:gd name="adj" fmla="val 0"/>
            </a:avLst>
          </a:prstGeom>
          <a:gradFill>
            <a:gsLst>
              <a:gs pos="0">
                <a:schemeClr val="bg1">
                  <a:lumMod val="95000"/>
                </a:schemeClr>
              </a:gs>
              <a:gs pos="100000">
                <a:schemeClr val="bg1"/>
              </a:gs>
            </a:gsLst>
          </a:gradFill>
          <a:ln w="19050">
            <a:solidFill>
              <a:schemeClr val="bg1">
                <a:lumMod val="50000"/>
              </a:schemeClr>
            </a:solidFill>
          </a:ln>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400" b="1" dirty="0">
                <a:solidFill>
                  <a:schemeClr val="tx1"/>
                </a:solidFill>
                <a:latin typeface="Arial" pitchFamily="34" charset="0"/>
                <a:cs typeface="Arial" pitchFamily="34" charset="0"/>
              </a:rPr>
              <a:t>Revenue Streams</a:t>
            </a:r>
            <a:endParaRPr lang="en-US" sz="1200" dirty="0">
              <a:solidFill>
                <a:schemeClr val="tx1"/>
              </a:solidFill>
              <a:latin typeface="Arial" pitchFamily="34" charset="0"/>
              <a:cs typeface="Arial" pitchFamily="34" charset="0"/>
            </a:endParaRPr>
          </a:p>
          <a:p>
            <a:pPr marL="228600" indent="-228600">
              <a:buFont typeface="+mj-lt"/>
              <a:buAutoNum type="arabicPeriod"/>
            </a:pPr>
            <a:r>
              <a:rPr lang="en-US" sz="1200" dirty="0">
                <a:solidFill>
                  <a:schemeClr val="tx1"/>
                </a:solidFill>
                <a:latin typeface="Arial" pitchFamily="34" charset="0"/>
                <a:cs typeface="Arial" pitchFamily="34" charset="0"/>
              </a:rPr>
              <a:t>Take a x% cut for every redirect to retailer</a:t>
            </a:r>
          </a:p>
          <a:p>
            <a:pPr marL="228600" indent="-228600">
              <a:buFont typeface="+mj-lt"/>
              <a:buAutoNum type="arabicPeriod"/>
            </a:pPr>
            <a:r>
              <a:rPr lang="en-US" sz="1200" dirty="0">
                <a:solidFill>
                  <a:schemeClr val="tx1"/>
                </a:solidFill>
                <a:latin typeface="Arial" pitchFamily="34" charset="0"/>
                <a:cs typeface="Arial" pitchFamily="34" charset="0"/>
              </a:rPr>
              <a:t>Free app with advertisements</a:t>
            </a:r>
          </a:p>
          <a:p>
            <a:pPr marL="228600" indent="-228600">
              <a:buFont typeface="+mj-lt"/>
              <a:buAutoNum type="arabicPeriod"/>
            </a:pPr>
            <a:r>
              <a:rPr lang="en-US" sz="1200" dirty="0">
                <a:solidFill>
                  <a:schemeClr val="tx1"/>
                </a:solidFill>
                <a:latin typeface="Arial" pitchFamily="34" charset="0"/>
                <a:cs typeface="Arial" pitchFamily="34" charset="0"/>
              </a:rPr>
              <a:t>Or charge a small $ fee to use the app for each account</a:t>
            </a:r>
          </a:p>
          <a:p>
            <a:pPr marL="228600" indent="-228600">
              <a:buFont typeface="+mj-lt"/>
              <a:buAutoNum type="arabicPeriod"/>
            </a:pPr>
            <a:r>
              <a:rPr lang="en-US" sz="1200" dirty="0">
                <a:solidFill>
                  <a:schemeClr val="tx1"/>
                </a:solidFill>
                <a:latin typeface="Arial" pitchFamily="34" charset="0"/>
                <a:cs typeface="Arial" pitchFamily="34" charset="0"/>
              </a:rPr>
              <a:t>Watson Retail as a service – Offer it to major retailers like Walmart, Amazon, or Best Buy for a partnership</a:t>
            </a:r>
          </a:p>
          <a:p>
            <a:pPr marL="228600" indent="-228600">
              <a:buFont typeface="+mj-lt"/>
              <a:buAutoNum type="arabicPeriod"/>
            </a:pPr>
            <a:endParaRPr lang="en-US" sz="1200" dirty="0">
              <a:solidFill>
                <a:schemeClr val="tx1"/>
              </a:solidFill>
              <a:latin typeface="Arial" pitchFamily="34" charset="0"/>
              <a:cs typeface="Arial" pitchFamily="34" charset="0"/>
            </a:endParaRPr>
          </a:p>
        </p:txBody>
      </p:sp>
      <p:sp>
        <p:nvSpPr>
          <p:cNvPr id="4" name="Rounded Rectangle 3"/>
          <p:cNvSpPr/>
          <p:nvPr/>
        </p:nvSpPr>
        <p:spPr>
          <a:xfrm>
            <a:off x="152400" y="664125"/>
            <a:ext cx="1764792" cy="3975859"/>
          </a:xfrm>
          <a:prstGeom prst="roundRect">
            <a:avLst>
              <a:gd name="adj" fmla="val 0"/>
            </a:avLst>
          </a:prstGeom>
          <a:gradFill>
            <a:gsLst>
              <a:gs pos="0">
                <a:schemeClr val="bg1">
                  <a:lumMod val="95000"/>
                </a:schemeClr>
              </a:gs>
              <a:gs pos="100000">
                <a:schemeClr val="bg1"/>
              </a:gs>
            </a:gsLst>
          </a:gradFill>
          <a:ln w="19050">
            <a:solidFill>
              <a:schemeClr val="bg1">
                <a:lumMod val="50000"/>
              </a:schemeClr>
            </a:solidFill>
          </a:ln>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400" b="1" dirty="0">
                <a:solidFill>
                  <a:schemeClr val="tx1"/>
                </a:solidFill>
                <a:latin typeface="Arial" pitchFamily="34" charset="0"/>
                <a:cs typeface="Arial" pitchFamily="34" charset="0"/>
              </a:rPr>
              <a:t>Problem</a:t>
            </a:r>
          </a:p>
          <a:p>
            <a:pPr marL="228600" indent="-228600">
              <a:buFont typeface="+mj-lt"/>
              <a:buAutoNum type="arabicPeriod"/>
            </a:pPr>
            <a:r>
              <a:rPr lang="en-US" sz="1200" dirty="0">
                <a:solidFill>
                  <a:schemeClr val="tx1"/>
                </a:solidFill>
                <a:latin typeface="Arial" pitchFamily="34" charset="0"/>
                <a:cs typeface="Arial" pitchFamily="34" charset="0"/>
              </a:rPr>
              <a:t>Help users find the things they want to buy</a:t>
            </a:r>
          </a:p>
          <a:p>
            <a:pPr marL="228600" indent="-228600">
              <a:buFont typeface="+mj-lt"/>
              <a:buAutoNum type="arabicPeriod"/>
            </a:pPr>
            <a:r>
              <a:rPr lang="en-US" sz="1200" dirty="0">
                <a:solidFill>
                  <a:schemeClr val="tx1"/>
                </a:solidFill>
                <a:latin typeface="Arial" pitchFamily="34" charset="0"/>
                <a:cs typeface="Arial" pitchFamily="34" charset="0"/>
              </a:rPr>
              <a:t>Too many retailers and options to choose from</a:t>
            </a:r>
          </a:p>
          <a:p>
            <a:pPr marL="228600" indent="-228600">
              <a:buFont typeface="+mj-lt"/>
              <a:buAutoNum type="arabicPeriod"/>
            </a:pPr>
            <a:r>
              <a:rPr lang="en-US" sz="1200" dirty="0">
                <a:solidFill>
                  <a:schemeClr val="tx1"/>
                </a:solidFill>
                <a:latin typeface="Arial" pitchFamily="34" charset="0"/>
                <a:cs typeface="Arial" pitchFamily="34" charset="0"/>
              </a:rPr>
              <a:t>It is really inconvenient for the user to compare and check for lowest prices</a:t>
            </a:r>
          </a:p>
          <a:p>
            <a:pPr marL="228600" indent="-228600">
              <a:buFont typeface="+mj-lt"/>
              <a:buAutoNum type="arabicPeriod"/>
            </a:pPr>
            <a:endParaRPr lang="en-US" sz="1200" dirty="0">
              <a:solidFill>
                <a:schemeClr val="tx1"/>
              </a:solidFill>
              <a:latin typeface="Arial" pitchFamily="34" charset="0"/>
              <a:cs typeface="Arial" pitchFamily="34" charset="0"/>
            </a:endParaRPr>
          </a:p>
          <a:p>
            <a:pPr marL="228600" indent="-228600">
              <a:buFont typeface="+mj-lt"/>
              <a:buAutoNum type="arabicPeriod"/>
            </a:pPr>
            <a:endParaRPr lang="en-US" sz="1200" dirty="0">
              <a:solidFill>
                <a:schemeClr val="tx1"/>
              </a:solidFill>
              <a:latin typeface="Arial" pitchFamily="34" charset="0"/>
              <a:cs typeface="Arial" pitchFamily="34" charset="0"/>
            </a:endParaRPr>
          </a:p>
          <a:p>
            <a:endParaRPr lang="en-US" sz="1200" dirty="0">
              <a:solidFill>
                <a:schemeClr val="tx1"/>
              </a:solidFill>
              <a:latin typeface="Arial" pitchFamily="34" charset="0"/>
              <a:cs typeface="Arial" pitchFamily="34" charset="0"/>
            </a:endParaRPr>
          </a:p>
        </p:txBody>
      </p:sp>
      <p:sp>
        <p:nvSpPr>
          <p:cNvPr id="12" name="Rounded Rectangle 11"/>
          <p:cNvSpPr/>
          <p:nvPr/>
        </p:nvSpPr>
        <p:spPr>
          <a:xfrm>
            <a:off x="1917192" y="664125"/>
            <a:ext cx="1764792" cy="1987929"/>
          </a:xfrm>
          <a:prstGeom prst="roundRect">
            <a:avLst>
              <a:gd name="adj" fmla="val 0"/>
            </a:avLst>
          </a:prstGeom>
          <a:gradFill>
            <a:gsLst>
              <a:gs pos="0">
                <a:schemeClr val="bg1">
                  <a:lumMod val="95000"/>
                </a:schemeClr>
              </a:gs>
              <a:gs pos="100000">
                <a:schemeClr val="bg1"/>
              </a:gs>
            </a:gsLst>
          </a:gradFill>
          <a:ln w="19050">
            <a:solidFill>
              <a:schemeClr val="bg1">
                <a:lumMod val="50000"/>
              </a:schemeClr>
            </a:solidFill>
          </a:ln>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400" b="1" dirty="0">
                <a:solidFill>
                  <a:schemeClr val="tx1"/>
                </a:solidFill>
                <a:latin typeface="Arial" pitchFamily="34" charset="0"/>
                <a:cs typeface="Arial" pitchFamily="34" charset="0"/>
              </a:rPr>
              <a:t>Solution</a:t>
            </a:r>
            <a:endParaRPr lang="en-US" sz="1200" dirty="0">
              <a:solidFill>
                <a:schemeClr val="tx1"/>
              </a:solidFill>
              <a:latin typeface="Arial" pitchFamily="34" charset="0"/>
              <a:cs typeface="Arial" pitchFamily="34" charset="0"/>
            </a:endParaRPr>
          </a:p>
          <a:p>
            <a:pPr marL="228600" indent="-228600">
              <a:buFont typeface="+mj-lt"/>
              <a:buAutoNum type="arabicPeriod"/>
            </a:pPr>
            <a:r>
              <a:rPr lang="en-US" sz="1200" dirty="0">
                <a:solidFill>
                  <a:schemeClr val="tx1"/>
                </a:solidFill>
                <a:latin typeface="Arial" pitchFamily="34" charset="0"/>
                <a:cs typeface="Arial" pitchFamily="34" charset="0"/>
              </a:rPr>
              <a:t>Chatbot to talk to users and find products across different retailers at lowest price</a:t>
            </a:r>
          </a:p>
          <a:p>
            <a:pPr marL="228600" indent="-228600">
              <a:buFont typeface="+mj-lt"/>
              <a:buAutoNum type="arabicPeriod"/>
            </a:pPr>
            <a:r>
              <a:rPr lang="en-US" sz="1200" dirty="0">
                <a:solidFill>
                  <a:schemeClr val="tx1"/>
                </a:solidFill>
                <a:latin typeface="Arial" pitchFamily="34" charset="0"/>
                <a:cs typeface="Arial" pitchFamily="34" charset="0"/>
              </a:rPr>
              <a:t>Make the chatbot interactive and make it convenient and easy to use</a:t>
            </a:r>
          </a:p>
        </p:txBody>
      </p:sp>
      <p:sp>
        <p:nvSpPr>
          <p:cNvPr id="13" name="Rounded Rectangle 12"/>
          <p:cNvSpPr/>
          <p:nvPr/>
        </p:nvSpPr>
        <p:spPr>
          <a:xfrm>
            <a:off x="1917192" y="2652054"/>
            <a:ext cx="1764792" cy="1987929"/>
          </a:xfrm>
          <a:prstGeom prst="roundRect">
            <a:avLst>
              <a:gd name="adj" fmla="val 0"/>
            </a:avLst>
          </a:prstGeom>
          <a:gradFill>
            <a:gsLst>
              <a:gs pos="0">
                <a:schemeClr val="bg1">
                  <a:lumMod val="95000"/>
                </a:schemeClr>
              </a:gs>
              <a:gs pos="100000">
                <a:schemeClr val="bg1"/>
              </a:gs>
            </a:gsLst>
          </a:gradFill>
          <a:ln w="19050">
            <a:solidFill>
              <a:schemeClr val="bg1">
                <a:lumMod val="50000"/>
              </a:schemeClr>
            </a:solidFill>
          </a:ln>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400" b="1" dirty="0">
                <a:solidFill>
                  <a:schemeClr val="tx1"/>
                </a:solidFill>
                <a:latin typeface="Arial" pitchFamily="34" charset="0"/>
                <a:cs typeface="Arial" pitchFamily="34" charset="0"/>
              </a:rPr>
              <a:t>Key Metrics</a:t>
            </a:r>
          </a:p>
          <a:p>
            <a:pPr marL="228600" indent="-228600">
              <a:buFont typeface="+mj-lt"/>
              <a:buAutoNum type="arabicPeriod"/>
            </a:pPr>
            <a:r>
              <a:rPr lang="en-US" sz="1200" dirty="0">
                <a:solidFill>
                  <a:schemeClr val="tx1"/>
                </a:solidFill>
                <a:latin typeface="Arial" pitchFamily="34" charset="0"/>
                <a:cs typeface="Arial" pitchFamily="34" charset="0"/>
              </a:rPr>
              <a:t>User Views</a:t>
            </a:r>
          </a:p>
          <a:p>
            <a:pPr marL="228600" indent="-228600">
              <a:buFont typeface="+mj-lt"/>
              <a:buAutoNum type="arabicPeriod"/>
            </a:pPr>
            <a:r>
              <a:rPr lang="en-US" sz="1200" dirty="0">
                <a:solidFill>
                  <a:schemeClr val="tx1"/>
                </a:solidFill>
                <a:latin typeface="Arial" pitchFamily="34" charset="0"/>
                <a:cs typeface="Arial" pitchFamily="34" charset="0"/>
              </a:rPr>
              <a:t>Redirects</a:t>
            </a:r>
          </a:p>
          <a:p>
            <a:pPr marL="228600" indent="-228600">
              <a:buFont typeface="+mj-lt"/>
              <a:buAutoNum type="arabicPeriod"/>
            </a:pPr>
            <a:r>
              <a:rPr lang="en-US" sz="1200" dirty="0">
                <a:solidFill>
                  <a:schemeClr val="tx1"/>
                </a:solidFill>
                <a:latin typeface="Arial" pitchFamily="34" charset="0"/>
                <a:cs typeface="Arial" pitchFamily="34" charset="0"/>
              </a:rPr>
              <a:t>Number of Users</a:t>
            </a:r>
          </a:p>
          <a:p>
            <a:pPr marL="228600" indent="-228600">
              <a:buFont typeface="+mj-lt"/>
              <a:buAutoNum type="arabicPeriod"/>
            </a:pPr>
            <a:r>
              <a:rPr lang="en-US" sz="1200" dirty="0">
                <a:solidFill>
                  <a:schemeClr val="tx1"/>
                </a:solidFill>
                <a:latin typeface="Arial" pitchFamily="34" charset="0"/>
                <a:cs typeface="Arial" pitchFamily="34" charset="0"/>
              </a:rPr>
              <a:t>User ratings and reviews</a:t>
            </a:r>
          </a:p>
          <a:p>
            <a:pPr marL="228600" indent="-228600">
              <a:buFont typeface="+mj-lt"/>
              <a:buAutoNum type="arabicPeriod"/>
            </a:pPr>
            <a:r>
              <a:rPr lang="en-US" sz="1200" dirty="0">
                <a:solidFill>
                  <a:schemeClr val="tx1"/>
                </a:solidFill>
                <a:latin typeface="Arial" pitchFamily="34" charset="0"/>
                <a:cs typeface="Arial" pitchFamily="34" charset="0"/>
              </a:rPr>
              <a:t>Partnership with key retailers</a:t>
            </a:r>
          </a:p>
        </p:txBody>
      </p:sp>
      <p:sp>
        <p:nvSpPr>
          <p:cNvPr id="14" name="Rounded Rectangle 13"/>
          <p:cNvSpPr/>
          <p:nvPr/>
        </p:nvSpPr>
        <p:spPr>
          <a:xfrm>
            <a:off x="3654106" y="664125"/>
            <a:ext cx="1764792" cy="3975859"/>
          </a:xfrm>
          <a:prstGeom prst="roundRect">
            <a:avLst>
              <a:gd name="adj" fmla="val 0"/>
            </a:avLst>
          </a:prstGeom>
          <a:gradFill>
            <a:gsLst>
              <a:gs pos="0">
                <a:schemeClr val="bg1">
                  <a:lumMod val="95000"/>
                </a:schemeClr>
              </a:gs>
              <a:gs pos="100000">
                <a:schemeClr val="bg1"/>
              </a:gs>
            </a:gsLst>
          </a:gradFill>
          <a:ln w="19050">
            <a:solidFill>
              <a:schemeClr val="bg1">
                <a:lumMod val="50000"/>
              </a:schemeClr>
            </a:solidFill>
          </a:ln>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400" b="1" dirty="0">
                <a:solidFill>
                  <a:schemeClr val="tx1"/>
                </a:solidFill>
                <a:latin typeface="Arial" pitchFamily="34" charset="0"/>
                <a:cs typeface="Arial" pitchFamily="34" charset="0"/>
              </a:rPr>
              <a:t>Value Proposition</a:t>
            </a:r>
          </a:p>
          <a:p>
            <a:pPr marL="228600" indent="-228600">
              <a:buFont typeface="+mj-lt"/>
              <a:buAutoNum type="arabicPeriod"/>
            </a:pPr>
            <a:r>
              <a:rPr lang="en-US" sz="1200" b="1" i="1" dirty="0">
                <a:solidFill>
                  <a:schemeClr val="tx1"/>
                </a:solidFill>
                <a:latin typeface="Arial" pitchFamily="34" charset="0"/>
                <a:cs typeface="Arial" pitchFamily="34" charset="0"/>
              </a:rPr>
              <a:t>Individual App </a:t>
            </a:r>
            <a:r>
              <a:rPr lang="en-US" sz="1200" b="1" dirty="0">
                <a:solidFill>
                  <a:schemeClr val="tx1"/>
                </a:solidFill>
                <a:latin typeface="Arial" pitchFamily="34" charset="0"/>
                <a:cs typeface="Arial" pitchFamily="34" charset="0"/>
              </a:rPr>
              <a:t> </a:t>
            </a:r>
            <a:r>
              <a:rPr lang="en-US" sz="1200" dirty="0">
                <a:solidFill>
                  <a:schemeClr val="tx1"/>
                </a:solidFill>
                <a:latin typeface="Arial" pitchFamily="34" charset="0"/>
                <a:cs typeface="Arial" pitchFamily="34" charset="0"/>
              </a:rPr>
              <a:t>Create a smart cognitive interactive chatbot to talk to the user and find the best deal for the user in terms of the product, specifications and price. The process will be really easy and convenient</a:t>
            </a:r>
          </a:p>
          <a:p>
            <a:pPr marL="228600" indent="-228600">
              <a:buFont typeface="+mj-lt"/>
              <a:buAutoNum type="arabicPeriod"/>
            </a:pPr>
            <a:r>
              <a:rPr lang="en-US" sz="1200" b="1" i="1" dirty="0">
                <a:solidFill>
                  <a:schemeClr val="tx1"/>
                </a:solidFill>
                <a:latin typeface="Arial" pitchFamily="34" charset="0"/>
                <a:cs typeface="Arial" pitchFamily="34" charset="0"/>
              </a:rPr>
              <a:t>Retail as a Service</a:t>
            </a:r>
            <a:r>
              <a:rPr lang="en-US" sz="1200" dirty="0">
                <a:solidFill>
                  <a:schemeClr val="tx1"/>
                </a:solidFill>
                <a:latin typeface="Arial" pitchFamily="34" charset="0"/>
                <a:cs typeface="Arial" pitchFamily="34" charset="0"/>
              </a:rPr>
              <a:t> Partner with major retailers like Amazon or Walmart to assist them with matching prices and competing in the market</a:t>
            </a:r>
            <a:endParaRPr lang="en-US" sz="1200" b="1" i="1" dirty="0">
              <a:solidFill>
                <a:schemeClr val="tx1"/>
              </a:solidFill>
              <a:latin typeface="Arial" pitchFamily="34" charset="0"/>
              <a:cs typeface="Arial" pitchFamily="34" charset="0"/>
            </a:endParaRPr>
          </a:p>
          <a:p>
            <a:pPr marL="228600" indent="-228600">
              <a:buFont typeface="+mj-lt"/>
              <a:buAutoNum type="arabicPeriod"/>
            </a:pPr>
            <a:endParaRPr lang="en-US" sz="1200" b="1" u="sng" dirty="0">
              <a:solidFill>
                <a:schemeClr val="tx1"/>
              </a:solidFill>
              <a:latin typeface="Arial" pitchFamily="34" charset="0"/>
              <a:cs typeface="Arial" pitchFamily="34" charset="0"/>
            </a:endParaRPr>
          </a:p>
          <a:p>
            <a:endParaRPr lang="en-US" sz="1200" dirty="0">
              <a:solidFill>
                <a:schemeClr val="tx1"/>
              </a:solidFill>
              <a:latin typeface="Arial" pitchFamily="34" charset="0"/>
              <a:cs typeface="Arial" pitchFamily="34" charset="0"/>
            </a:endParaRPr>
          </a:p>
        </p:txBody>
      </p:sp>
      <p:sp>
        <p:nvSpPr>
          <p:cNvPr id="15" name="Rounded Rectangle 14"/>
          <p:cNvSpPr/>
          <p:nvPr/>
        </p:nvSpPr>
        <p:spPr>
          <a:xfrm>
            <a:off x="5418898" y="664125"/>
            <a:ext cx="1764792" cy="1987929"/>
          </a:xfrm>
          <a:prstGeom prst="roundRect">
            <a:avLst>
              <a:gd name="adj" fmla="val 0"/>
            </a:avLst>
          </a:prstGeom>
          <a:gradFill>
            <a:gsLst>
              <a:gs pos="0">
                <a:schemeClr val="bg1">
                  <a:lumMod val="95000"/>
                </a:schemeClr>
              </a:gs>
              <a:gs pos="100000">
                <a:schemeClr val="bg1"/>
              </a:gs>
            </a:gsLst>
          </a:gradFill>
          <a:ln w="19050">
            <a:solidFill>
              <a:schemeClr val="bg1">
                <a:lumMod val="50000"/>
              </a:schemeClr>
            </a:solidFill>
          </a:ln>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400" b="1" dirty="0">
                <a:solidFill>
                  <a:schemeClr val="tx1"/>
                </a:solidFill>
                <a:latin typeface="Arial" pitchFamily="34" charset="0"/>
                <a:cs typeface="Arial" pitchFamily="34" charset="0"/>
              </a:rPr>
              <a:t>Unfair Advantage</a:t>
            </a:r>
          </a:p>
          <a:p>
            <a:pPr marL="228600" indent="-228600">
              <a:buFont typeface="+mj-lt"/>
              <a:buAutoNum type="arabicPeriod"/>
            </a:pPr>
            <a:r>
              <a:rPr lang="en-US" sz="1200" dirty="0">
                <a:solidFill>
                  <a:schemeClr val="tx1"/>
                </a:solidFill>
                <a:latin typeface="Arial" pitchFamily="34" charset="0"/>
                <a:cs typeface="Arial" pitchFamily="34" charset="0"/>
              </a:rPr>
              <a:t>Watson Analytics to analyze customer behavior and harness more data</a:t>
            </a:r>
          </a:p>
          <a:p>
            <a:pPr marL="228600" indent="-228600">
              <a:buFont typeface="+mj-lt"/>
              <a:buAutoNum type="arabicPeriod"/>
            </a:pPr>
            <a:r>
              <a:rPr lang="en-US" sz="1200" dirty="0">
                <a:solidFill>
                  <a:schemeClr val="tx1"/>
                </a:solidFill>
                <a:latin typeface="Arial" pitchFamily="34" charset="0"/>
                <a:cs typeface="Arial" pitchFamily="34" charset="0"/>
              </a:rPr>
              <a:t>Retailers – Information and IBM connections</a:t>
            </a:r>
          </a:p>
          <a:p>
            <a:pPr marL="228600" indent="-228600">
              <a:buFont typeface="+mj-lt"/>
              <a:buAutoNum type="arabicPeriod"/>
            </a:pPr>
            <a:endParaRPr lang="en-US" sz="1200" dirty="0">
              <a:solidFill>
                <a:schemeClr val="tx1"/>
              </a:solidFill>
              <a:latin typeface="Arial" pitchFamily="34" charset="0"/>
              <a:cs typeface="Arial" pitchFamily="34" charset="0"/>
            </a:endParaRPr>
          </a:p>
        </p:txBody>
      </p:sp>
      <p:sp>
        <p:nvSpPr>
          <p:cNvPr id="16" name="Rounded Rectangle 15"/>
          <p:cNvSpPr/>
          <p:nvPr/>
        </p:nvSpPr>
        <p:spPr>
          <a:xfrm>
            <a:off x="5418898" y="2652054"/>
            <a:ext cx="1764792" cy="1987929"/>
          </a:xfrm>
          <a:prstGeom prst="roundRect">
            <a:avLst>
              <a:gd name="adj" fmla="val 0"/>
            </a:avLst>
          </a:prstGeom>
          <a:gradFill>
            <a:gsLst>
              <a:gs pos="0">
                <a:schemeClr val="bg1">
                  <a:lumMod val="95000"/>
                </a:schemeClr>
              </a:gs>
              <a:gs pos="100000">
                <a:schemeClr val="bg1"/>
              </a:gs>
            </a:gsLst>
          </a:gradFill>
          <a:ln w="19050">
            <a:solidFill>
              <a:schemeClr val="bg1">
                <a:lumMod val="50000"/>
              </a:schemeClr>
            </a:solidFill>
          </a:ln>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400" b="1" dirty="0">
                <a:solidFill>
                  <a:schemeClr val="tx1"/>
                </a:solidFill>
                <a:latin typeface="Arial" pitchFamily="34" charset="0"/>
                <a:cs typeface="Arial" pitchFamily="34" charset="0"/>
              </a:rPr>
              <a:t>Channels</a:t>
            </a:r>
          </a:p>
          <a:p>
            <a:pPr marL="228600" indent="-228600">
              <a:buFont typeface="+mj-lt"/>
              <a:buAutoNum type="arabicPeriod"/>
            </a:pPr>
            <a:r>
              <a:rPr lang="en-US" sz="1200" dirty="0">
                <a:solidFill>
                  <a:schemeClr val="tx1"/>
                </a:solidFill>
                <a:latin typeface="Arial" pitchFamily="34" charset="0"/>
                <a:cs typeface="Arial" pitchFamily="34" charset="0"/>
              </a:rPr>
              <a:t>Make the app available on the App store </a:t>
            </a:r>
          </a:p>
          <a:p>
            <a:pPr marL="228600" indent="-228600">
              <a:buFont typeface="+mj-lt"/>
              <a:buAutoNum type="arabicPeriod"/>
            </a:pPr>
            <a:r>
              <a:rPr lang="en-US" sz="1200" dirty="0">
                <a:solidFill>
                  <a:schemeClr val="tx1"/>
                </a:solidFill>
                <a:latin typeface="Arial" pitchFamily="34" charset="0"/>
                <a:cs typeface="Arial" pitchFamily="34" charset="0"/>
              </a:rPr>
              <a:t>Partnership with Retailers </a:t>
            </a:r>
          </a:p>
          <a:p>
            <a:pPr marL="228600" indent="-228600">
              <a:buFont typeface="+mj-lt"/>
              <a:buAutoNum type="arabicPeriod"/>
            </a:pPr>
            <a:r>
              <a:rPr lang="en-US" sz="1200" dirty="0">
                <a:solidFill>
                  <a:schemeClr val="tx1"/>
                </a:solidFill>
                <a:latin typeface="Arial" pitchFamily="34" charset="0"/>
                <a:cs typeface="Arial" pitchFamily="34" charset="0"/>
              </a:rPr>
              <a:t>Market using Amazon or IBM Watson connections</a:t>
            </a:r>
          </a:p>
        </p:txBody>
      </p:sp>
      <p:sp>
        <p:nvSpPr>
          <p:cNvPr id="17" name="Rounded Rectangle 16"/>
          <p:cNvSpPr/>
          <p:nvPr/>
        </p:nvSpPr>
        <p:spPr>
          <a:xfrm>
            <a:off x="7183690" y="664125"/>
            <a:ext cx="1764792" cy="3975859"/>
          </a:xfrm>
          <a:prstGeom prst="roundRect">
            <a:avLst>
              <a:gd name="adj" fmla="val 0"/>
            </a:avLst>
          </a:prstGeom>
          <a:gradFill>
            <a:gsLst>
              <a:gs pos="0">
                <a:schemeClr val="bg1">
                  <a:lumMod val="95000"/>
                </a:schemeClr>
              </a:gs>
              <a:gs pos="100000">
                <a:schemeClr val="bg1"/>
              </a:gs>
            </a:gsLst>
          </a:gradFill>
          <a:ln w="19050">
            <a:solidFill>
              <a:schemeClr val="bg1">
                <a:lumMod val="50000"/>
              </a:schemeClr>
            </a:solidFill>
          </a:ln>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400" b="1" dirty="0">
                <a:solidFill>
                  <a:schemeClr val="tx1"/>
                </a:solidFill>
                <a:latin typeface="Arial" pitchFamily="34" charset="0"/>
                <a:cs typeface="Arial" pitchFamily="34" charset="0"/>
              </a:rPr>
              <a:t>Customer Segments</a:t>
            </a:r>
          </a:p>
          <a:p>
            <a:pPr marL="228600" indent="-228600">
              <a:buFont typeface="+mj-lt"/>
              <a:buAutoNum type="arabicPeriod"/>
            </a:pPr>
            <a:r>
              <a:rPr lang="en-US" sz="1200" dirty="0">
                <a:solidFill>
                  <a:schemeClr val="tx1"/>
                </a:solidFill>
                <a:latin typeface="Arial" pitchFamily="34" charset="0"/>
                <a:cs typeface="Arial" pitchFamily="34" charset="0"/>
              </a:rPr>
              <a:t>Consumers shopping for the specific product (laptop, clothes, watches and so on)</a:t>
            </a:r>
          </a:p>
          <a:p>
            <a:pPr marL="228600" indent="-228600">
              <a:buFont typeface="+mj-lt"/>
              <a:buAutoNum type="arabicPeriod"/>
            </a:pPr>
            <a:r>
              <a:rPr lang="en-US" sz="1200" dirty="0">
                <a:solidFill>
                  <a:schemeClr val="tx1"/>
                </a:solidFill>
                <a:latin typeface="Arial" pitchFamily="34" charset="0"/>
                <a:cs typeface="Arial" pitchFamily="34" charset="0"/>
              </a:rPr>
              <a:t>Major retailers like Walmart, Amazon and Best Buy who want to match lowest prices</a:t>
            </a:r>
          </a:p>
          <a:p>
            <a:endParaRPr lang="en-US" sz="1200" dirty="0">
              <a:solidFill>
                <a:schemeClr val="tx1"/>
              </a:solidFill>
              <a:latin typeface="Arial" pitchFamily="34" charset="0"/>
              <a:cs typeface="Arial" pitchFamily="34" charset="0"/>
            </a:endParaRPr>
          </a:p>
        </p:txBody>
      </p:sp>
      <p:sp>
        <p:nvSpPr>
          <p:cNvPr id="5" name="Rounded Rectangle 4"/>
          <p:cNvSpPr/>
          <p:nvPr/>
        </p:nvSpPr>
        <p:spPr>
          <a:xfrm>
            <a:off x="152400" y="664125"/>
            <a:ext cx="8796082" cy="5314267"/>
          </a:xfrm>
          <a:prstGeom prst="roundRect">
            <a:avLst>
              <a:gd name="adj" fmla="val 0"/>
            </a:avLst>
          </a:prstGeom>
          <a:noFill/>
          <a:ln w="38100">
            <a:solidFill>
              <a:srgbClr val="FF0000"/>
            </a:solidFill>
          </a:ln>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285750" indent="-112713">
              <a:buFont typeface="Arial" pitchFamily="34" charset="0"/>
              <a:buChar char="•"/>
            </a:pPr>
            <a:endParaRPr lang="en-US" sz="2000" dirty="0">
              <a:solidFill>
                <a:schemeClr val="tx1"/>
              </a:solidFill>
            </a:endParaRPr>
          </a:p>
        </p:txBody>
      </p:sp>
      <p:sp>
        <p:nvSpPr>
          <p:cNvPr id="37" name="Rectangle 36"/>
          <p:cNvSpPr/>
          <p:nvPr/>
        </p:nvSpPr>
        <p:spPr>
          <a:xfrm>
            <a:off x="1753341" y="6028996"/>
            <a:ext cx="1196161" cy="338554"/>
          </a:xfrm>
          <a:prstGeom prst="rect">
            <a:avLst/>
          </a:prstGeom>
        </p:spPr>
        <p:txBody>
          <a:bodyPr wrap="none">
            <a:spAutoFit/>
          </a:bodyPr>
          <a:lstStyle/>
          <a:p>
            <a:pPr algn="ctr"/>
            <a:r>
              <a:rPr lang="en-US" sz="1600" dirty="0">
                <a:solidFill>
                  <a:srgbClr val="007DDA"/>
                </a:solidFill>
                <a:latin typeface="Arial" pitchFamily="34" charset="0"/>
                <a:cs typeface="Arial" pitchFamily="34" charset="0"/>
              </a:rPr>
              <a:t>PRODUCT</a:t>
            </a:r>
            <a:endParaRPr lang="en-US" sz="2000" dirty="0">
              <a:solidFill>
                <a:srgbClr val="007DDA"/>
              </a:solidFill>
            </a:endParaRPr>
          </a:p>
        </p:txBody>
      </p:sp>
      <p:sp>
        <p:nvSpPr>
          <p:cNvPr id="39" name="Rectangle 38"/>
          <p:cNvSpPr/>
          <p:nvPr/>
        </p:nvSpPr>
        <p:spPr>
          <a:xfrm>
            <a:off x="6230730" y="6028996"/>
            <a:ext cx="1037463" cy="338554"/>
          </a:xfrm>
          <a:prstGeom prst="rect">
            <a:avLst/>
          </a:prstGeom>
        </p:spPr>
        <p:txBody>
          <a:bodyPr wrap="none">
            <a:spAutoFit/>
          </a:bodyPr>
          <a:lstStyle/>
          <a:p>
            <a:pPr algn="ctr"/>
            <a:r>
              <a:rPr lang="en-US" sz="1600" dirty="0">
                <a:solidFill>
                  <a:srgbClr val="007DDA"/>
                </a:solidFill>
                <a:latin typeface="Arial" pitchFamily="34" charset="0"/>
                <a:cs typeface="Arial" pitchFamily="34" charset="0"/>
              </a:rPr>
              <a:t>MARKET</a:t>
            </a:r>
            <a:endParaRPr lang="en-US" sz="2000" dirty="0">
              <a:solidFill>
                <a:srgbClr val="007DDA"/>
              </a:solidFill>
            </a:endParaRPr>
          </a:p>
        </p:txBody>
      </p:sp>
    </p:spTree>
    <p:extLst>
      <p:ext uri="{BB962C8B-B14F-4D97-AF65-F5344CB8AC3E}">
        <p14:creationId xmlns:p14="http://schemas.microsoft.com/office/powerpoint/2010/main" val="28615962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 name="Content Placeholder 3">
            <a:extLst>
              <a:ext uri="{FF2B5EF4-FFF2-40B4-BE49-F238E27FC236}">
                <a16:creationId xmlns:a16="http://schemas.microsoft.com/office/drawing/2014/main" id="{3FA67D4D-93C6-4E8C-9CA5-553585E04A1C}"/>
              </a:ext>
            </a:extLst>
          </p:cNvPr>
          <p:cNvPicPr>
            <a:picLocks noChangeAspect="1"/>
          </p:cNvPicPr>
          <p:nvPr/>
        </p:nvPicPr>
        <p:blipFill>
          <a:blip r:embed="rId2"/>
          <a:stretch>
            <a:fillRect/>
          </a:stretch>
        </p:blipFill>
        <p:spPr>
          <a:xfrm>
            <a:off x="1390633" y="4315164"/>
            <a:ext cx="5600734" cy="1905000"/>
          </a:xfrm>
          <a:prstGeom prst="rect">
            <a:avLst/>
          </a:prstGeom>
        </p:spPr>
      </p:pic>
      <p:sp>
        <p:nvSpPr>
          <p:cNvPr id="2" name="Title 1">
            <a:extLst>
              <a:ext uri="{FF2B5EF4-FFF2-40B4-BE49-F238E27FC236}">
                <a16:creationId xmlns:a16="http://schemas.microsoft.com/office/drawing/2014/main" id="{6E1A8408-C1FC-4D47-8F2B-25551BDF2B97}"/>
              </a:ext>
            </a:extLst>
          </p:cNvPr>
          <p:cNvSpPr>
            <a:spLocks noGrp="1"/>
          </p:cNvSpPr>
          <p:nvPr>
            <p:ph type="title"/>
          </p:nvPr>
        </p:nvSpPr>
        <p:spPr>
          <a:xfrm>
            <a:off x="508000" y="609600"/>
            <a:ext cx="6447501" cy="1320800"/>
          </a:xfrm>
        </p:spPr>
        <p:txBody>
          <a:bodyPr anchor="t">
            <a:normAutofit/>
          </a:bodyPr>
          <a:lstStyle/>
          <a:p>
            <a:r>
              <a:rPr lang="en-US"/>
              <a:t>Technical Architecture</a:t>
            </a:r>
            <a:endParaRPr lang="en-US" dirty="0"/>
          </a:p>
        </p:txBody>
      </p:sp>
      <p:sp>
        <p:nvSpPr>
          <p:cNvPr id="21" name="Content Placeholder 8"/>
          <p:cNvSpPr>
            <a:spLocks noGrp="1"/>
          </p:cNvSpPr>
          <p:nvPr>
            <p:ph idx="1"/>
          </p:nvPr>
        </p:nvSpPr>
        <p:spPr>
          <a:xfrm>
            <a:off x="490983" y="1488613"/>
            <a:ext cx="6500383" cy="2930987"/>
          </a:xfrm>
        </p:spPr>
        <p:txBody>
          <a:bodyPr>
            <a:normAutofit/>
          </a:bodyPr>
          <a:lstStyle/>
          <a:p>
            <a:r>
              <a:rPr lang="en-US" sz="1600" dirty="0"/>
              <a:t>Node red platform for app</a:t>
            </a:r>
          </a:p>
          <a:p>
            <a:r>
              <a:rPr lang="en-US" sz="1600" dirty="0"/>
              <a:t>Watson Conversation service</a:t>
            </a:r>
          </a:p>
          <a:p>
            <a:pPr lvl="1"/>
            <a:r>
              <a:rPr lang="en-US" sz="1400" dirty="0"/>
              <a:t>Configuring the Intents and Entities for Products</a:t>
            </a:r>
          </a:p>
          <a:p>
            <a:pPr lvl="1"/>
            <a:r>
              <a:rPr lang="en-US" sz="1400" dirty="0"/>
              <a:t>Configured context to access entities globally</a:t>
            </a:r>
          </a:p>
          <a:p>
            <a:pPr lvl="1"/>
            <a:r>
              <a:rPr lang="en-US" sz="1400" dirty="0"/>
              <a:t>Built the Dialog flow for chatbot to make it interactive </a:t>
            </a:r>
          </a:p>
          <a:p>
            <a:r>
              <a:rPr lang="en-US" sz="1600" dirty="0"/>
              <a:t>HTTP Get and Post requests for web interface</a:t>
            </a:r>
          </a:p>
          <a:p>
            <a:r>
              <a:rPr lang="en-US" sz="1600" dirty="0"/>
              <a:t>Debug module</a:t>
            </a:r>
          </a:p>
          <a:p>
            <a:pPr lvl="1"/>
            <a:r>
              <a:rPr lang="en-US" sz="1400" dirty="0"/>
              <a:t>Used the payload message to input/output data from user</a:t>
            </a:r>
          </a:p>
          <a:p>
            <a:endParaRPr lang="en-US" sz="1600" dirty="0"/>
          </a:p>
        </p:txBody>
      </p:sp>
    </p:spTree>
    <p:extLst>
      <p:ext uri="{BB962C8B-B14F-4D97-AF65-F5344CB8AC3E}">
        <p14:creationId xmlns:p14="http://schemas.microsoft.com/office/powerpoint/2010/main" val="4355765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A8408-C1FC-4D47-8F2B-25551BDF2B97}"/>
              </a:ext>
            </a:extLst>
          </p:cNvPr>
          <p:cNvSpPr>
            <a:spLocks noGrp="1"/>
          </p:cNvSpPr>
          <p:nvPr>
            <p:ph type="title"/>
          </p:nvPr>
        </p:nvSpPr>
        <p:spPr/>
        <p:txBody>
          <a:bodyPr/>
          <a:lstStyle/>
          <a:p>
            <a:r>
              <a:rPr lang="en-US" dirty="0"/>
              <a:t>Use Case and Demo</a:t>
            </a:r>
          </a:p>
        </p:txBody>
      </p:sp>
      <p:sp>
        <p:nvSpPr>
          <p:cNvPr id="3" name="Content Placeholder 2">
            <a:extLst>
              <a:ext uri="{FF2B5EF4-FFF2-40B4-BE49-F238E27FC236}">
                <a16:creationId xmlns:a16="http://schemas.microsoft.com/office/drawing/2014/main" id="{0E8E19FB-E60B-465D-B108-C003DDA0B568}"/>
              </a:ext>
            </a:extLst>
          </p:cNvPr>
          <p:cNvSpPr>
            <a:spLocks noGrp="1"/>
          </p:cNvSpPr>
          <p:nvPr>
            <p:ph idx="1"/>
          </p:nvPr>
        </p:nvSpPr>
        <p:spPr>
          <a:xfrm>
            <a:off x="609599" y="1828800"/>
            <a:ext cx="6347714" cy="4212563"/>
          </a:xfrm>
        </p:spPr>
        <p:txBody>
          <a:bodyPr/>
          <a:lstStyle/>
          <a:p>
            <a:r>
              <a:rPr lang="en-US" dirty="0"/>
              <a:t>Looking to buy a laptop based on specifications</a:t>
            </a:r>
          </a:p>
          <a:p>
            <a:pPr lvl="1"/>
            <a:r>
              <a:rPr lang="en-US" dirty="0"/>
              <a:t>Get the best possible price</a:t>
            </a:r>
          </a:p>
          <a:p>
            <a:pPr lvl="1"/>
            <a:r>
              <a:rPr lang="en-US" dirty="0"/>
              <a:t>Find the laptop based on specifications or price</a:t>
            </a:r>
          </a:p>
          <a:p>
            <a:pPr lvl="1"/>
            <a:r>
              <a:rPr lang="en-US" dirty="0"/>
              <a:t>Compare prices between different retailers</a:t>
            </a:r>
          </a:p>
          <a:p>
            <a:pPr lvl="1"/>
            <a:r>
              <a:rPr lang="en-US" dirty="0"/>
              <a:t>Chat with interactive Watson Retail chatbot to find the best product and price</a:t>
            </a:r>
          </a:p>
          <a:p>
            <a:endParaRPr lang="en-US" dirty="0"/>
          </a:p>
          <a:p>
            <a:r>
              <a:rPr lang="en-US" dirty="0"/>
              <a:t>Demo Link</a:t>
            </a:r>
          </a:p>
          <a:p>
            <a:pPr lvl="1"/>
            <a:r>
              <a:rPr lang="en-US" b="1" dirty="0">
                <a:hlinkClick r:id="rId2"/>
              </a:rPr>
              <a:t>https://nvbot19.mybluemix.net/chat</a:t>
            </a:r>
            <a:endParaRPr lang="en-US" b="1" dirty="0"/>
          </a:p>
          <a:p>
            <a:pPr lvl="1"/>
            <a:endParaRPr lang="en-US" dirty="0"/>
          </a:p>
        </p:txBody>
      </p:sp>
    </p:spTree>
    <p:extLst>
      <p:ext uri="{BB962C8B-B14F-4D97-AF65-F5344CB8AC3E}">
        <p14:creationId xmlns:p14="http://schemas.microsoft.com/office/powerpoint/2010/main" val="27343000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A8408-C1FC-4D47-8F2B-25551BDF2B97}"/>
              </a:ext>
            </a:extLst>
          </p:cNvPr>
          <p:cNvSpPr>
            <a:spLocks noGrp="1"/>
          </p:cNvSpPr>
          <p:nvPr>
            <p:ph type="title"/>
          </p:nvPr>
        </p:nvSpPr>
        <p:spPr>
          <a:xfrm>
            <a:off x="609599" y="609600"/>
            <a:ext cx="6347713" cy="1320800"/>
          </a:xfrm>
        </p:spPr>
        <p:txBody>
          <a:bodyPr/>
          <a:lstStyle/>
          <a:p>
            <a:r>
              <a:rPr lang="en-US" dirty="0"/>
              <a:t>Future Expectations</a:t>
            </a:r>
          </a:p>
        </p:txBody>
      </p:sp>
      <p:sp>
        <p:nvSpPr>
          <p:cNvPr id="3" name="Content Placeholder 2">
            <a:extLst>
              <a:ext uri="{FF2B5EF4-FFF2-40B4-BE49-F238E27FC236}">
                <a16:creationId xmlns:a16="http://schemas.microsoft.com/office/drawing/2014/main" id="{0E8E19FB-E60B-465D-B108-C003DDA0B568}"/>
              </a:ext>
            </a:extLst>
          </p:cNvPr>
          <p:cNvSpPr>
            <a:spLocks noGrp="1"/>
          </p:cNvSpPr>
          <p:nvPr>
            <p:ph idx="1"/>
          </p:nvPr>
        </p:nvSpPr>
        <p:spPr>
          <a:xfrm>
            <a:off x="609599" y="1382697"/>
            <a:ext cx="6858002" cy="4876800"/>
          </a:xfrm>
        </p:spPr>
        <p:txBody>
          <a:bodyPr>
            <a:noAutofit/>
          </a:bodyPr>
          <a:lstStyle/>
          <a:p>
            <a:r>
              <a:rPr lang="en-US" sz="1600" dirty="0"/>
              <a:t>Free app for consumers</a:t>
            </a:r>
          </a:p>
          <a:p>
            <a:pPr lvl="1"/>
            <a:r>
              <a:rPr lang="en-US" dirty="0"/>
              <a:t>Implement additional products for Watson conversations</a:t>
            </a:r>
          </a:p>
          <a:p>
            <a:pPr lvl="1"/>
            <a:r>
              <a:rPr lang="en-US" dirty="0"/>
              <a:t>Compare the products and prices from different retailers and return the output in a tabular form</a:t>
            </a:r>
          </a:p>
          <a:p>
            <a:pPr lvl="1"/>
            <a:r>
              <a:rPr lang="en-US" dirty="0"/>
              <a:t>Use Watson to analyze customer behavior and harness data</a:t>
            </a:r>
          </a:p>
          <a:p>
            <a:pPr lvl="1"/>
            <a:r>
              <a:rPr lang="en-US" dirty="0"/>
              <a:t>Recognize an object picture using visual recognition and Discovery API </a:t>
            </a:r>
          </a:p>
          <a:p>
            <a:pPr lvl="1"/>
            <a:r>
              <a:rPr lang="en-US" dirty="0"/>
              <a:t>Low price subscription alert</a:t>
            </a:r>
          </a:p>
          <a:p>
            <a:pPr marL="0" indent="0">
              <a:buNone/>
            </a:pPr>
            <a:endParaRPr lang="en-US" sz="1600" dirty="0"/>
          </a:p>
          <a:p>
            <a:r>
              <a:rPr lang="en-US" sz="1600" dirty="0"/>
              <a:t>Watson Retail as a service</a:t>
            </a:r>
          </a:p>
          <a:p>
            <a:pPr lvl="1"/>
            <a:r>
              <a:rPr lang="en-US" dirty="0"/>
              <a:t>Provide retailers with a different interface for application</a:t>
            </a:r>
          </a:p>
          <a:p>
            <a:pPr lvl="1"/>
            <a:r>
              <a:rPr lang="en-US" dirty="0"/>
              <a:t>Give them a list of competitive prices from other retailers</a:t>
            </a:r>
          </a:p>
          <a:p>
            <a:pPr lvl="1"/>
            <a:r>
              <a:rPr lang="en-US" dirty="0"/>
              <a:t>Product-specific low price alerts for competitors</a:t>
            </a:r>
          </a:p>
          <a:p>
            <a:pPr lvl="1"/>
            <a:r>
              <a:rPr lang="en-US" dirty="0"/>
              <a:t>Provide the option to purchase prioritization</a:t>
            </a:r>
          </a:p>
        </p:txBody>
      </p:sp>
    </p:spTree>
    <p:extLst>
      <p:ext uri="{BB962C8B-B14F-4D97-AF65-F5344CB8AC3E}">
        <p14:creationId xmlns:p14="http://schemas.microsoft.com/office/powerpoint/2010/main" val="6009732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A8408-C1FC-4D47-8F2B-25551BDF2B97}"/>
              </a:ext>
            </a:extLst>
          </p:cNvPr>
          <p:cNvSpPr>
            <a:spLocks noGrp="1"/>
          </p:cNvSpPr>
          <p:nvPr>
            <p:ph type="title"/>
          </p:nvPr>
        </p:nvSpPr>
        <p:spPr/>
        <p:txBody>
          <a:bodyPr/>
          <a:lstStyle/>
          <a:p>
            <a:r>
              <a:rPr lang="en-US" dirty="0"/>
              <a:t>Technical Challenges</a:t>
            </a:r>
          </a:p>
        </p:txBody>
      </p:sp>
      <p:sp>
        <p:nvSpPr>
          <p:cNvPr id="3" name="Content Placeholder 2">
            <a:extLst>
              <a:ext uri="{FF2B5EF4-FFF2-40B4-BE49-F238E27FC236}">
                <a16:creationId xmlns:a16="http://schemas.microsoft.com/office/drawing/2014/main" id="{0E8E19FB-E60B-465D-B108-C003DDA0B568}"/>
              </a:ext>
            </a:extLst>
          </p:cNvPr>
          <p:cNvSpPr>
            <a:spLocks noGrp="1"/>
          </p:cNvSpPr>
          <p:nvPr>
            <p:ph idx="1"/>
          </p:nvPr>
        </p:nvSpPr>
        <p:spPr/>
        <p:txBody>
          <a:bodyPr/>
          <a:lstStyle/>
          <a:p>
            <a:endParaRPr lang="en-US" dirty="0"/>
          </a:p>
          <a:p>
            <a:endParaRPr lang="en-US" dirty="0"/>
          </a:p>
        </p:txBody>
      </p:sp>
    </p:spTree>
    <p:extLst>
      <p:ext uri="{BB962C8B-B14F-4D97-AF65-F5344CB8AC3E}">
        <p14:creationId xmlns:p14="http://schemas.microsoft.com/office/powerpoint/2010/main" val="167866669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TM02900688[[fn=Facet]]</Template>
  <TotalTime>971</TotalTime>
  <Words>698</Words>
  <Application>Microsoft Office PowerPoint</Application>
  <PresentationFormat>On-screen Show (4:3)</PresentationFormat>
  <Paragraphs>134</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Trebuchet MS</vt:lpstr>
      <vt:lpstr>Wingdings</vt:lpstr>
      <vt:lpstr>Wingdings 3</vt:lpstr>
      <vt:lpstr>Facet</vt:lpstr>
      <vt:lpstr>              IBM Finish Line Challenge   Watson Retail A virtual shopping assistant</vt:lpstr>
      <vt:lpstr>Team</vt:lpstr>
      <vt:lpstr>Agenda</vt:lpstr>
      <vt:lpstr>MVP Brainstorming</vt:lpstr>
      <vt:lpstr>PowerPoint Presentation</vt:lpstr>
      <vt:lpstr>Technical Architecture</vt:lpstr>
      <vt:lpstr>Use Case and Demo</vt:lpstr>
      <vt:lpstr>Future Expectations</vt:lpstr>
      <vt:lpstr>Technical Challenges</vt:lpstr>
      <vt:lpstr>Financial Viability</vt:lpstr>
      <vt:lpstr>Ask</vt:lpstr>
      <vt:lpstr>Questions?</vt:lpstr>
      <vt:lpstr>Thank You</vt:lpstr>
    </vt:vector>
  </TitlesOfParts>
  <Manager>Ash Maurya</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Lean Canvas Template</dc:title>
  <dc:subject/>
  <dc:creator>Franck Debane</dc:creator>
  <cp:keywords/>
  <dc:description>To help bring the lean startup in the ppt companies.</dc:description>
  <cp:lastModifiedBy>Yash Nimkar</cp:lastModifiedBy>
  <cp:revision>76</cp:revision>
  <dcterms:created xsi:type="dcterms:W3CDTF">2013-01-06T22:45:06Z</dcterms:created>
  <dcterms:modified xsi:type="dcterms:W3CDTF">2017-11-29T15:14:50Z</dcterms:modified>
  <cp:category/>
</cp:coreProperties>
</file>