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5" r:id="rId16"/>
    <p:sldId id="290" r:id="rId17"/>
    <p:sldId id="291" r:id="rId18"/>
    <p:sldId id="288" r:id="rId19"/>
    <p:sldId id="292" r:id="rId20"/>
    <p:sldId id="289" r:id="rId21"/>
    <p:sldId id="293" r:id="rId22"/>
    <p:sldId id="275" r:id="rId23"/>
    <p:sldId id="276"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4-Jun-25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4-Jun-25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4-Jun-25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4-Jun-25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4-Jun-25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4-Jun-25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3"/>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772920" y="1948841"/>
            <a:ext cx="8646160" cy="1527662"/>
          </a:xfrm>
          <a:prstGeom prst="rect">
            <a:avLst/>
          </a:prstGeom>
          <a:noFill/>
        </p:spPr>
        <p:txBody>
          <a:bodyPr wrap="square" rtlCol="0">
            <a:spAutoFit/>
          </a:bodyPr>
          <a:lstStyle/>
          <a:p>
            <a:pPr algn="ctr">
              <a:lnSpc>
                <a:spcPct val="150000"/>
              </a:lnSpc>
              <a:spcAft>
                <a:spcPts val="400"/>
              </a:spcAft>
            </a:pPr>
            <a:r>
              <a:rPr lang="en-US" sz="3200" b="1" kern="1400" spc="-50" dirty="0">
                <a:effectLst/>
                <a:latin typeface="Arial Narrow" panose="020B0606020202030204" pitchFamily="34" charset="0"/>
                <a:ea typeface="Times New Roman" panose="02020603050405020304" pitchFamily="18" charset="0"/>
                <a:cs typeface="Times New Roman" panose="02020603050405020304" pitchFamily="18" charset="0"/>
              </a:rPr>
              <a:t>INTELLIGENT SALES ANALYTICS AND </a:t>
            </a:r>
          </a:p>
          <a:p>
            <a:pPr algn="ctr">
              <a:lnSpc>
                <a:spcPct val="150000"/>
              </a:lnSpc>
              <a:spcAft>
                <a:spcPts val="400"/>
              </a:spcAft>
            </a:pPr>
            <a:r>
              <a:rPr lang="en-US" sz="3200" b="1" kern="1400" spc="-50" dirty="0">
                <a:effectLst/>
                <a:latin typeface="Arial Narrow" panose="020B0606020202030204" pitchFamily="34" charset="0"/>
                <a:ea typeface="Times New Roman" panose="02020603050405020304" pitchFamily="18" charset="0"/>
                <a:cs typeface="Times New Roman" panose="02020603050405020304" pitchFamily="18" charset="0"/>
              </a:rPr>
              <a:t>FORECASTING ENGINE</a:t>
            </a:r>
            <a:endParaRPr lang="en-IN" sz="3200" kern="1400" spc="-50" dirty="0">
              <a:effectLst/>
              <a:latin typeface="Arial Narrow" panose="020B0606020202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6CA5534-8979-3C9E-4066-589324986CC7}"/>
              </a:ext>
            </a:extLst>
          </p:cNvPr>
          <p:cNvSpPr txBox="1"/>
          <p:nvPr/>
        </p:nvSpPr>
        <p:spPr>
          <a:xfrm>
            <a:off x="579030" y="4033291"/>
            <a:ext cx="5323006" cy="892552"/>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IN" sz="2600" dirty="0">
                <a:latin typeface="Arial Narrow" panose="020B0606020202030204" pitchFamily="34" charset="0"/>
                <a:cs typeface="Arial" panose="020B0604020202020204" pitchFamily="34" charset="0"/>
              </a:rPr>
              <a:t>Ms. </a:t>
            </a:r>
            <a:r>
              <a:rPr lang="en-IN" sz="2600" dirty="0" err="1">
                <a:latin typeface="Arial Narrow" panose="020B0606020202030204" pitchFamily="34" charset="0"/>
                <a:cs typeface="Arial" panose="020B0604020202020204" pitchFamily="34" charset="0"/>
              </a:rPr>
              <a:t>V.Sowmiya</a:t>
            </a:r>
            <a:r>
              <a:rPr lang="en-IN" sz="2600" dirty="0">
                <a:latin typeface="Arial Narrow" panose="020B0606020202030204" pitchFamily="34" charset="0"/>
                <a:cs typeface="Arial" panose="020B0604020202020204" pitchFamily="34" charset="0"/>
              </a:rPr>
              <a:t>, M.E., </a:t>
            </a:r>
          </a:p>
        </p:txBody>
      </p:sp>
      <p:sp>
        <p:nvSpPr>
          <p:cNvPr id="10" name="TextBox 9">
            <a:extLst>
              <a:ext uri="{FF2B5EF4-FFF2-40B4-BE49-F238E27FC236}">
                <a16:creationId xmlns:a16="http://schemas.microsoft.com/office/drawing/2014/main" id="{75BB4E4B-8473-8E07-1764-7FC4439011A1}"/>
              </a:ext>
            </a:extLst>
          </p:cNvPr>
          <p:cNvSpPr txBox="1"/>
          <p:nvPr/>
        </p:nvSpPr>
        <p:spPr>
          <a:xfrm>
            <a:off x="7052176" y="3550845"/>
            <a:ext cx="4822804" cy="169277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r>
              <a:rPr lang="en-IN" sz="2600" dirty="0">
                <a:latin typeface="Arial Narrow" panose="020B0606020202030204" pitchFamily="34" charset="0"/>
                <a:cs typeface="Arial" panose="020B0604020202020204" pitchFamily="34" charset="0"/>
              </a:rPr>
              <a:t>Swathi R (811722104165)</a:t>
            </a:r>
          </a:p>
          <a:p>
            <a:r>
              <a:rPr lang="en-IN" sz="2600" dirty="0">
                <a:latin typeface="Arial Narrow" panose="020B0606020202030204" pitchFamily="34" charset="0"/>
                <a:cs typeface="Arial" panose="020B0604020202020204" pitchFamily="34" charset="0"/>
              </a:rPr>
              <a:t>Vignesh V (811722104180)</a:t>
            </a:r>
          </a:p>
          <a:p>
            <a:r>
              <a:rPr lang="en-IN" sz="2600" dirty="0">
                <a:latin typeface="Arial Narrow" panose="020B0606020202030204" pitchFamily="34" charset="0"/>
                <a:cs typeface="Arial" panose="020B0604020202020204" pitchFamily="34" charset="0"/>
              </a:rPr>
              <a:t>Vigneshwaran R(811722104181)</a:t>
            </a: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 Data Gathering and Upload</a:t>
            </a: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id="{AA29FE9B-38C6-80F2-5188-0EBA8A3E3831}"/>
              </a:ext>
            </a:extLst>
          </p:cNvPr>
          <p:cNvSpPr>
            <a:spLocks noGrp="1" noChangeArrowheads="1"/>
          </p:cNvSpPr>
          <p:nvPr>
            <p:ph idx="1"/>
          </p:nvPr>
        </p:nvSpPr>
        <p:spPr bwMode="auto">
          <a:xfrm>
            <a:off x="871405" y="1808975"/>
            <a:ext cx="10746132" cy="380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sz="2400" dirty="0">
                <a:latin typeface="Arial Narrow" panose="020B0606020202030204" pitchFamily="34" charset="0"/>
              </a:rPr>
              <a:t> Allows users to upload business datasets, typically in CSV format, through a simple interface.</a:t>
            </a:r>
          </a:p>
          <a:p>
            <a:pPr algn="just">
              <a:buFont typeface="Wingdings" panose="05000000000000000000" pitchFamily="2" charset="2"/>
              <a:buChar char="Ø"/>
            </a:pPr>
            <a:r>
              <a:rPr lang="en-US" sz="2400" dirty="0">
                <a:latin typeface="Arial Narrow" panose="020B0606020202030204" pitchFamily="34" charset="0"/>
              </a:rPr>
              <a:t>Automatically checks for file format compatibility, missing values, and inconsistent data entries.</a:t>
            </a:r>
          </a:p>
          <a:p>
            <a:pPr algn="just">
              <a:buFont typeface="Wingdings" panose="05000000000000000000" pitchFamily="2" charset="2"/>
              <a:buChar char="Ø"/>
            </a:pPr>
            <a:r>
              <a:rPr lang="en-US" sz="2400" dirty="0">
                <a:latin typeface="Arial Narrow" panose="020B0606020202030204" pitchFamily="34" charset="0"/>
              </a:rPr>
              <a:t>Performs initial validation such as checking column headers, row count, and basic data structure.</a:t>
            </a:r>
          </a:p>
          <a:p>
            <a:pPr algn="just">
              <a:buFont typeface="Wingdings" panose="05000000000000000000" pitchFamily="2" charset="2"/>
              <a:buChar char="Ø"/>
            </a:pPr>
            <a:r>
              <a:rPr lang="en-US" sz="2400" dirty="0">
                <a:latin typeface="Arial Narrow" panose="020B0606020202030204" pitchFamily="34" charset="0"/>
              </a:rPr>
              <a:t>Provides a real-time data preview so users can verify the uploaded content before processing begins.</a:t>
            </a:r>
          </a:p>
          <a:p>
            <a:pPr algn="just">
              <a:buFont typeface="Wingdings" panose="05000000000000000000" pitchFamily="2" charset="2"/>
              <a:buChar char="Ø"/>
            </a:pPr>
            <a:r>
              <a:rPr lang="en-US" sz="2400" dirty="0">
                <a:latin typeface="Arial Narrow" panose="020B0606020202030204" pitchFamily="34" charset="0"/>
              </a:rPr>
              <a:t>Ensures a smooth, error-free data intake process that serves as the foundation for analysis.</a:t>
            </a:r>
          </a:p>
        </p:txBody>
      </p:sp>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a:extLst>
              <a:ext uri="{FF2B5EF4-FFF2-40B4-BE49-F238E27FC236}">
                <a16:creationId xmlns:a16="http://schemas.microsoft.com/office/drawing/2014/main"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2 : Data Preprocessing</a:t>
            </a: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a:extLst>
              <a:ext uri="{FF2B5EF4-FFF2-40B4-BE49-F238E27FC236}">
                <a16:creationId xmlns:a16="http://schemas.microsoft.com/office/drawing/2014/main" id="{0D09A7C2-4ABC-B38D-A2CD-32D906012BAC}"/>
              </a:ext>
            </a:extLst>
          </p:cNvPr>
          <p:cNvSpPr>
            <a:spLocks noGrp="1" noChangeArrowheads="1"/>
          </p:cNvSpPr>
          <p:nvPr>
            <p:ph idx="1"/>
          </p:nvPr>
        </p:nvSpPr>
        <p:spPr bwMode="auto">
          <a:xfrm>
            <a:off x="1247394" y="1963326"/>
            <a:ext cx="9965089" cy="313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sz="2400" dirty="0">
                <a:latin typeface="Arial Narrow" panose="020B0606020202030204" pitchFamily="34" charset="0"/>
              </a:rPr>
              <a:t>Automates data cleaning using powerful Python libraries like pandas and NumPy.</a:t>
            </a:r>
          </a:p>
          <a:p>
            <a:pPr algn="just">
              <a:buFont typeface="Wingdings" panose="05000000000000000000" pitchFamily="2" charset="2"/>
              <a:buChar char="Ø"/>
            </a:pPr>
            <a:r>
              <a:rPr lang="en-US" sz="2400" dirty="0">
                <a:latin typeface="Arial Narrow" panose="020B0606020202030204" pitchFamily="34" charset="0"/>
              </a:rPr>
              <a:t>Detects and converts data types (e.g., dates, numeric fields) for consistency.</a:t>
            </a:r>
          </a:p>
          <a:p>
            <a:pPr algn="just">
              <a:buFont typeface="Wingdings" panose="05000000000000000000" pitchFamily="2" charset="2"/>
              <a:buChar char="Ø"/>
            </a:pPr>
            <a:r>
              <a:rPr lang="en-US" sz="2400" dirty="0">
                <a:latin typeface="Arial Narrow" panose="020B0606020202030204" pitchFamily="34" charset="0"/>
              </a:rPr>
              <a:t>Handles missing values using mean/median imputation or by removing incomplete rows.</a:t>
            </a:r>
          </a:p>
          <a:p>
            <a:pPr algn="just">
              <a:buFont typeface="Wingdings" panose="05000000000000000000" pitchFamily="2" charset="2"/>
              <a:buChar char="Ø"/>
            </a:pPr>
            <a:r>
              <a:rPr lang="en-US" sz="2400" dirty="0">
                <a:latin typeface="Arial Narrow" panose="020B0606020202030204" pitchFamily="34" charset="0"/>
              </a:rPr>
              <a:t>Identifies important columns such as date, product, and sales based on naming and pattern recognition.</a:t>
            </a:r>
          </a:p>
          <a:p>
            <a:pPr algn="just">
              <a:buFont typeface="Wingdings" panose="05000000000000000000" pitchFamily="2" charset="2"/>
              <a:buChar char="Ø"/>
            </a:pPr>
            <a:r>
              <a:rPr lang="en-US" sz="2400" dirty="0">
                <a:latin typeface="Arial Narrow" panose="020B0606020202030204" pitchFamily="34" charset="0"/>
              </a:rPr>
              <a:t>Detects and removes duplicate records to avoid analysis errors.</a:t>
            </a:r>
          </a:p>
        </p:txBody>
      </p:sp>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11" name="TextBox 10">
            <a:extLst>
              <a:ext uri="{FF2B5EF4-FFF2-40B4-BE49-F238E27FC236}">
                <a16:creationId xmlns:a16="http://schemas.microsoft.com/office/drawing/2014/main"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 Statistical Analysis</a:t>
            </a: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9" name="TextBox 8">
            <a:extLst>
              <a:ext uri="{FF2B5EF4-FFF2-40B4-BE49-F238E27FC236}">
                <a16:creationId xmlns:a16="http://schemas.microsoft.com/office/drawing/2014/main"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0" name="Rectangle 2">
            <a:extLst>
              <a:ext uri="{FF2B5EF4-FFF2-40B4-BE49-F238E27FC236}">
                <a16:creationId xmlns:a16="http://schemas.microsoft.com/office/drawing/2014/main" id="{7060E1B8-C3E3-E472-CAE8-89536177A2A6}"/>
              </a:ext>
            </a:extLst>
          </p:cNvPr>
          <p:cNvSpPr>
            <a:spLocks noGrp="1" noChangeArrowheads="1"/>
          </p:cNvSpPr>
          <p:nvPr>
            <p:ph idx="1"/>
          </p:nvPr>
        </p:nvSpPr>
        <p:spPr bwMode="auto">
          <a:xfrm>
            <a:off x="800529" y="1653727"/>
            <a:ext cx="10982114" cy="44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Performs descriptive statistical analysis including mean, median, mode, standard deviation, and variance.</a:t>
            </a: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Uses group-by and aggregation techniques to analyze trends across time and categories (e.g., monthly sales by product).</a:t>
            </a: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Applies time-series decomposition to separate seasonality, trend, and residual components.</a:t>
            </a: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Ranks top-performing products, regions, or time periods using sorting and ranking algorithms.</a:t>
            </a: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Generates clear textual summaries that explain what the numbers mean, aiding business decision-making.</a:t>
            </a:r>
          </a:p>
        </p:txBody>
      </p:sp>
    </p:spTree>
    <p:extLst>
      <p:ext uri="{BB962C8B-B14F-4D97-AF65-F5344CB8AC3E}">
        <p14:creationId xmlns:p14="http://schemas.microsoft.com/office/powerpoint/2010/main"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4 : Visualization</a:t>
            </a: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1" name="TextBox 10">
            <a:extLst>
              <a:ext uri="{FF2B5EF4-FFF2-40B4-BE49-F238E27FC236}">
                <a16:creationId xmlns:a16="http://schemas.microsoft.com/office/drawing/2014/main"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5158031-806F-87F9-19DC-695AD815D382}"/>
              </a:ext>
            </a:extLst>
          </p:cNvPr>
          <p:cNvSpPr>
            <a:spLocks noGrp="1" noChangeArrowheads="1"/>
          </p:cNvSpPr>
          <p:nvPr>
            <p:ph idx="1"/>
          </p:nvPr>
        </p:nvSpPr>
        <p:spPr bwMode="auto">
          <a:xfrm>
            <a:off x="635423" y="1917411"/>
            <a:ext cx="10982114" cy="346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sz="2400" dirty="0">
                <a:latin typeface="Arial Narrow" panose="020B0606020202030204" pitchFamily="34" charset="0"/>
              </a:rPr>
              <a:t>Converts complex datasets into easy-to-understand visual charts using Matplotlib, Seaborn, and </a:t>
            </a:r>
            <a:r>
              <a:rPr lang="en-US" sz="2400" dirty="0" err="1">
                <a:latin typeface="Arial Narrow" panose="020B0606020202030204" pitchFamily="34" charset="0"/>
              </a:rPr>
              <a:t>Plotly</a:t>
            </a:r>
            <a:r>
              <a:rPr lang="en-US" sz="2400" dirty="0">
                <a:latin typeface="Arial Narrow" panose="020B0606020202030204" pitchFamily="34" charset="0"/>
              </a:rPr>
              <a:t>.</a:t>
            </a:r>
          </a:p>
          <a:p>
            <a:pPr algn="just">
              <a:buFont typeface="Wingdings" panose="05000000000000000000" pitchFamily="2" charset="2"/>
              <a:buChar char="Ø"/>
            </a:pPr>
            <a:r>
              <a:rPr lang="en-US" sz="2400" dirty="0">
                <a:latin typeface="Arial Narrow" panose="020B0606020202030204" pitchFamily="34" charset="0"/>
              </a:rPr>
              <a:t>Creates line charts for sales trends, bar graphs for category comparisons, and pie charts for share analysis.</a:t>
            </a:r>
          </a:p>
          <a:p>
            <a:pPr algn="just">
              <a:buFont typeface="Wingdings" panose="05000000000000000000" pitchFamily="2" charset="2"/>
              <a:buChar char="Ø"/>
            </a:pPr>
            <a:r>
              <a:rPr lang="en-US" sz="2400" dirty="0">
                <a:latin typeface="Arial Narrow" panose="020B0606020202030204" pitchFamily="34" charset="0"/>
              </a:rPr>
              <a:t>Includes scatter plots with trend lines to identify relationships between variables (e.g., price vs. demand).</a:t>
            </a:r>
          </a:p>
          <a:p>
            <a:pPr algn="just">
              <a:buFont typeface="Wingdings" panose="05000000000000000000" pitchFamily="2" charset="2"/>
              <a:buChar char="Ø"/>
            </a:pPr>
            <a:r>
              <a:rPr lang="en-US" sz="2400" dirty="0">
                <a:latin typeface="Arial Narrow" panose="020B0606020202030204" pitchFamily="34" charset="0"/>
              </a:rPr>
              <a:t>Allows customization of color, labels, titles, and layout for clear communication.</a:t>
            </a:r>
          </a:p>
          <a:p>
            <a:pPr algn="just" eaLnBrk="0" fontAlgn="base" hangingPunct="0">
              <a:lnSpc>
                <a:spcPct val="150000"/>
              </a:lnSpc>
              <a:spcBef>
                <a:spcPct val="0"/>
              </a:spcBef>
              <a:spcAft>
                <a:spcPct val="0"/>
              </a:spcAft>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5 : Forecasting</a:t>
            </a: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11" name="TextBox 10">
            <a:extLst>
              <a:ext uri="{FF2B5EF4-FFF2-40B4-BE49-F238E27FC236}">
                <a16:creationId xmlns:a16="http://schemas.microsoft.com/office/drawing/2014/main" id="{255B08ED-84DA-1E19-ED71-2028034A226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BAC0E15-BCAF-C51F-C368-489604C95476}"/>
              </a:ext>
            </a:extLst>
          </p:cNvPr>
          <p:cNvSpPr>
            <a:spLocks noGrp="1" noChangeArrowheads="1"/>
          </p:cNvSpPr>
          <p:nvPr>
            <p:ph idx="1"/>
          </p:nvPr>
        </p:nvSpPr>
        <p:spPr bwMode="auto">
          <a:xfrm>
            <a:off x="635423" y="1942103"/>
            <a:ext cx="10982114" cy="397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sz="2400" dirty="0">
                <a:latin typeface="Arial Narrow" panose="020B0606020202030204" pitchFamily="34" charset="0"/>
              </a:rPr>
              <a:t>Implements Facebook Prophet for advanced time series forecasting with support for seasonality and holidays.</a:t>
            </a:r>
          </a:p>
          <a:p>
            <a:pPr algn="just">
              <a:buFont typeface="Wingdings" panose="05000000000000000000" pitchFamily="2" charset="2"/>
              <a:buChar char="Ø"/>
            </a:pPr>
            <a:r>
              <a:rPr lang="en-US" sz="2400" dirty="0">
                <a:latin typeface="Arial Narrow" panose="020B0606020202030204" pitchFamily="34" charset="0"/>
              </a:rPr>
              <a:t>Fits historical sales data into the model to predict future trends, peaks, and drops.</a:t>
            </a:r>
          </a:p>
          <a:p>
            <a:pPr algn="just">
              <a:buFont typeface="Wingdings" panose="05000000000000000000" pitchFamily="2" charset="2"/>
              <a:buChar char="Ø"/>
            </a:pPr>
            <a:r>
              <a:rPr lang="en-US" sz="2400" dirty="0">
                <a:latin typeface="Arial Narrow" panose="020B0606020202030204" pitchFamily="34" charset="0"/>
              </a:rPr>
              <a:t>Provides forecast intervals with upper and lower confidence bounds to express uncertainty.</a:t>
            </a:r>
          </a:p>
          <a:p>
            <a:pPr algn="just">
              <a:buFont typeface="Wingdings" panose="05000000000000000000" pitchFamily="2" charset="2"/>
              <a:buChar char="Ø"/>
            </a:pPr>
            <a:r>
              <a:rPr lang="en-US" sz="2400" dirty="0">
                <a:latin typeface="Arial Narrow" panose="020B0606020202030204" pitchFamily="34" charset="0"/>
              </a:rPr>
              <a:t>Displays results as forecast plots and component plots showing trend, seasonality, and holidays separately.</a:t>
            </a:r>
          </a:p>
          <a:p>
            <a:pPr algn="just">
              <a:buFont typeface="Wingdings" panose="05000000000000000000" pitchFamily="2" charset="2"/>
              <a:buChar char="Ø"/>
            </a:pPr>
            <a:r>
              <a:rPr lang="en-US" sz="2400" dirty="0">
                <a:latin typeface="Arial Narrow" panose="020B0606020202030204" pitchFamily="34" charset="0"/>
              </a:rPr>
              <a:t>Supports inventory planning, budgeting, and proactive decision-making using data-driven foresight.</a:t>
            </a:r>
          </a:p>
          <a:p>
            <a:pPr algn="just" eaLnBrk="0" fontAlgn="base" hangingPunct="0">
              <a:lnSpc>
                <a:spcPct val="150000"/>
              </a:lnSpc>
              <a:spcBef>
                <a:spcPct val="0"/>
              </a:spcBef>
              <a:spcAft>
                <a:spcPct val="0"/>
              </a:spcAft>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518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2EF72-2C62-32E1-06A2-49C583FA5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37D36-3716-A4BB-D76D-BD52C80442B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6 : AI Query</a:t>
            </a:r>
          </a:p>
        </p:txBody>
      </p:sp>
      <p:pic>
        <p:nvPicPr>
          <p:cNvPr id="7" name="Picture 6">
            <a:extLst>
              <a:ext uri="{FF2B5EF4-FFF2-40B4-BE49-F238E27FC236}">
                <a16:creationId xmlns:a16="http://schemas.microsoft.com/office/drawing/2014/main" id="{87AF3B18-8FBA-3522-BE8D-5D6C52043EB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31DEE923-5809-B64A-013B-D31880124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2C30B0DF-36C0-34DF-48FE-458F695E364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662B9EB3-589C-CE14-FD8E-0B42BA2022B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11" name="TextBox 10">
            <a:extLst>
              <a:ext uri="{FF2B5EF4-FFF2-40B4-BE49-F238E27FC236}">
                <a16:creationId xmlns:a16="http://schemas.microsoft.com/office/drawing/2014/main" id="{F634ACF0-4CCB-A6E7-6D01-2C5F9980B543}"/>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2D865931-98C7-2B82-AAE5-EEB4F626C330}"/>
              </a:ext>
            </a:extLst>
          </p:cNvPr>
          <p:cNvSpPr>
            <a:spLocks noGrp="1" noChangeArrowheads="1"/>
          </p:cNvSpPr>
          <p:nvPr>
            <p:ph idx="1"/>
          </p:nvPr>
        </p:nvSpPr>
        <p:spPr bwMode="auto">
          <a:xfrm>
            <a:off x="871405" y="1653727"/>
            <a:ext cx="10982114" cy="370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Integrates OpenAI GPT-based models to allow natural language interaction with business data.</a:t>
            </a: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Understands and interprets user queries like “What were the top-selling products last month?”</a:t>
            </a: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Uses semantic parsing to detect user intent and retrieve relevant data or summaries.</a:t>
            </a: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Applies Retrieval-Augmented Generation (RAG) to enhance response relevance using historical stats.</a:t>
            </a:r>
          </a:p>
          <a:p>
            <a:pPr algn="just" eaLnBrk="0" fontAlgn="base" hangingPunct="0">
              <a:lnSpc>
                <a:spcPct val="150000"/>
              </a:lnSpc>
              <a:spcBef>
                <a:spcPct val="0"/>
              </a:spcBef>
              <a:spcAft>
                <a:spcPct val="0"/>
              </a:spcAft>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Arial Narrow" panose="020B0606020202030204" pitchFamily="34" charset="0"/>
              </a:rPr>
              <a:t>Delivers conversational, human-readable responses, turning raw data into actionable insights.</a:t>
            </a:r>
          </a:p>
        </p:txBody>
      </p:sp>
    </p:spTree>
    <p:extLst>
      <p:ext uri="{BB962C8B-B14F-4D97-AF65-F5344CB8AC3E}">
        <p14:creationId xmlns:p14="http://schemas.microsoft.com/office/powerpoint/2010/main" val="3169826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0C941-82F0-B845-3AE7-6D4F48CF3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9C8B6-EA56-D621-750D-C848C2318441}"/>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7 : User Interface Module</a:t>
            </a:r>
          </a:p>
        </p:txBody>
      </p:sp>
      <p:pic>
        <p:nvPicPr>
          <p:cNvPr id="7" name="Picture 6">
            <a:extLst>
              <a:ext uri="{FF2B5EF4-FFF2-40B4-BE49-F238E27FC236}">
                <a16:creationId xmlns:a16="http://schemas.microsoft.com/office/drawing/2014/main" id="{79936C3B-6E5B-4ACD-83AD-47EB644888A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B9C0578C-8BC2-3406-7AD0-7B3F7B514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F2B81F2F-61FE-CE1F-D2F1-C67C997CC7CB}"/>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3711F1D-AF69-C5D0-1E33-ECED61077C0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11" name="TextBox 10">
            <a:extLst>
              <a:ext uri="{FF2B5EF4-FFF2-40B4-BE49-F238E27FC236}">
                <a16:creationId xmlns:a16="http://schemas.microsoft.com/office/drawing/2014/main" id="{D4E1A041-2BB2-52B6-6C0D-068B80D130C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0A2E1D78-025C-F5EF-5E4B-2E2BBE113AA8}"/>
              </a:ext>
            </a:extLst>
          </p:cNvPr>
          <p:cNvSpPr>
            <a:spLocks noGrp="1" noChangeArrowheads="1"/>
          </p:cNvSpPr>
          <p:nvPr>
            <p:ph idx="1"/>
          </p:nvPr>
        </p:nvSpPr>
        <p:spPr bwMode="auto">
          <a:xfrm>
            <a:off x="635423" y="2025736"/>
            <a:ext cx="10982114"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sz="2400" dirty="0">
                <a:latin typeface="Arial Narrow" panose="020B0606020202030204" pitchFamily="34" charset="0"/>
              </a:rPr>
              <a:t>Built using </a:t>
            </a:r>
            <a:r>
              <a:rPr lang="en-US" sz="2400" dirty="0" err="1">
                <a:latin typeface="Arial Narrow" panose="020B0606020202030204" pitchFamily="34" charset="0"/>
              </a:rPr>
              <a:t>Gradio</a:t>
            </a:r>
            <a:r>
              <a:rPr lang="en-US" sz="2400" dirty="0">
                <a:latin typeface="Arial Narrow" panose="020B0606020202030204" pitchFamily="34" charset="0"/>
              </a:rPr>
              <a:t>, offering a browser-based GUI accessible to non-technical users.</a:t>
            </a:r>
          </a:p>
          <a:p>
            <a:pPr algn="just">
              <a:buFont typeface="Wingdings" panose="05000000000000000000" pitchFamily="2" charset="2"/>
              <a:buChar char="Ø"/>
            </a:pPr>
            <a:r>
              <a:rPr lang="en-US" sz="2400" dirty="0">
                <a:latin typeface="Arial Narrow" panose="020B0606020202030204" pitchFamily="34" charset="0"/>
              </a:rPr>
              <a:t>Buttons and dropdowns allow users to navigate functions without writing code.</a:t>
            </a:r>
          </a:p>
          <a:p>
            <a:pPr algn="just">
              <a:buFont typeface="Wingdings" panose="05000000000000000000" pitchFamily="2" charset="2"/>
              <a:buChar char="Ø"/>
            </a:pPr>
            <a:r>
              <a:rPr lang="en-US" sz="2400" dirty="0">
                <a:latin typeface="Arial Narrow" panose="020B0606020202030204" pitchFamily="34" charset="0"/>
              </a:rPr>
              <a:t>Real-time updates ensure that every action (upload, forecast, query) reflects instantly in the interface.</a:t>
            </a:r>
          </a:p>
          <a:p>
            <a:pPr algn="just">
              <a:buFont typeface="Wingdings" panose="05000000000000000000" pitchFamily="2" charset="2"/>
              <a:buChar char="Ø"/>
            </a:pPr>
            <a:r>
              <a:rPr lang="en-US" sz="2400" dirty="0">
                <a:latin typeface="Arial Narrow" panose="020B0606020202030204" pitchFamily="34" charset="0"/>
              </a:rPr>
              <a:t>Enhances usability and lowers the barrier to using complex AI and BI tools effectively.</a:t>
            </a:r>
          </a:p>
        </p:txBody>
      </p:sp>
    </p:spTree>
    <p:extLst>
      <p:ext uri="{BB962C8B-B14F-4D97-AF65-F5344CB8AC3E}">
        <p14:creationId xmlns:p14="http://schemas.microsoft.com/office/powerpoint/2010/main" val="3403425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 : Website Main Page</a:t>
            </a: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11" name="TextBox 10">
            <a:extLst>
              <a:ext uri="{FF2B5EF4-FFF2-40B4-BE49-F238E27FC236}">
                <a16:creationId xmlns:a16="http://schemas.microsoft.com/office/drawing/2014/main"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3">
            <a:extLst>
              <a:ext uri="{FF2B5EF4-FFF2-40B4-BE49-F238E27FC236}">
                <a16:creationId xmlns:a16="http://schemas.microsoft.com/office/drawing/2014/main" id="{37424D06-7316-F9FF-E161-14747BAB6B6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579498" y="1848940"/>
            <a:ext cx="7553107" cy="4246751"/>
          </a:xfrm>
          <a:prstGeom prst="rect">
            <a:avLst/>
          </a:prstGeom>
        </p:spPr>
      </p:pic>
    </p:spTree>
    <p:extLst>
      <p:ext uri="{BB962C8B-B14F-4D97-AF65-F5344CB8AC3E}">
        <p14:creationId xmlns:p14="http://schemas.microsoft.com/office/powerpoint/2010/main" val="267731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65FD9-380B-B6DA-CF8A-B089282CE8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6FEA4A-A681-2806-2738-AB36AA88BF7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 : Ask Questions</a:t>
            </a:r>
          </a:p>
        </p:txBody>
      </p:sp>
      <p:pic>
        <p:nvPicPr>
          <p:cNvPr id="7" name="Picture 6">
            <a:extLst>
              <a:ext uri="{FF2B5EF4-FFF2-40B4-BE49-F238E27FC236}">
                <a16:creationId xmlns:a16="http://schemas.microsoft.com/office/drawing/2014/main" id="{FA6D32E4-C679-B974-697C-F02B8C93EE7E}"/>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9C3D671C-51B2-3679-2369-632048D94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5D664E05-09A9-4FDB-D2A6-53ABD59228F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2E26E1EA-FCFF-0411-7E14-1240AC4B9F6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11" name="TextBox 10">
            <a:extLst>
              <a:ext uri="{FF2B5EF4-FFF2-40B4-BE49-F238E27FC236}">
                <a16:creationId xmlns:a16="http://schemas.microsoft.com/office/drawing/2014/main" id="{03218D0C-D5AD-B6F4-BA90-B224D0BB2069}"/>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9" name="Picture 8">
            <a:extLst>
              <a:ext uri="{FF2B5EF4-FFF2-40B4-BE49-F238E27FC236}">
                <a16:creationId xmlns:a16="http://schemas.microsoft.com/office/drawing/2014/main" id="{71E1D82B-4FE5-E807-205D-501C41E9E4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3436" y="1906718"/>
            <a:ext cx="7501195" cy="4219318"/>
          </a:xfrm>
          <a:prstGeom prst="rect">
            <a:avLst/>
          </a:prstGeom>
        </p:spPr>
      </p:pic>
    </p:spTree>
    <p:extLst>
      <p:ext uri="{BB962C8B-B14F-4D97-AF65-F5344CB8AC3E}">
        <p14:creationId xmlns:p14="http://schemas.microsoft.com/office/powerpoint/2010/main" val="166164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 : Forecasting</a:t>
            </a:r>
          </a:p>
        </p:txBody>
      </p:sp>
      <p:pic>
        <p:nvPicPr>
          <p:cNvPr id="7" name="Picture 6">
            <a:extLst>
              <a:ext uri="{FF2B5EF4-FFF2-40B4-BE49-F238E27FC236}">
                <a16:creationId xmlns:a16="http://schemas.microsoft.com/office/drawing/2014/main" id="{7E220CD4-D7E3-E8D3-556A-3E3A49254131}"/>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EB09160-54AF-30FA-6923-383860A2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11" name="TextBox 10">
            <a:extLst>
              <a:ext uri="{FF2B5EF4-FFF2-40B4-BE49-F238E27FC236}">
                <a16:creationId xmlns:a16="http://schemas.microsoft.com/office/drawing/2014/main" id="{51D5DAFE-21EB-B45D-B188-DA0D6933FA4C}"/>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3">
            <a:extLst>
              <a:ext uri="{FF2B5EF4-FFF2-40B4-BE49-F238E27FC236}">
                <a16:creationId xmlns:a16="http://schemas.microsoft.com/office/drawing/2014/main" id="{BD77AFBA-C0AC-A836-87E1-C23635E4A0F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534453" y="1969590"/>
            <a:ext cx="7345063" cy="4130268"/>
          </a:xfrm>
          <a:prstGeom prst="rect">
            <a:avLst/>
          </a:prstGeom>
        </p:spPr>
      </p:pic>
    </p:spTree>
    <p:extLst>
      <p:ext uri="{BB962C8B-B14F-4D97-AF65-F5344CB8AC3E}">
        <p14:creationId xmlns:p14="http://schemas.microsoft.com/office/powerpoint/2010/main" val="344090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529936" y="953958"/>
            <a:ext cx="10972799" cy="959237"/>
          </a:xfrm>
          <a:prstGeom prst="rect">
            <a:avLst/>
          </a:prstGeom>
          <a:noFill/>
        </p:spPr>
        <p:txBody>
          <a:bodyPr wrap="square">
            <a:spAutoFit/>
          </a:bodyPr>
          <a:lstStyle/>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a:extLst>
              <a:ext uri="{FF2B5EF4-FFF2-40B4-BE49-F238E27FC236}">
                <a16:creationId xmlns:a16="http://schemas.microsoft.com/office/drawing/2014/main"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4" name="TextBox 3">
            <a:extLst>
              <a:ext uri="{FF2B5EF4-FFF2-40B4-BE49-F238E27FC236}">
                <a16:creationId xmlns:a16="http://schemas.microsoft.com/office/drawing/2014/main" id="{CF90928B-FB71-CFA8-A792-0003E7D6AD13}"/>
              </a:ext>
            </a:extLst>
          </p:cNvPr>
          <p:cNvSpPr txBox="1"/>
          <p:nvPr/>
        </p:nvSpPr>
        <p:spPr>
          <a:xfrm>
            <a:off x="937885" y="2266199"/>
            <a:ext cx="10564850" cy="3416320"/>
          </a:xfrm>
          <a:prstGeom prst="rect">
            <a:avLst/>
          </a:prstGeom>
          <a:noFill/>
        </p:spPr>
        <p:txBody>
          <a:bodyPr wrap="square">
            <a:spAutoFit/>
          </a:bodyPr>
          <a:lstStyle/>
          <a:p>
            <a:pPr algn="just"/>
            <a:r>
              <a:rPr lang="en-US" sz="2400" dirty="0">
                <a:latin typeface="Arial Narrow" panose="020B0606020202030204" pitchFamily="34" charset="0"/>
              </a:rPr>
              <a:t>	In competitive business environment, data-driven decision-making is crucial. This project introduces an Intelligent Sales Analytics and Forecasting Engine that uses natural language processing and machine learning to simplify data analysis. Users can interact through simple language queries, and the system automatically processes and provides actionable insights from large datasets. It securely manages both structured and unstructured data and supports predictive analytics to forecast trends and identify risks. Using the Prophet model, it generates real-time visual reports and summaries, making analytics accessible to non-technical users. This system enhances strategic planning, improves efficiency, and helps businesses stay competitive by enabling proactive decisions.</a:t>
            </a:r>
            <a:endParaRPr lang="en-IN" sz="2400" dirty="0">
              <a:latin typeface="Arial Narrow" panose="020B0606020202030204" pitchFamily="34" charset="0"/>
            </a:endParaRPr>
          </a:p>
        </p:txBody>
      </p:sp>
    </p:spTree>
    <p:extLst>
      <p:ext uri="{BB962C8B-B14F-4D97-AF65-F5344CB8AC3E}">
        <p14:creationId xmlns:p14="http://schemas.microsoft.com/office/powerpoint/2010/main" val="150861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58869-E0CE-8772-C0FB-42A6ACC79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63738-26AE-BC1E-8761-811B71CD0FF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 :  Sales Trend</a:t>
            </a:r>
          </a:p>
        </p:txBody>
      </p:sp>
      <p:pic>
        <p:nvPicPr>
          <p:cNvPr id="7" name="Picture 6">
            <a:extLst>
              <a:ext uri="{FF2B5EF4-FFF2-40B4-BE49-F238E27FC236}">
                <a16:creationId xmlns:a16="http://schemas.microsoft.com/office/drawing/2014/main" id="{C50DDCF4-AA2C-83AB-350B-4FEDBF63F0DC}"/>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316BB1DA-0270-D103-B71D-30B04D233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240CD892-3D7A-64DE-1437-A311719C3AC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CA7C4115-25B0-6CA9-0B0F-677A86F09BB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20</a:t>
            </a:fld>
            <a:endParaRPr lang="en-IN" dirty="0"/>
          </a:p>
        </p:txBody>
      </p:sp>
      <p:sp>
        <p:nvSpPr>
          <p:cNvPr id="11" name="TextBox 10">
            <a:extLst>
              <a:ext uri="{FF2B5EF4-FFF2-40B4-BE49-F238E27FC236}">
                <a16:creationId xmlns:a16="http://schemas.microsoft.com/office/drawing/2014/main" id="{B0CAEDD0-39C3-6D53-D46F-64DF498E1CA9}"/>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9" name="Picture 8">
            <a:extLst>
              <a:ext uri="{FF2B5EF4-FFF2-40B4-BE49-F238E27FC236}">
                <a16:creationId xmlns:a16="http://schemas.microsoft.com/office/drawing/2014/main" id="{58E2754B-A76A-B6A9-8A47-2C70FE9E98D2}"/>
              </a:ext>
            </a:extLst>
          </p:cNvPr>
          <p:cNvPicPr>
            <a:picLocks noChangeAspect="1"/>
          </p:cNvPicPr>
          <p:nvPr/>
        </p:nvPicPr>
        <p:blipFill>
          <a:blip r:embed="rId4"/>
          <a:stretch>
            <a:fillRect/>
          </a:stretch>
        </p:blipFill>
        <p:spPr>
          <a:xfrm>
            <a:off x="2635438" y="2024960"/>
            <a:ext cx="7265020" cy="4086473"/>
          </a:xfrm>
          <a:prstGeom prst="rect">
            <a:avLst/>
          </a:prstGeom>
        </p:spPr>
      </p:pic>
    </p:spTree>
    <p:extLst>
      <p:ext uri="{BB962C8B-B14F-4D97-AF65-F5344CB8AC3E}">
        <p14:creationId xmlns:p14="http://schemas.microsoft.com/office/powerpoint/2010/main" val="31284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2"/>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21</a:t>
            </a:fld>
            <a:endParaRPr lang="en-IN" dirty="0"/>
          </a:p>
        </p:txBody>
      </p:sp>
      <p:sp>
        <p:nvSpPr>
          <p:cNvPr id="5" name="TextBox 4">
            <a:extLst>
              <a:ext uri="{FF2B5EF4-FFF2-40B4-BE49-F238E27FC236}">
                <a16:creationId xmlns:a16="http://schemas.microsoft.com/office/drawing/2014/main"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728020" y="1693516"/>
            <a:ext cx="11136030" cy="44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Clr>
                <a:schemeClr val="tx1"/>
              </a:buClr>
              <a:buSzTx/>
              <a:buNone/>
            </a:pPr>
            <a:r>
              <a:rPr kumimoji="0" lang="en-US" altLang="en-US" sz="2400" i="0" u="none" strike="noStrike" cap="none" normalizeH="0" baseline="0" dirty="0">
                <a:ln>
                  <a:noFill/>
                </a:ln>
                <a:solidFill>
                  <a:schemeClr val="tx1"/>
                </a:solidFill>
                <a:effectLst/>
                <a:latin typeface="Arial Narrow" panose="020B0606020202030204" pitchFamily="34" charset="0"/>
              </a:rPr>
              <a:t>	The project developed an AI-driven sales analytics platform that simplifies forecasting and insights through natural language interaction, dynamic visualizations, and predictive modeling. By integrating tools like Prophet and a conversational AI, it empowers non-technical users to make data-driven decisions efficiently and accurately. </a:t>
            </a:r>
          </a:p>
          <a:p>
            <a:pPr marL="0" indent="0" algn="just" eaLnBrk="0" fontAlgn="base" hangingPunct="0">
              <a:lnSpc>
                <a:spcPct val="150000"/>
              </a:lnSpc>
              <a:spcBef>
                <a:spcPct val="0"/>
              </a:spcBef>
              <a:spcAft>
                <a:spcPct val="0"/>
              </a:spcAft>
              <a:buClr>
                <a:schemeClr val="tx1"/>
              </a:buClr>
              <a:buSzTx/>
              <a:buNone/>
            </a:pPr>
            <a:r>
              <a:rPr lang="en-IN" sz="2400" b="1" dirty="0">
                <a:latin typeface="Arial Narrow" panose="020B0606020202030204" pitchFamily="34" charset="0"/>
              </a:rPr>
              <a:t>Future Enhancement </a:t>
            </a:r>
            <a:endParaRPr kumimoji="0" lang="en-US" altLang="en-US" sz="2400" b="1" i="0" u="none" strike="noStrike" cap="none" normalizeH="0" baseline="0" dirty="0">
              <a:ln>
                <a:noFill/>
              </a:ln>
              <a:solidFill>
                <a:schemeClr val="tx1"/>
              </a:solidFill>
              <a:effectLst/>
              <a:latin typeface="Arial Narrow" panose="020B0606020202030204" pitchFamily="34" charset="0"/>
            </a:endParaRPr>
          </a:p>
          <a:p>
            <a:pPr marL="0" indent="0" algn="just" eaLnBrk="0" fontAlgn="base" hangingPunct="0">
              <a:lnSpc>
                <a:spcPct val="150000"/>
              </a:lnSpc>
              <a:spcBef>
                <a:spcPct val="0"/>
              </a:spcBef>
              <a:spcAft>
                <a:spcPct val="0"/>
              </a:spcAft>
              <a:buClr>
                <a:schemeClr val="tx1"/>
              </a:buClr>
              <a:buSzTx/>
              <a:buNone/>
            </a:pPr>
            <a:r>
              <a:rPr lang="en-US" altLang="en-US" sz="2400" dirty="0">
                <a:solidFill>
                  <a:schemeClr val="tx1"/>
                </a:solidFill>
                <a:latin typeface="Arial Narrow" panose="020B0606020202030204" pitchFamily="34" charset="0"/>
              </a:rPr>
              <a:t>	</a:t>
            </a:r>
            <a:r>
              <a:rPr kumimoji="0" lang="en-US" altLang="en-US" sz="2400" i="0" u="none" strike="noStrike" cap="none" normalizeH="0" baseline="0" dirty="0">
                <a:ln>
                  <a:noFill/>
                </a:ln>
                <a:solidFill>
                  <a:schemeClr val="tx1"/>
                </a:solidFill>
                <a:effectLst/>
                <a:latin typeface="Arial Narrow" panose="020B0606020202030204" pitchFamily="34" charset="0"/>
              </a:rPr>
              <a:t>Future upgrades include real-time data integration, advanced forecasting models like LSTM, voice and multilingual AI support, alert systems, personalized dashboards, and deployment on mobile and cloud platforms to enhance accessibility, scalability, and user engagement.</a:t>
            </a:r>
          </a:p>
        </p:txBody>
      </p:sp>
    </p:spTree>
    <p:extLst>
      <p:ext uri="{BB962C8B-B14F-4D97-AF65-F5344CB8AC3E}">
        <p14:creationId xmlns:p14="http://schemas.microsoft.com/office/powerpoint/2010/main" val="284738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706583" y="1845733"/>
            <a:ext cx="11035144" cy="4405599"/>
          </a:xfrm>
        </p:spPr>
        <p:txBody>
          <a:bodyPr>
            <a:noAutofit/>
          </a:bodyPr>
          <a:lstStyle/>
          <a:p>
            <a:pPr marL="457200" indent="-457200" algn="just" eaLnBrk="0" fontAlgn="base" hangingPunct="0">
              <a:lnSpc>
                <a:spcPct val="120000"/>
              </a:lnSpc>
              <a:spcBef>
                <a:spcPct val="0"/>
              </a:spcBef>
              <a:spcAft>
                <a:spcPct val="0"/>
              </a:spcAft>
              <a:buClrTx/>
              <a:buSzTx/>
              <a:buFont typeface="+mj-lt"/>
              <a:buAutoNum type="arabicPeriod"/>
            </a:pPr>
            <a:r>
              <a:rPr lang="en-IN" sz="2400" dirty="0">
                <a:solidFill>
                  <a:schemeClr val="tx1"/>
                </a:solidFill>
                <a:latin typeface="Arial Narrow" panose="020B0606020202030204" pitchFamily="34" charset="0"/>
              </a:rPr>
              <a:t>H. Chen, R. H. Chiang, and V. C. Storey, “Business intelligence and analytics: From big data to big impact,” MIS Quarterly, vol. 36, no. 4, pp. 1165–1188, 2012.</a:t>
            </a:r>
          </a:p>
          <a:p>
            <a:pPr marL="457200" indent="-457200" algn="just" eaLnBrk="0" fontAlgn="base" hangingPunct="0">
              <a:lnSpc>
                <a:spcPct val="120000"/>
              </a:lnSpc>
              <a:spcBef>
                <a:spcPct val="0"/>
              </a:spcBef>
              <a:spcAft>
                <a:spcPct val="0"/>
              </a:spcAft>
              <a:buClrTx/>
              <a:buSzTx/>
              <a:buFont typeface="+mj-lt"/>
              <a:buAutoNum type="arabicPeriod"/>
            </a:pPr>
            <a:r>
              <a:rPr lang="en-IN" sz="2400" dirty="0">
                <a:solidFill>
                  <a:schemeClr val="tx1"/>
                </a:solidFill>
                <a:latin typeface="Arial Narrow" panose="020B0606020202030204" pitchFamily="34" charset="0"/>
              </a:rPr>
              <a:t>T. H. Davenport and D. J. Patil, “Data scientist: The sexiest job of the 21st century,” Harvard Business Review, vol. 90, no. 10, pp. 70–76, 2012.</a:t>
            </a:r>
          </a:p>
          <a:p>
            <a:pPr marL="457200" indent="-457200" algn="just" eaLnBrk="0" fontAlgn="base" hangingPunct="0">
              <a:lnSpc>
                <a:spcPct val="120000"/>
              </a:lnSpc>
              <a:spcBef>
                <a:spcPct val="0"/>
              </a:spcBef>
              <a:spcAft>
                <a:spcPct val="0"/>
              </a:spcAft>
              <a:buClrTx/>
              <a:buSzTx/>
              <a:buFont typeface="+mj-lt"/>
              <a:buAutoNum type="arabicPeriod"/>
            </a:pPr>
            <a:r>
              <a:rPr lang="en-IN" sz="2400" dirty="0">
                <a:solidFill>
                  <a:schemeClr val="tx1"/>
                </a:solidFill>
                <a:latin typeface="Arial Narrow" panose="020B0606020202030204" pitchFamily="34" charset="0"/>
              </a:rPr>
              <a:t>R. Barga, V. </a:t>
            </a:r>
            <a:r>
              <a:rPr lang="en-IN" sz="2400" dirty="0" err="1">
                <a:solidFill>
                  <a:schemeClr val="tx1"/>
                </a:solidFill>
                <a:latin typeface="Arial Narrow" panose="020B0606020202030204" pitchFamily="34" charset="0"/>
              </a:rPr>
              <a:t>Fontama</a:t>
            </a:r>
            <a:r>
              <a:rPr lang="en-IN" sz="2400" dirty="0">
                <a:solidFill>
                  <a:schemeClr val="tx1"/>
                </a:solidFill>
                <a:latin typeface="Arial Narrow" panose="020B0606020202030204" pitchFamily="34" charset="0"/>
              </a:rPr>
              <a:t>, and W. Tok, Predictive Analytics with Microsoft Azure Machine Learning, </a:t>
            </a:r>
            <a:r>
              <a:rPr lang="en-IN" sz="2400" dirty="0" err="1">
                <a:solidFill>
                  <a:schemeClr val="tx1"/>
                </a:solidFill>
                <a:latin typeface="Arial Narrow" panose="020B0606020202030204" pitchFamily="34" charset="0"/>
              </a:rPr>
              <a:t>Apress</a:t>
            </a:r>
            <a:r>
              <a:rPr lang="en-IN" sz="2400" dirty="0">
                <a:solidFill>
                  <a:schemeClr val="tx1"/>
                </a:solidFill>
                <a:latin typeface="Arial Narrow" panose="020B0606020202030204" pitchFamily="34" charset="0"/>
              </a:rPr>
              <a:t>, 2014.</a:t>
            </a:r>
          </a:p>
          <a:p>
            <a:pPr marL="457200" indent="-457200" algn="just" eaLnBrk="0" fontAlgn="base" hangingPunct="0">
              <a:lnSpc>
                <a:spcPct val="120000"/>
              </a:lnSpc>
              <a:spcBef>
                <a:spcPct val="0"/>
              </a:spcBef>
              <a:spcAft>
                <a:spcPct val="0"/>
              </a:spcAft>
              <a:buClrTx/>
              <a:buSzTx/>
              <a:buFont typeface="+mj-lt"/>
              <a:buAutoNum type="arabicPeriod"/>
            </a:pPr>
            <a:r>
              <a:rPr lang="en-IN" sz="2400" dirty="0">
                <a:solidFill>
                  <a:schemeClr val="tx1"/>
                </a:solidFill>
                <a:latin typeface="Arial Narrow" panose="020B0606020202030204" pitchFamily="34" charset="0"/>
              </a:rPr>
              <a:t>L. D. Xu, W. He, and S. Li, “Internet of things in industries: A survey,” IEEE Transactions on Industrial Informatics, vol. 10, no. 4, pp. 2233–2243, Nov. 2014.</a:t>
            </a:r>
          </a:p>
          <a:p>
            <a:pPr marL="457200" indent="-457200" algn="just" eaLnBrk="0" fontAlgn="base" hangingPunct="0">
              <a:lnSpc>
                <a:spcPct val="120000"/>
              </a:lnSpc>
              <a:spcBef>
                <a:spcPct val="0"/>
              </a:spcBef>
              <a:spcAft>
                <a:spcPct val="0"/>
              </a:spcAft>
              <a:buClrTx/>
              <a:buSzTx/>
              <a:buFont typeface="+mj-lt"/>
              <a:buAutoNum type="arabicPeriod"/>
            </a:pPr>
            <a:r>
              <a:rPr lang="en-IN" sz="2400" dirty="0">
                <a:solidFill>
                  <a:schemeClr val="tx1"/>
                </a:solidFill>
                <a:latin typeface="Arial Narrow" panose="020B0606020202030204" pitchFamily="34" charset="0"/>
              </a:rPr>
              <a:t>C. Frye, “Forecasting with Facebook Prophet,” Practical Time Series Analysis, O'Reilly Media, pp. 101–120, 2020.</a:t>
            </a: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2"/>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22</a:t>
            </a:fld>
            <a:endParaRPr lang="en-IN" dirty="0"/>
          </a:p>
        </p:txBody>
      </p:sp>
      <p:sp>
        <p:nvSpPr>
          <p:cNvPr id="11" name="TextBox 10">
            <a:extLst>
              <a:ext uri="{FF2B5EF4-FFF2-40B4-BE49-F238E27FC236}">
                <a16:creationId xmlns:a16="http://schemas.microsoft.com/office/drawing/2014/main"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8771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23</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a:extLst>
              <a:ext uri="{FF2B5EF4-FFF2-40B4-BE49-F238E27FC236}">
                <a16:creationId xmlns:a16="http://schemas.microsoft.com/office/drawing/2014/main"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6" name="Rectangle 1">
            <a:extLst>
              <a:ext uri="{FF2B5EF4-FFF2-40B4-BE49-F238E27FC236}">
                <a16:creationId xmlns:a16="http://schemas.microsoft.com/office/drawing/2014/main" id="{0DD568CD-63D7-EAF5-1E1B-082E4C41A278}"/>
              </a:ext>
            </a:extLst>
          </p:cNvPr>
          <p:cNvSpPr>
            <a:spLocks noChangeArrowheads="1"/>
          </p:cNvSpPr>
          <p:nvPr/>
        </p:nvSpPr>
        <p:spPr bwMode="auto">
          <a:xfrm>
            <a:off x="1525701" y="1817933"/>
            <a:ext cx="954911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Narrow" panose="020B0606020202030204" pitchFamily="34" charset="0"/>
              </a:rPr>
              <a:t>To build a browser-based sales analytics engine using Python, </a:t>
            </a:r>
            <a:r>
              <a:rPr kumimoji="0" lang="en-US" altLang="en-US" sz="2400" b="0" i="0" u="none" strike="noStrike" cap="none" normalizeH="0" baseline="0" dirty="0" err="1">
                <a:ln>
                  <a:noFill/>
                </a:ln>
                <a:solidFill>
                  <a:schemeClr val="tx1"/>
                </a:solidFill>
                <a:effectLst/>
                <a:latin typeface="Arial Narrow" panose="020B0606020202030204" pitchFamily="34" charset="0"/>
              </a:rPr>
              <a:t>Gradio</a:t>
            </a:r>
            <a:r>
              <a:rPr kumimoji="0" lang="en-US" altLang="en-US" sz="2400" b="0" i="0" u="none" strike="noStrike" cap="none" normalizeH="0" baseline="0" dirty="0">
                <a:ln>
                  <a:noFill/>
                </a:ln>
                <a:solidFill>
                  <a:schemeClr val="tx1"/>
                </a:solidFill>
                <a:effectLst/>
                <a:latin typeface="Arial Narrow" panose="020B0606020202030204" pitchFamily="34" charset="0"/>
              </a:rPr>
              <a:t>, and Prophet to answer business queries and forecast sales.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Narrow" panose="020B0606020202030204" pitchFamily="34" charset="0"/>
              </a:rPr>
              <a:t>To collect, clean, and analyze historical sales data to identify patterns and trends.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Narrow" panose="020B0606020202030204" pitchFamily="34" charset="0"/>
              </a:rPr>
              <a:t>To use machine learning models to accurately predict future sales based on past data.</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Narrow" panose="020B0606020202030204" pitchFamily="34" charset="0"/>
              </a:rPr>
              <a:t>To develop a natural language interface that allows users to query business data easily.</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Narrow" panose="020B0606020202030204" pitchFamily="34" charset="0"/>
              </a:rPr>
              <a:t>To automate the generation of visualizations and dashboards for key performance metrics.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Narrow" panose="020B0606020202030204" pitchFamily="34" charset="0"/>
              </a:rPr>
              <a:t>To support conversational querying and follow-up questions for deeper data exploration.</a:t>
            </a:r>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id="{ED36F0F1-DEE8-E07C-5FF1-9208B1EA2412}"/>
              </a:ext>
            </a:extLst>
          </p:cNvPr>
          <p:cNvGraphicFramePr>
            <a:graphicFrameLocks noGrp="1"/>
          </p:cNvGraphicFramePr>
          <p:nvPr>
            <p:extLst>
              <p:ext uri="{D42A27DB-BD31-4B8C-83A1-F6EECF244321}">
                <p14:modId xmlns:p14="http://schemas.microsoft.com/office/powerpoint/2010/main" val="2723366826"/>
              </p:ext>
            </p:extLst>
          </p:nvPr>
        </p:nvGraphicFramePr>
        <p:xfrm>
          <a:off x="489639" y="1726759"/>
          <a:ext cx="11273682" cy="4627536"/>
        </p:xfrm>
        <a:graphic>
          <a:graphicData uri="http://schemas.openxmlformats.org/drawingml/2006/table">
            <a:tbl>
              <a:tblPr>
                <a:tableStyleId>{69CF1AB2-1976-4502-BF36-3FF5EA218861}</a:tableStyleId>
              </a:tblPr>
              <a:tblGrid>
                <a:gridCol w="1259914">
                  <a:extLst>
                    <a:ext uri="{9D8B030D-6E8A-4147-A177-3AD203B41FA5}">
                      <a16:colId xmlns:a16="http://schemas.microsoft.com/office/drawing/2014/main" val="2874843043"/>
                    </a:ext>
                  </a:extLst>
                </a:gridCol>
                <a:gridCol w="4051623">
                  <a:extLst>
                    <a:ext uri="{9D8B030D-6E8A-4147-A177-3AD203B41FA5}">
                      <a16:colId xmlns:a16="http://schemas.microsoft.com/office/drawing/2014/main" val="2512751112"/>
                    </a:ext>
                  </a:extLst>
                </a:gridCol>
                <a:gridCol w="1625042">
                  <a:extLst>
                    <a:ext uri="{9D8B030D-6E8A-4147-A177-3AD203B41FA5}">
                      <a16:colId xmlns:a16="http://schemas.microsoft.com/office/drawing/2014/main" val="3054159816"/>
                    </a:ext>
                  </a:extLst>
                </a:gridCol>
                <a:gridCol w="4337103">
                  <a:extLst>
                    <a:ext uri="{9D8B030D-6E8A-4147-A177-3AD203B41FA5}">
                      <a16:colId xmlns:a16="http://schemas.microsoft.com/office/drawing/2014/main" val="2258209217"/>
                    </a:ext>
                  </a:extLst>
                </a:gridCol>
              </a:tblGrid>
              <a:tr h="330682">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581155362"/>
                  </a:ext>
                </a:extLst>
              </a:tr>
              <a:tr h="1437159">
                <a:tc>
                  <a:txBody>
                    <a:bodyPr/>
                    <a:lstStyle/>
                    <a:p>
                      <a:pPr algn="ctr"/>
                      <a:r>
                        <a:rPr lang="en-IN" sz="2300" dirty="0">
                          <a:latin typeface="Arial Narrow" panose="020B0606020202030204" pitchFamily="34" charset="0"/>
                        </a:rPr>
                        <a:t>1</a:t>
                      </a:r>
                    </a:p>
                  </a:txBody>
                  <a:tcPr marL="29579" marR="29579" marT="14789" marB="14789" anchor="ctr"/>
                </a:tc>
                <a:tc>
                  <a:txBody>
                    <a:bodyPr/>
                    <a:lstStyle/>
                    <a:p>
                      <a:pPr algn="just"/>
                      <a:r>
                        <a:rPr lang="en-US" sz="2200" b="0" dirty="0">
                          <a:latin typeface="Arial Narrow" panose="020B0606020202030204" pitchFamily="34" charset="0"/>
                        </a:rPr>
                        <a:t>Personalized Business Insights Through AI and Recommendation Systems</a:t>
                      </a:r>
                    </a:p>
                  </a:txBody>
                  <a:tcPr marL="29579" marR="29579" marT="14789" marB="14789" anchor="ctr"/>
                </a:tc>
                <a:tc>
                  <a:txBody>
                    <a:bodyPr/>
                    <a:lstStyle/>
                    <a:p>
                      <a:pPr algn="ctr"/>
                      <a:r>
                        <a:rPr lang="en-IN" sz="2200" b="0" kern="1200" dirty="0">
                          <a:solidFill>
                            <a:schemeClr val="dk1"/>
                          </a:solidFill>
                          <a:effectLst/>
                          <a:latin typeface="Arial Narrow" panose="020B0606020202030204" pitchFamily="34" charset="0"/>
                          <a:ea typeface="+mn-ea"/>
                          <a:cs typeface="+mn-cs"/>
                        </a:rPr>
                        <a:t>2023</a:t>
                      </a:r>
                      <a:endParaRPr lang="en-IN" sz="2200" b="0" dirty="0">
                        <a:latin typeface="Arial Narrow" panose="020B0606020202030204" pitchFamily="34" charset="0"/>
                      </a:endParaRPr>
                    </a:p>
                  </a:txBody>
                  <a:tcPr marL="29579" marR="29579" marT="14789" marB="14789" anchor="ctr"/>
                </a:tc>
                <a:tc>
                  <a:txBody>
                    <a:bodyPr/>
                    <a:lstStyle/>
                    <a:p>
                      <a:pPr algn="just"/>
                      <a:r>
                        <a:rPr lang="en-US" sz="2200" dirty="0">
                          <a:latin typeface="Arial Narrow" panose="020B0606020202030204" pitchFamily="34" charset="0"/>
                        </a:rPr>
                        <a:t>AI personalization boosts BI adoption, but may require high resources, faces privacy issues, and struggles with cross-department generalization.</a:t>
                      </a:r>
                    </a:p>
                  </a:txBody>
                  <a:tcPr marL="29579" marR="29579" marT="14789" marB="14789" anchor="ctr"/>
                </a:tc>
                <a:extLst>
                  <a:ext uri="{0D108BD9-81ED-4DB2-BD59-A6C34878D82A}">
                    <a16:rowId xmlns:a16="http://schemas.microsoft.com/office/drawing/2014/main" val="529073945"/>
                  </a:ext>
                </a:extLst>
              </a:tr>
              <a:tr h="1156339">
                <a:tc>
                  <a:txBody>
                    <a:bodyPr/>
                    <a:lstStyle/>
                    <a:p>
                      <a:pPr algn="ctr"/>
                      <a:r>
                        <a:rPr lang="en-IN" sz="2300" dirty="0">
                          <a:latin typeface="Arial Narrow" panose="020B0606020202030204" pitchFamily="34" charset="0"/>
                        </a:rPr>
                        <a:t>2</a:t>
                      </a:r>
                    </a:p>
                  </a:txBody>
                  <a:tcPr marL="29579" marR="29579" marT="14789" marB="14789" anchor="ctr"/>
                </a:tc>
                <a:tc>
                  <a:txBody>
                    <a:bodyPr/>
                    <a:lstStyle/>
                    <a:p>
                      <a:pPr algn="just"/>
                      <a:r>
                        <a:rPr lang="en-US" sz="2200" b="0" dirty="0">
                          <a:latin typeface="Arial Narrow" panose="020B0606020202030204" pitchFamily="34" charset="0"/>
                        </a:rPr>
                        <a:t>AI-Based Self-Service BI Platforms</a:t>
                      </a:r>
                    </a:p>
                  </a:txBody>
                  <a:tcPr marL="29579" marR="29579" marT="14789" marB="14789" anchor="ctr"/>
                </a:tc>
                <a:tc>
                  <a:txBody>
                    <a:bodyPr/>
                    <a:lstStyle/>
                    <a:p>
                      <a:pPr algn="ctr"/>
                      <a:r>
                        <a:rPr lang="en-US" sz="2200" dirty="0">
                          <a:latin typeface="Arial Narrow" panose="020B0606020202030204" pitchFamily="34" charset="0"/>
                        </a:rPr>
                        <a:t>2023</a:t>
                      </a:r>
                      <a:endParaRPr lang="en-IN" sz="2200" dirty="0">
                        <a:latin typeface="Arial Narrow" panose="020B0606020202030204" pitchFamily="34" charset="0"/>
                      </a:endParaRPr>
                    </a:p>
                  </a:txBody>
                  <a:tcPr marL="29579" marR="29579" marT="14789" marB="14789" anchor="ctr"/>
                </a:tc>
                <a:tc>
                  <a:txBody>
                    <a:bodyPr/>
                    <a:lstStyle/>
                    <a:p>
                      <a:pPr algn="just"/>
                      <a:r>
                        <a:rPr lang="en-US" sz="2200" dirty="0">
                          <a:latin typeface="Arial Narrow" panose="020B0606020202030204" pitchFamily="34" charset="0"/>
                        </a:rPr>
                        <a:t>Self-service BI simplifies analytics access, but may give irrelevant suggestions and risk oversimplifying key data.</a:t>
                      </a:r>
                    </a:p>
                  </a:txBody>
                  <a:tcPr marL="29579" marR="29579" marT="14789" marB="14789" anchor="ctr"/>
                </a:tc>
                <a:extLst>
                  <a:ext uri="{0D108BD9-81ED-4DB2-BD59-A6C34878D82A}">
                    <a16:rowId xmlns:a16="http://schemas.microsoft.com/office/drawing/2014/main" val="4217045999"/>
                  </a:ext>
                </a:extLst>
              </a:tr>
              <a:tr h="1653940">
                <a:tc>
                  <a:txBody>
                    <a:bodyPr/>
                    <a:lstStyle/>
                    <a:p>
                      <a:pPr algn="ctr"/>
                      <a:r>
                        <a:rPr lang="en-IN" sz="2300" dirty="0">
                          <a:latin typeface="Arial Narrow" panose="020B0606020202030204" pitchFamily="34" charset="0"/>
                        </a:rPr>
                        <a:t>3</a:t>
                      </a:r>
                    </a:p>
                  </a:txBody>
                  <a:tcPr marL="29579" marR="29579" marT="14789" marB="14789" anchor="ctr"/>
                </a:tc>
                <a:tc>
                  <a:txBody>
                    <a:bodyPr/>
                    <a:lstStyle/>
                    <a:p>
                      <a:pPr algn="just"/>
                      <a:r>
                        <a:rPr lang="en-US" sz="2200" dirty="0">
                          <a:latin typeface="Arial Narrow" panose="020B0606020202030204" pitchFamily="34" charset="0"/>
                        </a:rPr>
                        <a:t>Cognitive BI Assistants Using NLP and Data Mining</a:t>
                      </a:r>
                    </a:p>
                  </a:txBody>
                  <a:tcPr marL="29579" marR="29579" marT="14789" marB="14789" anchor="ctr"/>
                </a:tc>
                <a:tc>
                  <a:txBody>
                    <a:bodyPr/>
                    <a:lstStyle/>
                    <a:p>
                      <a:pPr algn="ctr"/>
                      <a:r>
                        <a:rPr lang="en-US" sz="2200" dirty="0">
                          <a:latin typeface="Arial Narrow" panose="020B0606020202030204" pitchFamily="34" charset="0"/>
                        </a:rPr>
                        <a:t>2022</a:t>
                      </a:r>
                      <a:endParaRPr lang="en-IN" sz="2200" dirty="0">
                        <a:latin typeface="Arial Narrow" panose="020B0606020202030204" pitchFamily="34" charset="0"/>
                      </a:endParaRPr>
                    </a:p>
                  </a:txBody>
                  <a:tcPr marL="29579" marR="29579" marT="14789" marB="14789" anchor="ctr"/>
                </a:tc>
                <a:tc>
                  <a:txBody>
                    <a:bodyPr/>
                    <a:lstStyle/>
                    <a:p>
                      <a:pPr algn="just"/>
                      <a:r>
                        <a:rPr lang="en-US" sz="2200" dirty="0">
                          <a:latin typeface="Arial Narrow" panose="020B0606020202030204" pitchFamily="34" charset="0"/>
                        </a:rPr>
                        <a:t>Cognitive assistants enhance BI insights with NLP and data mining, but need constant tuning and can miss complex patterns.</a:t>
                      </a:r>
                    </a:p>
                  </a:txBody>
                  <a:tcPr marL="29579" marR="29579" marT="14789" marB="14789" anchor="ctr"/>
                </a:tc>
                <a:extLst>
                  <a:ext uri="{0D108BD9-81ED-4DB2-BD59-A6C34878D82A}">
                    <a16:rowId xmlns:a16="http://schemas.microsoft.com/office/drawing/2014/main" val="4217576552"/>
                  </a:ext>
                </a:extLst>
              </a:tr>
            </a:tbl>
          </a:graphicData>
        </a:graphic>
      </p:graphicFrame>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a:extLst>
              <a:ext uri="{FF2B5EF4-FFF2-40B4-BE49-F238E27FC236}">
                <a16:creationId xmlns:a16="http://schemas.microsoft.com/office/drawing/2014/main"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8910B5B-16F6-5D6F-51BA-03BF3A796DD5}"/>
              </a:ext>
            </a:extLst>
          </p:cNvPr>
          <p:cNvGraphicFramePr>
            <a:graphicFrameLocks noGrp="1"/>
          </p:cNvGraphicFramePr>
          <p:nvPr>
            <p:extLst>
              <p:ext uri="{D42A27DB-BD31-4B8C-83A1-F6EECF244321}">
                <p14:modId xmlns:p14="http://schemas.microsoft.com/office/powerpoint/2010/main" val="115649224"/>
              </p:ext>
            </p:extLst>
          </p:nvPr>
        </p:nvGraphicFramePr>
        <p:xfrm>
          <a:off x="1096962" y="1846262"/>
          <a:ext cx="10488900" cy="4493795"/>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val="700721332"/>
                    </a:ext>
                  </a:extLst>
                </a:gridCol>
                <a:gridCol w="4408703">
                  <a:extLst>
                    <a:ext uri="{9D8B030D-6E8A-4147-A177-3AD203B41FA5}">
                      <a16:colId xmlns:a16="http://schemas.microsoft.com/office/drawing/2014/main" val="3361487560"/>
                    </a:ext>
                  </a:extLst>
                </a:gridCol>
                <a:gridCol w="1063244">
                  <a:extLst>
                    <a:ext uri="{9D8B030D-6E8A-4147-A177-3AD203B41FA5}">
                      <a16:colId xmlns:a16="http://schemas.microsoft.com/office/drawing/2014/main" val="2531566505"/>
                    </a:ext>
                  </a:extLst>
                </a:gridCol>
                <a:gridCol w="4181206">
                  <a:extLst>
                    <a:ext uri="{9D8B030D-6E8A-4147-A177-3AD203B41FA5}">
                      <a16:colId xmlns:a16="http://schemas.microsoft.com/office/drawing/2014/main" val="951006298"/>
                    </a:ext>
                  </a:extLst>
                </a:gridCol>
              </a:tblGrid>
              <a:tr h="491693">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3852083097"/>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pPr marL="0" algn="just" defTabSz="914400" rtl="0" eaLnBrk="1" latinLnBrk="0" hangingPunct="1"/>
                      <a:r>
                        <a:rPr lang="en-US" sz="2400" b="0" kern="1200" dirty="0">
                          <a:solidFill>
                            <a:schemeClr val="dk1"/>
                          </a:solidFill>
                          <a:latin typeface="Arial Narrow" panose="020B0606020202030204" pitchFamily="34" charset="0"/>
                          <a:ea typeface="+mn-ea"/>
                          <a:cs typeface="+mn-cs"/>
                        </a:rPr>
                        <a:t>Business Data Analysis Using Chatbots with Machine Learning</a:t>
                      </a:r>
                      <a:endParaRPr lang="en-IN" sz="24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2400" b="0" kern="1200" dirty="0">
                          <a:solidFill>
                            <a:schemeClr val="dk1"/>
                          </a:solidFill>
                          <a:latin typeface="Arial Narrow" panose="020B0606020202030204" pitchFamily="34" charset="0"/>
                          <a:ea typeface="+mn-ea"/>
                          <a:cs typeface="+mn-cs"/>
                        </a:rPr>
                        <a:t>2022</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200" b="0" kern="1200" dirty="0">
                          <a:solidFill>
                            <a:schemeClr val="dk1"/>
                          </a:solidFill>
                          <a:latin typeface="Arial Narrow" panose="020B0606020202030204" pitchFamily="34" charset="0"/>
                          <a:ea typeface="+mn-ea"/>
                          <a:cs typeface="+mn-cs"/>
                        </a:rPr>
                        <a:t>ML chatbots ease BI data access, yet face challenges with database compatibility and complex queries.</a:t>
                      </a:r>
                    </a:p>
                  </a:txBody>
                  <a:tcPr marL="29579" marR="29579" marT="14789" marB="14789" anchor="ctr"/>
                </a:tc>
                <a:extLst>
                  <a:ext uri="{0D108BD9-81ED-4DB2-BD59-A6C34878D82A}">
                    <a16:rowId xmlns:a16="http://schemas.microsoft.com/office/drawing/2014/main" val="837284280"/>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r>
                        <a:rPr lang="en-US" sz="2400" b="0" kern="1200" dirty="0">
                          <a:solidFill>
                            <a:schemeClr val="dk1"/>
                          </a:solidFill>
                          <a:latin typeface="Arial Narrow" panose="020B0606020202030204" pitchFamily="34" charset="0"/>
                          <a:ea typeface="+mn-ea"/>
                          <a:cs typeface="+mn-cs"/>
                        </a:rPr>
                        <a:t>Conversational AI for Business Intelligence: An Intelligent Assistant for Data Analytics</a:t>
                      </a:r>
                      <a:endParaRPr lang="en-IN" sz="24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2300" b="0" kern="1200" dirty="0">
                          <a:solidFill>
                            <a:schemeClr val="dk1"/>
                          </a:solidFill>
                          <a:latin typeface="Arial Narrow" panose="020B0606020202030204" pitchFamily="34" charset="0"/>
                          <a:ea typeface="+mn-ea"/>
                          <a:cs typeface="+mn-cs"/>
                        </a:rPr>
                        <a:t>2022</a:t>
                      </a:r>
                      <a:endParaRPr lang="en-IN" sz="24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200" b="0" kern="1200" dirty="0">
                          <a:solidFill>
                            <a:schemeClr val="dk1"/>
                          </a:solidFill>
                          <a:latin typeface="Arial Narrow" panose="020B0606020202030204" pitchFamily="34" charset="0"/>
                          <a:ea typeface="+mn-ea"/>
                          <a:cs typeface="+mn-cs"/>
                        </a:rPr>
                        <a:t>Conversational AI improves BI accessibility but depends on structured data, struggles with multi-intent queries, and lacks explainability.</a:t>
                      </a:r>
                    </a:p>
                  </a:txBody>
                  <a:tcPr marL="29579" marR="29579" marT="14789" marB="14789" anchor="ctr"/>
                </a:tc>
                <a:extLst>
                  <a:ext uri="{0D108BD9-81ED-4DB2-BD59-A6C34878D82A}">
                    <a16:rowId xmlns:a16="http://schemas.microsoft.com/office/drawing/2014/main" val="481305326"/>
                  </a:ext>
                </a:extLst>
              </a:tr>
              <a:tr h="1292051">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US" sz="2400" b="0" kern="1200" dirty="0">
                          <a:solidFill>
                            <a:schemeClr val="dk1"/>
                          </a:solidFill>
                          <a:latin typeface="Arial Narrow" panose="020B0606020202030204" pitchFamily="34" charset="0"/>
                          <a:ea typeface="+mn-ea"/>
                          <a:cs typeface="+mn-cs"/>
                        </a:rPr>
                        <a:t>Intelligent Data Assistants for Real-Time Decision Support</a:t>
                      </a:r>
                    </a:p>
                  </a:txBody>
                  <a:tcPr marL="29579" marR="29579" marT="14789" marB="14789" anchor="ctr"/>
                </a:tc>
                <a:tc>
                  <a:txBody>
                    <a:bodyPr/>
                    <a:lstStyle/>
                    <a:p>
                      <a:pPr marL="0" algn="ctr" defTabSz="914400" rtl="0" eaLnBrk="1" latinLnBrk="0" hangingPunct="1"/>
                      <a:r>
                        <a:rPr lang="en-US" sz="2400" b="0" kern="1200" dirty="0">
                          <a:solidFill>
                            <a:schemeClr val="dk1"/>
                          </a:solidFill>
                          <a:latin typeface="Arial Narrow" panose="020B0606020202030204" pitchFamily="34" charset="0"/>
                          <a:ea typeface="+mn-ea"/>
                          <a:cs typeface="+mn-cs"/>
                        </a:rPr>
                        <a:t>2021</a:t>
                      </a:r>
                      <a:endParaRPr lang="en-IN" sz="24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200" b="0" kern="1200" dirty="0">
                          <a:solidFill>
                            <a:schemeClr val="dk1"/>
                          </a:solidFill>
                          <a:latin typeface="Arial Narrow" panose="020B0606020202030204" pitchFamily="34" charset="0"/>
                          <a:ea typeface="+mn-ea"/>
                          <a:cs typeface="+mn-cs"/>
                        </a:rPr>
                        <a:t>Real-time AI assistants boost quick decisions, though limited metric scope and unpredictable learning behavior are concerns.</a:t>
                      </a:r>
                    </a:p>
                  </a:txBody>
                  <a:tcPr marL="29579" marR="29579" marT="14789" marB="14789" anchor="ctr"/>
                </a:tc>
                <a:extLst>
                  <a:ext uri="{0D108BD9-81ED-4DB2-BD59-A6C34878D82A}">
                    <a16:rowId xmlns:a16="http://schemas.microsoft.com/office/drawing/2014/main" val="2468528359"/>
                  </a:ext>
                </a:extLst>
              </a:tr>
            </a:tbl>
          </a:graphicData>
        </a:graphic>
      </p:graphicFrame>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a:extLst>
              <a:ext uri="{FF2B5EF4-FFF2-40B4-BE49-F238E27FC236}">
                <a16:creationId xmlns:a16="http://schemas.microsoft.com/office/drawing/2014/main"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58FE7F-6B79-7079-69D9-C3F324B13081}"/>
              </a:ext>
            </a:extLst>
          </p:cNvPr>
          <p:cNvGraphicFramePr>
            <a:graphicFrameLocks noGrp="1"/>
          </p:cNvGraphicFramePr>
          <p:nvPr>
            <p:extLst>
              <p:ext uri="{D42A27DB-BD31-4B8C-83A1-F6EECF244321}">
                <p14:modId xmlns:p14="http://schemas.microsoft.com/office/powerpoint/2010/main" val="2353781315"/>
              </p:ext>
            </p:extLst>
          </p:nvPr>
        </p:nvGraphicFramePr>
        <p:xfrm>
          <a:off x="860048" y="1923364"/>
          <a:ext cx="10249912" cy="4161339"/>
        </p:xfrm>
        <a:graphic>
          <a:graphicData uri="http://schemas.openxmlformats.org/drawingml/2006/table">
            <a:tbl>
              <a:tblPr>
                <a:tableStyleId>{69CF1AB2-1976-4502-BF36-3FF5EA218861}</a:tableStyleId>
              </a:tblPr>
              <a:tblGrid>
                <a:gridCol w="927188">
                  <a:extLst>
                    <a:ext uri="{9D8B030D-6E8A-4147-A177-3AD203B41FA5}">
                      <a16:colId xmlns:a16="http://schemas.microsoft.com/office/drawing/2014/main" val="3935179958"/>
                    </a:ext>
                  </a:extLst>
                </a:gridCol>
                <a:gridCol w="3699164">
                  <a:extLst>
                    <a:ext uri="{9D8B030D-6E8A-4147-A177-3AD203B41FA5}">
                      <a16:colId xmlns:a16="http://schemas.microsoft.com/office/drawing/2014/main" val="2141184044"/>
                    </a:ext>
                  </a:extLst>
                </a:gridCol>
                <a:gridCol w="1319645">
                  <a:extLst>
                    <a:ext uri="{9D8B030D-6E8A-4147-A177-3AD203B41FA5}">
                      <a16:colId xmlns:a16="http://schemas.microsoft.com/office/drawing/2014/main" val="818863892"/>
                    </a:ext>
                  </a:extLst>
                </a:gridCol>
                <a:gridCol w="4303915">
                  <a:extLst>
                    <a:ext uri="{9D8B030D-6E8A-4147-A177-3AD203B41FA5}">
                      <a16:colId xmlns:a16="http://schemas.microsoft.com/office/drawing/2014/main" val="3634380579"/>
                    </a:ext>
                  </a:extLst>
                </a:gridCol>
              </a:tblGrid>
              <a:tr h="38452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4110321516"/>
                  </a:ext>
                </a:extLst>
              </a:tr>
              <a:tr h="384525">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r>
                        <a:rPr lang="en-US" sz="2400" kern="1200" dirty="0">
                          <a:solidFill>
                            <a:schemeClr val="dk1"/>
                          </a:solidFill>
                          <a:latin typeface="Arial Narrow" panose="020B0606020202030204" pitchFamily="34" charset="0"/>
                          <a:ea typeface="+mn-ea"/>
                          <a:cs typeface="+mn-cs"/>
                        </a:rPr>
                        <a:t>Integration of AI with Business Intelligence Dashboards</a:t>
                      </a:r>
                      <a:endParaRPr lang="en-IN" sz="24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2400" kern="1200" dirty="0">
                          <a:solidFill>
                            <a:schemeClr val="dk1"/>
                          </a:solidFill>
                          <a:latin typeface="Arial Narrow" panose="020B0606020202030204" pitchFamily="34" charset="0"/>
                          <a:ea typeface="+mn-ea"/>
                          <a:cs typeface="+mn-cs"/>
                        </a:rPr>
                        <a:t>2021</a:t>
                      </a:r>
                      <a:endParaRPr lang="en-IN" sz="24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200" kern="1200" dirty="0">
                          <a:solidFill>
                            <a:schemeClr val="dk1"/>
                          </a:solidFill>
                          <a:latin typeface="Arial Narrow" panose="020B0606020202030204" pitchFamily="34" charset="0"/>
                          <a:ea typeface="+mn-ea"/>
                          <a:cs typeface="+mn-cs"/>
                        </a:rPr>
                        <a:t>AI dashboards personalize BI insights, but are restricted by dataset type and depend on consistent user data.</a:t>
                      </a:r>
                    </a:p>
                  </a:txBody>
                  <a:tcPr marL="29579" marR="29579" marT="14789" marB="14789" anchor="ctr"/>
                </a:tc>
                <a:extLst>
                  <a:ext uri="{0D108BD9-81ED-4DB2-BD59-A6C34878D82A}">
                    <a16:rowId xmlns:a16="http://schemas.microsoft.com/office/drawing/2014/main" val="3506190329"/>
                  </a:ext>
                </a:extLst>
              </a:tr>
              <a:tr h="473262">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r>
                        <a:rPr lang="en-US" sz="2400" kern="1200" dirty="0">
                          <a:solidFill>
                            <a:schemeClr val="dk1"/>
                          </a:solidFill>
                          <a:latin typeface="Arial Narrow" panose="020B0606020202030204" pitchFamily="34" charset="0"/>
                          <a:ea typeface="+mn-ea"/>
                          <a:cs typeface="+mn-cs"/>
                        </a:rPr>
                        <a:t>Natural Language Interfaces for Business Intelligence Systems</a:t>
                      </a:r>
                    </a:p>
                  </a:txBody>
                  <a:tcPr marL="29579" marR="29579" marT="14789" marB="14789" anchor="ctr"/>
                </a:tc>
                <a:tc>
                  <a:txBody>
                    <a:bodyPr/>
                    <a:lstStyle/>
                    <a:p>
                      <a:pPr marL="0" algn="ctr" defTabSz="914400" rtl="0" eaLnBrk="1" latinLnBrk="0" hangingPunct="1"/>
                      <a:r>
                        <a:rPr lang="en-US" sz="2300" kern="1200" dirty="0">
                          <a:solidFill>
                            <a:schemeClr val="dk1"/>
                          </a:solidFill>
                          <a:latin typeface="Arial Narrow" panose="020B0606020202030204" pitchFamily="34" charset="0"/>
                          <a:ea typeface="+mn-ea"/>
                          <a:cs typeface="+mn-cs"/>
                        </a:rPr>
                        <a:t>2021</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200" kern="1200" dirty="0">
                          <a:solidFill>
                            <a:schemeClr val="dk1"/>
                          </a:solidFill>
                          <a:latin typeface="Arial Narrow" panose="020B0606020202030204" pitchFamily="34" charset="0"/>
                          <a:ea typeface="+mn-ea"/>
                          <a:cs typeface="+mn-cs"/>
                        </a:rPr>
                        <a:t>NLIs simplify BI tools for non-technical users, but have domain limitations and face issues with ambiguous or complex queries.</a:t>
                      </a:r>
                    </a:p>
                  </a:txBody>
                  <a:tcPr marL="29579" marR="29579" marT="14789" marB="14789" anchor="ctr"/>
                </a:tc>
                <a:extLst>
                  <a:ext uri="{0D108BD9-81ED-4DB2-BD59-A6C34878D82A}">
                    <a16:rowId xmlns:a16="http://schemas.microsoft.com/office/drawing/2014/main" val="3867443997"/>
                  </a:ext>
                </a:extLst>
              </a:tr>
              <a:tr h="384525">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IN" sz="2400" b="0" kern="1200" dirty="0">
                          <a:solidFill>
                            <a:schemeClr val="dk1"/>
                          </a:solidFill>
                          <a:effectLst/>
                          <a:latin typeface="+mn-lt"/>
                          <a:ea typeface="+mn-ea"/>
                          <a:cs typeface="+mn-cs"/>
                        </a:rPr>
                        <a:t>AI-Driven BI Tools for Predictive Business Insights</a:t>
                      </a:r>
                      <a:endParaRPr lang="en-US" sz="28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2400" kern="1200" dirty="0">
                          <a:solidFill>
                            <a:schemeClr val="dk1"/>
                          </a:solidFill>
                          <a:latin typeface="Arial Narrow" panose="020B0606020202030204" pitchFamily="34" charset="0"/>
                          <a:ea typeface="+mn-ea"/>
                          <a:cs typeface="+mn-cs"/>
                        </a:rPr>
                        <a:t>2020</a:t>
                      </a:r>
                      <a:endParaRPr lang="en-IN" sz="24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200" kern="1200" dirty="0">
                          <a:solidFill>
                            <a:schemeClr val="dk1"/>
                          </a:solidFill>
                          <a:latin typeface="Arial Narrow" panose="020B0606020202030204" pitchFamily="34" charset="0"/>
                          <a:ea typeface="+mn-ea"/>
                          <a:cs typeface="+mn-cs"/>
                        </a:rPr>
                        <a:t>AI integration enables predictive BI, but relies on high-quality historical data, is industry-specific, and demands expert maintenance.</a:t>
                      </a:r>
                    </a:p>
                  </a:txBody>
                  <a:tcPr marL="29579" marR="29579" marT="14789" marB="14789" anchor="ctr"/>
                </a:tc>
                <a:extLst>
                  <a:ext uri="{0D108BD9-81ED-4DB2-BD59-A6C34878D82A}">
                    <a16:rowId xmlns:a16="http://schemas.microsoft.com/office/drawing/2014/main" val="549897793"/>
                  </a:ext>
                </a:extLst>
              </a:tr>
            </a:tbl>
          </a:graphicData>
        </a:graphic>
      </p:graphicFrame>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a:extLst>
              <a:ext uri="{FF2B5EF4-FFF2-40B4-BE49-F238E27FC236}">
                <a16:creationId xmlns:a16="http://schemas.microsoft.com/office/drawing/2014/main"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a:xfrm>
            <a:off x="1154083" y="247266"/>
            <a:ext cx="10058400" cy="1450757"/>
          </a:xfrm>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9" name="Rectangle 1">
            <a:extLst>
              <a:ext uri="{FF2B5EF4-FFF2-40B4-BE49-F238E27FC236}">
                <a16:creationId xmlns:a16="http://schemas.microsoft.com/office/drawing/2014/main" id="{6C13DA8E-32AD-79CA-E3E1-94BA5BE8EE36}"/>
              </a:ext>
            </a:extLst>
          </p:cNvPr>
          <p:cNvSpPr>
            <a:spLocks noGrp="1" noChangeArrowheads="1"/>
          </p:cNvSpPr>
          <p:nvPr>
            <p:ph idx="1"/>
          </p:nvPr>
        </p:nvSpPr>
        <p:spPr bwMode="auto">
          <a:xfrm>
            <a:off x="952428" y="1801008"/>
            <a:ext cx="10878375" cy="44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Arial Narrow" panose="020B0606020202030204" pitchFamily="34" charset="0"/>
              </a:rPr>
              <a:t>	The existing sales analytics systems are typically limited to conventional reporting tools like Excel sheets, ERP dashboards, or standalone BI applications that require manual data entry and pre-defined query structures. These systems lack real-time data integration and rely on periodic uploads, which delay access to critical business insights. Forecasting, if available, is often based on basic statistical models that do not adapt to changing patterns. Natural language querying is unsupported, making non-technical users dependent on IT teams for report generation. Visualizations are static, offering little interactivity or customization. Moreover, there is minimal use of AI for predictive insights, and decisions are reactive rather than data-driven.</a:t>
            </a:r>
          </a:p>
        </p:txBody>
      </p:sp>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sp>
        <p:nvSpPr>
          <p:cNvPr id="5" name="TextBox 4">
            <a:extLst>
              <a:ext uri="{FF2B5EF4-FFF2-40B4-BE49-F238E27FC236}">
                <a16:creationId xmlns:a16="http://schemas.microsoft.com/office/drawing/2014/main"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9" name="Rectangle 1">
            <a:extLst>
              <a:ext uri="{FF2B5EF4-FFF2-40B4-BE49-F238E27FC236}">
                <a16:creationId xmlns:a16="http://schemas.microsoft.com/office/drawing/2014/main" id="{DBAE8C1B-89D6-17AE-53B3-14221EE8B473}"/>
              </a:ext>
            </a:extLst>
          </p:cNvPr>
          <p:cNvSpPr>
            <a:spLocks noGrp="1" noChangeArrowheads="1"/>
          </p:cNvSpPr>
          <p:nvPr>
            <p:ph idx="1"/>
          </p:nvPr>
        </p:nvSpPr>
        <p:spPr bwMode="auto">
          <a:xfrm>
            <a:off x="546939" y="1981667"/>
            <a:ext cx="1105348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ts val="300"/>
              </a:spcAft>
              <a:buClrTx/>
              <a:buSzTx/>
              <a:buNone/>
              <a:tabLst/>
            </a:pPr>
            <a:r>
              <a:rPr kumimoji="0" lang="en-US" altLang="en-US" sz="2400" b="0" i="0" u="none" strike="noStrike" cap="none" normalizeH="0" baseline="0" dirty="0">
                <a:ln>
                  <a:noFill/>
                </a:ln>
                <a:solidFill>
                  <a:schemeClr val="tx1"/>
                </a:solidFill>
                <a:effectLst/>
                <a:latin typeface="Arial Narrow" panose="020B0606020202030204" pitchFamily="34" charset="0"/>
              </a:rPr>
              <a:t>	The proposed system introduces an Intelligent Sales Analytics and Forecasting Engine that empowers users to interact with business data using natural language, without requiring technical expertise. Built using Python, </a:t>
            </a:r>
            <a:r>
              <a:rPr kumimoji="0" lang="en-US" altLang="en-US" sz="2400" b="0" i="0" u="none" strike="noStrike" cap="none" normalizeH="0" baseline="0" dirty="0" err="1">
                <a:ln>
                  <a:noFill/>
                </a:ln>
                <a:solidFill>
                  <a:schemeClr val="tx1"/>
                </a:solidFill>
                <a:effectLst/>
                <a:latin typeface="Arial Narrow" panose="020B0606020202030204" pitchFamily="34" charset="0"/>
              </a:rPr>
              <a:t>Gradio</a:t>
            </a:r>
            <a:r>
              <a:rPr kumimoji="0" lang="en-US" altLang="en-US" sz="2400" b="0" i="0" u="none" strike="noStrike" cap="none" normalizeH="0" baseline="0" dirty="0">
                <a:ln>
                  <a:noFill/>
                </a:ln>
                <a:solidFill>
                  <a:schemeClr val="tx1"/>
                </a:solidFill>
                <a:effectLst/>
                <a:latin typeface="Arial Narrow" panose="020B0606020202030204" pitchFamily="34" charset="0"/>
              </a:rPr>
              <a:t>, and Prophet, the system allows CSV uploads and automatically handles data preprocessing such as type detection, missing value imputation, and column normalization. It identifies relevant sales features and generates statistical insights, interactive visualizations, and time-series forecasts. Leveraging machine learning models, it predicts future sales trends with high accuracy. The user-friendly browser interface ensures accessibility, while integration with natural language processing enables dynamic querying and real-time decision support, transforming traditional sales reporting into a proactive, AI-driven solution.</a:t>
            </a:r>
          </a:p>
        </p:txBody>
      </p:sp>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a:extLst>
              <a:ext uri="{FF2B5EF4-FFF2-40B4-BE49-F238E27FC236}">
                <a16:creationId xmlns:a16="http://schemas.microsoft.com/office/drawing/2014/main"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5" name="TextBox 4">
            <a:extLst>
              <a:ext uri="{FF2B5EF4-FFF2-40B4-BE49-F238E27FC236}">
                <a16:creationId xmlns:a16="http://schemas.microsoft.com/office/drawing/2014/main"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10" name="Picture 9">
            <a:extLst>
              <a:ext uri="{FF2B5EF4-FFF2-40B4-BE49-F238E27FC236}">
                <a16:creationId xmlns:a16="http://schemas.microsoft.com/office/drawing/2014/main" id="{BCBB5150-4E12-289B-7BF5-57B86AB83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82" y="2395630"/>
            <a:ext cx="11681836" cy="3160219"/>
          </a:xfrm>
          <a:prstGeom prst="rect">
            <a:avLst/>
          </a:prstGeom>
        </p:spPr>
      </p:pic>
    </p:spTree>
    <p:extLst>
      <p:ext uri="{BB962C8B-B14F-4D97-AF65-F5344CB8AC3E}">
        <p14:creationId xmlns:p14="http://schemas.microsoft.com/office/powerpoint/2010/main"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590</TotalTime>
  <Words>1886</Words>
  <Application>Microsoft Office PowerPoint</Application>
  <PresentationFormat>Widescreen</PresentationFormat>
  <Paragraphs>197</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Aptos</vt:lpstr>
      <vt:lpstr>Arial</vt:lpstr>
      <vt:lpstr>Arial Narrow</vt:lpstr>
      <vt:lpstr>Calibri</vt:lpstr>
      <vt:lpstr>Calibri Light</vt:lpstr>
      <vt:lpstr>Wingdings</vt: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MODULE 1 : Data Gathering and Upload</vt:lpstr>
      <vt:lpstr>MODULE 2 : Data Preprocessing</vt:lpstr>
      <vt:lpstr>MODULE 3 : Statistical Analysis</vt:lpstr>
      <vt:lpstr>MODULE 4 : Visualization</vt:lpstr>
      <vt:lpstr>MODULE 5 : Forecasting</vt:lpstr>
      <vt:lpstr>MODULE 6 : AI Query</vt:lpstr>
      <vt:lpstr>MODULE 7 : User Interface Module</vt:lpstr>
      <vt:lpstr>OUTPUT : Website Main Page</vt:lpstr>
      <vt:lpstr>OUTPUT : Ask Questions</vt:lpstr>
      <vt:lpstr>OUTPUT : Forecasting</vt:lpstr>
      <vt:lpstr>OUTPUT :  Sales Trend</vt:lpstr>
      <vt:lpstr>CONCLUSION &amp; FUTURE ENHANCEMENT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Matheswaran P</dc:creator>
  <cp:lastModifiedBy>vignesh v</cp:lastModifiedBy>
  <cp:revision>19</cp:revision>
  <dcterms:created xsi:type="dcterms:W3CDTF">2025-05-09T08:00:13Z</dcterms:created>
  <dcterms:modified xsi:type="dcterms:W3CDTF">2025-06-04T15:51:33Z</dcterms:modified>
</cp:coreProperties>
</file>