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E8dcxcDp0rHMSrt7DZfdpRilx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E92925-BAB0-49DA-87E8-ED14FF02E2CB}">
  <a:tblStyle styleId="{2EE92925-BAB0-49DA-87E8-ED14FF02E2C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401931401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f40193140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401931401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f401931401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401931401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f401931401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401931401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f401931401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40193140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f40193140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85aeb1237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85aeb1237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285aeb1237_1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85aeb1237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85aeb1237_1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285aeb1237_1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401931401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f401931401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13.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14.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352275" y="2126750"/>
            <a:ext cx="9476700" cy="9066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lang="en-IN" sz="3000"/>
              <a:t>Prediction of COPD using machine </a:t>
            </a:r>
            <a:endParaRPr sz="3000"/>
          </a:p>
          <a:p>
            <a:pPr indent="0" lvl="0" marL="0" rtl="0" algn="ctr">
              <a:lnSpc>
                <a:spcPct val="90000"/>
              </a:lnSpc>
              <a:spcBef>
                <a:spcPts val="0"/>
              </a:spcBef>
              <a:spcAft>
                <a:spcPts val="0"/>
              </a:spcAft>
              <a:buClr>
                <a:schemeClr val="dk1"/>
              </a:buClr>
              <a:buSzPts val="1100"/>
              <a:buFont typeface="Arial"/>
              <a:buNone/>
            </a:pPr>
            <a:r>
              <a:rPr lang="en-IN" sz="3000"/>
              <a:t>learning technique</a:t>
            </a:r>
            <a:endParaRPr sz="3000"/>
          </a:p>
        </p:txBody>
      </p:sp>
      <p:sp>
        <p:nvSpPr>
          <p:cNvPr id="89" name="Google Shape;89;p1"/>
          <p:cNvSpPr txBox="1"/>
          <p:nvPr>
            <p:ph idx="1" type="subTitle"/>
          </p:nvPr>
        </p:nvSpPr>
        <p:spPr>
          <a:xfrm>
            <a:off x="1352275" y="3602050"/>
            <a:ext cx="4581000" cy="20004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solidFill>
                  <a:schemeClr val="dk1"/>
                </a:solidFill>
                <a:latin typeface="Calibri"/>
                <a:ea typeface="Calibri"/>
                <a:cs typeface="Calibri"/>
                <a:sym typeface="Calibri"/>
              </a:rPr>
              <a:t>Team Members</a:t>
            </a:r>
            <a:endParaRPr/>
          </a:p>
          <a:p>
            <a:pPr indent="0" lvl="0" marL="0" rtl="0" algn="ctr">
              <a:lnSpc>
                <a:spcPct val="90000"/>
              </a:lnSpc>
              <a:spcBef>
                <a:spcPts val="1000"/>
              </a:spcBef>
              <a:spcAft>
                <a:spcPts val="0"/>
              </a:spcAft>
              <a:buClr>
                <a:schemeClr val="dk1"/>
              </a:buClr>
              <a:buSzPts val="2400"/>
              <a:buNone/>
            </a:pPr>
            <a:r>
              <a:rPr lang="en-IN"/>
              <a:t>111518106173 : Vignesh R</a:t>
            </a:r>
            <a:endParaRPr/>
          </a:p>
          <a:p>
            <a:pPr indent="0" lvl="0" marL="0" rtl="0" algn="ctr">
              <a:lnSpc>
                <a:spcPct val="90000"/>
              </a:lnSpc>
              <a:spcBef>
                <a:spcPts val="1000"/>
              </a:spcBef>
              <a:spcAft>
                <a:spcPts val="0"/>
              </a:spcAft>
              <a:buClr>
                <a:schemeClr val="dk1"/>
              </a:buClr>
              <a:buSzPts val="2400"/>
              <a:buNone/>
            </a:pPr>
            <a:r>
              <a:rPr lang="en-IN"/>
              <a:t>111518106177 : Vinod Kumar P</a:t>
            </a:r>
            <a:endParaRPr/>
          </a:p>
          <a:p>
            <a:pPr indent="0" lvl="0" marL="0" rtl="0" algn="ctr">
              <a:lnSpc>
                <a:spcPct val="90000"/>
              </a:lnSpc>
              <a:spcBef>
                <a:spcPts val="1000"/>
              </a:spcBef>
              <a:spcAft>
                <a:spcPts val="0"/>
              </a:spcAft>
              <a:buClr>
                <a:schemeClr val="dk1"/>
              </a:buClr>
              <a:buSzPts val="2400"/>
              <a:buNone/>
            </a:pPr>
            <a:r>
              <a:rPr lang="en-IN"/>
              <a:t>11519106150 : SIva Kumar G</a:t>
            </a:r>
            <a:endParaRPr/>
          </a:p>
        </p:txBody>
      </p:sp>
      <p:sp>
        <p:nvSpPr>
          <p:cNvPr id="90" name="Google Shape;90;p1"/>
          <p:cNvSpPr txBox="1"/>
          <p:nvPr/>
        </p:nvSpPr>
        <p:spPr>
          <a:xfrm>
            <a:off x="6395675" y="3570675"/>
            <a:ext cx="4713300" cy="20004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00"/>
              </a:buClr>
              <a:buSzPts val="2400"/>
              <a:buFont typeface="Arial"/>
              <a:buNone/>
            </a:pPr>
            <a:r>
              <a:rPr lang="en-IN" sz="2400">
                <a:latin typeface="Times New Roman"/>
                <a:ea typeface="Times New Roman"/>
                <a:cs typeface="Times New Roman"/>
                <a:sym typeface="Times New Roman"/>
              </a:rPr>
              <a:t>Project Guide</a:t>
            </a:r>
            <a:endParaRPr sz="2400"/>
          </a:p>
          <a:p>
            <a:pPr indent="0" lvl="0" marL="0" rtl="0" algn="l">
              <a:lnSpc>
                <a:spcPct val="90000"/>
              </a:lnSpc>
              <a:spcBef>
                <a:spcPts val="1001"/>
              </a:spcBef>
              <a:spcAft>
                <a:spcPts val="0"/>
              </a:spcAft>
              <a:buClr>
                <a:srgbClr val="000000"/>
              </a:buClr>
              <a:buSzPts val="2400"/>
              <a:buFont typeface="Arial"/>
              <a:buNone/>
            </a:pPr>
            <a:r>
              <a:rPr lang="en-IN" sz="2400">
                <a:latin typeface="Times New Roman"/>
                <a:ea typeface="Times New Roman"/>
                <a:cs typeface="Times New Roman"/>
                <a:sym typeface="Times New Roman"/>
              </a:rPr>
              <a:t>Name: Mr. Jaiganesh B</a:t>
            </a:r>
            <a:endParaRPr sz="2400"/>
          </a:p>
          <a:p>
            <a:pPr indent="0" lvl="0" marL="0" rtl="0" algn="l">
              <a:lnSpc>
                <a:spcPct val="90000"/>
              </a:lnSpc>
              <a:spcBef>
                <a:spcPts val="1001"/>
              </a:spcBef>
              <a:spcAft>
                <a:spcPts val="0"/>
              </a:spcAft>
              <a:buClr>
                <a:srgbClr val="000000"/>
              </a:buClr>
              <a:buSzPts val="2400"/>
              <a:buFont typeface="Arial"/>
              <a:buNone/>
            </a:pPr>
            <a:r>
              <a:rPr lang="en-IN" sz="2400">
                <a:latin typeface="Times New Roman"/>
                <a:ea typeface="Times New Roman"/>
                <a:cs typeface="Times New Roman"/>
                <a:sym typeface="Times New Roman"/>
              </a:rPr>
              <a:t>Designation</a:t>
            </a:r>
            <a:r>
              <a:rPr lang="en-IN" sz="2400"/>
              <a:t>: Assistant Professor</a:t>
            </a:r>
            <a:endParaRPr sz="2400"/>
          </a:p>
          <a:p>
            <a:pPr indent="0" lvl="0" marL="0" rtl="0" algn="l">
              <a:lnSpc>
                <a:spcPct val="90000"/>
              </a:lnSpc>
              <a:spcBef>
                <a:spcPts val="1001"/>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grpSp>
        <p:nvGrpSpPr>
          <p:cNvPr id="91" name="Google Shape;91;p1"/>
          <p:cNvGrpSpPr/>
          <p:nvPr/>
        </p:nvGrpSpPr>
        <p:grpSpPr>
          <a:xfrm>
            <a:off x="0" y="1"/>
            <a:ext cx="12192000" cy="1304462"/>
            <a:chOff x="0" y="1"/>
            <a:chExt cx="12192000" cy="1304462"/>
          </a:xfrm>
        </p:grpSpPr>
        <p:sp>
          <p:nvSpPr>
            <p:cNvPr id="92" name="Google Shape;92;p1"/>
            <p:cNvSpPr/>
            <p:nvPr/>
          </p:nvSpPr>
          <p:spPr>
            <a:xfrm>
              <a:off x="0" y="1"/>
              <a:ext cx="12192000" cy="1304462"/>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94" name="Google Shape;94;p1"/>
          <p:cNvPicPr preferRelativeResize="0"/>
          <p:nvPr/>
        </p:nvPicPr>
        <p:blipFill rotWithShape="1">
          <a:blip r:embed="rId4">
            <a:alphaModFix/>
          </a:blip>
          <a:srcRect b="10752" l="31064" r="33881" t="10968"/>
          <a:stretch/>
        </p:blipFill>
        <p:spPr>
          <a:xfrm>
            <a:off x="10305369" y="41861"/>
            <a:ext cx="1047233" cy="1189370"/>
          </a:xfrm>
          <a:prstGeom prst="rect">
            <a:avLst/>
          </a:prstGeom>
          <a:noFill/>
          <a:ln>
            <a:noFill/>
          </a:ln>
        </p:spPr>
      </p:pic>
      <p:sp>
        <p:nvSpPr>
          <p:cNvPr id="95" name="Google Shape;95;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96" name="Google Shape;9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f401931401_0_49"/>
          <p:cNvSpPr txBox="1"/>
          <p:nvPr>
            <p:ph idx="1" type="body"/>
          </p:nvPr>
        </p:nvSpPr>
        <p:spPr>
          <a:xfrm>
            <a:off x="244699" y="1558345"/>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457200" rtl="0" algn="ctr">
              <a:spcBef>
                <a:spcPts val="0"/>
              </a:spcBef>
              <a:spcAft>
                <a:spcPts val="0"/>
              </a:spcAft>
              <a:buNone/>
            </a:pPr>
            <a:r>
              <a:t/>
            </a:r>
            <a:endParaRPr b="1">
              <a:latin typeface="Times New Roman"/>
              <a:ea typeface="Times New Roman"/>
              <a:cs typeface="Times New Roman"/>
              <a:sym typeface="Times New Roman"/>
            </a:endParaRPr>
          </a:p>
        </p:txBody>
      </p:sp>
      <p:sp>
        <p:nvSpPr>
          <p:cNvPr id="201" name="Google Shape;201;gf401931401_0_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202" name="Google Shape;202;gf401931401_0_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203" name="Google Shape;203;gf401931401_0_49"/>
          <p:cNvGrpSpPr/>
          <p:nvPr/>
        </p:nvGrpSpPr>
        <p:grpSpPr>
          <a:xfrm>
            <a:off x="0" y="1"/>
            <a:ext cx="12192000" cy="1304400"/>
            <a:chOff x="0" y="1"/>
            <a:chExt cx="12192000" cy="1304400"/>
          </a:xfrm>
        </p:grpSpPr>
        <p:sp>
          <p:nvSpPr>
            <p:cNvPr id="204" name="Google Shape;204;gf401931401_0_49"/>
            <p:cNvSpPr/>
            <p:nvPr/>
          </p:nvSpPr>
          <p:spPr>
            <a:xfrm>
              <a:off x="0" y="1"/>
              <a:ext cx="12192000" cy="13044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5" name="Google Shape;205;gf401931401_0_49"/>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206" name="Google Shape;206;gf401931401_0_49"/>
          <p:cNvPicPr preferRelativeResize="0"/>
          <p:nvPr/>
        </p:nvPicPr>
        <p:blipFill rotWithShape="1">
          <a:blip r:embed="rId4">
            <a:alphaModFix/>
          </a:blip>
          <a:srcRect b="10755" l="31065" r="33880" t="10966"/>
          <a:stretch/>
        </p:blipFill>
        <p:spPr>
          <a:xfrm>
            <a:off x="10305369" y="41861"/>
            <a:ext cx="1047233" cy="1189370"/>
          </a:xfrm>
          <a:prstGeom prst="rect">
            <a:avLst/>
          </a:prstGeom>
          <a:noFill/>
          <a:ln>
            <a:noFill/>
          </a:ln>
        </p:spPr>
      </p:pic>
      <p:sp>
        <p:nvSpPr>
          <p:cNvPr id="207" name="Google Shape;207;gf401931401_0_49"/>
          <p:cNvSpPr txBox="1"/>
          <p:nvPr/>
        </p:nvSpPr>
        <p:spPr>
          <a:xfrm>
            <a:off x="3176425" y="5614625"/>
            <a:ext cx="6250200" cy="400200"/>
          </a:xfrm>
          <a:prstGeom prst="rect">
            <a:avLst/>
          </a:prstGeom>
          <a:noFill/>
          <a:ln cap="flat" cmpd="sng" w="9525">
            <a:solidFill>
              <a:srgbClr val="00206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Calibri"/>
                <a:ea typeface="Calibri"/>
                <a:cs typeface="Calibri"/>
                <a:sym typeface="Calibri"/>
              </a:rPr>
              <a:t>Sub Plots</a:t>
            </a:r>
            <a:endParaRPr>
              <a:latin typeface="Calibri"/>
              <a:ea typeface="Calibri"/>
              <a:cs typeface="Calibri"/>
              <a:sym typeface="Calibri"/>
            </a:endParaRPr>
          </a:p>
        </p:txBody>
      </p:sp>
      <p:pic>
        <p:nvPicPr>
          <p:cNvPr id="208" name="Google Shape;208;gf401931401_0_49"/>
          <p:cNvPicPr preferRelativeResize="0"/>
          <p:nvPr/>
        </p:nvPicPr>
        <p:blipFill>
          <a:blip r:embed="rId5">
            <a:alphaModFix/>
          </a:blip>
          <a:stretch>
            <a:fillRect/>
          </a:stretch>
        </p:blipFill>
        <p:spPr>
          <a:xfrm>
            <a:off x="1111025" y="2021700"/>
            <a:ext cx="4192725" cy="3144550"/>
          </a:xfrm>
          <a:prstGeom prst="rect">
            <a:avLst/>
          </a:prstGeom>
          <a:noFill/>
          <a:ln>
            <a:noFill/>
          </a:ln>
        </p:spPr>
      </p:pic>
      <p:pic>
        <p:nvPicPr>
          <p:cNvPr id="209" name="Google Shape;209;gf401931401_0_49"/>
          <p:cNvPicPr preferRelativeResize="0"/>
          <p:nvPr/>
        </p:nvPicPr>
        <p:blipFill>
          <a:blip r:embed="rId6">
            <a:alphaModFix/>
          </a:blip>
          <a:stretch>
            <a:fillRect/>
          </a:stretch>
        </p:blipFill>
        <p:spPr>
          <a:xfrm>
            <a:off x="5531550" y="1791100"/>
            <a:ext cx="5772150" cy="369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f401931401_0_11"/>
          <p:cNvSpPr txBox="1"/>
          <p:nvPr>
            <p:ph idx="1" type="body"/>
          </p:nvPr>
        </p:nvSpPr>
        <p:spPr>
          <a:xfrm>
            <a:off x="244699" y="1558345"/>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None/>
            </a:pPr>
            <a:r>
              <a:rPr b="1" lang="en-IN">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215" name="Google Shape;215;gf401931401_0_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216" name="Google Shape;216;gf401931401_0_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217" name="Google Shape;217;gf401931401_0_11"/>
          <p:cNvGrpSpPr/>
          <p:nvPr/>
        </p:nvGrpSpPr>
        <p:grpSpPr>
          <a:xfrm>
            <a:off x="0" y="1"/>
            <a:ext cx="12192000" cy="1304400"/>
            <a:chOff x="0" y="1"/>
            <a:chExt cx="12192000" cy="1304400"/>
          </a:xfrm>
        </p:grpSpPr>
        <p:sp>
          <p:nvSpPr>
            <p:cNvPr id="218" name="Google Shape;218;gf401931401_0_11"/>
            <p:cNvSpPr/>
            <p:nvPr/>
          </p:nvSpPr>
          <p:spPr>
            <a:xfrm>
              <a:off x="0" y="1"/>
              <a:ext cx="12192000" cy="13044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9" name="Google Shape;219;gf401931401_0_11"/>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220" name="Google Shape;220;gf401931401_0_11"/>
          <p:cNvPicPr preferRelativeResize="0"/>
          <p:nvPr/>
        </p:nvPicPr>
        <p:blipFill rotWithShape="1">
          <a:blip r:embed="rId4">
            <a:alphaModFix/>
          </a:blip>
          <a:srcRect b="10755" l="31065" r="33880" t="10966"/>
          <a:stretch/>
        </p:blipFill>
        <p:spPr>
          <a:xfrm>
            <a:off x="10305369" y="41861"/>
            <a:ext cx="1047233" cy="1189370"/>
          </a:xfrm>
          <a:prstGeom prst="rect">
            <a:avLst/>
          </a:prstGeom>
          <a:noFill/>
          <a:ln>
            <a:noFill/>
          </a:ln>
        </p:spPr>
      </p:pic>
      <p:pic>
        <p:nvPicPr>
          <p:cNvPr id="221" name="Google Shape;221;gf401931401_0_11"/>
          <p:cNvPicPr preferRelativeResize="0"/>
          <p:nvPr/>
        </p:nvPicPr>
        <p:blipFill>
          <a:blip r:embed="rId5">
            <a:alphaModFix/>
          </a:blip>
          <a:stretch>
            <a:fillRect/>
          </a:stretch>
        </p:blipFill>
        <p:spPr>
          <a:xfrm>
            <a:off x="676950" y="1939775"/>
            <a:ext cx="2609850" cy="2457450"/>
          </a:xfrm>
          <a:prstGeom prst="rect">
            <a:avLst/>
          </a:prstGeom>
          <a:noFill/>
          <a:ln>
            <a:noFill/>
          </a:ln>
        </p:spPr>
      </p:pic>
      <p:pic>
        <p:nvPicPr>
          <p:cNvPr id="222" name="Google Shape;222;gf401931401_0_11"/>
          <p:cNvPicPr preferRelativeResize="0"/>
          <p:nvPr/>
        </p:nvPicPr>
        <p:blipFill>
          <a:blip r:embed="rId6">
            <a:alphaModFix/>
          </a:blip>
          <a:stretch>
            <a:fillRect/>
          </a:stretch>
        </p:blipFill>
        <p:spPr>
          <a:xfrm>
            <a:off x="3665800" y="1935013"/>
            <a:ext cx="2609850" cy="2466975"/>
          </a:xfrm>
          <a:prstGeom prst="rect">
            <a:avLst/>
          </a:prstGeom>
          <a:noFill/>
          <a:ln>
            <a:noFill/>
          </a:ln>
        </p:spPr>
      </p:pic>
      <p:pic>
        <p:nvPicPr>
          <p:cNvPr id="223" name="Google Shape;223;gf401931401_0_11"/>
          <p:cNvPicPr preferRelativeResize="0"/>
          <p:nvPr/>
        </p:nvPicPr>
        <p:blipFill>
          <a:blip r:embed="rId7">
            <a:alphaModFix/>
          </a:blip>
          <a:stretch>
            <a:fillRect/>
          </a:stretch>
        </p:blipFill>
        <p:spPr>
          <a:xfrm>
            <a:off x="6586650" y="1901688"/>
            <a:ext cx="2600325" cy="2533650"/>
          </a:xfrm>
          <a:prstGeom prst="rect">
            <a:avLst/>
          </a:prstGeom>
          <a:noFill/>
          <a:ln>
            <a:noFill/>
          </a:ln>
        </p:spPr>
      </p:pic>
      <p:pic>
        <p:nvPicPr>
          <p:cNvPr id="224" name="Google Shape;224;gf401931401_0_11"/>
          <p:cNvPicPr preferRelativeResize="0"/>
          <p:nvPr/>
        </p:nvPicPr>
        <p:blipFill>
          <a:blip r:embed="rId8">
            <a:alphaModFix/>
          </a:blip>
          <a:stretch>
            <a:fillRect/>
          </a:stretch>
        </p:blipFill>
        <p:spPr>
          <a:xfrm>
            <a:off x="9284125" y="1939775"/>
            <a:ext cx="2552700" cy="2514600"/>
          </a:xfrm>
          <a:prstGeom prst="rect">
            <a:avLst/>
          </a:prstGeom>
          <a:noFill/>
          <a:ln>
            <a:noFill/>
          </a:ln>
        </p:spPr>
      </p:pic>
      <p:sp>
        <p:nvSpPr>
          <p:cNvPr id="225" name="Google Shape;225;gf401931401_0_11"/>
          <p:cNvSpPr txBox="1"/>
          <p:nvPr/>
        </p:nvSpPr>
        <p:spPr>
          <a:xfrm>
            <a:off x="3269050" y="5416450"/>
            <a:ext cx="6243600" cy="400200"/>
          </a:xfrm>
          <a:prstGeom prst="rect">
            <a:avLst/>
          </a:prstGeom>
          <a:noFill/>
          <a:ln cap="flat" cmpd="sng" w="9525">
            <a:solidFill>
              <a:srgbClr val="00206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Calibri"/>
                <a:ea typeface="Calibri"/>
                <a:cs typeface="Calibri"/>
                <a:sym typeface="Calibri"/>
              </a:rPr>
              <a:t>Accuracy </a:t>
            </a:r>
            <a:r>
              <a:rPr lang="en-IN">
                <a:latin typeface="Calibri"/>
                <a:ea typeface="Calibri"/>
                <a:cs typeface="Calibri"/>
                <a:sym typeface="Calibri"/>
              </a:rPr>
              <a:t>comparison</a:t>
            </a:r>
            <a:r>
              <a:rPr lang="en-IN">
                <a:latin typeface="Calibri"/>
                <a:ea typeface="Calibri"/>
                <a:cs typeface="Calibri"/>
                <a:sym typeface="Calibri"/>
              </a:rPr>
              <a:t> of various Algorithms</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f401931401_0_78"/>
          <p:cNvSpPr txBox="1"/>
          <p:nvPr>
            <p:ph idx="1" type="body"/>
          </p:nvPr>
        </p:nvSpPr>
        <p:spPr>
          <a:xfrm>
            <a:off x="289449" y="1557270"/>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None/>
            </a:pPr>
            <a:r>
              <a:rPr b="1" lang="en-IN">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231" name="Google Shape;231;gf401931401_0_7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232" name="Google Shape;232;gf401931401_0_7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233" name="Google Shape;233;gf401931401_0_78"/>
          <p:cNvGrpSpPr/>
          <p:nvPr/>
        </p:nvGrpSpPr>
        <p:grpSpPr>
          <a:xfrm>
            <a:off x="0" y="1"/>
            <a:ext cx="12192000" cy="1304400"/>
            <a:chOff x="0" y="1"/>
            <a:chExt cx="12192000" cy="1304400"/>
          </a:xfrm>
        </p:grpSpPr>
        <p:sp>
          <p:nvSpPr>
            <p:cNvPr id="234" name="Google Shape;234;gf401931401_0_78"/>
            <p:cNvSpPr/>
            <p:nvPr/>
          </p:nvSpPr>
          <p:spPr>
            <a:xfrm>
              <a:off x="0" y="1"/>
              <a:ext cx="12192000" cy="13044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5" name="Google Shape;235;gf401931401_0_78"/>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236" name="Google Shape;236;gf401931401_0_78"/>
          <p:cNvPicPr preferRelativeResize="0"/>
          <p:nvPr/>
        </p:nvPicPr>
        <p:blipFill rotWithShape="1">
          <a:blip r:embed="rId4">
            <a:alphaModFix/>
          </a:blip>
          <a:srcRect b="10755" l="31065" r="33880" t="10966"/>
          <a:stretch/>
        </p:blipFill>
        <p:spPr>
          <a:xfrm>
            <a:off x="10305369" y="41861"/>
            <a:ext cx="1047233" cy="1189370"/>
          </a:xfrm>
          <a:prstGeom prst="rect">
            <a:avLst/>
          </a:prstGeom>
          <a:noFill/>
          <a:ln>
            <a:noFill/>
          </a:ln>
        </p:spPr>
      </p:pic>
      <p:sp>
        <p:nvSpPr>
          <p:cNvPr id="237" name="Google Shape;237;gf401931401_0_78"/>
          <p:cNvSpPr txBox="1"/>
          <p:nvPr/>
        </p:nvSpPr>
        <p:spPr>
          <a:xfrm>
            <a:off x="2974200" y="5388538"/>
            <a:ext cx="6243600" cy="400200"/>
          </a:xfrm>
          <a:prstGeom prst="rect">
            <a:avLst/>
          </a:prstGeom>
          <a:noFill/>
          <a:ln cap="flat" cmpd="sng" w="9525">
            <a:solidFill>
              <a:srgbClr val="00206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Calibri"/>
                <a:ea typeface="Calibri"/>
                <a:cs typeface="Calibri"/>
                <a:sym typeface="Calibri"/>
              </a:rPr>
              <a:t>Heat map of the data</a:t>
            </a:r>
            <a:endParaRPr>
              <a:latin typeface="Calibri"/>
              <a:ea typeface="Calibri"/>
              <a:cs typeface="Calibri"/>
              <a:sym typeface="Calibri"/>
            </a:endParaRPr>
          </a:p>
        </p:txBody>
      </p:sp>
      <p:pic>
        <p:nvPicPr>
          <p:cNvPr id="238" name="Google Shape;238;gf401931401_0_78"/>
          <p:cNvPicPr preferRelativeResize="0"/>
          <p:nvPr/>
        </p:nvPicPr>
        <p:blipFill>
          <a:blip r:embed="rId5">
            <a:alphaModFix/>
          </a:blip>
          <a:stretch>
            <a:fillRect/>
          </a:stretch>
        </p:blipFill>
        <p:spPr>
          <a:xfrm>
            <a:off x="3396825" y="1583075"/>
            <a:ext cx="5112524" cy="3805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f401931401_0_95"/>
          <p:cNvSpPr txBox="1"/>
          <p:nvPr>
            <p:ph idx="1" type="body"/>
          </p:nvPr>
        </p:nvSpPr>
        <p:spPr>
          <a:xfrm>
            <a:off x="289449" y="1557270"/>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None/>
            </a:pPr>
            <a:r>
              <a:rPr b="1" lang="en-IN">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244" name="Google Shape;244;gf401931401_0_9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245" name="Google Shape;245;gf401931401_0_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246" name="Google Shape;246;gf401931401_0_95"/>
          <p:cNvGrpSpPr/>
          <p:nvPr/>
        </p:nvGrpSpPr>
        <p:grpSpPr>
          <a:xfrm>
            <a:off x="0" y="1"/>
            <a:ext cx="12192000" cy="1304400"/>
            <a:chOff x="0" y="1"/>
            <a:chExt cx="12192000" cy="1304400"/>
          </a:xfrm>
        </p:grpSpPr>
        <p:sp>
          <p:nvSpPr>
            <p:cNvPr id="247" name="Google Shape;247;gf401931401_0_95"/>
            <p:cNvSpPr/>
            <p:nvPr/>
          </p:nvSpPr>
          <p:spPr>
            <a:xfrm>
              <a:off x="0" y="1"/>
              <a:ext cx="12192000" cy="13044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8" name="Google Shape;248;gf401931401_0_95"/>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249" name="Google Shape;249;gf401931401_0_95"/>
          <p:cNvPicPr preferRelativeResize="0"/>
          <p:nvPr/>
        </p:nvPicPr>
        <p:blipFill rotWithShape="1">
          <a:blip r:embed="rId4">
            <a:alphaModFix/>
          </a:blip>
          <a:srcRect b="10755" l="31065" r="33880" t="10966"/>
          <a:stretch/>
        </p:blipFill>
        <p:spPr>
          <a:xfrm>
            <a:off x="10305369" y="41861"/>
            <a:ext cx="1047233" cy="1189370"/>
          </a:xfrm>
          <a:prstGeom prst="rect">
            <a:avLst/>
          </a:prstGeom>
          <a:noFill/>
          <a:ln>
            <a:noFill/>
          </a:ln>
        </p:spPr>
      </p:pic>
      <p:sp>
        <p:nvSpPr>
          <p:cNvPr id="250" name="Google Shape;250;gf401931401_0_95"/>
          <p:cNvSpPr txBox="1"/>
          <p:nvPr/>
        </p:nvSpPr>
        <p:spPr>
          <a:xfrm>
            <a:off x="2974200" y="5388538"/>
            <a:ext cx="6243600" cy="400200"/>
          </a:xfrm>
          <a:prstGeom prst="rect">
            <a:avLst/>
          </a:prstGeom>
          <a:noFill/>
          <a:ln cap="flat" cmpd="sng" w="9525">
            <a:solidFill>
              <a:srgbClr val="00206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Calibri"/>
                <a:ea typeface="Calibri"/>
                <a:cs typeface="Calibri"/>
                <a:sym typeface="Calibri"/>
              </a:rPr>
              <a:t>FInal Output</a:t>
            </a:r>
            <a:endParaRPr>
              <a:latin typeface="Calibri"/>
              <a:ea typeface="Calibri"/>
              <a:cs typeface="Calibri"/>
              <a:sym typeface="Calibri"/>
            </a:endParaRPr>
          </a:p>
        </p:txBody>
      </p:sp>
      <p:pic>
        <p:nvPicPr>
          <p:cNvPr id="251" name="Google Shape;251;gf401931401_0_95"/>
          <p:cNvPicPr preferRelativeResize="0"/>
          <p:nvPr/>
        </p:nvPicPr>
        <p:blipFill>
          <a:blip r:embed="rId5">
            <a:alphaModFix/>
          </a:blip>
          <a:stretch>
            <a:fillRect/>
          </a:stretch>
        </p:blipFill>
        <p:spPr>
          <a:xfrm>
            <a:off x="2681438" y="1743838"/>
            <a:ext cx="6829124" cy="3506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0"/>
          <p:cNvSpPr txBox="1"/>
          <p:nvPr>
            <p:ph idx="1" type="body"/>
          </p:nvPr>
        </p:nvSpPr>
        <p:spPr>
          <a:xfrm>
            <a:off x="244699" y="1558345"/>
            <a:ext cx="11745532" cy="4546242"/>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60000"/>
              </a:lnSpc>
              <a:spcBef>
                <a:spcPts val="0"/>
              </a:spcBef>
              <a:spcAft>
                <a:spcPts val="0"/>
              </a:spcAft>
              <a:buClr>
                <a:schemeClr val="dk1"/>
              </a:buClr>
              <a:buSzPts val="1822"/>
              <a:buFont typeface="Arial"/>
              <a:buNone/>
            </a:pPr>
            <a:r>
              <a:rPr b="1" lang="en-IN" sz="2114">
                <a:latin typeface="Times New Roman"/>
                <a:ea typeface="Times New Roman"/>
                <a:cs typeface="Times New Roman"/>
                <a:sym typeface="Times New Roman"/>
              </a:rPr>
              <a:t>REFERENCES</a:t>
            </a:r>
            <a:endParaRPr sz="2114">
              <a:latin typeface="Times New Roman"/>
              <a:ea typeface="Times New Roman"/>
              <a:cs typeface="Times New Roman"/>
              <a:sym typeface="Times New Roman"/>
            </a:endParaRPr>
          </a:p>
          <a:p>
            <a:pPr indent="0" lvl="0" marL="0" rtl="0" algn="ctr">
              <a:lnSpc>
                <a:spcPct val="60000"/>
              </a:lnSpc>
              <a:spcBef>
                <a:spcPts val="0"/>
              </a:spcBef>
              <a:spcAft>
                <a:spcPts val="0"/>
              </a:spcAft>
              <a:buClr>
                <a:schemeClr val="dk1"/>
              </a:buClr>
              <a:buSzPts val="1822"/>
              <a:buFont typeface="Arial"/>
              <a:buNone/>
            </a:pPr>
            <a:r>
              <a:t/>
            </a:r>
            <a:endParaRPr sz="2114">
              <a:latin typeface="Times New Roman"/>
              <a:ea typeface="Times New Roman"/>
              <a:cs typeface="Times New Roman"/>
              <a:sym typeface="Times New Roman"/>
            </a:endParaRPr>
          </a:p>
          <a:p>
            <a:pPr indent="-323532" lvl="0" marL="457200" rtl="0" algn="just">
              <a:lnSpc>
                <a:spcPct val="95000"/>
              </a:lnSpc>
              <a:spcBef>
                <a:spcPts val="0"/>
              </a:spcBef>
              <a:spcAft>
                <a:spcPts val="0"/>
              </a:spcAft>
              <a:buSzPts val="1495"/>
              <a:buFont typeface="Times New Roman"/>
              <a:buChar char="❖"/>
            </a:pPr>
            <a:r>
              <a:rPr lang="en-IN" sz="1495">
                <a:latin typeface="Times New Roman"/>
                <a:ea typeface="Times New Roman"/>
                <a:cs typeface="Times New Roman"/>
                <a:sym typeface="Times New Roman"/>
              </a:rPr>
              <a:t>M. H. Miglioranza et al., "Pulmonary congestion evaluated by lung ultrasound predicts decompensation in heart failure outpatients," </a:t>
            </a:r>
            <a:r>
              <a:rPr i="1" lang="en-IN" sz="1495">
                <a:latin typeface="Times New Roman"/>
                <a:ea typeface="Times New Roman"/>
                <a:cs typeface="Times New Roman"/>
                <a:sym typeface="Times New Roman"/>
              </a:rPr>
              <a:t>Int J Cardiol</a:t>
            </a:r>
            <a:r>
              <a:rPr lang="en-IN" sz="1495">
                <a:latin typeface="Times New Roman"/>
                <a:ea typeface="Times New Roman"/>
                <a:cs typeface="Times New Roman"/>
                <a:sym typeface="Times New Roman"/>
              </a:rPr>
              <a:t>, </a:t>
            </a:r>
            <a:r>
              <a:rPr i="1" lang="en-IN" sz="1495">
                <a:latin typeface="Times New Roman"/>
                <a:ea typeface="Times New Roman"/>
                <a:cs typeface="Times New Roman"/>
                <a:sym typeface="Times New Roman"/>
              </a:rPr>
              <a:t>vol. 240</a:t>
            </a:r>
            <a:r>
              <a:rPr lang="en-IN" sz="1495">
                <a:latin typeface="Times New Roman"/>
                <a:ea typeface="Times New Roman"/>
                <a:cs typeface="Times New Roman"/>
                <a:sym typeface="Times New Roman"/>
              </a:rPr>
              <a:t>, pp. 271-278, Aug 1 2017, doi: 10.1016/j.ijcard.2017.02.150. </a:t>
            </a:r>
            <a:endParaRPr sz="1495">
              <a:latin typeface="Times New Roman"/>
              <a:ea typeface="Times New Roman"/>
              <a:cs typeface="Times New Roman"/>
              <a:sym typeface="Times New Roman"/>
            </a:endParaRPr>
          </a:p>
          <a:p>
            <a:pPr indent="0" lvl="0" marL="457200" rtl="0" algn="just">
              <a:lnSpc>
                <a:spcPct val="130000"/>
              </a:lnSpc>
              <a:spcBef>
                <a:spcPts val="0"/>
              </a:spcBef>
              <a:spcAft>
                <a:spcPts val="0"/>
              </a:spcAft>
              <a:buNone/>
            </a:pPr>
            <a:r>
              <a:t/>
            </a:r>
            <a:endParaRPr sz="1495">
              <a:latin typeface="Times New Roman"/>
              <a:ea typeface="Times New Roman"/>
              <a:cs typeface="Times New Roman"/>
              <a:sym typeface="Times New Roman"/>
            </a:endParaRPr>
          </a:p>
          <a:p>
            <a:pPr indent="-323532" lvl="0" marL="457200" rtl="0" algn="l">
              <a:lnSpc>
                <a:spcPct val="130000"/>
              </a:lnSpc>
              <a:spcBef>
                <a:spcPts val="0"/>
              </a:spcBef>
              <a:spcAft>
                <a:spcPts val="0"/>
              </a:spcAft>
              <a:buSzPts val="1495"/>
              <a:buFont typeface="Times New Roman"/>
              <a:buChar char="❖"/>
            </a:pPr>
            <a:r>
              <a:rPr lang="en-IN" sz="1495">
                <a:latin typeface="Times New Roman"/>
                <a:ea typeface="Times New Roman"/>
                <a:cs typeface="Times New Roman"/>
                <a:sym typeface="Times New Roman"/>
              </a:rPr>
              <a:t>E. Picano and P. A. Pellikka, "Ultrasound of extravascular lung water: a new standard for pulmonary congestion," </a:t>
            </a:r>
            <a:r>
              <a:rPr i="1" lang="en-IN" sz="1495">
                <a:latin typeface="Times New Roman"/>
                <a:ea typeface="Times New Roman"/>
                <a:cs typeface="Times New Roman"/>
                <a:sym typeface="Times New Roman"/>
              </a:rPr>
              <a:t>Eur Heart J, vol. 37</a:t>
            </a:r>
            <a:r>
              <a:rPr lang="en-IN" sz="1495">
                <a:latin typeface="Times New Roman"/>
                <a:ea typeface="Times New Roman"/>
                <a:cs typeface="Times New Roman"/>
                <a:sym typeface="Times New Roman"/>
              </a:rPr>
              <a:t>, no. 27, pp. 2097-104, Jul 14 2016, doi: 10.1093/eurheartj/ehw164</a:t>
            </a:r>
            <a:endParaRPr sz="1495">
              <a:latin typeface="Times New Roman"/>
              <a:ea typeface="Times New Roman"/>
              <a:cs typeface="Times New Roman"/>
              <a:sym typeface="Times New Roman"/>
            </a:endParaRPr>
          </a:p>
          <a:p>
            <a:pPr indent="0" lvl="0" marL="914400" rtl="0" algn="l">
              <a:lnSpc>
                <a:spcPct val="130000"/>
              </a:lnSpc>
              <a:spcBef>
                <a:spcPts val="0"/>
              </a:spcBef>
              <a:spcAft>
                <a:spcPts val="0"/>
              </a:spcAft>
              <a:buNone/>
            </a:pPr>
            <a:r>
              <a:t/>
            </a:r>
            <a:endParaRPr sz="1495">
              <a:latin typeface="Times New Roman"/>
              <a:ea typeface="Times New Roman"/>
              <a:cs typeface="Times New Roman"/>
              <a:sym typeface="Times New Roman"/>
            </a:endParaRPr>
          </a:p>
          <a:p>
            <a:pPr indent="-323532" lvl="0" marL="457200" rtl="0" algn="just">
              <a:lnSpc>
                <a:spcPct val="130000"/>
              </a:lnSpc>
              <a:spcBef>
                <a:spcPts val="0"/>
              </a:spcBef>
              <a:spcAft>
                <a:spcPts val="0"/>
              </a:spcAft>
              <a:buSzPts val="1495"/>
              <a:buFont typeface="Times New Roman"/>
              <a:buChar char="❖"/>
            </a:pPr>
            <a:r>
              <a:rPr lang="en-IN" sz="1495">
                <a:latin typeface="Times New Roman"/>
                <a:ea typeface="Times New Roman"/>
                <a:cs typeface="Times New Roman"/>
                <a:sym typeface="Times New Roman"/>
              </a:rPr>
              <a:t>E. Picano and P. A. Pellikka, "Ultrasound of extravascular lung water: a new standard for pulmonary congestion," (in eng),</a:t>
            </a:r>
            <a:r>
              <a:rPr i="1" lang="en-IN" sz="1495">
                <a:latin typeface="Times New Roman"/>
                <a:ea typeface="Times New Roman"/>
                <a:cs typeface="Times New Roman"/>
                <a:sym typeface="Times New Roman"/>
              </a:rPr>
              <a:t> Eur Heart J, Review vol. 37</a:t>
            </a:r>
            <a:r>
              <a:rPr lang="en-IN" sz="1495">
                <a:latin typeface="Times New Roman"/>
                <a:ea typeface="Times New Roman"/>
                <a:cs typeface="Times New Roman"/>
                <a:sym typeface="Times New Roman"/>
              </a:rPr>
              <a:t>, no. 27, pp. 2097-104, Jul 14 2016, doi: 10.1093/eurheartj/ehw164.</a:t>
            </a:r>
            <a:endParaRPr sz="1495">
              <a:latin typeface="Times New Roman"/>
              <a:ea typeface="Times New Roman"/>
              <a:cs typeface="Times New Roman"/>
              <a:sym typeface="Times New Roman"/>
            </a:endParaRPr>
          </a:p>
          <a:p>
            <a:pPr indent="0" lvl="0" marL="457200" rtl="0" algn="just">
              <a:lnSpc>
                <a:spcPct val="130000"/>
              </a:lnSpc>
              <a:spcBef>
                <a:spcPts val="0"/>
              </a:spcBef>
              <a:spcAft>
                <a:spcPts val="0"/>
              </a:spcAft>
              <a:buNone/>
            </a:pPr>
            <a:r>
              <a:t/>
            </a:r>
            <a:endParaRPr sz="1495">
              <a:latin typeface="Times New Roman"/>
              <a:ea typeface="Times New Roman"/>
              <a:cs typeface="Times New Roman"/>
              <a:sym typeface="Times New Roman"/>
            </a:endParaRPr>
          </a:p>
          <a:p>
            <a:pPr indent="-323532" lvl="0" marL="457200" rtl="0" algn="just">
              <a:lnSpc>
                <a:spcPct val="130000"/>
              </a:lnSpc>
              <a:spcBef>
                <a:spcPts val="0"/>
              </a:spcBef>
              <a:spcAft>
                <a:spcPts val="0"/>
              </a:spcAft>
              <a:buSzPts val="1495"/>
              <a:buFont typeface="Times New Roman"/>
              <a:buChar char="❖"/>
            </a:pPr>
            <a:r>
              <a:rPr lang="en-IN" sz="1495">
                <a:latin typeface="Times New Roman"/>
                <a:ea typeface="Times New Roman"/>
                <a:cs typeface="Times New Roman"/>
                <a:sym typeface="Times New Roman"/>
              </a:rPr>
              <a:t>L. Gargani et al., "Persistent pulmonary congestion before discharge predicts rehospitalization in heart failure: a lung ultrasound study," </a:t>
            </a:r>
            <a:r>
              <a:rPr i="1" lang="en-IN" sz="1495">
                <a:latin typeface="Times New Roman"/>
                <a:ea typeface="Times New Roman"/>
                <a:cs typeface="Times New Roman"/>
                <a:sym typeface="Times New Roman"/>
              </a:rPr>
              <a:t>Cardiovasc Ultrasound, vol. 13</a:t>
            </a:r>
            <a:r>
              <a:rPr lang="en-IN" sz="1495">
                <a:latin typeface="Times New Roman"/>
                <a:ea typeface="Times New Roman"/>
                <a:cs typeface="Times New Roman"/>
                <a:sym typeface="Times New Roman"/>
              </a:rPr>
              <a:t>, p. 40, Sep 4 2015, doi: 10.1186/s12947-015-0033-4</a:t>
            </a:r>
            <a:endParaRPr sz="1495">
              <a:latin typeface="Times New Roman"/>
              <a:ea typeface="Times New Roman"/>
              <a:cs typeface="Times New Roman"/>
              <a:sym typeface="Times New Roman"/>
            </a:endParaRPr>
          </a:p>
          <a:p>
            <a:pPr indent="0" lvl="0" marL="457200" rtl="0" algn="just">
              <a:lnSpc>
                <a:spcPct val="130000"/>
              </a:lnSpc>
              <a:spcBef>
                <a:spcPts val="0"/>
              </a:spcBef>
              <a:spcAft>
                <a:spcPts val="0"/>
              </a:spcAft>
              <a:buNone/>
            </a:pPr>
            <a:r>
              <a:t/>
            </a:r>
            <a:endParaRPr sz="1495">
              <a:latin typeface="Times New Roman"/>
              <a:ea typeface="Times New Roman"/>
              <a:cs typeface="Times New Roman"/>
              <a:sym typeface="Times New Roman"/>
            </a:endParaRPr>
          </a:p>
          <a:p>
            <a:pPr indent="-323532" lvl="0" marL="457200" rtl="0" algn="just">
              <a:lnSpc>
                <a:spcPct val="130000"/>
              </a:lnSpc>
              <a:spcBef>
                <a:spcPts val="0"/>
              </a:spcBef>
              <a:spcAft>
                <a:spcPts val="0"/>
              </a:spcAft>
              <a:buSzPts val="1495"/>
              <a:buFont typeface="Times New Roman"/>
              <a:buChar char="❖"/>
            </a:pPr>
            <a:r>
              <a:rPr lang="en-IN" sz="1495">
                <a:latin typeface="Times New Roman"/>
                <a:ea typeface="Times New Roman"/>
                <a:cs typeface="Times New Roman"/>
                <a:sym typeface="Times New Roman"/>
              </a:rPr>
              <a:t>P. Enghard et al., "Simplified lung ultrasound protocol shows excellent prediction of extravascular lung water in ventilated intensive care patients," </a:t>
            </a:r>
            <a:r>
              <a:rPr i="1" lang="en-IN" sz="1495">
                <a:latin typeface="Times New Roman"/>
                <a:ea typeface="Times New Roman"/>
                <a:cs typeface="Times New Roman"/>
                <a:sym typeface="Times New Roman"/>
              </a:rPr>
              <a:t>Critical Care, vol. 19</a:t>
            </a:r>
            <a:r>
              <a:rPr lang="en-IN" sz="1495">
                <a:latin typeface="Times New Roman"/>
                <a:ea typeface="Times New Roman"/>
                <a:cs typeface="Times New Roman"/>
                <a:sym typeface="Times New Roman"/>
              </a:rPr>
              <a:t>, no. 1, p. 36, 2015.</a:t>
            </a:r>
            <a:endParaRPr sz="1495">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1018"/>
              <a:buFont typeface="Arial"/>
              <a:buNone/>
            </a:pPr>
            <a:r>
              <a:t/>
            </a:r>
            <a:endParaRPr sz="1495">
              <a:latin typeface="Times New Roman"/>
              <a:ea typeface="Times New Roman"/>
              <a:cs typeface="Times New Roman"/>
              <a:sym typeface="Times New Roman"/>
            </a:endParaRPr>
          </a:p>
          <a:p>
            <a:pPr indent="0" lvl="0" marL="0" rtl="0" algn="ctr">
              <a:lnSpc>
                <a:spcPct val="70000"/>
              </a:lnSpc>
              <a:spcBef>
                <a:spcPts val="0"/>
              </a:spcBef>
              <a:spcAft>
                <a:spcPts val="0"/>
              </a:spcAft>
              <a:buClr>
                <a:schemeClr val="dk1"/>
              </a:buClr>
              <a:buSzPts val="2590"/>
              <a:buNone/>
            </a:pPr>
            <a:r>
              <a:t/>
            </a:r>
            <a:endParaRPr sz="1822">
              <a:latin typeface="Times New Roman"/>
              <a:ea typeface="Times New Roman"/>
              <a:cs typeface="Times New Roman"/>
              <a:sym typeface="Times New Roman"/>
            </a:endParaRPr>
          </a:p>
        </p:txBody>
      </p:sp>
      <p:sp>
        <p:nvSpPr>
          <p:cNvPr id="257" name="Google Shape;25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258" name="Google Shape;25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259" name="Google Shape;259;p10"/>
          <p:cNvGrpSpPr/>
          <p:nvPr/>
        </p:nvGrpSpPr>
        <p:grpSpPr>
          <a:xfrm>
            <a:off x="0" y="1"/>
            <a:ext cx="12192000" cy="1304462"/>
            <a:chOff x="0" y="1"/>
            <a:chExt cx="12192000" cy="1304462"/>
          </a:xfrm>
        </p:grpSpPr>
        <p:sp>
          <p:nvSpPr>
            <p:cNvPr id="260" name="Google Shape;260;p10"/>
            <p:cNvSpPr/>
            <p:nvPr/>
          </p:nvSpPr>
          <p:spPr>
            <a:xfrm>
              <a:off x="0" y="1"/>
              <a:ext cx="12192000" cy="1304462"/>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61" name="Google Shape;261;p10"/>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262" name="Google Shape;262;p10"/>
          <p:cNvPicPr preferRelativeResize="0"/>
          <p:nvPr/>
        </p:nvPicPr>
        <p:blipFill rotWithShape="1">
          <a:blip r:embed="rId4">
            <a:alphaModFix/>
          </a:blip>
          <a:srcRect b="10752" l="31064" r="33881" t="10968"/>
          <a:stretch/>
        </p:blipFill>
        <p:spPr>
          <a:xfrm>
            <a:off x="10305369" y="41861"/>
            <a:ext cx="1047233" cy="11893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f401931401_0_1"/>
          <p:cNvSpPr txBox="1"/>
          <p:nvPr>
            <p:ph idx="1" type="body"/>
          </p:nvPr>
        </p:nvSpPr>
        <p:spPr>
          <a:xfrm>
            <a:off x="244699" y="1558345"/>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0" lvl="0" marL="0" rtl="0" algn="ctr">
              <a:lnSpc>
                <a:spcPct val="80000"/>
              </a:lnSpc>
              <a:spcBef>
                <a:spcPts val="0"/>
              </a:spcBef>
              <a:spcAft>
                <a:spcPts val="0"/>
              </a:spcAft>
              <a:buClr>
                <a:schemeClr val="dk1"/>
              </a:buClr>
              <a:buSzPct val="95169"/>
              <a:buFont typeface="Arial"/>
              <a:buNone/>
            </a:pPr>
            <a:r>
              <a:rPr b="1" lang="en-IN" sz="2070">
                <a:latin typeface="Times New Roman"/>
                <a:ea typeface="Times New Roman"/>
                <a:cs typeface="Times New Roman"/>
                <a:sym typeface="Times New Roman"/>
              </a:rPr>
              <a:t>REFERENCES</a:t>
            </a:r>
            <a:endParaRPr b="1" sz="2070">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dk1"/>
              </a:buClr>
              <a:buSzPct val="95169"/>
              <a:buFont typeface="Arial"/>
              <a:buNone/>
            </a:pPr>
            <a:r>
              <a:t/>
            </a:r>
            <a:endParaRPr b="1" sz="2070">
              <a:latin typeface="Times New Roman"/>
              <a:ea typeface="Times New Roman"/>
              <a:cs typeface="Times New Roman"/>
              <a:sym typeface="Times New Roman"/>
            </a:endParaRPr>
          </a:p>
          <a:p>
            <a:pPr indent="-317742" lvl="0" marL="457200" rtl="0" algn="just">
              <a:lnSpc>
                <a:spcPct val="150000"/>
              </a:lnSpc>
              <a:spcBef>
                <a:spcPts val="0"/>
              </a:spcBef>
              <a:spcAft>
                <a:spcPts val="0"/>
              </a:spcAft>
              <a:buSzPct val="100000"/>
              <a:buFont typeface="Times New Roman"/>
              <a:buChar char="❖"/>
            </a:pPr>
            <a:r>
              <a:rPr lang="en-IN" sz="1517">
                <a:latin typeface="Times New Roman"/>
                <a:ea typeface="Times New Roman"/>
                <a:cs typeface="Times New Roman"/>
                <a:sym typeface="Times New Roman"/>
              </a:rPr>
              <a:t>Pivetta et al., "Lung Ultrasound-Implemented Diagnosis of Acute Decompensated Heart Failure in the ED: A SIMEU Multicenter Study," </a:t>
            </a:r>
            <a:r>
              <a:rPr i="1" lang="en-IN" sz="1517">
                <a:latin typeface="Times New Roman"/>
                <a:ea typeface="Times New Roman"/>
                <a:cs typeface="Times New Roman"/>
                <a:sym typeface="Times New Roman"/>
              </a:rPr>
              <a:t>Chest, vol. 148</a:t>
            </a:r>
            <a:r>
              <a:rPr lang="en-IN" sz="1517">
                <a:latin typeface="Times New Roman"/>
                <a:ea typeface="Times New Roman"/>
                <a:cs typeface="Times New Roman"/>
                <a:sym typeface="Times New Roman"/>
              </a:rPr>
              <a:t>, no. 1, pp. 202-210, Jul 2015, doi: 10.1378/chest.14-2608.</a:t>
            </a:r>
            <a:endParaRPr sz="1517">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17">
              <a:latin typeface="Times New Roman"/>
              <a:ea typeface="Times New Roman"/>
              <a:cs typeface="Times New Roman"/>
              <a:sym typeface="Times New Roman"/>
            </a:endParaRPr>
          </a:p>
          <a:p>
            <a:pPr indent="-317742" lvl="0" marL="457200" rtl="0" algn="just">
              <a:lnSpc>
                <a:spcPct val="150000"/>
              </a:lnSpc>
              <a:spcBef>
                <a:spcPts val="0"/>
              </a:spcBef>
              <a:spcAft>
                <a:spcPts val="0"/>
              </a:spcAft>
              <a:buSzPct val="100000"/>
              <a:buFont typeface="Times New Roman"/>
              <a:buChar char="❖"/>
            </a:pPr>
            <a:r>
              <a:rPr lang="en-IN" sz="1517">
                <a:latin typeface="Times New Roman"/>
                <a:ea typeface="Times New Roman"/>
                <a:cs typeface="Times New Roman"/>
                <a:sym typeface="Times New Roman"/>
              </a:rPr>
              <a:t>J. L. Martindale, V. E. Noble, and A. Liteplo, "Diagnosing pulmonary edema: lung ultrasound versus chest radiography</a:t>
            </a:r>
            <a:r>
              <a:rPr i="1" lang="en-IN" sz="1517">
                <a:latin typeface="Times New Roman"/>
                <a:ea typeface="Times New Roman"/>
                <a:cs typeface="Times New Roman"/>
                <a:sym typeface="Times New Roman"/>
              </a:rPr>
              <a:t>," European Journal of Emergency Medicine, vol. 20</a:t>
            </a:r>
            <a:r>
              <a:rPr lang="en-IN" sz="1517">
                <a:latin typeface="Times New Roman"/>
                <a:ea typeface="Times New Roman"/>
                <a:cs typeface="Times New Roman"/>
                <a:sym typeface="Times New Roman"/>
              </a:rPr>
              <a:t>, no. 5, pp. 356-360, 2013.</a:t>
            </a:r>
            <a:endParaRPr sz="1517">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17">
              <a:latin typeface="Times New Roman"/>
              <a:ea typeface="Times New Roman"/>
              <a:cs typeface="Times New Roman"/>
              <a:sym typeface="Times New Roman"/>
            </a:endParaRPr>
          </a:p>
          <a:p>
            <a:pPr indent="-317742" lvl="0" marL="457200" rtl="0" algn="just">
              <a:lnSpc>
                <a:spcPct val="150000"/>
              </a:lnSpc>
              <a:spcBef>
                <a:spcPts val="0"/>
              </a:spcBef>
              <a:spcAft>
                <a:spcPts val="0"/>
              </a:spcAft>
              <a:buSzPct val="100000"/>
              <a:buFont typeface="Times New Roman"/>
              <a:buChar char="❖"/>
            </a:pPr>
            <a:r>
              <a:rPr lang="en-IN" sz="1517">
                <a:latin typeface="Times New Roman"/>
                <a:ea typeface="Times New Roman"/>
                <a:cs typeface="Times New Roman"/>
                <a:sym typeface="Times New Roman"/>
              </a:rPr>
              <a:t>G. Volpicelli et al., "International evidence-based recommendations for point-of-care lung ultrasound," </a:t>
            </a:r>
            <a:r>
              <a:rPr i="1" lang="en-IN" sz="1517">
                <a:latin typeface="Times New Roman"/>
                <a:ea typeface="Times New Roman"/>
                <a:cs typeface="Times New Roman"/>
                <a:sym typeface="Times New Roman"/>
              </a:rPr>
              <a:t>Intensive care medicine, vol. 38</a:t>
            </a:r>
            <a:r>
              <a:rPr lang="en-IN" sz="1517">
                <a:latin typeface="Times New Roman"/>
                <a:ea typeface="Times New Roman"/>
                <a:cs typeface="Times New Roman"/>
                <a:sym typeface="Times New Roman"/>
              </a:rPr>
              <a:t>, no. 4, pp. 577-591, 2012.</a:t>
            </a:r>
            <a:endParaRPr sz="1517">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17">
              <a:latin typeface="Times New Roman"/>
              <a:ea typeface="Times New Roman"/>
              <a:cs typeface="Times New Roman"/>
              <a:sym typeface="Times New Roman"/>
            </a:endParaRPr>
          </a:p>
          <a:p>
            <a:pPr indent="-317742" lvl="0" marL="457200" rtl="0" algn="just">
              <a:lnSpc>
                <a:spcPct val="150000"/>
              </a:lnSpc>
              <a:spcBef>
                <a:spcPts val="0"/>
              </a:spcBef>
              <a:spcAft>
                <a:spcPts val="0"/>
              </a:spcAft>
              <a:buSzPct val="100000"/>
              <a:buFont typeface="Times New Roman"/>
              <a:buChar char="❖"/>
            </a:pPr>
            <a:r>
              <a:rPr lang="en-IN" sz="1517">
                <a:latin typeface="Times New Roman"/>
                <a:ea typeface="Times New Roman"/>
                <a:cs typeface="Times New Roman"/>
                <a:sym typeface="Times New Roman"/>
              </a:rPr>
              <a:t>G. Soldati, V. Giunta, S. Sher, F. Melosi, and C. Dini, "“Synthetic” comets: a new look at lung sonography," </a:t>
            </a:r>
            <a:r>
              <a:rPr i="1" lang="en-IN" sz="1517">
                <a:latin typeface="Times New Roman"/>
                <a:ea typeface="Times New Roman"/>
                <a:cs typeface="Times New Roman"/>
                <a:sym typeface="Times New Roman"/>
              </a:rPr>
              <a:t>Ultrasound in Medicine and Biology, vol. 37</a:t>
            </a:r>
            <a:r>
              <a:rPr lang="en-IN" sz="1517">
                <a:latin typeface="Times New Roman"/>
                <a:ea typeface="Times New Roman"/>
                <a:cs typeface="Times New Roman"/>
                <a:sym typeface="Times New Roman"/>
              </a:rPr>
              <a:t>, no. 11, pp. 1762-1770, 2011.</a:t>
            </a:r>
            <a:endParaRPr sz="1517">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17">
              <a:latin typeface="Times New Roman"/>
              <a:ea typeface="Times New Roman"/>
              <a:cs typeface="Times New Roman"/>
              <a:sym typeface="Times New Roman"/>
            </a:endParaRPr>
          </a:p>
          <a:p>
            <a:pPr indent="-317742" lvl="0" marL="457200" rtl="0" algn="just">
              <a:lnSpc>
                <a:spcPct val="150000"/>
              </a:lnSpc>
              <a:spcBef>
                <a:spcPts val="0"/>
              </a:spcBef>
              <a:spcAft>
                <a:spcPts val="0"/>
              </a:spcAft>
              <a:buSzPct val="100000"/>
              <a:buFont typeface="Times New Roman"/>
              <a:buChar char="❖"/>
            </a:pPr>
            <a:r>
              <a:rPr lang="en-IN" sz="1517">
                <a:latin typeface="Times New Roman"/>
                <a:ea typeface="Times New Roman"/>
                <a:cs typeface="Times New Roman"/>
                <a:sym typeface="Times New Roman"/>
              </a:rPr>
              <a:t> D. Lichtenstein and G. Meziere, "A lung ultrasound sign allowing    bedside distinction between pulmonary edema and COPD: the comet-tail artifact," </a:t>
            </a:r>
            <a:r>
              <a:rPr i="1" lang="en-IN" sz="1517">
                <a:latin typeface="Times New Roman"/>
                <a:ea typeface="Times New Roman"/>
                <a:cs typeface="Times New Roman"/>
                <a:sym typeface="Times New Roman"/>
              </a:rPr>
              <a:t>Intensive care medicine, vol. 24</a:t>
            </a:r>
            <a:r>
              <a:rPr lang="en-IN" sz="1517">
                <a:latin typeface="Times New Roman"/>
                <a:ea typeface="Times New Roman"/>
                <a:cs typeface="Times New Roman"/>
                <a:sym typeface="Times New Roman"/>
              </a:rPr>
              <a:t>, no. 12, pp. 1331-1334, 1998.</a:t>
            </a:r>
            <a:endParaRPr sz="1517">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49732"/>
              <a:buNone/>
            </a:pPr>
            <a:r>
              <a:t/>
            </a:r>
            <a:endParaRPr b="1" sz="1870">
              <a:latin typeface="Times New Roman"/>
              <a:ea typeface="Times New Roman"/>
              <a:cs typeface="Times New Roman"/>
              <a:sym typeface="Times New Roman"/>
            </a:endParaRPr>
          </a:p>
        </p:txBody>
      </p:sp>
      <p:sp>
        <p:nvSpPr>
          <p:cNvPr id="268" name="Google Shape;268;gf401931401_0_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269" name="Google Shape;269;gf401931401_0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270" name="Google Shape;270;gf401931401_0_1"/>
          <p:cNvGrpSpPr/>
          <p:nvPr/>
        </p:nvGrpSpPr>
        <p:grpSpPr>
          <a:xfrm>
            <a:off x="0" y="1"/>
            <a:ext cx="12192000" cy="1304400"/>
            <a:chOff x="0" y="1"/>
            <a:chExt cx="12192000" cy="1304400"/>
          </a:xfrm>
        </p:grpSpPr>
        <p:sp>
          <p:nvSpPr>
            <p:cNvPr id="271" name="Google Shape;271;gf401931401_0_1"/>
            <p:cNvSpPr/>
            <p:nvPr/>
          </p:nvSpPr>
          <p:spPr>
            <a:xfrm>
              <a:off x="0" y="1"/>
              <a:ext cx="12192000" cy="13044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72" name="Google Shape;272;gf401931401_0_1"/>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273" name="Google Shape;273;gf401931401_0_1"/>
          <p:cNvPicPr preferRelativeResize="0"/>
          <p:nvPr/>
        </p:nvPicPr>
        <p:blipFill rotWithShape="1">
          <a:blip r:embed="rId4">
            <a:alphaModFix/>
          </a:blip>
          <a:srcRect b="10755" l="31065" r="33880" t="10966"/>
          <a:stretch/>
        </p:blipFill>
        <p:spPr>
          <a:xfrm>
            <a:off x="10305369" y="41861"/>
            <a:ext cx="1047233" cy="11893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idx="1" type="body"/>
          </p:nvPr>
        </p:nvSpPr>
        <p:spPr>
          <a:xfrm>
            <a:off x="244699" y="1558345"/>
            <a:ext cx="11745532" cy="4546242"/>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800"/>
              <a:buNone/>
            </a:pPr>
            <a:r>
              <a:rPr b="1" lang="en-IN">
                <a:latin typeface="Times New Roman"/>
                <a:ea typeface="Times New Roman"/>
                <a:cs typeface="Times New Roman"/>
                <a:sym typeface="Times New Roman"/>
              </a:rPr>
              <a:t>OBJECTIVE</a:t>
            </a:r>
            <a:endParaRPr>
              <a:latin typeface="Arial"/>
              <a:ea typeface="Arial"/>
              <a:cs typeface="Arial"/>
              <a:sym typeface="Arial"/>
            </a:endParaRPr>
          </a:p>
          <a:p>
            <a:pPr indent="0" lvl="0" marL="0" rtl="0" algn="ctr">
              <a:spcBef>
                <a:spcPts val="0"/>
              </a:spcBef>
              <a:spcAft>
                <a:spcPts val="0"/>
              </a:spcAft>
              <a:buClr>
                <a:schemeClr val="dk1"/>
              </a:buClr>
              <a:buSzPts val="2800"/>
              <a:buFont typeface="Arial"/>
              <a:buNone/>
            </a:pPr>
            <a:r>
              <a:t/>
            </a:r>
            <a:endParaRPr sz="3200">
              <a:latin typeface="Arial"/>
              <a:ea typeface="Arial"/>
              <a:cs typeface="Arial"/>
              <a:sym typeface="Arial"/>
            </a:endParaRPr>
          </a:p>
          <a:p>
            <a:pPr indent="-349399" lvl="0" marL="431999" rtl="0" algn="l">
              <a:spcBef>
                <a:spcPts val="0"/>
              </a:spcBef>
              <a:spcAft>
                <a:spcPts val="0"/>
              </a:spcAft>
              <a:buSzPts val="2800"/>
              <a:buFont typeface="Noto Sans Symbols"/>
              <a:buChar char="◆"/>
            </a:pPr>
            <a:r>
              <a:rPr lang="en-IN">
                <a:latin typeface="Times New Roman"/>
                <a:ea typeface="Times New Roman"/>
                <a:cs typeface="Times New Roman"/>
                <a:sym typeface="Times New Roman"/>
              </a:rPr>
              <a:t>To find the most appropriate machine learning approach for COPD prediction which is both computationally efficient and accurate.</a:t>
            </a:r>
            <a:endParaRPr>
              <a:latin typeface="Arial"/>
              <a:ea typeface="Arial"/>
              <a:cs typeface="Arial"/>
              <a:sym typeface="Arial"/>
            </a:endParaRPr>
          </a:p>
          <a:p>
            <a:pPr indent="-171598" lvl="0" marL="431999" rtl="0" algn="l">
              <a:spcBef>
                <a:spcPts val="0"/>
              </a:spcBef>
              <a:spcAft>
                <a:spcPts val="0"/>
              </a:spcAft>
              <a:buClr>
                <a:schemeClr val="dk1"/>
              </a:buClr>
              <a:buSzPts val="2400"/>
              <a:buFont typeface="Noto Sans Symbols"/>
              <a:buNone/>
            </a:pPr>
            <a:r>
              <a:t/>
            </a:r>
            <a:endParaRPr>
              <a:latin typeface="Arial"/>
              <a:ea typeface="Arial"/>
              <a:cs typeface="Arial"/>
              <a:sym typeface="Arial"/>
            </a:endParaRPr>
          </a:p>
          <a:p>
            <a:pPr indent="-349399" lvl="0" marL="431999" rtl="0" algn="l">
              <a:spcBef>
                <a:spcPts val="0"/>
              </a:spcBef>
              <a:spcAft>
                <a:spcPts val="0"/>
              </a:spcAft>
              <a:buSzPts val="2800"/>
              <a:buFont typeface="Noto Sans Symbols"/>
              <a:buChar char="◆"/>
            </a:pPr>
            <a:r>
              <a:rPr lang="en-IN">
                <a:latin typeface="Times New Roman"/>
                <a:ea typeface="Times New Roman"/>
                <a:cs typeface="Times New Roman"/>
                <a:sym typeface="Times New Roman"/>
              </a:rPr>
              <a:t>To translate the use of a novel, quantitative lung ultrasound surface wave elastography technique (LUSWE) into the bedside assessment of pulmonary edema in patients admitted with acute congestive heart failure. </a:t>
            </a:r>
            <a:endParaRPr>
              <a:latin typeface="Arial"/>
              <a:ea typeface="Arial"/>
              <a:cs typeface="Arial"/>
              <a:sym typeface="Arial"/>
            </a:endParaRPr>
          </a:p>
          <a:p>
            <a:pPr indent="0" lvl="0" marL="457200" rtl="0" algn="l">
              <a:spcBef>
                <a:spcPts val="0"/>
              </a:spcBef>
              <a:spcAft>
                <a:spcPts val="0"/>
              </a:spcAft>
              <a:buNone/>
            </a:pPr>
            <a:r>
              <a:t/>
            </a:r>
            <a:endParaRPr sz="3000">
              <a:latin typeface="Arial"/>
              <a:ea typeface="Arial"/>
              <a:cs typeface="Arial"/>
              <a:sym typeface="Arial"/>
            </a:endParaRPr>
          </a:p>
          <a:p>
            <a:pPr indent="0" lvl="0" marL="0" rtl="0" algn="ctr">
              <a:lnSpc>
                <a:spcPct val="90000"/>
              </a:lnSpc>
              <a:spcBef>
                <a:spcPts val="0"/>
              </a:spcBef>
              <a:spcAft>
                <a:spcPts val="0"/>
              </a:spcAft>
              <a:buClr>
                <a:schemeClr val="dk1"/>
              </a:buClr>
              <a:buSzPts val="2800"/>
              <a:buNone/>
            </a:pPr>
            <a:r>
              <a:t/>
            </a:r>
            <a:endParaRPr sz="3200">
              <a:latin typeface="Times New Roman"/>
              <a:ea typeface="Times New Roman"/>
              <a:cs typeface="Times New Roman"/>
              <a:sym typeface="Times New Roman"/>
            </a:endParaRPr>
          </a:p>
        </p:txBody>
      </p:sp>
      <p:sp>
        <p:nvSpPr>
          <p:cNvPr id="102" name="Google Shape;10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03" name="Google Shape;103;p2"/>
          <p:cNvGrpSpPr/>
          <p:nvPr/>
        </p:nvGrpSpPr>
        <p:grpSpPr>
          <a:xfrm>
            <a:off x="0" y="1"/>
            <a:ext cx="12192000" cy="1304462"/>
            <a:chOff x="0" y="1"/>
            <a:chExt cx="12192000" cy="1304462"/>
          </a:xfrm>
        </p:grpSpPr>
        <p:sp>
          <p:nvSpPr>
            <p:cNvPr id="104" name="Google Shape;104;p2"/>
            <p:cNvSpPr/>
            <p:nvPr/>
          </p:nvSpPr>
          <p:spPr>
            <a:xfrm>
              <a:off x="0" y="1"/>
              <a:ext cx="12192000" cy="1304462"/>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5" name="Google Shape;105;p2"/>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106" name="Google Shape;106;p2"/>
          <p:cNvPicPr preferRelativeResize="0"/>
          <p:nvPr/>
        </p:nvPicPr>
        <p:blipFill rotWithShape="1">
          <a:blip r:embed="rId4">
            <a:alphaModFix/>
          </a:blip>
          <a:srcRect b="10752" l="31064" r="33881" t="10968"/>
          <a:stretch/>
        </p:blipFill>
        <p:spPr>
          <a:xfrm>
            <a:off x="10305369" y="41861"/>
            <a:ext cx="1047233" cy="1189370"/>
          </a:xfrm>
          <a:prstGeom prst="rect">
            <a:avLst/>
          </a:prstGeom>
          <a:noFill/>
          <a:ln>
            <a:noFill/>
          </a:ln>
        </p:spPr>
      </p:pic>
      <p:sp>
        <p:nvSpPr>
          <p:cNvPr id="107" name="Google Shape;107;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idx="1" type="body"/>
          </p:nvPr>
        </p:nvSpPr>
        <p:spPr>
          <a:xfrm>
            <a:off x="244699" y="1558345"/>
            <a:ext cx="11745532" cy="4546242"/>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1100"/>
              <a:buFont typeface="Arial"/>
              <a:buNone/>
            </a:pPr>
            <a:r>
              <a:rPr b="1" lang="en-IN" sz="3036">
                <a:latin typeface="Times New Roman"/>
                <a:ea typeface="Times New Roman"/>
                <a:cs typeface="Times New Roman"/>
                <a:sym typeface="Times New Roman"/>
              </a:rPr>
              <a:t>ABSTRACT</a:t>
            </a:r>
            <a:endParaRPr b="1" sz="3036">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100"/>
              <a:buFont typeface="Arial"/>
              <a:buNone/>
            </a:pPr>
            <a:r>
              <a:t/>
            </a:r>
            <a:endParaRPr b="1">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Ultrasound insonation of lungs that are dense with extravascular lung water (EVLW) produces characteristic reverberation artifacts termed B-lines. The number of B-lines present demonstrates reasonable correlation to the amount of EVLW. </a:t>
            </a:r>
            <a:endParaRPr sz="2200">
              <a:latin typeface="Arial"/>
              <a:ea typeface="Arial"/>
              <a:cs typeface="Arial"/>
              <a:sym typeface="Arial"/>
            </a:endParaRPr>
          </a:p>
          <a:p>
            <a:pPr indent="0" lvl="0" marL="457200" rtl="0" algn="l">
              <a:spcBef>
                <a:spcPts val="0"/>
              </a:spcBef>
              <a:spcAft>
                <a:spcPts val="0"/>
              </a:spcAft>
              <a:buNone/>
            </a:pPr>
            <a:r>
              <a:t/>
            </a:r>
            <a:endParaRPr sz="2200">
              <a:latin typeface="Arial"/>
              <a:ea typeface="Arial"/>
              <a:cs typeface="Arial"/>
              <a:sym typeface="Arial"/>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However, analysis of B-line artifacts generated by this modality is semi-quantitative relying on visual interpretation, and as a result, can be subject to inter-observer variability. The purpose of this study was to translate the use of a novel, quantitative lung ultrasound surface wave elastography technique (LUSWE) into the bedside assessment of pulmonary edema in patients admitted with acute congestive heart failure.</a:t>
            </a:r>
            <a:endParaRPr sz="2200">
              <a:latin typeface="Arial"/>
              <a:ea typeface="Arial"/>
              <a:cs typeface="Arial"/>
              <a:sym typeface="Arial"/>
            </a:endParaRPr>
          </a:p>
          <a:p>
            <a:pPr indent="0" lvl="0" marL="457200" rtl="0" algn="l">
              <a:spcBef>
                <a:spcPts val="0"/>
              </a:spcBef>
              <a:spcAft>
                <a:spcPts val="0"/>
              </a:spcAft>
              <a:buNone/>
            </a:pPr>
            <a:r>
              <a:t/>
            </a:r>
            <a:endParaRPr sz="2200">
              <a:latin typeface="Arial"/>
              <a:ea typeface="Arial"/>
              <a:cs typeface="Arial"/>
              <a:sym typeface="Arial"/>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The aim is to predict machine learning based techniques for pulmonary disease  prediction results in best accuracy. The analysis of dataset by supervised machine learning technique(SMLT) to capture several information’s like, variable identification, uni-variate analysis, bi-variate and multi-variate analysis, missing value treatments and analyze the data validation, data cleaning/preparing and data visualization will be done on the entire given dataset. </a:t>
            </a:r>
            <a:endParaRPr b="1" sz="2200">
              <a:latin typeface="Times New Roman"/>
              <a:ea typeface="Times New Roman"/>
              <a:cs typeface="Times New Roman"/>
              <a:sym typeface="Times New Roman"/>
            </a:endParaRPr>
          </a:p>
        </p:txBody>
      </p:sp>
      <p:sp>
        <p:nvSpPr>
          <p:cNvPr id="113" name="Google Shape;11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114" name="Google Shape;1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15" name="Google Shape;115;p3"/>
          <p:cNvGrpSpPr/>
          <p:nvPr/>
        </p:nvGrpSpPr>
        <p:grpSpPr>
          <a:xfrm>
            <a:off x="0" y="1"/>
            <a:ext cx="12192000" cy="1304462"/>
            <a:chOff x="0" y="1"/>
            <a:chExt cx="12192000" cy="1304462"/>
          </a:xfrm>
        </p:grpSpPr>
        <p:sp>
          <p:nvSpPr>
            <p:cNvPr id="116" name="Google Shape;116;p3"/>
            <p:cNvSpPr/>
            <p:nvPr/>
          </p:nvSpPr>
          <p:spPr>
            <a:xfrm>
              <a:off x="0" y="1"/>
              <a:ext cx="12192000" cy="1304462"/>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7" name="Google Shape;117;p3"/>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118" name="Google Shape;118;p3"/>
          <p:cNvPicPr preferRelativeResize="0"/>
          <p:nvPr/>
        </p:nvPicPr>
        <p:blipFill rotWithShape="1">
          <a:blip r:embed="rId4">
            <a:alphaModFix/>
          </a:blip>
          <a:srcRect b="10752" l="31064" r="33881" t="10968"/>
          <a:stretch/>
        </p:blipFill>
        <p:spPr>
          <a:xfrm>
            <a:off x="10305369" y="41861"/>
            <a:ext cx="1047233" cy="11893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244699" y="1558345"/>
            <a:ext cx="11745532" cy="4546242"/>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IN">
                <a:latin typeface="Times New Roman"/>
                <a:ea typeface="Times New Roman"/>
                <a:cs typeface="Times New Roman"/>
                <a:sym typeface="Times New Roman"/>
              </a:rPr>
              <a:t>LITERATURE SURVEY</a:t>
            </a:r>
            <a:endParaRPr/>
          </a:p>
          <a:p>
            <a:pPr indent="0" lvl="0" marL="0" rtl="0" algn="ctr">
              <a:lnSpc>
                <a:spcPct val="90000"/>
              </a:lnSpc>
              <a:spcBef>
                <a:spcPts val="1000"/>
              </a:spcBef>
              <a:spcAft>
                <a:spcPts val="0"/>
              </a:spcAft>
              <a:buClr>
                <a:schemeClr val="dk1"/>
              </a:buClr>
              <a:buSzPts val="2800"/>
              <a:buNone/>
            </a:pPr>
            <a:r>
              <a:t/>
            </a:r>
            <a:endParaRPr b="1">
              <a:latin typeface="Times New Roman"/>
              <a:ea typeface="Times New Roman"/>
              <a:cs typeface="Times New Roman"/>
              <a:sym typeface="Times New Roman"/>
            </a:endParaRPr>
          </a:p>
        </p:txBody>
      </p:sp>
      <p:sp>
        <p:nvSpPr>
          <p:cNvPr id="124" name="Google Shape;1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a:t>
            </a:r>
            <a:r>
              <a:rPr lang="en-IN"/>
              <a:t>-05-2022</a:t>
            </a:r>
            <a:endParaRPr/>
          </a:p>
        </p:txBody>
      </p:sp>
      <p:sp>
        <p:nvSpPr>
          <p:cNvPr id="125" name="Google Shape;1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26" name="Google Shape;126;p4"/>
          <p:cNvGrpSpPr/>
          <p:nvPr/>
        </p:nvGrpSpPr>
        <p:grpSpPr>
          <a:xfrm>
            <a:off x="0" y="1"/>
            <a:ext cx="12192000" cy="1304462"/>
            <a:chOff x="0" y="1"/>
            <a:chExt cx="12192000" cy="1304462"/>
          </a:xfrm>
        </p:grpSpPr>
        <p:sp>
          <p:nvSpPr>
            <p:cNvPr id="127" name="Google Shape;127;p4"/>
            <p:cNvSpPr/>
            <p:nvPr/>
          </p:nvSpPr>
          <p:spPr>
            <a:xfrm>
              <a:off x="0" y="1"/>
              <a:ext cx="12192000" cy="1304462"/>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8" name="Google Shape;128;p4"/>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graphicFrame>
        <p:nvGraphicFramePr>
          <p:cNvPr id="129" name="Google Shape;129;p4"/>
          <p:cNvGraphicFramePr/>
          <p:nvPr/>
        </p:nvGraphicFramePr>
        <p:xfrm>
          <a:off x="702975" y="2355282"/>
          <a:ext cx="3000000" cy="3000000"/>
        </p:xfrm>
        <a:graphic>
          <a:graphicData uri="http://schemas.openxmlformats.org/drawingml/2006/table">
            <a:tbl>
              <a:tblPr bandRow="1" firstRow="1">
                <a:noFill/>
                <a:tableStyleId>{2EE92925-BAB0-49DA-87E8-ED14FF02E2CB}</a:tableStyleId>
              </a:tblPr>
              <a:tblGrid>
                <a:gridCol w="948725"/>
                <a:gridCol w="3311125"/>
                <a:gridCol w="2505625"/>
                <a:gridCol w="2411475"/>
                <a:gridCol w="1472700"/>
              </a:tblGrid>
              <a:tr h="314275">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solidFill>
                            <a:srgbClr val="FFFFFF"/>
                          </a:solidFill>
                          <a:latin typeface="Times New Roman"/>
                          <a:ea typeface="Times New Roman"/>
                          <a:cs typeface="Times New Roman"/>
                          <a:sym typeface="Times New Roman"/>
                        </a:rPr>
                        <a:t>S.No</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solidFill>
                            <a:srgbClr val="FFFFFF"/>
                          </a:solidFill>
                          <a:latin typeface="Times New Roman"/>
                          <a:ea typeface="Times New Roman"/>
                          <a:cs typeface="Times New Roman"/>
                          <a:sym typeface="Times New Roman"/>
                        </a:rPr>
                        <a:t>Title of the Paper</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solidFill>
                            <a:srgbClr val="FFFFFF"/>
                          </a:solidFill>
                          <a:latin typeface="Times New Roman"/>
                          <a:ea typeface="Times New Roman"/>
                          <a:cs typeface="Times New Roman"/>
                          <a:sym typeface="Times New Roman"/>
                        </a:rPr>
                        <a:t>Title of the Journal</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solidFill>
                            <a:srgbClr val="FFFFFF"/>
                          </a:solidFill>
                          <a:latin typeface="Times New Roman"/>
                          <a:ea typeface="Times New Roman"/>
                          <a:cs typeface="Times New Roman"/>
                          <a:sym typeface="Times New Roman"/>
                        </a:rPr>
                        <a:t>Year of Publication</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solidFill>
                            <a:srgbClr val="FFFFFF"/>
                          </a:solidFill>
                          <a:latin typeface="Times New Roman"/>
                          <a:ea typeface="Times New Roman"/>
                          <a:cs typeface="Times New Roman"/>
                          <a:sym typeface="Times New Roman"/>
                        </a:rPr>
                        <a:t>Discussions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r>
              <a:tr h="54997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solidFill>
                            <a:srgbClr val="000000"/>
                          </a:solidFill>
                          <a:latin typeface="Times New Roman"/>
                          <a:ea typeface="Times New Roman"/>
                          <a:cs typeface="Times New Roman"/>
                          <a:sym typeface="Times New Roman"/>
                        </a:rPr>
                        <a:t>1</a:t>
                      </a:r>
                      <a:endParaRPr b="1"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DD4E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a:latin typeface="Times New Roman"/>
                          <a:ea typeface="Times New Roman"/>
                          <a:cs typeface="Times New Roman"/>
                          <a:sym typeface="Times New Roman"/>
                        </a:rPr>
                        <a:t>Lung Cancer Prediction using Data Mining Techniques</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IEEE</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2019</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Times New Roman"/>
                          <a:ea typeface="Times New Roman"/>
                          <a:cs typeface="Times New Roman"/>
                          <a:sym typeface="Times New Roman"/>
                        </a:rPr>
                        <a:t>Features and Scope </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r h="78567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Arial"/>
                          <a:ea typeface="Arial"/>
                          <a:cs typeface="Arial"/>
                          <a:sym typeface="Arial"/>
                        </a:rPr>
                        <a:t>2</a:t>
                      </a:r>
                      <a:endParaRPr b="1" sz="1800" u="none" cap="none" strike="noStrike">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5"/>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a:latin typeface="Times New Roman"/>
                          <a:ea typeface="Times New Roman"/>
                          <a:cs typeface="Times New Roman"/>
                          <a:sym typeface="Times New Roman"/>
                        </a:rPr>
                        <a:t>Lung Disease Prediction using Image Processing &amp; CNN Algorithm</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IEEE</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2020</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Function</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r>
              <a:tr h="54997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solidFill>
                            <a:srgbClr val="000000"/>
                          </a:solidFill>
                          <a:latin typeface="Times New Roman"/>
                          <a:ea typeface="Times New Roman"/>
                          <a:cs typeface="Times New Roman"/>
                          <a:sym typeface="Times New Roman"/>
                        </a:rPr>
                        <a:t>3</a:t>
                      </a:r>
                      <a:endParaRPr b="1"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DD4E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Detection of Different stages of COPD Patients</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DD4EA"/>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IEEE</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DD4EA"/>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2021</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DD4EA"/>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Times New Roman"/>
                          <a:ea typeface="Times New Roman"/>
                          <a:cs typeface="Times New Roman"/>
                          <a:sym typeface="Times New Roman"/>
                        </a:rPr>
                        <a:t>Uses and importance </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r h="102137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solidFill>
                            <a:srgbClr val="000000"/>
                          </a:solidFill>
                          <a:latin typeface="Times New Roman"/>
                          <a:ea typeface="Times New Roman"/>
                          <a:cs typeface="Times New Roman"/>
                          <a:sym typeface="Times New Roman"/>
                        </a:rPr>
                        <a:t>4</a:t>
                      </a:r>
                      <a:endParaRPr b="1"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5"/>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Prediction of COPD severity based on clinical data</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DD4EA"/>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IEEE</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DD4EA"/>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latin typeface="Times New Roman"/>
                          <a:ea typeface="Times New Roman"/>
                          <a:cs typeface="Times New Roman"/>
                          <a:sym typeface="Times New Roman"/>
                        </a:rPr>
                        <a:t>2022</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DD4EA"/>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Times New Roman"/>
                          <a:ea typeface="Times New Roman"/>
                          <a:cs typeface="Times New Roman"/>
                          <a:sym typeface="Times New Roman"/>
                        </a:rPr>
                        <a:t>Functions and characteristics</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r>
            </a:tbl>
          </a:graphicData>
        </a:graphic>
      </p:graphicFrame>
      <p:pic>
        <p:nvPicPr>
          <p:cNvPr descr="C:\Users\Admins\Desktop\RMK-Group-25-Years-LogoRGB.jpg" id="130" name="Google Shape;130;p4"/>
          <p:cNvPicPr preferRelativeResize="0"/>
          <p:nvPr/>
        </p:nvPicPr>
        <p:blipFill rotWithShape="1">
          <a:blip r:embed="rId4">
            <a:alphaModFix/>
          </a:blip>
          <a:srcRect b="10752" l="31064" r="33881" t="10968"/>
          <a:stretch/>
        </p:blipFill>
        <p:spPr>
          <a:xfrm>
            <a:off x="10305369" y="41861"/>
            <a:ext cx="1047233" cy="11893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idx="1" type="body"/>
          </p:nvPr>
        </p:nvSpPr>
        <p:spPr>
          <a:xfrm>
            <a:off x="244699" y="1558345"/>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IN">
                <a:latin typeface="Times New Roman"/>
                <a:ea typeface="Times New Roman"/>
                <a:cs typeface="Times New Roman"/>
                <a:sym typeface="Times New Roman"/>
              </a:rPr>
              <a:t>SYSTEM ARCHITECTURE</a:t>
            </a:r>
            <a:endParaRPr/>
          </a:p>
        </p:txBody>
      </p:sp>
      <p:sp>
        <p:nvSpPr>
          <p:cNvPr id="136" name="Google Shape;136;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137" name="Google Shape;137;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38" name="Google Shape;138;p6"/>
          <p:cNvGrpSpPr/>
          <p:nvPr/>
        </p:nvGrpSpPr>
        <p:grpSpPr>
          <a:xfrm>
            <a:off x="0" y="1"/>
            <a:ext cx="12192000" cy="1304400"/>
            <a:chOff x="0" y="1"/>
            <a:chExt cx="12192000" cy="1304400"/>
          </a:xfrm>
        </p:grpSpPr>
        <p:sp>
          <p:nvSpPr>
            <p:cNvPr id="139" name="Google Shape;139;p6"/>
            <p:cNvSpPr/>
            <p:nvPr/>
          </p:nvSpPr>
          <p:spPr>
            <a:xfrm>
              <a:off x="0" y="1"/>
              <a:ext cx="12192000" cy="13044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0" name="Google Shape;140;p6"/>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141" name="Google Shape;141;p6"/>
          <p:cNvPicPr preferRelativeResize="0"/>
          <p:nvPr/>
        </p:nvPicPr>
        <p:blipFill rotWithShape="1">
          <a:blip r:embed="rId4">
            <a:alphaModFix/>
          </a:blip>
          <a:srcRect b="10755" l="31065" r="33880" t="10966"/>
          <a:stretch/>
        </p:blipFill>
        <p:spPr>
          <a:xfrm>
            <a:off x="10305369" y="41861"/>
            <a:ext cx="1047233" cy="1189370"/>
          </a:xfrm>
          <a:prstGeom prst="rect">
            <a:avLst/>
          </a:prstGeom>
          <a:noFill/>
          <a:ln>
            <a:noFill/>
          </a:ln>
        </p:spPr>
      </p:pic>
      <p:pic>
        <p:nvPicPr>
          <p:cNvPr descr="C:\Users\SPIRO73-PYTHON\Desktop\SMB Doc\ML Draw.io\CM-SA.png" id="142" name="Google Shape;142;p6"/>
          <p:cNvPicPr preferRelativeResize="0"/>
          <p:nvPr/>
        </p:nvPicPr>
        <p:blipFill rotWithShape="1">
          <a:blip r:embed="rId5">
            <a:alphaModFix/>
          </a:blip>
          <a:srcRect b="0" l="0" r="0" t="0"/>
          <a:stretch/>
        </p:blipFill>
        <p:spPr>
          <a:xfrm>
            <a:off x="838188" y="2029550"/>
            <a:ext cx="10448700" cy="400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285aeb1237_1_37"/>
          <p:cNvSpPr txBox="1"/>
          <p:nvPr>
            <p:ph idx="1" type="body"/>
          </p:nvPr>
        </p:nvSpPr>
        <p:spPr>
          <a:xfrm>
            <a:off x="244699" y="1558345"/>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IN">
                <a:latin typeface="Times New Roman"/>
                <a:ea typeface="Times New Roman"/>
                <a:cs typeface="Times New Roman"/>
                <a:sym typeface="Times New Roman"/>
              </a:rPr>
              <a:t>USE CASE DIAGRAM</a:t>
            </a:r>
            <a:endParaRPr/>
          </a:p>
        </p:txBody>
      </p:sp>
      <p:sp>
        <p:nvSpPr>
          <p:cNvPr id="149" name="Google Shape;149;g1285aeb1237_1_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a:t>
            </a:r>
            <a:r>
              <a:rPr lang="en-IN"/>
              <a:t>-05-2022</a:t>
            </a:r>
            <a:endParaRPr/>
          </a:p>
        </p:txBody>
      </p:sp>
      <p:sp>
        <p:nvSpPr>
          <p:cNvPr id="150" name="Google Shape;150;g1285aeb1237_1_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51" name="Google Shape;151;g1285aeb1237_1_37"/>
          <p:cNvGrpSpPr/>
          <p:nvPr/>
        </p:nvGrpSpPr>
        <p:grpSpPr>
          <a:xfrm>
            <a:off x="0" y="1"/>
            <a:ext cx="12192000" cy="1304400"/>
            <a:chOff x="0" y="1"/>
            <a:chExt cx="12192000" cy="1304400"/>
          </a:xfrm>
        </p:grpSpPr>
        <p:sp>
          <p:nvSpPr>
            <p:cNvPr id="152" name="Google Shape;152;g1285aeb1237_1_37"/>
            <p:cNvSpPr/>
            <p:nvPr/>
          </p:nvSpPr>
          <p:spPr>
            <a:xfrm>
              <a:off x="0" y="1"/>
              <a:ext cx="12192000" cy="13044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3" name="Google Shape;153;g1285aeb1237_1_37"/>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154" name="Google Shape;154;g1285aeb1237_1_37"/>
          <p:cNvPicPr preferRelativeResize="0"/>
          <p:nvPr/>
        </p:nvPicPr>
        <p:blipFill rotWithShape="1">
          <a:blip r:embed="rId4">
            <a:alphaModFix/>
          </a:blip>
          <a:srcRect b="10755" l="31065" r="33880" t="10966"/>
          <a:stretch/>
        </p:blipFill>
        <p:spPr>
          <a:xfrm>
            <a:off x="10305369" y="41861"/>
            <a:ext cx="1047233" cy="1189370"/>
          </a:xfrm>
          <a:prstGeom prst="rect">
            <a:avLst/>
          </a:prstGeom>
          <a:noFill/>
          <a:ln>
            <a:noFill/>
          </a:ln>
        </p:spPr>
      </p:pic>
      <p:pic>
        <p:nvPicPr>
          <p:cNvPr id="155" name="Google Shape;155;g1285aeb1237_1_37"/>
          <p:cNvPicPr preferRelativeResize="0"/>
          <p:nvPr/>
        </p:nvPicPr>
        <p:blipFill rotWithShape="1">
          <a:blip r:embed="rId5">
            <a:alphaModFix/>
          </a:blip>
          <a:srcRect b="0" l="0" r="0" t="0"/>
          <a:stretch/>
        </p:blipFill>
        <p:spPr>
          <a:xfrm>
            <a:off x="2542850" y="2036850"/>
            <a:ext cx="6639900" cy="406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285aeb1237_1_61"/>
          <p:cNvSpPr txBox="1"/>
          <p:nvPr>
            <p:ph idx="1" type="body"/>
          </p:nvPr>
        </p:nvSpPr>
        <p:spPr>
          <a:xfrm>
            <a:off x="244699" y="1558345"/>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IN">
                <a:latin typeface="Times New Roman"/>
                <a:ea typeface="Times New Roman"/>
                <a:cs typeface="Times New Roman"/>
                <a:sym typeface="Times New Roman"/>
              </a:rPr>
              <a:t>CLASS DIAGRAM</a:t>
            </a:r>
            <a:endParaRPr/>
          </a:p>
        </p:txBody>
      </p:sp>
      <p:sp>
        <p:nvSpPr>
          <p:cNvPr id="162" name="Google Shape;162;g1285aeb1237_1_6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163" name="Google Shape;163;g1285aeb1237_1_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64" name="Google Shape;164;g1285aeb1237_1_61"/>
          <p:cNvGrpSpPr/>
          <p:nvPr/>
        </p:nvGrpSpPr>
        <p:grpSpPr>
          <a:xfrm>
            <a:off x="0" y="1"/>
            <a:ext cx="12192000" cy="1304400"/>
            <a:chOff x="0" y="1"/>
            <a:chExt cx="12192000" cy="1304400"/>
          </a:xfrm>
        </p:grpSpPr>
        <p:sp>
          <p:nvSpPr>
            <p:cNvPr id="165" name="Google Shape;165;g1285aeb1237_1_61"/>
            <p:cNvSpPr/>
            <p:nvPr/>
          </p:nvSpPr>
          <p:spPr>
            <a:xfrm>
              <a:off x="0" y="1"/>
              <a:ext cx="12192000" cy="13044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6" name="Google Shape;166;g1285aeb1237_1_61"/>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167" name="Google Shape;167;g1285aeb1237_1_61"/>
          <p:cNvPicPr preferRelativeResize="0"/>
          <p:nvPr/>
        </p:nvPicPr>
        <p:blipFill rotWithShape="1">
          <a:blip r:embed="rId4">
            <a:alphaModFix/>
          </a:blip>
          <a:srcRect b="10755" l="31065" r="33880" t="10966"/>
          <a:stretch/>
        </p:blipFill>
        <p:spPr>
          <a:xfrm>
            <a:off x="10305369" y="41861"/>
            <a:ext cx="1047233" cy="1189370"/>
          </a:xfrm>
          <a:prstGeom prst="rect">
            <a:avLst/>
          </a:prstGeom>
          <a:noFill/>
          <a:ln>
            <a:noFill/>
          </a:ln>
        </p:spPr>
      </p:pic>
      <p:pic>
        <p:nvPicPr>
          <p:cNvPr id="168" name="Google Shape;168;g1285aeb1237_1_61"/>
          <p:cNvPicPr preferRelativeResize="0"/>
          <p:nvPr/>
        </p:nvPicPr>
        <p:blipFill rotWithShape="1">
          <a:blip r:embed="rId5">
            <a:alphaModFix/>
          </a:blip>
          <a:srcRect b="0" l="0" r="0" t="0"/>
          <a:stretch/>
        </p:blipFill>
        <p:spPr>
          <a:xfrm>
            <a:off x="687450" y="2101075"/>
            <a:ext cx="10817100" cy="391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idx="1" type="body"/>
          </p:nvPr>
        </p:nvSpPr>
        <p:spPr>
          <a:xfrm>
            <a:off x="244699" y="1558345"/>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spcBef>
                <a:spcPts val="0"/>
              </a:spcBef>
              <a:spcAft>
                <a:spcPts val="0"/>
              </a:spcAft>
              <a:buNone/>
            </a:pPr>
            <a:r>
              <a:rPr b="1" lang="en-IN">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a:p>
            <a:pPr indent="0" lvl="0" marL="457200" rtl="0" algn="l">
              <a:spcBef>
                <a:spcPts val="0"/>
              </a:spcBef>
              <a:spcAft>
                <a:spcPts val="0"/>
              </a:spcAft>
              <a:buNone/>
            </a:pPr>
            <a:r>
              <a:t/>
            </a:r>
            <a:endParaRPr b="1">
              <a:latin typeface="Times New Roman"/>
              <a:ea typeface="Times New Roman"/>
              <a:cs typeface="Times New Roman"/>
              <a:sym typeface="Times New Roman"/>
            </a:endParaRPr>
          </a:p>
          <a:p>
            <a:pPr indent="0" lvl="0" marL="457200" rtl="0" algn="ctr">
              <a:spcBef>
                <a:spcPts val="0"/>
              </a:spcBef>
              <a:spcAft>
                <a:spcPts val="0"/>
              </a:spcAft>
              <a:buNone/>
            </a:pPr>
            <a:r>
              <a:t/>
            </a:r>
            <a:endParaRPr b="1">
              <a:latin typeface="Times New Roman"/>
              <a:ea typeface="Times New Roman"/>
              <a:cs typeface="Times New Roman"/>
              <a:sym typeface="Times New Roman"/>
            </a:endParaRPr>
          </a:p>
          <a:p>
            <a:pPr indent="0" lvl="0" marL="457200" rtl="0" algn="l">
              <a:spcBef>
                <a:spcPts val="0"/>
              </a:spcBef>
              <a:spcAft>
                <a:spcPts val="0"/>
              </a:spcAft>
              <a:buNone/>
            </a:pPr>
            <a:r>
              <a:t/>
            </a:r>
            <a:endParaRPr b="1">
              <a:latin typeface="Times New Roman"/>
              <a:ea typeface="Times New Roman"/>
              <a:cs typeface="Times New Roman"/>
              <a:sym typeface="Times New Roman"/>
            </a:endParaRPr>
          </a:p>
          <a:p>
            <a:pPr indent="0" lvl="0" marL="457200" rtl="0" algn="ctr">
              <a:spcBef>
                <a:spcPts val="0"/>
              </a:spcBef>
              <a:spcAft>
                <a:spcPts val="0"/>
              </a:spcAft>
              <a:buNone/>
            </a:pPr>
            <a:r>
              <a:t/>
            </a:r>
            <a:endParaRPr b="1">
              <a:latin typeface="Times New Roman"/>
              <a:ea typeface="Times New Roman"/>
              <a:cs typeface="Times New Roman"/>
              <a:sym typeface="Times New Roman"/>
            </a:endParaRPr>
          </a:p>
          <a:p>
            <a:pPr indent="0" lvl="0" marL="457200" rtl="0" algn="ctr">
              <a:spcBef>
                <a:spcPts val="0"/>
              </a:spcBef>
              <a:spcAft>
                <a:spcPts val="0"/>
              </a:spcAft>
              <a:buNone/>
            </a:pPr>
            <a:r>
              <a:t/>
            </a:r>
            <a:endParaRPr b="1">
              <a:latin typeface="Times New Roman"/>
              <a:ea typeface="Times New Roman"/>
              <a:cs typeface="Times New Roman"/>
              <a:sym typeface="Times New Roman"/>
            </a:endParaRPr>
          </a:p>
        </p:txBody>
      </p:sp>
      <p:sp>
        <p:nvSpPr>
          <p:cNvPr id="174" name="Google Shape;1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175" name="Google Shape;17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76" name="Google Shape;176;p9"/>
          <p:cNvGrpSpPr/>
          <p:nvPr/>
        </p:nvGrpSpPr>
        <p:grpSpPr>
          <a:xfrm>
            <a:off x="0" y="1"/>
            <a:ext cx="12192000" cy="1304462"/>
            <a:chOff x="0" y="1"/>
            <a:chExt cx="12192000" cy="1304462"/>
          </a:xfrm>
        </p:grpSpPr>
        <p:sp>
          <p:nvSpPr>
            <p:cNvPr id="177" name="Google Shape;177;p9"/>
            <p:cNvSpPr/>
            <p:nvPr/>
          </p:nvSpPr>
          <p:spPr>
            <a:xfrm>
              <a:off x="0" y="1"/>
              <a:ext cx="12192000" cy="1304462"/>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8" name="Google Shape;178;p9"/>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179" name="Google Shape;179;p9"/>
          <p:cNvPicPr preferRelativeResize="0"/>
          <p:nvPr/>
        </p:nvPicPr>
        <p:blipFill rotWithShape="1">
          <a:blip r:embed="rId4">
            <a:alphaModFix/>
          </a:blip>
          <a:srcRect b="10752" l="31064" r="33881" t="10968"/>
          <a:stretch/>
        </p:blipFill>
        <p:spPr>
          <a:xfrm>
            <a:off x="10305369" y="41861"/>
            <a:ext cx="1047233" cy="1189370"/>
          </a:xfrm>
          <a:prstGeom prst="rect">
            <a:avLst/>
          </a:prstGeom>
          <a:noFill/>
          <a:ln>
            <a:noFill/>
          </a:ln>
        </p:spPr>
      </p:pic>
      <p:pic>
        <p:nvPicPr>
          <p:cNvPr id="180" name="Google Shape;180;p9"/>
          <p:cNvPicPr preferRelativeResize="0"/>
          <p:nvPr/>
        </p:nvPicPr>
        <p:blipFill rotWithShape="1">
          <a:blip r:embed="rId5">
            <a:alphaModFix/>
          </a:blip>
          <a:srcRect b="37245" l="0" r="37245" t="0"/>
          <a:stretch/>
        </p:blipFill>
        <p:spPr>
          <a:xfrm>
            <a:off x="1992425" y="2015075"/>
            <a:ext cx="8250145" cy="3494663"/>
          </a:xfrm>
          <a:prstGeom prst="rect">
            <a:avLst/>
          </a:prstGeom>
          <a:noFill/>
          <a:ln>
            <a:noFill/>
          </a:ln>
        </p:spPr>
      </p:pic>
      <p:sp>
        <p:nvSpPr>
          <p:cNvPr id="181" name="Google Shape;181;p9"/>
          <p:cNvSpPr txBox="1"/>
          <p:nvPr/>
        </p:nvSpPr>
        <p:spPr>
          <a:xfrm>
            <a:off x="3176425" y="5614625"/>
            <a:ext cx="6250200" cy="400200"/>
          </a:xfrm>
          <a:prstGeom prst="rect">
            <a:avLst/>
          </a:prstGeom>
          <a:noFill/>
          <a:ln cap="flat" cmpd="sng" w="9525">
            <a:solidFill>
              <a:srgbClr val="00206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Calibri"/>
                <a:ea typeface="Calibri"/>
                <a:cs typeface="Calibri"/>
                <a:sym typeface="Calibri"/>
              </a:rPr>
              <a:t>Data validation</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f401931401_0_26"/>
          <p:cNvSpPr txBox="1"/>
          <p:nvPr>
            <p:ph idx="1" type="body"/>
          </p:nvPr>
        </p:nvSpPr>
        <p:spPr>
          <a:xfrm>
            <a:off x="244699" y="1558345"/>
            <a:ext cx="11745600" cy="45462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spcBef>
                <a:spcPts val="0"/>
              </a:spcBef>
              <a:spcAft>
                <a:spcPts val="0"/>
              </a:spcAft>
              <a:buNone/>
            </a:pPr>
            <a:r>
              <a:rPr b="1" lang="en-IN">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a:p>
            <a:pPr indent="0" lvl="0" marL="457200" rtl="0" algn="l">
              <a:spcBef>
                <a:spcPts val="0"/>
              </a:spcBef>
              <a:spcAft>
                <a:spcPts val="0"/>
              </a:spcAft>
              <a:buNone/>
            </a:pPr>
            <a:r>
              <a:t/>
            </a:r>
            <a:endParaRPr b="1">
              <a:latin typeface="Times New Roman"/>
              <a:ea typeface="Times New Roman"/>
              <a:cs typeface="Times New Roman"/>
              <a:sym typeface="Times New Roman"/>
            </a:endParaRPr>
          </a:p>
          <a:p>
            <a:pPr indent="0" lvl="0" marL="457200" rtl="0" algn="ctr">
              <a:spcBef>
                <a:spcPts val="0"/>
              </a:spcBef>
              <a:spcAft>
                <a:spcPts val="0"/>
              </a:spcAft>
              <a:buNone/>
            </a:pPr>
            <a:r>
              <a:t/>
            </a:r>
            <a:endParaRPr b="1">
              <a:latin typeface="Times New Roman"/>
              <a:ea typeface="Times New Roman"/>
              <a:cs typeface="Times New Roman"/>
              <a:sym typeface="Times New Roman"/>
            </a:endParaRPr>
          </a:p>
          <a:p>
            <a:pPr indent="0" lvl="0" marL="457200" rtl="0" algn="l">
              <a:spcBef>
                <a:spcPts val="0"/>
              </a:spcBef>
              <a:spcAft>
                <a:spcPts val="0"/>
              </a:spcAft>
              <a:buNone/>
            </a:pPr>
            <a:r>
              <a:t/>
            </a:r>
            <a:endParaRPr b="1">
              <a:latin typeface="Times New Roman"/>
              <a:ea typeface="Times New Roman"/>
              <a:cs typeface="Times New Roman"/>
              <a:sym typeface="Times New Roman"/>
            </a:endParaRPr>
          </a:p>
          <a:p>
            <a:pPr indent="0" lvl="0" marL="457200" rtl="0" algn="ctr">
              <a:spcBef>
                <a:spcPts val="0"/>
              </a:spcBef>
              <a:spcAft>
                <a:spcPts val="0"/>
              </a:spcAft>
              <a:buNone/>
            </a:pPr>
            <a:r>
              <a:t/>
            </a:r>
            <a:endParaRPr b="1">
              <a:latin typeface="Times New Roman"/>
              <a:ea typeface="Times New Roman"/>
              <a:cs typeface="Times New Roman"/>
              <a:sym typeface="Times New Roman"/>
            </a:endParaRPr>
          </a:p>
          <a:p>
            <a:pPr indent="0" lvl="0" marL="457200" rtl="0" algn="ctr">
              <a:spcBef>
                <a:spcPts val="0"/>
              </a:spcBef>
              <a:spcAft>
                <a:spcPts val="0"/>
              </a:spcAft>
              <a:buNone/>
            </a:pPr>
            <a:r>
              <a:t/>
            </a:r>
            <a:endParaRPr b="1">
              <a:latin typeface="Times New Roman"/>
              <a:ea typeface="Times New Roman"/>
              <a:cs typeface="Times New Roman"/>
              <a:sym typeface="Times New Roman"/>
            </a:endParaRPr>
          </a:p>
        </p:txBody>
      </p:sp>
      <p:sp>
        <p:nvSpPr>
          <p:cNvPr id="187" name="Google Shape;187;gf401931401_0_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21-05-2022</a:t>
            </a:r>
            <a:endParaRPr/>
          </a:p>
        </p:txBody>
      </p:sp>
      <p:sp>
        <p:nvSpPr>
          <p:cNvPr id="188" name="Google Shape;188;gf401931401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89" name="Google Shape;189;gf401931401_0_26"/>
          <p:cNvGrpSpPr/>
          <p:nvPr/>
        </p:nvGrpSpPr>
        <p:grpSpPr>
          <a:xfrm>
            <a:off x="0" y="1"/>
            <a:ext cx="12192000" cy="1304400"/>
            <a:chOff x="0" y="1"/>
            <a:chExt cx="12192000" cy="1304400"/>
          </a:xfrm>
        </p:grpSpPr>
        <p:sp>
          <p:nvSpPr>
            <p:cNvPr id="190" name="Google Shape;190;gf401931401_0_26"/>
            <p:cNvSpPr/>
            <p:nvPr/>
          </p:nvSpPr>
          <p:spPr>
            <a:xfrm>
              <a:off x="0" y="1"/>
              <a:ext cx="12192000" cy="13044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 marR="0" rtl="0" algn="ctr">
                <a:lnSpc>
                  <a:spcPct val="107000"/>
                </a:lnSpc>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a:p>
              <a:pPr indent="0" lvl="0" marL="91440" marR="0" rtl="0" algn="ctr">
                <a:lnSpc>
                  <a:spcPct val="107000"/>
                </a:lnSpc>
                <a:spcBef>
                  <a:spcPts val="800"/>
                </a:spcBef>
                <a:spcAft>
                  <a:spcPts val="0"/>
                </a:spcAft>
                <a:buNone/>
              </a:pPr>
              <a:r>
                <a:rPr b="1" i="0" lang="en-IN" sz="2400" u="none" cap="none" strike="noStrike">
                  <a:solidFill>
                    <a:schemeClr val="lt1"/>
                  </a:solidFill>
                  <a:latin typeface="Times New Roman"/>
                  <a:ea typeface="Times New Roman"/>
                  <a:cs typeface="Times New Roman"/>
                  <a:sym typeface="Times New Roman"/>
                </a:rPr>
                <a:t>R.M.D ENGINEERING COLLEGE</a:t>
              </a:r>
              <a:endParaRPr b="0" i="0" sz="2400" u="none" cap="none" strike="noStrike">
                <a:solidFill>
                  <a:schemeClr val="lt1"/>
                </a:solidFill>
                <a:latin typeface="Calibri"/>
                <a:ea typeface="Calibri"/>
                <a:cs typeface="Calibri"/>
                <a:sym typeface="Calibri"/>
              </a:endParaRPr>
            </a:p>
            <a:p>
              <a:pPr indent="0" lvl="0" marL="9144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(An Autonomous Institution)</a:t>
              </a:r>
              <a:endParaRPr/>
            </a:p>
            <a:p>
              <a:pPr indent="0" lvl="0" marL="91440" marR="0" rtl="0" algn="ctr">
                <a:spcBef>
                  <a:spcPts val="0"/>
                </a:spcBef>
                <a:spcAft>
                  <a:spcPts val="0"/>
                </a:spcAft>
                <a:buNone/>
              </a:pPr>
              <a:r>
                <a:rPr b="1" i="0" lang="en-IN" sz="2400" u="none" cap="none" strike="noStrike">
                  <a:solidFill>
                    <a:srgbClr val="FFFF00"/>
                  </a:solidFill>
                  <a:latin typeface="Times New Roman"/>
                  <a:ea typeface="Times New Roman"/>
                  <a:cs typeface="Times New Roman"/>
                  <a:sym typeface="Times New Roman"/>
                </a:rPr>
                <a:t>Department of Electronics &amp; Communication Engineering </a:t>
              </a:r>
              <a:endParaRPr b="0" i="0" sz="24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1" name="Google Shape;191;gf401931401_0_26"/>
            <p:cNvPicPr preferRelativeResize="0"/>
            <p:nvPr/>
          </p:nvPicPr>
          <p:blipFill rotWithShape="1">
            <a:blip r:embed="rId3">
              <a:alphaModFix/>
            </a:blip>
            <a:srcRect b="0" l="0" r="0" t="0"/>
            <a:stretch/>
          </p:blipFill>
          <p:spPr>
            <a:xfrm>
              <a:off x="368691" y="59708"/>
              <a:ext cx="1155310" cy="1187626"/>
            </a:xfrm>
            <a:prstGeom prst="rect">
              <a:avLst/>
            </a:prstGeom>
            <a:noFill/>
            <a:ln>
              <a:noFill/>
            </a:ln>
          </p:spPr>
        </p:pic>
      </p:grpSp>
      <p:pic>
        <p:nvPicPr>
          <p:cNvPr descr="C:\Users\Admins\Desktop\RMK-Group-25-Years-LogoRGB.jpg" id="192" name="Google Shape;192;gf401931401_0_26"/>
          <p:cNvPicPr preferRelativeResize="0"/>
          <p:nvPr/>
        </p:nvPicPr>
        <p:blipFill rotWithShape="1">
          <a:blip r:embed="rId4">
            <a:alphaModFix/>
          </a:blip>
          <a:srcRect b="10755" l="31065" r="33880" t="10966"/>
          <a:stretch/>
        </p:blipFill>
        <p:spPr>
          <a:xfrm>
            <a:off x="10305369" y="41861"/>
            <a:ext cx="1047233" cy="1189370"/>
          </a:xfrm>
          <a:prstGeom prst="rect">
            <a:avLst/>
          </a:prstGeom>
          <a:noFill/>
          <a:ln>
            <a:noFill/>
          </a:ln>
        </p:spPr>
      </p:pic>
      <p:sp>
        <p:nvSpPr>
          <p:cNvPr id="193" name="Google Shape;193;gf401931401_0_26"/>
          <p:cNvSpPr txBox="1"/>
          <p:nvPr/>
        </p:nvSpPr>
        <p:spPr>
          <a:xfrm>
            <a:off x="3176425" y="5614625"/>
            <a:ext cx="6250200" cy="400200"/>
          </a:xfrm>
          <a:prstGeom prst="rect">
            <a:avLst/>
          </a:prstGeom>
          <a:noFill/>
          <a:ln cap="flat" cmpd="sng" w="9525">
            <a:solidFill>
              <a:srgbClr val="00206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Calibri"/>
                <a:ea typeface="Calibri"/>
                <a:cs typeface="Calibri"/>
                <a:sym typeface="Calibri"/>
              </a:rPr>
              <a:t>Plotting of data</a:t>
            </a:r>
            <a:endParaRPr>
              <a:latin typeface="Calibri"/>
              <a:ea typeface="Calibri"/>
              <a:cs typeface="Calibri"/>
              <a:sym typeface="Calibri"/>
            </a:endParaRPr>
          </a:p>
        </p:txBody>
      </p:sp>
      <p:pic>
        <p:nvPicPr>
          <p:cNvPr id="194" name="Google Shape;194;gf401931401_0_26"/>
          <p:cNvPicPr preferRelativeResize="0"/>
          <p:nvPr/>
        </p:nvPicPr>
        <p:blipFill>
          <a:blip r:embed="rId5">
            <a:alphaModFix/>
          </a:blip>
          <a:stretch>
            <a:fillRect/>
          </a:stretch>
        </p:blipFill>
        <p:spPr>
          <a:xfrm>
            <a:off x="1726050" y="2211750"/>
            <a:ext cx="3800475" cy="2895600"/>
          </a:xfrm>
          <a:prstGeom prst="rect">
            <a:avLst/>
          </a:prstGeom>
          <a:noFill/>
          <a:ln>
            <a:noFill/>
          </a:ln>
        </p:spPr>
      </p:pic>
      <p:pic>
        <p:nvPicPr>
          <p:cNvPr id="195" name="Google Shape;195;gf401931401_0_26"/>
          <p:cNvPicPr preferRelativeResize="0"/>
          <p:nvPr/>
        </p:nvPicPr>
        <p:blipFill>
          <a:blip r:embed="rId6">
            <a:alphaModFix/>
          </a:blip>
          <a:stretch>
            <a:fillRect/>
          </a:stretch>
        </p:blipFill>
        <p:spPr>
          <a:xfrm>
            <a:off x="6645000" y="2049753"/>
            <a:ext cx="3800474" cy="34582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2021-12-07T00:45:50Z</dcterms:created>
  <dc:creator>Chelliah Poniah</dc:creator>
</cp:coreProperties>
</file>