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79" r:id="rId3"/>
    <p:sldId id="280" r:id="rId4"/>
    <p:sldId id="284" r:id="rId5"/>
    <p:sldId id="294" r:id="rId6"/>
    <p:sldId id="290" r:id="rId7"/>
    <p:sldId id="291" r:id="rId8"/>
    <p:sldId id="295" r:id="rId9"/>
    <p:sldId id="296" r:id="rId10"/>
    <p:sldId id="297" r:id="rId11"/>
    <p:sldId id="289" r:id="rId12"/>
    <p:sldId id="298" r:id="rId13"/>
    <p:sldId id="299" r:id="rId14"/>
    <p:sldId id="300" r:id="rId15"/>
    <p:sldId id="301" r:id="rId16"/>
    <p:sldId id="302" r:id="rId17"/>
    <p:sldId id="303" r:id="rId18"/>
    <p:sldId id="304" r:id="rId19"/>
    <p:sldId id="292" r:id="rId20"/>
    <p:sldId id="305"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E608A-DD80-4564-9676-7CFF54B8A19F}" v="599" dt="2022-11-24T05:24:14.38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46673" y="312764"/>
            <a:ext cx="6209266" cy="2073327"/>
          </a:xfrm>
        </p:spPr>
        <p:txBody>
          <a:bodyPr/>
          <a:lstStyle/>
          <a:p>
            <a:r>
              <a:rPr lang="en-US" sz="4200" dirty="0" err="1"/>
              <a:t>Wheel's,Up</a:t>
            </a:r>
            <a:br>
              <a:rPr lang="en-US" sz="4200" dirty="0"/>
            </a:br>
            <a:r>
              <a:rPr lang="en-US" sz="4200" dirty="0"/>
              <a:t>Home automobile</a:t>
            </a:r>
            <a:br>
              <a:rPr lang="en-US" sz="4200" dirty="0"/>
            </a:br>
            <a:r>
              <a:rPr lang="en-US" sz="4200" dirty="0"/>
              <a:t>Service</a:t>
            </a:r>
            <a:br>
              <a:rPr lang="en-US" sz="4200" dirty="0"/>
            </a:br>
            <a:endParaRPr lang="en-US" sz="42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98658" y="2721863"/>
            <a:ext cx="3493008" cy="878908"/>
          </a:xfrm>
        </p:spPr>
        <p:txBody>
          <a:bodyPr vert="horz" lIns="0" tIns="0" rIns="0" bIns="0" rtlCol="0" anchor="t">
            <a:noAutofit/>
          </a:bodyPr>
          <a:lstStyle/>
          <a:p>
            <a:r>
              <a:rPr lang="en-US" dirty="0">
                <a:cs typeface="Sabon Next LT"/>
              </a:rPr>
              <a:t>Askar E Z</a:t>
            </a:r>
          </a:p>
          <a:p>
            <a:r>
              <a:rPr lang="en-US" dirty="0">
                <a:cs typeface="Sabon Next LT"/>
              </a:rPr>
              <a:t>Vibhish R</a:t>
            </a:r>
          </a:p>
          <a:p>
            <a:r>
              <a:rPr lang="en-US" dirty="0" err="1">
                <a:cs typeface="Sabon Next LT"/>
              </a:rPr>
              <a:t>Vigneshrajan</a:t>
            </a:r>
            <a:r>
              <a:rPr lang="en-US" dirty="0">
                <a:cs typeface="Sabon Next LT"/>
              </a:rPr>
              <a:t> 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1338658" y="63910"/>
            <a:ext cx="987552" cy="274320"/>
          </a:xfrm>
        </p:spPr>
        <p:txBody>
          <a:bodyPr/>
          <a:lstStyle/>
          <a:p>
            <a:fld id="{48F63A3B-78C7-47BE-AE5E-E10140E04643}" type="slidenum">
              <a:rPr lang="en-US" smtClean="0"/>
              <a:pPr/>
              <a:t>10</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492009" y="346588"/>
            <a:ext cx="11145059" cy="6101111"/>
          </a:xfrm>
        </p:spPr>
        <p:txBody>
          <a:bodyPr/>
          <a:lstStyle/>
          <a:p>
            <a:pPr algn="just"/>
            <a:endParaRPr lang="en-US" b="0" dirty="0">
              <a:solidFill>
                <a:schemeClr val="tx1"/>
              </a:solidFill>
              <a:latin typeface="Sabon Next LT"/>
            </a:endParaRPr>
          </a:p>
          <a:p>
            <a:pPr algn="just"/>
            <a:endParaRPr lang="en-US" dirty="0"/>
          </a:p>
          <a:p>
            <a:pPr algn="just"/>
            <a:endParaRPr lang="en-US" b="0" dirty="0"/>
          </a:p>
          <a:p>
            <a:endParaRPr lang="en-US" dirty="0"/>
          </a:p>
        </p:txBody>
      </p:sp>
      <p:sp>
        <p:nvSpPr>
          <p:cNvPr id="3" name="Title 1">
            <a:extLst>
              <a:ext uri="{FF2B5EF4-FFF2-40B4-BE49-F238E27FC236}">
                <a16:creationId xmlns:a16="http://schemas.microsoft.com/office/drawing/2014/main" id="{14362C4B-ACD7-359A-DDD5-1662793EA3FE}"/>
              </a:ext>
            </a:extLst>
          </p:cNvPr>
          <p:cNvSpPr>
            <a:spLocks noGrp="1"/>
          </p:cNvSpPr>
          <p:nvPr>
            <p:ph type="title"/>
          </p:nvPr>
        </p:nvSpPr>
        <p:spPr>
          <a:xfrm>
            <a:off x="2499655" y="518456"/>
            <a:ext cx="8165592" cy="768096"/>
          </a:xfrm>
        </p:spPr>
        <p:txBody>
          <a:bodyPr/>
          <a:lstStyle/>
          <a:p>
            <a:r>
              <a:rPr lang="en-US" dirty="0">
                <a:ea typeface="+mj-lt"/>
                <a:cs typeface="+mj-lt"/>
              </a:rPr>
              <a:t>System architecture</a:t>
            </a:r>
          </a:p>
        </p:txBody>
      </p:sp>
      <p:sp>
        <p:nvSpPr>
          <p:cNvPr id="7" name="Title 6">
            <a:extLst>
              <a:ext uri="{FF2B5EF4-FFF2-40B4-BE49-F238E27FC236}">
                <a16:creationId xmlns:a16="http://schemas.microsoft.com/office/drawing/2014/main" id="{B3229ABB-583F-0CDE-9435-ACA873C33602}"/>
              </a:ext>
            </a:extLst>
          </p:cNvPr>
          <p:cNvSpPr txBox="1">
            <a:spLocks/>
          </p:cNvSpPr>
          <p:nvPr/>
        </p:nvSpPr>
        <p:spPr>
          <a:xfrm>
            <a:off x="107565" y="1621732"/>
            <a:ext cx="3997404" cy="49770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dirty="0"/>
              <a:t>Sequence diagram</a:t>
            </a:r>
          </a:p>
        </p:txBody>
      </p:sp>
      <p:pic>
        <p:nvPicPr>
          <p:cNvPr id="4" name="Picture 4" descr="Diagram&#10;&#10;Description automatically generated">
            <a:extLst>
              <a:ext uri="{FF2B5EF4-FFF2-40B4-BE49-F238E27FC236}">
                <a16:creationId xmlns:a16="http://schemas.microsoft.com/office/drawing/2014/main" id="{3108854C-6525-F7ED-17CA-3B7325E8CB84}"/>
              </a:ext>
            </a:extLst>
          </p:cNvPr>
          <p:cNvPicPr>
            <a:picLocks noChangeAspect="1"/>
          </p:cNvPicPr>
          <p:nvPr/>
        </p:nvPicPr>
        <p:blipFill>
          <a:blip r:embed="rId2"/>
          <a:stretch>
            <a:fillRect/>
          </a:stretch>
        </p:blipFill>
        <p:spPr>
          <a:xfrm>
            <a:off x="2168014" y="2291884"/>
            <a:ext cx="7192295" cy="4007166"/>
          </a:xfrm>
          <a:prstGeom prst="rect">
            <a:avLst/>
          </a:prstGeom>
        </p:spPr>
      </p:pic>
    </p:spTree>
    <p:extLst>
      <p:ext uri="{BB962C8B-B14F-4D97-AF65-F5344CB8AC3E}">
        <p14:creationId xmlns:p14="http://schemas.microsoft.com/office/powerpoint/2010/main" val="73123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398049" y="650796"/>
            <a:ext cx="10671048" cy="768096"/>
          </a:xfrm>
        </p:spPr>
        <p:txBody>
          <a:bodyPr/>
          <a:lstStyle/>
          <a:p>
            <a:r>
              <a:rPr lang="en-US" dirty="0">
                <a:ea typeface="+mj-lt"/>
                <a:cs typeface="+mj-lt"/>
              </a:rPr>
              <a:t>Analysis and Findings</a:t>
            </a:r>
            <a:endParaRPr lang="en-US" b="0" dirty="0">
              <a:ea typeface="+mj-lt"/>
              <a:cs typeface="+mj-lt"/>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9" name="Content Placeholder 2">
            <a:extLst>
              <a:ext uri="{FF2B5EF4-FFF2-40B4-BE49-F238E27FC236}">
                <a16:creationId xmlns:a16="http://schemas.microsoft.com/office/drawing/2014/main" id="{04473B19-857B-B4BB-3293-F3C2739918B5}"/>
              </a:ext>
            </a:extLst>
          </p:cNvPr>
          <p:cNvSpPr txBox="1">
            <a:spLocks/>
          </p:cNvSpPr>
          <p:nvPr/>
        </p:nvSpPr>
        <p:spPr>
          <a:xfrm>
            <a:off x="2221599" y="2063398"/>
            <a:ext cx="10254946" cy="3991011"/>
          </a:xfrm>
          <a:prstGeom prst="rect">
            <a:avLst/>
          </a:prstGeom>
          <a:no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dirty="0">
                <a:solidFill>
                  <a:srgbClr val="000000"/>
                </a:solidFill>
                <a:latin typeface="Arial"/>
                <a:cs typeface="Arial"/>
              </a:rPr>
              <a:t>Request and Response time with Remarks: </a:t>
            </a:r>
            <a:endParaRPr lang="en-US" b="0" dirty="0">
              <a:solidFill>
                <a:srgbClr val="000000"/>
              </a:solidFill>
              <a:latin typeface="Arial"/>
              <a:cs typeface="Arial"/>
            </a:endParaRPr>
          </a:p>
          <a:p>
            <a:pPr algn="l"/>
            <a:endParaRPr lang="en-US" dirty="0">
              <a:solidFill>
                <a:srgbClr val="000000"/>
              </a:solidFill>
              <a:latin typeface="Arial"/>
              <a:cs typeface="Arial"/>
            </a:endParaRPr>
          </a:p>
          <a:p>
            <a:pPr marL="285750" indent="-285750" algn="just">
              <a:buFont typeface="Symbol"/>
              <a:buChar char="•"/>
            </a:pPr>
            <a:r>
              <a:rPr lang="en-US" dirty="0">
                <a:solidFill>
                  <a:srgbClr val="000000"/>
                </a:solidFill>
                <a:latin typeface="Arial"/>
                <a:cs typeface="Arial"/>
              </a:rPr>
              <a:t>ACTIONS </a:t>
            </a:r>
            <a:r>
              <a:rPr lang="en-US" b="0" dirty="0">
                <a:solidFill>
                  <a:srgbClr val="000000"/>
                </a:solidFill>
                <a:latin typeface="Arial"/>
                <a:cs typeface="Arial"/>
              </a:rPr>
              <a:t>- </a:t>
            </a:r>
            <a:r>
              <a:rPr lang="en-US" dirty="0">
                <a:solidFill>
                  <a:srgbClr val="000000"/>
                </a:solidFill>
                <a:latin typeface="Arial"/>
                <a:cs typeface="Arial"/>
              </a:rPr>
              <a:t>DURATION – REMARKS</a:t>
            </a:r>
            <a:endParaRPr lang="en-US" b="0" dirty="0">
              <a:solidFill>
                <a:srgbClr val="000000"/>
              </a:solidFill>
              <a:latin typeface="Arial"/>
              <a:cs typeface="Arial"/>
            </a:endParaRPr>
          </a:p>
          <a:p>
            <a:pPr marL="285750" indent="-285750" algn="just">
              <a:buFont typeface="Symbol"/>
              <a:buChar char="•"/>
            </a:pPr>
            <a:endParaRPr lang="en-US" dirty="0">
              <a:solidFill>
                <a:srgbClr val="000000"/>
              </a:solidFill>
              <a:latin typeface="Arial"/>
              <a:cs typeface="Arial"/>
            </a:endParaRPr>
          </a:p>
          <a:p>
            <a:pPr marL="285750" indent="-285750" algn="just">
              <a:buFont typeface="Symbol"/>
              <a:buChar char="•"/>
            </a:pPr>
            <a:r>
              <a:rPr lang="en-US" b="0" dirty="0">
                <a:solidFill>
                  <a:srgbClr val="000000"/>
                </a:solidFill>
                <a:latin typeface="Arial"/>
                <a:cs typeface="Arial"/>
              </a:rPr>
              <a:t>Request sent - 0.13ms - Average </a:t>
            </a:r>
            <a:endParaRPr lang="en-US" b="0" dirty="0">
              <a:solidFill>
                <a:srgbClr val="000000"/>
              </a:solidFill>
              <a:latin typeface="Arial"/>
            </a:endParaRPr>
          </a:p>
          <a:p>
            <a:pPr marL="285750" indent="-285750" algn="just">
              <a:buFont typeface="Symbol"/>
              <a:buChar char="•"/>
            </a:pPr>
            <a:r>
              <a:rPr lang="en-US" b="0" dirty="0">
                <a:solidFill>
                  <a:srgbClr val="000000"/>
                </a:solidFill>
                <a:latin typeface="Arial"/>
                <a:cs typeface="Arial"/>
              </a:rPr>
              <a:t>Server Response - 2.28ms - Fair</a:t>
            </a:r>
          </a:p>
          <a:p>
            <a:pPr marL="285750" indent="-285750" algn="just">
              <a:buFont typeface="Symbol"/>
              <a:buChar char="•"/>
            </a:pPr>
            <a:r>
              <a:rPr lang="en-US" b="0" dirty="0">
                <a:solidFill>
                  <a:srgbClr val="000000"/>
                </a:solidFill>
                <a:latin typeface="Arial"/>
              </a:rPr>
              <a:t>Content Download - 0.21ms - Good</a:t>
            </a:r>
          </a:p>
          <a:p>
            <a:pPr algn="just"/>
            <a:endParaRPr lang="en-US" b="0" dirty="0">
              <a:solidFill>
                <a:srgbClr val="000000"/>
              </a:solidFill>
              <a:latin typeface="Arial"/>
            </a:endParaRPr>
          </a:p>
          <a:p>
            <a:pPr algn="just"/>
            <a:r>
              <a:rPr lang="en-US" dirty="0">
                <a:solidFill>
                  <a:srgbClr val="000000"/>
                </a:solidFill>
                <a:latin typeface="Arial"/>
              </a:rPr>
              <a:t>USER-INTERFACE - RATING (rated by users)</a:t>
            </a:r>
            <a:endParaRPr lang="en-US" b="0" dirty="0">
              <a:solidFill>
                <a:srgbClr val="000000"/>
              </a:solidFill>
              <a:latin typeface="Arial"/>
            </a:endParaRPr>
          </a:p>
          <a:p>
            <a:pPr algn="just"/>
            <a:endParaRPr lang="en-US" dirty="0">
              <a:solidFill>
                <a:srgbClr val="000000"/>
              </a:solidFill>
              <a:latin typeface="Arial"/>
              <a:cs typeface="Arial"/>
            </a:endParaRPr>
          </a:p>
          <a:p>
            <a:pPr marL="285750" indent="-285750" algn="just">
              <a:buFont typeface="Symbol"/>
              <a:buChar char="•"/>
            </a:pPr>
            <a:r>
              <a:rPr lang="en-US" b="0" dirty="0">
                <a:solidFill>
                  <a:srgbClr val="000000"/>
                </a:solidFill>
                <a:latin typeface="Arial"/>
              </a:rPr>
              <a:t>Site Responsiveness - 4/5 </a:t>
            </a:r>
          </a:p>
          <a:p>
            <a:pPr marL="285750" indent="-285750" algn="just">
              <a:buFont typeface="Symbol"/>
              <a:buChar char="•"/>
            </a:pPr>
            <a:r>
              <a:rPr lang="en-US" b="0" dirty="0">
                <a:solidFill>
                  <a:srgbClr val="000000"/>
                </a:solidFill>
                <a:latin typeface="Arial"/>
                <a:cs typeface="Arial"/>
              </a:rPr>
              <a:t>Site Features - 3/5</a:t>
            </a:r>
          </a:p>
          <a:p>
            <a:pPr marL="285750" indent="-285750" algn="just">
              <a:buFont typeface="Symbol"/>
              <a:buChar char="•"/>
            </a:pPr>
            <a:r>
              <a:rPr lang="en-US" b="0" dirty="0">
                <a:solidFill>
                  <a:srgbClr val="000000"/>
                </a:solidFill>
                <a:latin typeface="Arial"/>
                <a:cs typeface="Arial"/>
              </a:rPr>
              <a:t>Site Expectedness - 5/5</a:t>
            </a:r>
          </a:p>
          <a:p>
            <a:pPr marL="285750" indent="-285750" algn="just">
              <a:buFont typeface="Symbol"/>
              <a:buChar char="•"/>
            </a:pPr>
            <a:r>
              <a:rPr lang="en-US" b="0" dirty="0">
                <a:solidFill>
                  <a:srgbClr val="000000"/>
                </a:solidFill>
                <a:latin typeface="Arial"/>
                <a:cs typeface="Arial"/>
              </a:rPr>
              <a:t>User Satisfaction - 4/5</a:t>
            </a:r>
          </a:p>
          <a:p>
            <a:endParaRPr lang="en-US" dirty="0">
              <a:solidFill>
                <a:srgbClr val="000000"/>
              </a:solidFill>
              <a:latin typeface="Sabon Next LT"/>
            </a:endParaRPr>
          </a:p>
        </p:txBody>
      </p:sp>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398049" y="650796"/>
            <a:ext cx="10671048" cy="768096"/>
          </a:xfrm>
        </p:spPr>
        <p:txBody>
          <a:bodyPr/>
          <a:lstStyle/>
          <a:p>
            <a:r>
              <a:rPr lang="en-US" dirty="0">
                <a:ea typeface="+mj-lt"/>
                <a:cs typeface="+mj-lt"/>
              </a:rPr>
              <a:t>Analysis and Findings</a:t>
            </a:r>
            <a:endParaRPr lang="en-US" b="0" dirty="0">
              <a:ea typeface="+mj-lt"/>
              <a:cs typeface="+mj-lt"/>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9" name="Content Placeholder 2">
            <a:extLst>
              <a:ext uri="{FF2B5EF4-FFF2-40B4-BE49-F238E27FC236}">
                <a16:creationId xmlns:a16="http://schemas.microsoft.com/office/drawing/2014/main" id="{04473B19-857B-B4BB-3293-F3C2739918B5}"/>
              </a:ext>
            </a:extLst>
          </p:cNvPr>
          <p:cNvSpPr txBox="1">
            <a:spLocks/>
          </p:cNvSpPr>
          <p:nvPr/>
        </p:nvSpPr>
        <p:spPr>
          <a:xfrm>
            <a:off x="1090889" y="2296914"/>
            <a:ext cx="10439300" cy="4335140"/>
          </a:xfrm>
          <a:prstGeom prst="rect">
            <a:avLst/>
          </a:prstGeom>
          <a:no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dirty="0">
                <a:solidFill>
                  <a:srgbClr val="000000"/>
                </a:solidFill>
                <a:latin typeface="Sabon Next LT"/>
                <a:cs typeface="Arial"/>
              </a:rPr>
              <a:t>IMPROVEMENTS THAT CAN BE DONE:  </a:t>
            </a:r>
            <a:endParaRPr lang="en-US" b="0">
              <a:solidFill>
                <a:srgbClr val="000000"/>
              </a:solidFill>
              <a:latin typeface="Sabon Next LT"/>
            </a:endParaRPr>
          </a:p>
          <a:p>
            <a:pPr algn="just"/>
            <a:endParaRPr lang="en-US" b="0" dirty="0">
              <a:solidFill>
                <a:srgbClr val="000000"/>
              </a:solidFill>
              <a:latin typeface="Sabon Next LT"/>
            </a:endParaRPr>
          </a:p>
          <a:p>
            <a:pPr marL="285750" indent="-285750" algn="just">
              <a:buFont typeface="Symbol"/>
              <a:buChar char="•"/>
            </a:pPr>
            <a:r>
              <a:rPr lang="en-US" b="0" dirty="0">
                <a:solidFill>
                  <a:srgbClr val="000000"/>
                </a:solidFill>
                <a:latin typeface="Sabon Next LT"/>
                <a:cs typeface="Arial"/>
              </a:rPr>
              <a:t>A tracking feature can be added so that customer can know when their mechanic will arrive.</a:t>
            </a:r>
          </a:p>
          <a:p>
            <a:pPr algn="just"/>
            <a:endParaRPr lang="en-US" b="0" dirty="0">
              <a:solidFill>
                <a:srgbClr val="000000"/>
              </a:solidFill>
              <a:latin typeface="Sabon Next LT"/>
            </a:endParaRPr>
          </a:p>
          <a:p>
            <a:pPr marL="285750" indent="-285750" algn="just">
              <a:buFont typeface="Symbol"/>
              <a:buChar char="•"/>
            </a:pPr>
            <a:r>
              <a:rPr lang="en-US" b="0" dirty="0">
                <a:solidFill>
                  <a:srgbClr val="000000"/>
                </a:solidFill>
                <a:latin typeface="Sabon Next LT"/>
                <a:cs typeface="Arial"/>
              </a:rPr>
              <a:t> 24/7 Assistance can be included which can be used during sudden breakdown or need of any assistance of repair during emergency.</a:t>
            </a:r>
          </a:p>
          <a:p>
            <a:pPr algn="just"/>
            <a:endParaRPr lang="en-US" b="0" dirty="0">
              <a:solidFill>
                <a:srgbClr val="000000"/>
              </a:solidFill>
              <a:latin typeface="Sabon Next LT"/>
            </a:endParaRPr>
          </a:p>
          <a:p>
            <a:pPr marL="285750" indent="-285750" algn="just">
              <a:buFont typeface="Symbol"/>
              <a:buChar char="•"/>
            </a:pPr>
            <a:r>
              <a:rPr lang="en-US" b="0" dirty="0">
                <a:solidFill>
                  <a:srgbClr val="000000"/>
                </a:solidFill>
                <a:latin typeface="Sabon Next LT"/>
                <a:cs typeface="Arial"/>
              </a:rPr>
              <a:t>Online Payment can be added in future updates for convenient payment for users.</a:t>
            </a:r>
          </a:p>
          <a:p>
            <a:pPr algn="just"/>
            <a:endParaRPr lang="en-US" b="0" dirty="0">
              <a:solidFill>
                <a:srgbClr val="000000"/>
              </a:solidFill>
              <a:latin typeface="Sabon Next LT"/>
            </a:endParaRPr>
          </a:p>
          <a:p>
            <a:pPr algn="l"/>
            <a:endParaRPr lang="en-US" dirty="0">
              <a:solidFill>
                <a:srgbClr val="000000"/>
              </a:solidFill>
              <a:latin typeface="Sabon Next LT"/>
            </a:endParaRPr>
          </a:p>
        </p:txBody>
      </p:sp>
    </p:spTree>
    <p:extLst>
      <p:ext uri="{BB962C8B-B14F-4D97-AF65-F5344CB8AC3E}">
        <p14:creationId xmlns:p14="http://schemas.microsoft.com/office/powerpoint/2010/main" val="31585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Registration Page:</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4" name="Picture 4" descr="Graphical user interface, application&#10;&#10;Description automatically generated">
            <a:extLst>
              <a:ext uri="{FF2B5EF4-FFF2-40B4-BE49-F238E27FC236}">
                <a16:creationId xmlns:a16="http://schemas.microsoft.com/office/drawing/2014/main" id="{4CB35473-E4E2-B508-C15B-2A7D1D420122}"/>
              </a:ext>
            </a:extLst>
          </p:cNvPr>
          <p:cNvPicPr>
            <a:picLocks noChangeAspect="1"/>
          </p:cNvPicPr>
          <p:nvPr/>
        </p:nvPicPr>
        <p:blipFill>
          <a:blip r:embed="rId2"/>
          <a:stretch>
            <a:fillRect/>
          </a:stretch>
        </p:blipFill>
        <p:spPr>
          <a:xfrm>
            <a:off x="2352369" y="2363617"/>
            <a:ext cx="6872747" cy="3212314"/>
          </a:xfrm>
          <a:prstGeom prst="rect">
            <a:avLst/>
          </a:prstGeom>
        </p:spPr>
      </p:pic>
    </p:spTree>
    <p:extLst>
      <p:ext uri="{BB962C8B-B14F-4D97-AF65-F5344CB8AC3E}">
        <p14:creationId xmlns:p14="http://schemas.microsoft.com/office/powerpoint/2010/main" val="121201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 Login Page:</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2" name="Picture 4" descr="A picture containing funnel chart&#10;&#10;Description automatically generated">
            <a:extLst>
              <a:ext uri="{FF2B5EF4-FFF2-40B4-BE49-F238E27FC236}">
                <a16:creationId xmlns:a16="http://schemas.microsoft.com/office/drawing/2014/main" id="{87F0C9E3-45D1-837B-4F61-48259D25EB6E}"/>
              </a:ext>
            </a:extLst>
          </p:cNvPr>
          <p:cNvPicPr>
            <a:picLocks noChangeAspect="1"/>
          </p:cNvPicPr>
          <p:nvPr/>
        </p:nvPicPr>
        <p:blipFill>
          <a:blip r:embed="rId2"/>
          <a:stretch>
            <a:fillRect/>
          </a:stretch>
        </p:blipFill>
        <p:spPr>
          <a:xfrm>
            <a:off x="2549014" y="2496807"/>
            <a:ext cx="7315199" cy="3326935"/>
          </a:xfrm>
          <a:prstGeom prst="rect">
            <a:avLst/>
          </a:prstGeom>
        </p:spPr>
      </p:pic>
    </p:spTree>
    <p:extLst>
      <p:ext uri="{BB962C8B-B14F-4D97-AF65-F5344CB8AC3E}">
        <p14:creationId xmlns:p14="http://schemas.microsoft.com/office/powerpoint/2010/main" val="1187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Home Page:</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4" name="Picture 4" descr="Graphical user interface, application&#10;&#10;Description automatically generated">
            <a:extLst>
              <a:ext uri="{FF2B5EF4-FFF2-40B4-BE49-F238E27FC236}">
                <a16:creationId xmlns:a16="http://schemas.microsoft.com/office/drawing/2014/main" id="{B14B354E-ED2C-ACFB-20F8-87E0E2FB76E1}"/>
              </a:ext>
            </a:extLst>
          </p:cNvPr>
          <p:cNvPicPr>
            <a:picLocks noChangeAspect="1"/>
          </p:cNvPicPr>
          <p:nvPr/>
        </p:nvPicPr>
        <p:blipFill>
          <a:blip r:embed="rId2"/>
          <a:stretch>
            <a:fillRect/>
          </a:stretch>
        </p:blipFill>
        <p:spPr>
          <a:xfrm>
            <a:off x="2797001" y="1715729"/>
            <a:ext cx="2259515" cy="4028768"/>
          </a:xfrm>
          <a:prstGeom prst="rect">
            <a:avLst/>
          </a:prstGeom>
        </p:spPr>
      </p:pic>
    </p:spTree>
    <p:extLst>
      <p:ext uri="{BB962C8B-B14F-4D97-AF65-F5344CB8AC3E}">
        <p14:creationId xmlns:p14="http://schemas.microsoft.com/office/powerpoint/2010/main" val="70335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Services Page:</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2" name="Picture 4" descr="Graphical user interface, website&#10;&#10;Description automatically generated">
            <a:extLst>
              <a:ext uri="{FF2B5EF4-FFF2-40B4-BE49-F238E27FC236}">
                <a16:creationId xmlns:a16="http://schemas.microsoft.com/office/drawing/2014/main" id="{40F119D6-F5E9-3553-E663-4DC7781495EE}"/>
              </a:ext>
            </a:extLst>
          </p:cNvPr>
          <p:cNvPicPr>
            <a:picLocks noChangeAspect="1"/>
          </p:cNvPicPr>
          <p:nvPr/>
        </p:nvPicPr>
        <p:blipFill>
          <a:blip r:embed="rId2"/>
          <a:stretch>
            <a:fillRect/>
          </a:stretch>
        </p:blipFill>
        <p:spPr>
          <a:xfrm>
            <a:off x="2303206" y="2329606"/>
            <a:ext cx="7278328" cy="3390947"/>
          </a:xfrm>
          <a:prstGeom prst="rect">
            <a:avLst/>
          </a:prstGeom>
        </p:spPr>
      </p:pic>
    </p:spTree>
    <p:extLst>
      <p:ext uri="{BB962C8B-B14F-4D97-AF65-F5344CB8AC3E}">
        <p14:creationId xmlns:p14="http://schemas.microsoft.com/office/powerpoint/2010/main" val="144603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Booking Page:</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4" name="Picture 4" descr="Graphical user interface&#10;&#10;Description automatically generated">
            <a:extLst>
              <a:ext uri="{FF2B5EF4-FFF2-40B4-BE49-F238E27FC236}">
                <a16:creationId xmlns:a16="http://schemas.microsoft.com/office/drawing/2014/main" id="{AE335B49-877F-E2CF-D196-DCA9CEDF1E3F}"/>
              </a:ext>
            </a:extLst>
          </p:cNvPr>
          <p:cNvPicPr>
            <a:picLocks noChangeAspect="1"/>
          </p:cNvPicPr>
          <p:nvPr/>
        </p:nvPicPr>
        <p:blipFill>
          <a:blip r:embed="rId2"/>
          <a:stretch>
            <a:fillRect/>
          </a:stretch>
        </p:blipFill>
        <p:spPr>
          <a:xfrm>
            <a:off x="3360173" y="1714728"/>
            <a:ext cx="4746521" cy="4485508"/>
          </a:xfrm>
          <a:prstGeom prst="rect">
            <a:avLst/>
          </a:prstGeom>
        </p:spPr>
      </p:pic>
    </p:spTree>
    <p:extLst>
      <p:ext uri="{BB962C8B-B14F-4D97-AF65-F5344CB8AC3E}">
        <p14:creationId xmlns:p14="http://schemas.microsoft.com/office/powerpoint/2010/main" val="39317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algn="just"/>
            <a:endParaRPr lang="en-US" b="0" dirty="0">
              <a:solidFill>
                <a:schemeClr val="tx1"/>
              </a:solidFill>
              <a:latin typeface="Sabon Next LT"/>
            </a:endParaRPr>
          </a:p>
          <a:p>
            <a:pPr algn="just"/>
            <a:endParaRPr lang="en-US" dirty="0"/>
          </a:p>
          <a:p>
            <a:pPr algn="just"/>
            <a:r>
              <a:rPr lang="en-US" b="0" dirty="0">
                <a:solidFill>
                  <a:schemeClr val="tx1"/>
                </a:solidFill>
                <a:latin typeface="Arial"/>
                <a:cs typeface="Arial"/>
              </a:rPr>
              <a:t>Live Chat:</a:t>
            </a: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a:p>
            <a:pPr algn="just"/>
            <a:endParaRPr lang="en-US" b="0" dirty="0">
              <a:solidFill>
                <a:schemeClr val="tx1"/>
              </a:solidFill>
              <a:latin typeface="Arial"/>
              <a:cs typeface="Arial"/>
            </a:endParaRPr>
          </a:p>
        </p:txBody>
      </p:sp>
      <p:sp>
        <p:nvSpPr>
          <p:cNvPr id="3" name="Title 1">
            <a:extLst>
              <a:ext uri="{FF2B5EF4-FFF2-40B4-BE49-F238E27FC236}">
                <a16:creationId xmlns:a16="http://schemas.microsoft.com/office/drawing/2014/main" id="{90B99256-5FC6-3183-C1AE-08EF65A07DD9}"/>
              </a:ext>
            </a:extLst>
          </p:cNvPr>
          <p:cNvSpPr>
            <a:spLocks noGrp="1"/>
          </p:cNvSpPr>
          <p:nvPr>
            <p:ph type="title"/>
          </p:nvPr>
        </p:nvSpPr>
        <p:spPr>
          <a:xfrm>
            <a:off x="2467405" y="802116"/>
            <a:ext cx="6766560" cy="768096"/>
          </a:xfrm>
        </p:spPr>
        <p:txBody>
          <a:bodyPr/>
          <a:lstStyle/>
          <a:p>
            <a:r>
              <a:rPr lang="en-US" dirty="0"/>
              <a:t>Output </a:t>
            </a:r>
          </a:p>
        </p:txBody>
      </p:sp>
      <p:pic>
        <p:nvPicPr>
          <p:cNvPr id="2" name="Picture 4" descr="Graphical user interface, text, application, chat or text message&#10;&#10;Description automatically generated">
            <a:extLst>
              <a:ext uri="{FF2B5EF4-FFF2-40B4-BE49-F238E27FC236}">
                <a16:creationId xmlns:a16="http://schemas.microsoft.com/office/drawing/2014/main" id="{6F75D82C-A2C9-A161-9B1B-11696124192A}"/>
              </a:ext>
            </a:extLst>
          </p:cNvPr>
          <p:cNvPicPr>
            <a:picLocks noChangeAspect="1"/>
          </p:cNvPicPr>
          <p:nvPr/>
        </p:nvPicPr>
        <p:blipFill>
          <a:blip r:embed="rId2"/>
          <a:stretch>
            <a:fillRect/>
          </a:stretch>
        </p:blipFill>
        <p:spPr>
          <a:xfrm>
            <a:off x="3274142" y="1768582"/>
            <a:ext cx="4697361" cy="4291769"/>
          </a:xfrm>
          <a:prstGeom prst="rect">
            <a:avLst/>
          </a:prstGeom>
        </p:spPr>
      </p:pic>
    </p:spTree>
    <p:extLst>
      <p:ext uri="{BB962C8B-B14F-4D97-AF65-F5344CB8AC3E}">
        <p14:creationId xmlns:p14="http://schemas.microsoft.com/office/powerpoint/2010/main" val="2696991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578018" y="212180"/>
            <a:ext cx="6766560" cy="768096"/>
          </a:xfrm>
        </p:spPr>
        <p:txBody>
          <a:bodyPr/>
          <a:lstStyle/>
          <a:p>
            <a:r>
              <a:rPr lang="en-US" sz="4200" dirty="0"/>
              <a:t>GitHub link</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565729" y="2690205"/>
            <a:ext cx="7219235" cy="3401075"/>
          </a:xfrm>
        </p:spPr>
        <p:txBody>
          <a:bodyPr vert="horz" lIns="91440" tIns="45720" rIns="91440" bIns="45720" rtlCol="0" anchor="t">
            <a:noAutofit/>
          </a:bodyPr>
          <a:lstStyle/>
          <a:p>
            <a:r>
              <a:rPr lang="en-US" sz="1800" dirty="0">
                <a:solidFill>
                  <a:schemeClr val="tx1"/>
                </a:solidFill>
                <a:ea typeface="+mn-lt"/>
                <a:cs typeface="+mn-lt"/>
              </a:rPr>
              <a:t>Our project enables the users to book their services from the comfort of their home in a much faster and easier way. </a:t>
            </a:r>
            <a:endParaRPr lang="en-US" sz="1800" dirty="0">
              <a:solidFill>
                <a:schemeClr val="tx1"/>
              </a:solidFill>
              <a:cs typeface="Sabon Next LT"/>
            </a:endParaRPr>
          </a:p>
          <a:p>
            <a:endParaRPr lang="en-US" sz="1800" dirty="0">
              <a:solidFill>
                <a:schemeClr val="tx1"/>
              </a:solidFill>
              <a:ea typeface="+mn-lt"/>
              <a:cs typeface="+mn-lt"/>
            </a:endParaRPr>
          </a:p>
          <a:p>
            <a:r>
              <a:rPr lang="en-US" sz="1800" dirty="0">
                <a:solidFill>
                  <a:schemeClr val="tx1"/>
                </a:solidFill>
                <a:ea typeface="+mn-lt"/>
                <a:cs typeface="+mn-lt"/>
              </a:rPr>
              <a:t>• provide various kinds of services for both bike and car and also an interactive live chat for the customer to ask their queries. </a:t>
            </a:r>
          </a:p>
          <a:p>
            <a:endParaRPr lang="en-US" sz="1800" dirty="0">
              <a:solidFill>
                <a:schemeClr val="tx1"/>
              </a:solidFill>
              <a:ea typeface="+mn-lt"/>
              <a:cs typeface="+mn-lt"/>
            </a:endParaRPr>
          </a:p>
          <a:p>
            <a:r>
              <a:rPr lang="en-US" sz="1800" dirty="0">
                <a:solidFill>
                  <a:schemeClr val="tx1"/>
                </a:solidFill>
                <a:ea typeface="+mn-lt"/>
                <a:cs typeface="+mn-lt"/>
              </a:rPr>
              <a:t>• Through this we can establish a healthy relationship with customer by providing them services faster at their convenience anytime on their likes.</a:t>
            </a:r>
          </a:p>
          <a:p>
            <a:endParaRPr lang="en-US" sz="1800" dirty="0">
              <a:solidFill>
                <a:schemeClr val="tx1"/>
              </a:solidFill>
              <a:ea typeface="+mn-lt"/>
              <a:cs typeface="+mn-lt"/>
            </a:endParaRPr>
          </a:p>
          <a:p>
            <a:r>
              <a:rPr lang="en-US" sz="1800" dirty="0">
                <a:solidFill>
                  <a:schemeClr val="tx1"/>
                </a:solidFill>
                <a:ea typeface="+mn-lt"/>
                <a:cs typeface="+mn-lt"/>
              </a:rPr>
              <a:t> • This also helps in keeping tabs on databases which can be used as references for future queries and issues.</a:t>
            </a:r>
            <a:endParaRPr lang="en-US" sz="1800">
              <a:solidFill>
                <a:schemeClr val="tx1"/>
              </a:solidFill>
              <a:cs typeface="Sabon Next LT"/>
            </a:endParaRPr>
          </a:p>
          <a:p>
            <a:endParaRPr lang="en-US" sz="1800" dirty="0">
              <a:solidFill>
                <a:schemeClr val="tx1"/>
              </a:solidFill>
              <a:cs typeface="Sabon Next LT"/>
            </a:endParaRPr>
          </a:p>
        </p:txBody>
      </p:sp>
      <p:sp>
        <p:nvSpPr>
          <p:cNvPr id="7" name="Title 1">
            <a:extLst>
              <a:ext uri="{FF2B5EF4-FFF2-40B4-BE49-F238E27FC236}">
                <a16:creationId xmlns:a16="http://schemas.microsoft.com/office/drawing/2014/main" id="{B2CA6983-EDB6-B777-CA36-E0AA0FFEDDD3}"/>
              </a:ext>
            </a:extLst>
          </p:cNvPr>
          <p:cNvSpPr txBox="1">
            <a:spLocks/>
          </p:cNvSpPr>
          <p:nvPr/>
        </p:nvSpPr>
        <p:spPr>
          <a:xfrm>
            <a:off x="2570644" y="1851709"/>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t>conclusion</a:t>
            </a:r>
          </a:p>
        </p:txBody>
      </p:sp>
      <p:sp>
        <p:nvSpPr>
          <p:cNvPr id="8" name="TextBox 7">
            <a:extLst>
              <a:ext uri="{FF2B5EF4-FFF2-40B4-BE49-F238E27FC236}">
                <a16:creationId xmlns:a16="http://schemas.microsoft.com/office/drawing/2014/main" id="{8E47776E-FD54-B4C0-A5FC-C611802EAE1B}"/>
              </a:ext>
            </a:extLst>
          </p:cNvPr>
          <p:cNvSpPr txBox="1"/>
          <p:nvPr/>
        </p:nvSpPr>
        <p:spPr>
          <a:xfrm>
            <a:off x="1651820" y="1061884"/>
            <a:ext cx="65777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https://github.com/vigneshrajan2001/Wheel-s-UP---Home-Automobile-Service.git</a:t>
            </a:r>
            <a:r>
              <a:rPr lang="en-US">
                <a:latin typeface="Calibri"/>
                <a:cs typeface="Calibri"/>
              </a:rPr>
              <a:t> </a:t>
            </a:r>
            <a:endParaRPr lang="en-US"/>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15261" y="414823"/>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15261" y="1295793"/>
            <a:ext cx="5693664" cy="5137780"/>
          </a:xfrm>
        </p:spPr>
        <p:txBody>
          <a:bodyPr vert="horz" lIns="91440" tIns="45720" rIns="91440" bIns="45720" rtlCol="0" anchor="t">
            <a:noAutofit/>
          </a:bodyPr>
          <a:lstStyle/>
          <a:p>
            <a:r>
              <a:rPr lang="en-US" dirty="0">
                <a:cs typeface="Sabon Next LT"/>
              </a:rPr>
              <a:t>Abstract</a:t>
            </a:r>
            <a:endParaRPr lang="en-US" dirty="0"/>
          </a:p>
          <a:p>
            <a:r>
              <a:rPr lang="en-US" dirty="0"/>
              <a:t>Problem statement</a:t>
            </a:r>
            <a:endParaRPr lang="en-US" dirty="0">
              <a:cs typeface="Sabon Next LT"/>
            </a:endParaRPr>
          </a:p>
          <a:p>
            <a:r>
              <a:rPr lang="en-US" dirty="0"/>
              <a:t>​Proposed solution</a:t>
            </a:r>
            <a:endParaRPr lang="en-US" dirty="0">
              <a:cs typeface="Sabon Next LT"/>
            </a:endParaRPr>
          </a:p>
          <a:p>
            <a:r>
              <a:rPr lang="en-US" dirty="0">
                <a:cs typeface="Sabon Next LT"/>
              </a:rPr>
              <a:t>System Architecture</a:t>
            </a:r>
          </a:p>
          <a:p>
            <a:r>
              <a:rPr lang="en-US" dirty="0"/>
              <a:t>​Analysis and Findings</a:t>
            </a:r>
            <a:endParaRPr lang="en-US" dirty="0">
              <a:cs typeface="Sabon Next LT"/>
            </a:endParaRPr>
          </a:p>
          <a:p>
            <a:r>
              <a:rPr lang="en-US" dirty="0">
                <a:cs typeface="Sabon Next LT"/>
              </a:rPr>
              <a:t>Output Screenshots</a:t>
            </a:r>
          </a:p>
          <a:p>
            <a:r>
              <a:rPr lang="en-US" dirty="0">
                <a:cs typeface="Sabon Next LT"/>
              </a:rPr>
              <a:t>GitHub Link</a:t>
            </a:r>
          </a:p>
          <a:p>
            <a:r>
              <a:rPr lang="en-US" dirty="0">
                <a:cs typeface="Sabon Next LT"/>
              </a:rPr>
              <a:t>Conclusion</a:t>
            </a:r>
          </a:p>
          <a:p>
            <a:r>
              <a:rPr lang="en-US" dirty="0">
                <a:cs typeface="Sabon Next LT"/>
              </a:rPr>
              <a:t>References</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31664" y="1313689"/>
            <a:ext cx="7219235" cy="3401075"/>
          </a:xfrm>
        </p:spPr>
        <p:txBody>
          <a:bodyPr vert="horz" lIns="91440" tIns="45720" rIns="91440" bIns="45720" rtlCol="0" anchor="t">
            <a:noAutofit/>
          </a:bodyPr>
          <a:lstStyle/>
          <a:p>
            <a:r>
              <a:rPr lang="en-US" sz="1800" dirty="0">
                <a:solidFill>
                  <a:srgbClr val="000000"/>
                </a:solidFill>
                <a:ea typeface="+mn-lt"/>
                <a:cs typeface="+mn-lt"/>
              </a:rPr>
              <a:t>1. To know more visit: https://freefrontend.com, “CSS - Examples”</a:t>
            </a:r>
          </a:p>
          <a:p>
            <a:endParaRPr lang="en-US" sz="1800" dirty="0">
              <a:solidFill>
                <a:srgbClr val="000000"/>
              </a:solidFill>
              <a:ea typeface="+mn-lt"/>
              <a:cs typeface="+mn-lt"/>
            </a:endParaRPr>
          </a:p>
          <a:p>
            <a:r>
              <a:rPr lang="en-US" sz="1800" dirty="0">
                <a:solidFill>
                  <a:srgbClr val="000000"/>
                </a:solidFill>
                <a:ea typeface="+mn-lt"/>
                <a:cs typeface="+mn-lt"/>
              </a:rPr>
              <a:t> 2. Visit: https://www.britannica.com, “Automobile | Facts, industry etc.”</a:t>
            </a:r>
          </a:p>
          <a:p>
            <a:r>
              <a:rPr lang="en-US" sz="1800" dirty="0">
                <a:solidFill>
                  <a:srgbClr val="000000"/>
                </a:solidFill>
                <a:ea typeface="+mn-lt"/>
                <a:cs typeface="+mn-lt"/>
              </a:rPr>
              <a:t> 3. Visit: https://www.otobots.com, “Mobile Mechanics” </a:t>
            </a:r>
          </a:p>
          <a:p>
            <a:endParaRPr lang="en-US" sz="1800" dirty="0">
              <a:solidFill>
                <a:srgbClr val="000000"/>
              </a:solidFill>
              <a:ea typeface="+mn-lt"/>
              <a:cs typeface="+mn-lt"/>
            </a:endParaRPr>
          </a:p>
          <a:p>
            <a:r>
              <a:rPr lang="en-US" sz="1800" dirty="0">
                <a:solidFill>
                  <a:srgbClr val="000000"/>
                </a:solidFill>
                <a:ea typeface="+mn-lt"/>
                <a:cs typeface="+mn-lt"/>
              </a:rPr>
              <a:t>4. Gilles, Tim (2004). Automobile Service: Inspection, Maintenance, Repair. USA: Delmar </a:t>
            </a:r>
            <a:r>
              <a:rPr lang="en-US" sz="1800" dirty="0" err="1">
                <a:solidFill>
                  <a:srgbClr val="000000"/>
                </a:solidFill>
                <a:ea typeface="+mn-lt"/>
                <a:cs typeface="+mn-lt"/>
              </a:rPr>
              <a:t>Learning.pp</a:t>
            </a:r>
            <a:r>
              <a:rPr lang="en-US" sz="1800" dirty="0">
                <a:solidFill>
                  <a:srgbClr val="000000"/>
                </a:solidFill>
                <a:ea typeface="+mn-lt"/>
                <a:cs typeface="+mn-lt"/>
              </a:rPr>
              <a:t>. 16-23. </a:t>
            </a:r>
            <a:endParaRPr lang="en-US" sz="1800">
              <a:solidFill>
                <a:srgbClr val="000000"/>
              </a:solidFill>
              <a:ea typeface="+mn-lt"/>
              <a:cs typeface="+mn-lt"/>
            </a:endParaRPr>
          </a:p>
          <a:p>
            <a:endParaRPr lang="en-US" sz="1800" dirty="0">
              <a:solidFill>
                <a:srgbClr val="000000"/>
              </a:solidFill>
              <a:ea typeface="+mn-lt"/>
              <a:cs typeface="+mn-lt"/>
            </a:endParaRPr>
          </a:p>
          <a:p>
            <a:r>
              <a:rPr lang="en-US" sz="1800" dirty="0">
                <a:solidFill>
                  <a:srgbClr val="000000"/>
                </a:solidFill>
                <a:ea typeface="+mn-lt"/>
                <a:cs typeface="+mn-lt"/>
              </a:rPr>
              <a:t>5.” Independent garages and the motor Vehicle Block Exemption”. UK Government. Retrieved 24 October 2012</a:t>
            </a:r>
            <a:endParaRPr lang="en-US" sz="1800">
              <a:solidFill>
                <a:srgbClr val="000000"/>
              </a:solidFill>
              <a:cs typeface="Sabon Next LT"/>
            </a:endParaRPr>
          </a:p>
        </p:txBody>
      </p:sp>
      <p:sp>
        <p:nvSpPr>
          <p:cNvPr id="7" name="Title 1">
            <a:extLst>
              <a:ext uri="{FF2B5EF4-FFF2-40B4-BE49-F238E27FC236}">
                <a16:creationId xmlns:a16="http://schemas.microsoft.com/office/drawing/2014/main" id="{B2CA6983-EDB6-B777-CA36-E0AA0FFEDDD3}"/>
              </a:ext>
            </a:extLst>
          </p:cNvPr>
          <p:cNvSpPr txBox="1">
            <a:spLocks/>
          </p:cNvSpPr>
          <p:nvPr/>
        </p:nvSpPr>
        <p:spPr>
          <a:xfrm>
            <a:off x="2791870" y="155645"/>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err="1"/>
              <a:t>referneces</a:t>
            </a:r>
          </a:p>
        </p:txBody>
      </p:sp>
    </p:spTree>
    <p:extLst>
      <p:ext uri="{BB962C8B-B14F-4D97-AF65-F5344CB8AC3E}">
        <p14:creationId xmlns:p14="http://schemas.microsoft.com/office/powerpoint/2010/main" val="428159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14758" y="2331524"/>
            <a:ext cx="4415470" cy="146638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03302" y="457888"/>
            <a:ext cx="6766560" cy="768096"/>
          </a:xfrm>
        </p:spPr>
        <p:txBody>
          <a:bodyPr/>
          <a:lstStyle/>
          <a:p>
            <a:r>
              <a:rPr lang="en-US" dirty="0">
                <a:ea typeface="+mj-lt"/>
                <a:cs typeface="+mj-lt"/>
              </a:rPr>
              <a:t>Abstract</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9560" y="1551268"/>
            <a:ext cx="7823527" cy="5674784"/>
          </a:xfrm>
        </p:spPr>
        <p:txBody>
          <a:bodyPr vert="horz" lIns="91440" tIns="45720" rIns="91440" bIns="45720" rtlCol="0" anchor="t">
            <a:noAutofit/>
          </a:bodyPr>
          <a:lstStyle/>
          <a:p>
            <a:pPr marL="285750" indent="-285750" algn="just">
              <a:buFont typeface="Symbol"/>
              <a:buChar char="•"/>
            </a:pPr>
            <a:r>
              <a:rPr lang="en-US" sz="1700" dirty="0">
                <a:solidFill>
                  <a:srgbClr val="000000"/>
                </a:solidFill>
                <a:ea typeface="+mn-lt"/>
                <a:cs typeface="+mn-lt"/>
              </a:rPr>
              <a:t>Our Project approves presenting car and Bike service at the door-step. If consumer obtained any hassle with his automobile based totally on </a:t>
            </a:r>
            <a:r>
              <a:rPr lang="en-US" sz="1700" b="1" dirty="0">
                <a:solidFill>
                  <a:srgbClr val="000000"/>
                </a:solidFill>
                <a:ea typeface="+mn-lt"/>
                <a:cs typeface="+mn-lt"/>
              </a:rPr>
              <a:t>assurance</a:t>
            </a:r>
            <a:r>
              <a:rPr lang="en-US" sz="1700" dirty="0">
                <a:solidFill>
                  <a:srgbClr val="000000"/>
                </a:solidFill>
                <a:ea typeface="+mn-lt"/>
                <a:cs typeface="+mn-lt"/>
              </a:rPr>
              <a:t> </a:t>
            </a:r>
            <a:r>
              <a:rPr lang="en-US" sz="1700" b="1" dirty="0">
                <a:solidFill>
                  <a:srgbClr val="000000"/>
                </a:solidFill>
                <a:ea typeface="+mn-lt"/>
                <a:cs typeface="+mn-lt"/>
              </a:rPr>
              <a:t>card</a:t>
            </a:r>
            <a:r>
              <a:rPr lang="en-US" sz="1700" dirty="0">
                <a:solidFill>
                  <a:srgbClr val="000000"/>
                </a:solidFill>
                <a:ea typeface="+mn-lt"/>
                <a:cs typeface="+mn-lt"/>
              </a:rPr>
              <a:t>, they are offering services. </a:t>
            </a:r>
          </a:p>
          <a:p>
            <a:pPr algn="just"/>
            <a:endParaRPr lang="en-US" sz="1700" dirty="0">
              <a:solidFill>
                <a:srgbClr val="000000"/>
              </a:solidFill>
              <a:ea typeface="+mn-lt"/>
              <a:cs typeface="+mn-lt"/>
            </a:endParaRPr>
          </a:p>
          <a:p>
            <a:pPr marL="285750" indent="-285750" algn="just">
              <a:buFont typeface="Symbol"/>
              <a:buChar char="•"/>
            </a:pPr>
            <a:r>
              <a:rPr lang="en-US" sz="1700" dirty="0">
                <a:solidFill>
                  <a:srgbClr val="000000"/>
                </a:solidFill>
                <a:ea typeface="+mn-lt"/>
                <a:cs typeface="+mn-lt"/>
              </a:rPr>
              <a:t>The actual energy of this mission lies now not in direct promoting of products, however in the advent of </a:t>
            </a:r>
            <a:r>
              <a:rPr lang="en-US" sz="1700" b="1" dirty="0">
                <a:solidFill>
                  <a:srgbClr val="000000"/>
                </a:solidFill>
                <a:ea typeface="+mn-lt"/>
                <a:cs typeface="+mn-lt"/>
              </a:rPr>
              <a:t>tighter relationship</a:t>
            </a:r>
            <a:r>
              <a:rPr lang="en-US" sz="1700" dirty="0">
                <a:solidFill>
                  <a:srgbClr val="000000"/>
                </a:solidFill>
                <a:ea typeface="+mn-lt"/>
                <a:cs typeface="+mn-lt"/>
              </a:rPr>
              <a:t>s with clients and handing over of an excessive stage of carrier and support, which in flip improves employer income and its goodwill. </a:t>
            </a:r>
          </a:p>
          <a:p>
            <a:pPr algn="just"/>
            <a:endParaRPr lang="en-US" sz="1700" dirty="0">
              <a:solidFill>
                <a:srgbClr val="000000"/>
              </a:solidFill>
              <a:ea typeface="+mn-lt"/>
              <a:cs typeface="+mn-lt"/>
            </a:endParaRPr>
          </a:p>
          <a:p>
            <a:pPr marL="285750" indent="-285750" algn="just">
              <a:buFont typeface="Symbol"/>
              <a:buChar char="•"/>
            </a:pPr>
            <a:r>
              <a:rPr lang="en-US" sz="1700" dirty="0">
                <a:solidFill>
                  <a:srgbClr val="000000"/>
                </a:solidFill>
                <a:ea typeface="+mn-lt"/>
                <a:cs typeface="+mn-lt"/>
              </a:rPr>
              <a:t>A provider organization is a commercial enterprise entity that takes care of servicing a purchaser instrument in the after-income domain.</a:t>
            </a:r>
          </a:p>
          <a:p>
            <a:pPr algn="just"/>
            <a:endParaRPr lang="en-US" sz="1700" dirty="0">
              <a:solidFill>
                <a:srgbClr val="000000"/>
              </a:solidFill>
              <a:ea typeface="+mn-lt"/>
              <a:cs typeface="+mn-lt"/>
            </a:endParaRPr>
          </a:p>
          <a:p>
            <a:pPr marL="285750" indent="-285750" algn="just">
              <a:buFont typeface="Symbol"/>
              <a:buChar char="•"/>
            </a:pPr>
            <a:r>
              <a:rPr lang="en-US" sz="1700" dirty="0">
                <a:solidFill>
                  <a:srgbClr val="000000"/>
                </a:solidFill>
                <a:ea typeface="+mn-lt"/>
                <a:cs typeface="+mn-lt"/>
              </a:rPr>
              <a:t>As the variety of clients and dimension of operations increases, the organization divides the geographical place into provider areas and department locations, to enable Engineers to be greater responsive to the customer-needs.</a:t>
            </a:r>
          </a:p>
          <a:p>
            <a:pPr algn="just"/>
            <a:endParaRPr lang="en-US" sz="1700" dirty="0">
              <a:solidFill>
                <a:srgbClr val="000000"/>
              </a:solidFill>
              <a:ea typeface="+mn-lt"/>
              <a:cs typeface="+mn-lt"/>
            </a:endParaRPr>
          </a:p>
          <a:p>
            <a:pPr marL="285750" indent="-285750" algn="just">
              <a:buFont typeface="Symbol"/>
              <a:buChar char="•"/>
            </a:pPr>
            <a:r>
              <a:rPr lang="en-US" sz="1700" dirty="0">
                <a:solidFill>
                  <a:srgbClr val="000000"/>
                </a:solidFill>
                <a:ea typeface="+mn-lt"/>
                <a:cs typeface="+mn-lt"/>
              </a:rPr>
              <a:t>Our Aim is to ease the </a:t>
            </a:r>
            <a:r>
              <a:rPr lang="en-US" sz="1700" b="1" dirty="0">
                <a:solidFill>
                  <a:srgbClr val="000000"/>
                </a:solidFill>
                <a:ea typeface="+mn-lt"/>
                <a:cs typeface="+mn-lt"/>
              </a:rPr>
              <a:t>customer problem</a:t>
            </a:r>
            <a:r>
              <a:rPr lang="en-US" sz="1700" dirty="0">
                <a:solidFill>
                  <a:srgbClr val="000000"/>
                </a:solidFill>
                <a:ea typeface="+mn-lt"/>
                <a:cs typeface="+mn-lt"/>
              </a:rPr>
              <a:t> and have a </a:t>
            </a:r>
            <a:r>
              <a:rPr lang="en-US" sz="1700" b="1" dirty="0">
                <a:solidFill>
                  <a:srgbClr val="000000"/>
                </a:solidFill>
                <a:ea typeface="+mn-lt"/>
                <a:cs typeface="+mn-lt"/>
              </a:rPr>
              <a:t>friendly response</a:t>
            </a:r>
            <a:r>
              <a:rPr lang="en-US" sz="1700" dirty="0">
                <a:solidFill>
                  <a:srgbClr val="000000"/>
                </a:solidFill>
                <a:ea typeface="+mn-lt"/>
                <a:cs typeface="+mn-lt"/>
              </a:rPr>
              <a:t> to their query at their convenience. </a:t>
            </a:r>
          </a:p>
          <a:p>
            <a:endParaRPr lang="en-US" sz="1700" dirty="0">
              <a:solidFill>
                <a:srgbClr val="000000"/>
              </a:solidFill>
              <a:cs typeface="Sabon Next LT"/>
            </a:endParaRPr>
          </a:p>
          <a:p>
            <a:endParaRPr lang="en-US" sz="1700" dirty="0">
              <a:solidFill>
                <a:srgbClr val="000000"/>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71242" y="454152"/>
            <a:ext cx="10671048" cy="768096"/>
          </a:xfrm>
        </p:spPr>
        <p:txBody>
          <a:bodyPr/>
          <a:lstStyle/>
          <a:p>
            <a:r>
              <a:rPr lang="en-US" dirty="0">
                <a:ea typeface="+mj-lt"/>
                <a:cs typeface="+mj-lt"/>
              </a:rPr>
              <a:t>Problem Statement </a:t>
            </a:r>
            <a:endParaRPr lang="en-US" sz="4400" b="0" dirty="0">
              <a:ea typeface="+mj-lt"/>
              <a:cs typeface="+mj-lt"/>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76DFF576-086D-CDD7-F573-7EEDE5D30F15}"/>
              </a:ext>
            </a:extLst>
          </p:cNvPr>
          <p:cNvSpPr>
            <a:spLocks noGrp="1"/>
          </p:cNvSpPr>
          <p:nvPr>
            <p:ph sz="half" idx="1"/>
          </p:nvPr>
        </p:nvSpPr>
        <p:spPr>
          <a:xfrm>
            <a:off x="657581" y="1719367"/>
            <a:ext cx="10680192" cy="4678188"/>
          </a:xfrm>
        </p:spPr>
        <p:txBody>
          <a:bodyPr vert="horz" lIns="91440" tIns="45720" rIns="91440" bIns="45720" rtlCol="0" anchor="t">
            <a:noAutofit/>
          </a:bodyPr>
          <a:lstStyle/>
          <a:p>
            <a:pPr marL="347345" indent="-347345" algn="just"/>
            <a:r>
              <a:rPr lang="en-US" dirty="0">
                <a:solidFill>
                  <a:schemeClr val="tx1"/>
                </a:solidFill>
                <a:ea typeface="+mn-lt"/>
                <a:cs typeface="+mn-lt"/>
              </a:rPr>
              <a:t>As you know it is tedious and annoying to have a breakdown or repair in our car or bike when you are reaching somewhere urgent. In general, we have to go to a mechanic shop or call him and he may be not available at the time we need him.</a:t>
            </a:r>
          </a:p>
          <a:p>
            <a:pPr marL="347345" indent="-347345" algn="just"/>
            <a:endParaRPr lang="en-US" dirty="0">
              <a:solidFill>
                <a:schemeClr val="tx1"/>
              </a:solidFill>
              <a:ea typeface="+mn-lt"/>
              <a:cs typeface="+mn-lt"/>
            </a:endParaRPr>
          </a:p>
          <a:p>
            <a:pPr marL="347345" indent="-347345" algn="just"/>
            <a:r>
              <a:rPr lang="en-US" dirty="0">
                <a:solidFill>
                  <a:schemeClr val="tx1"/>
                </a:solidFill>
                <a:ea typeface="+mn-lt"/>
                <a:cs typeface="+mn-lt"/>
              </a:rPr>
              <a:t>Today we have everything at the disposal of our hand and is even available at our </a:t>
            </a:r>
            <a:r>
              <a:rPr lang="en-US" b="1" dirty="0">
                <a:solidFill>
                  <a:schemeClr val="tx1"/>
                </a:solidFill>
                <a:ea typeface="+mn-lt"/>
                <a:cs typeface="+mn-lt"/>
              </a:rPr>
              <a:t>door-step</a:t>
            </a:r>
            <a:r>
              <a:rPr lang="en-US" dirty="0">
                <a:solidFill>
                  <a:schemeClr val="tx1"/>
                </a:solidFill>
                <a:ea typeface="+mn-lt"/>
                <a:cs typeface="+mn-lt"/>
              </a:rPr>
              <a:t> from clothes, meat and even pets which we generally call </a:t>
            </a:r>
            <a:r>
              <a:rPr lang="en-US" b="1" dirty="0">
                <a:solidFill>
                  <a:schemeClr val="tx1"/>
                </a:solidFill>
                <a:ea typeface="+mn-lt"/>
                <a:cs typeface="+mn-lt"/>
              </a:rPr>
              <a:t>E-Commerce</a:t>
            </a:r>
            <a:r>
              <a:rPr lang="en-US" dirty="0">
                <a:solidFill>
                  <a:schemeClr val="tx1"/>
                </a:solidFill>
                <a:ea typeface="+mn-lt"/>
                <a:cs typeface="+mn-lt"/>
              </a:rPr>
              <a:t> but why not the service we required for our vehicles at our door-step......?</a:t>
            </a:r>
          </a:p>
          <a:p>
            <a:pPr marL="347345" indent="-347345" algn="just"/>
            <a:endParaRPr lang="en-US" dirty="0">
              <a:solidFill>
                <a:schemeClr val="tx1"/>
              </a:solidFill>
              <a:ea typeface="+mn-lt"/>
              <a:cs typeface="+mn-lt"/>
            </a:endParaRPr>
          </a:p>
          <a:p>
            <a:pPr marL="347345" indent="-347345" algn="just"/>
            <a:r>
              <a:rPr lang="en-US" dirty="0">
                <a:solidFill>
                  <a:schemeClr val="tx1"/>
                </a:solidFill>
                <a:ea typeface="+mn-lt"/>
                <a:cs typeface="+mn-lt"/>
              </a:rPr>
              <a:t>Above problems can be seen as from point of view from a customer but what from the service provider it is not easy to just provide service right so what we can do to ease their side of inconveniences and issues.</a:t>
            </a:r>
          </a:p>
          <a:p>
            <a:pPr marL="347345" indent="-347345" algn="just"/>
            <a:endParaRPr lang="en-US" dirty="0">
              <a:solidFill>
                <a:schemeClr val="tx1"/>
              </a:solidFill>
              <a:ea typeface="+mn-lt"/>
              <a:cs typeface="+mn-lt"/>
            </a:endParaRPr>
          </a:p>
          <a:p>
            <a:pPr marL="347345" indent="-347345" algn="just"/>
            <a:r>
              <a:rPr lang="en-US" dirty="0">
                <a:solidFill>
                  <a:schemeClr val="tx1"/>
                </a:solidFill>
                <a:ea typeface="+mn-lt"/>
                <a:cs typeface="+mn-lt"/>
              </a:rPr>
              <a:t>From a service provider view other than providing a service he has to maintain the logs and record of services and sometimes in case of any issues he has to cross-check the records from the pile which is not easy and lot more tedious work to go.</a:t>
            </a:r>
          </a:p>
          <a:p>
            <a:pPr marL="347345" indent="-347345" algn="just"/>
            <a:endParaRPr lang="en-US" dirty="0">
              <a:solidFill>
                <a:schemeClr val="tx1"/>
              </a:solidFill>
              <a:ea typeface="+mn-lt"/>
              <a:cs typeface="+mn-lt"/>
            </a:endParaRPr>
          </a:p>
          <a:p>
            <a:pPr marL="347345" indent="-347345" algn="just"/>
            <a:endParaRPr lang="en-US" dirty="0">
              <a:ea typeface="+mn-lt"/>
              <a:cs typeface="+mn-lt"/>
            </a:endParaRPr>
          </a:p>
          <a:p>
            <a:pPr marL="347345" indent="-347345"/>
            <a:endParaRPr lang="en-US" dirty="0">
              <a:cs typeface="Sabon Next LT"/>
            </a:endParaRPr>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71242" y="454152"/>
            <a:ext cx="10671048" cy="768096"/>
          </a:xfrm>
        </p:spPr>
        <p:txBody>
          <a:bodyPr/>
          <a:lstStyle/>
          <a:p>
            <a:r>
              <a:rPr lang="en-US" dirty="0">
                <a:ea typeface="+mj-lt"/>
                <a:cs typeface="+mj-lt"/>
              </a:rPr>
              <a:t>Problem Statement </a:t>
            </a:r>
            <a:endParaRPr lang="en-US" sz="4400" b="0" dirty="0">
              <a:ea typeface="+mj-lt"/>
              <a:cs typeface="+mj-lt"/>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76DFF576-086D-CDD7-F573-7EEDE5D30F15}"/>
              </a:ext>
            </a:extLst>
          </p:cNvPr>
          <p:cNvSpPr>
            <a:spLocks noGrp="1"/>
          </p:cNvSpPr>
          <p:nvPr>
            <p:ph sz="half" idx="1"/>
          </p:nvPr>
        </p:nvSpPr>
        <p:spPr>
          <a:xfrm>
            <a:off x="657581" y="1719367"/>
            <a:ext cx="10680192" cy="4678188"/>
          </a:xfrm>
        </p:spPr>
        <p:txBody>
          <a:bodyPr vert="horz" lIns="91440" tIns="45720" rIns="91440" bIns="45720" rtlCol="0" anchor="t">
            <a:noAutofit/>
          </a:bodyPr>
          <a:lstStyle/>
          <a:p>
            <a:pPr marL="347345" indent="-347345" algn="just"/>
            <a:r>
              <a:rPr lang="en-US" b="1" dirty="0">
                <a:solidFill>
                  <a:schemeClr val="tx1"/>
                </a:solidFill>
                <a:ea typeface="+mn-lt"/>
                <a:cs typeface="+mn-lt"/>
              </a:rPr>
              <a:t>What we know from this</a:t>
            </a:r>
            <a:r>
              <a:rPr lang="en-US" dirty="0">
                <a:solidFill>
                  <a:schemeClr val="tx1"/>
                </a:solidFill>
                <a:ea typeface="+mn-lt"/>
                <a:cs typeface="+mn-lt"/>
              </a:rPr>
              <a:t>:</a:t>
            </a:r>
          </a:p>
          <a:p>
            <a:pPr marL="347345" indent="-347345" algn="just"/>
            <a:endParaRPr lang="en-US" dirty="0">
              <a:solidFill>
                <a:schemeClr val="tx1"/>
              </a:solidFill>
              <a:ea typeface="+mn-lt"/>
              <a:cs typeface="+mn-lt"/>
            </a:endParaRPr>
          </a:p>
          <a:p>
            <a:pPr lvl="1" indent="-347345" algn="just"/>
            <a:r>
              <a:rPr lang="en-US" sz="1800" dirty="0">
                <a:solidFill>
                  <a:schemeClr val="tx1"/>
                </a:solidFill>
                <a:ea typeface="+mn-lt"/>
                <a:cs typeface="+mn-lt"/>
              </a:rPr>
              <a:t>From first point, it is clear that a handy service for automobile is not available for customer at their convenience.</a:t>
            </a:r>
          </a:p>
          <a:p>
            <a:pPr lvl="1" indent="-347345" algn="just"/>
            <a:endParaRPr lang="en-US" sz="1800" dirty="0">
              <a:solidFill>
                <a:schemeClr val="tx1"/>
              </a:solidFill>
              <a:ea typeface="+mn-lt"/>
              <a:cs typeface="+mn-lt"/>
            </a:endParaRPr>
          </a:p>
          <a:p>
            <a:pPr lvl="1" indent="-347345" algn="just"/>
            <a:r>
              <a:rPr lang="en-US" sz="1800" dirty="0">
                <a:solidFill>
                  <a:schemeClr val="tx1"/>
                </a:solidFill>
                <a:ea typeface="+mn-lt"/>
                <a:cs typeface="+mn-lt"/>
              </a:rPr>
              <a:t>Then even though we can call a repair service there isn’t a proper flow all the time and it is not guarantee that we can reach to them all the time.</a:t>
            </a:r>
          </a:p>
          <a:p>
            <a:pPr lvl="1" indent="-347345" algn="just"/>
            <a:endParaRPr lang="en-US" sz="1800" dirty="0">
              <a:solidFill>
                <a:schemeClr val="tx1"/>
              </a:solidFill>
              <a:ea typeface="+mn-lt"/>
              <a:cs typeface="+mn-lt"/>
            </a:endParaRPr>
          </a:p>
          <a:p>
            <a:pPr lvl="1" indent="-347345" algn="just"/>
            <a:r>
              <a:rPr lang="en-US" sz="1800" dirty="0">
                <a:solidFill>
                  <a:schemeClr val="tx1"/>
                </a:solidFill>
                <a:ea typeface="+mn-lt"/>
                <a:cs typeface="+mn-lt"/>
              </a:rPr>
              <a:t>As from service provider side, fetching and storing customer details from the pile of record and keeping track of work is not easy and tedious.</a:t>
            </a:r>
          </a:p>
          <a:p>
            <a:pPr lvl="1" indent="-347345" algn="just"/>
            <a:endParaRPr lang="en-US" sz="1800" dirty="0">
              <a:solidFill>
                <a:schemeClr val="tx1"/>
              </a:solidFill>
              <a:ea typeface="+mn-lt"/>
              <a:cs typeface="+mn-lt"/>
            </a:endParaRPr>
          </a:p>
          <a:p>
            <a:pPr marL="347345" indent="-347345" algn="just"/>
            <a:r>
              <a:rPr lang="en-US" dirty="0">
                <a:solidFill>
                  <a:schemeClr val="tx1"/>
                </a:solidFill>
                <a:ea typeface="+mn-lt"/>
                <a:cs typeface="+mn-lt"/>
              </a:rPr>
              <a:t>Next, we will see the possible solution to problems mentioned above. </a:t>
            </a:r>
            <a:endParaRPr lang="en-US">
              <a:solidFill>
                <a:schemeClr val="tx1"/>
              </a:solidFill>
              <a:cs typeface="Sabon Next LT"/>
            </a:endParaRPr>
          </a:p>
          <a:p>
            <a:pPr marL="347345" indent="-347345"/>
            <a:endParaRPr lang="en-US" dirty="0">
              <a:solidFill>
                <a:schemeClr val="tx1"/>
              </a:solidFill>
              <a:cs typeface="Sabon Next LT"/>
            </a:endParaRPr>
          </a:p>
        </p:txBody>
      </p:sp>
    </p:spTree>
    <p:extLst>
      <p:ext uri="{BB962C8B-B14F-4D97-AF65-F5344CB8AC3E}">
        <p14:creationId xmlns:p14="http://schemas.microsoft.com/office/powerpoint/2010/main" val="115255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53268" y="211197"/>
            <a:ext cx="8165592" cy="768096"/>
          </a:xfrm>
        </p:spPr>
        <p:txBody>
          <a:bodyPr/>
          <a:lstStyle/>
          <a:p>
            <a:r>
              <a:rPr lang="en-US" dirty="0">
                <a:ea typeface="+mj-lt"/>
                <a:cs typeface="+mj-lt"/>
              </a:rPr>
              <a:t>Proposed Solution </a:t>
            </a:r>
            <a:endParaRPr lang="en-US" b="0" dirty="0">
              <a:ea typeface="+mj-lt"/>
              <a:cs typeface="+mj-lt"/>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201226" y="1463925"/>
            <a:ext cx="7392153" cy="4753846"/>
          </a:xfrm>
        </p:spPr>
        <p:txBody>
          <a:bodyPr vert="horz" lIns="45720" tIns="45720" rIns="45720" bIns="45720" rtlCol="0" anchor="t">
            <a:noAutofit/>
          </a:bodyPr>
          <a:lstStyle/>
          <a:p>
            <a:pPr marL="347345" indent="-347345" algn="just"/>
            <a:r>
              <a:rPr lang="en-US" sz="1800" dirty="0">
                <a:solidFill>
                  <a:schemeClr val="tx1"/>
                </a:solidFill>
                <a:ea typeface="+mn-lt"/>
                <a:cs typeface="+mn-lt"/>
              </a:rPr>
              <a:t>What we propose is to give customer the needed service at their </a:t>
            </a:r>
            <a:r>
              <a:rPr lang="en-US" sz="1800" b="1" dirty="0">
                <a:solidFill>
                  <a:schemeClr val="tx1"/>
                </a:solidFill>
                <a:ea typeface="+mn-lt"/>
                <a:cs typeface="+mn-lt"/>
              </a:rPr>
              <a:t>Doorstep</a:t>
            </a:r>
            <a:r>
              <a:rPr lang="en-US" sz="1800" dirty="0">
                <a:solidFill>
                  <a:schemeClr val="tx1"/>
                </a:solidFill>
                <a:ea typeface="+mn-lt"/>
                <a:cs typeface="+mn-lt"/>
              </a:rPr>
              <a:t> and their convenience.</a:t>
            </a:r>
          </a:p>
          <a:p>
            <a:pPr marL="347345" indent="-347345" algn="just"/>
            <a:endParaRPr lang="en-US" sz="1800" dirty="0">
              <a:solidFill>
                <a:schemeClr val="tx1"/>
              </a:solidFill>
              <a:ea typeface="+mn-lt"/>
              <a:cs typeface="+mn-lt"/>
            </a:endParaRPr>
          </a:p>
          <a:p>
            <a:pPr marL="347345" indent="-347345" algn="just"/>
            <a:r>
              <a:rPr lang="en-US" sz="1800" dirty="0">
                <a:solidFill>
                  <a:schemeClr val="tx1"/>
                </a:solidFill>
                <a:ea typeface="+mn-lt"/>
                <a:cs typeface="+mn-lt"/>
              </a:rPr>
              <a:t>For which we provide a </a:t>
            </a:r>
            <a:r>
              <a:rPr lang="en-US" sz="1800" b="1" dirty="0">
                <a:solidFill>
                  <a:schemeClr val="tx1"/>
                </a:solidFill>
                <a:ea typeface="+mn-lt"/>
                <a:cs typeface="+mn-lt"/>
              </a:rPr>
              <a:t>user-friendly interface</a:t>
            </a:r>
            <a:r>
              <a:rPr lang="en-US" sz="1800" dirty="0">
                <a:solidFill>
                  <a:schemeClr val="tx1"/>
                </a:solidFill>
                <a:ea typeface="+mn-lt"/>
                <a:cs typeface="+mn-lt"/>
              </a:rPr>
              <a:t> with the features intended with a database which is convenient for service-provider let's see the actual process and logic involved behind them.</a:t>
            </a:r>
          </a:p>
          <a:p>
            <a:pPr marL="347345" indent="-347345" algn="just"/>
            <a:endParaRPr lang="en-US" sz="1800" dirty="0">
              <a:solidFill>
                <a:schemeClr val="tx1"/>
              </a:solidFill>
              <a:ea typeface="+mn-lt"/>
              <a:cs typeface="+mn-lt"/>
            </a:endParaRPr>
          </a:p>
          <a:p>
            <a:pPr marL="347345" indent="-347345"/>
            <a:r>
              <a:rPr lang="en-US" sz="1800" b="1" dirty="0">
                <a:solidFill>
                  <a:schemeClr val="tx1"/>
                </a:solidFill>
                <a:ea typeface="+mn-lt"/>
                <a:cs typeface="+mn-lt"/>
              </a:rPr>
              <a:t>Business Logic:</a:t>
            </a:r>
            <a:endParaRPr lang="en-US" sz="1800" dirty="0">
              <a:solidFill>
                <a:schemeClr val="tx1"/>
              </a:solidFill>
              <a:ea typeface="+mn-lt"/>
              <a:cs typeface="+mn-lt"/>
            </a:endParaRPr>
          </a:p>
          <a:p>
            <a:pPr marL="347345" indent="-347345" algn="just"/>
            <a:r>
              <a:rPr lang="en-US" sz="1800" dirty="0">
                <a:solidFill>
                  <a:schemeClr val="tx1"/>
                </a:solidFill>
                <a:ea typeface="+mn-lt"/>
                <a:cs typeface="+mn-lt"/>
              </a:rPr>
              <a:t>We have divided the logic into 3 modules:</a:t>
            </a:r>
          </a:p>
          <a:p>
            <a:pPr marL="347345" indent="-347345" algn="just"/>
            <a:r>
              <a:rPr lang="en-US" sz="1800" dirty="0">
                <a:solidFill>
                  <a:schemeClr val="tx1"/>
                </a:solidFill>
                <a:ea typeface="+mn-lt"/>
                <a:cs typeface="+mn-lt"/>
              </a:rPr>
              <a:t>User Registration</a:t>
            </a:r>
          </a:p>
          <a:p>
            <a:pPr marL="347345" indent="-347345" algn="just"/>
            <a:r>
              <a:rPr lang="en-US" sz="1800" dirty="0">
                <a:solidFill>
                  <a:schemeClr val="tx1"/>
                </a:solidFill>
                <a:ea typeface="+mn-lt"/>
                <a:cs typeface="+mn-lt"/>
              </a:rPr>
              <a:t>Services Needed</a:t>
            </a:r>
          </a:p>
          <a:p>
            <a:pPr marL="347345" indent="-347345" algn="just"/>
            <a:r>
              <a:rPr lang="en-US" sz="1800" dirty="0">
                <a:solidFill>
                  <a:schemeClr val="tx1"/>
                </a:solidFill>
                <a:ea typeface="+mn-lt"/>
                <a:cs typeface="+mn-lt"/>
              </a:rPr>
              <a:t>Booking Module</a:t>
            </a:r>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marL="285750" indent="-285750" algn="just">
              <a:buFont typeface="Symbol"/>
              <a:buChar char="•"/>
            </a:pPr>
            <a:r>
              <a:rPr lang="en-US" dirty="0">
                <a:solidFill>
                  <a:schemeClr val="tx1"/>
                </a:solidFill>
                <a:latin typeface="Sabon Next LT"/>
                <a:cs typeface="Arial"/>
              </a:rPr>
              <a:t>User Registration: </a:t>
            </a:r>
            <a:r>
              <a:rPr lang="en-US" b="0" dirty="0">
                <a:solidFill>
                  <a:schemeClr val="tx1"/>
                </a:solidFill>
                <a:latin typeface="Sabon Next LT"/>
                <a:cs typeface="Arial"/>
              </a:rPr>
              <a:t>As there is need to store the data for users so there is necessity for them to register and log-in to home page in order to access the further service and assistance. This also serves as a </a:t>
            </a:r>
            <a:r>
              <a:rPr lang="en-US" dirty="0">
                <a:solidFill>
                  <a:schemeClr val="tx1"/>
                </a:solidFill>
                <a:latin typeface="Sabon Next LT"/>
                <a:cs typeface="Arial"/>
              </a:rPr>
              <a:t>security purpose</a:t>
            </a:r>
            <a:r>
              <a:rPr lang="en-US" b="0" dirty="0">
                <a:solidFill>
                  <a:schemeClr val="tx1"/>
                </a:solidFill>
                <a:latin typeface="Sabon Next LT"/>
                <a:cs typeface="Arial"/>
              </a:rPr>
              <a:t> for user’s confidentiality and ease in </a:t>
            </a:r>
            <a:r>
              <a:rPr lang="en-US" dirty="0">
                <a:solidFill>
                  <a:schemeClr val="tx1"/>
                </a:solidFill>
                <a:latin typeface="Sabon Next LT"/>
                <a:cs typeface="Arial"/>
              </a:rPr>
              <a:t>storing data</a:t>
            </a:r>
            <a:r>
              <a:rPr lang="en-US" b="0" dirty="0">
                <a:solidFill>
                  <a:schemeClr val="tx1"/>
                </a:solidFill>
                <a:latin typeface="Sabon Next LT"/>
                <a:cs typeface="Arial"/>
              </a:rPr>
              <a:t> which can convenient for service provider.</a:t>
            </a:r>
          </a:p>
          <a:p>
            <a:pPr algn="just"/>
            <a:endParaRPr lang="en-US" b="0" dirty="0">
              <a:solidFill>
                <a:schemeClr val="tx1"/>
              </a:solidFill>
              <a:latin typeface="Sabon Next LT"/>
            </a:endParaRPr>
          </a:p>
          <a:p>
            <a:pPr marL="285750" indent="-285750" algn="just">
              <a:buFont typeface="Symbol"/>
              <a:buChar char="•"/>
            </a:pPr>
            <a:r>
              <a:rPr lang="en-US" dirty="0">
                <a:solidFill>
                  <a:schemeClr val="tx1"/>
                </a:solidFill>
                <a:latin typeface="Sabon Next LT"/>
                <a:cs typeface="Arial"/>
              </a:rPr>
              <a:t>Services Needed:</a:t>
            </a:r>
            <a:r>
              <a:rPr lang="en-US" b="0" dirty="0">
                <a:solidFill>
                  <a:schemeClr val="tx1"/>
                </a:solidFill>
                <a:latin typeface="Sabon Next LT"/>
                <a:cs typeface="Arial"/>
              </a:rPr>
              <a:t> Then comes the main part which will be the service from which customer can select their desired service depending on their need and also if there are is any query which is not addressed in our service then the customer can also use our </a:t>
            </a:r>
            <a:r>
              <a:rPr lang="en-US" dirty="0">
                <a:solidFill>
                  <a:schemeClr val="tx1"/>
                </a:solidFill>
                <a:latin typeface="Sabon Next LT"/>
                <a:cs typeface="Arial"/>
              </a:rPr>
              <a:t>Live-chat</a:t>
            </a:r>
            <a:r>
              <a:rPr lang="en-US" b="0" dirty="0">
                <a:solidFill>
                  <a:schemeClr val="tx1"/>
                </a:solidFill>
                <a:latin typeface="Sabon Next LT"/>
                <a:cs typeface="Arial"/>
              </a:rPr>
              <a:t> feature to address their query which we will respond immediately to help at their convenience.   </a:t>
            </a:r>
            <a:endParaRPr lang="en-US" b="0" dirty="0">
              <a:solidFill>
                <a:schemeClr val="tx1"/>
              </a:solidFill>
              <a:latin typeface="Sabon Next LT"/>
            </a:endParaRPr>
          </a:p>
          <a:p>
            <a:pPr algn="just"/>
            <a:endParaRPr lang="en-US" b="0" dirty="0">
              <a:solidFill>
                <a:schemeClr val="tx1"/>
              </a:solidFill>
              <a:latin typeface="Sabon Next LT"/>
            </a:endParaRPr>
          </a:p>
          <a:p>
            <a:pPr marL="285750" indent="-285750" algn="just">
              <a:buFont typeface="Symbol"/>
              <a:buChar char="•"/>
            </a:pPr>
            <a:r>
              <a:rPr lang="en-US" dirty="0">
                <a:solidFill>
                  <a:schemeClr val="tx1"/>
                </a:solidFill>
                <a:latin typeface="Sabon Next LT"/>
                <a:cs typeface="Arial"/>
              </a:rPr>
              <a:t>Booking Module: </a:t>
            </a:r>
            <a:r>
              <a:rPr lang="en-US" b="0" dirty="0">
                <a:solidFill>
                  <a:schemeClr val="tx1"/>
                </a:solidFill>
                <a:latin typeface="Sabon Next LT"/>
                <a:cs typeface="Arial"/>
              </a:rPr>
              <a:t>Then comes the final step which is booking the service the customer opted which is done through getting their address, mobile no, vehicle type, manufacturer and model. Then after booking they can see their booking preview in order to know what is happening.</a:t>
            </a:r>
          </a:p>
          <a:p>
            <a:pPr algn="just"/>
            <a:endParaRPr lang="en-US" b="0" dirty="0">
              <a:solidFill>
                <a:schemeClr val="tx1"/>
              </a:solidFill>
              <a:latin typeface="Sabon Next LT"/>
            </a:endParaRPr>
          </a:p>
          <a:p>
            <a:pPr algn="just"/>
            <a:endParaRPr lang="en-US" dirty="0"/>
          </a:p>
          <a:p>
            <a:pPr algn="just"/>
            <a:endParaRPr lang="en-US" b="0"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786976" y="604684"/>
            <a:ext cx="10850092" cy="5843015"/>
          </a:xfrm>
        </p:spPr>
        <p:txBody>
          <a:bodyPr/>
          <a:lstStyle/>
          <a:p>
            <a:pPr marL="285750" indent="-285750" algn="just">
              <a:buFont typeface="Arial"/>
              <a:buChar char="•"/>
            </a:pPr>
            <a:r>
              <a:rPr lang="en-US" dirty="0">
                <a:solidFill>
                  <a:schemeClr val="tx1"/>
                </a:solidFill>
                <a:latin typeface="Sabon Next LT"/>
                <a:cs typeface="Arial"/>
              </a:rPr>
              <a:t>DATA REQUIRED: </a:t>
            </a:r>
            <a:endParaRPr lang="en-US" b="0" dirty="0">
              <a:solidFill>
                <a:schemeClr val="tx1"/>
              </a:solidFill>
              <a:latin typeface="Sabon Next LT"/>
              <a:cs typeface="Arial"/>
            </a:endParaRPr>
          </a:p>
          <a:p>
            <a:pPr marL="285750" indent="-285750" algn="just">
              <a:buFont typeface="Arial"/>
              <a:buChar char="•"/>
            </a:pPr>
            <a:endParaRPr lang="en-US" b="0" dirty="0">
              <a:solidFill>
                <a:schemeClr val="tx1"/>
              </a:solidFill>
              <a:latin typeface="Sabon Next LT"/>
              <a:cs typeface="Arial"/>
            </a:endParaRPr>
          </a:p>
          <a:p>
            <a:pPr marL="285750" indent="-285750" algn="just">
              <a:buFont typeface="Symbol,Sans-Serif"/>
              <a:buChar char="•"/>
            </a:pPr>
            <a:r>
              <a:rPr lang="en-US" b="0" dirty="0">
                <a:solidFill>
                  <a:schemeClr val="tx1"/>
                </a:solidFill>
                <a:latin typeface="Sabon Next LT"/>
                <a:cs typeface="Arial"/>
              </a:rPr>
              <a:t>THIS PROCESS IS DONE DURING BOOKING DURING WHICH WE GET USER’S DATA LIKE VEHICLE TYPE, VEHICLE MANUFACTURER, VEHICLE MODEL AND VEHICLE FUEL.</a:t>
            </a:r>
          </a:p>
          <a:p>
            <a:pPr marL="285750" indent="-285750" algn="just">
              <a:buFont typeface="Arial"/>
              <a:buChar char="•"/>
            </a:pPr>
            <a:endParaRPr lang="en-US" b="0" dirty="0">
              <a:solidFill>
                <a:schemeClr val="tx1"/>
              </a:solidFill>
              <a:latin typeface="Sabon Next LT"/>
              <a:cs typeface="Arial"/>
            </a:endParaRPr>
          </a:p>
          <a:p>
            <a:pPr marL="285750" indent="-285750" algn="just">
              <a:buFont typeface="Symbol,Sans-Serif"/>
              <a:buChar char="•"/>
            </a:pPr>
            <a:r>
              <a:rPr lang="en-US" b="0" dirty="0">
                <a:solidFill>
                  <a:schemeClr val="tx1"/>
                </a:solidFill>
                <a:latin typeface="Sabon Next LT"/>
                <a:cs typeface="Arial"/>
              </a:rPr>
              <a:t>WHICH HELPS IN IDENTIFYING THE DATA OF THE USER AND IS USEFUL WHILE PROVIDING SERVICE.</a:t>
            </a:r>
          </a:p>
          <a:p>
            <a:pPr marL="285750" indent="-285750" algn="just">
              <a:buFont typeface="Arial"/>
              <a:buChar char="•"/>
            </a:pPr>
            <a:endParaRPr lang="en-US" b="0" dirty="0">
              <a:solidFill>
                <a:schemeClr val="tx1"/>
              </a:solidFill>
              <a:latin typeface="Sabon Next LT"/>
            </a:endParaRPr>
          </a:p>
          <a:p>
            <a:pPr marL="285750" indent="-285750" algn="just">
              <a:buFont typeface="Arial"/>
              <a:buChar char="•"/>
            </a:pPr>
            <a:r>
              <a:rPr lang="en-US" dirty="0">
                <a:solidFill>
                  <a:schemeClr val="tx1"/>
                </a:solidFill>
                <a:latin typeface="Sabon Next LT"/>
                <a:cs typeface="Arial"/>
              </a:rPr>
              <a:t>DECISION MADE BASED ON THE OUTPUT:</a:t>
            </a:r>
            <a:endParaRPr lang="en-US" b="0" dirty="0">
              <a:solidFill>
                <a:schemeClr val="tx1"/>
              </a:solidFill>
              <a:latin typeface="Sabon Next LT"/>
              <a:cs typeface="Arial"/>
            </a:endParaRPr>
          </a:p>
          <a:p>
            <a:pPr marL="285750" indent="-285750" algn="just">
              <a:buFont typeface="Arial"/>
              <a:buChar char="•"/>
            </a:pPr>
            <a:endParaRPr lang="en-US" b="0" dirty="0">
              <a:solidFill>
                <a:schemeClr val="tx1"/>
              </a:solidFill>
              <a:latin typeface="Sabon Next LT"/>
              <a:cs typeface="Arial"/>
            </a:endParaRPr>
          </a:p>
          <a:p>
            <a:pPr marL="285750" indent="-285750" algn="just">
              <a:buFont typeface="Symbol,Sans-Serif"/>
              <a:buChar char="•"/>
            </a:pPr>
            <a:r>
              <a:rPr lang="en-US" b="0" dirty="0">
                <a:solidFill>
                  <a:schemeClr val="tx1"/>
                </a:solidFill>
                <a:latin typeface="Sabon Next LT"/>
                <a:cs typeface="Arial"/>
              </a:rPr>
              <a:t>WHAT WE CAN DERIVE FROM THIS IS THAT DATA RETRIEVED CAN BE USED FOR FUTURE ANALYSIS OF THE PROBLEM WITH THE SAME USER OR ANY OTHER USER WITH THE SAME PROBLEM.</a:t>
            </a:r>
            <a:endParaRPr lang="en-US" b="0" dirty="0">
              <a:solidFill>
                <a:schemeClr val="tx1"/>
              </a:solidFill>
              <a:latin typeface="Sabon Next LT"/>
            </a:endParaRPr>
          </a:p>
          <a:p>
            <a:pPr marL="285750" indent="-285750" algn="just">
              <a:buFont typeface="Arial"/>
              <a:buChar char="•"/>
            </a:pPr>
            <a:endParaRPr lang="en-US" b="0" dirty="0">
              <a:solidFill>
                <a:schemeClr val="tx1"/>
              </a:solidFill>
              <a:latin typeface="Sabon Next LT"/>
            </a:endParaRPr>
          </a:p>
          <a:p>
            <a:pPr marL="285750" indent="-285750" algn="just">
              <a:buFont typeface="Symbol,Sans-Serif"/>
              <a:buChar char="•"/>
            </a:pPr>
            <a:r>
              <a:rPr lang="en-US" b="0" dirty="0">
                <a:solidFill>
                  <a:schemeClr val="tx1"/>
                </a:solidFill>
                <a:latin typeface="Sabon Next LT"/>
                <a:cs typeface="Arial"/>
              </a:rPr>
              <a:t>THE MAJOR ADVANTAGE OF THIS IS THAT IT IS CONVENIENT FOR USER TO ACCESS THE SERVICE ANYTIME EVEN DURING THE EMERGENCY TIME THE SERVICE CAN BE ACCESSED EASILY. </a:t>
            </a:r>
            <a:endParaRPr lang="en-US">
              <a:solidFill>
                <a:schemeClr val="tx1"/>
              </a:solidFill>
              <a:latin typeface="Sabon Next LT"/>
            </a:endParaRPr>
          </a:p>
          <a:p>
            <a:pPr algn="just"/>
            <a:endParaRPr lang="en-US" b="0" dirty="0">
              <a:solidFill>
                <a:schemeClr val="tx1"/>
              </a:solidFill>
              <a:latin typeface="Sabon Next LT"/>
            </a:endParaRPr>
          </a:p>
          <a:p>
            <a:pPr algn="just"/>
            <a:endParaRPr lang="en-US" dirty="0"/>
          </a:p>
          <a:p>
            <a:pPr algn="just"/>
            <a:endParaRPr lang="en-US" b="0" dirty="0"/>
          </a:p>
          <a:p>
            <a:endParaRPr lang="en-US" dirty="0"/>
          </a:p>
        </p:txBody>
      </p:sp>
    </p:spTree>
    <p:extLst>
      <p:ext uri="{BB962C8B-B14F-4D97-AF65-F5344CB8AC3E}">
        <p14:creationId xmlns:p14="http://schemas.microsoft.com/office/powerpoint/2010/main" val="379635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1338658" y="63910"/>
            <a:ext cx="987552" cy="274320"/>
          </a:xfrm>
        </p:spPr>
        <p:txBody>
          <a:bodyPr/>
          <a:lstStyle/>
          <a:p>
            <a:fld id="{48F63A3B-78C7-47BE-AE5E-E10140E04643}" type="slidenum">
              <a:rPr lang="en-US" smtClean="0"/>
              <a:pPr/>
              <a:t>9</a:t>
            </a:fld>
            <a:endParaRPr lang="en-US" dirty="0"/>
          </a:p>
        </p:txBody>
      </p:sp>
      <p:sp>
        <p:nvSpPr>
          <p:cNvPr id="26" name="Text Placeholder 25">
            <a:extLst>
              <a:ext uri="{FF2B5EF4-FFF2-40B4-BE49-F238E27FC236}">
                <a16:creationId xmlns:a16="http://schemas.microsoft.com/office/drawing/2014/main" id="{81FC0FD4-0631-21AD-BB28-300B0EC73AEB}"/>
              </a:ext>
            </a:extLst>
          </p:cNvPr>
          <p:cNvSpPr>
            <a:spLocks noGrp="1"/>
          </p:cNvSpPr>
          <p:nvPr>
            <p:ph type="body" idx="1"/>
          </p:nvPr>
        </p:nvSpPr>
        <p:spPr>
          <a:xfrm>
            <a:off x="492009" y="346588"/>
            <a:ext cx="11145059" cy="6101111"/>
          </a:xfrm>
        </p:spPr>
        <p:txBody>
          <a:bodyPr/>
          <a:lstStyle/>
          <a:p>
            <a:pPr algn="just"/>
            <a:endParaRPr lang="en-US" b="0" dirty="0">
              <a:solidFill>
                <a:schemeClr val="tx1"/>
              </a:solidFill>
              <a:latin typeface="Sabon Next LT"/>
            </a:endParaRPr>
          </a:p>
          <a:p>
            <a:pPr algn="just"/>
            <a:endParaRPr lang="en-US" dirty="0"/>
          </a:p>
          <a:p>
            <a:pPr algn="just"/>
            <a:endParaRPr lang="en-US" b="0" dirty="0"/>
          </a:p>
          <a:p>
            <a:endParaRPr lang="en-US" dirty="0"/>
          </a:p>
        </p:txBody>
      </p:sp>
      <p:sp>
        <p:nvSpPr>
          <p:cNvPr id="3" name="Title 1">
            <a:extLst>
              <a:ext uri="{FF2B5EF4-FFF2-40B4-BE49-F238E27FC236}">
                <a16:creationId xmlns:a16="http://schemas.microsoft.com/office/drawing/2014/main" id="{14362C4B-ACD7-359A-DDD5-1662793EA3FE}"/>
              </a:ext>
            </a:extLst>
          </p:cNvPr>
          <p:cNvSpPr>
            <a:spLocks noGrp="1"/>
          </p:cNvSpPr>
          <p:nvPr>
            <p:ph type="title"/>
          </p:nvPr>
        </p:nvSpPr>
        <p:spPr>
          <a:xfrm>
            <a:off x="2499655" y="518456"/>
            <a:ext cx="8165592" cy="768096"/>
          </a:xfrm>
        </p:spPr>
        <p:txBody>
          <a:bodyPr/>
          <a:lstStyle/>
          <a:p>
            <a:r>
              <a:rPr lang="en-US" dirty="0">
                <a:ea typeface="+mj-lt"/>
                <a:cs typeface="+mj-lt"/>
              </a:rPr>
              <a:t>System architecture</a:t>
            </a:r>
          </a:p>
        </p:txBody>
      </p:sp>
      <p:sp>
        <p:nvSpPr>
          <p:cNvPr id="7" name="Title 6">
            <a:extLst>
              <a:ext uri="{FF2B5EF4-FFF2-40B4-BE49-F238E27FC236}">
                <a16:creationId xmlns:a16="http://schemas.microsoft.com/office/drawing/2014/main" id="{B3229ABB-583F-0CDE-9435-ACA873C33602}"/>
              </a:ext>
            </a:extLst>
          </p:cNvPr>
          <p:cNvSpPr txBox="1">
            <a:spLocks/>
          </p:cNvSpPr>
          <p:nvPr/>
        </p:nvSpPr>
        <p:spPr>
          <a:xfrm>
            <a:off x="-224274" y="1535700"/>
            <a:ext cx="3997404" cy="497709"/>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dirty="0"/>
              <a:t>User case</a:t>
            </a:r>
          </a:p>
        </p:txBody>
      </p:sp>
      <p:pic>
        <p:nvPicPr>
          <p:cNvPr id="8" name="Picture 8">
            <a:extLst>
              <a:ext uri="{FF2B5EF4-FFF2-40B4-BE49-F238E27FC236}">
                <a16:creationId xmlns:a16="http://schemas.microsoft.com/office/drawing/2014/main" id="{28F2BED6-A0A7-CAA9-DDDC-65554F6DC5A8}"/>
              </a:ext>
            </a:extLst>
          </p:cNvPr>
          <p:cNvPicPr>
            <a:picLocks noChangeAspect="1"/>
          </p:cNvPicPr>
          <p:nvPr/>
        </p:nvPicPr>
        <p:blipFill>
          <a:blip r:embed="rId2"/>
          <a:stretch>
            <a:fillRect/>
          </a:stretch>
        </p:blipFill>
        <p:spPr>
          <a:xfrm>
            <a:off x="2168013" y="2271871"/>
            <a:ext cx="7548715" cy="3186868"/>
          </a:xfrm>
          <a:prstGeom prst="rect">
            <a:avLst/>
          </a:prstGeom>
        </p:spPr>
      </p:pic>
    </p:spTree>
    <p:extLst>
      <p:ext uri="{BB962C8B-B14F-4D97-AF65-F5344CB8AC3E}">
        <p14:creationId xmlns:p14="http://schemas.microsoft.com/office/powerpoint/2010/main" val="125854774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Wheel's,Up Home automobile Service </vt:lpstr>
      <vt:lpstr>AGENDA</vt:lpstr>
      <vt:lpstr>Abstract</vt:lpstr>
      <vt:lpstr>Problem Statement </vt:lpstr>
      <vt:lpstr>Problem Statement </vt:lpstr>
      <vt:lpstr>Proposed Solution </vt:lpstr>
      <vt:lpstr>PowerPoint Presentation</vt:lpstr>
      <vt:lpstr>PowerPoint Presentation</vt:lpstr>
      <vt:lpstr>System architecture</vt:lpstr>
      <vt:lpstr>System architecture</vt:lpstr>
      <vt:lpstr>Analysis and Findings</vt:lpstr>
      <vt:lpstr>Analysis and Findings</vt:lpstr>
      <vt:lpstr>Output </vt:lpstr>
      <vt:lpstr>Output </vt:lpstr>
      <vt:lpstr>Output </vt:lpstr>
      <vt:lpstr>Output </vt:lpstr>
      <vt:lpstr>Output </vt:lpstr>
      <vt:lpstr>Output </vt:lpstr>
      <vt:lpstr>GitHub link</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287</cp:revision>
  <dcterms:created xsi:type="dcterms:W3CDTF">2022-11-24T04:16:13Z</dcterms:created>
  <dcterms:modified xsi:type="dcterms:W3CDTF">2022-11-24T05:24:45Z</dcterms:modified>
</cp:coreProperties>
</file>