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69" r:id="rId3"/>
    <p:sldId id="270" r:id="rId4"/>
    <p:sldId id="271" r:id="rId5"/>
    <p:sldId id="279" r:id="rId6"/>
    <p:sldId id="280" r:id="rId7"/>
    <p:sldId id="281" r:id="rId8"/>
    <p:sldId id="259" r:id="rId9"/>
    <p:sldId id="260" r:id="rId10"/>
    <p:sldId id="261" r:id="rId11"/>
    <p:sldId id="262" r:id="rId12"/>
    <p:sldId id="263" r:id="rId13"/>
    <p:sldId id="267" r:id="rId14"/>
    <p:sldId id="266" r:id="rId15"/>
    <p:sldId id="268" r:id="rId16"/>
    <p:sldId id="278" r:id="rId17"/>
    <p:sldId id="264" r:id="rId18"/>
    <p:sldId id="272" r:id="rId19"/>
    <p:sldId id="273" r:id="rId20"/>
    <p:sldId id="274" r:id="rId21"/>
    <p:sldId id="276" r:id="rId22"/>
    <p:sldId id="265" r:id="rId23"/>
    <p:sldId id="277" r:id="rId24"/>
    <p:sldId id="282" r:id="rId25"/>
    <p:sldId id="283" r:id="rId26"/>
    <p:sldId id="257" r:id="rId27"/>
    <p:sldId id="258"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90" d="100"/>
          <a:sy n="90" d="100"/>
        </p:scale>
        <p:origin x="17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E373FE-6E77-AD48-890D-1C5C473807C7}" type="datetimeFigureOut">
              <a:rPr lang="en-US" smtClean="0"/>
              <a:t>7/31/17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3611A6-87C8-FB46-9D73-1F35CC9ECB2F}" type="slidenum">
              <a:rPr lang="en-US" smtClean="0"/>
              <a:t>‹#›</a:t>
            </a:fld>
            <a:endParaRPr lang="en-US"/>
          </a:p>
        </p:txBody>
      </p:sp>
    </p:spTree>
    <p:extLst>
      <p:ext uri="{BB962C8B-B14F-4D97-AF65-F5344CB8AC3E}">
        <p14:creationId xmlns:p14="http://schemas.microsoft.com/office/powerpoint/2010/main" val="30404683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3611A6-87C8-FB46-9D73-1F35CC9ECB2F}" type="slidenum">
              <a:rPr lang="en-US" smtClean="0"/>
              <a:t>16</a:t>
            </a:fld>
            <a:endParaRPr lang="en-US"/>
          </a:p>
        </p:txBody>
      </p:sp>
    </p:spTree>
    <p:extLst>
      <p:ext uri="{BB962C8B-B14F-4D97-AF65-F5344CB8AC3E}">
        <p14:creationId xmlns:p14="http://schemas.microsoft.com/office/powerpoint/2010/main" val="987318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7/31/17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7/31/17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7/31/17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7/31/17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7/31/17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7/31/17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7/31/17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7/31/17</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rdc.org/oceans/acidification/" TargetMode="External"/><Relationship Id="rId3" Type="http://schemas.openxmlformats.org/officeDocument/2006/relationships/hyperlink" Target="http://ocean.nationalgeographic.com/ocean/critical-issues-ocean-acidific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60986" y="3500226"/>
            <a:ext cx="184666" cy="369332"/>
          </a:xfrm>
          <a:prstGeom prst="rect">
            <a:avLst/>
          </a:prstGeom>
          <a:noFill/>
        </p:spPr>
        <p:txBody>
          <a:bodyPr wrap="none" rtlCol="0">
            <a:spAutoFit/>
          </a:bodyPr>
          <a:lstStyle/>
          <a:p>
            <a:endParaRPr lang="en-US" dirty="0"/>
          </a:p>
        </p:txBody>
      </p:sp>
      <p:sp>
        <p:nvSpPr>
          <p:cNvPr id="6" name="Title 1"/>
          <p:cNvSpPr>
            <a:spLocks noGrp="1"/>
          </p:cNvSpPr>
          <p:nvPr>
            <p:ph type="ctrTitle"/>
          </p:nvPr>
        </p:nvSpPr>
        <p:spPr>
          <a:xfrm>
            <a:off x="1328058" y="1349828"/>
            <a:ext cx="6466114" cy="3080657"/>
          </a:xfrm>
        </p:spPr>
        <p:txBody>
          <a:bodyPr anchor="ctr"/>
          <a:lstStyle/>
          <a:p>
            <a:r>
              <a:rPr lang="en-US" sz="3200" b="1" dirty="0" smtClean="0"/>
              <a:t>The Effect of Surface Temperature and Salinity on the Maximum Acidification of Ocean Water by Carbon Dioxide Dissolution</a:t>
            </a:r>
            <a:endParaRPr lang="en-US" sz="2800" b="1" dirty="0"/>
          </a:p>
        </p:txBody>
      </p:sp>
      <p:sp>
        <p:nvSpPr>
          <p:cNvPr id="5" name="Title 1"/>
          <p:cNvSpPr txBox="1">
            <a:spLocks/>
          </p:cNvSpPr>
          <p:nvPr/>
        </p:nvSpPr>
        <p:spPr>
          <a:xfrm>
            <a:off x="2029506" y="4430485"/>
            <a:ext cx="5063217" cy="912360"/>
          </a:xfrm>
          <a:prstGeom prst="rect">
            <a:avLst/>
          </a:prstGeom>
        </p:spPr>
        <p:txBody>
          <a:bodyPr vert="horz" lIns="91440" tIns="45720" rIns="91440" bIns="45720" rtlCol="0" anchor="ctr"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z="2000" dirty="0"/>
              <a:t>b</a:t>
            </a:r>
            <a:r>
              <a:rPr lang="en-US" sz="2000" dirty="0" smtClean="0"/>
              <a:t>y </a:t>
            </a:r>
            <a:r>
              <a:rPr lang="en-US" sz="2000" dirty="0" err="1" smtClean="0"/>
              <a:t>Vignesh</a:t>
            </a:r>
            <a:r>
              <a:rPr lang="en-US" sz="2000" dirty="0" smtClean="0"/>
              <a:t> </a:t>
            </a:r>
            <a:r>
              <a:rPr lang="en-US" sz="2000" dirty="0" err="1" smtClean="0"/>
              <a:t>Rajmohan</a:t>
            </a:r>
            <a:endParaRPr lang="en-US" sz="1800" dirty="0"/>
          </a:p>
        </p:txBody>
      </p:sp>
    </p:spTree>
    <p:extLst>
      <p:ext uri="{BB962C8B-B14F-4D97-AF65-F5344CB8AC3E}">
        <p14:creationId xmlns:p14="http://schemas.microsoft.com/office/powerpoint/2010/main" val="1934614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a:t>
            </a:r>
            <a:endParaRPr lang="en-US" dirty="0"/>
          </a:p>
        </p:txBody>
      </p:sp>
      <p:sp>
        <p:nvSpPr>
          <p:cNvPr id="3" name="Content Placeholder 2"/>
          <p:cNvSpPr>
            <a:spLocks noGrp="1"/>
          </p:cNvSpPr>
          <p:nvPr>
            <p:ph idx="1"/>
          </p:nvPr>
        </p:nvSpPr>
        <p:spPr/>
        <p:txBody>
          <a:bodyPr anchor="ctr">
            <a:normAutofit/>
          </a:bodyPr>
          <a:lstStyle/>
          <a:p>
            <a:pPr marL="0" indent="0">
              <a:buNone/>
            </a:pPr>
            <a:r>
              <a:rPr lang="en-US" dirty="0"/>
              <a:t>If the temperature of ocean water is increased, then the oceans water’s potential carbon dioxide absorption amount increases.</a:t>
            </a:r>
          </a:p>
          <a:p>
            <a:pPr marL="0" indent="0">
              <a:buNone/>
            </a:pPr>
            <a:r>
              <a:rPr lang="en-US" dirty="0" smtClean="0"/>
              <a:t>If </a:t>
            </a:r>
            <a:r>
              <a:rPr lang="en-US" dirty="0"/>
              <a:t>the salinity of ocean water is increased, then the oceans water’s potential carbon dioxide absorption amount increases.</a:t>
            </a:r>
          </a:p>
          <a:p>
            <a:pPr marL="0" indent="0">
              <a:buNone/>
            </a:pPr>
            <a:endParaRPr lang="en-US" dirty="0"/>
          </a:p>
        </p:txBody>
      </p:sp>
    </p:spTree>
    <p:extLst>
      <p:ext uri="{BB962C8B-B14F-4D97-AF65-F5344CB8AC3E}">
        <p14:creationId xmlns:p14="http://schemas.microsoft.com/office/powerpoint/2010/main" val="162103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 and </a:t>
            </a:r>
            <a:r>
              <a:rPr lang="en-US" dirty="0" smtClean="0"/>
              <a:t>Methods</a:t>
            </a:r>
            <a:endParaRPr lang="en-US" dirty="0"/>
          </a:p>
        </p:txBody>
      </p:sp>
      <p:sp>
        <p:nvSpPr>
          <p:cNvPr id="3" name="Content Placeholder 2"/>
          <p:cNvSpPr>
            <a:spLocks noGrp="1"/>
          </p:cNvSpPr>
          <p:nvPr>
            <p:ph idx="1"/>
          </p:nvPr>
        </p:nvSpPr>
        <p:spPr/>
        <p:txBody>
          <a:bodyPr>
            <a:noAutofit/>
          </a:bodyPr>
          <a:lstStyle/>
          <a:p>
            <a:pPr marL="0" indent="0">
              <a:buNone/>
            </a:pPr>
            <a:r>
              <a:rPr lang="en-US" dirty="0"/>
              <a:t>The materials used to complete this experimentation consist of chemicals and tools. The chemicals used were de-ionized water [H2O], baking soda [NaHCO2], salt [</a:t>
            </a:r>
            <a:r>
              <a:rPr lang="en-US" dirty="0" err="1"/>
              <a:t>NaCl</a:t>
            </a:r>
            <a:r>
              <a:rPr lang="en-US" dirty="0"/>
              <a:t>], dry ice (for carbon dioxide [CO2]), and a universal pH indicator. The tools used were 2 thermometers, a measuring cup, 19 beakers, flasks, and bottles, an electronic kitchen-weighing machine (grams), an oven, a refrigerator, a syringe, a pipet, a</a:t>
            </a:r>
            <a:br>
              <a:rPr lang="en-US" dirty="0"/>
            </a:br>
            <a:r>
              <a:rPr lang="en-US" dirty="0"/>
              <a:t>TI-84 Plus Silver Edition Graphing Calculator, a funnel, a pad, pen and 15 data collecting tables, a pair of safety glasses, and an iPhone app for color detection (RGB). </a:t>
            </a:r>
            <a:br>
              <a:rPr lang="en-US" dirty="0"/>
            </a:br>
            <a:r>
              <a:rPr lang="en-US" dirty="0"/>
              <a:t/>
            </a:r>
            <a:br>
              <a:rPr lang="en-US" dirty="0"/>
            </a:br>
            <a:endParaRPr lang="en-US" dirty="0"/>
          </a:p>
        </p:txBody>
      </p:sp>
    </p:spTree>
    <p:extLst>
      <p:ext uri="{BB962C8B-B14F-4D97-AF65-F5344CB8AC3E}">
        <p14:creationId xmlns:p14="http://schemas.microsoft.com/office/powerpoint/2010/main" val="1253996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78959"/>
            <a:ext cx="8042276" cy="777047"/>
          </a:xfrm>
        </p:spPr>
        <p:txBody>
          <a:bodyPr/>
          <a:lstStyle/>
          <a:p>
            <a:r>
              <a:rPr lang="en-US" sz="4400" dirty="0" smtClean="0"/>
              <a:t>Materials and Methods cont.</a:t>
            </a:r>
            <a:endParaRPr lang="en-US" sz="4400" dirty="0"/>
          </a:p>
        </p:txBody>
      </p:sp>
      <p:sp>
        <p:nvSpPr>
          <p:cNvPr id="3" name="Content Placeholder 2"/>
          <p:cNvSpPr>
            <a:spLocks noGrp="1"/>
          </p:cNvSpPr>
          <p:nvPr>
            <p:ph idx="1"/>
          </p:nvPr>
        </p:nvSpPr>
        <p:spPr>
          <a:xfrm>
            <a:off x="419023" y="1444530"/>
            <a:ext cx="8405454" cy="4343400"/>
          </a:xfrm>
        </p:spPr>
        <p:txBody>
          <a:bodyPr anchor="ctr">
            <a:noAutofit/>
          </a:bodyPr>
          <a:lstStyle/>
          <a:p>
            <a:pPr marL="0" indent="0">
              <a:lnSpc>
                <a:spcPct val="120000"/>
              </a:lnSpc>
              <a:buNone/>
            </a:pPr>
            <a:r>
              <a:rPr lang="en-US" sz="2000" dirty="0"/>
              <a:t>In order to complete this experimentation, one must first prepare 28, 34, and 38 </a:t>
            </a:r>
            <a:r>
              <a:rPr lang="en-US" sz="2000" dirty="0" err="1"/>
              <a:t>ppt</a:t>
            </a:r>
            <a:r>
              <a:rPr lang="en-US" sz="2000" dirty="0"/>
              <a:t> (parts per thousand) saline water solutions by taking 4.2g, 5.1g, and 5.7g, respectively, of sea salt in 150g of deionized water. Then he/she must prepare 5 </a:t>
            </a:r>
            <a:r>
              <a:rPr lang="en-US" sz="2000" dirty="0" err="1"/>
              <a:t>ppt</a:t>
            </a:r>
            <a:r>
              <a:rPr lang="en-US" sz="2000" dirty="0"/>
              <a:t> baking soda solution by taking 0.75 g of baking soda in 150g of deionized water for neutralizing acid solutions. Then one must take a clear bottle and add 10 g of prepared 28 </a:t>
            </a:r>
            <a:r>
              <a:rPr lang="en-US" sz="2000" dirty="0" err="1"/>
              <a:t>ppt</a:t>
            </a:r>
            <a:r>
              <a:rPr lang="en-US" sz="2000" dirty="0"/>
              <a:t> saline water. Name this bottle #1.  Similarly, prepare another 3 bottles with 10 g of 28 </a:t>
            </a:r>
            <a:r>
              <a:rPr lang="en-US" sz="2000" dirty="0" err="1"/>
              <a:t>ppt</a:t>
            </a:r>
            <a:r>
              <a:rPr lang="en-US" sz="2000" dirty="0"/>
              <a:t> saline water in each bottle and name these bottles #2, #3, and “Control”</a:t>
            </a:r>
            <a:r>
              <a:rPr lang="en-US" sz="2000" dirty="0" smtClean="0"/>
              <a:t>. </a:t>
            </a:r>
            <a:r>
              <a:rPr lang="en-US" sz="2000" dirty="0"/>
              <a:t>Then the experimenter should add 2 drops of universal pH indicator in each bottle. </a:t>
            </a:r>
            <a:r>
              <a:rPr lang="en-US" sz="2000" dirty="0" smtClean="0"/>
              <a:t>Shake </a:t>
            </a:r>
            <a:r>
              <a:rPr lang="en-US" sz="2000" dirty="0"/>
              <a:t>the bottles individually to mix the universal pH indicator thoroughly. Notice that the color is close to green (pH = 7) at this stage in each bottle. The solutions should be kept at room temperature (70 F) for 30 minutes. </a:t>
            </a:r>
          </a:p>
        </p:txBody>
      </p:sp>
    </p:spTree>
    <p:extLst>
      <p:ext uri="{BB962C8B-B14F-4D97-AF65-F5344CB8AC3E}">
        <p14:creationId xmlns:p14="http://schemas.microsoft.com/office/powerpoint/2010/main" val="477035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78960"/>
            <a:ext cx="8042276" cy="777047"/>
          </a:xfrm>
        </p:spPr>
        <p:txBody>
          <a:bodyPr/>
          <a:lstStyle/>
          <a:p>
            <a:r>
              <a:rPr lang="en-US" sz="4400" dirty="0" smtClean="0"/>
              <a:t>Materials and Methods cont.</a:t>
            </a:r>
            <a:endParaRPr lang="en-US" sz="4400" dirty="0"/>
          </a:p>
        </p:txBody>
      </p:sp>
      <p:sp>
        <p:nvSpPr>
          <p:cNvPr id="3" name="Content Placeholder 2"/>
          <p:cNvSpPr>
            <a:spLocks noGrp="1"/>
          </p:cNvSpPr>
          <p:nvPr>
            <p:ph idx="1"/>
          </p:nvPr>
        </p:nvSpPr>
        <p:spPr>
          <a:xfrm>
            <a:off x="227938" y="1600201"/>
            <a:ext cx="8726791" cy="4343400"/>
          </a:xfrm>
        </p:spPr>
        <p:txBody>
          <a:bodyPr anchor="ctr">
            <a:noAutofit/>
          </a:bodyPr>
          <a:lstStyle/>
          <a:p>
            <a:pPr marL="0" indent="0">
              <a:lnSpc>
                <a:spcPct val="110000"/>
              </a:lnSpc>
              <a:buNone/>
            </a:pPr>
            <a:r>
              <a:rPr lang="en-US" sz="2000" dirty="0" smtClean="0"/>
              <a:t>Now </a:t>
            </a:r>
            <a:r>
              <a:rPr lang="en-US" sz="2000" dirty="0"/>
              <a:t>one must add 2 g of dry ice in bottle #1, #2 and #3 and shake it well for a few seconds, then notice the color change as the solution turns from neutral to an acid. The experimenter must remember not to add dry ice in the 4th (Control) bottle and use this bottle for referencing color in the following steps (pH is close to 7). At this stage the pH is close to 2 in bottles #1, #2 and #3. One must then measure the weight of bottle #1. Add the baking soda solution little by little and shake the solution at the same time till the solution changes color to the original pH 7 color (green). The experimenter should then compare the color of Control bottle for reference. He or she must then use the RGB iPhone app for an exact color comparison and note down the weight of the added baking soda solution. He or she must then repeat the step 8 for bottle #2 and #3 and record the weights of the baking soda solution in each bottle.</a:t>
            </a:r>
          </a:p>
        </p:txBody>
      </p:sp>
    </p:spTree>
    <p:extLst>
      <p:ext uri="{BB962C8B-B14F-4D97-AF65-F5344CB8AC3E}">
        <p14:creationId xmlns:p14="http://schemas.microsoft.com/office/powerpoint/2010/main" val="870417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Materials and Methods cont.</a:t>
            </a:r>
            <a:endParaRPr lang="en-US" sz="4400" dirty="0"/>
          </a:p>
        </p:txBody>
      </p:sp>
      <p:sp>
        <p:nvSpPr>
          <p:cNvPr id="3" name="Content Placeholder 2"/>
          <p:cNvSpPr>
            <a:spLocks noGrp="1"/>
          </p:cNvSpPr>
          <p:nvPr>
            <p:ph idx="1"/>
          </p:nvPr>
        </p:nvSpPr>
        <p:spPr/>
        <p:txBody>
          <a:bodyPr anchor="ctr"/>
          <a:lstStyle/>
          <a:p>
            <a:pPr marL="0" indent="0">
              <a:buNone/>
            </a:pPr>
            <a:r>
              <a:rPr lang="en-US" dirty="0"/>
              <a:t>The experimenter must then repeat the steps 3 to 10 for the rest of the salinities and temperatures. A total of 36 experiments will be completed by the end of the experimentation. Also, the reasons for the certain salinities used are because of the actual salinities of parts of the ocean. The reasons for the certain temperatures used are because of the temperatures needed to get a good spread of the temperatures in the ocean to create a convenient graph for extrapolation and interpolation.</a:t>
            </a:r>
          </a:p>
          <a:p>
            <a:endParaRPr lang="en-US" dirty="0"/>
          </a:p>
        </p:txBody>
      </p:sp>
    </p:spTree>
    <p:extLst>
      <p:ext uri="{BB962C8B-B14F-4D97-AF65-F5344CB8AC3E}">
        <p14:creationId xmlns:p14="http://schemas.microsoft.com/office/powerpoint/2010/main" val="97727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27319"/>
            <a:ext cx="8042276" cy="970110"/>
          </a:xfrm>
        </p:spPr>
        <p:txBody>
          <a:bodyPr/>
          <a:lstStyle/>
          <a:p>
            <a:r>
              <a:rPr lang="en-US" dirty="0" smtClean="0"/>
              <a:t>Experimental Setup</a:t>
            </a:r>
            <a:endParaRPr lang="en-US"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rot="10800000">
            <a:off x="975423" y="1395120"/>
            <a:ext cx="7196110" cy="497040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774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raj:Downloads:Attachments_201531:image2.JPG"/>
          <p:cNvPicPr/>
          <p:nvPr/>
        </p:nvPicPr>
        <p:blipFill>
          <a:blip r:embed="rId3">
            <a:extLst>
              <a:ext uri="{28A0092B-C50C-407E-A947-70E740481C1C}">
                <a14:useLocalDpi xmlns:a14="http://schemas.microsoft.com/office/drawing/2010/main" val="0"/>
              </a:ext>
            </a:extLst>
          </a:blip>
          <a:srcRect/>
          <a:stretch>
            <a:fillRect/>
          </a:stretch>
        </p:blipFill>
        <p:spPr bwMode="auto">
          <a:xfrm>
            <a:off x="459041" y="336283"/>
            <a:ext cx="4067168" cy="2936021"/>
          </a:xfrm>
          <a:prstGeom prst="rect">
            <a:avLst/>
          </a:prstGeom>
          <a:noFill/>
          <a:ln>
            <a:noFill/>
          </a:ln>
        </p:spPr>
      </p:pic>
      <p:sp>
        <p:nvSpPr>
          <p:cNvPr id="5" name="TextBox 4"/>
          <p:cNvSpPr txBox="1"/>
          <p:nvPr/>
        </p:nvSpPr>
        <p:spPr>
          <a:xfrm>
            <a:off x="1693258" y="3256026"/>
            <a:ext cx="1524012" cy="369332"/>
          </a:xfrm>
          <a:prstGeom prst="rect">
            <a:avLst/>
          </a:prstGeom>
          <a:noFill/>
        </p:spPr>
        <p:txBody>
          <a:bodyPr wrap="none" rtlCol="0">
            <a:spAutoFit/>
          </a:bodyPr>
          <a:lstStyle/>
          <a:p>
            <a:r>
              <a:rPr lang="en-US" dirty="0" smtClean="0"/>
              <a:t>Carbon Acid</a:t>
            </a:r>
            <a:endParaRPr lang="en-US" dirty="0"/>
          </a:p>
        </p:txBody>
      </p:sp>
      <p:pic>
        <p:nvPicPr>
          <p:cNvPr id="6" name="Picture 5" descr="Macintosh HD:Users:raj:Downloads:Attachments_201531:image4.JPG"/>
          <p:cNvPicPr/>
          <p:nvPr/>
        </p:nvPicPr>
        <p:blipFill>
          <a:blip r:embed="rId4">
            <a:extLst>
              <a:ext uri="{28A0092B-C50C-407E-A947-70E740481C1C}">
                <a14:useLocalDpi xmlns:a14="http://schemas.microsoft.com/office/drawing/2010/main" val="0"/>
              </a:ext>
            </a:extLst>
          </a:blip>
          <a:srcRect/>
          <a:stretch>
            <a:fillRect/>
          </a:stretch>
        </p:blipFill>
        <p:spPr bwMode="auto">
          <a:xfrm>
            <a:off x="459041" y="3771876"/>
            <a:ext cx="4067168" cy="2393178"/>
          </a:xfrm>
          <a:prstGeom prst="rect">
            <a:avLst/>
          </a:prstGeom>
          <a:noFill/>
          <a:ln>
            <a:noFill/>
          </a:ln>
        </p:spPr>
      </p:pic>
      <p:sp>
        <p:nvSpPr>
          <p:cNvPr id="7" name="TextBox 6"/>
          <p:cNvSpPr txBox="1"/>
          <p:nvPr/>
        </p:nvSpPr>
        <p:spPr>
          <a:xfrm>
            <a:off x="911757" y="6165054"/>
            <a:ext cx="3334942" cy="369332"/>
          </a:xfrm>
          <a:prstGeom prst="rect">
            <a:avLst/>
          </a:prstGeom>
          <a:noFill/>
        </p:spPr>
        <p:txBody>
          <a:bodyPr wrap="none" rtlCol="0">
            <a:spAutoFit/>
          </a:bodyPr>
          <a:lstStyle/>
          <a:p>
            <a:r>
              <a:rPr lang="en-US" dirty="0" smtClean="0"/>
              <a:t>Using the Electronic Balance</a:t>
            </a:r>
            <a:endParaRPr lang="en-US" dirty="0"/>
          </a:p>
        </p:txBody>
      </p:sp>
      <p:pic>
        <p:nvPicPr>
          <p:cNvPr id="10" name="Picture 9"/>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887086" y="336282"/>
            <a:ext cx="3807142" cy="5475719"/>
          </a:xfrm>
          <a:prstGeom prst="rect">
            <a:avLst/>
          </a:prstGeom>
          <a:noFill/>
          <a:ln>
            <a:noFill/>
          </a:ln>
          <a:extLst/>
        </p:spPr>
      </p:pic>
      <p:sp>
        <p:nvSpPr>
          <p:cNvPr id="11" name="TextBox 10"/>
          <p:cNvSpPr txBox="1"/>
          <p:nvPr/>
        </p:nvSpPr>
        <p:spPr>
          <a:xfrm>
            <a:off x="6024090" y="5844561"/>
            <a:ext cx="1551063" cy="369332"/>
          </a:xfrm>
          <a:prstGeom prst="rect">
            <a:avLst/>
          </a:prstGeom>
          <a:noFill/>
        </p:spPr>
        <p:txBody>
          <a:bodyPr wrap="none" rtlCol="0">
            <a:spAutoFit/>
          </a:bodyPr>
          <a:lstStyle/>
          <a:p>
            <a:r>
              <a:rPr lang="en-US" dirty="0" smtClean="0"/>
              <a:t>pH Indicator</a:t>
            </a:r>
            <a:endParaRPr lang="en-US" dirty="0"/>
          </a:p>
        </p:txBody>
      </p:sp>
    </p:spTree>
    <p:extLst>
      <p:ext uri="{BB962C8B-B14F-4D97-AF65-F5344CB8AC3E}">
        <p14:creationId xmlns:p14="http://schemas.microsoft.com/office/powerpoint/2010/main" val="937287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85468"/>
            <a:ext cx="8042276" cy="1336956"/>
          </a:xfrm>
        </p:spPr>
        <p:txBody>
          <a:bodyPr/>
          <a:lstStyle/>
          <a:p>
            <a:r>
              <a:rPr lang="en-US" dirty="0" smtClean="0"/>
              <a:t>Results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1480" b="1480"/>
          <a:stretch>
            <a:fillRect/>
          </a:stretch>
        </p:blipFill>
        <p:spPr bwMode="auto">
          <a:xfrm>
            <a:off x="430317" y="1444532"/>
            <a:ext cx="8291485" cy="4644231"/>
          </a:xfrm>
          <a:prstGeom prst="rect">
            <a:avLst/>
          </a:prstGeom>
          <a:noFill/>
          <a:ln>
            <a:noFill/>
          </a:ln>
        </p:spPr>
      </p:pic>
    </p:spTree>
    <p:extLst>
      <p:ext uri="{BB962C8B-B14F-4D97-AF65-F5344CB8AC3E}">
        <p14:creationId xmlns:p14="http://schemas.microsoft.com/office/powerpoint/2010/main" val="3515637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096962"/>
          </a:xfrm>
        </p:spPr>
        <p:txBody>
          <a:bodyPr>
            <a:noAutofit/>
          </a:bodyPr>
          <a:lstStyle/>
          <a:p>
            <a:r>
              <a:rPr lang="en-US" sz="2000" dirty="0"/>
              <a:t>The Effect of Various </a:t>
            </a:r>
            <a:r>
              <a:rPr lang="en-US" sz="2000" dirty="0" smtClean="0"/>
              <a:t>Temperatures on </a:t>
            </a:r>
            <a:r>
              <a:rPr lang="en-US" sz="2000" dirty="0"/>
              <a:t>the Amount of Neutralizer Needed to Neutralize the Liquid Given (Maximum Acidification of Ocean Water by Carbon Dioxide Dissolution)</a:t>
            </a:r>
          </a:p>
        </p:txBody>
      </p:sp>
      <p:pic>
        <p:nvPicPr>
          <p:cNvPr id="2051"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8200" y="1539472"/>
            <a:ext cx="3505200" cy="22559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682049" y="1539472"/>
            <a:ext cx="3490401" cy="22464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743200" y="4038600"/>
            <a:ext cx="3505200" cy="22559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000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066800"/>
          </a:xfrm>
        </p:spPr>
        <p:txBody>
          <a:bodyPr>
            <a:noAutofit/>
          </a:bodyPr>
          <a:lstStyle/>
          <a:p>
            <a:r>
              <a:rPr lang="en-US" sz="2000" dirty="0"/>
              <a:t>The Effect of Various Salinities on the Amount of Neutralizer Needed to Neutralize the Liquid Given (Maximum Acidification of Ocean Water by Carbon Dioxide Dissolution)</a:t>
            </a:r>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57525" y="1681395"/>
            <a:ext cx="2971800" cy="19126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38850" y="1676400"/>
            <a:ext cx="2973950" cy="19176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 y="3603561"/>
            <a:ext cx="2981325" cy="1918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057525" y="3603561"/>
            <a:ext cx="2990074" cy="1918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038074" y="3603561"/>
            <a:ext cx="2974726" cy="191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6200" y="1690920"/>
            <a:ext cx="2971800" cy="19126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0" y="6019800"/>
            <a:ext cx="9144000" cy="584775"/>
          </a:xfrm>
          <a:prstGeom prst="rect">
            <a:avLst/>
          </a:prstGeom>
        </p:spPr>
        <p:txBody>
          <a:bodyPr wrap="square">
            <a:spAutoFit/>
          </a:bodyPr>
          <a:lstStyle/>
          <a:p>
            <a:pPr algn="ctr"/>
            <a:r>
              <a:rPr lang="en-US" sz="1600" b="1" dirty="0" smtClean="0"/>
              <a:t>Experimentally, the weight of neutralizer was determined at temperatures 40</a:t>
            </a:r>
            <a:r>
              <a:rPr lang="en-US" sz="1600" b="1" dirty="0" smtClean="0">
                <a:sym typeface="Symbol"/>
              </a:rPr>
              <a:t></a:t>
            </a:r>
            <a:r>
              <a:rPr lang="en-US" sz="1600" b="1" dirty="0" smtClean="0"/>
              <a:t> F</a:t>
            </a:r>
            <a:r>
              <a:rPr lang="en-US" sz="1600" b="1" dirty="0" smtClean="0">
                <a:sym typeface="Symbol"/>
              </a:rPr>
              <a:t>, 57 F, </a:t>
            </a:r>
          </a:p>
          <a:p>
            <a:pPr algn="ctr"/>
            <a:r>
              <a:rPr lang="en-US" sz="1600" b="1" dirty="0" smtClean="0">
                <a:sym typeface="Symbol"/>
              </a:rPr>
              <a:t>70 F &amp; </a:t>
            </a:r>
            <a:r>
              <a:rPr lang="en-US" sz="1600" b="1" dirty="0" smtClean="0"/>
              <a:t>80</a:t>
            </a:r>
            <a:r>
              <a:rPr lang="en-US" sz="1600" b="1" dirty="0" smtClean="0">
                <a:sym typeface="Symbol"/>
              </a:rPr>
              <a:t></a:t>
            </a:r>
            <a:r>
              <a:rPr lang="en-US" sz="1600" b="1" dirty="0" smtClean="0"/>
              <a:t> F.  Then the data was extrapolated to 33</a:t>
            </a:r>
            <a:r>
              <a:rPr lang="en-US" sz="1600" b="1" dirty="0" smtClean="0">
                <a:sym typeface="Symbol"/>
              </a:rPr>
              <a:t></a:t>
            </a:r>
            <a:r>
              <a:rPr lang="en-US" sz="1600" b="1" dirty="0" smtClean="0"/>
              <a:t> F and 86</a:t>
            </a:r>
            <a:r>
              <a:rPr lang="en-US" sz="1600" b="1" dirty="0" smtClean="0">
                <a:sym typeface="Symbol"/>
              </a:rPr>
              <a:t></a:t>
            </a:r>
            <a:r>
              <a:rPr lang="en-US" sz="1600" b="1" dirty="0" smtClean="0"/>
              <a:t> F</a:t>
            </a:r>
            <a:endParaRPr lang="en-US" sz="1600" dirty="0"/>
          </a:p>
        </p:txBody>
      </p:sp>
    </p:spTree>
    <p:extLst>
      <p:ext uri="{BB962C8B-B14F-4D97-AF65-F5344CB8AC3E}">
        <p14:creationId xmlns:p14="http://schemas.microsoft.com/office/powerpoint/2010/main" val="3754711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25600"/>
            <a:ext cx="8042276" cy="1336956"/>
          </a:xfrm>
        </p:spPr>
        <p:txBody>
          <a:bodyPr/>
          <a:lstStyle/>
          <a:p>
            <a:r>
              <a:rPr lang="en-US" dirty="0" smtClean="0"/>
              <a:t>Introduction</a:t>
            </a:r>
            <a:endParaRPr lang="en-US" dirty="0"/>
          </a:p>
        </p:txBody>
      </p:sp>
      <p:sp>
        <p:nvSpPr>
          <p:cNvPr id="3" name="Content Placeholder 2"/>
          <p:cNvSpPr>
            <a:spLocks noGrp="1"/>
          </p:cNvSpPr>
          <p:nvPr>
            <p:ph idx="1"/>
          </p:nvPr>
        </p:nvSpPr>
        <p:spPr>
          <a:xfrm>
            <a:off x="146532" y="1353239"/>
            <a:ext cx="8857042" cy="5093689"/>
          </a:xfrm>
        </p:spPr>
        <p:txBody>
          <a:bodyPr>
            <a:normAutofit fontScale="62500" lnSpcReduction="20000"/>
          </a:bodyPr>
          <a:lstStyle/>
          <a:p>
            <a:pPr marL="0" indent="0">
              <a:lnSpc>
                <a:spcPct val="110000"/>
              </a:lnSpc>
              <a:buNone/>
            </a:pPr>
            <a:r>
              <a:rPr lang="en-US" sz="3800" dirty="0"/>
              <a:t>The amount of carbon dioxide emitted into Earth’s atmosphere is increasing substantially every year.  This carbon dioxide is brought into the atmosphere and is also absorbed by oceans. So far, the ocean has absorbed half of all carbon dioxide released to the atmosphere since the beginning of the Industrial Revolution. (Ocean Acidification Nat) When the water absorbs carbon dioxide, it converts it to form carbonic acid. (Ocean Acidification.) This reaction increases the acidity of the water. The increased acidity harms creatures living in the ocean by deteriorating shells and causing differences in organism size, metabolic activity and growth rates during blooms. (Stories.</a:t>
            </a:r>
            <a:r>
              <a:rPr lang="en-US" sz="3800" dirty="0" smtClean="0"/>
              <a:t>)</a:t>
            </a:r>
            <a:endParaRPr lang="en-US" dirty="0"/>
          </a:p>
        </p:txBody>
      </p:sp>
    </p:spTree>
    <p:extLst>
      <p:ext uri="{BB962C8B-B14F-4D97-AF65-F5344CB8AC3E}">
        <p14:creationId xmlns:p14="http://schemas.microsoft.com/office/powerpoint/2010/main" val="2320722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
            <a:ext cx="9105900" cy="1311729"/>
          </a:xfrm>
        </p:spPr>
        <p:txBody>
          <a:bodyPr>
            <a:noAutofit/>
          </a:bodyPr>
          <a:lstStyle/>
          <a:p>
            <a:r>
              <a:rPr lang="en-US" sz="2000" dirty="0" smtClean="0">
                <a:latin typeface="+mn-lt"/>
              </a:rPr>
              <a:t>List of Quadratic equations derived by curve fitting the weight </a:t>
            </a:r>
            <a:br>
              <a:rPr lang="en-US" sz="2000" dirty="0" smtClean="0">
                <a:latin typeface="+mn-lt"/>
              </a:rPr>
            </a:br>
            <a:r>
              <a:rPr lang="en-US" sz="2000" dirty="0" smtClean="0">
                <a:latin typeface="+mn-lt"/>
              </a:rPr>
              <a:t>(in grams) of baking soda solution (5 </a:t>
            </a:r>
            <a:r>
              <a:rPr lang="en-US" sz="2000" dirty="0" err="1" smtClean="0">
                <a:latin typeface="+mn-lt"/>
              </a:rPr>
              <a:t>ppt</a:t>
            </a:r>
            <a:r>
              <a:rPr lang="en-US" sz="2000" dirty="0" smtClean="0">
                <a:latin typeface="+mn-lt"/>
              </a:rPr>
              <a:t>) used to neutralize </a:t>
            </a:r>
            <a:br>
              <a:rPr lang="en-US" sz="2000" dirty="0" smtClean="0">
                <a:latin typeface="+mn-lt"/>
              </a:rPr>
            </a:br>
            <a:r>
              <a:rPr lang="en-US" sz="2000" dirty="0" smtClean="0">
                <a:latin typeface="+mn-lt"/>
              </a:rPr>
              <a:t>the acidity created by dissolved CO2 in solutions of </a:t>
            </a:r>
            <a:br>
              <a:rPr lang="en-US" sz="2000" dirty="0" smtClean="0">
                <a:latin typeface="+mn-lt"/>
              </a:rPr>
            </a:br>
            <a:r>
              <a:rPr lang="en-US" sz="2000" dirty="0" smtClean="0">
                <a:latin typeface="+mn-lt"/>
              </a:rPr>
              <a:t>various salinity at various temperatures</a:t>
            </a:r>
            <a:endParaRPr lang="en-US" sz="2000" dirty="0">
              <a:latin typeface="+mn-lt"/>
            </a:endParaRPr>
          </a:p>
        </p:txBody>
      </p:sp>
      <p:grpSp>
        <p:nvGrpSpPr>
          <p:cNvPr id="18" name="Group 17"/>
          <p:cNvGrpSpPr/>
          <p:nvPr/>
        </p:nvGrpSpPr>
        <p:grpSpPr>
          <a:xfrm>
            <a:off x="45799" y="2128672"/>
            <a:ext cx="2878151" cy="2025562"/>
            <a:chOff x="504825" y="2614790"/>
            <a:chExt cx="2524125" cy="1522452"/>
          </a:xfrm>
        </p:grpSpPr>
        <p:sp>
          <p:nvSpPr>
            <p:cNvPr id="6" name="Rectangle 5"/>
            <p:cNvSpPr/>
            <p:nvPr/>
          </p:nvSpPr>
          <p:spPr>
            <a:xfrm>
              <a:off x="514350" y="2614790"/>
              <a:ext cx="2514600" cy="393262"/>
            </a:xfrm>
            <a:prstGeom prst="rect">
              <a:avLst/>
            </a:prstGeom>
          </p:spPr>
          <p:txBody>
            <a:bodyPr wrap="square">
              <a:spAutoFit/>
            </a:bodyPr>
            <a:lstStyle/>
            <a:p>
              <a:pPr>
                <a:defRPr sz="1000" b="0" i="0" u="none" strike="noStrike" kern="1200" baseline="0">
                  <a:solidFill>
                    <a:sysClr val="windowText" lastClr="000000"/>
                  </a:solidFill>
                  <a:latin typeface="+mn-lt"/>
                  <a:ea typeface="+mn-ea"/>
                  <a:cs typeface="+mn-cs"/>
                </a:defRPr>
              </a:pPr>
              <a:r>
                <a:rPr lang="en-US" sz="1400" b="1" dirty="0">
                  <a:latin typeface="+mj-lt"/>
                </a:rPr>
                <a:t>y = -0.0059x</a:t>
              </a:r>
              <a:r>
                <a:rPr lang="en-US" sz="1400" b="1" baseline="30000" dirty="0">
                  <a:latin typeface="+mj-lt"/>
                </a:rPr>
                <a:t>2</a:t>
              </a:r>
              <a:r>
                <a:rPr lang="en-US" sz="1400" b="1" dirty="0">
                  <a:latin typeface="+mj-lt"/>
                </a:rPr>
                <a:t> + 0.7073x - 14.977</a:t>
              </a:r>
              <a:r>
                <a:rPr lang="en-US" sz="1400" b="1" dirty="0"/>
                <a:t>
</a:t>
              </a:r>
              <a:endParaRPr lang="en-US" sz="1400" b="1" dirty="0">
                <a:solidFill>
                  <a:schemeClr val="tx2">
                    <a:lumMod val="75000"/>
                  </a:schemeClr>
                </a:solidFill>
              </a:endParaRPr>
            </a:p>
          </p:txBody>
        </p:sp>
        <p:sp>
          <p:nvSpPr>
            <p:cNvPr id="7" name="Rectangle 6"/>
            <p:cNvSpPr/>
            <p:nvPr/>
          </p:nvSpPr>
          <p:spPr>
            <a:xfrm>
              <a:off x="504825" y="3201710"/>
              <a:ext cx="2514600" cy="393262"/>
            </a:xfrm>
            <a:prstGeom prst="rect">
              <a:avLst/>
            </a:prstGeom>
          </p:spPr>
          <p:txBody>
            <a:bodyPr wrap="square">
              <a:spAutoFit/>
            </a:bodyPr>
            <a:lstStyle/>
            <a:p>
              <a:pPr>
                <a:defRPr sz="1000" b="0" i="0" u="none" strike="noStrike" kern="1200" baseline="0">
                  <a:solidFill>
                    <a:sysClr val="windowText" lastClr="000000"/>
                  </a:solidFill>
                  <a:latin typeface="+mn-lt"/>
                  <a:ea typeface="+mn-ea"/>
                  <a:cs typeface="+mn-cs"/>
                </a:defRPr>
              </a:pPr>
              <a:r>
                <a:rPr lang="en-US" sz="1400" b="1" dirty="0"/>
                <a:t>y = -0.0064x</a:t>
              </a:r>
              <a:r>
                <a:rPr lang="en-US" sz="1400" b="1" baseline="30000" dirty="0"/>
                <a:t>2</a:t>
              </a:r>
              <a:r>
                <a:rPr lang="en-US" sz="1400" b="1" dirty="0"/>
                <a:t> + 0.7927x - 17.405
</a:t>
              </a:r>
              <a:endParaRPr lang="en-US" sz="1400" b="1" dirty="0">
                <a:solidFill>
                  <a:schemeClr val="tx2">
                    <a:lumMod val="75000"/>
                  </a:schemeClr>
                </a:solidFill>
              </a:endParaRPr>
            </a:p>
          </p:txBody>
        </p:sp>
        <p:sp>
          <p:nvSpPr>
            <p:cNvPr id="9" name="Rectangle 8"/>
            <p:cNvSpPr/>
            <p:nvPr/>
          </p:nvSpPr>
          <p:spPr>
            <a:xfrm>
              <a:off x="514350" y="3743980"/>
              <a:ext cx="2514600" cy="393262"/>
            </a:xfrm>
            <a:prstGeom prst="rect">
              <a:avLst/>
            </a:prstGeom>
          </p:spPr>
          <p:txBody>
            <a:bodyPr wrap="square">
              <a:spAutoFit/>
            </a:bodyPr>
            <a:lstStyle/>
            <a:p>
              <a:r>
                <a:rPr lang="en-US" sz="1400" b="1" baseline="0" dirty="0" smtClean="0">
                  <a:latin typeface="+mj-lt"/>
                </a:rPr>
                <a:t>y = -0.0073x</a:t>
              </a:r>
              <a:r>
                <a:rPr lang="en-US" sz="1400" b="1" baseline="30000" dirty="0" smtClean="0">
                  <a:latin typeface="+mj-lt"/>
                </a:rPr>
                <a:t>2</a:t>
              </a:r>
              <a:r>
                <a:rPr lang="en-US" sz="1400" b="1" baseline="0" dirty="0" smtClean="0">
                  <a:latin typeface="+mj-lt"/>
                </a:rPr>
                <a:t> + 0.875x - 17.243</a:t>
              </a:r>
              <a:r>
                <a:rPr lang="en-US" sz="1400" b="1" baseline="0" dirty="0" smtClean="0"/>
                <a:t>
</a:t>
              </a:r>
              <a:endParaRPr lang="en-US" sz="1400" b="1" dirty="0">
                <a:solidFill>
                  <a:schemeClr val="tx2">
                    <a:lumMod val="75000"/>
                  </a:schemeClr>
                </a:solidFill>
              </a:endParaRPr>
            </a:p>
          </p:txBody>
        </p:sp>
      </p:grpSp>
      <p:grpSp>
        <p:nvGrpSpPr>
          <p:cNvPr id="19" name="Group 18"/>
          <p:cNvGrpSpPr/>
          <p:nvPr/>
        </p:nvGrpSpPr>
        <p:grpSpPr>
          <a:xfrm>
            <a:off x="5375525" y="2102107"/>
            <a:ext cx="3093572" cy="3433451"/>
            <a:chOff x="5314950" y="1981200"/>
            <a:chExt cx="2600325" cy="3236390"/>
          </a:xfrm>
        </p:grpSpPr>
        <p:sp>
          <p:nvSpPr>
            <p:cNvPr id="10" name="Rectangle 9"/>
            <p:cNvSpPr/>
            <p:nvPr/>
          </p:nvSpPr>
          <p:spPr>
            <a:xfrm>
              <a:off x="5314950" y="2514600"/>
              <a:ext cx="2590800" cy="493190"/>
            </a:xfrm>
            <a:prstGeom prst="rect">
              <a:avLst/>
            </a:prstGeom>
          </p:spPr>
          <p:txBody>
            <a:bodyPr wrap="square">
              <a:spAutoFit/>
            </a:bodyPr>
            <a:lstStyle/>
            <a:p>
              <a:pPr>
                <a:defRPr sz="1000" b="0" i="0" u="none" strike="noStrike" kern="1200" baseline="0">
                  <a:solidFill>
                    <a:sysClr val="windowText" lastClr="000000"/>
                  </a:solidFill>
                  <a:latin typeface="+mn-lt"/>
                  <a:ea typeface="+mn-ea"/>
                  <a:cs typeface="+mn-cs"/>
                </a:defRPr>
              </a:pPr>
              <a:r>
                <a:rPr lang="en-US" sz="1400" b="1" dirty="0">
                  <a:latin typeface="+mj-lt"/>
                </a:rPr>
                <a:t>y = 0.0442x</a:t>
              </a:r>
              <a:r>
                <a:rPr lang="en-US" sz="1400" b="1" baseline="30000" dirty="0">
                  <a:latin typeface="+mj-lt"/>
                </a:rPr>
                <a:t>2</a:t>
              </a:r>
              <a:r>
                <a:rPr lang="en-US" sz="1400" b="1" dirty="0">
                  <a:latin typeface="+mj-lt"/>
                </a:rPr>
                <a:t> - 2.6883x + 44.447
</a:t>
              </a:r>
              <a:endParaRPr lang="en-US" sz="1400" b="1" dirty="0">
                <a:solidFill>
                  <a:schemeClr val="tx2">
                    <a:lumMod val="75000"/>
                  </a:schemeClr>
                </a:solidFill>
                <a:latin typeface="+mj-lt"/>
              </a:endParaRPr>
            </a:p>
          </p:txBody>
        </p:sp>
        <p:sp>
          <p:nvSpPr>
            <p:cNvPr id="11" name="Rectangle 10"/>
            <p:cNvSpPr/>
            <p:nvPr/>
          </p:nvSpPr>
          <p:spPr>
            <a:xfrm>
              <a:off x="5324475" y="3037820"/>
              <a:ext cx="2590800" cy="493190"/>
            </a:xfrm>
            <a:prstGeom prst="rect">
              <a:avLst/>
            </a:prstGeom>
          </p:spPr>
          <p:txBody>
            <a:bodyPr wrap="square">
              <a:spAutoFit/>
            </a:bodyPr>
            <a:lstStyle/>
            <a:p>
              <a:pPr>
                <a:defRPr sz="1000" b="0" i="0" u="none" strike="noStrike" kern="1200" baseline="0">
                  <a:solidFill>
                    <a:sysClr val="windowText" lastClr="000000"/>
                  </a:solidFill>
                  <a:latin typeface="+mn-lt"/>
                  <a:ea typeface="+mn-ea"/>
                  <a:cs typeface="+mn-cs"/>
                </a:defRPr>
              </a:pPr>
              <a:r>
                <a:rPr lang="en-US" sz="1400" b="1" dirty="0">
                  <a:latin typeface="+mj-lt"/>
                </a:rPr>
                <a:t>y = 0.0408x</a:t>
              </a:r>
              <a:r>
                <a:rPr lang="en-US" sz="1400" b="1" baseline="30000" dirty="0">
                  <a:latin typeface="+mj-lt"/>
                </a:rPr>
                <a:t>2</a:t>
              </a:r>
              <a:r>
                <a:rPr lang="en-US" sz="1400" b="1" dirty="0">
                  <a:latin typeface="+mj-lt"/>
                </a:rPr>
                <a:t> - 2.415x + 41.707
</a:t>
              </a:r>
              <a:endParaRPr lang="en-US" sz="1400" b="1" dirty="0">
                <a:solidFill>
                  <a:schemeClr val="tx2">
                    <a:lumMod val="75000"/>
                  </a:schemeClr>
                </a:solidFill>
                <a:latin typeface="+mj-lt"/>
              </a:endParaRPr>
            </a:p>
          </p:txBody>
        </p:sp>
        <p:sp>
          <p:nvSpPr>
            <p:cNvPr id="12" name="Rectangle 11"/>
            <p:cNvSpPr/>
            <p:nvPr/>
          </p:nvSpPr>
          <p:spPr>
            <a:xfrm>
              <a:off x="5324475" y="3624740"/>
              <a:ext cx="2590800" cy="493190"/>
            </a:xfrm>
            <a:prstGeom prst="rect">
              <a:avLst/>
            </a:prstGeom>
          </p:spPr>
          <p:txBody>
            <a:bodyPr wrap="square">
              <a:spAutoFit/>
            </a:bodyPr>
            <a:lstStyle/>
            <a:p>
              <a:pPr>
                <a:defRPr sz="1000" b="0" i="0" u="none" strike="noStrike" kern="1200" baseline="0">
                  <a:solidFill>
                    <a:sysClr val="windowText" lastClr="000000"/>
                  </a:solidFill>
                  <a:latin typeface="+mn-lt"/>
                  <a:ea typeface="+mn-ea"/>
                  <a:cs typeface="+mn-cs"/>
                </a:defRPr>
              </a:pPr>
              <a:r>
                <a:rPr lang="en-US" sz="1400" b="1" dirty="0">
                  <a:latin typeface="+mj-lt"/>
                </a:rPr>
                <a:t>y = 0.0056x</a:t>
              </a:r>
              <a:r>
                <a:rPr lang="en-US" sz="1400" b="1" baseline="30000" dirty="0">
                  <a:latin typeface="+mj-lt"/>
                </a:rPr>
                <a:t>2</a:t>
              </a:r>
              <a:r>
                <a:rPr lang="en-US" sz="1400" b="1" dirty="0">
                  <a:latin typeface="+mj-lt"/>
                </a:rPr>
                <a:t> - 0.0833x + 3.3444
</a:t>
              </a:r>
              <a:endParaRPr lang="en-US" sz="1400" b="1" dirty="0">
                <a:solidFill>
                  <a:schemeClr val="tx2">
                    <a:lumMod val="75000"/>
                  </a:schemeClr>
                </a:solidFill>
                <a:latin typeface="+mj-lt"/>
              </a:endParaRPr>
            </a:p>
          </p:txBody>
        </p:sp>
        <p:sp>
          <p:nvSpPr>
            <p:cNvPr id="14" name="Rectangle 13"/>
            <p:cNvSpPr/>
            <p:nvPr/>
          </p:nvSpPr>
          <p:spPr>
            <a:xfrm>
              <a:off x="5324475" y="4143020"/>
              <a:ext cx="2590800" cy="493190"/>
            </a:xfrm>
            <a:prstGeom prst="rect">
              <a:avLst/>
            </a:prstGeom>
          </p:spPr>
          <p:txBody>
            <a:bodyPr wrap="square">
              <a:spAutoFit/>
            </a:bodyPr>
            <a:lstStyle/>
            <a:p>
              <a:pPr>
                <a:defRPr sz="1000" b="0" i="0" u="none" strike="noStrike" kern="1200" baseline="0">
                  <a:solidFill>
                    <a:sysClr val="windowText" lastClr="000000"/>
                  </a:solidFill>
                  <a:latin typeface="+mn-lt"/>
                  <a:ea typeface="+mn-ea"/>
                  <a:cs typeface="+mn-cs"/>
                </a:defRPr>
              </a:pPr>
              <a:r>
                <a:rPr lang="en-US" sz="1400" b="1" dirty="0">
                  <a:latin typeface="+mj-lt"/>
                </a:rPr>
                <a:t>y = 0.005x</a:t>
              </a:r>
              <a:r>
                <a:rPr lang="en-US" sz="1400" b="1" baseline="30000" dirty="0">
                  <a:latin typeface="+mj-lt"/>
                </a:rPr>
                <a:t>2</a:t>
              </a:r>
              <a:r>
                <a:rPr lang="en-US" sz="1400" b="1" dirty="0">
                  <a:latin typeface="+mj-lt"/>
                </a:rPr>
                <a:t> - 0.0933x + 2.3267
</a:t>
              </a:r>
              <a:endParaRPr lang="en-US" sz="1400" b="1" dirty="0">
                <a:solidFill>
                  <a:schemeClr val="tx2">
                    <a:lumMod val="75000"/>
                  </a:schemeClr>
                </a:solidFill>
                <a:latin typeface="+mj-lt"/>
              </a:endParaRPr>
            </a:p>
          </p:txBody>
        </p:sp>
        <p:sp>
          <p:nvSpPr>
            <p:cNvPr id="15" name="Rectangle 14"/>
            <p:cNvSpPr/>
            <p:nvPr/>
          </p:nvSpPr>
          <p:spPr>
            <a:xfrm>
              <a:off x="5324475" y="1981200"/>
              <a:ext cx="2590800" cy="493190"/>
            </a:xfrm>
            <a:prstGeom prst="rect">
              <a:avLst/>
            </a:prstGeom>
          </p:spPr>
          <p:txBody>
            <a:bodyPr wrap="square">
              <a:spAutoFit/>
            </a:bodyPr>
            <a:lstStyle/>
            <a:p>
              <a:pPr>
                <a:defRPr sz="1000" b="0" i="0" u="none" strike="noStrike" kern="1200" baseline="0">
                  <a:solidFill>
                    <a:sysClr val="windowText" lastClr="000000"/>
                  </a:solidFill>
                  <a:latin typeface="+mn-lt"/>
                  <a:ea typeface="+mn-ea"/>
                  <a:cs typeface="+mn-cs"/>
                </a:defRPr>
              </a:pPr>
              <a:r>
                <a:rPr lang="en-US" sz="1400" b="1" dirty="0">
                  <a:solidFill>
                    <a:schemeClr val="accent6">
                      <a:lumMod val="50000"/>
                    </a:schemeClr>
                  </a:solidFill>
                  <a:latin typeface="+mj-lt"/>
                </a:rPr>
                <a:t>y = 0.0492x</a:t>
              </a:r>
              <a:r>
                <a:rPr lang="en-US" sz="1400" b="1" baseline="30000" dirty="0">
                  <a:solidFill>
                    <a:schemeClr val="accent6">
                      <a:lumMod val="50000"/>
                    </a:schemeClr>
                  </a:solidFill>
                  <a:latin typeface="+mj-lt"/>
                </a:rPr>
                <a:t>2</a:t>
              </a:r>
              <a:r>
                <a:rPr lang="en-US" sz="1400" b="1" dirty="0">
                  <a:solidFill>
                    <a:schemeClr val="accent6">
                      <a:lumMod val="50000"/>
                    </a:schemeClr>
                  </a:solidFill>
                  <a:latin typeface="+mj-lt"/>
                </a:rPr>
                <a:t> - 3.065x + 49.173</a:t>
              </a:r>
              <a:r>
                <a:rPr lang="en-US" sz="1400" b="1" dirty="0">
                  <a:latin typeface="+mj-lt"/>
                </a:rPr>
                <a:t>
</a:t>
              </a:r>
              <a:endParaRPr lang="en-US" sz="1400" b="1" dirty="0">
                <a:solidFill>
                  <a:schemeClr val="tx2">
                    <a:lumMod val="75000"/>
                  </a:schemeClr>
                </a:solidFill>
                <a:latin typeface="+mj-lt"/>
              </a:endParaRPr>
            </a:p>
          </p:txBody>
        </p:sp>
        <p:sp>
          <p:nvSpPr>
            <p:cNvPr id="16" name="Rectangle 15"/>
            <p:cNvSpPr/>
            <p:nvPr/>
          </p:nvSpPr>
          <p:spPr>
            <a:xfrm>
              <a:off x="5324475" y="4724400"/>
              <a:ext cx="2581275" cy="493190"/>
            </a:xfrm>
            <a:prstGeom prst="rect">
              <a:avLst/>
            </a:prstGeom>
          </p:spPr>
          <p:txBody>
            <a:bodyPr wrap="square">
              <a:spAutoFit/>
            </a:bodyPr>
            <a:lstStyle/>
            <a:p>
              <a:pPr>
                <a:defRPr sz="1000" b="0" i="0" u="none" strike="noStrike" kern="1200" baseline="0">
                  <a:solidFill>
                    <a:sysClr val="windowText" lastClr="000000"/>
                  </a:solidFill>
                  <a:latin typeface="+mn-lt"/>
                  <a:ea typeface="+mn-ea"/>
                  <a:cs typeface="+mn-cs"/>
                </a:defRPr>
              </a:pPr>
              <a:r>
                <a:rPr lang="en-US" sz="1400" b="1" dirty="0">
                  <a:solidFill>
                    <a:schemeClr val="accent6">
                      <a:lumMod val="50000"/>
                    </a:schemeClr>
                  </a:solidFill>
                  <a:latin typeface="+mj-lt"/>
                </a:rPr>
                <a:t>y = -0.005x</a:t>
              </a:r>
              <a:r>
                <a:rPr lang="en-US" sz="1400" b="1" baseline="30000" dirty="0">
                  <a:solidFill>
                    <a:schemeClr val="accent6">
                      <a:lumMod val="50000"/>
                    </a:schemeClr>
                  </a:solidFill>
                  <a:latin typeface="+mj-lt"/>
                </a:rPr>
                <a:t>2</a:t>
              </a:r>
              <a:r>
                <a:rPr lang="en-US" sz="1400" b="1" dirty="0">
                  <a:solidFill>
                    <a:schemeClr val="accent6">
                      <a:lumMod val="50000"/>
                    </a:schemeClr>
                  </a:solidFill>
                  <a:latin typeface="+mj-lt"/>
                </a:rPr>
                <a:t> + 0.51x - 8.16</a:t>
              </a:r>
              <a:r>
                <a:rPr lang="en-US" sz="1400" b="1" dirty="0">
                  <a:latin typeface="+mj-lt"/>
                </a:rPr>
                <a:t>
</a:t>
              </a:r>
              <a:endParaRPr lang="en-US" sz="1400" b="1" dirty="0">
                <a:solidFill>
                  <a:schemeClr val="tx2">
                    <a:lumMod val="50000"/>
                  </a:schemeClr>
                </a:solidFill>
                <a:latin typeface="+mj-lt"/>
              </a:endParaRPr>
            </a:p>
          </p:txBody>
        </p:sp>
      </p:grpSp>
      <p:sp>
        <p:nvSpPr>
          <p:cNvPr id="17" name="TextBox 16"/>
          <p:cNvSpPr txBox="1"/>
          <p:nvPr/>
        </p:nvSpPr>
        <p:spPr>
          <a:xfrm>
            <a:off x="0" y="1565940"/>
            <a:ext cx="3690031" cy="369332"/>
          </a:xfrm>
          <a:prstGeom prst="rect">
            <a:avLst/>
          </a:prstGeom>
          <a:noFill/>
        </p:spPr>
        <p:txBody>
          <a:bodyPr wrap="square" rtlCol="0">
            <a:spAutoFit/>
          </a:bodyPr>
          <a:lstStyle/>
          <a:p>
            <a:r>
              <a:rPr lang="en-US" b="1" dirty="0" smtClean="0"/>
              <a:t>Equations @ constant salinity</a:t>
            </a:r>
            <a:endParaRPr lang="en-US" b="1" dirty="0"/>
          </a:p>
        </p:txBody>
      </p:sp>
      <p:sp>
        <p:nvSpPr>
          <p:cNvPr id="20" name="TextBox 19"/>
          <p:cNvSpPr txBox="1"/>
          <p:nvPr/>
        </p:nvSpPr>
        <p:spPr>
          <a:xfrm>
            <a:off x="5157138" y="1567934"/>
            <a:ext cx="3558923" cy="369332"/>
          </a:xfrm>
          <a:prstGeom prst="rect">
            <a:avLst/>
          </a:prstGeom>
          <a:noFill/>
        </p:spPr>
        <p:txBody>
          <a:bodyPr wrap="none" rtlCol="0">
            <a:spAutoFit/>
          </a:bodyPr>
          <a:lstStyle/>
          <a:p>
            <a:r>
              <a:rPr lang="en-US" b="1" dirty="0" smtClean="0"/>
              <a:t>Equations @ constant temperature</a:t>
            </a:r>
            <a:endParaRPr lang="en-US" b="1" dirty="0"/>
          </a:p>
        </p:txBody>
      </p:sp>
      <p:sp>
        <p:nvSpPr>
          <p:cNvPr id="21" name="TextBox 20"/>
          <p:cNvSpPr txBox="1"/>
          <p:nvPr/>
        </p:nvSpPr>
        <p:spPr>
          <a:xfrm>
            <a:off x="5364192" y="5791200"/>
            <a:ext cx="3093573" cy="861774"/>
          </a:xfrm>
          <a:prstGeom prst="rect">
            <a:avLst/>
          </a:prstGeom>
          <a:noFill/>
        </p:spPr>
        <p:txBody>
          <a:bodyPr wrap="square" rtlCol="0">
            <a:spAutoFit/>
          </a:bodyPr>
          <a:lstStyle/>
          <a:p>
            <a:r>
              <a:rPr lang="en-US" sz="1600" dirty="0" smtClean="0"/>
              <a:t>Here: </a:t>
            </a:r>
          </a:p>
          <a:p>
            <a:r>
              <a:rPr lang="en-US" sz="1600" dirty="0" smtClean="0"/>
              <a:t>y = wt. of baking soda solution.</a:t>
            </a:r>
          </a:p>
          <a:p>
            <a:r>
              <a:rPr lang="en-US" sz="1600" dirty="0" smtClean="0"/>
              <a:t>x = Salinity in </a:t>
            </a:r>
            <a:r>
              <a:rPr lang="en-US" sz="1600" dirty="0" err="1" smtClean="0"/>
              <a:t>ppt</a:t>
            </a:r>
            <a:endParaRPr lang="en-US" sz="1600" dirty="0"/>
          </a:p>
        </p:txBody>
      </p:sp>
      <p:sp>
        <p:nvSpPr>
          <p:cNvPr id="22" name="TextBox 21"/>
          <p:cNvSpPr txBox="1"/>
          <p:nvPr/>
        </p:nvSpPr>
        <p:spPr>
          <a:xfrm>
            <a:off x="0" y="4474350"/>
            <a:ext cx="3093573" cy="861774"/>
          </a:xfrm>
          <a:prstGeom prst="rect">
            <a:avLst/>
          </a:prstGeom>
          <a:noFill/>
        </p:spPr>
        <p:txBody>
          <a:bodyPr wrap="square" rtlCol="0">
            <a:spAutoFit/>
          </a:bodyPr>
          <a:lstStyle/>
          <a:p>
            <a:r>
              <a:rPr lang="en-US" sz="1600" dirty="0" smtClean="0"/>
              <a:t>Here: </a:t>
            </a:r>
          </a:p>
          <a:p>
            <a:r>
              <a:rPr lang="en-US" sz="1600" dirty="0" smtClean="0"/>
              <a:t>y = wt. of baking soda solution.</a:t>
            </a:r>
          </a:p>
          <a:p>
            <a:r>
              <a:rPr lang="en-US" sz="1600" dirty="0" smtClean="0"/>
              <a:t>x = Temperature in degree F</a:t>
            </a:r>
            <a:endParaRPr lang="en-US" sz="1600" dirty="0"/>
          </a:p>
        </p:txBody>
      </p:sp>
      <p:sp>
        <p:nvSpPr>
          <p:cNvPr id="3" name="TextBox 2"/>
          <p:cNvSpPr txBox="1"/>
          <p:nvPr/>
        </p:nvSpPr>
        <p:spPr>
          <a:xfrm>
            <a:off x="2913089" y="2118840"/>
            <a:ext cx="1124026" cy="369332"/>
          </a:xfrm>
          <a:prstGeom prst="rect">
            <a:avLst/>
          </a:prstGeom>
          <a:noFill/>
        </p:spPr>
        <p:txBody>
          <a:bodyPr wrap="none" rtlCol="0">
            <a:spAutoFit/>
          </a:bodyPr>
          <a:lstStyle/>
          <a:p>
            <a:r>
              <a:rPr lang="en-US" dirty="0" smtClean="0"/>
              <a:t>@ 28 ppt</a:t>
            </a:r>
            <a:endParaRPr lang="en-US" dirty="0"/>
          </a:p>
        </p:txBody>
      </p:sp>
      <p:sp>
        <p:nvSpPr>
          <p:cNvPr id="23" name="TextBox 22"/>
          <p:cNvSpPr txBox="1"/>
          <p:nvPr/>
        </p:nvSpPr>
        <p:spPr>
          <a:xfrm>
            <a:off x="2923950" y="2866002"/>
            <a:ext cx="1124026" cy="369332"/>
          </a:xfrm>
          <a:prstGeom prst="rect">
            <a:avLst/>
          </a:prstGeom>
          <a:noFill/>
        </p:spPr>
        <p:txBody>
          <a:bodyPr wrap="none" rtlCol="0">
            <a:spAutoFit/>
          </a:bodyPr>
          <a:lstStyle/>
          <a:p>
            <a:r>
              <a:rPr lang="en-US" dirty="0" smtClean="0"/>
              <a:t>@ 34 ppt</a:t>
            </a:r>
            <a:endParaRPr lang="en-US" dirty="0"/>
          </a:p>
        </p:txBody>
      </p:sp>
      <p:sp>
        <p:nvSpPr>
          <p:cNvPr id="24" name="TextBox 23"/>
          <p:cNvSpPr txBox="1"/>
          <p:nvPr/>
        </p:nvSpPr>
        <p:spPr>
          <a:xfrm>
            <a:off x="2923950" y="3539442"/>
            <a:ext cx="1124026" cy="369332"/>
          </a:xfrm>
          <a:prstGeom prst="rect">
            <a:avLst/>
          </a:prstGeom>
          <a:noFill/>
        </p:spPr>
        <p:txBody>
          <a:bodyPr wrap="none" rtlCol="0">
            <a:spAutoFit/>
          </a:bodyPr>
          <a:lstStyle/>
          <a:p>
            <a:r>
              <a:rPr lang="en-US" dirty="0" smtClean="0"/>
              <a:t>@ 38 ppt</a:t>
            </a:r>
            <a:endParaRPr lang="en-US" dirty="0"/>
          </a:p>
        </p:txBody>
      </p:sp>
      <p:sp>
        <p:nvSpPr>
          <p:cNvPr id="30" name="TextBox 29"/>
          <p:cNvSpPr txBox="1"/>
          <p:nvPr/>
        </p:nvSpPr>
        <p:spPr>
          <a:xfrm>
            <a:off x="8068436" y="2061589"/>
            <a:ext cx="1037463" cy="369332"/>
          </a:xfrm>
          <a:prstGeom prst="rect">
            <a:avLst/>
          </a:prstGeom>
          <a:noFill/>
        </p:spPr>
        <p:txBody>
          <a:bodyPr wrap="none" rtlCol="0">
            <a:spAutoFit/>
          </a:bodyPr>
          <a:lstStyle/>
          <a:p>
            <a:r>
              <a:rPr lang="en-US" dirty="0" smtClean="0"/>
              <a:t>@ 33</a:t>
            </a:r>
            <a:r>
              <a:rPr lang="en-US" dirty="0" smtClean="0">
                <a:sym typeface="Symbol"/>
              </a:rPr>
              <a:t></a:t>
            </a:r>
            <a:r>
              <a:rPr lang="en-US" dirty="0" smtClean="0"/>
              <a:t> F</a:t>
            </a:r>
            <a:endParaRPr lang="en-US" dirty="0"/>
          </a:p>
        </p:txBody>
      </p:sp>
      <p:sp>
        <p:nvSpPr>
          <p:cNvPr id="33" name="TextBox 32"/>
          <p:cNvSpPr txBox="1"/>
          <p:nvPr/>
        </p:nvSpPr>
        <p:spPr>
          <a:xfrm>
            <a:off x="8106537" y="2640805"/>
            <a:ext cx="1037463" cy="369332"/>
          </a:xfrm>
          <a:prstGeom prst="rect">
            <a:avLst/>
          </a:prstGeom>
          <a:noFill/>
        </p:spPr>
        <p:txBody>
          <a:bodyPr wrap="none" rtlCol="0">
            <a:spAutoFit/>
          </a:bodyPr>
          <a:lstStyle/>
          <a:p>
            <a:r>
              <a:rPr lang="en-US" dirty="0" smtClean="0"/>
              <a:t>@ 40</a:t>
            </a:r>
            <a:r>
              <a:rPr lang="en-US" dirty="0" smtClean="0">
                <a:sym typeface="Symbol"/>
              </a:rPr>
              <a:t></a:t>
            </a:r>
            <a:r>
              <a:rPr lang="en-US" dirty="0" smtClean="0"/>
              <a:t> F</a:t>
            </a:r>
            <a:endParaRPr lang="en-US" dirty="0"/>
          </a:p>
        </p:txBody>
      </p:sp>
      <p:sp>
        <p:nvSpPr>
          <p:cNvPr id="34" name="TextBox 33"/>
          <p:cNvSpPr txBox="1"/>
          <p:nvPr/>
        </p:nvSpPr>
        <p:spPr>
          <a:xfrm>
            <a:off x="8068437" y="3239735"/>
            <a:ext cx="1037463" cy="369332"/>
          </a:xfrm>
          <a:prstGeom prst="rect">
            <a:avLst/>
          </a:prstGeom>
          <a:noFill/>
        </p:spPr>
        <p:txBody>
          <a:bodyPr wrap="none" rtlCol="0">
            <a:spAutoFit/>
          </a:bodyPr>
          <a:lstStyle/>
          <a:p>
            <a:r>
              <a:rPr lang="en-US" dirty="0" smtClean="0"/>
              <a:t>@ 57</a:t>
            </a:r>
            <a:r>
              <a:rPr lang="en-US" dirty="0" smtClean="0">
                <a:sym typeface="Symbol"/>
              </a:rPr>
              <a:t></a:t>
            </a:r>
            <a:r>
              <a:rPr lang="en-US" dirty="0" smtClean="0"/>
              <a:t> F</a:t>
            </a:r>
            <a:endParaRPr lang="en-US" dirty="0"/>
          </a:p>
        </p:txBody>
      </p:sp>
      <p:sp>
        <p:nvSpPr>
          <p:cNvPr id="35" name="TextBox 34"/>
          <p:cNvSpPr txBox="1"/>
          <p:nvPr/>
        </p:nvSpPr>
        <p:spPr>
          <a:xfrm>
            <a:off x="8085288" y="3769519"/>
            <a:ext cx="1037463" cy="369332"/>
          </a:xfrm>
          <a:prstGeom prst="rect">
            <a:avLst/>
          </a:prstGeom>
          <a:noFill/>
        </p:spPr>
        <p:txBody>
          <a:bodyPr wrap="none" rtlCol="0">
            <a:spAutoFit/>
          </a:bodyPr>
          <a:lstStyle/>
          <a:p>
            <a:r>
              <a:rPr lang="en-US" dirty="0" smtClean="0"/>
              <a:t>@ 70</a:t>
            </a:r>
            <a:r>
              <a:rPr lang="en-US" dirty="0" smtClean="0">
                <a:sym typeface="Symbol"/>
              </a:rPr>
              <a:t></a:t>
            </a:r>
            <a:r>
              <a:rPr lang="en-US" dirty="0" smtClean="0"/>
              <a:t> F</a:t>
            </a:r>
            <a:endParaRPr lang="en-US" dirty="0"/>
          </a:p>
        </p:txBody>
      </p:sp>
      <p:sp>
        <p:nvSpPr>
          <p:cNvPr id="36" name="TextBox 35"/>
          <p:cNvSpPr txBox="1"/>
          <p:nvPr/>
        </p:nvSpPr>
        <p:spPr>
          <a:xfrm>
            <a:off x="8073968" y="4412230"/>
            <a:ext cx="1037463" cy="369332"/>
          </a:xfrm>
          <a:prstGeom prst="rect">
            <a:avLst/>
          </a:prstGeom>
          <a:noFill/>
        </p:spPr>
        <p:txBody>
          <a:bodyPr wrap="none" rtlCol="0">
            <a:spAutoFit/>
          </a:bodyPr>
          <a:lstStyle/>
          <a:p>
            <a:r>
              <a:rPr lang="en-US" dirty="0" smtClean="0"/>
              <a:t>@ 80</a:t>
            </a:r>
            <a:r>
              <a:rPr lang="en-US" dirty="0" smtClean="0">
                <a:sym typeface="Symbol"/>
              </a:rPr>
              <a:t></a:t>
            </a:r>
            <a:r>
              <a:rPr lang="en-US" dirty="0" smtClean="0"/>
              <a:t> F</a:t>
            </a:r>
            <a:endParaRPr lang="en-US" dirty="0"/>
          </a:p>
        </p:txBody>
      </p:sp>
      <p:sp>
        <p:nvSpPr>
          <p:cNvPr id="37" name="TextBox 36"/>
          <p:cNvSpPr txBox="1"/>
          <p:nvPr/>
        </p:nvSpPr>
        <p:spPr>
          <a:xfrm>
            <a:off x="8085287" y="5121883"/>
            <a:ext cx="1037463" cy="369332"/>
          </a:xfrm>
          <a:prstGeom prst="rect">
            <a:avLst/>
          </a:prstGeom>
          <a:noFill/>
        </p:spPr>
        <p:txBody>
          <a:bodyPr wrap="none" rtlCol="0">
            <a:spAutoFit/>
          </a:bodyPr>
          <a:lstStyle/>
          <a:p>
            <a:r>
              <a:rPr lang="en-US" dirty="0" smtClean="0"/>
              <a:t>@ 86</a:t>
            </a:r>
            <a:r>
              <a:rPr lang="en-US" dirty="0" smtClean="0">
                <a:sym typeface="Symbol"/>
              </a:rPr>
              <a:t></a:t>
            </a:r>
            <a:r>
              <a:rPr lang="en-US" dirty="0" smtClean="0"/>
              <a:t> F</a:t>
            </a:r>
            <a:endParaRPr lang="en-US" dirty="0"/>
          </a:p>
        </p:txBody>
      </p:sp>
    </p:spTree>
    <p:extLst>
      <p:ext uri="{BB962C8B-B14F-4D97-AF65-F5344CB8AC3E}">
        <p14:creationId xmlns:p14="http://schemas.microsoft.com/office/powerpoint/2010/main" val="2328566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15400" cy="944562"/>
          </a:xfrm>
        </p:spPr>
        <p:txBody>
          <a:bodyPr>
            <a:noAutofit/>
          </a:bodyPr>
          <a:lstStyle/>
          <a:p>
            <a:r>
              <a:rPr lang="en-US" sz="2000" dirty="0"/>
              <a:t>The Effect of Surface Temperature and Salinity on the Amount of Neutralizer Needed to Neutralize the Liquid Given (Maximum Acidification of Ocean Water by Carbon Dioxide Dissolution</a:t>
            </a:r>
            <a:r>
              <a:rPr lang="en-US" sz="2000" dirty="0" smtClean="0"/>
              <a:t>)</a:t>
            </a:r>
            <a:endParaRPr lang="en-US" sz="2000" b="1" dirty="0">
              <a:latin typeface="+mn-lt"/>
            </a:endParaRPr>
          </a:p>
        </p:txBody>
      </p:sp>
      <p:pic>
        <p:nvPicPr>
          <p:cNvPr id="717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28800" y="1169056"/>
            <a:ext cx="5334000" cy="49692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rot="16200000">
            <a:off x="6311446" y="4696774"/>
            <a:ext cx="1943161" cy="261610"/>
          </a:xfrm>
          <a:prstGeom prst="rect">
            <a:avLst/>
          </a:prstGeom>
          <a:solidFill>
            <a:schemeClr val="bg1"/>
          </a:solidFill>
          <a:ln>
            <a:solidFill>
              <a:schemeClr val="tx1"/>
            </a:solidFill>
          </a:ln>
        </p:spPr>
        <p:txBody>
          <a:bodyPr wrap="none" rtlCol="0">
            <a:spAutoFit/>
          </a:bodyPr>
          <a:lstStyle/>
          <a:p>
            <a:r>
              <a:rPr lang="en-US" sz="1100" b="1" dirty="0" smtClean="0"/>
              <a:t>Neutralizer weight in gram</a:t>
            </a:r>
            <a:endParaRPr lang="en-US" sz="1100" b="1" dirty="0"/>
          </a:p>
        </p:txBody>
      </p:sp>
    </p:spTree>
    <p:extLst>
      <p:ext uri="{BB962C8B-B14F-4D97-AF65-F5344CB8AC3E}">
        <p14:creationId xmlns:p14="http://schemas.microsoft.com/office/powerpoint/2010/main" val="538812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6279"/>
            <a:ext cx="8042276" cy="793327"/>
          </a:xfrm>
        </p:spPr>
        <p:txBody>
          <a:bodyPr/>
          <a:lstStyle/>
          <a:p>
            <a:r>
              <a:rPr lang="en-US" dirty="0" smtClean="0"/>
              <a:t>Results cont.</a:t>
            </a:r>
            <a:endParaRPr lang="en-US" dirty="0"/>
          </a:p>
        </p:txBody>
      </p:sp>
      <p:sp>
        <p:nvSpPr>
          <p:cNvPr id="3" name="Content Placeholder 2"/>
          <p:cNvSpPr>
            <a:spLocks noGrp="1"/>
          </p:cNvSpPr>
          <p:nvPr>
            <p:ph idx="1"/>
          </p:nvPr>
        </p:nvSpPr>
        <p:spPr>
          <a:xfrm>
            <a:off x="195376" y="923567"/>
            <a:ext cx="8743072" cy="5539640"/>
          </a:xfrm>
        </p:spPr>
        <p:txBody>
          <a:bodyPr anchor="ctr">
            <a:noAutofit/>
          </a:bodyPr>
          <a:lstStyle/>
          <a:p>
            <a:pPr marL="0" indent="0">
              <a:buNone/>
            </a:pPr>
            <a:r>
              <a:rPr lang="en-US" sz="2050" dirty="0" smtClean="0"/>
              <a:t>The </a:t>
            </a:r>
            <a:r>
              <a:rPr lang="en-US" sz="2050" dirty="0"/>
              <a:t>data table shows that the combination of a salinity of 38 </a:t>
            </a:r>
            <a:r>
              <a:rPr lang="en-US" sz="2050" dirty="0" err="1"/>
              <a:t>ppt</a:t>
            </a:r>
            <a:r>
              <a:rPr lang="en-US" sz="2050" dirty="0"/>
              <a:t> and a temperature of 57 degrees Fahrenheit has the highest carbon dioxide absorption potential of all of the tested combinations. The combination with the lowest carbon dioxide absorption potential is 28 </a:t>
            </a:r>
            <a:r>
              <a:rPr lang="en-US" sz="2050" dirty="0" err="1"/>
              <a:t>ppt</a:t>
            </a:r>
            <a:r>
              <a:rPr lang="en-US" sz="2050" dirty="0"/>
              <a:t> salinity and a temperature of 80 degrees Fahrenheit. The graphs where salinity was the independent variable show that as salinity goes up, the amount of baking soda needed to neutralize the acidic solution goes up as well. The graph that uses salinity as the independent variable shows that as the temperature reaches a middle point of around 60 degreed F, the amount of carbon dioxide the ocean water absorbs goes up. There are two graphs that aren’t straight from the data that are extrapolated from the data collected. Interpolation and extrapolation use data and patterns to calculate the numbers in between data points and outside of data points. This makes use of math to get rid of the need for more experimentation, although the more experiments the better. The 3-D graph shows that as temperature reaches a middle point and as salinity goes up, the potential carbon dioxide absorption amount goes up as well</a:t>
            </a:r>
            <a:r>
              <a:rPr lang="en-US" sz="2050" dirty="0" smtClean="0"/>
              <a:t>.</a:t>
            </a:r>
            <a:endParaRPr lang="en-US" sz="2050" dirty="0"/>
          </a:p>
        </p:txBody>
      </p:sp>
    </p:spTree>
    <p:extLst>
      <p:ext uri="{BB962C8B-B14F-4D97-AF65-F5344CB8AC3E}">
        <p14:creationId xmlns:p14="http://schemas.microsoft.com/office/powerpoint/2010/main" val="3971420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science-story.com/images/outline-black-white-world-map.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876300"/>
            <a:ext cx="9156700" cy="59817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Oval 3"/>
          <p:cNvSpPr/>
          <p:nvPr/>
        </p:nvSpPr>
        <p:spPr>
          <a:xfrm>
            <a:off x="1066800" y="3905250"/>
            <a:ext cx="1219200" cy="81915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70225" y="2362200"/>
            <a:ext cx="914400" cy="6096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248400" y="4352923"/>
            <a:ext cx="914400" cy="40957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242300" y="4312442"/>
            <a:ext cx="749300" cy="36671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29000" y="3886200"/>
            <a:ext cx="1060450" cy="76676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043456">
            <a:off x="3588940" y="1881671"/>
            <a:ext cx="932908" cy="25994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4145749" y="2447610"/>
            <a:ext cx="1063485" cy="381000"/>
          </a:xfrm>
          <a:custGeom>
            <a:avLst/>
            <a:gdLst>
              <a:gd name="connsiteX0" fmla="*/ 8408 w 1063485"/>
              <a:gd name="connsiteY0" fmla="*/ 228600 h 381000"/>
              <a:gd name="connsiteX1" fmla="*/ 37715 w 1063485"/>
              <a:gd name="connsiteY1" fmla="*/ 234461 h 381000"/>
              <a:gd name="connsiteX2" fmla="*/ 55300 w 1063485"/>
              <a:gd name="connsiteY2" fmla="*/ 228600 h 381000"/>
              <a:gd name="connsiteX3" fmla="*/ 125638 w 1063485"/>
              <a:gd name="connsiteY3" fmla="*/ 222738 h 381000"/>
              <a:gd name="connsiteX4" fmla="*/ 131500 w 1063485"/>
              <a:gd name="connsiteY4" fmla="*/ 205154 h 381000"/>
              <a:gd name="connsiteX5" fmla="*/ 137361 w 1063485"/>
              <a:gd name="connsiteY5" fmla="*/ 181708 h 381000"/>
              <a:gd name="connsiteX6" fmla="*/ 149085 w 1063485"/>
              <a:gd name="connsiteY6" fmla="*/ 169984 h 381000"/>
              <a:gd name="connsiteX7" fmla="*/ 154946 w 1063485"/>
              <a:gd name="connsiteY7" fmla="*/ 152400 h 381000"/>
              <a:gd name="connsiteX8" fmla="*/ 207700 w 1063485"/>
              <a:gd name="connsiteY8" fmla="*/ 111369 h 381000"/>
              <a:gd name="connsiteX9" fmla="*/ 225285 w 1063485"/>
              <a:gd name="connsiteY9" fmla="*/ 76200 h 381000"/>
              <a:gd name="connsiteX10" fmla="*/ 313208 w 1063485"/>
              <a:gd name="connsiteY10" fmla="*/ 58615 h 381000"/>
              <a:gd name="connsiteX11" fmla="*/ 330792 w 1063485"/>
              <a:gd name="connsiteY11" fmla="*/ 46892 h 381000"/>
              <a:gd name="connsiteX12" fmla="*/ 365961 w 1063485"/>
              <a:gd name="connsiteY12" fmla="*/ 35169 h 381000"/>
              <a:gd name="connsiteX13" fmla="*/ 412854 w 1063485"/>
              <a:gd name="connsiteY13" fmla="*/ 41031 h 381000"/>
              <a:gd name="connsiteX14" fmla="*/ 418715 w 1063485"/>
              <a:gd name="connsiteY14" fmla="*/ 76200 h 381000"/>
              <a:gd name="connsiteX15" fmla="*/ 453885 w 1063485"/>
              <a:gd name="connsiteY15" fmla="*/ 87923 h 381000"/>
              <a:gd name="connsiteX16" fmla="*/ 471469 w 1063485"/>
              <a:gd name="connsiteY16" fmla="*/ 99646 h 381000"/>
              <a:gd name="connsiteX17" fmla="*/ 489054 w 1063485"/>
              <a:gd name="connsiteY17" fmla="*/ 105508 h 381000"/>
              <a:gd name="connsiteX18" fmla="*/ 500777 w 1063485"/>
              <a:gd name="connsiteY18" fmla="*/ 123092 h 381000"/>
              <a:gd name="connsiteX19" fmla="*/ 518361 w 1063485"/>
              <a:gd name="connsiteY19" fmla="*/ 134815 h 381000"/>
              <a:gd name="connsiteX20" fmla="*/ 524223 w 1063485"/>
              <a:gd name="connsiteY20" fmla="*/ 158261 h 381000"/>
              <a:gd name="connsiteX21" fmla="*/ 535946 w 1063485"/>
              <a:gd name="connsiteY21" fmla="*/ 175846 h 381000"/>
              <a:gd name="connsiteX22" fmla="*/ 453885 w 1063485"/>
              <a:gd name="connsiteY22" fmla="*/ 181708 h 381000"/>
              <a:gd name="connsiteX23" fmla="*/ 459746 w 1063485"/>
              <a:gd name="connsiteY23" fmla="*/ 199292 h 381000"/>
              <a:gd name="connsiteX24" fmla="*/ 500777 w 1063485"/>
              <a:gd name="connsiteY24" fmla="*/ 205154 h 381000"/>
              <a:gd name="connsiteX25" fmla="*/ 565254 w 1063485"/>
              <a:gd name="connsiteY25" fmla="*/ 199292 h 381000"/>
              <a:gd name="connsiteX26" fmla="*/ 571115 w 1063485"/>
              <a:gd name="connsiteY26" fmla="*/ 181708 h 381000"/>
              <a:gd name="connsiteX27" fmla="*/ 600423 w 1063485"/>
              <a:gd name="connsiteY27" fmla="*/ 158261 h 381000"/>
              <a:gd name="connsiteX28" fmla="*/ 606285 w 1063485"/>
              <a:gd name="connsiteY28" fmla="*/ 140677 h 381000"/>
              <a:gd name="connsiteX29" fmla="*/ 582838 w 1063485"/>
              <a:gd name="connsiteY29" fmla="*/ 111369 h 381000"/>
              <a:gd name="connsiteX30" fmla="*/ 541808 w 1063485"/>
              <a:gd name="connsiteY30" fmla="*/ 99646 h 381000"/>
              <a:gd name="connsiteX31" fmla="*/ 512500 w 1063485"/>
              <a:gd name="connsiteY31" fmla="*/ 70338 h 381000"/>
              <a:gd name="connsiteX32" fmla="*/ 494915 w 1063485"/>
              <a:gd name="connsiteY32" fmla="*/ 58615 h 381000"/>
              <a:gd name="connsiteX33" fmla="*/ 483192 w 1063485"/>
              <a:gd name="connsiteY33" fmla="*/ 41031 h 381000"/>
              <a:gd name="connsiteX34" fmla="*/ 465608 w 1063485"/>
              <a:gd name="connsiteY34" fmla="*/ 29308 h 381000"/>
              <a:gd name="connsiteX35" fmla="*/ 471469 w 1063485"/>
              <a:gd name="connsiteY35" fmla="*/ 0 h 381000"/>
              <a:gd name="connsiteX36" fmla="*/ 494915 w 1063485"/>
              <a:gd name="connsiteY36" fmla="*/ 5861 h 381000"/>
              <a:gd name="connsiteX37" fmla="*/ 500777 w 1063485"/>
              <a:gd name="connsiteY37" fmla="*/ 23446 h 381000"/>
              <a:gd name="connsiteX38" fmla="*/ 524223 w 1063485"/>
              <a:gd name="connsiteY38" fmla="*/ 29308 h 381000"/>
              <a:gd name="connsiteX39" fmla="*/ 576977 w 1063485"/>
              <a:gd name="connsiteY39" fmla="*/ 46892 h 381000"/>
              <a:gd name="connsiteX40" fmla="*/ 600423 w 1063485"/>
              <a:gd name="connsiteY40" fmla="*/ 58615 h 381000"/>
              <a:gd name="connsiteX41" fmla="*/ 612146 w 1063485"/>
              <a:gd name="connsiteY41" fmla="*/ 76200 h 381000"/>
              <a:gd name="connsiteX42" fmla="*/ 629731 w 1063485"/>
              <a:gd name="connsiteY42" fmla="*/ 164123 h 381000"/>
              <a:gd name="connsiteX43" fmla="*/ 647315 w 1063485"/>
              <a:gd name="connsiteY43" fmla="*/ 169984 h 381000"/>
              <a:gd name="connsiteX44" fmla="*/ 659038 w 1063485"/>
              <a:gd name="connsiteY44" fmla="*/ 181708 h 381000"/>
              <a:gd name="connsiteX45" fmla="*/ 682485 w 1063485"/>
              <a:gd name="connsiteY45" fmla="*/ 211015 h 381000"/>
              <a:gd name="connsiteX46" fmla="*/ 700069 w 1063485"/>
              <a:gd name="connsiteY46" fmla="*/ 216877 h 381000"/>
              <a:gd name="connsiteX47" fmla="*/ 758685 w 1063485"/>
              <a:gd name="connsiteY47" fmla="*/ 211015 h 381000"/>
              <a:gd name="connsiteX48" fmla="*/ 764546 w 1063485"/>
              <a:gd name="connsiteY48" fmla="*/ 152400 h 381000"/>
              <a:gd name="connsiteX49" fmla="*/ 746961 w 1063485"/>
              <a:gd name="connsiteY49" fmla="*/ 146538 h 381000"/>
              <a:gd name="connsiteX50" fmla="*/ 764546 w 1063485"/>
              <a:gd name="connsiteY50" fmla="*/ 140677 h 381000"/>
              <a:gd name="connsiteX51" fmla="*/ 799715 w 1063485"/>
              <a:gd name="connsiteY51" fmla="*/ 199292 h 381000"/>
              <a:gd name="connsiteX52" fmla="*/ 829023 w 1063485"/>
              <a:gd name="connsiteY52" fmla="*/ 205154 h 381000"/>
              <a:gd name="connsiteX53" fmla="*/ 846608 w 1063485"/>
              <a:gd name="connsiteY53" fmla="*/ 246184 h 381000"/>
              <a:gd name="connsiteX54" fmla="*/ 858331 w 1063485"/>
              <a:gd name="connsiteY54" fmla="*/ 257908 h 381000"/>
              <a:gd name="connsiteX55" fmla="*/ 875915 w 1063485"/>
              <a:gd name="connsiteY55" fmla="*/ 263769 h 381000"/>
              <a:gd name="connsiteX56" fmla="*/ 928669 w 1063485"/>
              <a:gd name="connsiteY56" fmla="*/ 257908 h 381000"/>
              <a:gd name="connsiteX57" fmla="*/ 946254 w 1063485"/>
              <a:gd name="connsiteY57" fmla="*/ 252046 h 381000"/>
              <a:gd name="connsiteX58" fmla="*/ 1063485 w 1063485"/>
              <a:gd name="connsiteY58" fmla="*/ 257908 h 381000"/>
              <a:gd name="connsiteX59" fmla="*/ 1057623 w 1063485"/>
              <a:gd name="connsiteY59" fmla="*/ 275492 h 381000"/>
              <a:gd name="connsiteX60" fmla="*/ 1040038 w 1063485"/>
              <a:gd name="connsiteY60" fmla="*/ 293077 h 381000"/>
              <a:gd name="connsiteX61" fmla="*/ 1028315 w 1063485"/>
              <a:gd name="connsiteY61" fmla="*/ 310661 h 381000"/>
              <a:gd name="connsiteX62" fmla="*/ 1010731 w 1063485"/>
              <a:gd name="connsiteY62" fmla="*/ 351692 h 381000"/>
              <a:gd name="connsiteX63" fmla="*/ 987285 w 1063485"/>
              <a:gd name="connsiteY63" fmla="*/ 357554 h 381000"/>
              <a:gd name="connsiteX64" fmla="*/ 969700 w 1063485"/>
              <a:gd name="connsiteY64" fmla="*/ 363415 h 381000"/>
              <a:gd name="connsiteX65" fmla="*/ 875915 w 1063485"/>
              <a:gd name="connsiteY65" fmla="*/ 363415 h 381000"/>
              <a:gd name="connsiteX66" fmla="*/ 805577 w 1063485"/>
              <a:gd name="connsiteY66" fmla="*/ 357554 h 381000"/>
              <a:gd name="connsiteX67" fmla="*/ 752823 w 1063485"/>
              <a:gd name="connsiteY67" fmla="*/ 339969 h 381000"/>
              <a:gd name="connsiteX68" fmla="*/ 735238 w 1063485"/>
              <a:gd name="connsiteY68" fmla="*/ 334108 h 381000"/>
              <a:gd name="connsiteX69" fmla="*/ 676623 w 1063485"/>
              <a:gd name="connsiteY69" fmla="*/ 339969 h 381000"/>
              <a:gd name="connsiteX70" fmla="*/ 641454 w 1063485"/>
              <a:gd name="connsiteY70" fmla="*/ 363415 h 381000"/>
              <a:gd name="connsiteX71" fmla="*/ 606285 w 1063485"/>
              <a:gd name="connsiteY71" fmla="*/ 381000 h 381000"/>
              <a:gd name="connsiteX72" fmla="*/ 547669 w 1063485"/>
              <a:gd name="connsiteY72" fmla="*/ 363415 h 381000"/>
              <a:gd name="connsiteX73" fmla="*/ 518361 w 1063485"/>
              <a:gd name="connsiteY73" fmla="*/ 334108 h 381000"/>
              <a:gd name="connsiteX74" fmla="*/ 436300 w 1063485"/>
              <a:gd name="connsiteY74" fmla="*/ 316523 h 381000"/>
              <a:gd name="connsiteX75" fmla="*/ 424577 w 1063485"/>
              <a:gd name="connsiteY75" fmla="*/ 298938 h 381000"/>
              <a:gd name="connsiteX76" fmla="*/ 436300 w 1063485"/>
              <a:gd name="connsiteY76" fmla="*/ 257908 h 381000"/>
              <a:gd name="connsiteX77" fmla="*/ 430438 w 1063485"/>
              <a:gd name="connsiteY77" fmla="*/ 234461 h 381000"/>
              <a:gd name="connsiteX78" fmla="*/ 412854 w 1063485"/>
              <a:gd name="connsiteY78" fmla="*/ 222738 h 381000"/>
              <a:gd name="connsiteX79" fmla="*/ 178392 w 1063485"/>
              <a:gd name="connsiteY79" fmla="*/ 228600 h 381000"/>
              <a:gd name="connsiteX80" fmla="*/ 131500 w 1063485"/>
              <a:gd name="connsiteY80" fmla="*/ 240323 h 381000"/>
              <a:gd name="connsiteX81" fmla="*/ 113915 w 1063485"/>
              <a:gd name="connsiteY81" fmla="*/ 252046 h 381000"/>
              <a:gd name="connsiteX82" fmla="*/ 2546 w 1063485"/>
              <a:gd name="connsiteY82" fmla="*/ 246184 h 381000"/>
              <a:gd name="connsiteX83" fmla="*/ 8408 w 1063485"/>
              <a:gd name="connsiteY83" fmla="*/ 2286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063485" h="381000">
                <a:moveTo>
                  <a:pt x="8408" y="228600"/>
                </a:moveTo>
                <a:cubicBezTo>
                  <a:pt x="14270" y="226646"/>
                  <a:pt x="27753" y="234461"/>
                  <a:pt x="37715" y="234461"/>
                </a:cubicBezTo>
                <a:cubicBezTo>
                  <a:pt x="43894" y="234461"/>
                  <a:pt x="49176" y="229417"/>
                  <a:pt x="55300" y="228600"/>
                </a:cubicBezTo>
                <a:cubicBezTo>
                  <a:pt x="78621" y="225491"/>
                  <a:pt x="102192" y="224692"/>
                  <a:pt x="125638" y="222738"/>
                </a:cubicBezTo>
                <a:cubicBezTo>
                  <a:pt x="127592" y="216877"/>
                  <a:pt x="129803" y="211095"/>
                  <a:pt x="131500" y="205154"/>
                </a:cubicBezTo>
                <a:cubicBezTo>
                  <a:pt x="133713" y="197408"/>
                  <a:pt x="133758" y="188913"/>
                  <a:pt x="137361" y="181708"/>
                </a:cubicBezTo>
                <a:cubicBezTo>
                  <a:pt x="139833" y="176765"/>
                  <a:pt x="145177" y="173892"/>
                  <a:pt x="149085" y="169984"/>
                </a:cubicBezTo>
                <a:cubicBezTo>
                  <a:pt x="151039" y="164123"/>
                  <a:pt x="151153" y="157277"/>
                  <a:pt x="154946" y="152400"/>
                </a:cubicBezTo>
                <a:cubicBezTo>
                  <a:pt x="182622" y="116816"/>
                  <a:pt x="178808" y="121000"/>
                  <a:pt x="207700" y="111369"/>
                </a:cubicBezTo>
                <a:cubicBezTo>
                  <a:pt x="210894" y="101785"/>
                  <a:pt x="215714" y="82182"/>
                  <a:pt x="225285" y="76200"/>
                </a:cubicBezTo>
                <a:cubicBezTo>
                  <a:pt x="247752" y="62159"/>
                  <a:pt x="290392" y="61150"/>
                  <a:pt x="313208" y="58615"/>
                </a:cubicBezTo>
                <a:cubicBezTo>
                  <a:pt x="319069" y="54707"/>
                  <a:pt x="324355" y="49753"/>
                  <a:pt x="330792" y="46892"/>
                </a:cubicBezTo>
                <a:cubicBezTo>
                  <a:pt x="342084" y="41873"/>
                  <a:pt x="365961" y="35169"/>
                  <a:pt x="365961" y="35169"/>
                </a:cubicBezTo>
                <a:cubicBezTo>
                  <a:pt x="381592" y="37123"/>
                  <a:pt x="400420" y="31360"/>
                  <a:pt x="412854" y="41031"/>
                </a:cubicBezTo>
                <a:cubicBezTo>
                  <a:pt x="422235" y="48327"/>
                  <a:pt x="410889" y="67256"/>
                  <a:pt x="418715" y="76200"/>
                </a:cubicBezTo>
                <a:cubicBezTo>
                  <a:pt x="426852" y="85500"/>
                  <a:pt x="442162" y="84015"/>
                  <a:pt x="453885" y="87923"/>
                </a:cubicBezTo>
                <a:cubicBezTo>
                  <a:pt x="460568" y="90151"/>
                  <a:pt x="465168" y="96496"/>
                  <a:pt x="471469" y="99646"/>
                </a:cubicBezTo>
                <a:cubicBezTo>
                  <a:pt x="476995" y="102409"/>
                  <a:pt x="483192" y="103554"/>
                  <a:pt x="489054" y="105508"/>
                </a:cubicBezTo>
                <a:cubicBezTo>
                  <a:pt x="492962" y="111369"/>
                  <a:pt x="495796" y="118111"/>
                  <a:pt x="500777" y="123092"/>
                </a:cubicBezTo>
                <a:cubicBezTo>
                  <a:pt x="505758" y="128073"/>
                  <a:pt x="514453" y="128954"/>
                  <a:pt x="518361" y="134815"/>
                </a:cubicBezTo>
                <a:cubicBezTo>
                  <a:pt x="522830" y="141518"/>
                  <a:pt x="521050" y="150856"/>
                  <a:pt x="524223" y="158261"/>
                </a:cubicBezTo>
                <a:cubicBezTo>
                  <a:pt x="526998" y="164736"/>
                  <a:pt x="532038" y="169984"/>
                  <a:pt x="535946" y="175846"/>
                </a:cubicBezTo>
                <a:cubicBezTo>
                  <a:pt x="508592" y="177800"/>
                  <a:pt x="480096" y="173643"/>
                  <a:pt x="453885" y="181708"/>
                </a:cubicBezTo>
                <a:cubicBezTo>
                  <a:pt x="447980" y="183525"/>
                  <a:pt x="454220" y="196529"/>
                  <a:pt x="459746" y="199292"/>
                </a:cubicBezTo>
                <a:cubicBezTo>
                  <a:pt x="472103" y="205471"/>
                  <a:pt x="487100" y="203200"/>
                  <a:pt x="500777" y="205154"/>
                </a:cubicBezTo>
                <a:cubicBezTo>
                  <a:pt x="522269" y="203200"/>
                  <a:pt x="544780" y="206117"/>
                  <a:pt x="565254" y="199292"/>
                </a:cubicBezTo>
                <a:cubicBezTo>
                  <a:pt x="571115" y="197338"/>
                  <a:pt x="567936" y="187006"/>
                  <a:pt x="571115" y="181708"/>
                </a:cubicBezTo>
                <a:cubicBezTo>
                  <a:pt x="576684" y="172425"/>
                  <a:pt x="592434" y="163587"/>
                  <a:pt x="600423" y="158261"/>
                </a:cubicBezTo>
                <a:cubicBezTo>
                  <a:pt x="602377" y="152400"/>
                  <a:pt x="606285" y="146855"/>
                  <a:pt x="606285" y="140677"/>
                </a:cubicBezTo>
                <a:cubicBezTo>
                  <a:pt x="606285" y="123776"/>
                  <a:pt x="596340" y="118120"/>
                  <a:pt x="582838" y="111369"/>
                </a:cubicBezTo>
                <a:cubicBezTo>
                  <a:pt x="574432" y="107166"/>
                  <a:pt x="549316" y="101523"/>
                  <a:pt x="541808" y="99646"/>
                </a:cubicBezTo>
                <a:cubicBezTo>
                  <a:pt x="494915" y="68385"/>
                  <a:pt x="551577" y="109415"/>
                  <a:pt x="512500" y="70338"/>
                </a:cubicBezTo>
                <a:cubicBezTo>
                  <a:pt x="507519" y="65357"/>
                  <a:pt x="500777" y="62523"/>
                  <a:pt x="494915" y="58615"/>
                </a:cubicBezTo>
                <a:cubicBezTo>
                  <a:pt x="491007" y="52754"/>
                  <a:pt x="488173" y="46012"/>
                  <a:pt x="483192" y="41031"/>
                </a:cubicBezTo>
                <a:cubicBezTo>
                  <a:pt x="478211" y="36050"/>
                  <a:pt x="467543" y="36081"/>
                  <a:pt x="465608" y="29308"/>
                </a:cubicBezTo>
                <a:cubicBezTo>
                  <a:pt x="462871" y="19729"/>
                  <a:pt x="469515" y="9769"/>
                  <a:pt x="471469" y="0"/>
                </a:cubicBezTo>
                <a:cubicBezTo>
                  <a:pt x="479284" y="1954"/>
                  <a:pt x="488624" y="829"/>
                  <a:pt x="494915" y="5861"/>
                </a:cubicBezTo>
                <a:cubicBezTo>
                  <a:pt x="499740" y="9721"/>
                  <a:pt x="495952" y="19586"/>
                  <a:pt x="500777" y="23446"/>
                </a:cubicBezTo>
                <a:cubicBezTo>
                  <a:pt x="507068" y="28479"/>
                  <a:pt x="516408" y="27354"/>
                  <a:pt x="524223" y="29308"/>
                </a:cubicBezTo>
                <a:cubicBezTo>
                  <a:pt x="560776" y="53676"/>
                  <a:pt x="519542" y="29662"/>
                  <a:pt x="576977" y="46892"/>
                </a:cubicBezTo>
                <a:cubicBezTo>
                  <a:pt x="585346" y="49403"/>
                  <a:pt x="592608" y="54707"/>
                  <a:pt x="600423" y="58615"/>
                </a:cubicBezTo>
                <a:cubicBezTo>
                  <a:pt x="604331" y="64477"/>
                  <a:pt x="610122" y="69452"/>
                  <a:pt x="612146" y="76200"/>
                </a:cubicBezTo>
                <a:cubicBezTo>
                  <a:pt x="621205" y="106398"/>
                  <a:pt x="613586" y="135061"/>
                  <a:pt x="629731" y="164123"/>
                </a:cubicBezTo>
                <a:cubicBezTo>
                  <a:pt x="632731" y="169524"/>
                  <a:pt x="641454" y="168030"/>
                  <a:pt x="647315" y="169984"/>
                </a:cubicBezTo>
                <a:cubicBezTo>
                  <a:pt x="651223" y="173892"/>
                  <a:pt x="655586" y="177392"/>
                  <a:pt x="659038" y="181708"/>
                </a:cubicBezTo>
                <a:cubicBezTo>
                  <a:pt x="666412" y="190926"/>
                  <a:pt x="671596" y="204482"/>
                  <a:pt x="682485" y="211015"/>
                </a:cubicBezTo>
                <a:cubicBezTo>
                  <a:pt x="687783" y="214194"/>
                  <a:pt x="694208" y="214923"/>
                  <a:pt x="700069" y="216877"/>
                </a:cubicBezTo>
                <a:cubicBezTo>
                  <a:pt x="719608" y="214923"/>
                  <a:pt x="740057" y="217224"/>
                  <a:pt x="758685" y="211015"/>
                </a:cubicBezTo>
                <a:cubicBezTo>
                  <a:pt x="780272" y="203819"/>
                  <a:pt x="767089" y="157486"/>
                  <a:pt x="764546" y="152400"/>
                </a:cubicBezTo>
                <a:cubicBezTo>
                  <a:pt x="761783" y="146874"/>
                  <a:pt x="752823" y="148492"/>
                  <a:pt x="746961" y="146538"/>
                </a:cubicBezTo>
                <a:cubicBezTo>
                  <a:pt x="752823" y="144584"/>
                  <a:pt x="758415" y="139911"/>
                  <a:pt x="764546" y="140677"/>
                </a:cubicBezTo>
                <a:cubicBezTo>
                  <a:pt x="822323" y="147900"/>
                  <a:pt x="771824" y="157455"/>
                  <a:pt x="799715" y="199292"/>
                </a:cubicBezTo>
                <a:cubicBezTo>
                  <a:pt x="805241" y="207582"/>
                  <a:pt x="819254" y="203200"/>
                  <a:pt x="829023" y="205154"/>
                </a:cubicBezTo>
                <a:cubicBezTo>
                  <a:pt x="834233" y="220784"/>
                  <a:pt x="836951" y="231699"/>
                  <a:pt x="846608" y="246184"/>
                </a:cubicBezTo>
                <a:cubicBezTo>
                  <a:pt x="849673" y="250782"/>
                  <a:pt x="853592" y="255065"/>
                  <a:pt x="858331" y="257908"/>
                </a:cubicBezTo>
                <a:cubicBezTo>
                  <a:pt x="863629" y="261087"/>
                  <a:pt x="870054" y="261815"/>
                  <a:pt x="875915" y="263769"/>
                </a:cubicBezTo>
                <a:cubicBezTo>
                  <a:pt x="893500" y="261815"/>
                  <a:pt x="911217" y="260817"/>
                  <a:pt x="928669" y="257908"/>
                </a:cubicBezTo>
                <a:cubicBezTo>
                  <a:pt x="934764" y="256892"/>
                  <a:pt x="940075" y="252046"/>
                  <a:pt x="946254" y="252046"/>
                </a:cubicBezTo>
                <a:cubicBezTo>
                  <a:pt x="985380" y="252046"/>
                  <a:pt x="1024408" y="255954"/>
                  <a:pt x="1063485" y="257908"/>
                </a:cubicBezTo>
                <a:cubicBezTo>
                  <a:pt x="1061531" y="263769"/>
                  <a:pt x="1061050" y="270351"/>
                  <a:pt x="1057623" y="275492"/>
                </a:cubicBezTo>
                <a:cubicBezTo>
                  <a:pt x="1053025" y="282389"/>
                  <a:pt x="1045345" y="286709"/>
                  <a:pt x="1040038" y="293077"/>
                </a:cubicBezTo>
                <a:cubicBezTo>
                  <a:pt x="1035528" y="298489"/>
                  <a:pt x="1032223" y="304800"/>
                  <a:pt x="1028315" y="310661"/>
                </a:cubicBezTo>
                <a:cubicBezTo>
                  <a:pt x="1025374" y="322427"/>
                  <a:pt x="1022876" y="343596"/>
                  <a:pt x="1010731" y="351692"/>
                </a:cubicBezTo>
                <a:cubicBezTo>
                  <a:pt x="1004028" y="356161"/>
                  <a:pt x="995031" y="355341"/>
                  <a:pt x="987285" y="357554"/>
                </a:cubicBezTo>
                <a:cubicBezTo>
                  <a:pt x="981344" y="359251"/>
                  <a:pt x="975562" y="361461"/>
                  <a:pt x="969700" y="363415"/>
                </a:cubicBezTo>
                <a:cubicBezTo>
                  <a:pt x="903618" y="350200"/>
                  <a:pt x="984132" y="363415"/>
                  <a:pt x="875915" y="363415"/>
                </a:cubicBezTo>
                <a:cubicBezTo>
                  <a:pt x="852388" y="363415"/>
                  <a:pt x="829023" y="359508"/>
                  <a:pt x="805577" y="357554"/>
                </a:cubicBezTo>
                <a:lnTo>
                  <a:pt x="752823" y="339969"/>
                </a:lnTo>
                <a:lnTo>
                  <a:pt x="735238" y="334108"/>
                </a:lnTo>
                <a:cubicBezTo>
                  <a:pt x="715700" y="336062"/>
                  <a:pt x="695365" y="334112"/>
                  <a:pt x="676623" y="339969"/>
                </a:cubicBezTo>
                <a:cubicBezTo>
                  <a:pt x="663175" y="344171"/>
                  <a:pt x="653177" y="355600"/>
                  <a:pt x="641454" y="363415"/>
                </a:cubicBezTo>
                <a:cubicBezTo>
                  <a:pt x="618729" y="378565"/>
                  <a:pt x="630551" y="372910"/>
                  <a:pt x="606285" y="381000"/>
                </a:cubicBezTo>
                <a:cubicBezTo>
                  <a:pt x="574509" y="376460"/>
                  <a:pt x="568475" y="381619"/>
                  <a:pt x="547669" y="363415"/>
                </a:cubicBezTo>
                <a:cubicBezTo>
                  <a:pt x="537271" y="354317"/>
                  <a:pt x="531468" y="338477"/>
                  <a:pt x="518361" y="334108"/>
                </a:cubicBezTo>
                <a:cubicBezTo>
                  <a:pt x="468248" y="317402"/>
                  <a:pt x="495454" y="323917"/>
                  <a:pt x="436300" y="316523"/>
                </a:cubicBezTo>
                <a:cubicBezTo>
                  <a:pt x="432392" y="310661"/>
                  <a:pt x="425573" y="305912"/>
                  <a:pt x="424577" y="298938"/>
                </a:cubicBezTo>
                <a:cubicBezTo>
                  <a:pt x="423840" y="293783"/>
                  <a:pt x="434099" y="264509"/>
                  <a:pt x="436300" y="257908"/>
                </a:cubicBezTo>
                <a:cubicBezTo>
                  <a:pt x="434346" y="250092"/>
                  <a:pt x="434907" y="241164"/>
                  <a:pt x="430438" y="234461"/>
                </a:cubicBezTo>
                <a:cubicBezTo>
                  <a:pt x="426530" y="228600"/>
                  <a:pt x="419897" y="222902"/>
                  <a:pt x="412854" y="222738"/>
                </a:cubicBezTo>
                <a:lnTo>
                  <a:pt x="178392" y="228600"/>
                </a:lnTo>
                <a:cubicBezTo>
                  <a:pt x="167240" y="230830"/>
                  <a:pt x="143518" y="234314"/>
                  <a:pt x="131500" y="240323"/>
                </a:cubicBezTo>
                <a:cubicBezTo>
                  <a:pt x="125199" y="243474"/>
                  <a:pt x="119777" y="248138"/>
                  <a:pt x="113915" y="252046"/>
                </a:cubicBezTo>
                <a:cubicBezTo>
                  <a:pt x="76792" y="250092"/>
                  <a:pt x="39433" y="250795"/>
                  <a:pt x="2546" y="246184"/>
                </a:cubicBezTo>
                <a:cubicBezTo>
                  <a:pt x="-3585" y="245418"/>
                  <a:pt x="2546" y="230554"/>
                  <a:pt x="8408" y="228600"/>
                </a:cubicBezTo>
                <a:close/>
              </a:path>
            </a:pathLst>
          </a:cu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4985568" y="2406077"/>
            <a:ext cx="399876" cy="172093"/>
          </a:xfrm>
          <a:custGeom>
            <a:avLst/>
            <a:gdLst>
              <a:gd name="connsiteX0" fmla="*/ 927 w 399876"/>
              <a:gd name="connsiteY0" fmla="*/ 170487 h 172093"/>
              <a:gd name="connsiteX1" fmla="*/ 82989 w 399876"/>
              <a:gd name="connsiteY1" fmla="*/ 141179 h 172093"/>
              <a:gd name="connsiteX2" fmla="*/ 153327 w 399876"/>
              <a:gd name="connsiteY2" fmla="*/ 135317 h 172093"/>
              <a:gd name="connsiteX3" fmla="*/ 165050 w 399876"/>
              <a:gd name="connsiteY3" fmla="*/ 117733 h 172093"/>
              <a:gd name="connsiteX4" fmla="*/ 200219 w 399876"/>
              <a:gd name="connsiteY4" fmla="*/ 117733 h 172093"/>
              <a:gd name="connsiteX5" fmla="*/ 235389 w 399876"/>
              <a:gd name="connsiteY5" fmla="*/ 141179 h 172093"/>
              <a:gd name="connsiteX6" fmla="*/ 252973 w 399876"/>
              <a:gd name="connsiteY6" fmla="*/ 152902 h 172093"/>
              <a:gd name="connsiteX7" fmla="*/ 270558 w 399876"/>
              <a:gd name="connsiteY7" fmla="*/ 164625 h 172093"/>
              <a:gd name="connsiteX8" fmla="*/ 393650 w 399876"/>
              <a:gd name="connsiteY8" fmla="*/ 152902 h 172093"/>
              <a:gd name="connsiteX9" fmla="*/ 399512 w 399876"/>
              <a:gd name="connsiteY9" fmla="*/ 135317 h 172093"/>
              <a:gd name="connsiteX10" fmla="*/ 370204 w 399876"/>
              <a:gd name="connsiteY10" fmla="*/ 111871 h 172093"/>
              <a:gd name="connsiteX11" fmla="*/ 335035 w 399876"/>
              <a:gd name="connsiteY11" fmla="*/ 88425 h 172093"/>
              <a:gd name="connsiteX12" fmla="*/ 311589 w 399876"/>
              <a:gd name="connsiteY12" fmla="*/ 82564 h 172093"/>
              <a:gd name="connsiteX13" fmla="*/ 294004 w 399876"/>
              <a:gd name="connsiteY13" fmla="*/ 76702 h 172093"/>
              <a:gd name="connsiteX14" fmla="*/ 247112 w 399876"/>
              <a:gd name="connsiteY14" fmla="*/ 64979 h 172093"/>
              <a:gd name="connsiteX15" fmla="*/ 235389 w 399876"/>
              <a:gd name="connsiteY15" fmla="*/ 47394 h 172093"/>
              <a:gd name="connsiteX16" fmla="*/ 182635 w 399876"/>
              <a:gd name="connsiteY16" fmla="*/ 70841 h 172093"/>
              <a:gd name="connsiteX17" fmla="*/ 135742 w 399876"/>
              <a:gd name="connsiteY17" fmla="*/ 53256 h 172093"/>
              <a:gd name="connsiteX18" fmla="*/ 124019 w 399876"/>
              <a:gd name="connsiteY18" fmla="*/ 35671 h 172093"/>
              <a:gd name="connsiteX19" fmla="*/ 124019 w 399876"/>
              <a:gd name="connsiteY19" fmla="*/ 502 h 172093"/>
              <a:gd name="connsiteX20" fmla="*/ 106435 w 399876"/>
              <a:gd name="connsiteY20" fmla="*/ 6364 h 172093"/>
              <a:gd name="connsiteX21" fmla="*/ 82989 w 399876"/>
              <a:gd name="connsiteY21" fmla="*/ 29810 h 172093"/>
              <a:gd name="connsiteX22" fmla="*/ 59542 w 399876"/>
              <a:gd name="connsiteY22" fmla="*/ 59117 h 172093"/>
              <a:gd name="connsiteX23" fmla="*/ 41958 w 399876"/>
              <a:gd name="connsiteY23" fmla="*/ 70841 h 172093"/>
              <a:gd name="connsiteX24" fmla="*/ 30235 w 399876"/>
              <a:gd name="connsiteY24" fmla="*/ 88425 h 172093"/>
              <a:gd name="connsiteX25" fmla="*/ 36096 w 399876"/>
              <a:gd name="connsiteY25" fmla="*/ 164625 h 172093"/>
              <a:gd name="connsiteX26" fmla="*/ 927 w 399876"/>
              <a:gd name="connsiteY26" fmla="*/ 170487 h 172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9876" h="172093">
                <a:moveTo>
                  <a:pt x="927" y="170487"/>
                </a:moveTo>
                <a:cubicBezTo>
                  <a:pt x="8742" y="166579"/>
                  <a:pt x="34712" y="173363"/>
                  <a:pt x="82989" y="141179"/>
                </a:cubicBezTo>
                <a:cubicBezTo>
                  <a:pt x="102565" y="128129"/>
                  <a:pt x="129881" y="137271"/>
                  <a:pt x="153327" y="135317"/>
                </a:cubicBezTo>
                <a:cubicBezTo>
                  <a:pt x="157235" y="129456"/>
                  <a:pt x="159549" y="122134"/>
                  <a:pt x="165050" y="117733"/>
                </a:cubicBezTo>
                <a:cubicBezTo>
                  <a:pt x="176582" y="108508"/>
                  <a:pt x="188687" y="111326"/>
                  <a:pt x="200219" y="117733"/>
                </a:cubicBezTo>
                <a:cubicBezTo>
                  <a:pt x="212535" y="124576"/>
                  <a:pt x="223666" y="133364"/>
                  <a:pt x="235389" y="141179"/>
                </a:cubicBezTo>
                <a:lnTo>
                  <a:pt x="252973" y="152902"/>
                </a:lnTo>
                <a:lnTo>
                  <a:pt x="270558" y="164625"/>
                </a:lnTo>
                <a:cubicBezTo>
                  <a:pt x="311589" y="160717"/>
                  <a:pt x="353459" y="162036"/>
                  <a:pt x="393650" y="152902"/>
                </a:cubicBezTo>
                <a:cubicBezTo>
                  <a:pt x="399675" y="151533"/>
                  <a:pt x="400528" y="141412"/>
                  <a:pt x="399512" y="135317"/>
                </a:cubicBezTo>
                <a:cubicBezTo>
                  <a:pt x="395755" y="112774"/>
                  <a:pt x="384479" y="119801"/>
                  <a:pt x="370204" y="111871"/>
                </a:cubicBezTo>
                <a:cubicBezTo>
                  <a:pt x="357888" y="105029"/>
                  <a:pt x="348704" y="91842"/>
                  <a:pt x="335035" y="88425"/>
                </a:cubicBezTo>
                <a:cubicBezTo>
                  <a:pt x="327220" y="86471"/>
                  <a:pt x="319335" y="84777"/>
                  <a:pt x="311589" y="82564"/>
                </a:cubicBezTo>
                <a:cubicBezTo>
                  <a:pt x="305648" y="80867"/>
                  <a:pt x="299965" y="78328"/>
                  <a:pt x="294004" y="76702"/>
                </a:cubicBezTo>
                <a:cubicBezTo>
                  <a:pt x="278460" y="72463"/>
                  <a:pt x="247112" y="64979"/>
                  <a:pt x="247112" y="64979"/>
                </a:cubicBezTo>
                <a:cubicBezTo>
                  <a:pt x="243204" y="59117"/>
                  <a:pt x="242266" y="48922"/>
                  <a:pt x="235389" y="47394"/>
                </a:cubicBezTo>
                <a:cubicBezTo>
                  <a:pt x="197560" y="38988"/>
                  <a:pt x="196833" y="49544"/>
                  <a:pt x="182635" y="70841"/>
                </a:cubicBezTo>
                <a:cubicBezTo>
                  <a:pt x="161667" y="66647"/>
                  <a:pt x="150835" y="68349"/>
                  <a:pt x="135742" y="53256"/>
                </a:cubicBezTo>
                <a:cubicBezTo>
                  <a:pt x="130761" y="48275"/>
                  <a:pt x="127927" y="41533"/>
                  <a:pt x="124019" y="35671"/>
                </a:cubicBezTo>
                <a:cubicBezTo>
                  <a:pt x="130600" y="25799"/>
                  <a:pt x="148699" y="10374"/>
                  <a:pt x="124019" y="502"/>
                </a:cubicBezTo>
                <a:cubicBezTo>
                  <a:pt x="118282" y="-1793"/>
                  <a:pt x="112296" y="4410"/>
                  <a:pt x="106435" y="6364"/>
                </a:cubicBezTo>
                <a:cubicBezTo>
                  <a:pt x="98620" y="14179"/>
                  <a:pt x="90182" y="21418"/>
                  <a:pt x="82989" y="29810"/>
                </a:cubicBezTo>
                <a:cubicBezTo>
                  <a:pt x="66366" y="49203"/>
                  <a:pt x="77687" y="44601"/>
                  <a:pt x="59542" y="59117"/>
                </a:cubicBezTo>
                <a:cubicBezTo>
                  <a:pt x="54041" y="63518"/>
                  <a:pt x="47819" y="66933"/>
                  <a:pt x="41958" y="70841"/>
                </a:cubicBezTo>
                <a:cubicBezTo>
                  <a:pt x="38050" y="76702"/>
                  <a:pt x="33385" y="82124"/>
                  <a:pt x="30235" y="88425"/>
                </a:cubicBezTo>
                <a:cubicBezTo>
                  <a:pt x="16334" y="116226"/>
                  <a:pt x="28764" y="127965"/>
                  <a:pt x="36096" y="164625"/>
                </a:cubicBezTo>
                <a:cubicBezTo>
                  <a:pt x="37308" y="170684"/>
                  <a:pt x="-6888" y="174395"/>
                  <a:pt x="927" y="170487"/>
                </a:cubicBezTo>
                <a:close/>
              </a:path>
            </a:pathLst>
          </a:cu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113961"/>
            <a:ext cx="8991600" cy="1110343"/>
          </a:xfrm>
        </p:spPr>
        <p:txBody>
          <a:bodyPr>
            <a:noAutofit/>
          </a:bodyPr>
          <a:lstStyle/>
          <a:p>
            <a:r>
              <a:rPr lang="en-US" sz="2400" dirty="0" smtClean="0">
                <a:latin typeface="+mn-lt"/>
              </a:rPr>
              <a:t>Locations, where oceanic water could potentially become more acidic when the atmospheric concentration of CO</a:t>
            </a:r>
            <a:r>
              <a:rPr lang="en-US" sz="2400" baseline="-25000" dirty="0" smtClean="0">
                <a:latin typeface="+mn-lt"/>
              </a:rPr>
              <a:t>2</a:t>
            </a:r>
            <a:r>
              <a:rPr lang="en-US" sz="2400" dirty="0" smtClean="0">
                <a:latin typeface="+mn-lt"/>
              </a:rPr>
              <a:t> increases </a:t>
            </a:r>
            <a:endParaRPr lang="en-US" sz="2400" dirty="0">
              <a:latin typeface="+mn-lt"/>
            </a:endParaRPr>
          </a:p>
        </p:txBody>
      </p:sp>
      <p:sp>
        <p:nvSpPr>
          <p:cNvPr id="3" name="Rectangle 2"/>
          <p:cNvSpPr/>
          <p:nvPr/>
        </p:nvSpPr>
        <p:spPr>
          <a:xfrm>
            <a:off x="108857" y="6580806"/>
            <a:ext cx="370114" cy="185057"/>
          </a:xfrm>
          <a:prstGeom prst="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762326" y="6488668"/>
            <a:ext cx="1864678" cy="369332"/>
          </a:xfrm>
          <a:prstGeom prst="rect">
            <a:avLst/>
          </a:prstGeom>
          <a:noFill/>
        </p:spPr>
        <p:txBody>
          <a:bodyPr wrap="none" rtlCol="0">
            <a:spAutoFit/>
          </a:bodyPr>
          <a:lstStyle/>
          <a:p>
            <a:r>
              <a:rPr lang="en-US" dirty="0" smtClean="0"/>
              <a:t>Very high acidity</a:t>
            </a:r>
            <a:endParaRPr lang="en-US" dirty="0"/>
          </a:p>
        </p:txBody>
      </p:sp>
      <p:sp>
        <p:nvSpPr>
          <p:cNvPr id="14" name="Rectangle 13"/>
          <p:cNvSpPr/>
          <p:nvPr/>
        </p:nvSpPr>
        <p:spPr>
          <a:xfrm>
            <a:off x="3443433" y="6580806"/>
            <a:ext cx="370114" cy="185057"/>
          </a:xfrm>
          <a:prstGeom prst="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4096902" y="6488668"/>
            <a:ext cx="1338828" cy="369332"/>
          </a:xfrm>
          <a:prstGeom prst="rect">
            <a:avLst/>
          </a:prstGeom>
          <a:noFill/>
        </p:spPr>
        <p:txBody>
          <a:bodyPr wrap="none" rtlCol="0">
            <a:spAutoFit/>
          </a:bodyPr>
          <a:lstStyle/>
          <a:p>
            <a:r>
              <a:rPr lang="en-US" dirty="0" smtClean="0"/>
              <a:t>high acidity</a:t>
            </a:r>
            <a:endParaRPr lang="en-US" dirty="0"/>
          </a:p>
        </p:txBody>
      </p:sp>
      <p:sp>
        <p:nvSpPr>
          <p:cNvPr id="16" name="Rectangle 15"/>
          <p:cNvSpPr/>
          <p:nvPr/>
        </p:nvSpPr>
        <p:spPr>
          <a:xfrm>
            <a:off x="6473453" y="6538438"/>
            <a:ext cx="370114" cy="185057"/>
          </a:xfrm>
          <a:prstGeom prst="rect">
            <a:avLst/>
          </a:prstGeom>
          <a:solidFill>
            <a:schemeClr val="accent6">
              <a:lumMod val="60000"/>
              <a:lumOff val="40000"/>
            </a:schemeClr>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7126922" y="6456402"/>
            <a:ext cx="1877437" cy="369332"/>
          </a:xfrm>
          <a:prstGeom prst="rect">
            <a:avLst/>
          </a:prstGeom>
          <a:noFill/>
        </p:spPr>
        <p:txBody>
          <a:bodyPr wrap="none" rtlCol="0">
            <a:spAutoFit/>
          </a:bodyPr>
          <a:lstStyle/>
          <a:p>
            <a:r>
              <a:rPr lang="en-US" dirty="0" smtClean="0"/>
              <a:t>Moderate acidity</a:t>
            </a:r>
            <a:endParaRPr lang="en-US" dirty="0"/>
          </a:p>
        </p:txBody>
      </p:sp>
    </p:spTree>
    <p:extLst>
      <p:ext uri="{BB962C8B-B14F-4D97-AF65-F5344CB8AC3E}">
        <p14:creationId xmlns:p14="http://schemas.microsoft.com/office/powerpoint/2010/main" val="2425738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03380"/>
            <a:ext cx="8042276" cy="760767"/>
          </a:xfrm>
        </p:spPr>
        <p:txBody>
          <a:bodyPr/>
          <a:lstStyle/>
          <a:p>
            <a:r>
              <a:rPr lang="en-US" dirty="0" smtClean="0"/>
              <a:t>Discussion and Conclusions</a:t>
            </a:r>
            <a:endParaRPr lang="en-US" dirty="0"/>
          </a:p>
        </p:txBody>
      </p:sp>
      <p:sp>
        <p:nvSpPr>
          <p:cNvPr id="3" name="Content Placeholder 2"/>
          <p:cNvSpPr>
            <a:spLocks noGrp="1"/>
          </p:cNvSpPr>
          <p:nvPr>
            <p:ph idx="1"/>
          </p:nvPr>
        </p:nvSpPr>
        <p:spPr>
          <a:xfrm>
            <a:off x="162814" y="1064147"/>
            <a:ext cx="8840760" cy="5626982"/>
          </a:xfrm>
        </p:spPr>
        <p:txBody>
          <a:bodyPr>
            <a:normAutofit fontScale="77500" lnSpcReduction="20000"/>
          </a:bodyPr>
          <a:lstStyle/>
          <a:p>
            <a:pPr marL="0" indent="0">
              <a:buNone/>
            </a:pPr>
            <a:r>
              <a:rPr lang="en-US" sz="2900" dirty="0"/>
              <a:t>The results show that as temperature reaches a middle point and as salinity goes up, the potential carbon dioxide absorption amount goes up. Using the information derived from the data collected, one may be able to fuse it with that of a world map. Using information already available regarding the salinity and surface temperature of certain parts of the ocean, one may be able to make a world map that shows scientists how high acidity levels can get in certain regions of the ocean. For example, this may help biologists know where to focus their efforts on protecting the marine life in the water, rather than wasting their time in an area that might not ever get acidic enough to kill anything. The experimentation also concludes that neutralizing using a baking soda solution provides an excellent way for quantifying the acidity levels of a liquid. The hypothesis was also disproven because of the results received for temperature affecting the absorption potential. Rather than the potential carbon dioxide amount that could be absorbed in ocean water increasing with the rise of the temperature, the potential amount peaked at around 60 degrees F and decreased as the temperature decreased or increased from 60 degrees F. </a:t>
            </a:r>
          </a:p>
          <a:p>
            <a:pPr marL="0" indent="0">
              <a:buNone/>
            </a:pPr>
            <a:endParaRPr lang="en-US" dirty="0"/>
          </a:p>
        </p:txBody>
      </p:sp>
    </p:spTree>
    <p:extLst>
      <p:ext uri="{BB962C8B-B14F-4D97-AF65-F5344CB8AC3E}">
        <p14:creationId xmlns:p14="http://schemas.microsoft.com/office/powerpoint/2010/main" val="914202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and Conclusions</a:t>
            </a:r>
            <a:endParaRPr lang="en-US" dirty="0"/>
          </a:p>
        </p:txBody>
      </p:sp>
      <p:sp>
        <p:nvSpPr>
          <p:cNvPr id="3" name="Content Placeholder 2"/>
          <p:cNvSpPr>
            <a:spLocks noGrp="1"/>
          </p:cNvSpPr>
          <p:nvPr>
            <p:ph idx="1"/>
          </p:nvPr>
        </p:nvSpPr>
        <p:spPr>
          <a:xfrm>
            <a:off x="549275" y="1600200"/>
            <a:ext cx="8042276" cy="4993247"/>
          </a:xfrm>
        </p:spPr>
        <p:txBody>
          <a:bodyPr>
            <a:normAutofit fontScale="77500" lnSpcReduction="20000"/>
          </a:bodyPr>
          <a:lstStyle/>
          <a:p>
            <a:pPr marL="0" indent="0">
              <a:buNone/>
            </a:pPr>
            <a:r>
              <a:rPr lang="en-US" dirty="0" smtClean="0"/>
              <a:t>	</a:t>
            </a:r>
            <a:r>
              <a:rPr lang="en-US" sz="2800" dirty="0" smtClean="0"/>
              <a:t>These </a:t>
            </a:r>
            <a:r>
              <a:rPr lang="en-US" sz="2800" dirty="0"/>
              <a:t>experiments takes very long time, it is better to plan very well to avoid time crunch before the deadline. A few more temperature points can be tested to increase the accuracy of the predictions</a:t>
            </a:r>
            <a:r>
              <a:rPr lang="en-US" sz="2800" dirty="0" smtClean="0"/>
              <a:t>. An error that may have occurred would probably be the maintenance of the certain temperatures during testing. After about 2 minutes of being in room temperature, the temperatures may have changed a small amount from what they originally were. </a:t>
            </a:r>
            <a:r>
              <a:rPr lang="en-US" sz="2800" dirty="0"/>
              <a:t>Using that data, a contour world map of maximum carbon dioxide dissolution can be made (in terms amount of baking soda needed to neutralize)</a:t>
            </a:r>
            <a:r>
              <a:rPr lang="en-US" sz="2800" dirty="0" smtClean="0"/>
              <a:t>.</a:t>
            </a:r>
            <a:r>
              <a:rPr lang="en-US" sz="2800" dirty="0"/>
              <a:t/>
            </a:r>
            <a:br>
              <a:rPr lang="en-US" sz="2800" dirty="0"/>
            </a:br>
            <a:r>
              <a:rPr lang="en-US" sz="2800" dirty="0" smtClean="0"/>
              <a:t>	Similar </a:t>
            </a:r>
            <a:r>
              <a:rPr lang="en-US" sz="2800" dirty="0"/>
              <a:t>to this experiment, ocean samples can be taken from various parts of the world and can be experimented on to predict the maximum acidity due to CO2 dissolution accurately. Scientists, using this experimentation, can proactively find out where there will be problems in aquatic life, and concentrate efforts for the remediation of the area.</a:t>
            </a:r>
          </a:p>
          <a:p>
            <a:pPr marL="0" indent="0">
              <a:buNone/>
            </a:pPr>
            <a:endParaRPr lang="en-US" dirty="0"/>
          </a:p>
        </p:txBody>
      </p:sp>
    </p:spTree>
    <p:extLst>
      <p:ext uri="{BB962C8B-B14F-4D97-AF65-F5344CB8AC3E}">
        <p14:creationId xmlns:p14="http://schemas.microsoft.com/office/powerpoint/2010/main" val="2774661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999472"/>
          </a:xfrm>
        </p:spPr>
        <p:txBody>
          <a:bodyPr/>
          <a:lstStyle/>
          <a:p>
            <a:r>
              <a:rPr lang="en-US" dirty="0"/>
              <a:t>Abstract</a:t>
            </a:r>
          </a:p>
        </p:txBody>
      </p:sp>
      <p:sp>
        <p:nvSpPr>
          <p:cNvPr id="3" name="Content Placeholder 2"/>
          <p:cNvSpPr>
            <a:spLocks noGrp="1"/>
          </p:cNvSpPr>
          <p:nvPr>
            <p:ph idx="1"/>
          </p:nvPr>
        </p:nvSpPr>
        <p:spPr>
          <a:xfrm>
            <a:off x="549275" y="1144357"/>
            <a:ext cx="8042276" cy="5286290"/>
          </a:xfrm>
        </p:spPr>
        <p:txBody>
          <a:bodyPr>
            <a:normAutofit fontScale="47500" lnSpcReduction="20000"/>
          </a:bodyPr>
          <a:lstStyle/>
          <a:p>
            <a:pPr marL="0" indent="0">
              <a:lnSpc>
                <a:spcPct val="120000"/>
              </a:lnSpc>
              <a:buNone/>
            </a:pPr>
            <a:r>
              <a:rPr lang="en-US" sz="4900" dirty="0"/>
              <a:t>	The varying temperatures and salinities of ocean water from around the world might plays a role in the amount of CO2 that can be absorbed by that part of the ocean. If patterns could be found to those amounts and the carbon dioxide dissolution limit, then one could create a diagram of the world’s oceans and display where the most carbon dioxide could be absorbed, which also leads to where the most damage will be caused because of the maximum amount of ocean acidification.  To test this question, solutions with various salinities (28, 34 and 38 </a:t>
            </a:r>
            <a:r>
              <a:rPr lang="en-US" sz="4900" dirty="0" err="1"/>
              <a:t>ppt</a:t>
            </a:r>
            <a:r>
              <a:rPr lang="en-US" sz="4900" dirty="0"/>
              <a:t>) were prepared. Dry ice was added to the solutions to find the maximum CO</a:t>
            </a:r>
            <a:r>
              <a:rPr lang="en-US" sz="4900" baseline="-25000" dirty="0"/>
              <a:t>2 </a:t>
            </a:r>
            <a:r>
              <a:rPr lang="en-US" sz="4900" dirty="0"/>
              <a:t>dissolution by identifying or measuring the pH using the pH indicator. </a:t>
            </a:r>
            <a:endParaRPr lang="en-US" dirty="0"/>
          </a:p>
        </p:txBody>
      </p:sp>
    </p:spTree>
    <p:extLst>
      <p:ext uri="{BB962C8B-B14F-4D97-AF65-F5344CB8AC3E}">
        <p14:creationId xmlns:p14="http://schemas.microsoft.com/office/powerpoint/2010/main" val="1194088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70182"/>
            <a:ext cx="8042276" cy="1336956"/>
          </a:xfrm>
        </p:spPr>
        <p:txBody>
          <a:bodyPr/>
          <a:lstStyle/>
          <a:p>
            <a:r>
              <a:rPr lang="en-US" dirty="0" smtClean="0"/>
              <a:t>Abstract Cont.</a:t>
            </a:r>
            <a:endParaRPr lang="en-US" dirty="0"/>
          </a:p>
        </p:txBody>
      </p:sp>
      <p:sp>
        <p:nvSpPr>
          <p:cNvPr id="3" name="Content Placeholder 2"/>
          <p:cNvSpPr>
            <a:spLocks noGrp="1"/>
          </p:cNvSpPr>
          <p:nvPr>
            <p:ph idx="1"/>
          </p:nvPr>
        </p:nvSpPr>
        <p:spPr>
          <a:xfrm>
            <a:off x="549275" y="1600201"/>
            <a:ext cx="8042276" cy="5123488"/>
          </a:xfrm>
        </p:spPr>
        <p:txBody>
          <a:bodyPr anchor="ctr">
            <a:normAutofit/>
          </a:bodyPr>
          <a:lstStyle/>
          <a:p>
            <a:pPr marL="0" indent="0">
              <a:lnSpc>
                <a:spcPct val="110000"/>
              </a:lnSpc>
              <a:buNone/>
            </a:pPr>
            <a:r>
              <a:rPr lang="en-US" sz="2000" dirty="0"/>
              <a:t>Then the acidic solution was neutralized using baking soda and weighed to quantify the amount of baking soda dissolved. Then those steps are repeated at these temperatures (40, 57, 70 and 80</a:t>
            </a:r>
            <a:r>
              <a:rPr lang="en-US" sz="2000" dirty="0">
                <a:sym typeface="Symbol"/>
              </a:rPr>
              <a:t></a:t>
            </a:r>
            <a:r>
              <a:rPr lang="en-US" sz="2000" dirty="0"/>
              <a:t> F) for each salinity to understand the dependency of temperature. Then using the data, plots are made to locate the maximum acidification by carbon dioxide in the oceans of the world. In general the results stated that as salinity rises, the amount of carbon dioxide that can be absorbed by the ocean rises. As temperature reaches a medium temperature at around 60 degrees Fahrenheit, the ocean water reaches its highest absorption potential. As temperatures get farther away from about 60 degrees Fahrenheit, the carbon dioxide absorption potential decreases. </a:t>
            </a:r>
          </a:p>
          <a:p>
            <a:pPr marL="0" indent="0">
              <a:lnSpc>
                <a:spcPct val="110000"/>
              </a:lnSpc>
              <a:buNone/>
            </a:pPr>
            <a:endParaRPr lang="en-US" sz="2000" dirty="0"/>
          </a:p>
          <a:p>
            <a:pPr>
              <a:lnSpc>
                <a:spcPct val="110000"/>
              </a:lnSpc>
            </a:pPr>
            <a:endParaRPr lang="en-US" sz="2000" dirty="0"/>
          </a:p>
        </p:txBody>
      </p:sp>
    </p:spTree>
    <p:extLst>
      <p:ext uri="{BB962C8B-B14F-4D97-AF65-F5344CB8AC3E}">
        <p14:creationId xmlns:p14="http://schemas.microsoft.com/office/powerpoint/2010/main" val="2713904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Ocean. (</a:t>
            </a:r>
            <a:r>
              <a:rPr lang="en-US" dirty="0" err="1"/>
              <a:t>n.d.</a:t>
            </a:r>
            <a:r>
              <a:rPr lang="en-US" dirty="0"/>
              <a:t>). Retrieved February 26, 2015, from </a:t>
            </a:r>
            <a:r>
              <a:rPr lang="en-US" u="sng" dirty="0">
                <a:hlinkClick r:id="rId2"/>
              </a:rPr>
              <a:t>http://www.nrdc.org/oceans/acidification/</a:t>
            </a:r>
            <a:r>
              <a:rPr lang="en-US" dirty="0"/>
              <a:t> </a:t>
            </a:r>
          </a:p>
          <a:p>
            <a:r>
              <a:rPr lang="en-US" dirty="0"/>
              <a:t>Ocean Acidification. (</a:t>
            </a:r>
            <a:r>
              <a:rPr lang="en-US" dirty="0" err="1"/>
              <a:t>n.d.</a:t>
            </a:r>
            <a:r>
              <a:rPr lang="en-US" dirty="0"/>
              <a:t>). Retrieved February 26, 2015, from http://</a:t>
            </a:r>
            <a:r>
              <a:rPr lang="en-US" dirty="0" err="1"/>
              <a:t>ocean.si.edu</a:t>
            </a:r>
            <a:r>
              <a:rPr lang="en-US" dirty="0"/>
              <a:t>/ocean-acidification</a:t>
            </a:r>
          </a:p>
          <a:p>
            <a:r>
              <a:rPr lang="en-US" dirty="0"/>
              <a:t>Ocean Acidification Nat Geo -- National Geographic. (</a:t>
            </a:r>
            <a:r>
              <a:rPr lang="en-US" dirty="0" err="1"/>
              <a:t>n.d.</a:t>
            </a:r>
            <a:r>
              <a:rPr lang="en-US" dirty="0"/>
              <a:t>). Retrieved February 26, 2015, from </a:t>
            </a:r>
            <a:r>
              <a:rPr lang="en-US" u="sng" dirty="0">
                <a:hlinkClick r:id="rId3"/>
              </a:rPr>
              <a:t>http://ocean.nationalgeographic.com/ocean/critical-issues-ocean-acidification/</a:t>
            </a:r>
            <a:endParaRPr lang="en-US" dirty="0"/>
          </a:p>
          <a:p>
            <a:r>
              <a:rPr lang="en-US" dirty="0"/>
              <a:t>Stories. (</a:t>
            </a:r>
            <a:r>
              <a:rPr lang="en-US" dirty="0" err="1"/>
              <a:t>n.d.</a:t>
            </a:r>
            <a:r>
              <a:rPr lang="en-US" dirty="0"/>
              <a:t>). Retrieved February 26, 2015, from http://</a:t>
            </a:r>
            <a:r>
              <a:rPr lang="en-US" dirty="0" err="1"/>
              <a:t>www.pmel.noaa.gov</a:t>
            </a:r>
            <a:r>
              <a:rPr lang="en-US" dirty="0"/>
              <a:t>/co2/story/</a:t>
            </a:r>
            <a:r>
              <a:rPr lang="en-US" dirty="0" err="1"/>
              <a:t>OceanAcidification</a:t>
            </a:r>
            <a:endParaRPr lang="en-US" dirty="0"/>
          </a:p>
          <a:p>
            <a:r>
              <a:rPr lang="en-US" dirty="0"/>
              <a:t>The Dangers of Ocean Acidification. (</a:t>
            </a:r>
            <a:r>
              <a:rPr lang="en-US" dirty="0" err="1"/>
              <a:t>n.d.</a:t>
            </a:r>
            <a:r>
              <a:rPr lang="en-US" dirty="0"/>
              <a:t>). Retrieved February 26, 2015, from http://</a:t>
            </a:r>
            <a:r>
              <a:rPr lang="en-US" dirty="0" err="1"/>
              <a:t>www.scientificamerican.com</a:t>
            </a:r>
            <a:r>
              <a:rPr lang="en-US" dirty="0"/>
              <a:t>/article/the-dangers-of-ocean-acid/</a:t>
            </a:r>
          </a:p>
          <a:p>
            <a:pPr marL="0" indent="0">
              <a:buNone/>
            </a:pPr>
            <a:endParaRPr lang="en-US" dirty="0"/>
          </a:p>
        </p:txBody>
      </p:sp>
    </p:spTree>
    <p:extLst>
      <p:ext uri="{BB962C8B-B14F-4D97-AF65-F5344CB8AC3E}">
        <p14:creationId xmlns:p14="http://schemas.microsoft.com/office/powerpoint/2010/main" val="4006677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79080"/>
            <a:ext cx="8042276" cy="1021249"/>
          </a:xfrm>
        </p:spPr>
        <p:txBody>
          <a:bodyPr/>
          <a:lstStyle/>
          <a:p>
            <a:r>
              <a:rPr lang="en-US" dirty="0" smtClean="0"/>
              <a:t>Introduction Cont.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067730" y="3353705"/>
            <a:ext cx="5161180" cy="1579172"/>
          </a:xfrm>
          <a:prstGeom prst="rect">
            <a:avLst/>
          </a:prstGeom>
        </p:spPr>
      </p:pic>
      <p:sp>
        <p:nvSpPr>
          <p:cNvPr id="6" name="Content Placeholder 2"/>
          <p:cNvSpPr>
            <a:spLocks noGrp="1"/>
          </p:cNvSpPr>
          <p:nvPr>
            <p:ph idx="1"/>
          </p:nvPr>
        </p:nvSpPr>
        <p:spPr>
          <a:xfrm>
            <a:off x="223653" y="1395692"/>
            <a:ext cx="8857042" cy="5030558"/>
          </a:xfrm>
        </p:spPr>
        <p:txBody>
          <a:bodyPr>
            <a:normAutofit fontScale="92500" lnSpcReduction="10000"/>
          </a:bodyPr>
          <a:lstStyle/>
          <a:p>
            <a:pPr marL="0" indent="0">
              <a:buNone/>
            </a:pPr>
            <a:r>
              <a:rPr lang="en-US" dirty="0" smtClean="0"/>
              <a:t>	This </a:t>
            </a:r>
            <a:r>
              <a:rPr lang="en-US" dirty="0"/>
              <a:t>poses as a threat to the food web, which can cause a multitude of problems.  It is interesting to research this topic because of its magnitude and global problem-causing potential. When carbon dioxide is dissolved in water, it reacts with water molecules to produce carbonic acid.  This makes the water acidic.  It can be visually observed using a universal pH indicator. </a:t>
            </a: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 </a:t>
            </a:r>
            <a:r>
              <a:rPr lang="en-US" dirty="0"/>
              <a:t>pH indicator is a mixture of several special chemical compounds that is added in small amounts to a solution so that the pH (acidity or basicity) of the solution can be determined </a:t>
            </a:r>
            <a:r>
              <a:rPr lang="en-US" dirty="0" smtClean="0"/>
              <a:t>visually.</a:t>
            </a:r>
            <a:endParaRPr lang="en-US" dirty="0"/>
          </a:p>
        </p:txBody>
      </p:sp>
    </p:spTree>
    <p:extLst>
      <p:ext uri="{BB962C8B-B14F-4D97-AF65-F5344CB8AC3E}">
        <p14:creationId xmlns:p14="http://schemas.microsoft.com/office/powerpoint/2010/main" val="364218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a:t>
            </a:r>
            <a:endParaRPr lang="en-US" dirty="0"/>
          </a:p>
        </p:txBody>
      </p:sp>
      <p:sp>
        <p:nvSpPr>
          <p:cNvPr id="3" name="Content Placeholder 2"/>
          <p:cNvSpPr>
            <a:spLocks noGrp="1"/>
          </p:cNvSpPr>
          <p:nvPr>
            <p:ph idx="1"/>
          </p:nvPr>
        </p:nvSpPr>
        <p:spPr/>
        <p:txBody>
          <a:bodyPr anchor="ctr">
            <a:normAutofit fontScale="85000" lnSpcReduction="10000"/>
          </a:bodyPr>
          <a:lstStyle/>
          <a:p>
            <a:pPr marL="0" indent="0">
              <a:lnSpc>
                <a:spcPct val="120000"/>
              </a:lnSpc>
              <a:buNone/>
            </a:pPr>
            <a:r>
              <a:rPr lang="en-US" sz="2600" dirty="0"/>
              <a:t>The ocean’s salinity that is generally expressed as Parts Per Thousand (</a:t>
            </a:r>
            <a:r>
              <a:rPr lang="en-US" sz="2600" dirty="0" err="1"/>
              <a:t>ppt</a:t>
            </a:r>
            <a:r>
              <a:rPr lang="en-US" sz="2600" dirty="0"/>
              <a:t>) varies throughout the ocean. The Atlantic Ocean’s salinity is the highest between North America and Africa as well as South American and Africa. Ocean salinity ranges from 28-38 ppt. Generally, salinity values are lower close to the north and south poles. The ocean’s temperature varies depending on the location. The temperature of the ocean gets higher as one goes closer to the equator. Ocean temperatures range from 33 – 86 degrees Fahrenheit. (Note: Colder </a:t>
            </a:r>
            <a:r>
              <a:rPr lang="en-US" sz="2600"/>
              <a:t>than </a:t>
            </a:r>
            <a:r>
              <a:rPr lang="en-US" sz="2600" smtClean="0"/>
              <a:t>32 degrees </a:t>
            </a:r>
            <a:r>
              <a:rPr lang="en-US" sz="2600" dirty="0"/>
              <a:t>F will form ice.)</a:t>
            </a:r>
          </a:p>
          <a:p>
            <a:pPr marL="0" indent="0">
              <a:buNone/>
            </a:pPr>
            <a:endParaRPr lang="en-US" dirty="0"/>
          </a:p>
        </p:txBody>
      </p:sp>
    </p:spTree>
    <p:extLst>
      <p:ext uri="{BB962C8B-B14F-4D97-AF65-F5344CB8AC3E}">
        <p14:creationId xmlns:p14="http://schemas.microsoft.com/office/powerpoint/2010/main" val="310932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27920"/>
            <a:ext cx="8042276" cy="1336956"/>
          </a:xfrm>
        </p:spPr>
        <p:txBody>
          <a:bodyPr/>
          <a:lstStyle/>
          <a:p>
            <a:r>
              <a:rPr lang="en-US" dirty="0" smtClean="0"/>
              <a:t>Introduction Cont.</a:t>
            </a:r>
            <a:endParaRPr lang="en-US" dirty="0"/>
          </a:p>
        </p:txBody>
      </p:sp>
      <p:sp>
        <p:nvSpPr>
          <p:cNvPr id="3" name="Content Placeholder 2"/>
          <p:cNvSpPr>
            <a:spLocks noGrp="1"/>
          </p:cNvSpPr>
          <p:nvPr>
            <p:ph idx="1"/>
          </p:nvPr>
        </p:nvSpPr>
        <p:spPr>
          <a:xfrm>
            <a:off x="179095" y="1388561"/>
            <a:ext cx="8775635" cy="4781606"/>
          </a:xfrm>
        </p:spPr>
        <p:txBody>
          <a:bodyPr anchor="ctr">
            <a:noAutofit/>
          </a:bodyPr>
          <a:lstStyle/>
          <a:p>
            <a:pPr marL="0" indent="0">
              <a:buNone/>
            </a:pPr>
            <a:r>
              <a:rPr lang="en-US" sz="2200" dirty="0"/>
              <a:t>Corals and coralline algae are being deteriorated because of ocean acidification. Their enamels are fading away and reefs are deteriorating. Scientists predict that it will not be long before all of the coral reefs are deteriorated and gone. These creatures are one of the starting points of the enormous food web in the ocean. Aragonite, the material that the </a:t>
            </a:r>
            <a:r>
              <a:rPr lang="en-US" sz="2200" dirty="0" err="1"/>
              <a:t>pteropods</a:t>
            </a:r>
            <a:r>
              <a:rPr lang="en-US" sz="2200" dirty="0"/>
              <a:t> use to build their shells, is becoming weaker and more brittle, because of ocean acidification. (The Dangers) Several other sea creatures with shells are losing shell quality and in turn, are starting to die out. The loss of these creatures will lead to a terrible disaster in the food web. Plankton is also another key element in the food web. Ocean acidification is going to have major impacts on plankton physiology and cause differences in organism size, metabolic activity and growth rates during blooms. This will lead to problems in the food web. </a:t>
            </a:r>
          </a:p>
        </p:txBody>
      </p:sp>
    </p:spTree>
    <p:extLst>
      <p:ext uri="{BB962C8B-B14F-4D97-AF65-F5344CB8AC3E}">
        <p14:creationId xmlns:p14="http://schemas.microsoft.com/office/powerpoint/2010/main" val="207125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27920"/>
            <a:ext cx="8042276" cy="1336956"/>
          </a:xfrm>
        </p:spPr>
        <p:txBody>
          <a:bodyPr/>
          <a:lstStyle/>
          <a:p>
            <a:r>
              <a:rPr lang="en-US" dirty="0" smtClean="0"/>
              <a:t>Introduction Cont.</a:t>
            </a:r>
            <a:endParaRPr lang="en-US" dirty="0"/>
          </a:p>
        </p:txBody>
      </p:sp>
      <p:sp>
        <p:nvSpPr>
          <p:cNvPr id="3" name="Content Placeholder 2"/>
          <p:cNvSpPr>
            <a:spLocks noGrp="1"/>
          </p:cNvSpPr>
          <p:nvPr>
            <p:ph idx="1"/>
          </p:nvPr>
        </p:nvSpPr>
        <p:spPr>
          <a:xfrm>
            <a:off x="618694" y="4332501"/>
            <a:ext cx="2898076" cy="1284142"/>
          </a:xfrm>
        </p:spPr>
        <p:txBody>
          <a:bodyPr anchor="ctr">
            <a:noAutofit/>
          </a:bodyPr>
          <a:lstStyle/>
          <a:p>
            <a:pPr marL="0" indent="0">
              <a:lnSpc>
                <a:spcPct val="110000"/>
              </a:lnSpc>
              <a:buNone/>
            </a:pPr>
            <a:r>
              <a:rPr lang="en-US" sz="2000" dirty="0"/>
              <a:t>The Effect Of Ocean Acidification on a Sea Butterfly (Ocean.)</a:t>
            </a:r>
            <a:br>
              <a:rPr lang="en-US" sz="2000" dirty="0"/>
            </a:br>
            <a:endParaRPr lang="en-US" sz="2000" dirty="0"/>
          </a:p>
          <a:p>
            <a:pPr marL="0" indent="0">
              <a:buNone/>
            </a:pPr>
            <a:endParaRPr lang="en-US" sz="22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21341" y="1474184"/>
            <a:ext cx="3374525" cy="2319084"/>
          </a:xfrm>
          <a:prstGeom prst="rect">
            <a:avLst/>
          </a:prstGeom>
          <a:noFill/>
          <a:ln>
            <a:noFill/>
          </a:ln>
        </p:spPr>
      </p:pic>
      <p:sp>
        <p:nvSpPr>
          <p:cNvPr id="6" name="TextBox 5"/>
          <p:cNvSpPr txBox="1"/>
          <p:nvPr/>
        </p:nvSpPr>
        <p:spPr>
          <a:xfrm>
            <a:off x="6089216" y="2311777"/>
            <a:ext cx="184666" cy="369332"/>
          </a:xfrm>
          <a:prstGeom prst="rect">
            <a:avLst/>
          </a:prstGeom>
          <a:noFill/>
        </p:spPr>
        <p:txBody>
          <a:bodyPr wrap="none" rtlCol="0">
            <a:spAutoFit/>
          </a:bodyPr>
          <a:lstStyle/>
          <a:p>
            <a:endParaRPr lang="en-US" dirty="0"/>
          </a:p>
        </p:txBody>
      </p:sp>
      <p:sp>
        <p:nvSpPr>
          <p:cNvPr id="8" name="Content Placeholder 2"/>
          <p:cNvSpPr txBox="1">
            <a:spLocks/>
          </p:cNvSpPr>
          <p:nvPr/>
        </p:nvSpPr>
        <p:spPr>
          <a:xfrm>
            <a:off x="3467922" y="3321866"/>
            <a:ext cx="5551933" cy="1284142"/>
          </a:xfrm>
          <a:prstGeom prst="rect">
            <a:avLst/>
          </a:prstGeom>
        </p:spPr>
        <p:txBody>
          <a:bodyPr vert="horz" lIns="91440" tIns="45720" rIns="91440" bIns="45720" rtlCol="0" anchor="ctr">
            <a:no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sz="2000" dirty="0"/>
              <a:t>Any acid can be neutralized through the usage of a base. This method can be used to quantify the level of acidity with help of a pH indicator. Using a basic solution, one can record the amount needed to neutralize the acid, which then quantifies the acidity of a solution. This method is a lot more accurate than the usual color matching method because scientists are able to count the amount of drops needed to neutralize a solution. This amount of drops can be recorded to give the scientist numbers that can be used to make proper calculations. Usually, a conventional dropper is used to complete this process.</a:t>
            </a:r>
          </a:p>
        </p:txBody>
      </p:sp>
    </p:spTree>
    <p:extLst>
      <p:ext uri="{BB962C8B-B14F-4D97-AF65-F5344CB8AC3E}">
        <p14:creationId xmlns:p14="http://schemas.microsoft.com/office/powerpoint/2010/main" val="357912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27920"/>
            <a:ext cx="8042276" cy="1336956"/>
          </a:xfrm>
        </p:spPr>
        <p:txBody>
          <a:bodyPr/>
          <a:lstStyle/>
          <a:p>
            <a:r>
              <a:rPr lang="en-US" dirty="0" smtClean="0"/>
              <a:t>Introduction Cont.</a:t>
            </a:r>
            <a:endParaRPr lang="en-US" dirty="0"/>
          </a:p>
        </p:txBody>
      </p:sp>
      <p:sp>
        <p:nvSpPr>
          <p:cNvPr id="3" name="Content Placeholder 2"/>
          <p:cNvSpPr>
            <a:spLocks noGrp="1"/>
          </p:cNvSpPr>
          <p:nvPr>
            <p:ph idx="1"/>
          </p:nvPr>
        </p:nvSpPr>
        <p:spPr>
          <a:xfrm>
            <a:off x="179095" y="1388561"/>
            <a:ext cx="8775635" cy="4781606"/>
          </a:xfrm>
        </p:spPr>
        <p:txBody>
          <a:bodyPr anchor="ctr">
            <a:noAutofit/>
          </a:bodyPr>
          <a:lstStyle/>
          <a:p>
            <a:pPr marL="0" indent="0">
              <a:lnSpc>
                <a:spcPct val="150000"/>
              </a:lnSpc>
              <a:buNone/>
            </a:pPr>
            <a:r>
              <a:rPr lang="en-US" sz="2000" dirty="0"/>
              <a:t>The varying temperatures and salinities of ocean water from around the world might plays a role in the amount of CO2 that can be absorbed by that part of the ocean. If patterns could be found to those amounts and the carbon dioxide dissolution limit, then one could create a diagram of the world’s oceans and display where the most carbon dioxide could be absorbed, which also leads to where the most damage will be caused because of the maximum amount of ocean acidification</a:t>
            </a:r>
            <a:r>
              <a:rPr lang="en-US" sz="2000" dirty="0" smtClean="0"/>
              <a:t>. This will be of great use to several people because of this diagram’s importance to finding out the safety and survival of the creatures of the different parts of the ocean.</a:t>
            </a:r>
            <a:endParaRPr lang="en-US" sz="2200" dirty="0"/>
          </a:p>
        </p:txBody>
      </p:sp>
    </p:spTree>
    <p:extLst>
      <p:ext uri="{BB962C8B-B14F-4D97-AF65-F5344CB8AC3E}">
        <p14:creationId xmlns:p14="http://schemas.microsoft.com/office/powerpoint/2010/main" val="187299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Testable Question</a:t>
            </a:r>
            <a:endParaRPr lang="en-US" dirty="0"/>
          </a:p>
        </p:txBody>
      </p:sp>
      <p:sp>
        <p:nvSpPr>
          <p:cNvPr id="3" name="Content Placeholder 2"/>
          <p:cNvSpPr>
            <a:spLocks noGrp="1"/>
          </p:cNvSpPr>
          <p:nvPr>
            <p:ph idx="1"/>
          </p:nvPr>
        </p:nvSpPr>
        <p:spPr/>
        <p:txBody>
          <a:bodyPr anchor="ctr"/>
          <a:lstStyle/>
          <a:p>
            <a:pPr marL="0" indent="0">
              <a:buNone/>
            </a:pPr>
            <a:r>
              <a:rPr lang="en-US" dirty="0"/>
              <a:t>Does the carbon dioxide absorption potential of salt water change depending on the salinity and the surface temperature?</a:t>
            </a:r>
          </a:p>
          <a:p>
            <a:pPr marL="0" indent="0">
              <a:buNone/>
            </a:pPr>
            <a:endParaRPr lang="en-US" dirty="0"/>
          </a:p>
        </p:txBody>
      </p:sp>
    </p:spTree>
    <p:extLst>
      <p:ext uri="{BB962C8B-B14F-4D97-AF65-F5344CB8AC3E}">
        <p14:creationId xmlns:p14="http://schemas.microsoft.com/office/powerpoint/2010/main" val="209309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lnSpcReduction="10000"/>
          </a:bodyPr>
          <a:lstStyle/>
          <a:p>
            <a:pPr marL="0" indent="0">
              <a:lnSpc>
                <a:spcPct val="130000"/>
              </a:lnSpc>
              <a:buNone/>
            </a:pPr>
            <a:r>
              <a:rPr lang="en-US" sz="2200" dirty="0" smtClean="0">
                <a:solidFill>
                  <a:schemeClr val="tx1"/>
                </a:solidFill>
              </a:rPr>
              <a:t>The independent variables are the salinity of the water and the temperature of the water</a:t>
            </a:r>
          </a:p>
          <a:p>
            <a:pPr marL="0" indent="0">
              <a:lnSpc>
                <a:spcPct val="130000"/>
              </a:lnSpc>
              <a:buNone/>
            </a:pPr>
            <a:r>
              <a:rPr lang="en-US" sz="2200" dirty="0" smtClean="0">
                <a:solidFill>
                  <a:schemeClr val="tx1"/>
                </a:solidFill>
              </a:rPr>
              <a:t>The dependent variable is </a:t>
            </a:r>
            <a:r>
              <a:rPr lang="en-US" sz="2200" dirty="0">
                <a:solidFill>
                  <a:schemeClr val="tx1"/>
                </a:solidFill>
              </a:rPr>
              <a:t>amount of carbon dioxide absorbed </a:t>
            </a:r>
            <a:r>
              <a:rPr lang="en-US" sz="2200" dirty="0" smtClean="0">
                <a:solidFill>
                  <a:schemeClr val="tx1"/>
                </a:solidFill>
              </a:rPr>
              <a:t>(the </a:t>
            </a:r>
            <a:r>
              <a:rPr lang="en-US" sz="2200" dirty="0">
                <a:solidFill>
                  <a:schemeClr val="tx1"/>
                </a:solidFill>
              </a:rPr>
              <a:t>amount of baking soda solution needed to neutralize the acidic water)</a:t>
            </a:r>
          </a:p>
          <a:p>
            <a:pPr marL="0" indent="0">
              <a:lnSpc>
                <a:spcPct val="130000"/>
              </a:lnSpc>
              <a:buNone/>
            </a:pPr>
            <a:r>
              <a:rPr lang="en-US" sz="2200" dirty="0">
                <a:solidFill>
                  <a:schemeClr val="tx1"/>
                </a:solidFill>
              </a:rPr>
              <a:t>The controlled variables are the weights of the materials, the temperature during the salinity experimentation, the salinity during temperature experimentation, and the atmospheric air pressure</a:t>
            </a:r>
          </a:p>
          <a:p>
            <a:pPr marL="0" indent="0">
              <a:buNone/>
            </a:pPr>
            <a:endParaRPr lang="en-US" dirty="0"/>
          </a:p>
        </p:txBody>
      </p:sp>
    </p:spTree>
    <p:extLst>
      <p:ext uri="{BB962C8B-B14F-4D97-AF65-F5344CB8AC3E}">
        <p14:creationId xmlns:p14="http://schemas.microsoft.com/office/powerpoint/2010/main" val="3980161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319</TotalTime>
  <Words>2376</Words>
  <Application>Microsoft Macintosh PowerPoint</Application>
  <PresentationFormat>On-screen Show (4:3)</PresentationFormat>
  <Paragraphs>95</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News Gothic MT</vt:lpstr>
      <vt:lpstr>Symbol</vt:lpstr>
      <vt:lpstr>Wingdings 2</vt:lpstr>
      <vt:lpstr>Breeze</vt:lpstr>
      <vt:lpstr>The Effect of Surface Temperature and Salinity on the Maximum Acidification of Ocean Water by Carbon Dioxide Dissolution</vt:lpstr>
      <vt:lpstr>Introduction</vt:lpstr>
      <vt:lpstr>Introduction Cont.</vt:lpstr>
      <vt:lpstr>Introduction Cont.</vt:lpstr>
      <vt:lpstr>Introduction Cont.</vt:lpstr>
      <vt:lpstr>Introduction Cont.</vt:lpstr>
      <vt:lpstr>Introduction Cont.</vt:lpstr>
      <vt:lpstr>Testable Question</vt:lpstr>
      <vt:lpstr>Variables</vt:lpstr>
      <vt:lpstr>Hypotheses</vt:lpstr>
      <vt:lpstr>Materials and Methods</vt:lpstr>
      <vt:lpstr>Materials and Methods cont.</vt:lpstr>
      <vt:lpstr>Materials and Methods cont.</vt:lpstr>
      <vt:lpstr>Materials and Methods cont.</vt:lpstr>
      <vt:lpstr>Experimental Setup</vt:lpstr>
      <vt:lpstr>PowerPoint Presentation</vt:lpstr>
      <vt:lpstr>Results</vt:lpstr>
      <vt:lpstr>The Effect of Various Temperatures on the Amount of Neutralizer Needed to Neutralize the Liquid Given (Maximum Acidification of Ocean Water by Carbon Dioxide Dissolution)</vt:lpstr>
      <vt:lpstr>The Effect of Various Salinities on the Amount of Neutralizer Needed to Neutralize the Liquid Given (Maximum Acidification of Ocean Water by Carbon Dioxide Dissolution)</vt:lpstr>
      <vt:lpstr>List of Quadratic equations derived by curve fitting the weight  (in grams) of baking soda solution (5 ppt) used to neutralize  the acidity created by dissolved CO2 in solutions of  various salinity at various temperatures</vt:lpstr>
      <vt:lpstr>The Effect of Surface Temperature and Salinity on the Amount of Neutralizer Needed to Neutralize the Liquid Given (Maximum Acidification of Ocean Water by Carbon Dioxide Dissolution)</vt:lpstr>
      <vt:lpstr>Results cont.</vt:lpstr>
      <vt:lpstr>Locations, where oceanic water could potentially become more acidic when the atmospheric concentration of CO2 increases </vt:lpstr>
      <vt:lpstr>Discussion and Conclusions</vt:lpstr>
      <vt:lpstr>Discussion and Conclusions</vt:lpstr>
      <vt:lpstr>Abstract</vt:lpstr>
      <vt:lpstr>Abstract Cont.</vt:lpstr>
      <vt:lpstr>References</vt:lpstr>
    </vt:vector>
  </TitlesOfParts>
  <Company>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r</dc:creator>
  <cp:lastModifiedBy>Microsoft Office User</cp:lastModifiedBy>
  <cp:revision>14</cp:revision>
  <dcterms:created xsi:type="dcterms:W3CDTF">2015-03-06T01:24:17Z</dcterms:created>
  <dcterms:modified xsi:type="dcterms:W3CDTF">2017-08-01T01:09:06Z</dcterms:modified>
</cp:coreProperties>
</file>