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charts/chartEx1.xml" ContentType="application/vnd.ms-office.chartex+xml"/>
  <Override PartName="/ppt/charts/chartEx2.xml" ContentType="application/vnd.ms-office.chartex+xml"/>
  <Override PartName="/ppt/charts/chartEx3.xml" ContentType="application/vnd.ms-office.chartex+xml"/>
  <Override PartName="/ppt/charts/chartEx4.xml" ContentType="application/vnd.ms-office.chartex+xml"/>
  <Override PartName="/ppt/charts/colors50.xml" ContentType="application/vnd.ms-office.chartcolorstyle+xml"/>
  <Override PartName="/ppt/charts/style50.xml" ContentType="application/vnd.ms-office.chartstyle+xml"/>
  <Override PartName="/ppt/theme/themeOverride50.xml" ContentType="application/vnd.openxmlformats-officedocument.themeOverride+xml"/>
  <Override PartName="/ppt/charts/colors60.xml" ContentType="application/vnd.ms-office.chartcolorstyle+xml"/>
  <Override PartName="/ppt/charts/style60.xml" ContentType="application/vnd.ms-office.chartstyle+xml"/>
  <Override PartName="/ppt/theme/themeOverride60.xml" ContentType="application/vnd.openxmlformats-officedocument.themeOverride+xml"/>
  <Override PartName="/ppt/charts/colors9.xml" ContentType="application/vnd.ms-office.chartcolorstyle+xml"/>
  <Override PartName="/ppt/charts/style9.xml" ContentType="application/vnd.ms-office.chartstyle+xml"/>
  <Override PartName="/ppt/theme/themeOverride9.xml" ContentType="application/vnd.openxmlformats-officedocument.themeOverride+xml"/>
  <Override PartName="/ppt/charts/colors10.xml" ContentType="application/vnd.ms-office.chartcolorstyle+xml"/>
  <Override PartName="/ppt/charts/style10.xml" ContentType="application/vnd.ms-office.chartstyle+xml"/>
  <Override PartName="/ppt/theme/themeOverride10.xml" ContentType="application/vnd.openxmlformats-officedocument.themeOverr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5" r:id="rId6"/>
    <p:sldId id="267" r:id="rId7"/>
    <p:sldId id="266" r:id="rId8"/>
    <p:sldId id="268" r:id="rId9"/>
    <p:sldId id="269" r:id="rId10"/>
    <p:sldId id="271"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3" autoAdjust="0"/>
    <p:restoredTop sz="94660"/>
  </p:normalViewPr>
  <p:slideViewPr>
    <p:cSldViewPr snapToGrid="0">
      <p:cViewPr varScale="1">
        <p:scale>
          <a:sx n="73" d="100"/>
          <a:sy n="73" d="100"/>
        </p:scale>
        <p:origin x="58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Lenovo\Desktop\SCLA\Inventory.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Lenovo\Desktop\SCLA\Inventory.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Lenovo\Desktop\SCLA\Inventory.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Lenovo\Desktop\SCLA\Inventory.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1.xlsx"/></Relationships>
</file>

<file path=ppt/charts/_rels/chartEx1.xml.rels><?xml version="1.0" encoding="UTF-8" standalone="yes"?>
<Relationships xmlns="http://schemas.openxmlformats.org/package/2006/relationships"><Relationship Id="rId3" Type="http://schemas.microsoft.com/office/2011/relationships/chartColorStyle" Target="colors50.xml"/><Relationship Id="rId2" Type="http://schemas.microsoft.com/office/2011/relationships/chartStyle" Target="style50.xml"/><Relationship Id="rId1" Type="http://schemas.openxmlformats.org/officeDocument/2006/relationships/oleObject" Target="file:///C:\Users\Lenovo\Desktop\SCLA\Inventory.xlsx" TargetMode="External"/><Relationship Id="rId4" Type="http://schemas.openxmlformats.org/officeDocument/2006/relationships/themeOverride" Target="../theme/themeOverride50.xml"/></Relationships>
</file>

<file path=ppt/charts/_rels/chartEx2.xml.rels><?xml version="1.0" encoding="UTF-8" standalone="yes"?>
<Relationships xmlns="http://schemas.openxmlformats.org/package/2006/relationships"><Relationship Id="rId3" Type="http://schemas.microsoft.com/office/2011/relationships/chartColorStyle" Target="colors60.xml"/><Relationship Id="rId2" Type="http://schemas.microsoft.com/office/2011/relationships/chartStyle" Target="style60.xml"/><Relationship Id="rId1" Type="http://schemas.openxmlformats.org/officeDocument/2006/relationships/oleObject" Target="file:///C:\Users\Lenovo\Desktop\SCLA\Inventory.xlsx" TargetMode="External"/><Relationship Id="rId4" Type="http://schemas.openxmlformats.org/officeDocument/2006/relationships/themeOverride" Target="../theme/themeOverride60.xml"/></Relationships>
</file>

<file path=ppt/charts/_rels/chartEx3.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C:\Users\Lenovo\Desktop\SCLA\Inventory.xlsx" TargetMode="External"/><Relationship Id="rId4" Type="http://schemas.openxmlformats.org/officeDocument/2006/relationships/themeOverride" Target="../theme/themeOverride9.xml"/></Relationships>
</file>

<file path=ppt/charts/_rels/chartEx4.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C:\Users\Lenovo\Desktop\SCLA\Inventory.xlsx" TargetMode="External"/><Relationship Id="rId4" Type="http://schemas.openxmlformats.org/officeDocument/2006/relationships/themeOverride" Target="../theme/themeOverride10.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Order</a:t>
            </a:r>
            <a:r>
              <a:rPr lang="en-US" baseline="0" dirty="0"/>
              <a:t> Quantity</a:t>
            </a:r>
            <a:endParaRPr lang="en-US"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Sheet4!$H$10</c:f>
              <c:strCache>
                <c:ptCount val="1"/>
                <c:pt idx="0">
                  <c:v>Total</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147C-4CDF-802A-2C5C99E86000}"/>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47C-4CDF-802A-2C5C99E86000}"/>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47C-4CDF-802A-2C5C99E8600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Sheet4!$I$2:$K$2</c:f>
              <c:strCache>
                <c:ptCount val="3"/>
                <c:pt idx="0">
                  <c:v>Delivery Truck</c:v>
                </c:pt>
                <c:pt idx="1">
                  <c:v>Express Air</c:v>
                </c:pt>
                <c:pt idx="2">
                  <c:v>Regular Air</c:v>
                </c:pt>
              </c:strCache>
            </c:strRef>
          </c:cat>
          <c:val>
            <c:numRef>
              <c:f>Sheet4!$I$10:$K$10</c:f>
              <c:numCache>
                <c:formatCode>_ * #,##0_ ;_ * \-#,##0_ ;_ * "-"??_ ;_ @_ </c:formatCode>
                <c:ptCount val="3"/>
                <c:pt idx="0">
                  <c:v>26846</c:v>
                </c:pt>
                <c:pt idx="1">
                  <c:v>23696</c:v>
                </c:pt>
                <c:pt idx="2">
                  <c:v>150425</c:v>
                </c:pt>
              </c:numCache>
            </c:numRef>
          </c:val>
          <c:extLst>
            <c:ext xmlns:c16="http://schemas.microsoft.com/office/drawing/2014/chart" uri="{C3380CC4-5D6E-409C-BE32-E72D297353CC}">
              <c16:uniqueId val="{00000006-147C-4CDF-802A-2C5C99E8600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Sales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Sheet4!$B$10</c:f>
              <c:strCache>
                <c:ptCount val="1"/>
                <c:pt idx="0">
                  <c:v>Total</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9F7A-4B09-BF33-A17200F089A2}"/>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9F7A-4B09-BF33-A17200F089A2}"/>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9F7A-4B09-BF33-A17200F089A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Sheet4!$C$2:$E$2</c:f>
              <c:strCache>
                <c:ptCount val="3"/>
                <c:pt idx="0">
                  <c:v>Delivery Truck</c:v>
                </c:pt>
                <c:pt idx="1">
                  <c:v>Express Air</c:v>
                </c:pt>
                <c:pt idx="2">
                  <c:v>Regular Air</c:v>
                </c:pt>
              </c:strCache>
            </c:strRef>
          </c:cat>
          <c:val>
            <c:numRef>
              <c:f>Sheet4!$C$10:$E$10</c:f>
              <c:numCache>
                <c:formatCode>_ * #,##0_ ;_ * \-#,##0_ ;_ * "-"??_ ;_ @_ </c:formatCode>
                <c:ptCount val="3"/>
                <c:pt idx="0">
                  <c:v>9936921</c:v>
                </c:pt>
                <c:pt idx="1">
                  <c:v>1898277</c:v>
                </c:pt>
                <c:pt idx="2">
                  <c:v>12065829</c:v>
                </c:pt>
              </c:numCache>
            </c:numRef>
          </c:val>
          <c:extLst>
            <c:ext xmlns:c16="http://schemas.microsoft.com/office/drawing/2014/chart" uri="{C3380CC4-5D6E-409C-BE32-E72D297353CC}">
              <c16:uniqueId val="{00000006-9F7A-4B09-BF33-A17200F089A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dirty="0"/>
              <a:t>Sales</a:t>
            </a:r>
            <a:r>
              <a:rPr lang="en-IN" baseline="0" dirty="0"/>
              <a:t> Analysis</a:t>
            </a:r>
            <a:endParaRPr lang="en-IN"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Sheet4!$C$2</c:f>
              <c:strCache>
                <c:ptCount val="1"/>
                <c:pt idx="0">
                  <c:v>Delivery Truck</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Sheet4!$B$3:$B$9</c:f>
              <c:strCache>
                <c:ptCount val="7"/>
                <c:pt idx="0">
                  <c:v>Jumbo Box</c:v>
                </c:pt>
                <c:pt idx="1">
                  <c:v>Jumbo Drum</c:v>
                </c:pt>
                <c:pt idx="2">
                  <c:v>Large Box</c:v>
                </c:pt>
                <c:pt idx="3">
                  <c:v>Medium Box</c:v>
                </c:pt>
                <c:pt idx="4">
                  <c:v>Small Box</c:v>
                </c:pt>
                <c:pt idx="5">
                  <c:v>Small Pack</c:v>
                </c:pt>
                <c:pt idx="6">
                  <c:v>Wrap Bag</c:v>
                </c:pt>
              </c:strCache>
            </c:strRef>
          </c:cat>
          <c:val>
            <c:numRef>
              <c:f>Sheet4!$C$3:$C$9</c:f>
              <c:numCache>
                <c:formatCode>_ * #,##0_ ;_ * \-#,##0_ ;_ * "-"??_ ;_ @_ </c:formatCode>
                <c:ptCount val="7"/>
                <c:pt idx="0">
                  <c:v>4554165</c:v>
                </c:pt>
                <c:pt idx="1">
                  <c:v>5382756</c:v>
                </c:pt>
                <c:pt idx="2">
                  <c:v>0</c:v>
                </c:pt>
                <c:pt idx="3">
                  <c:v>0</c:v>
                </c:pt>
                <c:pt idx="4">
                  <c:v>0</c:v>
                </c:pt>
                <c:pt idx="5">
                  <c:v>0</c:v>
                </c:pt>
                <c:pt idx="6">
                  <c:v>0</c:v>
                </c:pt>
              </c:numCache>
            </c:numRef>
          </c:val>
          <c:extLst>
            <c:ext xmlns:c16="http://schemas.microsoft.com/office/drawing/2014/chart" uri="{C3380CC4-5D6E-409C-BE32-E72D297353CC}">
              <c16:uniqueId val="{00000000-2EED-4CDC-883E-C86F3715941F}"/>
            </c:ext>
          </c:extLst>
        </c:ser>
        <c:ser>
          <c:idx val="1"/>
          <c:order val="1"/>
          <c:tx>
            <c:strRef>
              <c:f>Sheet4!$D$2</c:f>
              <c:strCache>
                <c:ptCount val="1"/>
                <c:pt idx="0">
                  <c:v>Express Air</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Sheet4!$B$3:$B$9</c:f>
              <c:strCache>
                <c:ptCount val="7"/>
                <c:pt idx="0">
                  <c:v>Jumbo Box</c:v>
                </c:pt>
                <c:pt idx="1">
                  <c:v>Jumbo Drum</c:v>
                </c:pt>
                <c:pt idx="2">
                  <c:v>Large Box</c:v>
                </c:pt>
                <c:pt idx="3">
                  <c:v>Medium Box</c:v>
                </c:pt>
                <c:pt idx="4">
                  <c:v>Small Box</c:v>
                </c:pt>
                <c:pt idx="5">
                  <c:v>Small Pack</c:v>
                </c:pt>
                <c:pt idx="6">
                  <c:v>Wrap Bag</c:v>
                </c:pt>
              </c:strCache>
            </c:strRef>
          </c:cat>
          <c:val>
            <c:numRef>
              <c:f>Sheet4!$D$3:$D$9</c:f>
              <c:numCache>
                <c:formatCode>_ * #,##0_ ;_ * \-#,##0_ ;_ * "-"??_ ;_ @_ </c:formatCode>
                <c:ptCount val="7"/>
                <c:pt idx="0">
                  <c:v>0</c:v>
                </c:pt>
                <c:pt idx="1">
                  <c:v>0</c:v>
                </c:pt>
                <c:pt idx="2">
                  <c:v>405685</c:v>
                </c:pt>
                <c:pt idx="3">
                  <c:v>183404</c:v>
                </c:pt>
                <c:pt idx="4">
                  <c:v>1141772</c:v>
                </c:pt>
                <c:pt idx="5">
                  <c:v>110394</c:v>
                </c:pt>
                <c:pt idx="6">
                  <c:v>57022</c:v>
                </c:pt>
              </c:numCache>
            </c:numRef>
          </c:val>
          <c:extLst>
            <c:ext xmlns:c16="http://schemas.microsoft.com/office/drawing/2014/chart" uri="{C3380CC4-5D6E-409C-BE32-E72D297353CC}">
              <c16:uniqueId val="{00000001-2EED-4CDC-883E-C86F3715941F}"/>
            </c:ext>
          </c:extLst>
        </c:ser>
        <c:ser>
          <c:idx val="2"/>
          <c:order val="2"/>
          <c:tx>
            <c:strRef>
              <c:f>Sheet4!$E$2</c:f>
              <c:strCache>
                <c:ptCount val="1"/>
                <c:pt idx="0">
                  <c:v>Regular Air</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Sheet4!$B$3:$B$9</c:f>
              <c:strCache>
                <c:ptCount val="7"/>
                <c:pt idx="0">
                  <c:v>Jumbo Box</c:v>
                </c:pt>
                <c:pt idx="1">
                  <c:v>Jumbo Drum</c:v>
                </c:pt>
                <c:pt idx="2">
                  <c:v>Large Box</c:v>
                </c:pt>
                <c:pt idx="3">
                  <c:v>Medium Box</c:v>
                </c:pt>
                <c:pt idx="4">
                  <c:v>Small Box</c:v>
                </c:pt>
                <c:pt idx="5">
                  <c:v>Small Pack</c:v>
                </c:pt>
                <c:pt idx="6">
                  <c:v>Wrap Bag</c:v>
                </c:pt>
              </c:strCache>
            </c:strRef>
          </c:cat>
          <c:val>
            <c:numRef>
              <c:f>Sheet4!$E$3:$E$9</c:f>
              <c:numCache>
                <c:formatCode>_ * #,##0_ ;_ * \-#,##0_ ;_ * "-"??_ ;_ @_ </c:formatCode>
                <c:ptCount val="7"/>
                <c:pt idx="0">
                  <c:v>0</c:v>
                </c:pt>
                <c:pt idx="1">
                  <c:v>0</c:v>
                </c:pt>
                <c:pt idx="2">
                  <c:v>2791481</c:v>
                </c:pt>
                <c:pt idx="3">
                  <c:v>981838</c:v>
                </c:pt>
                <c:pt idx="4">
                  <c:v>7104972</c:v>
                </c:pt>
                <c:pt idx="5">
                  <c:v>783742</c:v>
                </c:pt>
                <c:pt idx="6">
                  <c:v>403796</c:v>
                </c:pt>
              </c:numCache>
            </c:numRef>
          </c:val>
          <c:extLst>
            <c:ext xmlns:c16="http://schemas.microsoft.com/office/drawing/2014/chart" uri="{C3380CC4-5D6E-409C-BE32-E72D297353CC}">
              <c16:uniqueId val="{00000002-2EED-4CDC-883E-C86F3715941F}"/>
            </c:ext>
          </c:extLst>
        </c:ser>
        <c:dLbls>
          <c:showLegendKey val="0"/>
          <c:showVal val="0"/>
          <c:showCatName val="0"/>
          <c:showSerName val="0"/>
          <c:showPercent val="0"/>
          <c:showBubbleSize val="0"/>
        </c:dLbls>
        <c:gapWidth val="150"/>
        <c:overlap val="100"/>
        <c:axId val="616965720"/>
        <c:axId val="616964736"/>
      </c:barChart>
      <c:catAx>
        <c:axId val="616965720"/>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6964736"/>
        <c:crosses val="autoZero"/>
        <c:auto val="1"/>
        <c:lblAlgn val="ctr"/>
        <c:lblOffset val="100"/>
        <c:noMultiLvlLbl val="0"/>
      </c:catAx>
      <c:valAx>
        <c:axId val="616964736"/>
        <c:scaling>
          <c:orientation val="minMax"/>
        </c:scaling>
        <c:delete val="0"/>
        <c:axPos val="b"/>
        <c:numFmt formatCode="_ * #,##0_ ;_ * \-#,##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6965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dirty="0"/>
              <a:t>Order</a:t>
            </a:r>
            <a:r>
              <a:rPr lang="en-IN" baseline="0" dirty="0"/>
              <a:t> Quantity Analysis</a:t>
            </a:r>
            <a:endParaRPr lang="en-IN"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Sheet4!$I$2</c:f>
              <c:strCache>
                <c:ptCount val="1"/>
                <c:pt idx="0">
                  <c:v>Delivery Truck</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Sheet4!$H$3:$H$9</c:f>
              <c:strCache>
                <c:ptCount val="7"/>
                <c:pt idx="0">
                  <c:v>Jumbo Box</c:v>
                </c:pt>
                <c:pt idx="1">
                  <c:v>Jumbo Drum</c:v>
                </c:pt>
                <c:pt idx="2">
                  <c:v>Large Box</c:v>
                </c:pt>
                <c:pt idx="3">
                  <c:v>Medium Box</c:v>
                </c:pt>
                <c:pt idx="4">
                  <c:v>Small Box</c:v>
                </c:pt>
                <c:pt idx="5">
                  <c:v>Small Pack</c:v>
                </c:pt>
                <c:pt idx="6">
                  <c:v>Wrap Bag</c:v>
                </c:pt>
              </c:strCache>
            </c:strRef>
          </c:cat>
          <c:val>
            <c:numRef>
              <c:f>Sheet4!$I$3:$I$9</c:f>
              <c:numCache>
                <c:formatCode>_ * #,##0_ ;_ * \-#,##0_ ;_ * "-"??_ ;_ @_ </c:formatCode>
                <c:ptCount val="7"/>
                <c:pt idx="0">
                  <c:v>12606</c:v>
                </c:pt>
                <c:pt idx="1">
                  <c:v>14240</c:v>
                </c:pt>
                <c:pt idx="2">
                  <c:v>0</c:v>
                </c:pt>
                <c:pt idx="3">
                  <c:v>0</c:v>
                </c:pt>
                <c:pt idx="4">
                  <c:v>0</c:v>
                </c:pt>
                <c:pt idx="5">
                  <c:v>0</c:v>
                </c:pt>
                <c:pt idx="6">
                  <c:v>0</c:v>
                </c:pt>
              </c:numCache>
            </c:numRef>
          </c:val>
          <c:extLst>
            <c:ext xmlns:c16="http://schemas.microsoft.com/office/drawing/2014/chart" uri="{C3380CC4-5D6E-409C-BE32-E72D297353CC}">
              <c16:uniqueId val="{00000000-6936-4187-8378-D5E7A74B99A4}"/>
            </c:ext>
          </c:extLst>
        </c:ser>
        <c:ser>
          <c:idx val="1"/>
          <c:order val="1"/>
          <c:tx>
            <c:strRef>
              <c:f>Sheet4!$J$2</c:f>
              <c:strCache>
                <c:ptCount val="1"/>
                <c:pt idx="0">
                  <c:v>Express Air</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Sheet4!$H$3:$H$9</c:f>
              <c:strCache>
                <c:ptCount val="7"/>
                <c:pt idx="0">
                  <c:v>Jumbo Box</c:v>
                </c:pt>
                <c:pt idx="1">
                  <c:v>Jumbo Drum</c:v>
                </c:pt>
                <c:pt idx="2">
                  <c:v>Large Box</c:v>
                </c:pt>
                <c:pt idx="3">
                  <c:v>Medium Box</c:v>
                </c:pt>
                <c:pt idx="4">
                  <c:v>Small Box</c:v>
                </c:pt>
                <c:pt idx="5">
                  <c:v>Small Pack</c:v>
                </c:pt>
                <c:pt idx="6">
                  <c:v>Wrap Bag</c:v>
                </c:pt>
              </c:strCache>
            </c:strRef>
          </c:cat>
          <c:val>
            <c:numRef>
              <c:f>Sheet4!$J$3:$J$9</c:f>
              <c:numCache>
                <c:formatCode>_ * #,##0_ ;_ * \-#,##0_ ;_ * "-"??_ ;_ @_ </c:formatCode>
                <c:ptCount val="7"/>
                <c:pt idx="0">
                  <c:v>0</c:v>
                </c:pt>
                <c:pt idx="1">
                  <c:v>0</c:v>
                </c:pt>
                <c:pt idx="2">
                  <c:v>1464</c:v>
                </c:pt>
                <c:pt idx="3">
                  <c:v>1261</c:v>
                </c:pt>
                <c:pt idx="4">
                  <c:v>14505</c:v>
                </c:pt>
                <c:pt idx="5">
                  <c:v>2989</c:v>
                </c:pt>
                <c:pt idx="6">
                  <c:v>3477</c:v>
                </c:pt>
              </c:numCache>
            </c:numRef>
          </c:val>
          <c:extLst>
            <c:ext xmlns:c16="http://schemas.microsoft.com/office/drawing/2014/chart" uri="{C3380CC4-5D6E-409C-BE32-E72D297353CC}">
              <c16:uniqueId val="{00000001-6936-4187-8378-D5E7A74B99A4}"/>
            </c:ext>
          </c:extLst>
        </c:ser>
        <c:ser>
          <c:idx val="2"/>
          <c:order val="2"/>
          <c:tx>
            <c:strRef>
              <c:f>Sheet4!$K$2</c:f>
              <c:strCache>
                <c:ptCount val="1"/>
                <c:pt idx="0">
                  <c:v>Regular Air</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Sheet4!$H$3:$H$9</c:f>
              <c:strCache>
                <c:ptCount val="7"/>
                <c:pt idx="0">
                  <c:v>Jumbo Box</c:v>
                </c:pt>
                <c:pt idx="1">
                  <c:v>Jumbo Drum</c:v>
                </c:pt>
                <c:pt idx="2">
                  <c:v>Large Box</c:v>
                </c:pt>
                <c:pt idx="3">
                  <c:v>Medium Box</c:v>
                </c:pt>
                <c:pt idx="4">
                  <c:v>Small Box</c:v>
                </c:pt>
                <c:pt idx="5">
                  <c:v>Small Pack</c:v>
                </c:pt>
                <c:pt idx="6">
                  <c:v>Wrap Bag</c:v>
                </c:pt>
              </c:strCache>
            </c:strRef>
          </c:cat>
          <c:val>
            <c:numRef>
              <c:f>Sheet4!$K$3:$K$9</c:f>
              <c:numCache>
                <c:formatCode>_ * #,##0_ ;_ * \-#,##0_ ;_ * "-"??_ ;_ @_ </c:formatCode>
                <c:ptCount val="7"/>
                <c:pt idx="0">
                  <c:v>0</c:v>
                </c:pt>
                <c:pt idx="1">
                  <c:v>0</c:v>
                </c:pt>
                <c:pt idx="2">
                  <c:v>7742</c:v>
                </c:pt>
                <c:pt idx="3">
                  <c:v>7428</c:v>
                </c:pt>
                <c:pt idx="4">
                  <c:v>89983</c:v>
                </c:pt>
                <c:pt idx="5">
                  <c:v>20575</c:v>
                </c:pt>
                <c:pt idx="6">
                  <c:v>24697</c:v>
                </c:pt>
              </c:numCache>
            </c:numRef>
          </c:val>
          <c:extLst>
            <c:ext xmlns:c16="http://schemas.microsoft.com/office/drawing/2014/chart" uri="{C3380CC4-5D6E-409C-BE32-E72D297353CC}">
              <c16:uniqueId val="{00000002-6936-4187-8378-D5E7A74B99A4}"/>
            </c:ext>
          </c:extLst>
        </c:ser>
        <c:dLbls>
          <c:showLegendKey val="0"/>
          <c:showVal val="0"/>
          <c:showCatName val="0"/>
          <c:showSerName val="0"/>
          <c:showPercent val="0"/>
          <c:showBubbleSize val="0"/>
        </c:dLbls>
        <c:gapWidth val="150"/>
        <c:overlap val="100"/>
        <c:axId val="616969328"/>
        <c:axId val="616970968"/>
      </c:barChart>
      <c:catAx>
        <c:axId val="61696932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6970968"/>
        <c:crosses val="autoZero"/>
        <c:auto val="1"/>
        <c:lblAlgn val="ctr"/>
        <c:lblOffset val="100"/>
        <c:noMultiLvlLbl val="0"/>
      </c:catAx>
      <c:valAx>
        <c:axId val="616970968"/>
        <c:scaling>
          <c:orientation val="minMax"/>
        </c:scaling>
        <c:delete val="0"/>
        <c:axPos val="b"/>
        <c:numFmt formatCode="_ * #,##0_ ;_ * \-#,##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6969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dirty="0"/>
              <a:t>Order</a:t>
            </a:r>
            <a:r>
              <a:rPr lang="en-IN" baseline="0" dirty="0"/>
              <a:t> Quantity Analysis</a:t>
            </a:r>
            <a:endParaRPr lang="en-IN" dirty="0"/>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Sheet5!$I$2</c:f>
              <c:strCache>
                <c:ptCount val="1"/>
                <c:pt idx="0">
                  <c:v>Delivery Truck</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Sheet5!$H$3:$H$19</c:f>
              <c:strCache>
                <c:ptCount val="17"/>
                <c:pt idx="0">
                  <c:v>Appliances</c:v>
                </c:pt>
                <c:pt idx="1">
                  <c:v>Binders and Binder Accessories</c:v>
                </c:pt>
                <c:pt idx="2">
                  <c:v>Bookcases</c:v>
                </c:pt>
                <c:pt idx="3">
                  <c:v>Chairs &amp; Chairmats</c:v>
                </c:pt>
                <c:pt idx="4">
                  <c:v>Computer Peripherals</c:v>
                </c:pt>
                <c:pt idx="5">
                  <c:v>Copiers and Fax</c:v>
                </c:pt>
                <c:pt idx="6">
                  <c:v>Envelopes</c:v>
                </c:pt>
                <c:pt idx="7">
                  <c:v>Labels</c:v>
                </c:pt>
                <c:pt idx="8">
                  <c:v>Office Furnishings</c:v>
                </c:pt>
                <c:pt idx="9">
                  <c:v>Office Machines</c:v>
                </c:pt>
                <c:pt idx="10">
                  <c:v>Paper</c:v>
                </c:pt>
                <c:pt idx="11">
                  <c:v>Pens &amp; Art Supplies</c:v>
                </c:pt>
                <c:pt idx="12">
                  <c:v>Rubber Bands</c:v>
                </c:pt>
                <c:pt idx="13">
                  <c:v>Scissors, Rulers and Trimmers</c:v>
                </c:pt>
                <c:pt idx="14">
                  <c:v>Storage &amp; Organization</c:v>
                </c:pt>
                <c:pt idx="15">
                  <c:v>Tables</c:v>
                </c:pt>
                <c:pt idx="16">
                  <c:v>Telephones and Communication</c:v>
                </c:pt>
              </c:strCache>
            </c:strRef>
          </c:cat>
          <c:val>
            <c:numRef>
              <c:f>Sheet5!$I$3:$I$19</c:f>
              <c:numCache>
                <c:formatCode>General</c:formatCode>
                <c:ptCount val="17"/>
                <c:pt idx="0">
                  <c:v>1134</c:v>
                </c:pt>
                <c:pt idx="1">
                  <c:v>0</c:v>
                </c:pt>
                <c:pt idx="2">
                  <c:v>4443</c:v>
                </c:pt>
                <c:pt idx="3">
                  <c:v>7672</c:v>
                </c:pt>
                <c:pt idx="4">
                  <c:v>0</c:v>
                </c:pt>
                <c:pt idx="5">
                  <c:v>395</c:v>
                </c:pt>
                <c:pt idx="6">
                  <c:v>0</c:v>
                </c:pt>
                <c:pt idx="7">
                  <c:v>0</c:v>
                </c:pt>
                <c:pt idx="8">
                  <c:v>182</c:v>
                </c:pt>
                <c:pt idx="9">
                  <c:v>4510</c:v>
                </c:pt>
                <c:pt idx="10">
                  <c:v>0</c:v>
                </c:pt>
                <c:pt idx="11">
                  <c:v>0</c:v>
                </c:pt>
                <c:pt idx="12">
                  <c:v>0</c:v>
                </c:pt>
                <c:pt idx="13">
                  <c:v>0</c:v>
                </c:pt>
                <c:pt idx="14">
                  <c:v>756</c:v>
                </c:pt>
                <c:pt idx="15">
                  <c:v>7754</c:v>
                </c:pt>
                <c:pt idx="16">
                  <c:v>0</c:v>
                </c:pt>
              </c:numCache>
            </c:numRef>
          </c:val>
          <c:extLst>
            <c:ext xmlns:c16="http://schemas.microsoft.com/office/drawing/2014/chart" uri="{C3380CC4-5D6E-409C-BE32-E72D297353CC}">
              <c16:uniqueId val="{00000000-933D-4762-A416-843DEF1B172E}"/>
            </c:ext>
          </c:extLst>
        </c:ser>
        <c:ser>
          <c:idx val="1"/>
          <c:order val="1"/>
          <c:tx>
            <c:strRef>
              <c:f>Sheet5!$J$2</c:f>
              <c:strCache>
                <c:ptCount val="1"/>
                <c:pt idx="0">
                  <c:v>Express Air</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Sheet5!$H$3:$H$19</c:f>
              <c:strCache>
                <c:ptCount val="17"/>
                <c:pt idx="0">
                  <c:v>Appliances</c:v>
                </c:pt>
                <c:pt idx="1">
                  <c:v>Binders and Binder Accessories</c:v>
                </c:pt>
                <c:pt idx="2">
                  <c:v>Bookcases</c:v>
                </c:pt>
                <c:pt idx="3">
                  <c:v>Chairs &amp; Chairmats</c:v>
                </c:pt>
                <c:pt idx="4">
                  <c:v>Computer Peripherals</c:v>
                </c:pt>
                <c:pt idx="5">
                  <c:v>Copiers and Fax</c:v>
                </c:pt>
                <c:pt idx="6">
                  <c:v>Envelopes</c:v>
                </c:pt>
                <c:pt idx="7">
                  <c:v>Labels</c:v>
                </c:pt>
                <c:pt idx="8">
                  <c:v>Office Furnishings</c:v>
                </c:pt>
                <c:pt idx="9">
                  <c:v>Office Machines</c:v>
                </c:pt>
                <c:pt idx="10">
                  <c:v>Paper</c:v>
                </c:pt>
                <c:pt idx="11">
                  <c:v>Pens &amp; Art Supplies</c:v>
                </c:pt>
                <c:pt idx="12">
                  <c:v>Rubber Bands</c:v>
                </c:pt>
                <c:pt idx="13">
                  <c:v>Scissors, Rulers and Trimmers</c:v>
                </c:pt>
                <c:pt idx="14">
                  <c:v>Storage &amp; Organization</c:v>
                </c:pt>
                <c:pt idx="15">
                  <c:v>Tables</c:v>
                </c:pt>
                <c:pt idx="16">
                  <c:v>Telephones and Communication</c:v>
                </c:pt>
              </c:strCache>
            </c:strRef>
          </c:cat>
          <c:val>
            <c:numRef>
              <c:f>Sheet5!$J$3:$J$19</c:f>
              <c:numCache>
                <c:formatCode>General</c:formatCode>
                <c:ptCount val="17"/>
                <c:pt idx="0">
                  <c:v>1420</c:v>
                </c:pt>
                <c:pt idx="1">
                  <c:v>2671</c:v>
                </c:pt>
                <c:pt idx="2">
                  <c:v>0</c:v>
                </c:pt>
                <c:pt idx="3">
                  <c:v>186</c:v>
                </c:pt>
                <c:pt idx="4">
                  <c:v>2596</c:v>
                </c:pt>
                <c:pt idx="5">
                  <c:v>280</c:v>
                </c:pt>
                <c:pt idx="6">
                  <c:v>826</c:v>
                </c:pt>
                <c:pt idx="7">
                  <c:v>880</c:v>
                </c:pt>
                <c:pt idx="8">
                  <c:v>2625</c:v>
                </c:pt>
                <c:pt idx="9">
                  <c:v>225</c:v>
                </c:pt>
                <c:pt idx="10">
                  <c:v>3831</c:v>
                </c:pt>
                <c:pt idx="11">
                  <c:v>1979</c:v>
                </c:pt>
                <c:pt idx="12">
                  <c:v>462</c:v>
                </c:pt>
                <c:pt idx="13">
                  <c:v>540</c:v>
                </c:pt>
                <c:pt idx="14">
                  <c:v>1983</c:v>
                </c:pt>
                <c:pt idx="15">
                  <c:v>92</c:v>
                </c:pt>
                <c:pt idx="16">
                  <c:v>3100</c:v>
                </c:pt>
              </c:numCache>
            </c:numRef>
          </c:val>
          <c:extLst>
            <c:ext xmlns:c16="http://schemas.microsoft.com/office/drawing/2014/chart" uri="{C3380CC4-5D6E-409C-BE32-E72D297353CC}">
              <c16:uniqueId val="{00000001-933D-4762-A416-843DEF1B172E}"/>
            </c:ext>
          </c:extLst>
        </c:ser>
        <c:ser>
          <c:idx val="2"/>
          <c:order val="2"/>
          <c:tx>
            <c:strRef>
              <c:f>Sheet5!$K$2</c:f>
              <c:strCache>
                <c:ptCount val="1"/>
                <c:pt idx="0">
                  <c:v>Regular Air</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Sheet5!$H$3:$H$19</c:f>
              <c:strCache>
                <c:ptCount val="17"/>
                <c:pt idx="0">
                  <c:v>Appliances</c:v>
                </c:pt>
                <c:pt idx="1">
                  <c:v>Binders and Binder Accessories</c:v>
                </c:pt>
                <c:pt idx="2">
                  <c:v>Bookcases</c:v>
                </c:pt>
                <c:pt idx="3">
                  <c:v>Chairs &amp; Chairmats</c:v>
                </c:pt>
                <c:pt idx="4">
                  <c:v>Computer Peripherals</c:v>
                </c:pt>
                <c:pt idx="5">
                  <c:v>Copiers and Fax</c:v>
                </c:pt>
                <c:pt idx="6">
                  <c:v>Envelopes</c:v>
                </c:pt>
                <c:pt idx="7">
                  <c:v>Labels</c:v>
                </c:pt>
                <c:pt idx="8">
                  <c:v>Office Furnishings</c:v>
                </c:pt>
                <c:pt idx="9">
                  <c:v>Office Machines</c:v>
                </c:pt>
                <c:pt idx="10">
                  <c:v>Paper</c:v>
                </c:pt>
                <c:pt idx="11">
                  <c:v>Pens &amp; Art Supplies</c:v>
                </c:pt>
                <c:pt idx="12">
                  <c:v>Rubber Bands</c:v>
                </c:pt>
                <c:pt idx="13">
                  <c:v>Scissors, Rulers and Trimmers</c:v>
                </c:pt>
                <c:pt idx="14">
                  <c:v>Storage &amp; Organization</c:v>
                </c:pt>
                <c:pt idx="15">
                  <c:v>Tables</c:v>
                </c:pt>
                <c:pt idx="16">
                  <c:v>Telephones and Communication</c:v>
                </c:pt>
              </c:strCache>
            </c:strRef>
          </c:cat>
          <c:val>
            <c:numRef>
              <c:f>Sheet5!$K$3:$K$19</c:f>
              <c:numCache>
                <c:formatCode>General</c:formatCode>
                <c:ptCount val="17"/>
                <c:pt idx="0">
                  <c:v>7493</c:v>
                </c:pt>
                <c:pt idx="1">
                  <c:v>18685</c:v>
                </c:pt>
                <c:pt idx="2">
                  <c:v>0</c:v>
                </c:pt>
                <c:pt idx="3">
                  <c:v>922</c:v>
                </c:pt>
                <c:pt idx="4">
                  <c:v>15515</c:v>
                </c:pt>
                <c:pt idx="5">
                  <c:v>1394</c:v>
                </c:pt>
                <c:pt idx="6">
                  <c:v>5329</c:v>
                </c:pt>
                <c:pt idx="7">
                  <c:v>6044</c:v>
                </c:pt>
                <c:pt idx="8">
                  <c:v>16346</c:v>
                </c:pt>
                <c:pt idx="9">
                  <c:v>2661</c:v>
                </c:pt>
                <c:pt idx="10">
                  <c:v>25277</c:v>
                </c:pt>
                <c:pt idx="11">
                  <c:v>13748</c:v>
                </c:pt>
                <c:pt idx="12">
                  <c:v>4147</c:v>
                </c:pt>
                <c:pt idx="13">
                  <c:v>3051</c:v>
                </c:pt>
                <c:pt idx="14">
                  <c:v>10351</c:v>
                </c:pt>
                <c:pt idx="15">
                  <c:v>758</c:v>
                </c:pt>
                <c:pt idx="16">
                  <c:v>18704</c:v>
                </c:pt>
              </c:numCache>
            </c:numRef>
          </c:val>
          <c:extLst>
            <c:ext xmlns:c16="http://schemas.microsoft.com/office/drawing/2014/chart" uri="{C3380CC4-5D6E-409C-BE32-E72D297353CC}">
              <c16:uniqueId val="{00000002-933D-4762-A416-843DEF1B172E}"/>
            </c:ext>
          </c:extLst>
        </c:ser>
        <c:dLbls>
          <c:showLegendKey val="0"/>
          <c:showVal val="0"/>
          <c:showCatName val="0"/>
          <c:showSerName val="0"/>
          <c:showPercent val="0"/>
          <c:showBubbleSize val="0"/>
        </c:dLbls>
        <c:gapWidth val="150"/>
        <c:overlap val="100"/>
        <c:axId val="569136360"/>
        <c:axId val="569138656"/>
      </c:barChart>
      <c:catAx>
        <c:axId val="569136360"/>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9138656"/>
        <c:crosses val="autoZero"/>
        <c:auto val="1"/>
        <c:lblAlgn val="ctr"/>
        <c:lblOffset val="100"/>
        <c:noMultiLvlLbl val="0"/>
      </c:catAx>
      <c:valAx>
        <c:axId val="5691386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91363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dirty="0"/>
              <a:t>Sales Analysis</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Sheet5!$C$2</c:f>
              <c:strCache>
                <c:ptCount val="1"/>
                <c:pt idx="0">
                  <c:v>Delivery Truck</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Sheet5!$B$3:$B$19</c:f>
              <c:strCache>
                <c:ptCount val="17"/>
                <c:pt idx="0">
                  <c:v>Appliances</c:v>
                </c:pt>
                <c:pt idx="1">
                  <c:v>Binders and Binder Accessories</c:v>
                </c:pt>
                <c:pt idx="2">
                  <c:v>Bookcases</c:v>
                </c:pt>
                <c:pt idx="3">
                  <c:v>Chairs &amp; Chairmats</c:v>
                </c:pt>
                <c:pt idx="4">
                  <c:v>Computer Peripherals</c:v>
                </c:pt>
                <c:pt idx="5">
                  <c:v>Copiers and Fax</c:v>
                </c:pt>
                <c:pt idx="6">
                  <c:v>Envelopes</c:v>
                </c:pt>
                <c:pt idx="7">
                  <c:v>Labels</c:v>
                </c:pt>
                <c:pt idx="8">
                  <c:v>Office Furnishings</c:v>
                </c:pt>
                <c:pt idx="9">
                  <c:v>Office Machines</c:v>
                </c:pt>
                <c:pt idx="10">
                  <c:v>Paper</c:v>
                </c:pt>
                <c:pt idx="11">
                  <c:v>Pens &amp; Art Supplies</c:v>
                </c:pt>
                <c:pt idx="12">
                  <c:v>Rubber Bands</c:v>
                </c:pt>
                <c:pt idx="13">
                  <c:v>Scissors, Rulers and Trimmers</c:v>
                </c:pt>
                <c:pt idx="14">
                  <c:v>Storage &amp; Organization</c:v>
                </c:pt>
                <c:pt idx="15">
                  <c:v>Tables</c:v>
                </c:pt>
                <c:pt idx="16">
                  <c:v>Telephones and Communication</c:v>
                </c:pt>
              </c:strCache>
            </c:strRef>
          </c:cat>
          <c:val>
            <c:numRef>
              <c:f>Sheet5!$C$3:$C$19</c:f>
              <c:numCache>
                <c:formatCode>_ * #,##0_ ;_ * \-#,##0_ ;_ * "-"??_ ;_ @_ </c:formatCode>
                <c:ptCount val="17"/>
                <c:pt idx="0">
                  <c:v>358849</c:v>
                </c:pt>
                <c:pt idx="1">
                  <c:v>0</c:v>
                </c:pt>
                <c:pt idx="2">
                  <c:v>1222861</c:v>
                </c:pt>
                <c:pt idx="3">
                  <c:v>2441709</c:v>
                </c:pt>
                <c:pt idx="4">
                  <c:v>0</c:v>
                </c:pt>
                <c:pt idx="5">
                  <c:v>293497</c:v>
                </c:pt>
                <c:pt idx="6">
                  <c:v>0</c:v>
                </c:pt>
                <c:pt idx="7">
                  <c:v>0</c:v>
                </c:pt>
                <c:pt idx="8">
                  <c:v>7341</c:v>
                </c:pt>
                <c:pt idx="9">
                  <c:v>2460045</c:v>
                </c:pt>
                <c:pt idx="10">
                  <c:v>0</c:v>
                </c:pt>
                <c:pt idx="11">
                  <c:v>0</c:v>
                </c:pt>
                <c:pt idx="12">
                  <c:v>0</c:v>
                </c:pt>
                <c:pt idx="13">
                  <c:v>0</c:v>
                </c:pt>
                <c:pt idx="14">
                  <c:v>213517</c:v>
                </c:pt>
                <c:pt idx="15">
                  <c:v>2939102</c:v>
                </c:pt>
                <c:pt idx="16">
                  <c:v>0</c:v>
                </c:pt>
              </c:numCache>
            </c:numRef>
          </c:val>
          <c:extLst>
            <c:ext xmlns:c16="http://schemas.microsoft.com/office/drawing/2014/chart" uri="{C3380CC4-5D6E-409C-BE32-E72D297353CC}">
              <c16:uniqueId val="{00000000-0D68-4AD6-8277-E171953FE013}"/>
            </c:ext>
          </c:extLst>
        </c:ser>
        <c:ser>
          <c:idx val="1"/>
          <c:order val="1"/>
          <c:tx>
            <c:strRef>
              <c:f>Sheet5!$D$2</c:f>
              <c:strCache>
                <c:ptCount val="1"/>
                <c:pt idx="0">
                  <c:v>Express Air</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Sheet5!$B$3:$B$19</c:f>
              <c:strCache>
                <c:ptCount val="17"/>
                <c:pt idx="0">
                  <c:v>Appliances</c:v>
                </c:pt>
                <c:pt idx="1">
                  <c:v>Binders and Binder Accessories</c:v>
                </c:pt>
                <c:pt idx="2">
                  <c:v>Bookcases</c:v>
                </c:pt>
                <c:pt idx="3">
                  <c:v>Chairs &amp; Chairmats</c:v>
                </c:pt>
                <c:pt idx="4">
                  <c:v>Computer Peripherals</c:v>
                </c:pt>
                <c:pt idx="5">
                  <c:v>Copiers and Fax</c:v>
                </c:pt>
                <c:pt idx="6">
                  <c:v>Envelopes</c:v>
                </c:pt>
                <c:pt idx="7">
                  <c:v>Labels</c:v>
                </c:pt>
                <c:pt idx="8">
                  <c:v>Office Furnishings</c:v>
                </c:pt>
                <c:pt idx="9">
                  <c:v>Office Machines</c:v>
                </c:pt>
                <c:pt idx="10">
                  <c:v>Paper</c:v>
                </c:pt>
                <c:pt idx="11">
                  <c:v>Pens &amp; Art Supplies</c:v>
                </c:pt>
                <c:pt idx="12">
                  <c:v>Rubber Bands</c:v>
                </c:pt>
                <c:pt idx="13">
                  <c:v>Scissors, Rulers and Trimmers</c:v>
                </c:pt>
                <c:pt idx="14">
                  <c:v>Storage &amp; Organization</c:v>
                </c:pt>
                <c:pt idx="15">
                  <c:v>Tables</c:v>
                </c:pt>
                <c:pt idx="16">
                  <c:v>Telephones and Communication</c:v>
                </c:pt>
              </c:strCache>
            </c:strRef>
          </c:cat>
          <c:val>
            <c:numRef>
              <c:f>Sheet5!$D$3:$D$19</c:f>
              <c:numCache>
                <c:formatCode>_ * #,##0_ ;_ * \-#,##0_ ;_ * "-"??_ ;_ @_ </c:formatCode>
                <c:ptCount val="17"/>
                <c:pt idx="0">
                  <c:v>159024</c:v>
                </c:pt>
                <c:pt idx="1">
                  <c:v>188958</c:v>
                </c:pt>
                <c:pt idx="2">
                  <c:v>0</c:v>
                </c:pt>
                <c:pt idx="3">
                  <c:v>46219</c:v>
                </c:pt>
                <c:pt idx="4">
                  <c:v>165351</c:v>
                </c:pt>
                <c:pt idx="5">
                  <c:v>202666</c:v>
                </c:pt>
                <c:pt idx="6">
                  <c:v>47503</c:v>
                </c:pt>
                <c:pt idx="7">
                  <c:v>12761</c:v>
                </c:pt>
                <c:pt idx="8">
                  <c:v>170946</c:v>
                </c:pt>
                <c:pt idx="9">
                  <c:v>45024</c:v>
                </c:pt>
                <c:pt idx="10">
                  <c:v>110439</c:v>
                </c:pt>
                <c:pt idx="11">
                  <c:v>41758</c:v>
                </c:pt>
                <c:pt idx="12">
                  <c:v>2366</c:v>
                </c:pt>
                <c:pt idx="13">
                  <c:v>9092</c:v>
                </c:pt>
                <c:pt idx="14">
                  <c:v>229398</c:v>
                </c:pt>
                <c:pt idx="15">
                  <c:v>15773</c:v>
                </c:pt>
                <c:pt idx="16">
                  <c:v>450999</c:v>
                </c:pt>
              </c:numCache>
            </c:numRef>
          </c:val>
          <c:extLst>
            <c:ext xmlns:c16="http://schemas.microsoft.com/office/drawing/2014/chart" uri="{C3380CC4-5D6E-409C-BE32-E72D297353CC}">
              <c16:uniqueId val="{00000001-0D68-4AD6-8277-E171953FE013}"/>
            </c:ext>
          </c:extLst>
        </c:ser>
        <c:ser>
          <c:idx val="2"/>
          <c:order val="2"/>
          <c:tx>
            <c:strRef>
              <c:f>Sheet5!$E$2</c:f>
              <c:strCache>
                <c:ptCount val="1"/>
                <c:pt idx="0">
                  <c:v>Regular Air</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Sheet5!$B$3:$B$19</c:f>
              <c:strCache>
                <c:ptCount val="17"/>
                <c:pt idx="0">
                  <c:v>Appliances</c:v>
                </c:pt>
                <c:pt idx="1">
                  <c:v>Binders and Binder Accessories</c:v>
                </c:pt>
                <c:pt idx="2">
                  <c:v>Bookcases</c:v>
                </c:pt>
                <c:pt idx="3">
                  <c:v>Chairs &amp; Chairmats</c:v>
                </c:pt>
                <c:pt idx="4">
                  <c:v>Computer Peripherals</c:v>
                </c:pt>
                <c:pt idx="5">
                  <c:v>Copiers and Fax</c:v>
                </c:pt>
                <c:pt idx="6">
                  <c:v>Envelopes</c:v>
                </c:pt>
                <c:pt idx="7">
                  <c:v>Labels</c:v>
                </c:pt>
                <c:pt idx="8">
                  <c:v>Office Furnishings</c:v>
                </c:pt>
                <c:pt idx="9">
                  <c:v>Office Machines</c:v>
                </c:pt>
                <c:pt idx="10">
                  <c:v>Paper</c:v>
                </c:pt>
                <c:pt idx="11">
                  <c:v>Pens &amp; Art Supplies</c:v>
                </c:pt>
                <c:pt idx="12">
                  <c:v>Rubber Bands</c:v>
                </c:pt>
                <c:pt idx="13">
                  <c:v>Scissors, Rulers and Trimmers</c:v>
                </c:pt>
                <c:pt idx="14">
                  <c:v>Storage &amp; Organization</c:v>
                </c:pt>
                <c:pt idx="15">
                  <c:v>Tables</c:v>
                </c:pt>
                <c:pt idx="16">
                  <c:v>Telephones and Communication</c:v>
                </c:pt>
              </c:strCache>
            </c:strRef>
          </c:cat>
          <c:val>
            <c:numRef>
              <c:f>Sheet5!$E$3:$E$19</c:f>
              <c:numCache>
                <c:formatCode>_ * #,##0_ ;_ * \-#,##0_ ;_ * "-"??_ ;_ @_ </c:formatCode>
                <c:ptCount val="17"/>
                <c:pt idx="0">
                  <c:v>668930</c:v>
                </c:pt>
                <c:pt idx="1">
                  <c:v>1477135</c:v>
                </c:pt>
                <c:pt idx="2">
                  <c:v>0</c:v>
                </c:pt>
                <c:pt idx="3">
                  <c:v>281743</c:v>
                </c:pt>
                <c:pt idx="4">
                  <c:v>1133279</c:v>
                </c:pt>
                <c:pt idx="5">
                  <c:v>1336308</c:v>
                </c:pt>
                <c:pt idx="6">
                  <c:v>245686</c:v>
                </c:pt>
                <c:pt idx="7">
                  <c:v>50205</c:v>
                </c:pt>
                <c:pt idx="8">
                  <c:v>899606</c:v>
                </c:pt>
                <c:pt idx="9">
                  <c:v>873931</c:v>
                </c:pt>
                <c:pt idx="10">
                  <c:v>613056</c:v>
                </c:pt>
                <c:pt idx="11">
                  <c:v>222595</c:v>
                </c:pt>
                <c:pt idx="12">
                  <c:v>23146</c:v>
                </c:pt>
                <c:pt idx="13">
                  <c:v>149463</c:v>
                </c:pt>
                <c:pt idx="14">
                  <c:v>1288606</c:v>
                </c:pt>
                <c:pt idx="15">
                  <c:v>158325</c:v>
                </c:pt>
                <c:pt idx="16">
                  <c:v>2643815</c:v>
                </c:pt>
              </c:numCache>
            </c:numRef>
          </c:val>
          <c:extLst>
            <c:ext xmlns:c16="http://schemas.microsoft.com/office/drawing/2014/chart" uri="{C3380CC4-5D6E-409C-BE32-E72D297353CC}">
              <c16:uniqueId val="{00000002-0D68-4AD6-8277-E171953FE013}"/>
            </c:ext>
          </c:extLst>
        </c:ser>
        <c:dLbls>
          <c:showLegendKey val="0"/>
          <c:showVal val="0"/>
          <c:showCatName val="0"/>
          <c:showSerName val="0"/>
          <c:showPercent val="0"/>
          <c:showBubbleSize val="0"/>
        </c:dLbls>
        <c:gapWidth val="150"/>
        <c:overlap val="100"/>
        <c:axId val="563051088"/>
        <c:axId val="563047480"/>
      </c:barChart>
      <c:catAx>
        <c:axId val="56305108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047480"/>
        <c:crosses val="autoZero"/>
        <c:auto val="1"/>
        <c:lblAlgn val="ctr"/>
        <c:lblOffset val="100"/>
        <c:noMultiLvlLbl val="0"/>
      </c:catAx>
      <c:valAx>
        <c:axId val="563047480"/>
        <c:scaling>
          <c:orientation val="minMax"/>
        </c:scaling>
        <c:delete val="0"/>
        <c:axPos val="b"/>
        <c:numFmt formatCode="_ * #,##0_ ;_ * \-#,##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0510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Sheet4!$B$3:$B$9</cx:f>
        <cx:lvl ptCount="7">
          <cx:pt idx="0">Jumbo Box</cx:pt>
          <cx:pt idx="1">Jumbo Drum</cx:pt>
          <cx:pt idx="2">Large Box</cx:pt>
          <cx:pt idx="3">Medium Box</cx:pt>
          <cx:pt idx="4">Small Box</cx:pt>
          <cx:pt idx="5">Small Pack</cx:pt>
          <cx:pt idx="6">Wrap Bag</cx:pt>
        </cx:lvl>
      </cx:strDim>
      <cx:numDim type="val">
        <cx:f>Sheet4!$F$3:$F$9</cx:f>
        <cx:lvl ptCount="7" formatCode="_ * #,##0_ ;_ * \-#,##0_ ;_ * &quot;-&quot;??_ ;_ @_ ">
          <cx:pt idx="0">4554165</cx:pt>
          <cx:pt idx="1">5382756</cx:pt>
          <cx:pt idx="2">3197166</cx:pt>
          <cx:pt idx="3">1165242</cx:pt>
          <cx:pt idx="4">8246744</cx:pt>
          <cx:pt idx="5">894136</cx:pt>
          <cx:pt idx="6">460818</cx:pt>
        </cx:lvl>
      </cx:numDim>
    </cx:data>
  </cx:chartData>
  <cx:chart>
    <cx:title pos="t" align="ctr" overlay="0">
      <cx:tx>
        <cx:txData>
          <cx:v>Sales</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Sales</a:t>
          </a:r>
        </a:p>
      </cx:txPr>
    </cx:title>
    <cx:plotArea>
      <cx:plotAreaRegion>
        <cx:series layoutId="clusteredColumn" uniqueId="{02EC89CA-9717-48B8-986A-3B8CFAE95C9C}">
          <cx:tx>
            <cx:txData>
              <cx:f>Sheet4!$F$2</cx:f>
              <cx:v>Total</cx:v>
            </cx:txData>
          </cx:tx>
          <cx:dataId val="0"/>
          <cx:layoutPr>
            <cx:aggregation/>
          </cx:layoutPr>
          <cx:axisId val="1"/>
        </cx:series>
        <cx:series layoutId="paretoLine" ownerIdx="0" uniqueId="{0593D977-18BE-45DD-8A21-DD40997EF38B}">
          <cx:axisId val="2"/>
        </cx:series>
      </cx:plotAreaRegion>
      <cx:axis id="0">
        <cx:catScaling gapWidth="0"/>
        <cx:tickLabels/>
      </cx:axis>
      <cx:axis id="1">
        <cx:valScaling/>
        <cx:tickLabels/>
      </cx:axis>
      <cx:axis id="2">
        <cx:valScaling max="1" min="0"/>
        <cx:units unit="percentage"/>
        <cx:tickLabels/>
      </cx:axis>
    </cx:plotArea>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Sheet4!$H$3:$H$9</cx:f>
        <cx:lvl ptCount="7">
          <cx:pt idx="0">Jumbo Box</cx:pt>
          <cx:pt idx="1">Jumbo Drum</cx:pt>
          <cx:pt idx="2">Large Box</cx:pt>
          <cx:pt idx="3">Medium Box</cx:pt>
          <cx:pt idx="4">Small Box</cx:pt>
          <cx:pt idx="5">Small Pack</cx:pt>
          <cx:pt idx="6">Wrap Bag</cx:pt>
        </cx:lvl>
      </cx:strDim>
      <cx:numDim type="val">
        <cx:f>Sheet4!$L$3:$L$9</cx:f>
        <cx:lvl ptCount="7" formatCode="_ * #,##0_ ;_ * \-#,##0_ ;_ * &quot;-&quot;??_ ;_ @_ ">
          <cx:pt idx="0">12606</cx:pt>
          <cx:pt idx="1">14240</cx:pt>
          <cx:pt idx="2">9206</cx:pt>
          <cx:pt idx="3">8689</cx:pt>
          <cx:pt idx="4">104488</cx:pt>
          <cx:pt idx="5">23564</cx:pt>
          <cx:pt idx="6">28174</cx:pt>
        </cx:lvl>
      </cx:numDim>
    </cx:data>
  </cx:chartData>
  <cx:chart>
    <cx:title pos="t" align="ctr" overlay="0">
      <cx:tx>
        <cx:txData>
          <cx:v>Order Quantity</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Order Quantity</a:t>
          </a:r>
        </a:p>
      </cx:txPr>
    </cx:title>
    <cx:plotArea>
      <cx:plotAreaRegion>
        <cx:series layoutId="clusteredColumn" uniqueId="{BCC98D2A-6FB1-4A54-98A5-952606096419}">
          <cx:tx>
            <cx:txData>
              <cx:f>Sheet4!$L$2</cx:f>
              <cx:v>Total</cx:v>
            </cx:txData>
          </cx:tx>
          <cx:dataId val="0"/>
          <cx:layoutPr>
            <cx:aggregation/>
          </cx:layoutPr>
          <cx:axisId val="1"/>
        </cx:series>
        <cx:series layoutId="paretoLine" ownerIdx="0" uniqueId="{4BB84534-B31C-491A-82E1-43BD9E427B47}">
          <cx:axisId val="2"/>
        </cx:series>
      </cx:plotAreaRegion>
      <cx:axis id="0">
        <cx:catScaling gapWidth="0"/>
        <cx:tickLabels/>
      </cx:axis>
      <cx:axis id="1">
        <cx:valScaling/>
        <cx:tickLabels/>
      </cx:axis>
      <cx:axis id="2">
        <cx:valScaling max="1" min="0"/>
        <cx:units unit="percentage"/>
        <cx:tickLabels/>
      </cx:axis>
    </cx:plotArea>
  </cx:chart>
  <cx:clrMapOvr bg1="lt1" tx1="dk1" bg2="lt2" tx2="dk2" accent1="accent1" accent2="accent2" accent3="accent3" accent4="accent4" accent5="accent5" accent6="accent6" hlink="hlink" folHlink="folHlink"/>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Sheet5!$B$3:$B$19</cx:f>
        <cx:lvl ptCount="17">
          <cx:pt idx="0">Appliances</cx:pt>
          <cx:pt idx="1">Binders and Binder Accessories</cx:pt>
          <cx:pt idx="2">Bookcases</cx:pt>
          <cx:pt idx="3">Chairs &amp; Chairmats</cx:pt>
          <cx:pt idx="4">Computer Peripherals</cx:pt>
          <cx:pt idx="5">Copiers and Fax</cx:pt>
          <cx:pt idx="6">Envelopes</cx:pt>
          <cx:pt idx="7">Labels</cx:pt>
          <cx:pt idx="8">Office Furnishings</cx:pt>
          <cx:pt idx="9">Office Machines</cx:pt>
          <cx:pt idx="10">Paper</cx:pt>
          <cx:pt idx="11">Pens &amp; Art Supplies</cx:pt>
          <cx:pt idx="12">Rubber Bands</cx:pt>
          <cx:pt idx="13">Scissors, Rulers and Trimmers</cx:pt>
          <cx:pt idx="14">Storage &amp; Organization</cx:pt>
          <cx:pt idx="15">Tables</cx:pt>
          <cx:pt idx="16">Telephones and Communication</cx:pt>
        </cx:lvl>
      </cx:strDim>
      <cx:numDim type="val">
        <cx:f>Sheet5!$F$3:$F$19</cx:f>
        <cx:lvl ptCount="17" formatCode="_ * #,##0_ ;_ * \-#,##0_ ;_ * &quot;-&quot;??_ ;_ @_ ">
          <cx:pt idx="0">1186803</cx:pt>
          <cx:pt idx="1">1666093</cx:pt>
          <cx:pt idx="2">1222861</cx:pt>
          <cx:pt idx="3">2769671</cx:pt>
          <cx:pt idx="4">1298630</cx:pt>
          <cx:pt idx="5">1832471</cx:pt>
          <cx:pt idx="6">293189</cx:pt>
          <cx:pt idx="7">62966</cx:pt>
          <cx:pt idx="8">1077893</cx:pt>
          <cx:pt idx="9">3379000</cx:pt>
          <cx:pt idx="10">723495</cx:pt>
          <cx:pt idx="11">264353</cx:pt>
          <cx:pt idx="12">25512</cx:pt>
          <cx:pt idx="13">158555</cx:pt>
          <cx:pt idx="14">1731521</cx:pt>
          <cx:pt idx="15">3113200</cx:pt>
          <cx:pt idx="16">3094814</cx:pt>
        </cx:lvl>
      </cx:numDim>
    </cx:data>
  </cx:chartData>
  <cx:chart>
    <cx:title pos="t" align="ctr" overlay="0">
      <cx:tx>
        <cx:txData>
          <cx:v>Sales</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Sales</a:t>
          </a:r>
        </a:p>
      </cx:txPr>
    </cx:title>
    <cx:plotArea>
      <cx:plotAreaRegion>
        <cx:series layoutId="clusteredColumn" uniqueId="{FC933D70-B743-46FE-A4B5-576670163309}">
          <cx:tx>
            <cx:txData>
              <cx:f>Sheet5!$F$2</cx:f>
              <cx:v>Total</cx:v>
            </cx:txData>
          </cx:tx>
          <cx:dataId val="0"/>
          <cx:layoutPr>
            <cx:aggregation/>
          </cx:layoutPr>
          <cx:axisId val="1"/>
        </cx:series>
        <cx:series layoutId="paretoLine" ownerIdx="0" uniqueId="{3D42EB7E-CD41-4354-BC40-2CDE37133509}">
          <cx:axisId val="2"/>
        </cx:series>
      </cx:plotAreaRegion>
      <cx:axis id="0">
        <cx:catScaling gapWidth="0"/>
        <cx:tickLabels/>
      </cx:axis>
      <cx:axis id="1">
        <cx:valScaling/>
        <cx:tickLabels/>
      </cx:axis>
      <cx:axis id="2">
        <cx:valScaling max="1" min="0"/>
        <cx:units unit="percentage"/>
        <cx:tickLabels/>
      </cx:axis>
    </cx:plotArea>
  </cx:chart>
  <cx:clrMapOvr bg1="lt1" tx1="dk1" bg2="lt2" tx2="dk2" accent1="accent1" accent2="accent2" accent3="accent3" accent4="accent4" accent5="accent5" accent6="accent6" hlink="hlink" folHlink="folHlink"/>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Sheet5!$H$3:$H$19</cx:f>
        <cx:lvl ptCount="17">
          <cx:pt idx="0">Appliances</cx:pt>
          <cx:pt idx="1">Binders and Binder Accessories</cx:pt>
          <cx:pt idx="2">Bookcases</cx:pt>
          <cx:pt idx="3">Chairs &amp; Chairmats</cx:pt>
          <cx:pt idx="4">Computer Peripherals</cx:pt>
          <cx:pt idx="5">Copiers and Fax</cx:pt>
          <cx:pt idx="6">Envelopes</cx:pt>
          <cx:pt idx="7">Labels</cx:pt>
          <cx:pt idx="8">Office Furnishings</cx:pt>
          <cx:pt idx="9">Office Machines</cx:pt>
          <cx:pt idx="10">Paper</cx:pt>
          <cx:pt idx="11">Pens &amp; Art Supplies</cx:pt>
          <cx:pt idx="12">Rubber Bands</cx:pt>
          <cx:pt idx="13">Scissors, Rulers and Trimmers</cx:pt>
          <cx:pt idx="14">Storage &amp; Organization</cx:pt>
          <cx:pt idx="15">Tables</cx:pt>
          <cx:pt idx="16">Telephones and Communication</cx:pt>
        </cx:lvl>
      </cx:strDim>
      <cx:numDim type="val">
        <cx:f>Sheet5!$L$3:$L$19</cx:f>
        <cx:lvl ptCount="17" formatCode="_ * #,##0_ ;_ * \-#,##0_ ;_ * &quot;-&quot;??_ ;_ @_ ">
          <cx:pt idx="0">10047</cx:pt>
          <cx:pt idx="1">21356</cx:pt>
          <cx:pt idx="2">4443</cx:pt>
          <cx:pt idx="3">8780</cx:pt>
          <cx:pt idx="4">18111</cx:pt>
          <cx:pt idx="5">2069</cx:pt>
          <cx:pt idx="6">6155</cx:pt>
          <cx:pt idx="7">6924</cx:pt>
          <cx:pt idx="8">19153</cx:pt>
          <cx:pt idx="9">7396</cx:pt>
          <cx:pt idx="10">29108</cx:pt>
          <cx:pt idx="11">15727</cx:pt>
          <cx:pt idx="12">4609</cx:pt>
          <cx:pt idx="13">3591</cx:pt>
          <cx:pt idx="14">13090</cx:pt>
          <cx:pt idx="15">8604</cx:pt>
          <cx:pt idx="16">21804</cx:pt>
        </cx:lvl>
      </cx:numDim>
    </cx:data>
  </cx:chartData>
  <cx:chart>
    <cx:title pos="t" align="ctr" overlay="0">
      <cx:tx>
        <cx:txData>
          <cx:v>Order Quantity</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Order Quantity</a:t>
          </a:r>
        </a:p>
      </cx:txPr>
    </cx:title>
    <cx:plotArea>
      <cx:plotAreaRegion>
        <cx:series layoutId="clusteredColumn" uniqueId="{645BE14C-0B29-4D34-8D5D-C6E18FEA4522}">
          <cx:tx>
            <cx:txData>
              <cx:f>Sheet5!$L$2</cx:f>
              <cx:v>Total</cx:v>
            </cx:txData>
          </cx:tx>
          <cx:dataId val="0"/>
          <cx:layoutPr>
            <cx:aggregation/>
          </cx:layoutPr>
          <cx:axisId val="1"/>
        </cx:series>
        <cx:series layoutId="paretoLine" ownerIdx="0" uniqueId="{DC8E94F0-B535-43E4-A813-BA4B0C7BE799}">
          <cx:axisId val="2"/>
        </cx:series>
      </cx:plotAreaRegion>
      <cx:axis id="0">
        <cx:catScaling gapWidth="0"/>
        <cx:tickLabels/>
      </cx:axis>
      <cx:axis id="1">
        <cx:valScaling/>
        <cx:tickLabels/>
      </cx:axis>
      <cx:axis id="2">
        <cx:valScaling max="1" min="0"/>
        <cx:units unit="percentage"/>
        <cx:tickLabels/>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0.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60.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4F2F47-6396-42F8-AC10-C3A36892A9FC}" type="doc">
      <dgm:prSet loTypeId="urn:diagrams.loki3.com/BracketList" loCatId="list" qsTypeId="urn:microsoft.com/office/officeart/2005/8/quickstyle/3d1" qsCatId="3D" csTypeId="urn:microsoft.com/office/officeart/2005/8/colors/accent1_2" csCatId="accent1" phldr="1"/>
      <dgm:spPr/>
      <dgm:t>
        <a:bodyPr/>
        <a:lstStyle/>
        <a:p>
          <a:endParaRPr lang="en-IN"/>
        </a:p>
      </dgm:t>
    </dgm:pt>
    <dgm:pt modelId="{B816F8BC-2E93-4748-8E92-225C91A97F98}">
      <dgm:prSet phldrT="[Text]"/>
      <dgm:spPr/>
      <dgm:t>
        <a:bodyPr/>
        <a:lstStyle/>
        <a:p>
          <a:r>
            <a:rPr lang="en-IN" dirty="0"/>
            <a:t>Business Objective</a:t>
          </a:r>
        </a:p>
      </dgm:t>
    </dgm:pt>
    <dgm:pt modelId="{65A056C7-B7CD-44A0-BAC5-89718271ADC4}" type="parTrans" cxnId="{60C43CB7-5EF4-464D-97CD-D383F7CCBB52}">
      <dgm:prSet/>
      <dgm:spPr/>
      <dgm:t>
        <a:bodyPr/>
        <a:lstStyle/>
        <a:p>
          <a:endParaRPr lang="en-IN"/>
        </a:p>
      </dgm:t>
    </dgm:pt>
    <dgm:pt modelId="{6F708AF1-7C0F-4C5D-97F0-E005277C9A2B}" type="sibTrans" cxnId="{60C43CB7-5EF4-464D-97CD-D383F7CCBB52}">
      <dgm:prSet/>
      <dgm:spPr/>
      <dgm:t>
        <a:bodyPr/>
        <a:lstStyle/>
        <a:p>
          <a:endParaRPr lang="en-IN"/>
        </a:p>
      </dgm:t>
    </dgm:pt>
    <dgm:pt modelId="{661336B1-F9F7-439D-BE5F-9E4F677A0732}">
      <dgm:prSet phldrT="[Text]"/>
      <dgm:spPr/>
      <dgm:t>
        <a:bodyPr/>
        <a:lstStyle/>
        <a:p>
          <a:r>
            <a:rPr lang="en-IN" dirty="0"/>
            <a:t>Predict the shipping mode for the parcels</a:t>
          </a:r>
        </a:p>
      </dgm:t>
    </dgm:pt>
    <dgm:pt modelId="{3910EF83-9CD1-47FC-AC0E-1849BB747418}" type="parTrans" cxnId="{F681380C-8C42-4710-8A05-F60DDA1C05BA}">
      <dgm:prSet/>
      <dgm:spPr/>
      <dgm:t>
        <a:bodyPr/>
        <a:lstStyle/>
        <a:p>
          <a:endParaRPr lang="en-IN"/>
        </a:p>
      </dgm:t>
    </dgm:pt>
    <dgm:pt modelId="{AFC69D45-4126-4361-AC3C-4B1660F8F5B6}" type="sibTrans" cxnId="{F681380C-8C42-4710-8A05-F60DDA1C05BA}">
      <dgm:prSet/>
      <dgm:spPr/>
      <dgm:t>
        <a:bodyPr/>
        <a:lstStyle/>
        <a:p>
          <a:endParaRPr lang="en-IN"/>
        </a:p>
      </dgm:t>
    </dgm:pt>
    <dgm:pt modelId="{D618478F-F5EA-4E20-93F3-EA764A510DB1}">
      <dgm:prSet phldrT="[Text]"/>
      <dgm:spPr/>
      <dgm:t>
        <a:bodyPr/>
        <a:lstStyle/>
        <a:p>
          <a:r>
            <a:rPr lang="en-IN" dirty="0"/>
            <a:t>Data Understanding</a:t>
          </a:r>
        </a:p>
      </dgm:t>
    </dgm:pt>
    <dgm:pt modelId="{FF3EAD54-BBFA-4AF4-98E7-B4E9FD033E25}" type="parTrans" cxnId="{4E40D775-6844-4335-9561-FDD2DDF1A9D9}">
      <dgm:prSet/>
      <dgm:spPr/>
      <dgm:t>
        <a:bodyPr/>
        <a:lstStyle/>
        <a:p>
          <a:endParaRPr lang="en-IN"/>
        </a:p>
      </dgm:t>
    </dgm:pt>
    <dgm:pt modelId="{B952B6BE-6B77-4D71-B70A-36C0E118FD83}" type="sibTrans" cxnId="{4E40D775-6844-4335-9561-FDD2DDF1A9D9}">
      <dgm:prSet/>
      <dgm:spPr/>
      <dgm:t>
        <a:bodyPr/>
        <a:lstStyle/>
        <a:p>
          <a:endParaRPr lang="en-IN"/>
        </a:p>
      </dgm:t>
    </dgm:pt>
    <dgm:pt modelId="{83C25334-251F-4967-8FFF-F60F11447076}">
      <dgm:prSet phldrT="[Text]"/>
      <dgm:spPr/>
      <dgm:t>
        <a:bodyPr/>
        <a:lstStyle/>
        <a:p>
          <a:r>
            <a:rPr lang="en-IN" dirty="0"/>
            <a:t>File Name: Inventory</a:t>
          </a:r>
        </a:p>
      </dgm:t>
    </dgm:pt>
    <dgm:pt modelId="{F2A9C410-25CF-4639-8C39-E2D133A69715}" type="parTrans" cxnId="{0D906CEE-BA6D-4037-8779-828F2113548E}">
      <dgm:prSet/>
      <dgm:spPr/>
      <dgm:t>
        <a:bodyPr/>
        <a:lstStyle/>
        <a:p>
          <a:endParaRPr lang="en-IN"/>
        </a:p>
      </dgm:t>
    </dgm:pt>
    <dgm:pt modelId="{8D540A2B-7A7C-49C7-8419-C4E929D4DA96}" type="sibTrans" cxnId="{0D906CEE-BA6D-4037-8779-828F2113548E}">
      <dgm:prSet/>
      <dgm:spPr/>
      <dgm:t>
        <a:bodyPr/>
        <a:lstStyle/>
        <a:p>
          <a:endParaRPr lang="en-IN"/>
        </a:p>
      </dgm:t>
    </dgm:pt>
    <dgm:pt modelId="{B456CF88-A92D-4CAC-9403-37070A6B2AAB}">
      <dgm:prSet phldrT="[Text]"/>
      <dgm:spPr/>
      <dgm:t>
        <a:bodyPr/>
        <a:lstStyle/>
        <a:p>
          <a:r>
            <a:rPr lang="en-IN" dirty="0"/>
            <a:t>Time Period: 2007 to 2010</a:t>
          </a:r>
        </a:p>
      </dgm:t>
    </dgm:pt>
    <dgm:pt modelId="{531AABCE-8B1A-4D90-9997-F8D1ACE2D68D}" type="parTrans" cxnId="{D5380D26-6375-4A13-BC57-772AC8C991AE}">
      <dgm:prSet/>
      <dgm:spPr/>
      <dgm:t>
        <a:bodyPr/>
        <a:lstStyle/>
        <a:p>
          <a:endParaRPr lang="en-IN"/>
        </a:p>
      </dgm:t>
    </dgm:pt>
    <dgm:pt modelId="{AF948566-2DD5-4C25-88FC-6E254CB37347}" type="sibTrans" cxnId="{D5380D26-6375-4A13-BC57-772AC8C991AE}">
      <dgm:prSet/>
      <dgm:spPr/>
      <dgm:t>
        <a:bodyPr/>
        <a:lstStyle/>
        <a:p>
          <a:endParaRPr lang="en-IN"/>
        </a:p>
      </dgm:t>
    </dgm:pt>
    <dgm:pt modelId="{F42AAC01-4380-4AC6-8D41-56F0D51CFF31}" type="pres">
      <dgm:prSet presAssocID="{494F2F47-6396-42F8-AC10-C3A36892A9FC}" presName="Name0" presStyleCnt="0">
        <dgm:presLayoutVars>
          <dgm:dir/>
          <dgm:animLvl val="lvl"/>
          <dgm:resizeHandles val="exact"/>
        </dgm:presLayoutVars>
      </dgm:prSet>
      <dgm:spPr/>
      <dgm:t>
        <a:bodyPr/>
        <a:lstStyle/>
        <a:p>
          <a:endParaRPr lang="en-US"/>
        </a:p>
      </dgm:t>
    </dgm:pt>
    <dgm:pt modelId="{0ECB30BC-BA9A-405F-8C79-CAE9A472E571}" type="pres">
      <dgm:prSet presAssocID="{B816F8BC-2E93-4748-8E92-225C91A97F98}" presName="linNode" presStyleCnt="0"/>
      <dgm:spPr/>
    </dgm:pt>
    <dgm:pt modelId="{68AF7D43-51E3-4A45-A295-342044F9D731}" type="pres">
      <dgm:prSet presAssocID="{B816F8BC-2E93-4748-8E92-225C91A97F98}" presName="parTx" presStyleLbl="revTx" presStyleIdx="0" presStyleCnt="2">
        <dgm:presLayoutVars>
          <dgm:chMax val="1"/>
          <dgm:bulletEnabled val="1"/>
        </dgm:presLayoutVars>
      </dgm:prSet>
      <dgm:spPr/>
      <dgm:t>
        <a:bodyPr/>
        <a:lstStyle/>
        <a:p>
          <a:endParaRPr lang="en-US"/>
        </a:p>
      </dgm:t>
    </dgm:pt>
    <dgm:pt modelId="{FA71C927-DD3A-4EC6-BEB6-C00F5A782D4D}" type="pres">
      <dgm:prSet presAssocID="{B816F8BC-2E93-4748-8E92-225C91A97F98}" presName="bracket" presStyleLbl="parChTrans1D1" presStyleIdx="0" presStyleCnt="2"/>
      <dgm:spPr/>
    </dgm:pt>
    <dgm:pt modelId="{AFF7752D-DA70-4F1B-B628-7B7E7385FBA8}" type="pres">
      <dgm:prSet presAssocID="{B816F8BC-2E93-4748-8E92-225C91A97F98}" presName="spH" presStyleCnt="0"/>
      <dgm:spPr/>
    </dgm:pt>
    <dgm:pt modelId="{C19E0FAA-1F7A-4D73-9626-109B376B8529}" type="pres">
      <dgm:prSet presAssocID="{B816F8BC-2E93-4748-8E92-225C91A97F98}" presName="desTx" presStyleLbl="node1" presStyleIdx="0" presStyleCnt="2">
        <dgm:presLayoutVars>
          <dgm:bulletEnabled val="1"/>
        </dgm:presLayoutVars>
      </dgm:prSet>
      <dgm:spPr/>
      <dgm:t>
        <a:bodyPr/>
        <a:lstStyle/>
        <a:p>
          <a:endParaRPr lang="en-US"/>
        </a:p>
      </dgm:t>
    </dgm:pt>
    <dgm:pt modelId="{5909AD21-2583-4329-8727-B4DF096436BA}" type="pres">
      <dgm:prSet presAssocID="{6F708AF1-7C0F-4C5D-97F0-E005277C9A2B}" presName="spV" presStyleCnt="0"/>
      <dgm:spPr/>
    </dgm:pt>
    <dgm:pt modelId="{AA89869D-42DA-40AC-8255-DED7BDDD87BD}" type="pres">
      <dgm:prSet presAssocID="{D618478F-F5EA-4E20-93F3-EA764A510DB1}" presName="linNode" presStyleCnt="0"/>
      <dgm:spPr/>
    </dgm:pt>
    <dgm:pt modelId="{9C36687B-087D-4F02-9D32-BC7DF91F39CE}" type="pres">
      <dgm:prSet presAssocID="{D618478F-F5EA-4E20-93F3-EA764A510DB1}" presName="parTx" presStyleLbl="revTx" presStyleIdx="1" presStyleCnt="2">
        <dgm:presLayoutVars>
          <dgm:chMax val="1"/>
          <dgm:bulletEnabled val="1"/>
        </dgm:presLayoutVars>
      </dgm:prSet>
      <dgm:spPr/>
      <dgm:t>
        <a:bodyPr/>
        <a:lstStyle/>
        <a:p>
          <a:endParaRPr lang="en-US"/>
        </a:p>
      </dgm:t>
    </dgm:pt>
    <dgm:pt modelId="{FF5C3388-5100-47D6-B3CD-8F88C538E3B5}" type="pres">
      <dgm:prSet presAssocID="{D618478F-F5EA-4E20-93F3-EA764A510DB1}" presName="bracket" presStyleLbl="parChTrans1D1" presStyleIdx="1" presStyleCnt="2"/>
      <dgm:spPr/>
    </dgm:pt>
    <dgm:pt modelId="{4BBFDDE1-4CE8-4882-A5D2-2149D81D7771}" type="pres">
      <dgm:prSet presAssocID="{D618478F-F5EA-4E20-93F3-EA764A510DB1}" presName="spH" presStyleCnt="0"/>
      <dgm:spPr/>
    </dgm:pt>
    <dgm:pt modelId="{FE440C18-C3B3-47A4-BD38-53E70940DFEE}" type="pres">
      <dgm:prSet presAssocID="{D618478F-F5EA-4E20-93F3-EA764A510DB1}" presName="desTx" presStyleLbl="node1" presStyleIdx="1" presStyleCnt="2">
        <dgm:presLayoutVars>
          <dgm:bulletEnabled val="1"/>
        </dgm:presLayoutVars>
      </dgm:prSet>
      <dgm:spPr/>
      <dgm:t>
        <a:bodyPr/>
        <a:lstStyle/>
        <a:p>
          <a:endParaRPr lang="en-US"/>
        </a:p>
      </dgm:t>
    </dgm:pt>
  </dgm:ptLst>
  <dgm:cxnLst>
    <dgm:cxn modelId="{9FEB74B4-78DB-44A8-B84B-F09E02AEDEFE}" type="presOf" srcId="{B816F8BC-2E93-4748-8E92-225C91A97F98}" destId="{68AF7D43-51E3-4A45-A295-342044F9D731}" srcOrd="0" destOrd="0" presId="urn:diagrams.loki3.com/BracketList"/>
    <dgm:cxn modelId="{4E40D775-6844-4335-9561-FDD2DDF1A9D9}" srcId="{494F2F47-6396-42F8-AC10-C3A36892A9FC}" destId="{D618478F-F5EA-4E20-93F3-EA764A510DB1}" srcOrd="1" destOrd="0" parTransId="{FF3EAD54-BBFA-4AF4-98E7-B4E9FD033E25}" sibTransId="{B952B6BE-6B77-4D71-B70A-36C0E118FD83}"/>
    <dgm:cxn modelId="{796366E3-5FEE-4262-A744-9E1D97EF69BB}" type="presOf" srcId="{B456CF88-A92D-4CAC-9403-37070A6B2AAB}" destId="{FE440C18-C3B3-47A4-BD38-53E70940DFEE}" srcOrd="0" destOrd="1" presId="urn:diagrams.loki3.com/BracketList"/>
    <dgm:cxn modelId="{1B515577-C568-4A3A-821D-6A0CB4C69917}" type="presOf" srcId="{83C25334-251F-4967-8FFF-F60F11447076}" destId="{FE440C18-C3B3-47A4-BD38-53E70940DFEE}" srcOrd="0" destOrd="0" presId="urn:diagrams.loki3.com/BracketList"/>
    <dgm:cxn modelId="{96C225D9-6038-468D-831B-7D27D4B8E551}" type="presOf" srcId="{661336B1-F9F7-439D-BE5F-9E4F677A0732}" destId="{C19E0FAA-1F7A-4D73-9626-109B376B8529}" srcOrd="0" destOrd="0" presId="urn:diagrams.loki3.com/BracketList"/>
    <dgm:cxn modelId="{0D906CEE-BA6D-4037-8779-828F2113548E}" srcId="{D618478F-F5EA-4E20-93F3-EA764A510DB1}" destId="{83C25334-251F-4967-8FFF-F60F11447076}" srcOrd="0" destOrd="0" parTransId="{F2A9C410-25CF-4639-8C39-E2D133A69715}" sibTransId="{8D540A2B-7A7C-49C7-8419-C4E929D4DA96}"/>
    <dgm:cxn modelId="{F446BF0D-EAA6-4AC1-ACEE-372770F17E7B}" type="presOf" srcId="{D618478F-F5EA-4E20-93F3-EA764A510DB1}" destId="{9C36687B-087D-4F02-9D32-BC7DF91F39CE}" srcOrd="0" destOrd="0" presId="urn:diagrams.loki3.com/BracketList"/>
    <dgm:cxn modelId="{228C7261-5CBD-44FD-A7CA-86698B180317}" type="presOf" srcId="{494F2F47-6396-42F8-AC10-C3A36892A9FC}" destId="{F42AAC01-4380-4AC6-8D41-56F0D51CFF31}" srcOrd="0" destOrd="0" presId="urn:diagrams.loki3.com/BracketList"/>
    <dgm:cxn modelId="{60C43CB7-5EF4-464D-97CD-D383F7CCBB52}" srcId="{494F2F47-6396-42F8-AC10-C3A36892A9FC}" destId="{B816F8BC-2E93-4748-8E92-225C91A97F98}" srcOrd="0" destOrd="0" parTransId="{65A056C7-B7CD-44A0-BAC5-89718271ADC4}" sibTransId="{6F708AF1-7C0F-4C5D-97F0-E005277C9A2B}"/>
    <dgm:cxn modelId="{D5380D26-6375-4A13-BC57-772AC8C991AE}" srcId="{D618478F-F5EA-4E20-93F3-EA764A510DB1}" destId="{B456CF88-A92D-4CAC-9403-37070A6B2AAB}" srcOrd="1" destOrd="0" parTransId="{531AABCE-8B1A-4D90-9997-F8D1ACE2D68D}" sibTransId="{AF948566-2DD5-4C25-88FC-6E254CB37347}"/>
    <dgm:cxn modelId="{F681380C-8C42-4710-8A05-F60DDA1C05BA}" srcId="{B816F8BC-2E93-4748-8E92-225C91A97F98}" destId="{661336B1-F9F7-439D-BE5F-9E4F677A0732}" srcOrd="0" destOrd="0" parTransId="{3910EF83-9CD1-47FC-AC0E-1849BB747418}" sibTransId="{AFC69D45-4126-4361-AC3C-4B1660F8F5B6}"/>
    <dgm:cxn modelId="{DFE53A68-6326-42A8-ADA0-6D2290FA6EC6}" type="presParOf" srcId="{F42AAC01-4380-4AC6-8D41-56F0D51CFF31}" destId="{0ECB30BC-BA9A-405F-8C79-CAE9A472E571}" srcOrd="0" destOrd="0" presId="urn:diagrams.loki3.com/BracketList"/>
    <dgm:cxn modelId="{87ADA8FF-474D-4DFF-AFFD-56F6DFAFF096}" type="presParOf" srcId="{0ECB30BC-BA9A-405F-8C79-CAE9A472E571}" destId="{68AF7D43-51E3-4A45-A295-342044F9D731}" srcOrd="0" destOrd="0" presId="urn:diagrams.loki3.com/BracketList"/>
    <dgm:cxn modelId="{60D898E0-0FF8-43E9-B676-169FD18B950B}" type="presParOf" srcId="{0ECB30BC-BA9A-405F-8C79-CAE9A472E571}" destId="{FA71C927-DD3A-4EC6-BEB6-C00F5A782D4D}" srcOrd="1" destOrd="0" presId="urn:diagrams.loki3.com/BracketList"/>
    <dgm:cxn modelId="{0AB1FFD1-9109-46C1-A41F-2305471BCC56}" type="presParOf" srcId="{0ECB30BC-BA9A-405F-8C79-CAE9A472E571}" destId="{AFF7752D-DA70-4F1B-B628-7B7E7385FBA8}" srcOrd="2" destOrd="0" presId="urn:diagrams.loki3.com/BracketList"/>
    <dgm:cxn modelId="{6C0E12A8-F333-406F-9F62-4AB4144B1886}" type="presParOf" srcId="{0ECB30BC-BA9A-405F-8C79-CAE9A472E571}" destId="{C19E0FAA-1F7A-4D73-9626-109B376B8529}" srcOrd="3" destOrd="0" presId="urn:diagrams.loki3.com/BracketList"/>
    <dgm:cxn modelId="{15B7EA82-EA43-49A8-8CC8-E4C8718E7144}" type="presParOf" srcId="{F42AAC01-4380-4AC6-8D41-56F0D51CFF31}" destId="{5909AD21-2583-4329-8727-B4DF096436BA}" srcOrd="1" destOrd="0" presId="urn:diagrams.loki3.com/BracketList"/>
    <dgm:cxn modelId="{63728B39-C529-42E1-8343-937A94D6D6B8}" type="presParOf" srcId="{F42AAC01-4380-4AC6-8D41-56F0D51CFF31}" destId="{AA89869D-42DA-40AC-8255-DED7BDDD87BD}" srcOrd="2" destOrd="0" presId="urn:diagrams.loki3.com/BracketList"/>
    <dgm:cxn modelId="{C809DECF-93E7-45D7-B1E8-00F0BBC4F195}" type="presParOf" srcId="{AA89869D-42DA-40AC-8255-DED7BDDD87BD}" destId="{9C36687B-087D-4F02-9D32-BC7DF91F39CE}" srcOrd="0" destOrd="0" presId="urn:diagrams.loki3.com/BracketList"/>
    <dgm:cxn modelId="{E3AC7800-9851-46AF-8DC1-E809B9F68DFC}" type="presParOf" srcId="{AA89869D-42DA-40AC-8255-DED7BDDD87BD}" destId="{FF5C3388-5100-47D6-B3CD-8F88C538E3B5}" srcOrd="1" destOrd="0" presId="urn:diagrams.loki3.com/BracketList"/>
    <dgm:cxn modelId="{888CFD46-C8F5-4379-A22E-DA4995053EE8}" type="presParOf" srcId="{AA89869D-42DA-40AC-8255-DED7BDDD87BD}" destId="{4BBFDDE1-4CE8-4882-A5D2-2149D81D7771}" srcOrd="2" destOrd="0" presId="urn:diagrams.loki3.com/BracketList"/>
    <dgm:cxn modelId="{1A3EA435-4601-4FA5-9108-6F1B40AE7147}" type="presParOf" srcId="{AA89869D-42DA-40AC-8255-DED7BDDD87BD}" destId="{FE440C18-C3B3-47A4-BD38-53E70940DFEE}"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54BFD3-F76A-4838-A10F-EA2B435886E1}"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CC0AD60A-28E2-49E5-8720-391B5153EC3C}">
      <dgm:prSet phldrT="[Text]" custT="1"/>
      <dgm:spPr/>
      <dgm:t>
        <a:bodyPr/>
        <a:lstStyle/>
        <a:p>
          <a:r>
            <a:rPr lang="en-IN" sz="2000" dirty="0"/>
            <a:t>Data Dimension</a:t>
          </a:r>
        </a:p>
      </dgm:t>
    </dgm:pt>
    <dgm:pt modelId="{5223DA33-B3AE-4BA5-9D51-B2242261AA30}" type="parTrans" cxnId="{E752B8FF-FC60-4A92-A337-8C9E151B501F}">
      <dgm:prSet/>
      <dgm:spPr/>
      <dgm:t>
        <a:bodyPr/>
        <a:lstStyle/>
        <a:p>
          <a:endParaRPr lang="en-IN"/>
        </a:p>
      </dgm:t>
    </dgm:pt>
    <dgm:pt modelId="{4F65F656-A1E4-4F54-83C0-B23CF9E3A8A3}" type="sibTrans" cxnId="{E752B8FF-FC60-4A92-A337-8C9E151B501F}">
      <dgm:prSet/>
      <dgm:spPr/>
      <dgm:t>
        <a:bodyPr/>
        <a:lstStyle/>
        <a:p>
          <a:endParaRPr lang="en-IN"/>
        </a:p>
      </dgm:t>
    </dgm:pt>
    <dgm:pt modelId="{AC63EDD2-054D-4E08-9786-E1B5BABB0C23}">
      <dgm:prSet phldrT="[Text]" custT="1"/>
      <dgm:spPr/>
      <dgm:t>
        <a:bodyPr/>
        <a:lstStyle/>
        <a:p>
          <a:r>
            <a:rPr lang="en-IN" sz="1600" dirty="0"/>
            <a:t>Observation: 7853 and Variables: 8</a:t>
          </a:r>
        </a:p>
      </dgm:t>
    </dgm:pt>
    <dgm:pt modelId="{3BB841B1-F574-473D-A3CD-F0E227FA0B4B}" type="parTrans" cxnId="{65091A51-1A01-42CC-8897-7A81E18A8BC2}">
      <dgm:prSet/>
      <dgm:spPr/>
      <dgm:t>
        <a:bodyPr/>
        <a:lstStyle/>
        <a:p>
          <a:endParaRPr lang="en-IN"/>
        </a:p>
      </dgm:t>
    </dgm:pt>
    <dgm:pt modelId="{76B012FB-F841-495C-B7F6-FF47E4380AFD}" type="sibTrans" cxnId="{65091A51-1A01-42CC-8897-7A81E18A8BC2}">
      <dgm:prSet/>
      <dgm:spPr/>
      <dgm:t>
        <a:bodyPr/>
        <a:lstStyle/>
        <a:p>
          <a:endParaRPr lang="en-IN"/>
        </a:p>
      </dgm:t>
    </dgm:pt>
    <dgm:pt modelId="{62624D49-3C1A-4192-99F5-0F7E77D416C2}">
      <dgm:prSet phldrT="[Text]" custT="1"/>
      <dgm:spPr/>
      <dgm:t>
        <a:bodyPr/>
        <a:lstStyle/>
        <a:p>
          <a:r>
            <a:rPr lang="en-IN" sz="2000" dirty="0"/>
            <a:t>Name of Variables</a:t>
          </a:r>
        </a:p>
      </dgm:t>
    </dgm:pt>
    <dgm:pt modelId="{CF4BA573-66CC-4554-8D27-C76A3E77D535}" type="parTrans" cxnId="{58C6A81F-8F08-42E7-92AF-BE53E4BB2B74}">
      <dgm:prSet/>
      <dgm:spPr/>
      <dgm:t>
        <a:bodyPr/>
        <a:lstStyle/>
        <a:p>
          <a:endParaRPr lang="en-IN"/>
        </a:p>
      </dgm:t>
    </dgm:pt>
    <dgm:pt modelId="{F63EBE1D-75F4-4CFA-A085-35EA5C146C3D}" type="sibTrans" cxnId="{58C6A81F-8F08-42E7-92AF-BE53E4BB2B74}">
      <dgm:prSet/>
      <dgm:spPr/>
      <dgm:t>
        <a:bodyPr/>
        <a:lstStyle/>
        <a:p>
          <a:endParaRPr lang="en-IN"/>
        </a:p>
      </dgm:t>
    </dgm:pt>
    <dgm:pt modelId="{9CC893B6-B29F-48BE-84E3-666F0D874501}">
      <dgm:prSet phldrT="[Text]" custT="1"/>
      <dgm:spPr/>
      <dgm:t>
        <a:bodyPr/>
        <a:lstStyle/>
        <a:p>
          <a:r>
            <a:rPr lang="en-IN" sz="1600" dirty="0"/>
            <a:t>Order Date, Order ID, Order Quantity, Product Container, Product Name, Product Sub-Category, Sales, Ship Mode</a:t>
          </a:r>
        </a:p>
      </dgm:t>
    </dgm:pt>
    <dgm:pt modelId="{E9163A15-109C-4D22-84D5-D9A154F6DC00}" type="parTrans" cxnId="{E10BB14B-AD00-4841-87B6-483D1F2782D4}">
      <dgm:prSet/>
      <dgm:spPr/>
      <dgm:t>
        <a:bodyPr/>
        <a:lstStyle/>
        <a:p>
          <a:endParaRPr lang="en-IN"/>
        </a:p>
      </dgm:t>
    </dgm:pt>
    <dgm:pt modelId="{3E24160B-9CE9-4F92-B86E-2EFBE112DBA5}" type="sibTrans" cxnId="{E10BB14B-AD00-4841-87B6-483D1F2782D4}">
      <dgm:prSet/>
      <dgm:spPr/>
      <dgm:t>
        <a:bodyPr/>
        <a:lstStyle/>
        <a:p>
          <a:endParaRPr lang="en-IN"/>
        </a:p>
      </dgm:t>
    </dgm:pt>
    <dgm:pt modelId="{9E718B9F-1983-446A-BB7F-623619DA2A06}">
      <dgm:prSet phldrT="[Text]" custT="1"/>
      <dgm:spPr/>
      <dgm:t>
        <a:bodyPr/>
        <a:lstStyle/>
        <a:p>
          <a:r>
            <a:rPr lang="en-IN" sz="1600" dirty="0"/>
            <a:t>Air Express, Regular Express and  Delivery Truck</a:t>
          </a:r>
        </a:p>
      </dgm:t>
    </dgm:pt>
    <dgm:pt modelId="{478527A6-002F-44A8-879C-A0060722A875}" type="parTrans" cxnId="{535D5821-B029-48CF-9AA0-352C8A341D03}">
      <dgm:prSet/>
      <dgm:spPr/>
      <dgm:t>
        <a:bodyPr/>
        <a:lstStyle/>
        <a:p>
          <a:endParaRPr lang="en-IN"/>
        </a:p>
      </dgm:t>
    </dgm:pt>
    <dgm:pt modelId="{F4C079C6-CA15-4564-8607-380F6BC451FA}" type="sibTrans" cxnId="{535D5821-B029-48CF-9AA0-352C8A341D03}">
      <dgm:prSet/>
      <dgm:spPr/>
      <dgm:t>
        <a:bodyPr/>
        <a:lstStyle/>
        <a:p>
          <a:endParaRPr lang="en-IN"/>
        </a:p>
      </dgm:t>
    </dgm:pt>
    <dgm:pt modelId="{56C2098F-8975-4E93-8BF2-EFD6ED921CE3}">
      <dgm:prSet phldrT="[Text]" custT="1"/>
      <dgm:spPr/>
      <dgm:t>
        <a:bodyPr/>
        <a:lstStyle/>
        <a:p>
          <a:r>
            <a:rPr lang="en-IN" sz="2000" dirty="0"/>
            <a:t>Type of variable</a:t>
          </a:r>
        </a:p>
      </dgm:t>
    </dgm:pt>
    <dgm:pt modelId="{1CAA3D84-74E6-41DF-BAA9-70693B9636CD}" type="parTrans" cxnId="{44D649A0-9202-4539-BDAC-4CC665E06E83}">
      <dgm:prSet/>
      <dgm:spPr/>
      <dgm:t>
        <a:bodyPr/>
        <a:lstStyle/>
        <a:p>
          <a:endParaRPr lang="en-IN"/>
        </a:p>
      </dgm:t>
    </dgm:pt>
    <dgm:pt modelId="{8923E327-CCE7-414D-A01D-FD3C96DCF4F0}" type="sibTrans" cxnId="{44D649A0-9202-4539-BDAC-4CC665E06E83}">
      <dgm:prSet/>
      <dgm:spPr/>
      <dgm:t>
        <a:bodyPr/>
        <a:lstStyle/>
        <a:p>
          <a:endParaRPr lang="en-IN"/>
        </a:p>
      </dgm:t>
    </dgm:pt>
    <dgm:pt modelId="{9B1D0962-0AA0-4920-8A1E-22CAC6E4E2DE}">
      <dgm:prSet phldrT="[Text]" custT="1"/>
      <dgm:spPr/>
      <dgm:t>
        <a:bodyPr/>
        <a:lstStyle/>
        <a:p>
          <a:r>
            <a:rPr lang="en-IN" sz="1600" dirty="0"/>
            <a:t>Date: 1, Factor: 4,Int: 2 and Unique Key: Order ID</a:t>
          </a:r>
        </a:p>
      </dgm:t>
    </dgm:pt>
    <dgm:pt modelId="{37D39754-5E78-4F65-B429-59F5046EA85C}" type="parTrans" cxnId="{C603A174-89B4-4E0B-A0E0-CD4DD9C5A444}">
      <dgm:prSet/>
      <dgm:spPr/>
      <dgm:t>
        <a:bodyPr/>
        <a:lstStyle/>
        <a:p>
          <a:endParaRPr lang="en-IN"/>
        </a:p>
      </dgm:t>
    </dgm:pt>
    <dgm:pt modelId="{2264D708-2025-4F02-9CF5-7F14882B82E6}" type="sibTrans" cxnId="{C603A174-89B4-4E0B-A0E0-CD4DD9C5A444}">
      <dgm:prSet/>
      <dgm:spPr/>
      <dgm:t>
        <a:bodyPr/>
        <a:lstStyle/>
        <a:p>
          <a:endParaRPr lang="en-IN"/>
        </a:p>
      </dgm:t>
    </dgm:pt>
    <dgm:pt modelId="{7776663E-E529-428C-8191-7FDE1092CD25}">
      <dgm:prSet phldrT="[Text]" custT="1"/>
      <dgm:spPr/>
      <dgm:t>
        <a:bodyPr/>
        <a:lstStyle/>
        <a:p>
          <a:r>
            <a:rPr lang="en-IN" sz="2000" dirty="0"/>
            <a:t>Shipping Mode</a:t>
          </a:r>
        </a:p>
      </dgm:t>
    </dgm:pt>
    <dgm:pt modelId="{16019911-D834-4F96-BEEC-34AE76DBF7FE}" type="parTrans" cxnId="{2DE97DA3-2612-4D38-A8DD-A19F77DBDBBF}">
      <dgm:prSet/>
      <dgm:spPr/>
      <dgm:t>
        <a:bodyPr/>
        <a:lstStyle/>
        <a:p>
          <a:endParaRPr lang="en-IN"/>
        </a:p>
      </dgm:t>
    </dgm:pt>
    <dgm:pt modelId="{67EEEF53-E63D-49E0-9B5F-B0904F968E8B}" type="sibTrans" cxnId="{2DE97DA3-2612-4D38-A8DD-A19F77DBDBBF}">
      <dgm:prSet/>
      <dgm:spPr/>
      <dgm:t>
        <a:bodyPr/>
        <a:lstStyle/>
        <a:p>
          <a:endParaRPr lang="en-IN"/>
        </a:p>
      </dgm:t>
    </dgm:pt>
    <dgm:pt modelId="{2433DED9-1CCE-49DA-9145-4EF3DAA23229}">
      <dgm:prSet phldrT="[Text]" custT="1"/>
      <dgm:spPr/>
      <dgm:t>
        <a:bodyPr/>
        <a:lstStyle/>
        <a:p>
          <a:r>
            <a:rPr lang="en-IN" sz="1600" dirty="0"/>
            <a:t>There are not missing values and Outlier in data</a:t>
          </a:r>
        </a:p>
      </dgm:t>
    </dgm:pt>
    <dgm:pt modelId="{3D5666BF-F28C-44BB-9EEC-4065DD8836A5}" type="parTrans" cxnId="{289611D2-AAB3-4080-92F7-245A9A1F717C}">
      <dgm:prSet/>
      <dgm:spPr/>
      <dgm:t>
        <a:bodyPr/>
        <a:lstStyle/>
        <a:p>
          <a:endParaRPr lang="en-IN"/>
        </a:p>
      </dgm:t>
    </dgm:pt>
    <dgm:pt modelId="{3564531D-24E2-41DA-B75D-2D6CA88D5568}" type="sibTrans" cxnId="{289611D2-AAB3-4080-92F7-245A9A1F717C}">
      <dgm:prSet/>
      <dgm:spPr/>
      <dgm:t>
        <a:bodyPr/>
        <a:lstStyle/>
        <a:p>
          <a:endParaRPr lang="en-IN"/>
        </a:p>
      </dgm:t>
    </dgm:pt>
    <dgm:pt modelId="{1162E094-2244-4D70-B6A4-4630AF15A016}">
      <dgm:prSet phldrT="[Text]" custT="1"/>
      <dgm:spPr/>
      <dgm:t>
        <a:bodyPr/>
        <a:lstStyle/>
        <a:p>
          <a:r>
            <a:rPr lang="en-IN" sz="2000" dirty="0"/>
            <a:t>Missing Values and Outliers</a:t>
          </a:r>
        </a:p>
      </dgm:t>
    </dgm:pt>
    <dgm:pt modelId="{02BC20C5-D83C-4CA9-BA89-8EC6D800F5CC}" type="parTrans" cxnId="{21ACA7FE-E61D-4D1F-838D-2F89F336A2B4}">
      <dgm:prSet/>
      <dgm:spPr/>
      <dgm:t>
        <a:bodyPr/>
        <a:lstStyle/>
        <a:p>
          <a:endParaRPr lang="en-IN"/>
        </a:p>
      </dgm:t>
    </dgm:pt>
    <dgm:pt modelId="{7290B0DB-2865-4174-9938-C054D746CA0B}" type="sibTrans" cxnId="{21ACA7FE-E61D-4D1F-838D-2F89F336A2B4}">
      <dgm:prSet/>
      <dgm:spPr/>
      <dgm:t>
        <a:bodyPr/>
        <a:lstStyle/>
        <a:p>
          <a:endParaRPr lang="en-IN"/>
        </a:p>
      </dgm:t>
    </dgm:pt>
    <dgm:pt modelId="{09003E58-DF87-4B1E-8D02-34DCCFF54409}" type="pres">
      <dgm:prSet presAssocID="{8B54BFD3-F76A-4838-A10F-EA2B435886E1}" presName="linear" presStyleCnt="0">
        <dgm:presLayoutVars>
          <dgm:animLvl val="lvl"/>
          <dgm:resizeHandles val="exact"/>
        </dgm:presLayoutVars>
      </dgm:prSet>
      <dgm:spPr/>
      <dgm:t>
        <a:bodyPr/>
        <a:lstStyle/>
        <a:p>
          <a:endParaRPr lang="en-US"/>
        </a:p>
      </dgm:t>
    </dgm:pt>
    <dgm:pt modelId="{13AF6039-E711-43F9-9D46-C48095BC03BE}" type="pres">
      <dgm:prSet presAssocID="{CC0AD60A-28E2-49E5-8720-391B5153EC3C}" presName="parentText" presStyleLbl="node1" presStyleIdx="0" presStyleCnt="5">
        <dgm:presLayoutVars>
          <dgm:chMax val="0"/>
          <dgm:bulletEnabled val="1"/>
        </dgm:presLayoutVars>
      </dgm:prSet>
      <dgm:spPr/>
      <dgm:t>
        <a:bodyPr/>
        <a:lstStyle/>
        <a:p>
          <a:endParaRPr lang="en-US"/>
        </a:p>
      </dgm:t>
    </dgm:pt>
    <dgm:pt modelId="{538CE262-ABAF-4077-B483-1F5EBC73013B}" type="pres">
      <dgm:prSet presAssocID="{CC0AD60A-28E2-49E5-8720-391B5153EC3C}" presName="childText" presStyleLbl="revTx" presStyleIdx="0" presStyleCnt="5">
        <dgm:presLayoutVars>
          <dgm:bulletEnabled val="1"/>
        </dgm:presLayoutVars>
      </dgm:prSet>
      <dgm:spPr/>
      <dgm:t>
        <a:bodyPr/>
        <a:lstStyle/>
        <a:p>
          <a:endParaRPr lang="en-US"/>
        </a:p>
      </dgm:t>
    </dgm:pt>
    <dgm:pt modelId="{580DE6E1-CC3E-496A-828E-02D47793172D}" type="pres">
      <dgm:prSet presAssocID="{62624D49-3C1A-4192-99F5-0F7E77D416C2}" presName="parentText" presStyleLbl="node1" presStyleIdx="1" presStyleCnt="5">
        <dgm:presLayoutVars>
          <dgm:chMax val="0"/>
          <dgm:bulletEnabled val="1"/>
        </dgm:presLayoutVars>
      </dgm:prSet>
      <dgm:spPr/>
      <dgm:t>
        <a:bodyPr/>
        <a:lstStyle/>
        <a:p>
          <a:endParaRPr lang="en-US"/>
        </a:p>
      </dgm:t>
    </dgm:pt>
    <dgm:pt modelId="{9876B22C-2426-4CB3-BAF6-A888B75D1BC4}" type="pres">
      <dgm:prSet presAssocID="{62624D49-3C1A-4192-99F5-0F7E77D416C2}" presName="childText" presStyleLbl="revTx" presStyleIdx="1" presStyleCnt="5">
        <dgm:presLayoutVars>
          <dgm:bulletEnabled val="1"/>
        </dgm:presLayoutVars>
      </dgm:prSet>
      <dgm:spPr/>
      <dgm:t>
        <a:bodyPr/>
        <a:lstStyle/>
        <a:p>
          <a:endParaRPr lang="en-US"/>
        </a:p>
      </dgm:t>
    </dgm:pt>
    <dgm:pt modelId="{3B28F120-F661-4C68-9403-3D47328E9A96}" type="pres">
      <dgm:prSet presAssocID="{56C2098F-8975-4E93-8BF2-EFD6ED921CE3}" presName="parentText" presStyleLbl="node1" presStyleIdx="2" presStyleCnt="5">
        <dgm:presLayoutVars>
          <dgm:chMax val="0"/>
          <dgm:bulletEnabled val="1"/>
        </dgm:presLayoutVars>
      </dgm:prSet>
      <dgm:spPr/>
      <dgm:t>
        <a:bodyPr/>
        <a:lstStyle/>
        <a:p>
          <a:endParaRPr lang="en-US"/>
        </a:p>
      </dgm:t>
    </dgm:pt>
    <dgm:pt modelId="{84875911-CAB8-4D6B-8A36-11A73BE3C078}" type="pres">
      <dgm:prSet presAssocID="{56C2098F-8975-4E93-8BF2-EFD6ED921CE3}" presName="childText" presStyleLbl="revTx" presStyleIdx="2" presStyleCnt="5">
        <dgm:presLayoutVars>
          <dgm:bulletEnabled val="1"/>
        </dgm:presLayoutVars>
      </dgm:prSet>
      <dgm:spPr/>
      <dgm:t>
        <a:bodyPr/>
        <a:lstStyle/>
        <a:p>
          <a:endParaRPr lang="en-US"/>
        </a:p>
      </dgm:t>
    </dgm:pt>
    <dgm:pt modelId="{73E4C164-C9A0-4FB5-AA17-6D335580C310}" type="pres">
      <dgm:prSet presAssocID="{7776663E-E529-428C-8191-7FDE1092CD25}" presName="parentText" presStyleLbl="node1" presStyleIdx="3" presStyleCnt="5">
        <dgm:presLayoutVars>
          <dgm:chMax val="0"/>
          <dgm:bulletEnabled val="1"/>
        </dgm:presLayoutVars>
      </dgm:prSet>
      <dgm:spPr/>
      <dgm:t>
        <a:bodyPr/>
        <a:lstStyle/>
        <a:p>
          <a:endParaRPr lang="en-US"/>
        </a:p>
      </dgm:t>
    </dgm:pt>
    <dgm:pt modelId="{831FC0F9-DF65-44D0-8860-BF2AF01CA634}" type="pres">
      <dgm:prSet presAssocID="{7776663E-E529-428C-8191-7FDE1092CD25}" presName="childText" presStyleLbl="revTx" presStyleIdx="3" presStyleCnt="5">
        <dgm:presLayoutVars>
          <dgm:bulletEnabled val="1"/>
        </dgm:presLayoutVars>
      </dgm:prSet>
      <dgm:spPr/>
      <dgm:t>
        <a:bodyPr/>
        <a:lstStyle/>
        <a:p>
          <a:endParaRPr lang="en-US"/>
        </a:p>
      </dgm:t>
    </dgm:pt>
    <dgm:pt modelId="{708BCA0A-E29E-404E-AF77-DDDDDC86E0FF}" type="pres">
      <dgm:prSet presAssocID="{1162E094-2244-4D70-B6A4-4630AF15A016}" presName="parentText" presStyleLbl="node1" presStyleIdx="4" presStyleCnt="5">
        <dgm:presLayoutVars>
          <dgm:chMax val="0"/>
          <dgm:bulletEnabled val="1"/>
        </dgm:presLayoutVars>
      </dgm:prSet>
      <dgm:spPr/>
      <dgm:t>
        <a:bodyPr/>
        <a:lstStyle/>
        <a:p>
          <a:endParaRPr lang="en-US"/>
        </a:p>
      </dgm:t>
    </dgm:pt>
    <dgm:pt modelId="{EFDA13BF-D603-4AA1-9F8E-5324FACD2C50}" type="pres">
      <dgm:prSet presAssocID="{1162E094-2244-4D70-B6A4-4630AF15A016}" presName="childText" presStyleLbl="revTx" presStyleIdx="4" presStyleCnt="5">
        <dgm:presLayoutVars>
          <dgm:bulletEnabled val="1"/>
        </dgm:presLayoutVars>
      </dgm:prSet>
      <dgm:spPr/>
      <dgm:t>
        <a:bodyPr/>
        <a:lstStyle/>
        <a:p>
          <a:endParaRPr lang="en-US"/>
        </a:p>
      </dgm:t>
    </dgm:pt>
  </dgm:ptLst>
  <dgm:cxnLst>
    <dgm:cxn modelId="{C603A174-89B4-4E0B-A0E0-CD4DD9C5A444}" srcId="{56C2098F-8975-4E93-8BF2-EFD6ED921CE3}" destId="{9B1D0962-0AA0-4920-8A1E-22CAC6E4E2DE}" srcOrd="0" destOrd="0" parTransId="{37D39754-5E78-4F65-B429-59F5046EA85C}" sibTransId="{2264D708-2025-4F02-9CF5-7F14882B82E6}"/>
    <dgm:cxn modelId="{51E23B60-1BB0-48D7-BC43-3938CE75A579}" type="presOf" srcId="{9CC893B6-B29F-48BE-84E3-666F0D874501}" destId="{9876B22C-2426-4CB3-BAF6-A888B75D1BC4}" srcOrd="0" destOrd="0" presId="urn:microsoft.com/office/officeart/2005/8/layout/vList2"/>
    <dgm:cxn modelId="{289611D2-AAB3-4080-92F7-245A9A1F717C}" srcId="{1162E094-2244-4D70-B6A4-4630AF15A016}" destId="{2433DED9-1CCE-49DA-9145-4EF3DAA23229}" srcOrd="0" destOrd="0" parTransId="{3D5666BF-F28C-44BB-9EEC-4065DD8836A5}" sibTransId="{3564531D-24E2-41DA-B75D-2D6CA88D5568}"/>
    <dgm:cxn modelId="{535D5821-B029-48CF-9AA0-352C8A341D03}" srcId="{7776663E-E529-428C-8191-7FDE1092CD25}" destId="{9E718B9F-1983-446A-BB7F-623619DA2A06}" srcOrd="0" destOrd="0" parTransId="{478527A6-002F-44A8-879C-A0060722A875}" sibTransId="{F4C079C6-CA15-4564-8607-380F6BC451FA}"/>
    <dgm:cxn modelId="{A3C0F96F-3AB0-4AE4-8F0E-3441E93932F2}" type="presOf" srcId="{AC63EDD2-054D-4E08-9786-E1B5BABB0C23}" destId="{538CE262-ABAF-4077-B483-1F5EBC73013B}" srcOrd="0" destOrd="0" presId="urn:microsoft.com/office/officeart/2005/8/layout/vList2"/>
    <dgm:cxn modelId="{58C6A81F-8F08-42E7-92AF-BE53E4BB2B74}" srcId="{8B54BFD3-F76A-4838-A10F-EA2B435886E1}" destId="{62624D49-3C1A-4192-99F5-0F7E77D416C2}" srcOrd="1" destOrd="0" parTransId="{CF4BA573-66CC-4554-8D27-C76A3E77D535}" sibTransId="{F63EBE1D-75F4-4CFA-A085-35EA5C146C3D}"/>
    <dgm:cxn modelId="{16D334AA-0AC7-41D3-9119-04D9316D6FFE}" type="presOf" srcId="{9E718B9F-1983-446A-BB7F-623619DA2A06}" destId="{831FC0F9-DF65-44D0-8860-BF2AF01CA634}" srcOrd="0" destOrd="0" presId="urn:microsoft.com/office/officeart/2005/8/layout/vList2"/>
    <dgm:cxn modelId="{810203D8-B0A1-4098-818D-1CC6BA1C44BA}" type="presOf" srcId="{CC0AD60A-28E2-49E5-8720-391B5153EC3C}" destId="{13AF6039-E711-43F9-9D46-C48095BC03BE}" srcOrd="0" destOrd="0" presId="urn:microsoft.com/office/officeart/2005/8/layout/vList2"/>
    <dgm:cxn modelId="{44D649A0-9202-4539-BDAC-4CC665E06E83}" srcId="{8B54BFD3-F76A-4838-A10F-EA2B435886E1}" destId="{56C2098F-8975-4E93-8BF2-EFD6ED921CE3}" srcOrd="2" destOrd="0" parTransId="{1CAA3D84-74E6-41DF-BAA9-70693B9636CD}" sibTransId="{8923E327-CCE7-414D-A01D-FD3C96DCF4F0}"/>
    <dgm:cxn modelId="{E10BB14B-AD00-4841-87B6-483D1F2782D4}" srcId="{62624D49-3C1A-4192-99F5-0F7E77D416C2}" destId="{9CC893B6-B29F-48BE-84E3-666F0D874501}" srcOrd="0" destOrd="0" parTransId="{E9163A15-109C-4D22-84D5-D9A154F6DC00}" sibTransId="{3E24160B-9CE9-4F92-B86E-2EFBE112DBA5}"/>
    <dgm:cxn modelId="{50636AEC-D94F-424D-A852-C6622688A8FD}" type="presOf" srcId="{56C2098F-8975-4E93-8BF2-EFD6ED921CE3}" destId="{3B28F120-F661-4C68-9403-3D47328E9A96}" srcOrd="0" destOrd="0" presId="urn:microsoft.com/office/officeart/2005/8/layout/vList2"/>
    <dgm:cxn modelId="{21ACA7FE-E61D-4D1F-838D-2F89F336A2B4}" srcId="{8B54BFD3-F76A-4838-A10F-EA2B435886E1}" destId="{1162E094-2244-4D70-B6A4-4630AF15A016}" srcOrd="4" destOrd="0" parTransId="{02BC20C5-D83C-4CA9-BA89-8EC6D800F5CC}" sibTransId="{7290B0DB-2865-4174-9938-C054D746CA0B}"/>
    <dgm:cxn modelId="{E752B8FF-FC60-4A92-A337-8C9E151B501F}" srcId="{8B54BFD3-F76A-4838-A10F-EA2B435886E1}" destId="{CC0AD60A-28E2-49E5-8720-391B5153EC3C}" srcOrd="0" destOrd="0" parTransId="{5223DA33-B3AE-4BA5-9D51-B2242261AA30}" sibTransId="{4F65F656-A1E4-4F54-83C0-B23CF9E3A8A3}"/>
    <dgm:cxn modelId="{910ABED2-B358-449F-9BF9-B31E6CB89BF7}" type="presOf" srcId="{62624D49-3C1A-4192-99F5-0F7E77D416C2}" destId="{580DE6E1-CC3E-496A-828E-02D47793172D}" srcOrd="0" destOrd="0" presId="urn:microsoft.com/office/officeart/2005/8/layout/vList2"/>
    <dgm:cxn modelId="{65091A51-1A01-42CC-8897-7A81E18A8BC2}" srcId="{CC0AD60A-28E2-49E5-8720-391B5153EC3C}" destId="{AC63EDD2-054D-4E08-9786-E1B5BABB0C23}" srcOrd="0" destOrd="0" parTransId="{3BB841B1-F574-473D-A3CD-F0E227FA0B4B}" sibTransId="{76B012FB-F841-495C-B7F6-FF47E4380AFD}"/>
    <dgm:cxn modelId="{778CBDF5-4C89-46EE-923F-B79BDE76EEB7}" type="presOf" srcId="{1162E094-2244-4D70-B6A4-4630AF15A016}" destId="{708BCA0A-E29E-404E-AF77-DDDDDC86E0FF}" srcOrd="0" destOrd="0" presId="urn:microsoft.com/office/officeart/2005/8/layout/vList2"/>
    <dgm:cxn modelId="{F652515F-888A-46CF-A101-6DBC00B2E891}" type="presOf" srcId="{7776663E-E529-428C-8191-7FDE1092CD25}" destId="{73E4C164-C9A0-4FB5-AA17-6D335580C310}" srcOrd="0" destOrd="0" presId="urn:microsoft.com/office/officeart/2005/8/layout/vList2"/>
    <dgm:cxn modelId="{B7ABCC0A-A74D-4686-8260-CB0A9A1996D0}" type="presOf" srcId="{9B1D0962-0AA0-4920-8A1E-22CAC6E4E2DE}" destId="{84875911-CAB8-4D6B-8A36-11A73BE3C078}" srcOrd="0" destOrd="0" presId="urn:microsoft.com/office/officeart/2005/8/layout/vList2"/>
    <dgm:cxn modelId="{FFF2BDC0-ECB8-426A-9DA3-BBE32FBFEA9A}" type="presOf" srcId="{2433DED9-1CCE-49DA-9145-4EF3DAA23229}" destId="{EFDA13BF-D603-4AA1-9F8E-5324FACD2C50}" srcOrd="0" destOrd="0" presId="urn:microsoft.com/office/officeart/2005/8/layout/vList2"/>
    <dgm:cxn modelId="{38D28A25-D8F8-4D60-8D92-88B1B95B6598}" type="presOf" srcId="{8B54BFD3-F76A-4838-A10F-EA2B435886E1}" destId="{09003E58-DF87-4B1E-8D02-34DCCFF54409}" srcOrd="0" destOrd="0" presId="urn:microsoft.com/office/officeart/2005/8/layout/vList2"/>
    <dgm:cxn modelId="{2DE97DA3-2612-4D38-A8DD-A19F77DBDBBF}" srcId="{8B54BFD3-F76A-4838-A10F-EA2B435886E1}" destId="{7776663E-E529-428C-8191-7FDE1092CD25}" srcOrd="3" destOrd="0" parTransId="{16019911-D834-4F96-BEEC-34AE76DBF7FE}" sibTransId="{67EEEF53-E63D-49E0-9B5F-B0904F968E8B}"/>
    <dgm:cxn modelId="{348D6D15-1AC3-40E8-9A12-BB816231EA56}" type="presParOf" srcId="{09003E58-DF87-4B1E-8D02-34DCCFF54409}" destId="{13AF6039-E711-43F9-9D46-C48095BC03BE}" srcOrd="0" destOrd="0" presId="urn:microsoft.com/office/officeart/2005/8/layout/vList2"/>
    <dgm:cxn modelId="{6602548F-3B9E-4EA0-AA56-5486CD99F93B}" type="presParOf" srcId="{09003E58-DF87-4B1E-8D02-34DCCFF54409}" destId="{538CE262-ABAF-4077-B483-1F5EBC73013B}" srcOrd="1" destOrd="0" presId="urn:microsoft.com/office/officeart/2005/8/layout/vList2"/>
    <dgm:cxn modelId="{193D3F10-03A2-4E2E-ACD6-7C075A96ED79}" type="presParOf" srcId="{09003E58-DF87-4B1E-8D02-34DCCFF54409}" destId="{580DE6E1-CC3E-496A-828E-02D47793172D}" srcOrd="2" destOrd="0" presId="urn:microsoft.com/office/officeart/2005/8/layout/vList2"/>
    <dgm:cxn modelId="{005E75E5-504F-4D77-92D2-60E20012A784}" type="presParOf" srcId="{09003E58-DF87-4B1E-8D02-34DCCFF54409}" destId="{9876B22C-2426-4CB3-BAF6-A888B75D1BC4}" srcOrd="3" destOrd="0" presId="urn:microsoft.com/office/officeart/2005/8/layout/vList2"/>
    <dgm:cxn modelId="{01A9B842-DE54-47A4-9E16-342264045F29}" type="presParOf" srcId="{09003E58-DF87-4B1E-8D02-34DCCFF54409}" destId="{3B28F120-F661-4C68-9403-3D47328E9A96}" srcOrd="4" destOrd="0" presId="urn:microsoft.com/office/officeart/2005/8/layout/vList2"/>
    <dgm:cxn modelId="{67F30779-FAB6-4830-8BA0-8912D67643EF}" type="presParOf" srcId="{09003E58-DF87-4B1E-8D02-34DCCFF54409}" destId="{84875911-CAB8-4D6B-8A36-11A73BE3C078}" srcOrd="5" destOrd="0" presId="urn:microsoft.com/office/officeart/2005/8/layout/vList2"/>
    <dgm:cxn modelId="{1DF2BCCA-2C30-4925-910F-1078B308E966}" type="presParOf" srcId="{09003E58-DF87-4B1E-8D02-34DCCFF54409}" destId="{73E4C164-C9A0-4FB5-AA17-6D335580C310}" srcOrd="6" destOrd="0" presId="urn:microsoft.com/office/officeart/2005/8/layout/vList2"/>
    <dgm:cxn modelId="{6FC9B4F1-C453-479C-A487-3CC2CB39A39A}" type="presParOf" srcId="{09003E58-DF87-4B1E-8D02-34DCCFF54409}" destId="{831FC0F9-DF65-44D0-8860-BF2AF01CA634}" srcOrd="7" destOrd="0" presId="urn:microsoft.com/office/officeart/2005/8/layout/vList2"/>
    <dgm:cxn modelId="{381BE497-1B9A-477D-AC2A-017E68005764}" type="presParOf" srcId="{09003E58-DF87-4B1E-8D02-34DCCFF54409}" destId="{708BCA0A-E29E-404E-AF77-DDDDDC86E0FF}" srcOrd="8" destOrd="0" presId="urn:microsoft.com/office/officeart/2005/8/layout/vList2"/>
    <dgm:cxn modelId="{B56EE142-E727-47D7-936D-D42C48390B01}" type="presParOf" srcId="{09003E58-DF87-4B1E-8D02-34DCCFF54409}" destId="{EFDA13BF-D603-4AA1-9F8E-5324FACD2C50}"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F7D43-51E3-4A45-A295-342044F9D731}">
      <dsp:nvSpPr>
        <dsp:cNvPr id="0" name=""/>
        <dsp:cNvSpPr/>
      </dsp:nvSpPr>
      <dsp:spPr>
        <a:xfrm>
          <a:off x="4963" y="1312414"/>
          <a:ext cx="2538622" cy="801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a:lnSpc>
              <a:spcPct val="90000"/>
            </a:lnSpc>
            <a:spcBef>
              <a:spcPct val="0"/>
            </a:spcBef>
            <a:spcAft>
              <a:spcPct val="35000"/>
            </a:spcAft>
          </a:pPr>
          <a:r>
            <a:rPr lang="en-IN" sz="2400" kern="1200" dirty="0"/>
            <a:t>Business Objective</a:t>
          </a:r>
        </a:p>
      </dsp:txBody>
      <dsp:txXfrm>
        <a:off x="4963" y="1312414"/>
        <a:ext cx="2538622" cy="801900"/>
      </dsp:txXfrm>
    </dsp:sp>
    <dsp:sp modelId="{FA71C927-DD3A-4EC6-BEB6-C00F5A782D4D}">
      <dsp:nvSpPr>
        <dsp:cNvPr id="0" name=""/>
        <dsp:cNvSpPr/>
      </dsp:nvSpPr>
      <dsp:spPr>
        <a:xfrm>
          <a:off x="2543585" y="1312414"/>
          <a:ext cx="507724" cy="801900"/>
        </a:xfrm>
        <a:prstGeom prst="leftBrace">
          <a:avLst>
            <a:gd name="adj1" fmla="val 35000"/>
            <a:gd name="adj2" fmla="val 50000"/>
          </a:avLst>
        </a:pr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19E0FAA-1F7A-4D73-9626-109B376B8529}">
      <dsp:nvSpPr>
        <dsp:cNvPr id="0" name=""/>
        <dsp:cNvSpPr/>
      </dsp:nvSpPr>
      <dsp:spPr>
        <a:xfrm>
          <a:off x="3254400" y="1312414"/>
          <a:ext cx="6905053" cy="801900"/>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t>Predict the shipping mode for the parcels</a:t>
          </a:r>
        </a:p>
      </dsp:txBody>
      <dsp:txXfrm>
        <a:off x="3254400" y="1312414"/>
        <a:ext cx="6905053" cy="801900"/>
      </dsp:txXfrm>
    </dsp:sp>
    <dsp:sp modelId="{9C36687B-087D-4F02-9D32-BC7DF91F39CE}">
      <dsp:nvSpPr>
        <dsp:cNvPr id="0" name=""/>
        <dsp:cNvSpPr/>
      </dsp:nvSpPr>
      <dsp:spPr>
        <a:xfrm>
          <a:off x="4963" y="2263363"/>
          <a:ext cx="2538622" cy="801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a:lnSpc>
              <a:spcPct val="90000"/>
            </a:lnSpc>
            <a:spcBef>
              <a:spcPct val="0"/>
            </a:spcBef>
            <a:spcAft>
              <a:spcPct val="35000"/>
            </a:spcAft>
          </a:pPr>
          <a:r>
            <a:rPr lang="en-IN" sz="2400" kern="1200" dirty="0"/>
            <a:t>Data Understanding</a:t>
          </a:r>
        </a:p>
      </dsp:txBody>
      <dsp:txXfrm>
        <a:off x="4963" y="2263363"/>
        <a:ext cx="2538622" cy="801900"/>
      </dsp:txXfrm>
    </dsp:sp>
    <dsp:sp modelId="{FF5C3388-5100-47D6-B3CD-8F88C538E3B5}">
      <dsp:nvSpPr>
        <dsp:cNvPr id="0" name=""/>
        <dsp:cNvSpPr/>
      </dsp:nvSpPr>
      <dsp:spPr>
        <a:xfrm>
          <a:off x="2543585" y="2200714"/>
          <a:ext cx="507724" cy="927196"/>
        </a:xfrm>
        <a:prstGeom prst="leftBrace">
          <a:avLst>
            <a:gd name="adj1" fmla="val 35000"/>
            <a:gd name="adj2" fmla="val 50000"/>
          </a:avLst>
        </a:pr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E440C18-C3B3-47A4-BD38-53E70940DFEE}">
      <dsp:nvSpPr>
        <dsp:cNvPr id="0" name=""/>
        <dsp:cNvSpPr/>
      </dsp:nvSpPr>
      <dsp:spPr>
        <a:xfrm>
          <a:off x="3254400" y="2200714"/>
          <a:ext cx="6905053" cy="927196"/>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t>File Name: Inventory</a:t>
          </a:r>
        </a:p>
        <a:p>
          <a:pPr marL="228600" lvl="1" indent="-228600" algn="l" defTabSz="1066800">
            <a:lnSpc>
              <a:spcPct val="90000"/>
            </a:lnSpc>
            <a:spcBef>
              <a:spcPct val="0"/>
            </a:spcBef>
            <a:spcAft>
              <a:spcPct val="15000"/>
            </a:spcAft>
            <a:buChar char="••"/>
          </a:pPr>
          <a:r>
            <a:rPr lang="en-IN" sz="2400" kern="1200" dirty="0"/>
            <a:t>Time Period: 2007 to 2010</a:t>
          </a:r>
        </a:p>
      </dsp:txBody>
      <dsp:txXfrm>
        <a:off x="3254400" y="2200714"/>
        <a:ext cx="6905053" cy="9271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F6039-E711-43F9-9D46-C48095BC03BE}">
      <dsp:nvSpPr>
        <dsp:cNvPr id="0" name=""/>
        <dsp:cNvSpPr/>
      </dsp:nvSpPr>
      <dsp:spPr>
        <a:xfrm>
          <a:off x="0" y="3975"/>
          <a:ext cx="8128000" cy="491399"/>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IN" sz="2000" kern="1200" dirty="0"/>
            <a:t>Data Dimension</a:t>
          </a:r>
        </a:p>
      </dsp:txBody>
      <dsp:txXfrm>
        <a:off x="23988" y="27963"/>
        <a:ext cx="8080024" cy="443423"/>
      </dsp:txXfrm>
    </dsp:sp>
    <dsp:sp modelId="{538CE262-ABAF-4077-B483-1F5EBC73013B}">
      <dsp:nvSpPr>
        <dsp:cNvPr id="0" name=""/>
        <dsp:cNvSpPr/>
      </dsp:nvSpPr>
      <dsp:spPr>
        <a:xfrm>
          <a:off x="0" y="495375"/>
          <a:ext cx="81280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Observation: 7853 and Variables: 8</a:t>
          </a:r>
        </a:p>
      </dsp:txBody>
      <dsp:txXfrm>
        <a:off x="0" y="495375"/>
        <a:ext cx="8128000" cy="347760"/>
      </dsp:txXfrm>
    </dsp:sp>
    <dsp:sp modelId="{580DE6E1-CC3E-496A-828E-02D47793172D}">
      <dsp:nvSpPr>
        <dsp:cNvPr id="0" name=""/>
        <dsp:cNvSpPr/>
      </dsp:nvSpPr>
      <dsp:spPr>
        <a:xfrm>
          <a:off x="0" y="843135"/>
          <a:ext cx="8128000" cy="491399"/>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IN" sz="2000" kern="1200" dirty="0"/>
            <a:t>Name of Variables</a:t>
          </a:r>
        </a:p>
      </dsp:txBody>
      <dsp:txXfrm>
        <a:off x="23988" y="867123"/>
        <a:ext cx="8080024" cy="443423"/>
      </dsp:txXfrm>
    </dsp:sp>
    <dsp:sp modelId="{9876B22C-2426-4CB3-BAF6-A888B75D1BC4}">
      <dsp:nvSpPr>
        <dsp:cNvPr id="0" name=""/>
        <dsp:cNvSpPr/>
      </dsp:nvSpPr>
      <dsp:spPr>
        <a:xfrm>
          <a:off x="0" y="1334535"/>
          <a:ext cx="8128000"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Order Date, Order ID, Order Quantity, Product Container, Product Name, Product Sub-Category, Sales, Ship Mode</a:t>
          </a:r>
        </a:p>
      </dsp:txBody>
      <dsp:txXfrm>
        <a:off x="0" y="1334535"/>
        <a:ext cx="8128000" cy="499904"/>
      </dsp:txXfrm>
    </dsp:sp>
    <dsp:sp modelId="{3B28F120-F661-4C68-9403-3D47328E9A96}">
      <dsp:nvSpPr>
        <dsp:cNvPr id="0" name=""/>
        <dsp:cNvSpPr/>
      </dsp:nvSpPr>
      <dsp:spPr>
        <a:xfrm>
          <a:off x="0" y="1834440"/>
          <a:ext cx="8128000" cy="491399"/>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IN" sz="2000" kern="1200" dirty="0"/>
            <a:t>Type of variable</a:t>
          </a:r>
        </a:p>
      </dsp:txBody>
      <dsp:txXfrm>
        <a:off x="23988" y="1858428"/>
        <a:ext cx="8080024" cy="443423"/>
      </dsp:txXfrm>
    </dsp:sp>
    <dsp:sp modelId="{84875911-CAB8-4D6B-8A36-11A73BE3C078}">
      <dsp:nvSpPr>
        <dsp:cNvPr id="0" name=""/>
        <dsp:cNvSpPr/>
      </dsp:nvSpPr>
      <dsp:spPr>
        <a:xfrm>
          <a:off x="0" y="2325840"/>
          <a:ext cx="81280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Date: 1, Factor: 4,Int: 2 and Unique Key: Order ID</a:t>
          </a:r>
        </a:p>
      </dsp:txBody>
      <dsp:txXfrm>
        <a:off x="0" y="2325840"/>
        <a:ext cx="8128000" cy="347760"/>
      </dsp:txXfrm>
    </dsp:sp>
    <dsp:sp modelId="{73E4C164-C9A0-4FB5-AA17-6D335580C310}">
      <dsp:nvSpPr>
        <dsp:cNvPr id="0" name=""/>
        <dsp:cNvSpPr/>
      </dsp:nvSpPr>
      <dsp:spPr>
        <a:xfrm>
          <a:off x="0" y="2673600"/>
          <a:ext cx="8128000" cy="491399"/>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IN" sz="2000" kern="1200" dirty="0"/>
            <a:t>Shipping Mode</a:t>
          </a:r>
        </a:p>
      </dsp:txBody>
      <dsp:txXfrm>
        <a:off x="23988" y="2697588"/>
        <a:ext cx="8080024" cy="443423"/>
      </dsp:txXfrm>
    </dsp:sp>
    <dsp:sp modelId="{831FC0F9-DF65-44D0-8860-BF2AF01CA634}">
      <dsp:nvSpPr>
        <dsp:cNvPr id="0" name=""/>
        <dsp:cNvSpPr/>
      </dsp:nvSpPr>
      <dsp:spPr>
        <a:xfrm>
          <a:off x="0" y="3165000"/>
          <a:ext cx="81280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Air Express, Regular Express and  Delivery Truck</a:t>
          </a:r>
        </a:p>
      </dsp:txBody>
      <dsp:txXfrm>
        <a:off x="0" y="3165000"/>
        <a:ext cx="8128000" cy="347760"/>
      </dsp:txXfrm>
    </dsp:sp>
    <dsp:sp modelId="{708BCA0A-E29E-404E-AF77-DDDDDC86E0FF}">
      <dsp:nvSpPr>
        <dsp:cNvPr id="0" name=""/>
        <dsp:cNvSpPr/>
      </dsp:nvSpPr>
      <dsp:spPr>
        <a:xfrm>
          <a:off x="0" y="3512760"/>
          <a:ext cx="8128000" cy="491399"/>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IN" sz="2000" kern="1200" dirty="0"/>
            <a:t>Missing Values and Outliers</a:t>
          </a:r>
        </a:p>
      </dsp:txBody>
      <dsp:txXfrm>
        <a:off x="23988" y="3536748"/>
        <a:ext cx="8080024" cy="443423"/>
      </dsp:txXfrm>
    </dsp:sp>
    <dsp:sp modelId="{EFDA13BF-D603-4AA1-9F8E-5324FACD2C50}">
      <dsp:nvSpPr>
        <dsp:cNvPr id="0" name=""/>
        <dsp:cNvSpPr/>
      </dsp:nvSpPr>
      <dsp:spPr>
        <a:xfrm>
          <a:off x="0" y="4004160"/>
          <a:ext cx="81280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There are not missing values and Outlier in data</a:t>
          </a:r>
        </a:p>
      </dsp:txBody>
      <dsp:txXfrm>
        <a:off x="0" y="4004160"/>
        <a:ext cx="8128000" cy="34776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55C8E5-A31B-44D4-BD0B-EA4BA29CC35D}" type="datetimeFigureOut">
              <a:rPr lang="en-IN" smtClean="0"/>
              <a:t>06-08-2020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1BB2CCC-9C41-4D88-AAEA-067EBECC01F6}" type="slidenum">
              <a:rPr lang="en-IN" smtClean="0"/>
              <a:t>‹#›</a:t>
            </a:fld>
            <a:endParaRPr lang="en-IN" dirty="0"/>
          </a:p>
        </p:txBody>
      </p:sp>
    </p:spTree>
    <p:extLst>
      <p:ext uri="{BB962C8B-B14F-4D97-AF65-F5344CB8AC3E}">
        <p14:creationId xmlns:p14="http://schemas.microsoft.com/office/powerpoint/2010/main" val="109768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55C8E5-A31B-44D4-BD0B-EA4BA29CC35D}" type="datetimeFigureOut">
              <a:rPr lang="en-IN" smtClean="0"/>
              <a:t>06-08-2020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BB2CCC-9C41-4D88-AAEA-067EBECC01F6}" type="slidenum">
              <a:rPr lang="en-IN" smtClean="0"/>
              <a:t>‹#›</a:t>
            </a:fld>
            <a:endParaRPr lang="en-IN" dirty="0"/>
          </a:p>
        </p:txBody>
      </p:sp>
    </p:spTree>
    <p:extLst>
      <p:ext uri="{BB962C8B-B14F-4D97-AF65-F5344CB8AC3E}">
        <p14:creationId xmlns:p14="http://schemas.microsoft.com/office/powerpoint/2010/main" val="2139313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55C8E5-A31B-44D4-BD0B-EA4BA29CC35D}" type="datetimeFigureOut">
              <a:rPr lang="en-IN" smtClean="0"/>
              <a:t>06-08-2020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BB2CCC-9C41-4D88-AAEA-067EBECC01F6}"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6528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55C8E5-A31B-44D4-BD0B-EA4BA29CC35D}" type="datetimeFigureOut">
              <a:rPr lang="en-IN" smtClean="0"/>
              <a:t>06-08-2020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BB2CCC-9C41-4D88-AAEA-067EBECC01F6}" type="slidenum">
              <a:rPr lang="en-IN" smtClean="0"/>
              <a:t>‹#›</a:t>
            </a:fld>
            <a:endParaRPr lang="en-IN" dirty="0"/>
          </a:p>
        </p:txBody>
      </p:sp>
    </p:spTree>
    <p:extLst>
      <p:ext uri="{BB962C8B-B14F-4D97-AF65-F5344CB8AC3E}">
        <p14:creationId xmlns:p14="http://schemas.microsoft.com/office/powerpoint/2010/main" val="3559553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55C8E5-A31B-44D4-BD0B-EA4BA29CC35D}" type="datetimeFigureOut">
              <a:rPr lang="en-IN" smtClean="0"/>
              <a:t>06-08-2020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BB2CCC-9C41-4D88-AAEA-067EBECC01F6}"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4771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55C8E5-A31B-44D4-BD0B-EA4BA29CC35D}" type="datetimeFigureOut">
              <a:rPr lang="en-IN" smtClean="0"/>
              <a:t>06-08-2020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BB2CCC-9C41-4D88-AAEA-067EBECC01F6}" type="slidenum">
              <a:rPr lang="en-IN" smtClean="0"/>
              <a:t>‹#›</a:t>
            </a:fld>
            <a:endParaRPr lang="en-IN" dirty="0"/>
          </a:p>
        </p:txBody>
      </p:sp>
    </p:spTree>
    <p:extLst>
      <p:ext uri="{BB962C8B-B14F-4D97-AF65-F5344CB8AC3E}">
        <p14:creationId xmlns:p14="http://schemas.microsoft.com/office/powerpoint/2010/main" val="3272968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55C8E5-A31B-44D4-BD0B-EA4BA29CC35D}" type="datetimeFigureOut">
              <a:rPr lang="en-IN" smtClean="0"/>
              <a:t>06-08-2020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BB2CCC-9C41-4D88-AAEA-067EBECC01F6}" type="slidenum">
              <a:rPr lang="en-IN" smtClean="0"/>
              <a:t>‹#›</a:t>
            </a:fld>
            <a:endParaRPr lang="en-IN" dirty="0"/>
          </a:p>
        </p:txBody>
      </p:sp>
    </p:spTree>
    <p:extLst>
      <p:ext uri="{BB962C8B-B14F-4D97-AF65-F5344CB8AC3E}">
        <p14:creationId xmlns:p14="http://schemas.microsoft.com/office/powerpoint/2010/main" val="966505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55C8E5-A31B-44D4-BD0B-EA4BA29CC35D}" type="datetimeFigureOut">
              <a:rPr lang="en-IN" smtClean="0"/>
              <a:t>06-08-2020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BB2CCC-9C41-4D88-AAEA-067EBECC01F6}" type="slidenum">
              <a:rPr lang="en-IN" smtClean="0"/>
              <a:t>‹#›</a:t>
            </a:fld>
            <a:endParaRPr lang="en-IN" dirty="0"/>
          </a:p>
        </p:txBody>
      </p:sp>
    </p:spTree>
    <p:extLst>
      <p:ext uri="{BB962C8B-B14F-4D97-AF65-F5344CB8AC3E}">
        <p14:creationId xmlns:p14="http://schemas.microsoft.com/office/powerpoint/2010/main" val="398565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55C8E5-A31B-44D4-BD0B-EA4BA29CC35D}" type="datetimeFigureOut">
              <a:rPr lang="en-IN" smtClean="0"/>
              <a:t>06-08-2020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BB2CCC-9C41-4D88-AAEA-067EBECC01F6}" type="slidenum">
              <a:rPr lang="en-IN" smtClean="0"/>
              <a:t>‹#›</a:t>
            </a:fld>
            <a:endParaRPr lang="en-IN" dirty="0"/>
          </a:p>
        </p:txBody>
      </p:sp>
    </p:spTree>
    <p:extLst>
      <p:ext uri="{BB962C8B-B14F-4D97-AF65-F5344CB8AC3E}">
        <p14:creationId xmlns:p14="http://schemas.microsoft.com/office/powerpoint/2010/main" val="268871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55C8E5-A31B-44D4-BD0B-EA4BA29CC35D}" type="datetimeFigureOut">
              <a:rPr lang="en-IN" smtClean="0"/>
              <a:t>06-08-2020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BB2CCC-9C41-4D88-AAEA-067EBECC01F6}" type="slidenum">
              <a:rPr lang="en-IN" smtClean="0"/>
              <a:t>‹#›</a:t>
            </a:fld>
            <a:endParaRPr lang="en-IN" dirty="0"/>
          </a:p>
        </p:txBody>
      </p:sp>
    </p:spTree>
    <p:extLst>
      <p:ext uri="{BB962C8B-B14F-4D97-AF65-F5344CB8AC3E}">
        <p14:creationId xmlns:p14="http://schemas.microsoft.com/office/powerpoint/2010/main" val="3158356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55C8E5-A31B-44D4-BD0B-EA4BA29CC35D}" type="datetimeFigureOut">
              <a:rPr lang="en-IN" smtClean="0"/>
              <a:t>06-08-2020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1BB2CCC-9C41-4D88-AAEA-067EBECC01F6}" type="slidenum">
              <a:rPr lang="en-IN" smtClean="0"/>
              <a:t>‹#›</a:t>
            </a:fld>
            <a:endParaRPr lang="en-IN" dirty="0"/>
          </a:p>
        </p:txBody>
      </p:sp>
    </p:spTree>
    <p:extLst>
      <p:ext uri="{BB962C8B-B14F-4D97-AF65-F5344CB8AC3E}">
        <p14:creationId xmlns:p14="http://schemas.microsoft.com/office/powerpoint/2010/main" val="3604743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55C8E5-A31B-44D4-BD0B-EA4BA29CC35D}" type="datetimeFigureOut">
              <a:rPr lang="en-IN" smtClean="0"/>
              <a:t>06-08-2020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1BB2CCC-9C41-4D88-AAEA-067EBECC01F6}" type="slidenum">
              <a:rPr lang="en-IN" smtClean="0"/>
              <a:t>‹#›</a:t>
            </a:fld>
            <a:endParaRPr lang="en-IN" dirty="0"/>
          </a:p>
        </p:txBody>
      </p:sp>
    </p:spTree>
    <p:extLst>
      <p:ext uri="{BB962C8B-B14F-4D97-AF65-F5344CB8AC3E}">
        <p14:creationId xmlns:p14="http://schemas.microsoft.com/office/powerpoint/2010/main" val="49305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55C8E5-A31B-44D4-BD0B-EA4BA29CC35D}" type="datetimeFigureOut">
              <a:rPr lang="en-IN" smtClean="0"/>
              <a:t>06-08-2020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1BB2CCC-9C41-4D88-AAEA-067EBECC01F6}" type="slidenum">
              <a:rPr lang="en-IN" smtClean="0"/>
              <a:t>‹#›</a:t>
            </a:fld>
            <a:endParaRPr lang="en-IN" dirty="0"/>
          </a:p>
        </p:txBody>
      </p:sp>
    </p:spTree>
    <p:extLst>
      <p:ext uri="{BB962C8B-B14F-4D97-AF65-F5344CB8AC3E}">
        <p14:creationId xmlns:p14="http://schemas.microsoft.com/office/powerpoint/2010/main" val="1514949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55C8E5-A31B-44D4-BD0B-EA4BA29CC35D}" type="datetimeFigureOut">
              <a:rPr lang="en-IN" smtClean="0"/>
              <a:t>06-08-2020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1BB2CCC-9C41-4D88-AAEA-067EBECC01F6}" type="slidenum">
              <a:rPr lang="en-IN" smtClean="0"/>
              <a:t>‹#›</a:t>
            </a:fld>
            <a:endParaRPr lang="en-IN" dirty="0"/>
          </a:p>
        </p:txBody>
      </p:sp>
    </p:spTree>
    <p:extLst>
      <p:ext uri="{BB962C8B-B14F-4D97-AF65-F5344CB8AC3E}">
        <p14:creationId xmlns:p14="http://schemas.microsoft.com/office/powerpoint/2010/main" val="1881227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55C8E5-A31B-44D4-BD0B-EA4BA29CC35D}" type="datetimeFigureOut">
              <a:rPr lang="en-IN" smtClean="0"/>
              <a:t>06-08-2020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1BB2CCC-9C41-4D88-AAEA-067EBECC01F6}" type="slidenum">
              <a:rPr lang="en-IN" smtClean="0"/>
              <a:t>‹#›</a:t>
            </a:fld>
            <a:endParaRPr lang="en-IN" dirty="0"/>
          </a:p>
        </p:txBody>
      </p:sp>
    </p:spTree>
    <p:extLst>
      <p:ext uri="{BB962C8B-B14F-4D97-AF65-F5344CB8AC3E}">
        <p14:creationId xmlns:p14="http://schemas.microsoft.com/office/powerpoint/2010/main" val="3607576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55C8E5-A31B-44D4-BD0B-EA4BA29CC35D}" type="datetimeFigureOut">
              <a:rPr lang="en-IN" smtClean="0"/>
              <a:t>06-08-2020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BB2CCC-9C41-4D88-AAEA-067EBECC01F6}" type="slidenum">
              <a:rPr lang="en-IN" smtClean="0"/>
              <a:t>‹#›</a:t>
            </a:fld>
            <a:endParaRPr lang="en-IN" dirty="0"/>
          </a:p>
        </p:txBody>
      </p:sp>
    </p:spTree>
    <p:extLst>
      <p:ext uri="{BB962C8B-B14F-4D97-AF65-F5344CB8AC3E}">
        <p14:creationId xmlns:p14="http://schemas.microsoft.com/office/powerpoint/2010/main" val="1024834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155C8E5-A31B-44D4-BD0B-EA4BA29CC35D}" type="datetimeFigureOut">
              <a:rPr lang="en-IN" smtClean="0"/>
              <a:t>06-08-2020</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1BB2CCC-9C41-4D88-AAEA-067EBECC01F6}" type="slidenum">
              <a:rPr lang="en-IN" smtClean="0"/>
              <a:t>‹#›</a:t>
            </a:fld>
            <a:endParaRPr lang="en-IN" dirty="0"/>
          </a:p>
        </p:txBody>
      </p:sp>
    </p:spTree>
    <p:extLst>
      <p:ext uri="{BB962C8B-B14F-4D97-AF65-F5344CB8AC3E}">
        <p14:creationId xmlns:p14="http://schemas.microsoft.com/office/powerpoint/2010/main" val="18175233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14/relationships/chartEx" Target="../charts/chartEx2.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3.xml"/><Relationship Id="rId1" Type="http://schemas.openxmlformats.org/officeDocument/2006/relationships/slideLayout" Target="../slideLayouts/slideLayout7.xml"/><Relationship Id="rId5" Type="http://schemas.openxmlformats.org/officeDocument/2006/relationships/image" Target="../media/image5.png"/><Relationship Id="rId4" Type="http://schemas.microsoft.com/office/2014/relationships/chartEx" Target="../charts/chartEx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BCDE7-E96A-4AF6-9D17-F9729C4D4675}"/>
              </a:ext>
            </a:extLst>
          </p:cNvPr>
          <p:cNvSpPr>
            <a:spLocks noGrp="1"/>
          </p:cNvSpPr>
          <p:nvPr>
            <p:ph type="ctrTitle"/>
          </p:nvPr>
        </p:nvSpPr>
        <p:spPr/>
        <p:txBody>
          <a:bodyPr/>
          <a:lstStyle/>
          <a:p>
            <a:r>
              <a:rPr lang="en-IN" u="sng" dirty="0"/>
              <a:t>SCLA</a:t>
            </a:r>
          </a:p>
        </p:txBody>
      </p:sp>
      <p:sp>
        <p:nvSpPr>
          <p:cNvPr id="3" name="Subtitle 2">
            <a:extLst>
              <a:ext uri="{FF2B5EF4-FFF2-40B4-BE49-F238E27FC236}">
                <a16:creationId xmlns:a16="http://schemas.microsoft.com/office/drawing/2014/main" id="{1877A755-4E52-43CD-8C36-95C7E8370A9B}"/>
              </a:ext>
            </a:extLst>
          </p:cNvPr>
          <p:cNvSpPr>
            <a:spLocks noGrp="1"/>
          </p:cNvSpPr>
          <p:nvPr>
            <p:ph type="subTitle" idx="1"/>
          </p:nvPr>
        </p:nvSpPr>
        <p:spPr>
          <a:xfrm>
            <a:off x="9970675" y="6354388"/>
            <a:ext cx="1916526" cy="377717"/>
          </a:xfrm>
        </p:spPr>
        <p:txBody>
          <a:bodyPr/>
          <a:lstStyle/>
          <a:p>
            <a:r>
              <a:rPr lang="en-IN" dirty="0"/>
              <a:t>* For Study only</a:t>
            </a:r>
          </a:p>
        </p:txBody>
      </p:sp>
    </p:spTree>
    <p:extLst>
      <p:ext uri="{BB962C8B-B14F-4D97-AF65-F5344CB8AC3E}">
        <p14:creationId xmlns:p14="http://schemas.microsoft.com/office/powerpoint/2010/main" val="3213450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2024555-6506-428C-BE59-9F9EACA74EFB}"/>
              </a:ext>
            </a:extLst>
          </p:cNvPr>
          <p:cNvCxnSpPr/>
          <p:nvPr/>
        </p:nvCxnSpPr>
        <p:spPr>
          <a:xfrm>
            <a:off x="0" y="12192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9391FB2-FD8E-41F1-8C40-0BE1FD1A483C}"/>
              </a:ext>
            </a:extLst>
          </p:cNvPr>
          <p:cNvSpPr txBox="1"/>
          <p:nvPr/>
        </p:nvSpPr>
        <p:spPr>
          <a:xfrm>
            <a:off x="0" y="723734"/>
            <a:ext cx="12191999" cy="475655"/>
          </a:xfrm>
          <a:prstGeom prst="rect">
            <a:avLst/>
          </a:prstGeom>
          <a:noFill/>
        </p:spPr>
        <p:txBody>
          <a:bodyPr wrap="square" rtlCol="0">
            <a:noAutofit/>
          </a:bodyPr>
          <a:lstStyle/>
          <a:p>
            <a:r>
              <a:rPr lang="en-IN" sz="2800" b="1" dirty="0"/>
              <a:t>				Model Interpretation</a:t>
            </a:r>
          </a:p>
        </p:txBody>
      </p:sp>
      <p:sp>
        <p:nvSpPr>
          <p:cNvPr id="8" name="TextBox 7">
            <a:extLst>
              <a:ext uri="{FF2B5EF4-FFF2-40B4-BE49-F238E27FC236}">
                <a16:creationId xmlns:a16="http://schemas.microsoft.com/office/drawing/2014/main" id="{1B77128B-0392-4D36-BA49-5AC1E87921DE}"/>
              </a:ext>
            </a:extLst>
          </p:cNvPr>
          <p:cNvSpPr txBox="1"/>
          <p:nvPr/>
        </p:nvSpPr>
        <p:spPr>
          <a:xfrm>
            <a:off x="1041766" y="1469677"/>
            <a:ext cx="10779348" cy="523220"/>
          </a:xfrm>
          <a:prstGeom prst="rect">
            <a:avLst/>
          </a:prstGeom>
          <a:noFill/>
        </p:spPr>
        <p:txBody>
          <a:bodyPr wrap="square" rtlCol="0">
            <a:spAutoFit/>
          </a:bodyPr>
          <a:lstStyle/>
          <a:p>
            <a:r>
              <a:rPr lang="en-IN" sz="1400" dirty="0"/>
              <a:t>If</a:t>
            </a:r>
            <a:r>
              <a:rPr lang="en-IN" sz="1400" b="1" dirty="0"/>
              <a:t> </a:t>
            </a:r>
            <a:r>
              <a:rPr lang="en-IN" sz="1400" dirty="0"/>
              <a:t>product category is Jumbo box or Jumbo drum, supervisor is always go for Delivery truck. And if product category is other than Jumbo box and Jumbo drum supervisor goes for Regular air. Supervisor will never use express Air mode of shipping.</a:t>
            </a:r>
            <a:endParaRPr lang="en-IN" sz="1400" b="1" dirty="0"/>
          </a:p>
        </p:txBody>
      </p:sp>
      <p:pic>
        <p:nvPicPr>
          <p:cNvPr id="2" name="Picture 1">
            <a:extLst>
              <a:ext uri="{FF2B5EF4-FFF2-40B4-BE49-F238E27FC236}">
                <a16:creationId xmlns:a16="http://schemas.microsoft.com/office/drawing/2014/main" id="{2ADDC311-5EDF-4F92-84AD-E8A9CD89EA62}"/>
              </a:ext>
            </a:extLst>
          </p:cNvPr>
          <p:cNvPicPr>
            <a:picLocks noChangeAspect="1"/>
          </p:cNvPicPr>
          <p:nvPr/>
        </p:nvPicPr>
        <p:blipFill>
          <a:blip r:embed="rId2"/>
          <a:stretch>
            <a:fillRect/>
          </a:stretch>
        </p:blipFill>
        <p:spPr>
          <a:xfrm>
            <a:off x="1879671" y="2253613"/>
            <a:ext cx="8432658" cy="4159692"/>
          </a:xfrm>
          <a:prstGeom prst="rect">
            <a:avLst/>
          </a:prstGeom>
          <a:ln>
            <a:solidFill>
              <a:schemeClr val="tx1"/>
            </a:solidFill>
          </a:ln>
        </p:spPr>
      </p:pic>
      <p:cxnSp>
        <p:nvCxnSpPr>
          <p:cNvPr id="4" name="Straight Connector 3">
            <a:extLst>
              <a:ext uri="{FF2B5EF4-FFF2-40B4-BE49-F238E27FC236}">
                <a16:creationId xmlns:a16="http://schemas.microsoft.com/office/drawing/2014/main" id="{96E65534-BAE8-4681-9A9B-F6193E9DAF83}"/>
              </a:ext>
            </a:extLst>
          </p:cNvPr>
          <p:cNvCxnSpPr>
            <a:cxnSpLocks/>
          </p:cNvCxnSpPr>
          <p:nvPr/>
        </p:nvCxnSpPr>
        <p:spPr>
          <a:xfrm>
            <a:off x="3101009" y="4055164"/>
            <a:ext cx="610925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783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2024555-6506-428C-BE59-9F9EACA74EFB}"/>
              </a:ext>
            </a:extLst>
          </p:cNvPr>
          <p:cNvCxnSpPr/>
          <p:nvPr/>
        </p:nvCxnSpPr>
        <p:spPr>
          <a:xfrm>
            <a:off x="0" y="12192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9391FB2-FD8E-41F1-8C40-0BE1FD1A483C}"/>
              </a:ext>
            </a:extLst>
          </p:cNvPr>
          <p:cNvSpPr txBox="1"/>
          <p:nvPr/>
        </p:nvSpPr>
        <p:spPr>
          <a:xfrm>
            <a:off x="0" y="723734"/>
            <a:ext cx="12191999" cy="475655"/>
          </a:xfrm>
          <a:prstGeom prst="rect">
            <a:avLst/>
          </a:prstGeom>
          <a:noFill/>
        </p:spPr>
        <p:txBody>
          <a:bodyPr wrap="square" rtlCol="0">
            <a:noAutofit/>
          </a:bodyPr>
          <a:lstStyle/>
          <a:p>
            <a:r>
              <a:rPr lang="en-IN" sz="2800" b="1" dirty="0"/>
              <a:t>				Performance</a:t>
            </a:r>
          </a:p>
        </p:txBody>
      </p:sp>
      <p:cxnSp>
        <p:nvCxnSpPr>
          <p:cNvPr id="5" name="Straight Connector 4">
            <a:extLst>
              <a:ext uri="{FF2B5EF4-FFF2-40B4-BE49-F238E27FC236}">
                <a16:creationId xmlns:a16="http://schemas.microsoft.com/office/drawing/2014/main" id="{1D5C3AD1-864F-4CF7-A0EA-2F234A534419}"/>
              </a:ext>
            </a:extLst>
          </p:cNvPr>
          <p:cNvCxnSpPr>
            <a:cxnSpLocks/>
          </p:cNvCxnSpPr>
          <p:nvPr/>
        </p:nvCxnSpPr>
        <p:spPr>
          <a:xfrm>
            <a:off x="6268278" y="1470991"/>
            <a:ext cx="0" cy="3180522"/>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124122-B65C-4804-B496-D08675943711}"/>
              </a:ext>
            </a:extLst>
          </p:cNvPr>
          <p:cNvSpPr txBox="1"/>
          <p:nvPr/>
        </p:nvSpPr>
        <p:spPr>
          <a:xfrm>
            <a:off x="786243" y="1323978"/>
            <a:ext cx="5400000" cy="369332"/>
          </a:xfrm>
          <a:prstGeom prst="rect">
            <a:avLst/>
          </a:prstGeom>
          <a:noFill/>
        </p:spPr>
        <p:txBody>
          <a:bodyPr wrap="square" rtlCol="0">
            <a:noAutofit/>
          </a:bodyPr>
          <a:lstStyle/>
          <a:p>
            <a:pPr algn="ctr"/>
            <a:r>
              <a:rPr lang="en-IN" b="1" u="sng" dirty="0"/>
              <a:t>Train</a:t>
            </a:r>
          </a:p>
        </p:txBody>
      </p:sp>
      <p:sp>
        <p:nvSpPr>
          <p:cNvPr id="10" name="TextBox 9">
            <a:extLst>
              <a:ext uri="{FF2B5EF4-FFF2-40B4-BE49-F238E27FC236}">
                <a16:creationId xmlns:a16="http://schemas.microsoft.com/office/drawing/2014/main" id="{90BECFAD-5250-4264-BA72-C010E7D195F6}"/>
              </a:ext>
            </a:extLst>
          </p:cNvPr>
          <p:cNvSpPr txBox="1"/>
          <p:nvPr/>
        </p:nvSpPr>
        <p:spPr>
          <a:xfrm>
            <a:off x="6334540" y="1323978"/>
            <a:ext cx="5400000" cy="369332"/>
          </a:xfrm>
          <a:prstGeom prst="rect">
            <a:avLst/>
          </a:prstGeom>
          <a:noFill/>
        </p:spPr>
        <p:txBody>
          <a:bodyPr wrap="square" rtlCol="0">
            <a:noAutofit/>
          </a:bodyPr>
          <a:lstStyle/>
          <a:p>
            <a:pPr algn="ctr"/>
            <a:r>
              <a:rPr lang="en-IN" b="1" u="sng" dirty="0"/>
              <a:t>Test</a:t>
            </a:r>
          </a:p>
        </p:txBody>
      </p:sp>
      <p:sp>
        <p:nvSpPr>
          <p:cNvPr id="12" name="TextBox 11">
            <a:extLst>
              <a:ext uri="{FF2B5EF4-FFF2-40B4-BE49-F238E27FC236}">
                <a16:creationId xmlns:a16="http://schemas.microsoft.com/office/drawing/2014/main" id="{37963B6F-637D-40A8-9180-E79683E90954}"/>
              </a:ext>
            </a:extLst>
          </p:cNvPr>
          <p:cNvSpPr txBox="1"/>
          <p:nvPr/>
        </p:nvSpPr>
        <p:spPr>
          <a:xfrm>
            <a:off x="786244" y="3548622"/>
            <a:ext cx="5400000" cy="523220"/>
          </a:xfrm>
          <a:prstGeom prst="rect">
            <a:avLst/>
          </a:prstGeom>
          <a:noFill/>
        </p:spPr>
        <p:txBody>
          <a:bodyPr wrap="square" rtlCol="0">
            <a:spAutoFit/>
          </a:bodyPr>
          <a:lstStyle/>
          <a:p>
            <a:pPr marL="285750" indent="-285750">
              <a:buFont typeface="Arial" panose="020B0604020202020204" pitchFamily="34" charset="0"/>
              <a:buChar char="•"/>
            </a:pPr>
            <a:r>
              <a:rPr lang="en-IN" sz="1400" b="1" dirty="0"/>
              <a:t>Accuracy Rate:	88.05</a:t>
            </a:r>
          </a:p>
          <a:p>
            <a:pPr marL="285750" indent="-285750">
              <a:buFont typeface="Arial" panose="020B0604020202020204" pitchFamily="34" charset="0"/>
              <a:buChar char="•"/>
            </a:pPr>
            <a:r>
              <a:rPr lang="en-IN" sz="1400" b="1" dirty="0"/>
              <a:t>Error Rate:		11.95</a:t>
            </a:r>
          </a:p>
        </p:txBody>
      </p:sp>
      <p:sp>
        <p:nvSpPr>
          <p:cNvPr id="14" name="TextBox 13">
            <a:extLst>
              <a:ext uri="{FF2B5EF4-FFF2-40B4-BE49-F238E27FC236}">
                <a16:creationId xmlns:a16="http://schemas.microsoft.com/office/drawing/2014/main" id="{001ACB71-F5A3-4FD8-AAF0-EE72C0519AAB}"/>
              </a:ext>
            </a:extLst>
          </p:cNvPr>
          <p:cNvSpPr txBox="1"/>
          <p:nvPr/>
        </p:nvSpPr>
        <p:spPr>
          <a:xfrm>
            <a:off x="6504557" y="3548622"/>
            <a:ext cx="5400000" cy="523220"/>
          </a:xfrm>
          <a:prstGeom prst="rect">
            <a:avLst/>
          </a:prstGeom>
          <a:noFill/>
        </p:spPr>
        <p:txBody>
          <a:bodyPr wrap="square" rtlCol="0">
            <a:spAutoFit/>
          </a:bodyPr>
          <a:lstStyle/>
          <a:p>
            <a:pPr marL="285750" indent="-285750">
              <a:buFont typeface="Arial" panose="020B0604020202020204" pitchFamily="34" charset="0"/>
              <a:buChar char="•"/>
            </a:pPr>
            <a:r>
              <a:rPr lang="en-IN" sz="1400" b="1" dirty="0"/>
              <a:t>Accuracy Rate:	88.79</a:t>
            </a:r>
          </a:p>
          <a:p>
            <a:pPr marL="285750" indent="-285750">
              <a:buFont typeface="Arial" panose="020B0604020202020204" pitchFamily="34" charset="0"/>
              <a:buChar char="•"/>
            </a:pPr>
            <a:r>
              <a:rPr lang="en-IN" sz="1400" b="1" dirty="0"/>
              <a:t>Error Rate:		11.21</a:t>
            </a:r>
          </a:p>
        </p:txBody>
      </p:sp>
      <p:sp>
        <p:nvSpPr>
          <p:cNvPr id="15" name="TextBox 14">
            <a:extLst>
              <a:ext uri="{FF2B5EF4-FFF2-40B4-BE49-F238E27FC236}">
                <a16:creationId xmlns:a16="http://schemas.microsoft.com/office/drawing/2014/main" id="{B0C5F4BE-7362-44DA-B255-704F647B32C7}"/>
              </a:ext>
            </a:extLst>
          </p:cNvPr>
          <p:cNvSpPr txBox="1"/>
          <p:nvPr/>
        </p:nvSpPr>
        <p:spPr>
          <a:xfrm>
            <a:off x="786243" y="5009311"/>
            <a:ext cx="10779348"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t>Model performance is consistent in train and test dataset, Hence model is good to go for deployment.</a:t>
            </a:r>
          </a:p>
          <a:p>
            <a:pPr marL="285750" indent="-285750">
              <a:buFont typeface="Arial" panose="020B0604020202020204" pitchFamily="34" charset="0"/>
              <a:buChar char="•"/>
            </a:pPr>
            <a:endParaRPr lang="en-IN" sz="1400" b="1" dirty="0"/>
          </a:p>
        </p:txBody>
      </p:sp>
      <p:graphicFrame>
        <p:nvGraphicFramePr>
          <p:cNvPr id="17" name="Table 16">
            <a:extLst>
              <a:ext uri="{FF2B5EF4-FFF2-40B4-BE49-F238E27FC236}">
                <a16:creationId xmlns:a16="http://schemas.microsoft.com/office/drawing/2014/main" id="{32382C92-5C34-4BE9-BC67-CB4CC4DA3D49}"/>
              </a:ext>
            </a:extLst>
          </p:cNvPr>
          <p:cNvGraphicFramePr>
            <a:graphicFrameLocks noGrp="1"/>
          </p:cNvGraphicFramePr>
          <p:nvPr>
            <p:extLst>
              <p:ext uri="{D42A27DB-BD31-4B8C-83A1-F6EECF244321}">
                <p14:modId xmlns:p14="http://schemas.microsoft.com/office/powerpoint/2010/main" val="4166345554"/>
              </p:ext>
            </p:extLst>
          </p:nvPr>
        </p:nvGraphicFramePr>
        <p:xfrm>
          <a:off x="1289143" y="1861930"/>
          <a:ext cx="4394200" cy="1143000"/>
        </p:xfrm>
        <a:graphic>
          <a:graphicData uri="http://schemas.openxmlformats.org/drawingml/2006/table">
            <a:tbl>
              <a:tblPr/>
              <a:tblGrid>
                <a:gridCol w="241300">
                  <a:extLst>
                    <a:ext uri="{9D8B030D-6E8A-4147-A177-3AD203B41FA5}">
                      <a16:colId xmlns:a16="http://schemas.microsoft.com/office/drawing/2014/main" val="612091380"/>
                    </a:ext>
                  </a:extLst>
                </a:gridCol>
                <a:gridCol w="942975">
                  <a:extLst>
                    <a:ext uri="{9D8B030D-6E8A-4147-A177-3AD203B41FA5}">
                      <a16:colId xmlns:a16="http://schemas.microsoft.com/office/drawing/2014/main" val="1857488606"/>
                    </a:ext>
                  </a:extLst>
                </a:gridCol>
                <a:gridCol w="1066800">
                  <a:extLst>
                    <a:ext uri="{9D8B030D-6E8A-4147-A177-3AD203B41FA5}">
                      <a16:colId xmlns:a16="http://schemas.microsoft.com/office/drawing/2014/main" val="2863331922"/>
                    </a:ext>
                  </a:extLst>
                </a:gridCol>
                <a:gridCol w="838200">
                  <a:extLst>
                    <a:ext uri="{9D8B030D-6E8A-4147-A177-3AD203B41FA5}">
                      <a16:colId xmlns:a16="http://schemas.microsoft.com/office/drawing/2014/main" val="889020368"/>
                    </a:ext>
                  </a:extLst>
                </a:gridCol>
                <a:gridCol w="819150">
                  <a:extLst>
                    <a:ext uri="{9D8B030D-6E8A-4147-A177-3AD203B41FA5}">
                      <a16:colId xmlns:a16="http://schemas.microsoft.com/office/drawing/2014/main" val="1681411843"/>
                    </a:ext>
                  </a:extLst>
                </a:gridCol>
                <a:gridCol w="485775">
                  <a:extLst>
                    <a:ext uri="{9D8B030D-6E8A-4147-A177-3AD203B41FA5}">
                      <a16:colId xmlns:a16="http://schemas.microsoft.com/office/drawing/2014/main" val="3738596638"/>
                    </a:ext>
                  </a:extLst>
                </a:gridCol>
              </a:tblGrid>
              <a:tr h="190500">
                <a:tc>
                  <a:txBody>
                    <a:bodyPr/>
                    <a:lstStyle/>
                    <a:p>
                      <a:pPr algn="l" fontAlgn="b"/>
                      <a:endParaRPr lang="en-IN" sz="110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IN" sz="1100" b="0" i="0" u="none" strike="noStrike" dirty="0">
                          <a:solidFill>
                            <a:srgbClr val="000000"/>
                          </a:solidFill>
                          <a:effectLst/>
                          <a:latin typeface="Arial" panose="020B0604020202020204" pitchFamily="34" charset="0"/>
                        </a:rPr>
                        <a:t>Predicted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56170249"/>
                  </a:ext>
                </a:extLst>
              </a:tr>
              <a:tr h="190500">
                <a:tc>
                  <a:txBody>
                    <a:bodyPr/>
                    <a:lstStyle/>
                    <a:p>
                      <a:pPr algn="l" fontAlgn="b"/>
                      <a:endParaRPr lang="en-IN" sz="110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IN" sz="1000" b="0" i="0" u="none" strike="noStrike" dirty="0">
                        <a:solidFill>
                          <a:srgbClr val="000000"/>
                        </a:solidFill>
                        <a:effectLst/>
                        <a:latin typeface="Arial" panose="020B060402020202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Arial" panose="020B0604020202020204" pitchFamily="34" charset="0"/>
                        </a:rPr>
                        <a:t>Delivery Truck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dirty="0">
                          <a:solidFill>
                            <a:srgbClr val="000000"/>
                          </a:solidFill>
                          <a:effectLst/>
                          <a:latin typeface="Arial" panose="020B0604020202020204" pitchFamily="34" charset="0"/>
                        </a:rPr>
                        <a:t>Express Air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dirty="0">
                          <a:solidFill>
                            <a:srgbClr val="000000"/>
                          </a:solidFill>
                          <a:effectLst/>
                          <a:latin typeface="Arial" panose="020B0604020202020204" pitchFamily="34" charset="0"/>
                        </a:rPr>
                        <a:t>Regular Air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dirty="0">
                          <a:solidFill>
                            <a:srgbClr val="000000"/>
                          </a:solidFill>
                          <a:effectLst/>
                          <a:latin typeface="Arial" panose="020B0604020202020204"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203071433"/>
                  </a:ext>
                </a:extLst>
              </a:tr>
              <a:tr h="190500">
                <a:tc rowSpan="4">
                  <a:txBody>
                    <a:bodyPr/>
                    <a:lstStyle/>
                    <a:p>
                      <a:pPr algn="ctr" fontAlgn="ctr"/>
                      <a:r>
                        <a:rPr lang="en-IN" sz="1100" b="0" i="0" u="none" strike="noStrike" dirty="0">
                          <a:solidFill>
                            <a:srgbClr val="000000"/>
                          </a:solidFill>
                          <a:effectLst/>
                          <a:latin typeface="Arial" panose="020B0604020202020204" pitchFamily="34" charset="0"/>
                        </a:rPr>
                        <a:t>Actual</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1" i="0" u="none" strike="noStrike" dirty="0">
                          <a:solidFill>
                            <a:srgbClr val="000000"/>
                          </a:solidFill>
                          <a:effectLst/>
                          <a:latin typeface="Arial" panose="020B0604020202020204" pitchFamily="34" charset="0"/>
                        </a:rPr>
                        <a:t>Delivery Truck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dirty="0">
                          <a:solidFill>
                            <a:srgbClr val="000000"/>
                          </a:solidFill>
                          <a:effectLst/>
                          <a:latin typeface="Arial" panose="020B0604020202020204" pitchFamily="34" charset="0"/>
                        </a:rPr>
                        <a:t>                   743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Arial" panose="020B0604020202020204" pitchFamily="34" charset="0"/>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Arial" panose="020B0604020202020204" pitchFamily="34" charset="0"/>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Arial" panose="020B0604020202020204" pitchFamily="34" charset="0"/>
                        </a:rPr>
                        <a:t>    743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2759241"/>
                  </a:ext>
                </a:extLst>
              </a:tr>
              <a:tr h="190500">
                <a:tc vMerge="1">
                  <a:txBody>
                    <a:bodyPr/>
                    <a:lstStyle/>
                    <a:p>
                      <a:endParaRPr lang="en-IN"/>
                    </a:p>
                  </a:txBody>
                  <a:tcPr/>
                </a:tc>
                <a:tc>
                  <a:txBody>
                    <a:bodyPr/>
                    <a:lstStyle/>
                    <a:p>
                      <a:pPr algn="l" fontAlgn="ctr"/>
                      <a:r>
                        <a:rPr lang="en-IN" sz="1000" b="1" i="0" u="none" strike="noStrike" dirty="0">
                          <a:solidFill>
                            <a:srgbClr val="000000"/>
                          </a:solidFill>
                          <a:effectLst/>
                          <a:latin typeface="Arial" panose="020B0604020202020204" pitchFamily="34" charset="0"/>
                        </a:rPr>
                        <a:t>Express Air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dirty="0">
                          <a:solidFill>
                            <a:srgbClr val="000000"/>
                          </a:solidFill>
                          <a:effectLst/>
                          <a:latin typeface="Arial" panose="020B0604020202020204" pitchFamily="34" charset="0"/>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Arial" panose="020B0604020202020204" pitchFamily="34" charset="0"/>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Arial" panose="020B0604020202020204" pitchFamily="34" charset="0"/>
                        </a:rPr>
                        <a:t>             657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Arial" panose="020B0604020202020204" pitchFamily="34" charset="0"/>
                        </a:rPr>
                        <a:t>    657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0640756"/>
                  </a:ext>
                </a:extLst>
              </a:tr>
              <a:tr h="190500">
                <a:tc vMerge="1">
                  <a:txBody>
                    <a:bodyPr/>
                    <a:lstStyle/>
                    <a:p>
                      <a:endParaRPr lang="en-IN"/>
                    </a:p>
                  </a:txBody>
                  <a:tcPr/>
                </a:tc>
                <a:tc>
                  <a:txBody>
                    <a:bodyPr/>
                    <a:lstStyle/>
                    <a:p>
                      <a:pPr algn="l" fontAlgn="ctr"/>
                      <a:r>
                        <a:rPr lang="en-IN" sz="1000" b="1" i="0" u="none" strike="noStrike" dirty="0">
                          <a:solidFill>
                            <a:srgbClr val="000000"/>
                          </a:solidFill>
                          <a:effectLst/>
                          <a:latin typeface="Arial" panose="020B0604020202020204" pitchFamily="34" charset="0"/>
                        </a:rPr>
                        <a:t>Regular Air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dirty="0">
                          <a:solidFill>
                            <a:srgbClr val="000000"/>
                          </a:solidFill>
                          <a:effectLst/>
                          <a:latin typeface="Arial" panose="020B0604020202020204" pitchFamily="34" charset="0"/>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Arial" panose="020B0604020202020204" pitchFamily="34" charset="0"/>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Arial" panose="020B0604020202020204" pitchFamily="34" charset="0"/>
                        </a:rPr>
                        <a:t>          4,097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Arial" panose="020B0604020202020204" pitchFamily="34" charset="0"/>
                        </a:rPr>
                        <a:t> 4,097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9332303"/>
                  </a:ext>
                </a:extLst>
              </a:tr>
              <a:tr h="190500">
                <a:tc vMerge="1">
                  <a:txBody>
                    <a:bodyPr/>
                    <a:lstStyle/>
                    <a:p>
                      <a:endParaRPr lang="en-IN"/>
                    </a:p>
                  </a:txBody>
                  <a:tcPr/>
                </a:tc>
                <a:tc>
                  <a:txBody>
                    <a:bodyPr/>
                    <a:lstStyle/>
                    <a:p>
                      <a:pPr algn="l" fontAlgn="ctr"/>
                      <a:r>
                        <a:rPr lang="en-IN" sz="1000" b="1" i="0" u="none" strike="noStrike" dirty="0">
                          <a:solidFill>
                            <a:srgbClr val="000000"/>
                          </a:solidFill>
                          <a:effectLst/>
                          <a:latin typeface="Arial" panose="020B06040202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dirty="0">
                          <a:solidFill>
                            <a:srgbClr val="000000"/>
                          </a:solidFill>
                          <a:effectLst/>
                          <a:latin typeface="Arial" panose="020B0604020202020204" pitchFamily="34" charset="0"/>
                        </a:rPr>
                        <a:t>                   743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Arial" panose="020B0604020202020204" pitchFamily="34" charset="0"/>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Arial" panose="020B0604020202020204" pitchFamily="34" charset="0"/>
                        </a:rPr>
                        <a:t>          4,754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Arial" panose="020B0604020202020204" pitchFamily="34" charset="0"/>
                        </a:rPr>
                        <a:t> 5,497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2417334"/>
                  </a:ext>
                </a:extLst>
              </a:tr>
            </a:tbl>
          </a:graphicData>
        </a:graphic>
      </p:graphicFrame>
      <p:graphicFrame>
        <p:nvGraphicFramePr>
          <p:cNvPr id="19" name="Table 18">
            <a:extLst>
              <a:ext uri="{FF2B5EF4-FFF2-40B4-BE49-F238E27FC236}">
                <a16:creationId xmlns:a16="http://schemas.microsoft.com/office/drawing/2014/main" id="{3B0B16F3-392B-40D4-AB57-715351DBB022}"/>
              </a:ext>
            </a:extLst>
          </p:cNvPr>
          <p:cNvGraphicFramePr>
            <a:graphicFrameLocks noGrp="1"/>
          </p:cNvGraphicFramePr>
          <p:nvPr>
            <p:extLst>
              <p:ext uri="{D42A27DB-BD31-4B8C-83A1-F6EECF244321}">
                <p14:modId xmlns:p14="http://schemas.microsoft.com/office/powerpoint/2010/main" val="2352680670"/>
              </p:ext>
            </p:extLst>
          </p:nvPr>
        </p:nvGraphicFramePr>
        <p:xfrm>
          <a:off x="6705117" y="1861930"/>
          <a:ext cx="4394200" cy="1143000"/>
        </p:xfrm>
        <a:graphic>
          <a:graphicData uri="http://schemas.openxmlformats.org/drawingml/2006/table">
            <a:tbl>
              <a:tblPr/>
              <a:tblGrid>
                <a:gridCol w="241300">
                  <a:extLst>
                    <a:ext uri="{9D8B030D-6E8A-4147-A177-3AD203B41FA5}">
                      <a16:colId xmlns:a16="http://schemas.microsoft.com/office/drawing/2014/main" val="1775306768"/>
                    </a:ext>
                  </a:extLst>
                </a:gridCol>
                <a:gridCol w="942975">
                  <a:extLst>
                    <a:ext uri="{9D8B030D-6E8A-4147-A177-3AD203B41FA5}">
                      <a16:colId xmlns:a16="http://schemas.microsoft.com/office/drawing/2014/main" val="1138827915"/>
                    </a:ext>
                  </a:extLst>
                </a:gridCol>
                <a:gridCol w="1066800">
                  <a:extLst>
                    <a:ext uri="{9D8B030D-6E8A-4147-A177-3AD203B41FA5}">
                      <a16:colId xmlns:a16="http://schemas.microsoft.com/office/drawing/2014/main" val="234051311"/>
                    </a:ext>
                  </a:extLst>
                </a:gridCol>
                <a:gridCol w="838200">
                  <a:extLst>
                    <a:ext uri="{9D8B030D-6E8A-4147-A177-3AD203B41FA5}">
                      <a16:colId xmlns:a16="http://schemas.microsoft.com/office/drawing/2014/main" val="3630286620"/>
                    </a:ext>
                  </a:extLst>
                </a:gridCol>
                <a:gridCol w="819150">
                  <a:extLst>
                    <a:ext uri="{9D8B030D-6E8A-4147-A177-3AD203B41FA5}">
                      <a16:colId xmlns:a16="http://schemas.microsoft.com/office/drawing/2014/main" val="730371965"/>
                    </a:ext>
                  </a:extLst>
                </a:gridCol>
                <a:gridCol w="485775">
                  <a:extLst>
                    <a:ext uri="{9D8B030D-6E8A-4147-A177-3AD203B41FA5}">
                      <a16:colId xmlns:a16="http://schemas.microsoft.com/office/drawing/2014/main" val="2948792953"/>
                    </a:ext>
                  </a:extLst>
                </a:gridCol>
              </a:tblGrid>
              <a:tr h="190500">
                <a:tc>
                  <a:txBody>
                    <a:bodyPr/>
                    <a:lstStyle/>
                    <a:p>
                      <a:pPr algn="l" fontAlgn="b"/>
                      <a:endParaRPr lang="en-IN" sz="110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IN" sz="1100" b="0" i="0" u="none" strike="noStrike" dirty="0">
                          <a:solidFill>
                            <a:srgbClr val="000000"/>
                          </a:solidFill>
                          <a:effectLst/>
                          <a:latin typeface="Arial" panose="020B0604020202020204" pitchFamily="34" charset="0"/>
                        </a:rPr>
                        <a:t>Predicted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33846854"/>
                  </a:ext>
                </a:extLst>
              </a:tr>
              <a:tr h="190500">
                <a:tc>
                  <a:txBody>
                    <a:bodyPr/>
                    <a:lstStyle/>
                    <a:p>
                      <a:pPr algn="l" fontAlgn="b"/>
                      <a:endParaRPr lang="en-IN" sz="110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IN" sz="1000" b="0" i="0" u="none" strike="noStrike" dirty="0">
                        <a:solidFill>
                          <a:srgbClr val="000000"/>
                        </a:solidFill>
                        <a:effectLst/>
                        <a:latin typeface="Arial" panose="020B060402020202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Arial" panose="020B0604020202020204" pitchFamily="34" charset="0"/>
                        </a:rPr>
                        <a:t>Delivery Truck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dirty="0">
                          <a:solidFill>
                            <a:srgbClr val="000000"/>
                          </a:solidFill>
                          <a:effectLst/>
                          <a:latin typeface="Arial" panose="020B0604020202020204" pitchFamily="34" charset="0"/>
                        </a:rPr>
                        <a:t>Express Air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dirty="0">
                          <a:solidFill>
                            <a:srgbClr val="000000"/>
                          </a:solidFill>
                          <a:effectLst/>
                          <a:latin typeface="Arial" panose="020B0604020202020204" pitchFamily="34" charset="0"/>
                        </a:rPr>
                        <a:t>Regular Air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1" i="0" u="none" strike="noStrike" dirty="0">
                          <a:solidFill>
                            <a:srgbClr val="000000"/>
                          </a:solidFill>
                          <a:effectLst/>
                          <a:latin typeface="Arial" panose="020B0604020202020204"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974261192"/>
                  </a:ext>
                </a:extLst>
              </a:tr>
              <a:tr h="190500">
                <a:tc rowSpan="4">
                  <a:txBody>
                    <a:bodyPr/>
                    <a:lstStyle/>
                    <a:p>
                      <a:pPr algn="ctr" fontAlgn="ctr"/>
                      <a:r>
                        <a:rPr lang="en-IN" sz="1100" b="0" i="0" u="none" strike="noStrike" dirty="0">
                          <a:solidFill>
                            <a:srgbClr val="000000"/>
                          </a:solidFill>
                          <a:effectLst/>
                          <a:latin typeface="Arial" panose="020B0604020202020204" pitchFamily="34" charset="0"/>
                        </a:rPr>
                        <a:t>Actual</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1" i="0" u="none" strike="noStrike" dirty="0">
                          <a:solidFill>
                            <a:srgbClr val="000000"/>
                          </a:solidFill>
                          <a:effectLst/>
                          <a:latin typeface="Arial" panose="020B0604020202020204" pitchFamily="34" charset="0"/>
                        </a:rPr>
                        <a:t>Delivery Truck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dirty="0">
                          <a:solidFill>
                            <a:srgbClr val="000000"/>
                          </a:solidFill>
                          <a:effectLst/>
                          <a:latin typeface="Arial" panose="020B0604020202020204" pitchFamily="34" charset="0"/>
                        </a:rPr>
                        <a:t>                   320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Arial" panose="020B0604020202020204" pitchFamily="34" charset="0"/>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Arial" panose="020B0604020202020204" pitchFamily="34" charset="0"/>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Arial" panose="020B0604020202020204" pitchFamily="34" charset="0"/>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630238"/>
                  </a:ext>
                </a:extLst>
              </a:tr>
              <a:tr h="190500">
                <a:tc vMerge="1">
                  <a:txBody>
                    <a:bodyPr/>
                    <a:lstStyle/>
                    <a:p>
                      <a:endParaRPr lang="en-IN"/>
                    </a:p>
                  </a:txBody>
                  <a:tcPr/>
                </a:tc>
                <a:tc>
                  <a:txBody>
                    <a:bodyPr/>
                    <a:lstStyle/>
                    <a:p>
                      <a:pPr algn="l" fontAlgn="ctr"/>
                      <a:r>
                        <a:rPr lang="en-IN" sz="1000" b="1" i="0" u="none" strike="noStrike" dirty="0">
                          <a:solidFill>
                            <a:srgbClr val="000000"/>
                          </a:solidFill>
                          <a:effectLst/>
                          <a:latin typeface="Arial" panose="020B0604020202020204" pitchFamily="34" charset="0"/>
                        </a:rPr>
                        <a:t>Express Air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dirty="0">
                          <a:solidFill>
                            <a:srgbClr val="000000"/>
                          </a:solidFill>
                          <a:effectLst/>
                          <a:latin typeface="Arial" panose="020B0604020202020204" pitchFamily="34" charset="0"/>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Arial" panose="020B0604020202020204" pitchFamily="34" charset="0"/>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Arial" panose="020B0604020202020204" pitchFamily="34" charset="0"/>
                        </a:rPr>
                        <a:t>             264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Arial" panose="020B0604020202020204" pitchFamily="34" charset="0"/>
                        </a:rPr>
                        <a:t>    264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524677"/>
                  </a:ext>
                </a:extLst>
              </a:tr>
              <a:tr h="190500">
                <a:tc vMerge="1">
                  <a:txBody>
                    <a:bodyPr/>
                    <a:lstStyle/>
                    <a:p>
                      <a:endParaRPr lang="en-IN"/>
                    </a:p>
                  </a:txBody>
                  <a:tcPr/>
                </a:tc>
                <a:tc>
                  <a:txBody>
                    <a:bodyPr/>
                    <a:lstStyle/>
                    <a:p>
                      <a:pPr algn="l" fontAlgn="ctr"/>
                      <a:r>
                        <a:rPr lang="en-IN" sz="1000" b="1" i="0" u="none" strike="noStrike" dirty="0">
                          <a:solidFill>
                            <a:srgbClr val="000000"/>
                          </a:solidFill>
                          <a:effectLst/>
                          <a:latin typeface="Arial" panose="020B0604020202020204" pitchFamily="34" charset="0"/>
                        </a:rPr>
                        <a:t>Regular Air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dirty="0">
                          <a:solidFill>
                            <a:srgbClr val="000000"/>
                          </a:solidFill>
                          <a:effectLst/>
                          <a:latin typeface="Arial" panose="020B0604020202020204" pitchFamily="34" charset="0"/>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Arial" panose="020B0604020202020204" pitchFamily="34" charset="0"/>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Arial" panose="020B0604020202020204" pitchFamily="34" charset="0"/>
                        </a:rPr>
                        <a:t>          1,772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Arial" panose="020B0604020202020204" pitchFamily="34" charset="0"/>
                        </a:rPr>
                        <a:t> 1,772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3749890"/>
                  </a:ext>
                </a:extLst>
              </a:tr>
              <a:tr h="190500">
                <a:tc vMerge="1">
                  <a:txBody>
                    <a:bodyPr/>
                    <a:lstStyle/>
                    <a:p>
                      <a:endParaRPr lang="en-IN"/>
                    </a:p>
                  </a:txBody>
                  <a:tcPr/>
                </a:tc>
                <a:tc>
                  <a:txBody>
                    <a:bodyPr/>
                    <a:lstStyle/>
                    <a:p>
                      <a:pPr algn="l" fontAlgn="ctr"/>
                      <a:r>
                        <a:rPr lang="en-IN" sz="1000" b="1" i="0" u="none" strike="noStrike" dirty="0">
                          <a:solidFill>
                            <a:srgbClr val="000000"/>
                          </a:solidFill>
                          <a:effectLst/>
                          <a:latin typeface="Arial" panose="020B06040202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dirty="0">
                          <a:solidFill>
                            <a:srgbClr val="000000"/>
                          </a:solidFill>
                          <a:effectLst/>
                          <a:latin typeface="Arial" panose="020B0604020202020204" pitchFamily="34" charset="0"/>
                        </a:rPr>
                        <a:t>                   320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Arial" panose="020B0604020202020204" pitchFamily="34" charset="0"/>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Arial" panose="020B0604020202020204" pitchFamily="34" charset="0"/>
                        </a:rPr>
                        <a:t>          2,036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Arial" panose="020B0604020202020204" pitchFamily="34" charset="0"/>
                        </a:rPr>
                        <a:t> 2,356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0371627"/>
                  </a:ext>
                </a:extLst>
              </a:tr>
            </a:tbl>
          </a:graphicData>
        </a:graphic>
      </p:graphicFrame>
    </p:spTree>
    <p:extLst>
      <p:ext uri="{BB962C8B-B14F-4D97-AF65-F5344CB8AC3E}">
        <p14:creationId xmlns:p14="http://schemas.microsoft.com/office/powerpoint/2010/main" val="153953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2024555-6506-428C-BE59-9F9EACA74EFB}"/>
              </a:ext>
            </a:extLst>
          </p:cNvPr>
          <p:cNvCxnSpPr/>
          <p:nvPr/>
        </p:nvCxnSpPr>
        <p:spPr>
          <a:xfrm>
            <a:off x="0" y="12192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9391FB2-FD8E-41F1-8C40-0BE1FD1A483C}"/>
              </a:ext>
            </a:extLst>
          </p:cNvPr>
          <p:cNvSpPr txBox="1"/>
          <p:nvPr/>
        </p:nvSpPr>
        <p:spPr>
          <a:xfrm>
            <a:off x="0" y="723734"/>
            <a:ext cx="12191999" cy="475655"/>
          </a:xfrm>
          <a:prstGeom prst="rect">
            <a:avLst/>
          </a:prstGeom>
          <a:noFill/>
        </p:spPr>
        <p:txBody>
          <a:bodyPr wrap="square" rtlCol="0">
            <a:noAutofit/>
          </a:bodyPr>
          <a:lstStyle/>
          <a:p>
            <a:r>
              <a:rPr lang="en-IN" sz="2800" b="1" dirty="0"/>
              <a:t>				Business Objective &amp; Data Information</a:t>
            </a:r>
          </a:p>
        </p:txBody>
      </p:sp>
      <p:graphicFrame>
        <p:nvGraphicFramePr>
          <p:cNvPr id="9" name="Diagram 8">
            <a:extLst>
              <a:ext uri="{FF2B5EF4-FFF2-40B4-BE49-F238E27FC236}">
                <a16:creationId xmlns:a16="http://schemas.microsoft.com/office/drawing/2014/main" id="{685F3125-4476-4A41-BA70-5B490398B1D3}"/>
              </a:ext>
            </a:extLst>
          </p:cNvPr>
          <p:cNvGraphicFramePr/>
          <p:nvPr>
            <p:extLst>
              <p:ext uri="{D42A27DB-BD31-4B8C-83A1-F6EECF244321}">
                <p14:modId xmlns:p14="http://schemas.microsoft.com/office/powerpoint/2010/main" val="2270779163"/>
              </p:ext>
            </p:extLst>
          </p:nvPr>
        </p:nvGraphicFramePr>
        <p:xfrm>
          <a:off x="993913" y="1660571"/>
          <a:ext cx="10164417" cy="4440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7324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2024555-6506-428C-BE59-9F9EACA74EFB}"/>
              </a:ext>
            </a:extLst>
          </p:cNvPr>
          <p:cNvCxnSpPr/>
          <p:nvPr/>
        </p:nvCxnSpPr>
        <p:spPr>
          <a:xfrm>
            <a:off x="0" y="12192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9391FB2-FD8E-41F1-8C40-0BE1FD1A483C}"/>
              </a:ext>
            </a:extLst>
          </p:cNvPr>
          <p:cNvSpPr txBox="1"/>
          <p:nvPr/>
        </p:nvSpPr>
        <p:spPr>
          <a:xfrm>
            <a:off x="0" y="723734"/>
            <a:ext cx="12191999" cy="475655"/>
          </a:xfrm>
          <a:prstGeom prst="rect">
            <a:avLst/>
          </a:prstGeom>
          <a:noFill/>
        </p:spPr>
        <p:txBody>
          <a:bodyPr wrap="square" rtlCol="0">
            <a:noAutofit/>
          </a:bodyPr>
          <a:lstStyle/>
          <a:p>
            <a:r>
              <a:rPr lang="en-IN" sz="2800" b="1" dirty="0"/>
              <a:t>				More Information on data</a:t>
            </a:r>
          </a:p>
        </p:txBody>
      </p:sp>
      <p:graphicFrame>
        <p:nvGraphicFramePr>
          <p:cNvPr id="3" name="Diagram 2">
            <a:extLst>
              <a:ext uri="{FF2B5EF4-FFF2-40B4-BE49-F238E27FC236}">
                <a16:creationId xmlns:a16="http://schemas.microsoft.com/office/drawing/2014/main" id="{EF8E60A3-5AAE-44B9-B79F-FD8A2EE74B7F}"/>
              </a:ext>
            </a:extLst>
          </p:cNvPr>
          <p:cNvGraphicFramePr/>
          <p:nvPr>
            <p:extLst>
              <p:ext uri="{D42A27DB-BD31-4B8C-83A1-F6EECF244321}">
                <p14:modId xmlns:p14="http://schemas.microsoft.com/office/powerpoint/2010/main" val="3744360403"/>
              </p:ext>
            </p:extLst>
          </p:nvPr>
        </p:nvGraphicFramePr>
        <p:xfrm>
          <a:off x="2031999" y="1758253"/>
          <a:ext cx="8128000" cy="4355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887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2024555-6506-428C-BE59-9F9EACA74EFB}"/>
              </a:ext>
            </a:extLst>
          </p:cNvPr>
          <p:cNvCxnSpPr/>
          <p:nvPr/>
        </p:nvCxnSpPr>
        <p:spPr>
          <a:xfrm>
            <a:off x="0" y="12192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9391FB2-FD8E-41F1-8C40-0BE1FD1A483C}"/>
              </a:ext>
            </a:extLst>
          </p:cNvPr>
          <p:cNvSpPr txBox="1"/>
          <p:nvPr/>
        </p:nvSpPr>
        <p:spPr>
          <a:xfrm>
            <a:off x="0" y="723734"/>
            <a:ext cx="12191999" cy="475655"/>
          </a:xfrm>
          <a:prstGeom prst="rect">
            <a:avLst/>
          </a:prstGeom>
          <a:noFill/>
        </p:spPr>
        <p:txBody>
          <a:bodyPr wrap="square" rtlCol="0">
            <a:noAutofit/>
          </a:bodyPr>
          <a:lstStyle/>
          <a:p>
            <a:r>
              <a:rPr lang="en-IN" sz="2800" b="1" dirty="0"/>
              <a:t>				Exploratory data analysis</a:t>
            </a:r>
          </a:p>
        </p:txBody>
      </p:sp>
      <p:sp>
        <p:nvSpPr>
          <p:cNvPr id="4" name="TextBox 3">
            <a:extLst>
              <a:ext uri="{FF2B5EF4-FFF2-40B4-BE49-F238E27FC236}">
                <a16:creationId xmlns:a16="http://schemas.microsoft.com/office/drawing/2014/main" id="{89400D6A-13E3-413C-9E1A-1302481B0042}"/>
              </a:ext>
            </a:extLst>
          </p:cNvPr>
          <p:cNvSpPr txBox="1"/>
          <p:nvPr/>
        </p:nvSpPr>
        <p:spPr>
          <a:xfrm>
            <a:off x="1041766" y="2516598"/>
            <a:ext cx="10779348"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t>From the above distribution, it is clear that there are </a:t>
            </a:r>
            <a:r>
              <a:rPr lang="en-IN" sz="1400" b="1" dirty="0"/>
              <a:t>no outliers and missing values</a:t>
            </a:r>
            <a:r>
              <a:rPr lang="en-IN" sz="1400" dirty="0"/>
              <a:t>.</a:t>
            </a:r>
          </a:p>
          <a:p>
            <a:pPr marL="285750" indent="-285750">
              <a:buFont typeface="Arial" panose="020B0604020202020204" pitchFamily="34" charset="0"/>
              <a:buChar char="•"/>
            </a:pPr>
            <a:r>
              <a:rPr lang="en-IN" sz="1400" dirty="0"/>
              <a:t>Correlation between order quantity and sales is </a:t>
            </a:r>
            <a:r>
              <a:rPr lang="en-IN" sz="1400" b="1" dirty="0"/>
              <a:t>0.22</a:t>
            </a:r>
          </a:p>
        </p:txBody>
      </p:sp>
      <p:pic>
        <p:nvPicPr>
          <p:cNvPr id="9" name="Picture 8">
            <a:extLst>
              <a:ext uri="{FF2B5EF4-FFF2-40B4-BE49-F238E27FC236}">
                <a16:creationId xmlns:a16="http://schemas.microsoft.com/office/drawing/2014/main" id="{63029003-865A-4664-A532-BC24C6E0E6B1}"/>
              </a:ext>
            </a:extLst>
          </p:cNvPr>
          <p:cNvPicPr>
            <a:picLocks noChangeAspect="1"/>
          </p:cNvPicPr>
          <p:nvPr/>
        </p:nvPicPr>
        <p:blipFill>
          <a:blip r:embed="rId2"/>
          <a:stretch>
            <a:fillRect/>
          </a:stretch>
        </p:blipFill>
        <p:spPr>
          <a:xfrm>
            <a:off x="1041766" y="1693092"/>
            <a:ext cx="10788868" cy="738653"/>
          </a:xfrm>
          <a:prstGeom prst="rect">
            <a:avLst/>
          </a:prstGeom>
        </p:spPr>
      </p:pic>
      <p:sp>
        <p:nvSpPr>
          <p:cNvPr id="15" name="TextBox 14">
            <a:extLst>
              <a:ext uri="{FF2B5EF4-FFF2-40B4-BE49-F238E27FC236}">
                <a16:creationId xmlns:a16="http://schemas.microsoft.com/office/drawing/2014/main" id="{2ADD98E2-3D75-43C5-A9D7-7400E1D5AB4F}"/>
              </a:ext>
            </a:extLst>
          </p:cNvPr>
          <p:cNvSpPr txBox="1"/>
          <p:nvPr/>
        </p:nvSpPr>
        <p:spPr>
          <a:xfrm>
            <a:off x="1051286" y="1323978"/>
            <a:ext cx="10788868" cy="369332"/>
          </a:xfrm>
          <a:prstGeom prst="rect">
            <a:avLst/>
          </a:prstGeom>
          <a:noFill/>
        </p:spPr>
        <p:txBody>
          <a:bodyPr wrap="square" rtlCol="0">
            <a:spAutoFit/>
          </a:bodyPr>
          <a:lstStyle/>
          <a:p>
            <a:pPr algn="ctr"/>
            <a:r>
              <a:rPr lang="en-IN" b="1" u="sng" dirty="0"/>
              <a:t>Distribution for continuous variables</a:t>
            </a:r>
          </a:p>
        </p:txBody>
      </p:sp>
      <p:graphicFrame>
        <p:nvGraphicFramePr>
          <p:cNvPr id="18" name="Chart 17">
            <a:extLst>
              <a:ext uri="{FF2B5EF4-FFF2-40B4-BE49-F238E27FC236}">
                <a16:creationId xmlns:a16="http://schemas.microsoft.com/office/drawing/2014/main" id="{21578055-5CE2-4208-9B85-2B2559F9A112}"/>
              </a:ext>
            </a:extLst>
          </p:cNvPr>
          <p:cNvGraphicFramePr>
            <a:graphicFrameLocks/>
          </p:cNvGraphicFramePr>
          <p:nvPr>
            <p:extLst>
              <p:ext uri="{D42A27DB-BD31-4B8C-83A1-F6EECF244321}">
                <p14:modId xmlns:p14="http://schemas.microsoft.com/office/powerpoint/2010/main" val="1218218337"/>
              </p:ext>
            </p:extLst>
          </p:nvPr>
        </p:nvGraphicFramePr>
        <p:xfrm>
          <a:off x="6527730" y="3179034"/>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04877A5E-30FE-47DA-8F76-C3D7BEF4DD47}"/>
              </a:ext>
            </a:extLst>
          </p:cNvPr>
          <p:cNvGraphicFramePr>
            <a:graphicFrameLocks/>
          </p:cNvGraphicFramePr>
          <p:nvPr>
            <p:extLst>
              <p:ext uri="{D42A27DB-BD31-4B8C-83A1-F6EECF244321}">
                <p14:modId xmlns:p14="http://schemas.microsoft.com/office/powerpoint/2010/main" val="3098018730"/>
              </p:ext>
            </p:extLst>
          </p:nvPr>
        </p:nvGraphicFramePr>
        <p:xfrm>
          <a:off x="1622355" y="3159984"/>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20" name="TextBox 19">
            <a:extLst>
              <a:ext uri="{FF2B5EF4-FFF2-40B4-BE49-F238E27FC236}">
                <a16:creationId xmlns:a16="http://schemas.microsoft.com/office/drawing/2014/main" id="{F2DAA393-8D92-452F-9042-124E0DC40883}"/>
              </a:ext>
            </a:extLst>
          </p:cNvPr>
          <p:cNvSpPr txBox="1"/>
          <p:nvPr/>
        </p:nvSpPr>
        <p:spPr>
          <a:xfrm>
            <a:off x="1051286" y="5973772"/>
            <a:ext cx="10779348" cy="307777"/>
          </a:xfrm>
          <a:prstGeom prst="rect">
            <a:avLst/>
          </a:prstGeom>
          <a:noFill/>
        </p:spPr>
        <p:txBody>
          <a:bodyPr wrap="square" rtlCol="0">
            <a:spAutoFit/>
          </a:bodyPr>
          <a:lstStyle/>
          <a:p>
            <a:pPr marL="285750" indent="-285750">
              <a:buFont typeface="Arial" panose="020B0604020202020204" pitchFamily="34" charset="0"/>
              <a:buChar char="•"/>
            </a:pPr>
            <a:r>
              <a:rPr lang="en-IN" sz="1400" b="1" dirty="0"/>
              <a:t>50%</a:t>
            </a:r>
            <a:r>
              <a:rPr lang="en-IN" sz="1400" dirty="0"/>
              <a:t> of sales and </a:t>
            </a:r>
            <a:r>
              <a:rPr lang="en-IN" sz="1400" b="1" dirty="0"/>
              <a:t>75%</a:t>
            </a:r>
            <a:r>
              <a:rPr lang="en-IN" sz="1400" dirty="0"/>
              <a:t> of order quantity is coming from </a:t>
            </a:r>
            <a:r>
              <a:rPr lang="en-IN" sz="1400" b="1" dirty="0"/>
              <a:t>regular air</a:t>
            </a:r>
            <a:r>
              <a:rPr lang="en-IN" sz="1400" dirty="0"/>
              <a:t> mode</a:t>
            </a:r>
            <a:endParaRPr lang="en-IN" sz="1400" b="1" dirty="0"/>
          </a:p>
        </p:txBody>
      </p:sp>
    </p:spTree>
    <p:extLst>
      <p:ext uri="{BB962C8B-B14F-4D97-AF65-F5344CB8AC3E}">
        <p14:creationId xmlns:p14="http://schemas.microsoft.com/office/powerpoint/2010/main" val="165078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2024555-6506-428C-BE59-9F9EACA74EFB}"/>
              </a:ext>
            </a:extLst>
          </p:cNvPr>
          <p:cNvCxnSpPr/>
          <p:nvPr/>
        </p:nvCxnSpPr>
        <p:spPr>
          <a:xfrm>
            <a:off x="0" y="12192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9391FB2-FD8E-41F1-8C40-0BE1FD1A483C}"/>
              </a:ext>
            </a:extLst>
          </p:cNvPr>
          <p:cNvSpPr txBox="1"/>
          <p:nvPr/>
        </p:nvSpPr>
        <p:spPr>
          <a:xfrm>
            <a:off x="0" y="723734"/>
            <a:ext cx="12191999" cy="475655"/>
          </a:xfrm>
          <a:prstGeom prst="rect">
            <a:avLst/>
          </a:prstGeom>
          <a:noFill/>
        </p:spPr>
        <p:txBody>
          <a:bodyPr wrap="square" rtlCol="0">
            <a:noAutofit/>
          </a:bodyPr>
          <a:lstStyle/>
          <a:p>
            <a:r>
              <a:rPr lang="en-IN" sz="2800" b="1" dirty="0"/>
              <a:t>				Product Category Views</a:t>
            </a:r>
          </a:p>
        </p:txBody>
      </p:sp>
      <p:graphicFrame>
        <p:nvGraphicFramePr>
          <p:cNvPr id="28" name="Chart 27">
            <a:extLst>
              <a:ext uri="{FF2B5EF4-FFF2-40B4-BE49-F238E27FC236}">
                <a16:creationId xmlns:a16="http://schemas.microsoft.com/office/drawing/2014/main" id="{D2A17002-5ABC-4D39-BCBE-614294DFE66D}"/>
              </a:ext>
            </a:extLst>
          </p:cNvPr>
          <p:cNvGraphicFramePr>
            <a:graphicFrameLocks/>
          </p:cNvGraphicFramePr>
          <p:nvPr>
            <p:extLst>
              <p:ext uri="{D42A27DB-BD31-4B8C-83A1-F6EECF244321}">
                <p14:modId xmlns:p14="http://schemas.microsoft.com/office/powerpoint/2010/main" val="3647621678"/>
              </p:ext>
            </p:extLst>
          </p:nvPr>
        </p:nvGraphicFramePr>
        <p:xfrm>
          <a:off x="1866271" y="1481756"/>
          <a:ext cx="4572000" cy="507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9" name="Chart 28">
            <a:extLst>
              <a:ext uri="{FF2B5EF4-FFF2-40B4-BE49-F238E27FC236}">
                <a16:creationId xmlns:a16="http://schemas.microsoft.com/office/drawing/2014/main" id="{25225B26-3C8D-4679-8555-B402CB8B95A7}"/>
              </a:ext>
            </a:extLst>
          </p:cNvPr>
          <p:cNvGraphicFramePr>
            <a:graphicFrameLocks/>
          </p:cNvGraphicFramePr>
          <p:nvPr>
            <p:extLst>
              <p:ext uri="{D42A27DB-BD31-4B8C-83A1-F6EECF244321}">
                <p14:modId xmlns:p14="http://schemas.microsoft.com/office/powerpoint/2010/main" val="438653286"/>
              </p:ext>
            </p:extLst>
          </p:nvPr>
        </p:nvGraphicFramePr>
        <p:xfrm>
          <a:off x="6851368" y="1481756"/>
          <a:ext cx="4572000" cy="5072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1904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2024555-6506-428C-BE59-9F9EACA74EFB}"/>
              </a:ext>
            </a:extLst>
          </p:cNvPr>
          <p:cNvCxnSpPr/>
          <p:nvPr/>
        </p:nvCxnSpPr>
        <p:spPr>
          <a:xfrm>
            <a:off x="0" y="12192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9391FB2-FD8E-41F1-8C40-0BE1FD1A483C}"/>
              </a:ext>
            </a:extLst>
          </p:cNvPr>
          <p:cNvSpPr txBox="1"/>
          <p:nvPr/>
        </p:nvSpPr>
        <p:spPr>
          <a:xfrm>
            <a:off x="0" y="723734"/>
            <a:ext cx="12191999" cy="475655"/>
          </a:xfrm>
          <a:prstGeom prst="rect">
            <a:avLst/>
          </a:prstGeom>
          <a:noFill/>
        </p:spPr>
        <p:txBody>
          <a:bodyPr wrap="square" rtlCol="0">
            <a:noAutofit/>
          </a:bodyPr>
          <a:lstStyle/>
          <a:p>
            <a:r>
              <a:rPr lang="en-IN" sz="2800" b="1" dirty="0"/>
              <a:t>				Product Category Views</a:t>
            </a:r>
          </a:p>
        </p:txBody>
      </p:sp>
      <mc:AlternateContent xmlns:mc="http://schemas.openxmlformats.org/markup-compatibility/2006">
        <mc:Choice xmlns="" xmlns:cx1="http://schemas.microsoft.com/office/drawing/2015/9/8/chartex" Requires="cx1">
          <p:graphicFrame>
            <p:nvGraphicFramePr>
              <p:cNvPr id="10" name="Chart 9">
                <a:extLst>
                  <a:ext uri="{FF2B5EF4-FFF2-40B4-BE49-F238E27FC236}">
                    <a16:creationId xmlns:a16="http://schemas.microsoft.com/office/drawing/2014/main" id="{F2A4BD39-9568-4FF3-B91F-218A1EDA9C84}"/>
                  </a:ext>
                </a:extLst>
              </p:cNvPr>
              <p:cNvGraphicFramePr/>
              <p:nvPr>
                <p:extLst>
                  <p:ext uri="{D42A27DB-BD31-4B8C-83A1-F6EECF244321}">
                    <p14:modId xmlns:p14="http://schemas.microsoft.com/office/powerpoint/2010/main" val="1510182426"/>
                  </p:ext>
                </p:extLst>
              </p:nvPr>
            </p:nvGraphicFramePr>
            <p:xfrm>
              <a:off x="1139687" y="1505612"/>
              <a:ext cx="5473147" cy="4020529"/>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10" name="Chart 9">
                <a:extLst>
                  <a:ext uri="{FF2B5EF4-FFF2-40B4-BE49-F238E27FC236}">
                    <a16:creationId xmlns:a16="http://schemas.microsoft.com/office/drawing/2014/main" id="{F2A4BD39-9568-4FF3-B91F-218A1EDA9C84}"/>
                  </a:ext>
                </a:extLst>
              </p:cNvPr>
              <p:cNvPicPr>
                <a:picLocks noGrp="1" noRot="1" noChangeAspect="1" noMove="1" noResize="1" noEditPoints="1" noAdjustHandles="1" noChangeArrowheads="1" noChangeShapeType="1"/>
              </p:cNvPicPr>
              <p:nvPr/>
            </p:nvPicPr>
            <p:blipFill>
              <a:blip r:embed="rId3"/>
              <a:stretch>
                <a:fillRect/>
              </a:stretch>
            </p:blipFill>
            <p:spPr>
              <a:xfrm>
                <a:off x="1139687" y="1505612"/>
                <a:ext cx="5473147" cy="4020529"/>
              </a:xfrm>
              <a:prstGeom prst="rect">
                <a:avLst/>
              </a:prstGeom>
            </p:spPr>
          </p:pic>
        </mc:Fallback>
      </mc:AlternateContent>
      <mc:AlternateContent xmlns:mc="http://schemas.openxmlformats.org/markup-compatibility/2006">
        <mc:Choice xmlns="" xmlns:cx1="http://schemas.microsoft.com/office/drawing/2015/9/8/chartex" Requires="cx1">
          <p:graphicFrame>
            <p:nvGraphicFramePr>
              <p:cNvPr id="11" name="Chart 10">
                <a:extLst>
                  <a:ext uri="{FF2B5EF4-FFF2-40B4-BE49-F238E27FC236}">
                    <a16:creationId xmlns:a16="http://schemas.microsoft.com/office/drawing/2014/main" id="{E02EDCBA-D35E-480E-8DE1-EF63EE0D9ACD}"/>
                  </a:ext>
                </a:extLst>
              </p:cNvPr>
              <p:cNvGraphicFramePr/>
              <p:nvPr>
                <p:extLst>
                  <p:ext uri="{D42A27DB-BD31-4B8C-83A1-F6EECF244321}">
                    <p14:modId xmlns:p14="http://schemas.microsoft.com/office/powerpoint/2010/main" val="2779279705"/>
                  </p:ext>
                </p:extLst>
              </p:nvPr>
            </p:nvGraphicFramePr>
            <p:xfrm>
              <a:off x="6729621" y="1505612"/>
              <a:ext cx="5329858" cy="4020529"/>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11" name="Chart 10">
                <a:extLst>
                  <a:ext uri="{FF2B5EF4-FFF2-40B4-BE49-F238E27FC236}">
                    <a16:creationId xmlns:a16="http://schemas.microsoft.com/office/drawing/2014/main" id="{E02EDCBA-D35E-480E-8DE1-EF63EE0D9ACD}"/>
                  </a:ext>
                </a:extLst>
              </p:cNvPr>
              <p:cNvPicPr>
                <a:picLocks noGrp="1" noRot="1" noChangeAspect="1" noMove="1" noResize="1" noEditPoints="1" noAdjustHandles="1" noChangeArrowheads="1" noChangeShapeType="1"/>
              </p:cNvPicPr>
              <p:nvPr/>
            </p:nvPicPr>
            <p:blipFill>
              <a:blip r:embed="rId5"/>
              <a:stretch>
                <a:fillRect/>
              </a:stretch>
            </p:blipFill>
            <p:spPr>
              <a:xfrm>
                <a:off x="6729621" y="1505612"/>
                <a:ext cx="5329858" cy="4020529"/>
              </a:xfrm>
              <a:prstGeom prst="rect">
                <a:avLst/>
              </a:prstGeom>
            </p:spPr>
          </p:pic>
        </mc:Fallback>
      </mc:AlternateContent>
      <p:sp>
        <p:nvSpPr>
          <p:cNvPr id="12" name="TextBox 11">
            <a:extLst>
              <a:ext uri="{FF2B5EF4-FFF2-40B4-BE49-F238E27FC236}">
                <a16:creationId xmlns:a16="http://schemas.microsoft.com/office/drawing/2014/main" id="{3E978FFF-6EB0-40DC-9630-E0E6025A11A1}"/>
              </a:ext>
            </a:extLst>
          </p:cNvPr>
          <p:cNvSpPr txBox="1"/>
          <p:nvPr/>
        </p:nvSpPr>
        <p:spPr>
          <a:xfrm>
            <a:off x="1051286" y="5973772"/>
            <a:ext cx="10779348"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t>Top 3 contributor for sales are </a:t>
            </a:r>
            <a:r>
              <a:rPr lang="en-IN" sz="1400" b="1" dirty="0"/>
              <a:t>small box, Jumbo Drum and Jumbo Box</a:t>
            </a:r>
          </a:p>
          <a:p>
            <a:pPr marL="285750" indent="-285750">
              <a:buFont typeface="Arial" panose="020B0604020202020204" pitchFamily="34" charset="0"/>
              <a:buChar char="•"/>
            </a:pPr>
            <a:r>
              <a:rPr lang="en-IN" sz="1400" dirty="0"/>
              <a:t>Top 3 contributor for order quantity are </a:t>
            </a:r>
            <a:r>
              <a:rPr lang="en-IN" sz="1400" b="1" dirty="0"/>
              <a:t>small box, Wrap bag and Small pack</a:t>
            </a:r>
          </a:p>
        </p:txBody>
      </p:sp>
    </p:spTree>
    <p:extLst>
      <p:ext uri="{BB962C8B-B14F-4D97-AF65-F5344CB8AC3E}">
        <p14:creationId xmlns:p14="http://schemas.microsoft.com/office/powerpoint/2010/main" val="4020058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2024555-6506-428C-BE59-9F9EACA74EFB}"/>
              </a:ext>
            </a:extLst>
          </p:cNvPr>
          <p:cNvCxnSpPr/>
          <p:nvPr/>
        </p:nvCxnSpPr>
        <p:spPr>
          <a:xfrm>
            <a:off x="0" y="12192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9391FB2-FD8E-41F1-8C40-0BE1FD1A483C}"/>
              </a:ext>
            </a:extLst>
          </p:cNvPr>
          <p:cNvSpPr txBox="1"/>
          <p:nvPr/>
        </p:nvSpPr>
        <p:spPr>
          <a:xfrm>
            <a:off x="0" y="723734"/>
            <a:ext cx="12191999" cy="475655"/>
          </a:xfrm>
          <a:prstGeom prst="rect">
            <a:avLst/>
          </a:prstGeom>
          <a:noFill/>
        </p:spPr>
        <p:txBody>
          <a:bodyPr wrap="square" rtlCol="0">
            <a:noAutofit/>
          </a:bodyPr>
          <a:lstStyle/>
          <a:p>
            <a:r>
              <a:rPr lang="en-IN" sz="2800" b="1" dirty="0"/>
              <a:t>				Sub Product Category Views</a:t>
            </a:r>
          </a:p>
        </p:txBody>
      </p:sp>
      <p:graphicFrame>
        <p:nvGraphicFramePr>
          <p:cNvPr id="17" name="Chart 16">
            <a:extLst>
              <a:ext uri="{FF2B5EF4-FFF2-40B4-BE49-F238E27FC236}">
                <a16:creationId xmlns:a16="http://schemas.microsoft.com/office/drawing/2014/main" id="{3B792D5D-A2B9-4A4D-9FB1-A690E14C62F2}"/>
              </a:ext>
            </a:extLst>
          </p:cNvPr>
          <p:cNvGraphicFramePr>
            <a:graphicFrameLocks/>
          </p:cNvGraphicFramePr>
          <p:nvPr>
            <p:extLst>
              <p:ext uri="{D42A27DB-BD31-4B8C-83A1-F6EECF244321}">
                <p14:modId xmlns:p14="http://schemas.microsoft.com/office/powerpoint/2010/main" val="1326557496"/>
              </p:ext>
            </p:extLst>
          </p:nvPr>
        </p:nvGraphicFramePr>
        <p:xfrm>
          <a:off x="6751979" y="1434548"/>
          <a:ext cx="4572000" cy="50722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Chart 20">
            <a:extLst>
              <a:ext uri="{FF2B5EF4-FFF2-40B4-BE49-F238E27FC236}">
                <a16:creationId xmlns:a16="http://schemas.microsoft.com/office/drawing/2014/main" id="{CE73B28F-A6AD-4E05-89A7-5BD7710B4EE2}"/>
              </a:ext>
            </a:extLst>
          </p:cNvPr>
          <p:cNvGraphicFramePr>
            <a:graphicFrameLocks/>
          </p:cNvGraphicFramePr>
          <p:nvPr>
            <p:extLst>
              <p:ext uri="{D42A27DB-BD31-4B8C-83A1-F6EECF244321}">
                <p14:modId xmlns:p14="http://schemas.microsoft.com/office/powerpoint/2010/main" val="745364114"/>
              </p:ext>
            </p:extLst>
          </p:nvPr>
        </p:nvGraphicFramePr>
        <p:xfrm>
          <a:off x="2073959" y="1434543"/>
          <a:ext cx="4572000" cy="50722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2905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2024555-6506-428C-BE59-9F9EACA74EFB}"/>
              </a:ext>
            </a:extLst>
          </p:cNvPr>
          <p:cNvCxnSpPr/>
          <p:nvPr/>
        </p:nvCxnSpPr>
        <p:spPr>
          <a:xfrm>
            <a:off x="0" y="12192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9391FB2-FD8E-41F1-8C40-0BE1FD1A483C}"/>
              </a:ext>
            </a:extLst>
          </p:cNvPr>
          <p:cNvSpPr txBox="1"/>
          <p:nvPr/>
        </p:nvSpPr>
        <p:spPr>
          <a:xfrm>
            <a:off x="0" y="723734"/>
            <a:ext cx="12191999" cy="475655"/>
          </a:xfrm>
          <a:prstGeom prst="rect">
            <a:avLst/>
          </a:prstGeom>
          <a:noFill/>
        </p:spPr>
        <p:txBody>
          <a:bodyPr wrap="square" rtlCol="0">
            <a:noAutofit/>
          </a:bodyPr>
          <a:lstStyle/>
          <a:p>
            <a:r>
              <a:rPr lang="en-IN" sz="2800" b="1" dirty="0"/>
              <a:t>				Sub Product Category Views</a:t>
            </a:r>
          </a:p>
        </p:txBody>
      </p:sp>
      <mc:AlternateContent xmlns:mc="http://schemas.openxmlformats.org/markup-compatibility/2006">
        <mc:Choice xmlns="" xmlns:cx1="http://schemas.microsoft.com/office/drawing/2015/9/8/chartex" Requires="cx1">
          <p:graphicFrame>
            <p:nvGraphicFramePr>
              <p:cNvPr id="10" name="Chart 9">
                <a:extLst>
                  <a:ext uri="{FF2B5EF4-FFF2-40B4-BE49-F238E27FC236}">
                    <a16:creationId xmlns:a16="http://schemas.microsoft.com/office/drawing/2014/main" id="{F8DBF4E6-043A-4E1B-87F2-D578AE354B81}"/>
                  </a:ext>
                </a:extLst>
              </p:cNvPr>
              <p:cNvGraphicFramePr/>
              <p:nvPr>
                <p:extLst>
                  <p:ext uri="{D42A27DB-BD31-4B8C-83A1-F6EECF244321}">
                    <p14:modId xmlns:p14="http://schemas.microsoft.com/office/powerpoint/2010/main" val="2885601170"/>
                  </p:ext>
                </p:extLst>
              </p:nvPr>
            </p:nvGraphicFramePr>
            <p:xfrm>
              <a:off x="1696277" y="1252951"/>
              <a:ext cx="4916556" cy="4935809"/>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10" name="Chart 9">
                <a:extLst>
                  <a:ext uri="{FF2B5EF4-FFF2-40B4-BE49-F238E27FC236}">
                    <a16:creationId xmlns:a16="http://schemas.microsoft.com/office/drawing/2014/main" id="{F8DBF4E6-043A-4E1B-87F2-D578AE354B81}"/>
                  </a:ext>
                </a:extLst>
              </p:cNvPr>
              <p:cNvPicPr>
                <a:picLocks noGrp="1" noRot="1" noChangeAspect="1" noMove="1" noResize="1" noEditPoints="1" noAdjustHandles="1" noChangeArrowheads="1" noChangeShapeType="1"/>
              </p:cNvPicPr>
              <p:nvPr/>
            </p:nvPicPr>
            <p:blipFill>
              <a:blip r:embed="rId3"/>
              <a:stretch>
                <a:fillRect/>
              </a:stretch>
            </p:blipFill>
            <p:spPr>
              <a:xfrm>
                <a:off x="1696277" y="1252951"/>
                <a:ext cx="4916556" cy="4935809"/>
              </a:xfrm>
              <a:prstGeom prst="rect">
                <a:avLst/>
              </a:prstGeom>
            </p:spPr>
          </p:pic>
        </mc:Fallback>
      </mc:AlternateContent>
      <mc:AlternateContent xmlns:mc="http://schemas.openxmlformats.org/markup-compatibility/2006">
        <mc:Choice xmlns="" xmlns:cx1="http://schemas.microsoft.com/office/drawing/2015/9/8/chartex" Requires="cx1">
          <p:graphicFrame>
            <p:nvGraphicFramePr>
              <p:cNvPr id="11" name="Chart 10">
                <a:extLst>
                  <a:ext uri="{FF2B5EF4-FFF2-40B4-BE49-F238E27FC236}">
                    <a16:creationId xmlns:a16="http://schemas.microsoft.com/office/drawing/2014/main" id="{4974F8D2-CF45-44CB-9E04-C718257B67C4}"/>
                  </a:ext>
                </a:extLst>
              </p:cNvPr>
              <p:cNvGraphicFramePr/>
              <p:nvPr>
                <p:extLst>
                  <p:ext uri="{D42A27DB-BD31-4B8C-83A1-F6EECF244321}">
                    <p14:modId xmlns:p14="http://schemas.microsoft.com/office/powerpoint/2010/main" val="4074376450"/>
                  </p:ext>
                </p:extLst>
              </p:nvPr>
            </p:nvGraphicFramePr>
            <p:xfrm>
              <a:off x="6877877" y="1252951"/>
              <a:ext cx="4916556" cy="4935809"/>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11" name="Chart 10">
                <a:extLst>
                  <a:ext uri="{FF2B5EF4-FFF2-40B4-BE49-F238E27FC236}">
                    <a16:creationId xmlns:a16="http://schemas.microsoft.com/office/drawing/2014/main" id="{4974F8D2-CF45-44CB-9E04-C718257B67C4}"/>
                  </a:ext>
                </a:extLst>
              </p:cNvPr>
              <p:cNvPicPr>
                <a:picLocks noGrp="1" noRot="1" noChangeAspect="1" noMove="1" noResize="1" noEditPoints="1" noAdjustHandles="1" noChangeArrowheads="1" noChangeShapeType="1"/>
              </p:cNvPicPr>
              <p:nvPr/>
            </p:nvPicPr>
            <p:blipFill>
              <a:blip r:embed="rId5"/>
              <a:stretch>
                <a:fillRect/>
              </a:stretch>
            </p:blipFill>
            <p:spPr>
              <a:xfrm>
                <a:off x="6877877" y="1252951"/>
                <a:ext cx="4916556" cy="4935809"/>
              </a:xfrm>
              <a:prstGeom prst="rect">
                <a:avLst/>
              </a:prstGeom>
            </p:spPr>
          </p:pic>
        </mc:Fallback>
      </mc:AlternateContent>
      <p:sp>
        <p:nvSpPr>
          <p:cNvPr id="12" name="TextBox 11">
            <a:extLst>
              <a:ext uri="{FF2B5EF4-FFF2-40B4-BE49-F238E27FC236}">
                <a16:creationId xmlns:a16="http://schemas.microsoft.com/office/drawing/2014/main" id="{A5F1E28B-3827-4422-9C2F-FD6FA543C70E}"/>
              </a:ext>
            </a:extLst>
          </p:cNvPr>
          <p:cNvSpPr txBox="1"/>
          <p:nvPr/>
        </p:nvSpPr>
        <p:spPr>
          <a:xfrm>
            <a:off x="1051286" y="6132796"/>
            <a:ext cx="10779348"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t>Top 3 contributor for sales are </a:t>
            </a:r>
            <a:r>
              <a:rPr lang="en-IN" sz="1400" b="1" dirty="0"/>
              <a:t>Office Machines, Tables and Telephones and Communication</a:t>
            </a:r>
          </a:p>
          <a:p>
            <a:pPr marL="285750" indent="-285750">
              <a:buFont typeface="Arial" panose="020B0604020202020204" pitchFamily="34" charset="0"/>
              <a:buChar char="•"/>
            </a:pPr>
            <a:r>
              <a:rPr lang="en-IN" sz="1400" dirty="0"/>
              <a:t>Top 3 contributor for order quantity are </a:t>
            </a:r>
            <a:r>
              <a:rPr lang="en-IN" sz="1400" b="1" dirty="0"/>
              <a:t>Paper, Telephones and Communication and Binders and Binder Accessories</a:t>
            </a:r>
          </a:p>
        </p:txBody>
      </p:sp>
    </p:spTree>
    <p:extLst>
      <p:ext uri="{BB962C8B-B14F-4D97-AF65-F5344CB8AC3E}">
        <p14:creationId xmlns:p14="http://schemas.microsoft.com/office/powerpoint/2010/main" val="498999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2024555-6506-428C-BE59-9F9EACA74EFB}"/>
              </a:ext>
            </a:extLst>
          </p:cNvPr>
          <p:cNvCxnSpPr/>
          <p:nvPr/>
        </p:nvCxnSpPr>
        <p:spPr>
          <a:xfrm>
            <a:off x="0" y="12192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9391FB2-FD8E-41F1-8C40-0BE1FD1A483C}"/>
              </a:ext>
            </a:extLst>
          </p:cNvPr>
          <p:cNvSpPr txBox="1"/>
          <p:nvPr/>
        </p:nvSpPr>
        <p:spPr>
          <a:xfrm>
            <a:off x="0" y="723734"/>
            <a:ext cx="12191999" cy="475655"/>
          </a:xfrm>
          <a:prstGeom prst="rect">
            <a:avLst/>
          </a:prstGeom>
          <a:noFill/>
        </p:spPr>
        <p:txBody>
          <a:bodyPr wrap="square" rtlCol="0">
            <a:noAutofit/>
          </a:bodyPr>
          <a:lstStyle/>
          <a:p>
            <a:r>
              <a:rPr lang="en-IN" sz="2800" b="1" dirty="0"/>
              <a:t>				Modelling</a:t>
            </a:r>
          </a:p>
        </p:txBody>
      </p:sp>
      <p:sp>
        <p:nvSpPr>
          <p:cNvPr id="8" name="TextBox 7">
            <a:extLst>
              <a:ext uri="{FF2B5EF4-FFF2-40B4-BE49-F238E27FC236}">
                <a16:creationId xmlns:a16="http://schemas.microsoft.com/office/drawing/2014/main" id="{1B77128B-0392-4D36-BA49-5AC1E87921DE}"/>
              </a:ext>
            </a:extLst>
          </p:cNvPr>
          <p:cNvSpPr txBox="1"/>
          <p:nvPr/>
        </p:nvSpPr>
        <p:spPr>
          <a:xfrm>
            <a:off x="1041766" y="1429921"/>
            <a:ext cx="10779348" cy="1169551"/>
          </a:xfrm>
          <a:prstGeom prst="rect">
            <a:avLst/>
          </a:prstGeom>
          <a:noFill/>
        </p:spPr>
        <p:txBody>
          <a:bodyPr wrap="square" rtlCol="0">
            <a:spAutoFit/>
          </a:bodyPr>
          <a:lstStyle/>
          <a:p>
            <a:pPr marL="285750" indent="-285750">
              <a:buFont typeface="Arial" panose="020B0604020202020204" pitchFamily="34" charset="0"/>
              <a:buChar char="•"/>
            </a:pPr>
            <a:r>
              <a:rPr lang="en-IN" sz="1400" b="1" dirty="0"/>
              <a:t>Independent Variables</a:t>
            </a:r>
            <a:r>
              <a:rPr lang="en-IN" sz="1400" dirty="0"/>
              <a:t>: Order Quantity, Product Container, Product Sub-Category and Sales</a:t>
            </a:r>
          </a:p>
          <a:p>
            <a:pPr marL="285750" indent="-285750">
              <a:buFont typeface="Arial" panose="020B0604020202020204" pitchFamily="34" charset="0"/>
              <a:buChar char="•"/>
            </a:pPr>
            <a:r>
              <a:rPr lang="en-IN" sz="1400" b="1" dirty="0"/>
              <a:t>Dependent Variable</a:t>
            </a:r>
            <a:r>
              <a:rPr lang="en-IN" sz="1400" dirty="0"/>
              <a:t>: Ship Mode</a:t>
            </a:r>
          </a:p>
          <a:p>
            <a:pPr marL="285750" indent="-285750">
              <a:buFont typeface="Arial" panose="020B0604020202020204" pitchFamily="34" charset="0"/>
              <a:buChar char="•"/>
            </a:pPr>
            <a:r>
              <a:rPr lang="en-IN" sz="1400" dirty="0"/>
              <a:t>Splitting the population into train and test (</a:t>
            </a:r>
            <a:r>
              <a:rPr lang="en-IN" sz="1400" b="1" dirty="0"/>
              <a:t>70:30</a:t>
            </a:r>
            <a:r>
              <a:rPr lang="en-IN" sz="1400" dirty="0"/>
              <a:t>). Train size is </a:t>
            </a:r>
            <a:r>
              <a:rPr lang="en-IN" sz="1400" b="1" dirty="0"/>
              <a:t>5497</a:t>
            </a:r>
            <a:r>
              <a:rPr lang="en-IN" sz="1400" dirty="0"/>
              <a:t> and test size is </a:t>
            </a:r>
            <a:r>
              <a:rPr lang="en-IN" sz="1400" b="1" dirty="0"/>
              <a:t>2356</a:t>
            </a:r>
            <a:r>
              <a:rPr lang="en-IN" sz="1400" dirty="0"/>
              <a:t>.</a:t>
            </a:r>
          </a:p>
          <a:p>
            <a:pPr marL="285750" indent="-285750">
              <a:buFont typeface="Arial" panose="020B0604020202020204" pitchFamily="34" charset="0"/>
              <a:buChar char="•"/>
            </a:pPr>
            <a:r>
              <a:rPr lang="en-IN" sz="1400" dirty="0"/>
              <a:t>Running </a:t>
            </a:r>
            <a:r>
              <a:rPr lang="en-IN" sz="1400" b="1" dirty="0"/>
              <a:t>CART</a:t>
            </a:r>
            <a:r>
              <a:rPr lang="en-IN" sz="1400" dirty="0"/>
              <a:t> on train with all the independent variables and checking for pruning. After one split cp goes drastically down (ref below image) and the remain same for further split. Hence pruning the tree till one split only.</a:t>
            </a:r>
            <a:endParaRPr lang="en-IN" sz="1400" b="1" dirty="0"/>
          </a:p>
        </p:txBody>
      </p:sp>
      <p:pic>
        <p:nvPicPr>
          <p:cNvPr id="3" name="Picture 2">
            <a:extLst>
              <a:ext uri="{FF2B5EF4-FFF2-40B4-BE49-F238E27FC236}">
                <a16:creationId xmlns:a16="http://schemas.microsoft.com/office/drawing/2014/main" id="{C40F973E-A1BB-42D6-BE0D-EE4482212E0F}"/>
              </a:ext>
            </a:extLst>
          </p:cNvPr>
          <p:cNvPicPr>
            <a:picLocks noChangeAspect="1"/>
          </p:cNvPicPr>
          <p:nvPr/>
        </p:nvPicPr>
        <p:blipFill>
          <a:blip r:embed="rId2"/>
          <a:stretch>
            <a:fillRect/>
          </a:stretch>
        </p:blipFill>
        <p:spPr>
          <a:xfrm>
            <a:off x="3045220" y="2765945"/>
            <a:ext cx="6101559" cy="2952367"/>
          </a:xfrm>
          <a:prstGeom prst="rect">
            <a:avLst/>
          </a:prstGeom>
          <a:ln>
            <a:solidFill>
              <a:schemeClr val="tx1"/>
            </a:solidFill>
          </a:ln>
        </p:spPr>
      </p:pic>
      <p:sp>
        <p:nvSpPr>
          <p:cNvPr id="5" name="Rectangle 4">
            <a:extLst>
              <a:ext uri="{FF2B5EF4-FFF2-40B4-BE49-F238E27FC236}">
                <a16:creationId xmlns:a16="http://schemas.microsoft.com/office/drawing/2014/main" id="{F0D12A22-ECF8-4C94-B107-FED1283C1281}"/>
              </a:ext>
            </a:extLst>
          </p:cNvPr>
          <p:cNvSpPr/>
          <p:nvPr/>
        </p:nvSpPr>
        <p:spPr>
          <a:xfrm>
            <a:off x="1152940" y="5847008"/>
            <a:ext cx="10668174" cy="307777"/>
          </a:xfrm>
          <a:prstGeom prst="rect">
            <a:avLst/>
          </a:prstGeom>
        </p:spPr>
        <p:txBody>
          <a:bodyPr wrap="square">
            <a:spAutoFit/>
          </a:bodyPr>
          <a:lstStyle/>
          <a:p>
            <a:pPr marL="285750" indent="-285750">
              <a:buFont typeface="Arial" panose="020B0604020202020204" pitchFamily="34" charset="0"/>
              <a:buChar char="•"/>
            </a:pPr>
            <a:r>
              <a:rPr lang="en-IN" sz="1400" dirty="0"/>
              <a:t>After getting the pruned tree, model has been validated on the test dataset. And performance has been measured</a:t>
            </a:r>
          </a:p>
        </p:txBody>
      </p:sp>
    </p:spTree>
    <p:extLst>
      <p:ext uri="{BB962C8B-B14F-4D97-AF65-F5344CB8AC3E}">
        <p14:creationId xmlns:p14="http://schemas.microsoft.com/office/powerpoint/2010/main" val="10615411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269</TotalTime>
  <Words>489</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SCLA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dc:title>
  <dc:creator>Shruti Bohra</dc:creator>
  <cp:lastModifiedBy>user</cp:lastModifiedBy>
  <cp:revision>86</cp:revision>
  <dcterms:created xsi:type="dcterms:W3CDTF">2019-09-24T18:08:40Z</dcterms:created>
  <dcterms:modified xsi:type="dcterms:W3CDTF">2020-08-06T12:20:26Z</dcterms:modified>
</cp:coreProperties>
</file>