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41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3F416-9C80-4D12-B551-8A62B3E6B0A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4A71-E09E-487D-B5E9-2804D43C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6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4A71-E09E-487D-B5E9-2804D43CF13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8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4A71-E09E-487D-B5E9-2804D43CF13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3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4BCA9-B437-1549-E223-FF5DB6CAF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8DB02E-F99A-848D-1A8F-222CAD64F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D0448-83E5-3C44-F90A-ADB40200C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DFE73-D85B-E9C3-792A-48A9A146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4A71-E09E-487D-B5E9-2804D43CF1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7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7C76A-FCCD-B010-016B-81CAE98C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3E96B-27F6-84BF-F8F5-3D83FE0B7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4C69A-311F-3D5C-0281-47E564753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C9F3-8098-F014-CFE3-7DAAE5DEA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4A71-E09E-487D-B5E9-2804D43CF13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0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B181-6270-5C8A-9235-D44329EB5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A857C-F912-669D-37C8-D5B475A81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EB49C-7064-7F5B-CAE4-8C131B614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6FFC-06D1-5D28-F60A-32916610C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4A71-E09E-487D-B5E9-2804D43CF1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5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A901-6ABD-4A04-9251-BD425E66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6A850-1C95-E982-0A92-82A0CF8C6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966B5-F570-5AA8-CABE-F8325CF0D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0B9AA-2F1D-CC79-EDAA-6AE4E5F5E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4A71-E09E-487D-B5E9-2804D43CF1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6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BFAB9-CD44-1D42-B597-032F32BBB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4BE41-FB0A-4E76-AFCB-CE06976C5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14B13-C449-510E-0827-842370D56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F87BE-53E4-3891-A70B-79E1CC786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4A71-E09E-487D-B5E9-2804D43CF13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35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B3DA-A453-6AC8-09B1-CB6B6E8FA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A217-D0AF-3D6E-D851-1D1E4818B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C7B2-DACA-00F1-919A-ED9CCBBE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9AC7-A331-B848-5BDC-EE1F279D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538A-2284-4484-77CB-393A1876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3DCD-35D7-944A-E2FF-16EB663C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0D5C3-00CE-B73A-0837-54D67ACD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2389-0C33-E0AF-1550-DDFE246F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FD65-E68C-4EE8-D6AD-1E6DC4BD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464B-DE4C-D2C9-9EE9-A88472EA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28360-C3BE-1E50-852C-9D60CC64B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BFE8B-FEBC-4496-E74D-6472CB7C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D271-5A67-0B94-4677-2AE9C7C8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9A80-A64F-C7EE-06D4-8426C42E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3F5A-44A2-C45C-B118-E5C82282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7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D91A-4139-B123-6CB0-60BA51EB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0759-2EB3-1238-3686-2BB22AF2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67E3-663A-EC1D-3198-6169349B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2542-7FCB-F628-6878-209A509A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9A7B-ECF3-C9D1-9BA4-8DB14EF7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A822-A77E-34DD-70DA-31D51879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D90B-DE72-CFF6-9BCE-68C878CC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A12E-A9BC-6C17-FDD2-0C6E73D3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E3BE-B27C-3753-3002-183547C9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96F7-0AB5-5390-CAC9-DA1FD65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36C4-9C62-BE0C-CDD9-A0D7C580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BA59-695C-69F8-1540-B8C52596D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CA06B-EDAA-A41E-DC46-BECAB17C5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9BB27-E6E6-9680-5D59-027300BF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00D1-AE9D-F9AF-583D-85376D25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8A53-7631-11C4-DED0-FD756377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1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2BA6-23A9-BBA6-0AFE-FB5E29C1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EAACC-EA2C-3096-D304-01C2626C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275FA-9F2A-0811-2467-8D58F713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EF84F-B612-AB80-2718-B7A13ED85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D8F0C-02C0-55E1-5F55-27352FA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2A2B6-392A-322B-19DF-F135BF81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095D5-94F0-4024-A661-24448BB4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9C25B-43A3-472E-7684-D47989B5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2E72-0872-9834-9070-8E8EB405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BE72-50B2-046A-4224-723D02B1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23888-BDC7-FCB8-937D-0E331200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9379E-C730-EB2F-5D7F-32C77C48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5A220-B4E0-3F13-2806-2C80E78B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9B8FD-4CDA-D4DE-C5B6-50211DC4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C52B7-D6C0-CCA6-F3CB-4167A8BB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1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CFD4-8FFC-5A5F-49DA-EFAC8E0E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B7C0-D68E-32DF-C13D-0983D19A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CBCC-1991-4F85-9E8D-9977C0C7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83B83-52F6-F82E-6712-2F5633AE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916C-F896-F350-DD1C-E2DA5311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1B-9E10-3125-B8FB-E8BD3C91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31AB-7008-CA1B-AF9A-F2A52FBD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85E66-C5DE-BBE7-4294-BA45EC7E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83E72-6F3A-9FD9-7A59-20645A2E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D670-B993-ED0E-3A1E-876CF5B9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FA0D-A8D4-64D2-D775-4CC5A894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491D-1DDC-9226-F343-241B4EF5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4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CAD54-50F0-B055-2A89-81E87196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93BBD-0676-410F-8F42-04ADD440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A2F8-9817-4B94-2E26-35D3BDDDD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DF4D-8071-4451-9C30-5F470C59DB4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82C7-BC14-511F-E935-196E043AB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6F8F-E20B-DAB1-B2CC-BC66CA3C4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001A-402D-40B6-90DF-2D5D9140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7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F514-B7FA-FC42-7DA0-F775B6D02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8" y="1623808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 Credit Default Risk Analysis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Vignesh Ramaswamy Balasundaram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7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C767B-B9CC-17BC-536C-66B4418D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15BD-A6AF-2E01-453D-12DCE06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1CF2-A57D-2031-9B24-9C130D12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3542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BIVARIATE ANALYSIS</a:t>
            </a:r>
          </a:p>
          <a:p>
            <a:pPr marL="0" indent="0">
              <a:buNone/>
            </a:pP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54FB7-295E-A372-2A9C-4D3886CF09A5}"/>
              </a:ext>
            </a:extLst>
          </p:cNvPr>
          <p:cNvSpPr txBox="1"/>
          <p:nvPr/>
        </p:nvSpPr>
        <p:spPr>
          <a:xfrm>
            <a:off x="386500" y="2118308"/>
            <a:ext cx="458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How does Age affect default rate?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5BBD84-BCF5-3A16-9D56-8F94F344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50" y="2843720"/>
            <a:ext cx="8277473" cy="39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C820-F4E6-3CEE-3938-5C314E45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7D466-FFDD-B203-32AF-67BCE0722D5E}"/>
              </a:ext>
            </a:extLst>
          </p:cNvPr>
          <p:cNvSpPr txBox="1"/>
          <p:nvPr/>
        </p:nvSpPr>
        <p:spPr>
          <a:xfrm>
            <a:off x="3623820" y="1278025"/>
            <a:ext cx="49443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800" b="1" dirty="0">
                <a:solidFill>
                  <a:schemeClr val="bg1"/>
                </a:solidFill>
                <a:latin typeface="+mj-lt"/>
              </a:rPr>
              <a:t>DROP FEATURES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31B5A-D77E-A988-FDAB-6214B91B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54" y="1758156"/>
            <a:ext cx="3186042" cy="3531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1BDDC-9F1E-79B2-8AAE-ED8763A9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54" y="5289734"/>
            <a:ext cx="3184241" cy="144100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E913068-0481-3665-3AEF-BAA2493C1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42873" y="2239877"/>
            <a:ext cx="570260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</a:rPr>
              <a:t>After aggregating and merging all auxiliary tables (e.g., bureau, previous_application, etc.) with the main training dataset, we obtained a total of 158 features.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</a:rPr>
              <a:t>Out of these, 24 features had more than 60% missing values.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</a:rPr>
              <a:t>Since imputing features with such high missingness may introduce noise and bias, we dropped them from the dataset.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</a:rPr>
              <a:t>After dropping these columns, we retained 134 features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269415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723-D31E-AA84-9AAB-CFABEA5C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DATA PREPROCESSING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>IMPUTATION AND ENCODING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E45757-8EA1-9CED-A930-B1EB8898F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686" y="2066592"/>
            <a:ext cx="11038114" cy="383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1) For the remaining features with missing values: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 Numerical columns were imputed using the median.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Categorical columns were imputed using the mode.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2) There were a total of 15 categorical features: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Features with 2 unique values were label encoded.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Features with 3 to 9 unique categories were one-hot encoded to avoid high dimensionality.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3) After completing all preprocessing steps including imputation, encoding, and dropping high-missingness features, the final dataset contains 168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5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980-A521-AD86-07DF-EF3DA10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DATA PREPROCESSING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>FEATURE ENGINEERING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9A4FA4-F9CC-9767-99E3-B90C91536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85" y="1436349"/>
            <a:ext cx="120266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 enhance model interpretability and capture meaningful relationships, the following derived features were engineered: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CREDIT_INCOME_RATIO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 = </a:t>
            </a:r>
            <a:r>
              <a:rPr lang="en-US" sz="1600" dirty="0">
                <a:solidFill>
                  <a:schemeClr val="bg1"/>
                </a:solidFill>
              </a:rPr>
              <a:t>AMT_CREDIT / AMT_INCOME_TOTAL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- </a:t>
            </a:r>
            <a:r>
              <a:rPr lang="en-US" sz="1600" dirty="0">
                <a:solidFill>
                  <a:schemeClr val="bg1"/>
                </a:solidFill>
              </a:rPr>
              <a:t>Measures how much credit the applicant has taken relative to their income.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solidFill>
                  <a:schemeClr val="bg1"/>
                </a:solidFill>
              </a:rPr>
              <a:t>ANNUITY_INCOME_RATIO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1800" dirty="0">
                <a:solidFill>
                  <a:schemeClr val="bg1"/>
                </a:solidFill>
              </a:rPr>
              <a:t>    = </a:t>
            </a:r>
            <a:r>
              <a:rPr lang="en-US" sz="1600" dirty="0">
                <a:solidFill>
                  <a:schemeClr val="bg1"/>
                </a:solidFill>
              </a:rPr>
              <a:t>AMT_ANNUITY / AMT_INCOME_TOTAL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     - </a:t>
            </a:r>
            <a:r>
              <a:rPr lang="en-US" sz="1600" dirty="0">
                <a:solidFill>
                  <a:schemeClr val="bg1"/>
                </a:solidFill>
              </a:rPr>
              <a:t>Indicates the burden of annuity payments on income.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solidFill>
                  <a:schemeClr val="bg1"/>
                </a:solidFill>
              </a:rPr>
              <a:t>ANNUITY_CREDIT_RATIO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1800" dirty="0">
                <a:solidFill>
                  <a:schemeClr val="bg1"/>
                </a:solidFill>
              </a:rPr>
              <a:t>    = </a:t>
            </a:r>
            <a:r>
              <a:rPr lang="en-IN" sz="1600" dirty="0">
                <a:solidFill>
                  <a:schemeClr val="bg1"/>
                </a:solidFill>
              </a:rPr>
              <a:t>AMT_ANNUITY / AMT_CREDIT</a:t>
            </a:r>
            <a:r>
              <a:rPr lang="en-IN" altLang="en-US" sz="1600" dirty="0">
                <a:solidFill>
                  <a:schemeClr val="bg1"/>
                </a:solidFill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1600" dirty="0">
                <a:solidFill>
                  <a:schemeClr val="bg1"/>
                </a:solidFill>
              </a:rPr>
              <a:t>     - </a:t>
            </a:r>
            <a:r>
              <a:rPr lang="en-US" sz="1600" dirty="0">
                <a:solidFill>
                  <a:schemeClr val="bg1"/>
                </a:solidFill>
              </a:rPr>
              <a:t>Represents the proportion of credit paid annually.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solidFill>
                  <a:schemeClr val="bg1"/>
                </a:solidFill>
              </a:rPr>
              <a:t>DAYS_BIRTH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    - </a:t>
            </a:r>
            <a:r>
              <a:rPr lang="en-US" sz="1600" dirty="0">
                <a:solidFill>
                  <a:schemeClr val="bg1"/>
                </a:solidFill>
              </a:rPr>
              <a:t>Transformed from negative to positive values for better readability and interpretation.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solidFill>
                  <a:schemeClr val="bg1"/>
                </a:solidFill>
              </a:rPr>
              <a:t>EMPLOYED_PERCENT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    = </a:t>
            </a:r>
            <a:r>
              <a:rPr lang="en-US" sz="1600" dirty="0">
                <a:solidFill>
                  <a:schemeClr val="bg1"/>
                </a:solidFill>
              </a:rPr>
              <a:t>DAYS_EMPLOYED_CLEAN / DAYS_BIRTH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     - Estimates the fraction of life the applicant has been employed.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5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B38F-8C03-E478-FDDB-C20417C9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LOGISTIC REGRESSION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DE88-330A-4574-0EFE-F9D0BD6C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</a:rPr>
              <a:t>Training Process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1) Standardization</a:t>
            </a:r>
            <a:r>
              <a:rPr lang="en-US" dirty="0">
                <a:solidFill>
                  <a:schemeClr val="bg1"/>
                </a:solidFill>
              </a:rPr>
              <a:t> : </a:t>
            </a:r>
          </a:p>
          <a:p>
            <a:r>
              <a:rPr lang="en-US" dirty="0">
                <a:solidFill>
                  <a:schemeClr val="bg1"/>
                </a:solidFill>
              </a:rPr>
              <a:t>Applied StandardScaler to normalize all features to zero mean and unit variance, as logistic regression assumes features are on the same scale for optimal convergence and stability.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2) </a:t>
            </a:r>
            <a:r>
              <a:rPr lang="en-US" b="1" dirty="0">
                <a:solidFill>
                  <a:schemeClr val="bg1"/>
                </a:solidFill>
              </a:rPr>
              <a:t>Cross-Validation:</a:t>
            </a:r>
          </a:p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b="1" dirty="0">
                <a:solidFill>
                  <a:schemeClr val="bg1"/>
                </a:solidFill>
              </a:rPr>
              <a:t>Stratified 5-Fold Cross-Validation</a:t>
            </a:r>
            <a:r>
              <a:rPr lang="en-US" dirty="0">
                <a:solidFill>
                  <a:schemeClr val="bg1"/>
                </a:solidFill>
              </a:rPr>
              <a:t> to maintain class distribution across folds.</a:t>
            </a:r>
          </a:p>
          <a:p>
            <a:r>
              <a:rPr lang="en-US" dirty="0">
                <a:solidFill>
                  <a:schemeClr val="bg1"/>
                </a:solidFill>
              </a:rPr>
              <a:t>Collected Out-of-Fold (OOF) predictions on the held-out fold.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3) </a:t>
            </a:r>
            <a:r>
              <a:rPr lang="en-US" b="1" dirty="0">
                <a:solidFill>
                  <a:schemeClr val="bg1"/>
                </a:solidFill>
              </a:rPr>
              <a:t>Performance Evaluation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Finally computed metrics like precision, recall, AUC scores for all the OOF predictions.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8E37-ADA6-04A7-23E3-D6105961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9C36-5341-F99F-5FC2-3CE6F6C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LOGISTIC REGRESSION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09C0-988B-D324-3405-94E7E8B3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</a:rPr>
              <a:t>OOF Results </a:t>
            </a: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4B7F63-5BEF-B813-1432-E4F492BB6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20146"/>
              </p:ext>
            </p:extLst>
          </p:nvPr>
        </p:nvGraphicFramePr>
        <p:xfrm>
          <a:off x="211955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566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191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AUC_SCORE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0.75590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0.48471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7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0.01660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1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0.03209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6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BC762F-B8E9-1016-809F-7107EF055A9C}"/>
              </a:ext>
            </a:extLst>
          </p:cNvPr>
          <p:cNvSpPr txBox="1"/>
          <p:nvPr/>
        </p:nvSpPr>
        <p:spPr>
          <a:xfrm>
            <a:off x="838200" y="4638290"/>
            <a:ext cx="34359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dirty="0">
                <a:solidFill>
                  <a:schemeClr val="bg1"/>
                </a:solidFill>
              </a:rPr>
              <a:t>Submission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0979B5-7C77-53DE-8BD7-49DC0B946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21220"/>
              </p:ext>
            </p:extLst>
          </p:nvPr>
        </p:nvGraphicFramePr>
        <p:xfrm>
          <a:off x="2469744" y="5435283"/>
          <a:ext cx="812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435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68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0.73997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Private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0.73513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4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F66AB-08FE-CA22-8129-1CC580D0C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98BB-FAE3-15E0-55A6-BBBF1737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LOGISTIC REGRESSION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AE20-47DD-8F7D-FFC5-AACEF116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</a:rPr>
              <a:t>Results For Different Thresholds</a:t>
            </a: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3A81B-FAE4-F2C5-B36B-6626D876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39" y="2372800"/>
            <a:ext cx="7018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6D9B-44A7-5354-4E5D-E2C2CE8D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RANDOM FOREST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0250C8-D5F9-E4D0-8927-64E8BB6B37D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>
                <a:solidFill>
                  <a:schemeClr val="bg1"/>
                </a:solidFill>
              </a:rPr>
              <a:t>Training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1) Randomized Search</a:t>
            </a:r>
            <a:r>
              <a:rPr lang="en-US" dirty="0">
                <a:solidFill>
                  <a:schemeClr val="bg1"/>
                </a:solidFill>
              </a:rPr>
              <a:t> : </a:t>
            </a:r>
          </a:p>
          <a:p>
            <a:r>
              <a:rPr lang="en-US" dirty="0">
                <a:solidFill>
                  <a:schemeClr val="bg1"/>
                </a:solidFill>
              </a:rPr>
              <a:t>First performed random search cv to estimate the optimal hyperparameters for random forest model.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2) </a:t>
            </a:r>
            <a:r>
              <a:rPr lang="en-US" b="1" dirty="0">
                <a:solidFill>
                  <a:schemeClr val="bg1"/>
                </a:solidFill>
              </a:rPr>
              <a:t>Cross-Validation:</a:t>
            </a:r>
          </a:p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b="1" dirty="0">
                <a:solidFill>
                  <a:schemeClr val="bg1"/>
                </a:solidFill>
              </a:rPr>
              <a:t>Stratified 5-Fold Cross-Validation </a:t>
            </a:r>
            <a:r>
              <a:rPr lang="en-US" dirty="0">
                <a:solidFill>
                  <a:schemeClr val="bg1"/>
                </a:solidFill>
              </a:rPr>
              <a:t>with the best parameters obtained from random search.</a:t>
            </a:r>
          </a:p>
          <a:p>
            <a:r>
              <a:rPr lang="en-US" dirty="0">
                <a:solidFill>
                  <a:schemeClr val="bg1"/>
                </a:solidFill>
              </a:rPr>
              <a:t>Collected Out-of-Fold (OOF) predictions on the held-out fold.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3) </a:t>
            </a:r>
            <a:r>
              <a:rPr lang="en-US" b="1" dirty="0">
                <a:solidFill>
                  <a:schemeClr val="bg1"/>
                </a:solidFill>
              </a:rPr>
              <a:t>Performance Evaluation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Finally computed metrics like precision, recall, AUC scores for all the OOF predictions.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0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190F2-C89C-CA7E-F6DC-8AA263401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C01-A6DD-70DF-DD31-4C0D15E1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RANDOM FOREST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014F-CE89-B1DE-E066-282179C4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</a:rPr>
              <a:t>OOF Results </a:t>
            </a: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47AB1-B23E-9992-4019-513486B4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15181"/>
              </p:ext>
            </p:extLst>
          </p:nvPr>
        </p:nvGraphicFramePr>
        <p:xfrm>
          <a:off x="211955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566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191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AUC_SCORE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0.73979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0.17648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7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0.5839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1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6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D9FDB5-C89A-DBD0-C8E0-E78DFE56771A}"/>
              </a:ext>
            </a:extLst>
          </p:cNvPr>
          <p:cNvSpPr txBox="1"/>
          <p:nvPr/>
        </p:nvSpPr>
        <p:spPr>
          <a:xfrm>
            <a:off x="838200" y="4638290"/>
            <a:ext cx="34359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dirty="0">
                <a:solidFill>
                  <a:schemeClr val="bg1"/>
                </a:solidFill>
              </a:rPr>
              <a:t>Submission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06A410-7C53-A8F3-4602-516DB33EA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54062"/>
              </p:ext>
            </p:extLst>
          </p:nvPr>
        </p:nvGraphicFramePr>
        <p:xfrm>
          <a:off x="2469744" y="5435283"/>
          <a:ext cx="812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435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68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Private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0.73154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15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A689-015F-4A7B-D4E3-38037617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RANDOM FOREST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35CB1-DABD-357A-0408-EB8C40A2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278" y="1911181"/>
            <a:ext cx="6958840" cy="4581694"/>
          </a:xfrm>
        </p:spPr>
      </p:pic>
    </p:spTree>
    <p:extLst>
      <p:ext uri="{BB962C8B-B14F-4D97-AF65-F5344CB8AC3E}">
        <p14:creationId xmlns:p14="http://schemas.microsoft.com/office/powerpoint/2010/main" val="337552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FDB-AABF-8082-B5C7-8497DEBD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1207-16BF-F985-1525-70B540BE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u="sng" dirty="0">
                <a:solidFill>
                  <a:schemeClr val="bg1"/>
                </a:solidFill>
              </a:rPr>
              <a:t>Background: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Home Credit provides loans to people with limited credit history.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Traditional credit scoring doesn't work well for such cases.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Goal: Build a more inclusive and accurate credit risk model.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3200" u="sng" dirty="0">
                <a:solidFill>
                  <a:schemeClr val="bg1"/>
                </a:solidFill>
              </a:rPr>
              <a:t>Objective</a:t>
            </a:r>
            <a:r>
              <a:rPr lang="en-IN" sz="2400" u="sng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Predict the likelihood of a loan applicant defaulting using diverse financial, demographic, and credit history data.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6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51F15-1268-D4C9-96C3-85F4FCDD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4AEE-E536-291F-C473-C52A58F0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RANDOM FOREST TOP 50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82D0-6556-63B5-4531-537CA789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</a:rPr>
              <a:t>OOF Results </a:t>
            </a: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873BC-5A88-828E-A67F-3CAE3D96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57212"/>
              </p:ext>
            </p:extLst>
          </p:nvPr>
        </p:nvGraphicFramePr>
        <p:xfrm>
          <a:off x="211955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566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191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AUC_SCORE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0.74844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0.17837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7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0.58792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1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0.27370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6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355FDA-C304-7DE0-E791-E5FAEA5028A9}"/>
              </a:ext>
            </a:extLst>
          </p:cNvPr>
          <p:cNvSpPr txBox="1"/>
          <p:nvPr/>
        </p:nvSpPr>
        <p:spPr>
          <a:xfrm>
            <a:off x="838200" y="4638290"/>
            <a:ext cx="34359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dirty="0">
                <a:solidFill>
                  <a:schemeClr val="bg1"/>
                </a:solidFill>
              </a:rPr>
              <a:t>Submission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1F9600-B052-43FB-2253-AD1A6BD2E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32376"/>
              </p:ext>
            </p:extLst>
          </p:nvPr>
        </p:nvGraphicFramePr>
        <p:xfrm>
          <a:off x="2469744" y="5435283"/>
          <a:ext cx="812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435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68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0.73951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Private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0.73714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B27D-DC02-1ED7-00C9-85FDE13C9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7B32-28E7-D384-EEFF-1301A89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LIGHTGBM WITH TOP50 FEATURES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5AF1BA-A47B-31BB-2E2B-43D75B3218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>
                <a:solidFill>
                  <a:schemeClr val="bg1"/>
                </a:solidFill>
              </a:rPr>
              <a:t>Training Process</a:t>
            </a:r>
          </a:p>
          <a:p>
            <a:pPr marL="514350" indent="-514350">
              <a:buAutoNum type="arabicParenR"/>
            </a:pPr>
            <a:r>
              <a:rPr lang="en-US" b="1" dirty="0">
                <a:solidFill>
                  <a:schemeClr val="bg1"/>
                </a:solidFill>
              </a:rPr>
              <a:t>Feature Selection:</a:t>
            </a:r>
          </a:p>
          <a:p>
            <a:r>
              <a:rPr lang="en-US" dirty="0">
                <a:solidFill>
                  <a:schemeClr val="bg1"/>
                </a:solidFill>
              </a:rPr>
              <a:t>Collected top 50 features from random forest based on feature importances.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2) </a:t>
            </a:r>
            <a:r>
              <a:rPr lang="en-US" b="1" dirty="0">
                <a:solidFill>
                  <a:schemeClr val="bg1"/>
                </a:solidFill>
              </a:rPr>
              <a:t>Cross-Validation:</a:t>
            </a:r>
          </a:p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b="1" dirty="0">
                <a:solidFill>
                  <a:schemeClr val="bg1"/>
                </a:solidFill>
              </a:rPr>
              <a:t>Stratified 5-Fold Cross-Validation </a:t>
            </a:r>
            <a:r>
              <a:rPr lang="en-US" dirty="0">
                <a:solidFill>
                  <a:schemeClr val="bg1"/>
                </a:solidFill>
              </a:rPr>
              <a:t>to maintain class distribution across folds.</a:t>
            </a:r>
          </a:p>
          <a:p>
            <a:r>
              <a:rPr lang="en-US" dirty="0">
                <a:solidFill>
                  <a:schemeClr val="bg1"/>
                </a:solidFill>
              </a:rPr>
              <a:t>Collected Out-of-Fold (OOF) predictions on the held-out fold.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3) </a:t>
            </a:r>
            <a:r>
              <a:rPr lang="en-US" b="1" dirty="0">
                <a:solidFill>
                  <a:schemeClr val="bg1"/>
                </a:solidFill>
              </a:rPr>
              <a:t>Performance Evaluation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Finally computed metrics like precision, recall, AUC scores for all the OOF predictions.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6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82985-C3D7-9BC7-734E-538A7CEB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299B-258C-9359-BDE6-19703435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LIGHTGBM WITH TOP50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F5E1-C94D-BDA9-FA9B-38C19D1C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</a:rPr>
              <a:t>OOF Results </a:t>
            </a: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31A676-8FF6-A453-630B-69DD1FA03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37094"/>
              </p:ext>
            </p:extLst>
          </p:nvPr>
        </p:nvGraphicFramePr>
        <p:xfrm>
          <a:off x="211955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566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1912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AUC_SCORE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0.77519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0.18269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7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0.65297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1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0.28550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6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13F77A-BDA5-EBED-6156-8578BA305A10}"/>
              </a:ext>
            </a:extLst>
          </p:cNvPr>
          <p:cNvSpPr txBox="1"/>
          <p:nvPr/>
        </p:nvSpPr>
        <p:spPr>
          <a:xfrm>
            <a:off x="838200" y="4638290"/>
            <a:ext cx="34359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dirty="0">
                <a:solidFill>
                  <a:schemeClr val="bg1"/>
                </a:solidFill>
              </a:rPr>
              <a:t>Submission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321737-3E82-03FD-CBAD-D667B46C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69516"/>
              </p:ext>
            </p:extLst>
          </p:nvPr>
        </p:nvGraphicFramePr>
        <p:xfrm>
          <a:off x="2469744" y="5435283"/>
          <a:ext cx="812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435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68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0.76567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Private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0.76650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5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43A8C-D2E1-BCAA-C992-F7063D5B0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F7E-384F-D897-DB7F-4ACACA9E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LIGHTGBM USING OPTUNA WITH TOP50 FEATURES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CA15-BC1F-2390-5099-B0C9BF45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1802-62CC-E235-6403-C249C6F8750F}"/>
              </a:ext>
            </a:extLst>
          </p:cNvPr>
          <p:cNvSpPr txBox="1"/>
          <p:nvPr/>
        </p:nvSpPr>
        <p:spPr>
          <a:xfrm>
            <a:off x="751773" y="1895090"/>
            <a:ext cx="34359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dirty="0">
                <a:solidFill>
                  <a:schemeClr val="bg1"/>
                </a:solidFill>
              </a:rPr>
              <a:t>Submission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FC92F9-C8AA-EDF3-2635-0C6F30497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93383"/>
              </p:ext>
            </p:extLst>
          </p:nvPr>
        </p:nvGraphicFramePr>
        <p:xfrm>
          <a:off x="1866629" y="3193019"/>
          <a:ext cx="812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435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68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0.76966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Private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0.76426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4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82737-3BA9-6F62-0E77-0A109B56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B2D-D478-916D-49AE-FD388B7A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696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800" dirty="0">
                <a:solidFill>
                  <a:schemeClr val="bg1"/>
                </a:solidFill>
              </a:rPr>
              <a:t>LIGHTGBM USING OPTUNA WITH ALL FEATURES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9AB39-3238-804A-F675-2C15631EDC4C}"/>
              </a:ext>
            </a:extLst>
          </p:cNvPr>
          <p:cNvSpPr txBox="1"/>
          <p:nvPr/>
        </p:nvSpPr>
        <p:spPr>
          <a:xfrm>
            <a:off x="751773" y="2332835"/>
            <a:ext cx="34359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dirty="0">
                <a:solidFill>
                  <a:schemeClr val="bg1"/>
                </a:solidFill>
              </a:rPr>
              <a:t>Submission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84E-CC4D-7E5F-44FB-13D05B44B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77400"/>
              </p:ext>
            </p:extLst>
          </p:nvPr>
        </p:nvGraphicFramePr>
        <p:xfrm>
          <a:off x="2032000" y="3410144"/>
          <a:ext cx="812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6435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168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0.76540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Private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0.76718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6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8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EFA2-3822-2745-7282-BEECF05A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305E-2F4F-8233-23C2-11550FD2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IN" sz="3300" dirty="0">
                <a:solidFill>
                  <a:schemeClr val="bg1"/>
                </a:solidFill>
              </a:rPr>
              <a:t>Final Model Performance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Best model achieved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AUC = 0.76966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public leaderboard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Corresponding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private leaderboard AUC = 0.76426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evaluated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80% of the hidden test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private score determines the final ranking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ensuring generalization beyond just public test data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2) </a:t>
            </a:r>
            <a:r>
              <a:rPr lang="en-IN" sz="3300" dirty="0">
                <a:solidFill>
                  <a:schemeClr val="bg1"/>
                </a:solidFill>
              </a:rPr>
              <a:t>Key Insights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Feature selection using Random Forest significantly improved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More features did not improve performance but simpler, cleaner feature sets worked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LightGBM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with stratified CV and early stopping provided stable and reliable performance.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7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974546-8D35-9D6D-0C50-697BB863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2286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73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0038-5A01-5E10-AE4A-78FBAAE7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A39EB-53F9-8FC2-30B0-EDBB15BB3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1416768"/>
            <a:ext cx="10182068" cy="5153714"/>
          </a:xfrm>
        </p:spPr>
      </p:pic>
    </p:spTree>
    <p:extLst>
      <p:ext uri="{BB962C8B-B14F-4D97-AF65-F5344CB8AC3E}">
        <p14:creationId xmlns:p14="http://schemas.microsoft.com/office/powerpoint/2010/main" val="25270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F70-59C0-54CA-0FAB-E08DB705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F871-4AE1-C8A2-A0A7-8E5A2E75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313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TARGET VARIABLE DISTRIBUTION</a:t>
            </a:r>
          </a:p>
          <a:p>
            <a:pPr marL="0" indent="0">
              <a:buNone/>
            </a:pPr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62EF9-1465-5E9D-F0E0-84E70F0D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2" y="2609183"/>
            <a:ext cx="5376421" cy="3868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1455C-99CA-775E-764C-7FB71FB5544F}"/>
              </a:ext>
            </a:extLst>
          </p:cNvPr>
          <p:cNvSpPr txBox="1"/>
          <p:nvPr/>
        </p:nvSpPr>
        <p:spPr>
          <a:xfrm>
            <a:off x="6095999" y="2609183"/>
            <a:ext cx="53764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can see from the graph that the class distribution is highly 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Just 8% of the training data has the default class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This means we cannot use metrics like accuracy and we have to use other robust metrics like precision, recall and AUC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Stratified splitting of the data also has to be done to ensure proportional distribution in training and test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22A2E-7ABF-5C20-08EA-AEF03E43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1A73-B675-B702-E09A-16CB18AE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5BEB-B9DC-1A62-02AC-B00D98C0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3542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UNIVARIATE ANALYSIS</a:t>
            </a:r>
          </a:p>
          <a:p>
            <a:pPr marL="0" indent="0">
              <a:buNone/>
            </a:pPr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96D02-DB4C-2E20-4555-DD0F8EC6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5" y="3145728"/>
            <a:ext cx="6669347" cy="2607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482F5-DF54-5A06-0E04-205AD063D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012" y="3032482"/>
            <a:ext cx="3779227" cy="2720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5A386-2E85-0F0F-2985-7EF9FBFB1914}"/>
              </a:ext>
            </a:extLst>
          </p:cNvPr>
          <p:cNvSpPr txBox="1"/>
          <p:nvPr/>
        </p:nvSpPr>
        <p:spPr>
          <a:xfrm>
            <a:off x="405354" y="2466482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1) INCOME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59765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996A-6287-B9C1-2923-2D8A7179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AB72-1C2F-DE24-74B4-A4F1DFAA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369D-66F7-A6E6-84D3-DB241FB5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3542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UNIVARIATE ANALYSIS</a:t>
            </a:r>
          </a:p>
          <a:p>
            <a:pPr marL="0" indent="0">
              <a:buNone/>
            </a:pP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E98C3-62FD-877E-3AAE-1B869988D952}"/>
              </a:ext>
            </a:extLst>
          </p:cNvPr>
          <p:cNvSpPr txBox="1"/>
          <p:nvPr/>
        </p:nvSpPr>
        <p:spPr>
          <a:xfrm>
            <a:off x="405354" y="2466482"/>
            <a:ext cx="33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2) CREDIT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E3637-7A3B-998D-2998-03F9E82E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23" y="3087647"/>
            <a:ext cx="9285656" cy="34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0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2EF2D-459A-17AB-8D86-2F957A63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ACAA-2443-AFBA-215B-5098B0F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1B16-30E7-3B68-BF99-A482CFE2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3542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UNIVARIATE ANALYSIS</a:t>
            </a:r>
          </a:p>
          <a:p>
            <a:pPr marL="0" indent="0">
              <a:buNone/>
            </a:pP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FE98B-4B2D-2230-BABD-524843595869}"/>
              </a:ext>
            </a:extLst>
          </p:cNvPr>
          <p:cNvSpPr txBox="1"/>
          <p:nvPr/>
        </p:nvSpPr>
        <p:spPr>
          <a:xfrm>
            <a:off x="405354" y="2466482"/>
            <a:ext cx="451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3) DAYS EMPLOYED DISTRIBUTION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77166-F65F-CE3E-AFD1-05B3684D4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8" y="3396087"/>
            <a:ext cx="6785738" cy="2585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B1DEE-A980-DA3D-C691-4E01B17B0AF0}"/>
              </a:ext>
            </a:extLst>
          </p:cNvPr>
          <p:cNvSpPr txBox="1"/>
          <p:nvPr/>
        </p:nvSpPr>
        <p:spPr>
          <a:xfrm>
            <a:off x="7241535" y="3249891"/>
            <a:ext cx="4403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Days Employed has a massive spike at 350000 days(~ 1000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This is not realistic and it mostly indicates a placeholder for people who are unemployed.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have replaced this value as nan and created a new binary variable feature indicating employment of a person.</a:t>
            </a:r>
          </a:p>
        </p:txBody>
      </p:sp>
    </p:spTree>
    <p:extLst>
      <p:ext uri="{BB962C8B-B14F-4D97-AF65-F5344CB8AC3E}">
        <p14:creationId xmlns:p14="http://schemas.microsoft.com/office/powerpoint/2010/main" val="146308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FB19C-7DBA-17C5-BAE7-C6A03A12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1416-0CE3-181F-F072-508423D9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9211-5FEA-2F44-8D09-76F1CC2F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3542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BIVARIATE ANALYSIS</a:t>
            </a:r>
          </a:p>
          <a:p>
            <a:pPr marL="0" indent="0">
              <a:buNone/>
            </a:pP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ED10-B986-0030-3178-DC3E181C35D0}"/>
              </a:ext>
            </a:extLst>
          </p:cNvPr>
          <p:cNvSpPr txBox="1"/>
          <p:nvPr/>
        </p:nvSpPr>
        <p:spPr>
          <a:xfrm>
            <a:off x="386500" y="2218183"/>
            <a:ext cx="352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Contract Type and Gender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B99A3-953E-6DD8-6A17-7A643008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9" y="3069988"/>
            <a:ext cx="11143952" cy="31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B57CB-DA63-C9CE-F381-D0100C10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63CE-D468-FD36-9E98-2D5A5BAB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0B33-A2D5-5E2A-2545-1D821A08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3542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BIVARIATE ANALYSIS</a:t>
            </a:r>
          </a:p>
          <a:p>
            <a:pPr marL="0" indent="0">
              <a:buNone/>
            </a:pP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6718F-7343-877E-FE25-E77EB08BD5FE}"/>
              </a:ext>
            </a:extLst>
          </p:cNvPr>
          <p:cNvSpPr txBox="1"/>
          <p:nvPr/>
        </p:nvSpPr>
        <p:spPr>
          <a:xfrm>
            <a:off x="386500" y="2218183"/>
            <a:ext cx="374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Education and Family Status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2955E-2DE0-3F84-4642-3BCDE18E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7343"/>
            <a:ext cx="10272087" cy="33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1050</Words>
  <Application>Microsoft Office PowerPoint</Application>
  <PresentationFormat>Widescreen</PresentationFormat>
  <Paragraphs>213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Home Credit Default Risk Analysis Vignesh Ramaswamy Balasundaram</vt:lpstr>
      <vt:lpstr>PROBLEM STATEMENT</vt:lpstr>
      <vt:lpstr>ER DIAGRAM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PREPROCESSING</vt:lpstr>
      <vt:lpstr>DATA PREPROCESSING IMPUTATION AND ENCODING</vt:lpstr>
      <vt:lpstr>DATA PREPROCESSING FEATURE ENGINEERING</vt:lpstr>
      <vt:lpstr>MODELING LOGISTIC REGRESSION</vt:lpstr>
      <vt:lpstr>MODELING LOGISTIC REGRESSION</vt:lpstr>
      <vt:lpstr>MODELING LOGISTIC REGRESSION</vt:lpstr>
      <vt:lpstr>MODELING RANDOM FOREST</vt:lpstr>
      <vt:lpstr>MODELING RANDOM FOREST</vt:lpstr>
      <vt:lpstr>MODELING RANDOM FOREST</vt:lpstr>
      <vt:lpstr>MODELING RANDOM FOREST TOP 50 FEATURES</vt:lpstr>
      <vt:lpstr>MODELING LIGHTGBM WITH TOP50 FEATURES</vt:lpstr>
      <vt:lpstr>MODELING LIGHTGBM WITH TOP50 FEATURES</vt:lpstr>
      <vt:lpstr>MODELING LIGHTGBM USING OPTUNA WITH TOP50 FEATURES </vt:lpstr>
      <vt:lpstr>MODELING LIGHTGBM USING OPTUNA WITH ALL FEATURES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Ramaswamy Balasundaram</dc:creator>
  <cp:lastModifiedBy>Vignesh Ramaswamy Balasundaram</cp:lastModifiedBy>
  <cp:revision>11</cp:revision>
  <dcterms:created xsi:type="dcterms:W3CDTF">2025-07-03T23:16:36Z</dcterms:created>
  <dcterms:modified xsi:type="dcterms:W3CDTF">2025-07-04T23:14:02Z</dcterms:modified>
</cp:coreProperties>
</file>