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17-Mar-18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17-Mar-18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17-Mar-18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17-Mar-18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17-Mar-18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17-Mar-18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17-Mar-18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17-Mar-18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17-Mar-18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17-Mar-18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17-Mar-18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17-Mar-18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17-Mar-18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17-Mar-18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17-Mar-18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17-Mar-18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17-Mar-18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17-Mar-18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C366-1460-4404-8098-9F077C5CE886}"/>
              </a:ext>
            </a:extLst>
          </p:cNvPr>
          <p:cNvSpPr>
            <a:spLocks noGrp="1"/>
          </p:cNvSpPr>
          <p:nvPr>
            <p:ph type="ctrTitle"/>
          </p:nvPr>
        </p:nvSpPr>
        <p:spPr/>
        <p:txBody>
          <a:bodyPr/>
          <a:lstStyle/>
          <a:p>
            <a:r>
              <a:rPr lang="en-US" dirty="0"/>
              <a:t>MoTOR  CONTROL USING GSM MODULE</a:t>
            </a:r>
          </a:p>
        </p:txBody>
      </p:sp>
    </p:spTree>
    <p:extLst>
      <p:ext uri="{BB962C8B-B14F-4D97-AF65-F5344CB8AC3E}">
        <p14:creationId xmlns:p14="http://schemas.microsoft.com/office/powerpoint/2010/main" val="1190211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50A3-3A3C-482C-9B63-CBAE41E02E87}"/>
              </a:ext>
            </a:extLst>
          </p:cNvPr>
          <p:cNvSpPr>
            <a:spLocks noGrp="1"/>
          </p:cNvSpPr>
          <p:nvPr>
            <p:ph type="title"/>
          </p:nvPr>
        </p:nvSpPr>
        <p:spPr>
          <a:xfrm>
            <a:off x="914400" y="207781"/>
            <a:ext cx="10591800" cy="1293028"/>
          </a:xfrm>
        </p:spPr>
        <p:txBody>
          <a:bodyPr/>
          <a:lstStyle/>
          <a:p>
            <a:r>
              <a:rPr lang="en-US" dirty="0"/>
              <a:t>Specifications: GSM SIM900A USB SHIELD</a:t>
            </a:r>
          </a:p>
        </p:txBody>
      </p:sp>
      <p:sp>
        <p:nvSpPr>
          <p:cNvPr id="3" name="Content Placeholder 2">
            <a:extLst>
              <a:ext uri="{FF2B5EF4-FFF2-40B4-BE49-F238E27FC236}">
                <a16:creationId xmlns:a16="http://schemas.microsoft.com/office/drawing/2014/main" id="{8A6428D5-3460-4D29-BAEB-56C5D594EE9D}"/>
              </a:ext>
            </a:extLst>
          </p:cNvPr>
          <p:cNvSpPr>
            <a:spLocks noGrp="1"/>
          </p:cNvSpPr>
          <p:nvPr>
            <p:ph idx="1"/>
          </p:nvPr>
        </p:nvSpPr>
        <p:spPr>
          <a:xfrm>
            <a:off x="685800" y="2247569"/>
            <a:ext cx="10820400" cy="4024125"/>
          </a:xfrm>
        </p:spPr>
        <p:txBody>
          <a:bodyPr>
            <a:normAutofit/>
          </a:bodyPr>
          <a:lstStyle/>
          <a:p>
            <a:pPr marL="0" indent="0">
              <a:buNone/>
            </a:pPr>
            <a:r>
              <a:rPr lang="pt-BR" sz="2400" dirty="0"/>
              <a:t>• GSM/GPRS Module: SIMCOM SIM900A</a:t>
            </a:r>
          </a:p>
          <a:p>
            <a:pPr marL="0" indent="0">
              <a:buNone/>
            </a:pPr>
            <a:r>
              <a:rPr lang="en-US" sz="2400" dirty="0"/>
              <a:t>• On board Interfaces</a:t>
            </a:r>
          </a:p>
          <a:p>
            <a:pPr marL="0" indent="0">
              <a:buNone/>
            </a:pPr>
            <a:r>
              <a:rPr lang="en-US" sz="2400" dirty="0"/>
              <a:t>• USB (</a:t>
            </a:r>
            <a:r>
              <a:rPr lang="en-US" sz="2400" dirty="0" err="1"/>
              <a:t>usb</a:t>
            </a:r>
            <a:r>
              <a:rPr lang="en-US" sz="2400" dirty="0"/>
              <a:t> to serial using CP2102)</a:t>
            </a:r>
          </a:p>
          <a:p>
            <a:pPr marL="0" indent="0">
              <a:buNone/>
            </a:pPr>
            <a:r>
              <a:rPr lang="en-US" sz="2400" dirty="0"/>
              <a:t>• RS232 with MAX232</a:t>
            </a:r>
          </a:p>
          <a:p>
            <a:pPr marL="0" indent="0">
              <a:buNone/>
            </a:pPr>
            <a:r>
              <a:rPr lang="en-US" sz="2400" dirty="0"/>
              <a:t>• TTL pin breakout (RX,TX,GND)</a:t>
            </a:r>
          </a:p>
        </p:txBody>
      </p:sp>
    </p:spTree>
    <p:extLst>
      <p:ext uri="{BB962C8B-B14F-4D97-AF65-F5344CB8AC3E}">
        <p14:creationId xmlns:p14="http://schemas.microsoft.com/office/powerpoint/2010/main" val="33339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7D33-00B0-4633-9428-7170CC82C43C}"/>
              </a:ext>
            </a:extLst>
          </p:cNvPr>
          <p:cNvSpPr>
            <a:spLocks noGrp="1"/>
          </p:cNvSpPr>
          <p:nvPr>
            <p:ph type="title"/>
          </p:nvPr>
        </p:nvSpPr>
        <p:spPr>
          <a:xfrm>
            <a:off x="-1000540" y="123909"/>
            <a:ext cx="8610600" cy="1293028"/>
          </a:xfrm>
        </p:spPr>
        <p:txBody>
          <a:bodyPr/>
          <a:lstStyle/>
          <a:p>
            <a:r>
              <a:rPr lang="en-US" dirty="0"/>
              <a:t>General Feature</a:t>
            </a:r>
          </a:p>
        </p:txBody>
      </p:sp>
      <p:sp>
        <p:nvSpPr>
          <p:cNvPr id="3" name="Content Placeholder 2">
            <a:extLst>
              <a:ext uri="{FF2B5EF4-FFF2-40B4-BE49-F238E27FC236}">
                <a16:creationId xmlns:a16="http://schemas.microsoft.com/office/drawing/2014/main" id="{54A8E30E-E689-45A9-9E0F-4D9774710A7C}"/>
              </a:ext>
            </a:extLst>
          </p:cNvPr>
          <p:cNvSpPr>
            <a:spLocks noGrp="1"/>
          </p:cNvSpPr>
          <p:nvPr>
            <p:ph idx="1"/>
          </p:nvPr>
        </p:nvSpPr>
        <p:spPr>
          <a:xfrm>
            <a:off x="208720" y="1416937"/>
            <a:ext cx="12632635" cy="4024125"/>
          </a:xfrm>
        </p:spPr>
        <p:txBody>
          <a:bodyPr>
            <a:noAutofit/>
          </a:bodyPr>
          <a:lstStyle/>
          <a:p>
            <a:pPr marL="0" indent="0">
              <a:buNone/>
            </a:pPr>
            <a:r>
              <a:rPr lang="en-US" sz="1800" dirty="0"/>
              <a:t>• Dual-Band 900/ 1800 MHz</a:t>
            </a:r>
          </a:p>
          <a:p>
            <a:pPr marL="0" indent="0">
              <a:buNone/>
            </a:pPr>
            <a:r>
              <a:rPr lang="en-US" sz="1800" dirty="0"/>
              <a:t>•GPRS multi-slot class 10/8</a:t>
            </a:r>
          </a:p>
          <a:p>
            <a:pPr marL="0" indent="0">
              <a:buNone/>
            </a:pPr>
            <a:r>
              <a:rPr lang="en-US" sz="1800" dirty="0"/>
              <a:t>•GPRS mobile station class B</a:t>
            </a:r>
          </a:p>
          <a:p>
            <a:pPr marL="0" indent="0">
              <a:buNone/>
            </a:pPr>
            <a:r>
              <a:rPr lang="en-US" sz="1800" dirty="0"/>
              <a:t>•Compliant to GSM phase 2/2+</a:t>
            </a:r>
          </a:p>
          <a:p>
            <a:pPr marL="0" indent="0">
              <a:buNone/>
            </a:pPr>
            <a:r>
              <a:rPr lang="en-US" sz="1800" dirty="0"/>
              <a:t>    – Class 4 (2 W @900 MHz)</a:t>
            </a:r>
          </a:p>
          <a:p>
            <a:pPr marL="0" indent="0">
              <a:buNone/>
            </a:pPr>
            <a:r>
              <a:rPr lang="en-US" sz="1800" dirty="0"/>
              <a:t>    – Class 1 (1 W @ 1800MHz)</a:t>
            </a:r>
          </a:p>
          <a:p>
            <a:pPr marL="0" indent="0">
              <a:buNone/>
            </a:pPr>
            <a:r>
              <a:rPr lang="en-US" sz="1800" dirty="0"/>
              <a:t>•SAIC (Single Antenna Interference Cancellation) support</a:t>
            </a:r>
          </a:p>
          <a:p>
            <a:pPr marL="0" indent="0">
              <a:buNone/>
            </a:pPr>
            <a:r>
              <a:rPr lang="fr-FR" sz="1800" dirty="0"/>
              <a:t>•Dimensions: 24* 24 * 3 mm</a:t>
            </a:r>
          </a:p>
          <a:p>
            <a:pPr marL="0" indent="0">
              <a:buNone/>
            </a:pPr>
            <a:r>
              <a:rPr lang="en-US" sz="1800" dirty="0"/>
              <a:t>•Weight: 3.4g</a:t>
            </a:r>
          </a:p>
          <a:p>
            <a:pPr marL="0" indent="0">
              <a:buNone/>
            </a:pPr>
            <a:r>
              <a:rPr lang="en-US" sz="1800" dirty="0"/>
              <a:t>•Control via AT commands (GSM 07.07 ,07.05 and SIMCOM enhanced AT Commands)</a:t>
            </a:r>
          </a:p>
          <a:p>
            <a:pPr marL="0" indent="0">
              <a:buNone/>
            </a:pPr>
            <a:r>
              <a:rPr lang="en-US" sz="1800" dirty="0"/>
              <a:t>•SIM application toolkit</a:t>
            </a:r>
          </a:p>
          <a:p>
            <a:pPr marL="0" indent="0">
              <a:buNone/>
            </a:pPr>
            <a:r>
              <a:rPr lang="en-US" sz="1800" dirty="0"/>
              <a:t>•Supply voltage range : 3.2 ... 4.8V</a:t>
            </a:r>
          </a:p>
          <a:p>
            <a:pPr marL="0" indent="0">
              <a:buNone/>
            </a:pPr>
            <a:r>
              <a:rPr lang="en-US" sz="1800" dirty="0"/>
              <a:t>•Low power consumption: 1.0mA(sleep </a:t>
            </a:r>
            <a:r>
              <a:rPr lang="en-US" sz="1800" dirty="0" err="1"/>
              <a:t>mode&amp;BS</a:t>
            </a:r>
            <a:r>
              <a:rPr lang="en-US" sz="1800" dirty="0"/>
              <a:t> -PAMFRMS=9 )</a:t>
            </a:r>
          </a:p>
          <a:p>
            <a:pPr marL="0" indent="0">
              <a:buNone/>
            </a:pPr>
            <a:r>
              <a:rPr lang="en-US" sz="1800" dirty="0"/>
              <a:t>•Operation temperature: -40°C to +85 °C</a:t>
            </a:r>
          </a:p>
        </p:txBody>
      </p:sp>
    </p:spTree>
    <p:extLst>
      <p:ext uri="{BB962C8B-B14F-4D97-AF65-F5344CB8AC3E}">
        <p14:creationId xmlns:p14="http://schemas.microsoft.com/office/powerpoint/2010/main" val="1110757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068E-D149-4F86-BDD8-65C3664F4A1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4C1BC99-20DB-4BEC-9D28-02C71FAC9A6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685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38014-8A65-47A1-A45E-2D682A5D727C}"/>
              </a:ext>
            </a:extLst>
          </p:cNvPr>
          <p:cNvSpPr>
            <a:spLocks noGrp="1"/>
          </p:cNvSpPr>
          <p:nvPr>
            <p:ph type="title"/>
          </p:nvPr>
        </p:nvSpPr>
        <p:spPr>
          <a:xfrm>
            <a:off x="0" y="704584"/>
            <a:ext cx="8610600" cy="1293028"/>
          </a:xfrm>
        </p:spPr>
        <p:txBody>
          <a:bodyPr/>
          <a:lstStyle/>
          <a:p>
            <a:r>
              <a:rPr lang="en-US" dirty="0"/>
              <a:t>BLOCK DIAGRAM</a:t>
            </a:r>
          </a:p>
        </p:txBody>
      </p:sp>
      <p:pic>
        <p:nvPicPr>
          <p:cNvPr id="4" name="Content Placeholder 3">
            <a:extLst>
              <a:ext uri="{FF2B5EF4-FFF2-40B4-BE49-F238E27FC236}">
                <a16:creationId xmlns:a16="http://schemas.microsoft.com/office/drawing/2014/main" id="{1C01D702-A9BC-48A7-8F73-81C55C7B6635}"/>
              </a:ext>
            </a:extLst>
          </p:cNvPr>
          <p:cNvPicPr>
            <a:picLocks noGrp="1" noChangeAspect="1"/>
          </p:cNvPicPr>
          <p:nvPr>
            <p:ph idx="1"/>
          </p:nvPr>
        </p:nvPicPr>
        <p:blipFill>
          <a:blip r:embed="rId2"/>
          <a:stretch>
            <a:fillRect/>
          </a:stretch>
        </p:blipFill>
        <p:spPr>
          <a:xfrm>
            <a:off x="1706880" y="1997612"/>
            <a:ext cx="8778240" cy="4361303"/>
          </a:xfrm>
          <a:prstGeom prst="rect">
            <a:avLst/>
          </a:prstGeom>
        </p:spPr>
      </p:pic>
    </p:spTree>
    <p:extLst>
      <p:ext uri="{BB962C8B-B14F-4D97-AF65-F5344CB8AC3E}">
        <p14:creationId xmlns:p14="http://schemas.microsoft.com/office/powerpoint/2010/main" val="2208520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91E2F-C8E3-4EF2-A38E-59C4C9FCDA6F}"/>
              </a:ext>
            </a:extLst>
          </p:cNvPr>
          <p:cNvSpPr>
            <a:spLocks noGrp="1"/>
          </p:cNvSpPr>
          <p:nvPr>
            <p:ph type="title"/>
          </p:nvPr>
        </p:nvSpPr>
        <p:spPr>
          <a:xfrm>
            <a:off x="-522849" y="1045727"/>
            <a:ext cx="8610600" cy="1293028"/>
          </a:xfrm>
        </p:spPr>
        <p:txBody>
          <a:bodyPr/>
          <a:lstStyle/>
          <a:p>
            <a:r>
              <a:rPr lang="en-US" dirty="0"/>
              <a:t>Future Scope :-</a:t>
            </a:r>
          </a:p>
        </p:txBody>
      </p:sp>
      <p:sp>
        <p:nvSpPr>
          <p:cNvPr id="3" name="Content Placeholder 2">
            <a:extLst>
              <a:ext uri="{FF2B5EF4-FFF2-40B4-BE49-F238E27FC236}">
                <a16:creationId xmlns:a16="http://schemas.microsoft.com/office/drawing/2014/main" id="{3AED43F0-2781-48A2-BE62-8CEBEC8CBEFB}"/>
              </a:ext>
            </a:extLst>
          </p:cNvPr>
          <p:cNvSpPr>
            <a:spLocks noGrp="1"/>
          </p:cNvSpPr>
          <p:nvPr>
            <p:ph idx="1"/>
          </p:nvPr>
        </p:nvSpPr>
        <p:spPr>
          <a:xfrm>
            <a:off x="573259" y="2447779"/>
            <a:ext cx="10820400" cy="3251953"/>
          </a:xfrm>
        </p:spPr>
        <p:txBody>
          <a:bodyPr>
            <a:normAutofit fontScale="92500" lnSpcReduction="20000"/>
          </a:bodyPr>
          <a:lstStyle/>
          <a:p>
            <a:pPr marL="0" indent="0">
              <a:buNone/>
            </a:pPr>
            <a:r>
              <a:rPr lang="en-US" sz="3200" dirty="0"/>
              <a:t>• Instead of going to </a:t>
            </a:r>
            <a:r>
              <a:rPr lang="en-US" sz="3200" dirty="0" err="1"/>
              <a:t>fields.We</a:t>
            </a:r>
            <a:r>
              <a:rPr lang="en-US" sz="3200" dirty="0"/>
              <a:t> can Control motor using </a:t>
            </a:r>
            <a:r>
              <a:rPr lang="en-US" sz="3200" dirty="0" err="1"/>
              <a:t>sms</a:t>
            </a:r>
            <a:r>
              <a:rPr lang="en-US" sz="3200" dirty="0"/>
              <a:t> to on/off the motors.</a:t>
            </a:r>
          </a:p>
          <a:p>
            <a:pPr marL="0" indent="0">
              <a:buNone/>
            </a:pPr>
            <a:endParaRPr lang="en-US" sz="3200" dirty="0"/>
          </a:p>
          <a:p>
            <a:r>
              <a:rPr lang="en-US" sz="3200" dirty="0"/>
              <a:t>Using this technology we can </a:t>
            </a:r>
            <a:r>
              <a:rPr lang="en-US" sz="3200" dirty="0" err="1"/>
              <a:t>automize</a:t>
            </a:r>
            <a:r>
              <a:rPr lang="en-US" sz="3200" dirty="0"/>
              <a:t> without internet</a:t>
            </a:r>
          </a:p>
          <a:p>
            <a:pPr marL="0" indent="0">
              <a:buNone/>
            </a:pPr>
            <a:endParaRPr lang="en-US" sz="3200" dirty="0"/>
          </a:p>
          <a:p>
            <a:pPr marL="0" indent="0">
              <a:buNone/>
            </a:pPr>
            <a:r>
              <a:rPr lang="en-US" sz="3200" dirty="0"/>
              <a:t>• Instead of switching of the water pump when single phase is present , convert the single phase power supply to three phase power supply.</a:t>
            </a:r>
          </a:p>
        </p:txBody>
      </p:sp>
    </p:spTree>
    <p:extLst>
      <p:ext uri="{BB962C8B-B14F-4D97-AF65-F5344CB8AC3E}">
        <p14:creationId xmlns:p14="http://schemas.microsoft.com/office/powerpoint/2010/main" val="2679602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96E40-FC8E-4706-A33B-91139AD7D328}"/>
              </a:ext>
            </a:extLst>
          </p:cNvPr>
          <p:cNvSpPr>
            <a:spLocks noGrp="1"/>
          </p:cNvSpPr>
          <p:nvPr>
            <p:ph type="title"/>
          </p:nvPr>
        </p:nvSpPr>
        <p:spPr>
          <a:xfrm>
            <a:off x="655982" y="2354634"/>
            <a:ext cx="8610600" cy="1293028"/>
          </a:xfrm>
        </p:spPr>
        <p:txBody>
          <a:bodyPr>
            <a:normAutofit/>
          </a:bodyPr>
          <a:lstStyle/>
          <a:p>
            <a:r>
              <a:rPr lang="en-US" sz="7200" dirty="0"/>
              <a:t>THANKING YOU</a:t>
            </a:r>
          </a:p>
        </p:txBody>
      </p:sp>
    </p:spTree>
    <p:extLst>
      <p:ext uri="{BB962C8B-B14F-4D97-AF65-F5344CB8AC3E}">
        <p14:creationId xmlns:p14="http://schemas.microsoft.com/office/powerpoint/2010/main" val="1259658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8A1F-B7F0-44D2-9B42-E9440246A6C4}"/>
              </a:ext>
            </a:extLst>
          </p:cNvPr>
          <p:cNvSpPr>
            <a:spLocks noGrp="1"/>
          </p:cNvSpPr>
          <p:nvPr>
            <p:ph type="title"/>
          </p:nvPr>
        </p:nvSpPr>
        <p:spPr>
          <a:xfrm>
            <a:off x="-212034" y="252875"/>
            <a:ext cx="11078818" cy="1125351"/>
          </a:xfrm>
        </p:spPr>
        <p:txBody>
          <a:bodyPr>
            <a:normAutofit/>
          </a:bodyPr>
          <a:lstStyle/>
          <a:p>
            <a:r>
              <a:rPr lang="en-US" b="1" dirty="0"/>
              <a:t>GSM Based Water Pump Control</a:t>
            </a:r>
            <a:endParaRPr lang="en-US" dirty="0"/>
          </a:p>
        </p:txBody>
      </p:sp>
      <p:sp>
        <p:nvSpPr>
          <p:cNvPr id="3" name="Content Placeholder 2">
            <a:extLst>
              <a:ext uri="{FF2B5EF4-FFF2-40B4-BE49-F238E27FC236}">
                <a16:creationId xmlns:a16="http://schemas.microsoft.com/office/drawing/2014/main" id="{D5B2F404-1FEF-4269-95A6-C5DF842F5B5B}"/>
              </a:ext>
            </a:extLst>
          </p:cNvPr>
          <p:cNvSpPr>
            <a:spLocks noGrp="1"/>
          </p:cNvSpPr>
          <p:nvPr>
            <p:ph idx="1"/>
          </p:nvPr>
        </p:nvSpPr>
        <p:spPr>
          <a:xfrm>
            <a:off x="159026" y="1603512"/>
            <a:ext cx="11887201" cy="5141845"/>
          </a:xfrm>
        </p:spPr>
        <p:txBody>
          <a:bodyPr>
            <a:normAutofit/>
          </a:bodyPr>
          <a:lstStyle/>
          <a:p>
            <a:pPr marL="0" indent="0">
              <a:buNone/>
            </a:pPr>
            <a:r>
              <a:rPr lang="en-US" dirty="0"/>
              <a:t>INTRODUCTION:-</a:t>
            </a:r>
          </a:p>
          <a:p>
            <a:pPr marL="0" indent="0" algn="just">
              <a:buNone/>
            </a:pPr>
            <a:r>
              <a:rPr lang="en-US" dirty="0"/>
              <a:t>• The main aim of this project is to turn on and off water pump from anywhere using         mobile phone.</a:t>
            </a:r>
          </a:p>
          <a:p>
            <a:pPr marL="0" indent="0">
              <a:buNone/>
            </a:pPr>
            <a:endParaRPr lang="en-US" dirty="0"/>
          </a:p>
          <a:p>
            <a:pPr marL="0" indent="0">
              <a:buNone/>
            </a:pPr>
            <a:r>
              <a:rPr lang="en-US" dirty="0"/>
              <a:t>• Now a day’s most of the farmers use water from the wells and underground water           resources for their farms. And for this they need water pumps.</a:t>
            </a:r>
          </a:p>
          <a:p>
            <a:pPr marL="0" indent="0">
              <a:buNone/>
            </a:pPr>
            <a:endParaRPr lang="en-US" dirty="0"/>
          </a:p>
          <a:p>
            <a:pPr marL="0" indent="0">
              <a:buNone/>
            </a:pPr>
            <a:r>
              <a:rPr lang="en-US" dirty="0"/>
              <a:t>• Using Arduino and GSM Shield we are implementing this project.</a:t>
            </a:r>
          </a:p>
          <a:p>
            <a:pPr marL="0" indent="0">
              <a:buNone/>
            </a:pPr>
            <a:endParaRPr lang="en-US" dirty="0"/>
          </a:p>
          <a:p>
            <a:pPr marL="0" indent="0">
              <a:buNone/>
            </a:pPr>
            <a:r>
              <a:rPr lang="en-US" dirty="0"/>
              <a:t>• The purpose of this is to help the farmer to turn on or turn off the motor. By using this farmer is able to operate the motor from anywhere using mobile phone.</a:t>
            </a:r>
          </a:p>
        </p:txBody>
      </p:sp>
    </p:spTree>
    <p:extLst>
      <p:ext uri="{BB962C8B-B14F-4D97-AF65-F5344CB8AC3E}">
        <p14:creationId xmlns:p14="http://schemas.microsoft.com/office/powerpoint/2010/main" val="544939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E2EE-8D2E-485A-A525-EFD13C144CF1}"/>
              </a:ext>
            </a:extLst>
          </p:cNvPr>
          <p:cNvSpPr>
            <a:spLocks noGrp="1"/>
          </p:cNvSpPr>
          <p:nvPr>
            <p:ph type="title"/>
          </p:nvPr>
        </p:nvSpPr>
        <p:spPr>
          <a:xfrm>
            <a:off x="483704" y="3763617"/>
            <a:ext cx="11224592" cy="145774"/>
          </a:xfrm>
        </p:spPr>
        <p:txBody>
          <a:bodyPr>
            <a:noAutofit/>
          </a:bodyPr>
          <a:lstStyle/>
          <a:p>
            <a:pPr algn="l"/>
            <a:r>
              <a:rPr lang="en-US" dirty="0"/>
              <a:t>Software </a:t>
            </a:r>
            <a:r>
              <a:rPr lang="en-US" dirty="0" err="1"/>
              <a:t>rEQUIREMENTS</a:t>
            </a:r>
            <a:r>
              <a:rPr lang="en-US" dirty="0"/>
              <a:t> :-Arduino ide</a:t>
            </a:r>
            <a:br>
              <a:rPr lang="en-US" dirty="0"/>
            </a:br>
            <a:br>
              <a:rPr lang="en-US" dirty="0"/>
            </a:br>
            <a:r>
              <a:rPr lang="en-US" dirty="0"/>
              <a:t>Language used:- Arduino ide</a:t>
            </a:r>
            <a:br>
              <a:rPr lang="en-US" dirty="0"/>
            </a:br>
            <a:br>
              <a:rPr lang="en-US" dirty="0"/>
            </a:br>
            <a:br>
              <a:rPr lang="en-US" dirty="0"/>
            </a:br>
            <a:endParaRPr lang="en-US" dirty="0"/>
          </a:p>
        </p:txBody>
      </p:sp>
    </p:spTree>
    <p:extLst>
      <p:ext uri="{BB962C8B-B14F-4D97-AF65-F5344CB8AC3E}">
        <p14:creationId xmlns:p14="http://schemas.microsoft.com/office/powerpoint/2010/main" val="353764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48181-3BF6-4044-9C86-6F204A12760C}"/>
              </a:ext>
            </a:extLst>
          </p:cNvPr>
          <p:cNvSpPr>
            <a:spLocks noGrp="1"/>
          </p:cNvSpPr>
          <p:nvPr>
            <p:ph type="title"/>
          </p:nvPr>
        </p:nvSpPr>
        <p:spPr>
          <a:xfrm>
            <a:off x="623777" y="834711"/>
            <a:ext cx="8610600" cy="1293028"/>
          </a:xfrm>
        </p:spPr>
        <p:txBody>
          <a:bodyPr/>
          <a:lstStyle/>
          <a:p>
            <a:r>
              <a:rPr lang="en-US" dirty="0"/>
              <a:t>Hardware requirement</a:t>
            </a:r>
          </a:p>
        </p:txBody>
      </p:sp>
      <p:pic>
        <p:nvPicPr>
          <p:cNvPr id="4" name="Content Placeholder 3">
            <a:extLst>
              <a:ext uri="{FF2B5EF4-FFF2-40B4-BE49-F238E27FC236}">
                <a16:creationId xmlns:a16="http://schemas.microsoft.com/office/drawing/2014/main" id="{F0EC4B94-CE93-4EC6-A904-95ECEAB9A804}"/>
              </a:ext>
            </a:extLst>
          </p:cNvPr>
          <p:cNvPicPr>
            <a:picLocks noGrp="1" noChangeAspect="1"/>
          </p:cNvPicPr>
          <p:nvPr>
            <p:ph idx="1"/>
          </p:nvPr>
        </p:nvPicPr>
        <p:blipFill>
          <a:blip r:embed="rId2"/>
          <a:stretch>
            <a:fillRect/>
          </a:stretch>
        </p:blipFill>
        <p:spPr>
          <a:xfrm>
            <a:off x="1160969" y="2504048"/>
            <a:ext cx="3973739" cy="3341985"/>
          </a:xfrm>
          <a:prstGeom prst="rect">
            <a:avLst/>
          </a:prstGeom>
        </p:spPr>
      </p:pic>
      <p:sp>
        <p:nvSpPr>
          <p:cNvPr id="5" name="Rectangle 4">
            <a:extLst>
              <a:ext uri="{FF2B5EF4-FFF2-40B4-BE49-F238E27FC236}">
                <a16:creationId xmlns:a16="http://schemas.microsoft.com/office/drawing/2014/main" id="{6A36E49B-E028-4F24-BA8E-A25BD424CED8}"/>
              </a:ext>
            </a:extLst>
          </p:cNvPr>
          <p:cNvSpPr/>
          <p:nvPr/>
        </p:nvSpPr>
        <p:spPr>
          <a:xfrm>
            <a:off x="1433053" y="6023289"/>
            <a:ext cx="2107808" cy="369332"/>
          </a:xfrm>
          <a:prstGeom prst="rect">
            <a:avLst/>
          </a:prstGeom>
        </p:spPr>
        <p:txBody>
          <a:bodyPr wrap="square">
            <a:spAutoFit/>
          </a:bodyPr>
          <a:lstStyle/>
          <a:p>
            <a:r>
              <a:rPr lang="en-US" dirty="0">
                <a:latin typeface="Corbel" panose="020B0503020204020204" pitchFamily="34" charset="0"/>
              </a:rPr>
              <a:t>Arduino Uno r3</a:t>
            </a:r>
            <a:endParaRPr lang="en-US" dirty="0"/>
          </a:p>
        </p:txBody>
      </p:sp>
      <p:pic>
        <p:nvPicPr>
          <p:cNvPr id="6" name="Picture 5">
            <a:extLst>
              <a:ext uri="{FF2B5EF4-FFF2-40B4-BE49-F238E27FC236}">
                <a16:creationId xmlns:a16="http://schemas.microsoft.com/office/drawing/2014/main" id="{67AFBFC4-D76A-4A81-AD22-E7260E3AF62B}"/>
              </a:ext>
            </a:extLst>
          </p:cNvPr>
          <p:cNvPicPr>
            <a:picLocks noChangeAspect="1"/>
          </p:cNvPicPr>
          <p:nvPr/>
        </p:nvPicPr>
        <p:blipFill>
          <a:blip r:embed="rId3"/>
          <a:stretch>
            <a:fillRect/>
          </a:stretch>
        </p:blipFill>
        <p:spPr>
          <a:xfrm>
            <a:off x="5739949" y="2504049"/>
            <a:ext cx="5291082" cy="3404382"/>
          </a:xfrm>
          <a:prstGeom prst="rect">
            <a:avLst/>
          </a:prstGeom>
        </p:spPr>
      </p:pic>
      <p:sp>
        <p:nvSpPr>
          <p:cNvPr id="7" name="Rectangle 6">
            <a:extLst>
              <a:ext uri="{FF2B5EF4-FFF2-40B4-BE49-F238E27FC236}">
                <a16:creationId xmlns:a16="http://schemas.microsoft.com/office/drawing/2014/main" id="{5E0418DE-3463-46A1-ACD2-3D730B4A6334}"/>
              </a:ext>
            </a:extLst>
          </p:cNvPr>
          <p:cNvSpPr/>
          <p:nvPr/>
        </p:nvSpPr>
        <p:spPr>
          <a:xfrm>
            <a:off x="7765366" y="6100075"/>
            <a:ext cx="2216523" cy="369332"/>
          </a:xfrm>
          <a:prstGeom prst="rect">
            <a:avLst/>
          </a:prstGeom>
        </p:spPr>
        <p:txBody>
          <a:bodyPr wrap="square">
            <a:spAutoFit/>
          </a:bodyPr>
          <a:lstStyle/>
          <a:p>
            <a:r>
              <a:rPr lang="en-US" dirty="0">
                <a:latin typeface="Corbel" panose="020B0503020204020204" pitchFamily="34" charset="0"/>
              </a:rPr>
              <a:t>GSM Shield</a:t>
            </a:r>
            <a:endParaRPr lang="en-US" dirty="0"/>
          </a:p>
        </p:txBody>
      </p:sp>
    </p:spTree>
    <p:extLst>
      <p:ext uri="{BB962C8B-B14F-4D97-AF65-F5344CB8AC3E}">
        <p14:creationId xmlns:p14="http://schemas.microsoft.com/office/powerpoint/2010/main" val="1871730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037D0E4-347C-4D1C-9EE6-0777CB2D9062}"/>
              </a:ext>
            </a:extLst>
          </p:cNvPr>
          <p:cNvPicPr>
            <a:picLocks noGrp="1" noChangeAspect="1"/>
          </p:cNvPicPr>
          <p:nvPr>
            <p:ph idx="1"/>
          </p:nvPr>
        </p:nvPicPr>
        <p:blipFill>
          <a:blip r:embed="rId2"/>
          <a:stretch>
            <a:fillRect/>
          </a:stretch>
        </p:blipFill>
        <p:spPr>
          <a:xfrm>
            <a:off x="8042220" y="2797584"/>
            <a:ext cx="3601138" cy="2381063"/>
          </a:xfrm>
          <a:prstGeom prst="rect">
            <a:avLst/>
          </a:prstGeom>
        </p:spPr>
      </p:pic>
      <p:pic>
        <p:nvPicPr>
          <p:cNvPr id="5" name="Picture 4">
            <a:extLst>
              <a:ext uri="{FF2B5EF4-FFF2-40B4-BE49-F238E27FC236}">
                <a16:creationId xmlns:a16="http://schemas.microsoft.com/office/drawing/2014/main" id="{C8CBEDDB-5E2B-4FB7-8623-F28940D30112}"/>
              </a:ext>
            </a:extLst>
          </p:cNvPr>
          <p:cNvPicPr>
            <a:picLocks noChangeAspect="1"/>
          </p:cNvPicPr>
          <p:nvPr/>
        </p:nvPicPr>
        <p:blipFill>
          <a:blip r:embed="rId3"/>
          <a:stretch>
            <a:fillRect/>
          </a:stretch>
        </p:blipFill>
        <p:spPr>
          <a:xfrm>
            <a:off x="548642" y="2764422"/>
            <a:ext cx="6926380" cy="2414225"/>
          </a:xfrm>
          <a:prstGeom prst="rect">
            <a:avLst/>
          </a:prstGeom>
        </p:spPr>
      </p:pic>
      <p:sp>
        <p:nvSpPr>
          <p:cNvPr id="6" name="Rectangle 5">
            <a:extLst>
              <a:ext uri="{FF2B5EF4-FFF2-40B4-BE49-F238E27FC236}">
                <a16:creationId xmlns:a16="http://schemas.microsoft.com/office/drawing/2014/main" id="{3940A7B4-FA50-4E7A-8A07-1F305069DECC}"/>
              </a:ext>
            </a:extLst>
          </p:cNvPr>
          <p:cNvSpPr/>
          <p:nvPr/>
        </p:nvSpPr>
        <p:spPr>
          <a:xfrm>
            <a:off x="885850" y="5402612"/>
            <a:ext cx="1370888" cy="369332"/>
          </a:xfrm>
          <a:prstGeom prst="rect">
            <a:avLst/>
          </a:prstGeom>
        </p:spPr>
        <p:txBody>
          <a:bodyPr wrap="none">
            <a:spAutoFit/>
          </a:bodyPr>
          <a:lstStyle/>
          <a:p>
            <a:r>
              <a:rPr lang="en-US" dirty="0">
                <a:latin typeface="Corbel" panose="020B0503020204020204" pitchFamily="34" charset="0"/>
              </a:rPr>
              <a:t>Bread Board</a:t>
            </a:r>
            <a:endParaRPr lang="en-US" dirty="0"/>
          </a:p>
        </p:txBody>
      </p:sp>
      <p:sp>
        <p:nvSpPr>
          <p:cNvPr id="7" name="Rectangle 6">
            <a:extLst>
              <a:ext uri="{FF2B5EF4-FFF2-40B4-BE49-F238E27FC236}">
                <a16:creationId xmlns:a16="http://schemas.microsoft.com/office/drawing/2014/main" id="{A7E2260D-6B72-4CC0-BC12-16997B4EFEDE}"/>
              </a:ext>
            </a:extLst>
          </p:cNvPr>
          <p:cNvSpPr/>
          <p:nvPr/>
        </p:nvSpPr>
        <p:spPr>
          <a:xfrm>
            <a:off x="7919137" y="5402612"/>
            <a:ext cx="1446230" cy="369332"/>
          </a:xfrm>
          <a:prstGeom prst="rect">
            <a:avLst/>
          </a:prstGeom>
        </p:spPr>
        <p:txBody>
          <a:bodyPr wrap="none">
            <a:spAutoFit/>
          </a:bodyPr>
          <a:lstStyle/>
          <a:p>
            <a:r>
              <a:rPr lang="en-US" dirty="0">
                <a:latin typeface="Corbel" panose="020B0503020204020204" pitchFamily="34" charset="0"/>
              </a:rPr>
              <a:t>Jumper wires</a:t>
            </a:r>
            <a:endParaRPr lang="en-US" dirty="0"/>
          </a:p>
        </p:txBody>
      </p:sp>
    </p:spTree>
    <p:extLst>
      <p:ext uri="{BB962C8B-B14F-4D97-AF65-F5344CB8AC3E}">
        <p14:creationId xmlns:p14="http://schemas.microsoft.com/office/powerpoint/2010/main" val="316099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043EAD9-7EAE-48AA-A4FA-0B2E73311C70}"/>
              </a:ext>
            </a:extLst>
          </p:cNvPr>
          <p:cNvPicPr>
            <a:picLocks noGrp="1" noChangeAspect="1"/>
          </p:cNvPicPr>
          <p:nvPr>
            <p:ph idx="1"/>
          </p:nvPr>
        </p:nvPicPr>
        <p:blipFill>
          <a:blip r:embed="rId2"/>
          <a:stretch>
            <a:fillRect/>
          </a:stretch>
        </p:blipFill>
        <p:spPr>
          <a:xfrm>
            <a:off x="1547447" y="1772530"/>
            <a:ext cx="9439421" cy="4769266"/>
          </a:xfrm>
          <a:prstGeom prst="rect">
            <a:avLst/>
          </a:prstGeom>
        </p:spPr>
      </p:pic>
      <p:sp>
        <p:nvSpPr>
          <p:cNvPr id="5" name="Rectangle 4">
            <a:extLst>
              <a:ext uri="{FF2B5EF4-FFF2-40B4-BE49-F238E27FC236}">
                <a16:creationId xmlns:a16="http://schemas.microsoft.com/office/drawing/2014/main" id="{8C40EBFD-B955-49B8-BECC-F5BD2B40AECD}"/>
              </a:ext>
            </a:extLst>
          </p:cNvPr>
          <p:cNvSpPr/>
          <p:nvPr/>
        </p:nvSpPr>
        <p:spPr>
          <a:xfrm>
            <a:off x="3628287" y="569422"/>
            <a:ext cx="6078421" cy="1015663"/>
          </a:xfrm>
          <a:prstGeom prst="rect">
            <a:avLst/>
          </a:prstGeom>
        </p:spPr>
        <p:txBody>
          <a:bodyPr wrap="square">
            <a:spAutoFit/>
          </a:bodyPr>
          <a:lstStyle/>
          <a:p>
            <a:r>
              <a:rPr lang="en-US" sz="6000" dirty="0">
                <a:latin typeface="Gabriola" panose="04040605051002020D02" pitchFamily="82" charset="0"/>
              </a:rPr>
              <a:t>Arduino Uno </a:t>
            </a:r>
            <a:endParaRPr lang="en-US" sz="6000" dirty="0"/>
          </a:p>
        </p:txBody>
      </p:sp>
    </p:spTree>
    <p:extLst>
      <p:ext uri="{BB962C8B-B14F-4D97-AF65-F5344CB8AC3E}">
        <p14:creationId xmlns:p14="http://schemas.microsoft.com/office/powerpoint/2010/main" val="2236023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45982-4772-480D-A30E-13285D0DD736}"/>
              </a:ext>
            </a:extLst>
          </p:cNvPr>
          <p:cNvSpPr>
            <a:spLocks noGrp="1"/>
          </p:cNvSpPr>
          <p:nvPr>
            <p:ph type="title"/>
          </p:nvPr>
        </p:nvSpPr>
        <p:spPr>
          <a:xfrm>
            <a:off x="321365" y="2892287"/>
            <a:ext cx="11870635" cy="1948070"/>
          </a:xfrm>
        </p:spPr>
        <p:txBody>
          <a:bodyPr>
            <a:noAutofit/>
          </a:bodyPr>
          <a:lstStyle/>
          <a:p>
            <a:pPr algn="l">
              <a:lnSpc>
                <a:spcPct val="150000"/>
              </a:lnSpc>
            </a:pPr>
            <a:r>
              <a:rPr lang="en-US" sz="2400" dirty="0"/>
              <a:t>• </a:t>
            </a:r>
            <a:r>
              <a:rPr lang="en-US" sz="2400" b="1" dirty="0"/>
              <a:t>Arduino: </a:t>
            </a:r>
            <a:r>
              <a:rPr lang="en-US" sz="2400" dirty="0"/>
              <a:t>an open source computer hardware and software company, project, and user community that designs and manufactures single-board microcontrollers and microcontroller kits for </a:t>
            </a:r>
            <a:r>
              <a:rPr lang="en-US" sz="2400" dirty="0" err="1"/>
              <a:t>buildingdigital</a:t>
            </a:r>
            <a:r>
              <a:rPr lang="en-US" sz="2400" dirty="0"/>
              <a:t> devices and interactive objects that can </a:t>
            </a:r>
            <a:r>
              <a:rPr lang="en-US" sz="2400" dirty="0" err="1"/>
              <a:t>senseand</a:t>
            </a:r>
            <a:r>
              <a:rPr lang="en-US" sz="2400" dirty="0"/>
              <a:t> control objects in the physical world.</a:t>
            </a:r>
            <a:br>
              <a:rPr lang="en-US" sz="2400" dirty="0"/>
            </a:br>
            <a:br>
              <a:rPr lang="en-US" sz="2400" dirty="0"/>
            </a:br>
            <a:r>
              <a:rPr lang="en-US" sz="2400" dirty="0"/>
              <a:t>• Arduino board designs use a variety of </a:t>
            </a:r>
            <a:r>
              <a:rPr lang="en-US" sz="2400" dirty="0" err="1"/>
              <a:t>microprocessorsand</a:t>
            </a:r>
            <a:r>
              <a:rPr lang="en-US" sz="2400" dirty="0"/>
              <a:t> controllers. The boards are equipped with sets </a:t>
            </a:r>
            <a:r>
              <a:rPr lang="en-US" sz="2400" dirty="0" err="1"/>
              <a:t>ofdigital</a:t>
            </a:r>
            <a:r>
              <a:rPr lang="en-US" sz="2400" dirty="0"/>
              <a:t> and analog input/output (I/O) pins that may </a:t>
            </a:r>
            <a:r>
              <a:rPr lang="en-US" sz="2400" dirty="0" err="1"/>
              <a:t>beinterfaced</a:t>
            </a:r>
            <a:r>
              <a:rPr lang="en-US" sz="2400" dirty="0"/>
              <a:t> to various expansion boards (</a:t>
            </a:r>
            <a:r>
              <a:rPr lang="en-US" sz="2400" i="1" dirty="0"/>
              <a:t>shields</a:t>
            </a:r>
            <a:r>
              <a:rPr lang="en-US" sz="2400" dirty="0"/>
              <a:t>) </a:t>
            </a:r>
            <a:r>
              <a:rPr lang="en-US" sz="2400" dirty="0" err="1"/>
              <a:t>andother</a:t>
            </a:r>
            <a:r>
              <a:rPr lang="en-US" sz="2400" dirty="0"/>
              <a:t> circuits.</a:t>
            </a:r>
          </a:p>
        </p:txBody>
      </p:sp>
    </p:spTree>
    <p:extLst>
      <p:ext uri="{BB962C8B-B14F-4D97-AF65-F5344CB8AC3E}">
        <p14:creationId xmlns:p14="http://schemas.microsoft.com/office/powerpoint/2010/main" val="355862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B1E49-E39B-4D41-9E5A-17034FD40F84}"/>
              </a:ext>
            </a:extLst>
          </p:cNvPr>
          <p:cNvSpPr>
            <a:spLocks noGrp="1"/>
          </p:cNvSpPr>
          <p:nvPr>
            <p:ph type="title"/>
          </p:nvPr>
        </p:nvSpPr>
        <p:spPr>
          <a:xfrm>
            <a:off x="-781879" y="486077"/>
            <a:ext cx="10578548" cy="1293028"/>
          </a:xfrm>
        </p:spPr>
        <p:txBody>
          <a:bodyPr>
            <a:normAutofit/>
          </a:bodyPr>
          <a:lstStyle/>
          <a:p>
            <a:r>
              <a:rPr lang="en-US" dirty="0"/>
              <a:t>Features of the Arduino UNO r3:</a:t>
            </a:r>
            <a:br>
              <a:rPr lang="en-US" dirty="0"/>
            </a:br>
            <a:endParaRPr lang="en-US" dirty="0"/>
          </a:p>
        </p:txBody>
      </p:sp>
      <p:sp>
        <p:nvSpPr>
          <p:cNvPr id="3" name="Content Placeholder 2">
            <a:extLst>
              <a:ext uri="{FF2B5EF4-FFF2-40B4-BE49-F238E27FC236}">
                <a16:creationId xmlns:a16="http://schemas.microsoft.com/office/drawing/2014/main" id="{E2475D78-C25E-4EC3-AD90-EDBF8C1EB9D8}"/>
              </a:ext>
            </a:extLst>
          </p:cNvPr>
          <p:cNvSpPr>
            <a:spLocks noGrp="1"/>
          </p:cNvSpPr>
          <p:nvPr>
            <p:ph idx="1"/>
          </p:nvPr>
        </p:nvSpPr>
        <p:spPr>
          <a:xfrm>
            <a:off x="778565" y="1293411"/>
            <a:ext cx="10820400" cy="4024125"/>
          </a:xfrm>
        </p:spPr>
        <p:txBody>
          <a:bodyPr>
            <a:noAutofit/>
          </a:bodyPr>
          <a:lstStyle/>
          <a:p>
            <a:pPr marL="0" indent="0">
              <a:buNone/>
            </a:pPr>
            <a:r>
              <a:rPr lang="en-US" sz="2400" dirty="0"/>
              <a:t>• Microcontroller: ATmega328</a:t>
            </a:r>
          </a:p>
          <a:p>
            <a:pPr marL="0" indent="0">
              <a:buNone/>
            </a:pPr>
            <a:r>
              <a:rPr lang="en-US" sz="2400" dirty="0"/>
              <a:t>• Operating Voltage: 5V</a:t>
            </a:r>
          </a:p>
          <a:p>
            <a:pPr marL="0" indent="0">
              <a:buNone/>
            </a:pPr>
            <a:r>
              <a:rPr lang="en-US" sz="2400" dirty="0"/>
              <a:t>• Input Voltage (recommended): 7-12V</a:t>
            </a:r>
          </a:p>
          <a:p>
            <a:pPr marL="0" indent="0">
              <a:buNone/>
            </a:pPr>
            <a:r>
              <a:rPr lang="en-US" sz="2400" dirty="0"/>
              <a:t>• Input Voltage (limits): 6-20V</a:t>
            </a:r>
          </a:p>
          <a:p>
            <a:pPr marL="0" indent="0">
              <a:buNone/>
            </a:pPr>
            <a:r>
              <a:rPr lang="en-US" sz="2400" dirty="0"/>
              <a:t>• Digital I/O Pins: 14 (of which 6 provide PWM output)</a:t>
            </a:r>
          </a:p>
          <a:p>
            <a:pPr marL="0" indent="0">
              <a:buNone/>
            </a:pPr>
            <a:r>
              <a:rPr lang="en-US" sz="2400" dirty="0"/>
              <a:t>• Analog Input Pins: 6</a:t>
            </a:r>
          </a:p>
          <a:p>
            <a:pPr marL="0" indent="0">
              <a:buNone/>
            </a:pPr>
            <a:r>
              <a:rPr lang="it-IT" sz="2400" dirty="0"/>
              <a:t>• DC Current per I/O Pin: 40 mA</a:t>
            </a:r>
          </a:p>
          <a:p>
            <a:pPr marL="0" indent="0">
              <a:buNone/>
            </a:pPr>
            <a:r>
              <a:rPr lang="en-US" sz="2400" dirty="0"/>
              <a:t>• DC Current for 3.3V Pin: 50 mA</a:t>
            </a:r>
          </a:p>
          <a:p>
            <a:pPr marL="0" indent="0">
              <a:buNone/>
            </a:pPr>
            <a:r>
              <a:rPr lang="en-US" sz="2400" dirty="0"/>
              <a:t>• Flash Memory: 32 KB of which 0.5 KB used by bootloader</a:t>
            </a:r>
          </a:p>
          <a:p>
            <a:pPr marL="0" indent="0">
              <a:buNone/>
            </a:pPr>
            <a:r>
              <a:rPr lang="en-US" sz="2400" dirty="0"/>
              <a:t>• SRAM: 2 KB (ATmega328)</a:t>
            </a:r>
          </a:p>
          <a:p>
            <a:pPr marL="0" indent="0">
              <a:buNone/>
            </a:pPr>
            <a:r>
              <a:rPr lang="en-US" sz="2400" dirty="0"/>
              <a:t>• EEPROM: 1 KB (ATmega328)</a:t>
            </a:r>
          </a:p>
          <a:p>
            <a:pPr marL="0" indent="0">
              <a:buNone/>
            </a:pPr>
            <a:r>
              <a:rPr lang="en-US" sz="2400" dirty="0"/>
              <a:t>• Clock Speed: 16 MHz</a:t>
            </a:r>
          </a:p>
        </p:txBody>
      </p:sp>
    </p:spTree>
    <p:extLst>
      <p:ext uri="{BB962C8B-B14F-4D97-AF65-F5344CB8AC3E}">
        <p14:creationId xmlns:p14="http://schemas.microsoft.com/office/powerpoint/2010/main" val="1524456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2D8AC-0E1F-4550-8D8F-C539ECE30140}"/>
              </a:ext>
            </a:extLst>
          </p:cNvPr>
          <p:cNvSpPr>
            <a:spLocks noGrp="1"/>
          </p:cNvSpPr>
          <p:nvPr>
            <p:ph type="title"/>
          </p:nvPr>
        </p:nvSpPr>
        <p:spPr>
          <a:xfrm>
            <a:off x="110197" y="443132"/>
            <a:ext cx="8610600" cy="1293028"/>
          </a:xfrm>
        </p:spPr>
        <p:txBody>
          <a:bodyPr/>
          <a:lstStyle/>
          <a:p>
            <a:r>
              <a:rPr lang="en-US" dirty="0"/>
              <a:t>GSM Shield sim900A</a:t>
            </a:r>
          </a:p>
        </p:txBody>
      </p:sp>
      <p:pic>
        <p:nvPicPr>
          <p:cNvPr id="4" name="Content Placeholder 3">
            <a:extLst>
              <a:ext uri="{FF2B5EF4-FFF2-40B4-BE49-F238E27FC236}">
                <a16:creationId xmlns:a16="http://schemas.microsoft.com/office/drawing/2014/main" id="{1E35BEAC-4A97-4017-BF8B-38BFF1614961}"/>
              </a:ext>
            </a:extLst>
          </p:cNvPr>
          <p:cNvPicPr>
            <a:picLocks noGrp="1" noChangeAspect="1"/>
          </p:cNvPicPr>
          <p:nvPr>
            <p:ph idx="1"/>
          </p:nvPr>
        </p:nvPicPr>
        <p:blipFill>
          <a:blip r:embed="rId2"/>
          <a:stretch>
            <a:fillRect/>
          </a:stretch>
        </p:blipFill>
        <p:spPr>
          <a:xfrm>
            <a:off x="2053883" y="1688123"/>
            <a:ext cx="7610621" cy="4726745"/>
          </a:xfrm>
          <a:prstGeom prst="rect">
            <a:avLst/>
          </a:prstGeom>
        </p:spPr>
      </p:pic>
    </p:spTree>
    <p:extLst>
      <p:ext uri="{BB962C8B-B14F-4D97-AF65-F5344CB8AC3E}">
        <p14:creationId xmlns:p14="http://schemas.microsoft.com/office/powerpoint/2010/main" val="87405377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63</TotalTime>
  <Words>508</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Corbel</vt:lpstr>
      <vt:lpstr>Gabriola</vt:lpstr>
      <vt:lpstr>Vapor Trail</vt:lpstr>
      <vt:lpstr>MoTOR  CONTROL USING GSM MODULE</vt:lpstr>
      <vt:lpstr>GSM Based Water Pump Control</vt:lpstr>
      <vt:lpstr>Software rEQUIREMENTS :-Arduino ide  Language used:- Arduino ide   </vt:lpstr>
      <vt:lpstr>Hardware requirement</vt:lpstr>
      <vt:lpstr>PowerPoint Presentation</vt:lpstr>
      <vt:lpstr>PowerPoint Presentation</vt:lpstr>
      <vt:lpstr>• Arduino: an open source computer hardware and software company, project, and user community that designs and manufactures single-board microcontrollers and microcontroller kits for buildingdigital devices and interactive objects that can senseand control objects in the physical world.  • Arduino board designs use a variety of microprocessorsand controllers. The boards are equipped with sets ofdigital and analog input/output (I/O) pins that may beinterfaced to various expansion boards (shields) andother circuits.</vt:lpstr>
      <vt:lpstr>Features of the Arduino UNO r3: </vt:lpstr>
      <vt:lpstr>GSM Shield sim900A</vt:lpstr>
      <vt:lpstr>Specifications: GSM SIM900A USB SHIELD</vt:lpstr>
      <vt:lpstr>General Feature</vt:lpstr>
      <vt:lpstr>PowerPoint Presentation</vt:lpstr>
      <vt:lpstr>BLOCK DIAGRAM</vt:lpstr>
      <vt:lpstr>Future Scope :-</vt:lpstr>
      <vt:lpstr>THANKING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MoTOR  CONTROL USING GSM MODULE</dc:title>
  <dc:creator>vignesh reddy</dc:creator>
  <cp:lastModifiedBy>vignesh reddy</cp:lastModifiedBy>
  <cp:revision>9</cp:revision>
  <dcterms:created xsi:type="dcterms:W3CDTF">2018-02-14T13:12:45Z</dcterms:created>
  <dcterms:modified xsi:type="dcterms:W3CDTF">2018-03-17T10:37:48Z</dcterms:modified>
</cp:coreProperties>
</file>