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48" d="100"/>
          <a:sy n="48" d="100"/>
        </p:scale>
        <p:origin x="1578" y="6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1/19/2022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1/19/2022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1/19/2022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1/19/2022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chemeClr val="tx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1/19/2022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chemeClr val="bg1"/>
            </a:gs>
            <a:gs pos="100000">
              <a:schemeClr val="tx1"/>
            </a:gs>
            <a:gs pos="100000">
              <a:schemeClr val="bg1"/>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84BC75-2465-4CD8-A179-061E4301589F}"/>
              </a:ext>
            </a:extLst>
          </p:cNvPr>
          <p:cNvSpPr>
            <a:spLocks noGrp="1"/>
          </p:cNvSpPr>
          <p:nvPr>
            <p:ph type="ctrTitle"/>
          </p:nvPr>
        </p:nvSpPr>
        <p:spPr/>
        <p:txBody>
          <a:bodyPr/>
          <a:lstStyle/>
          <a:p>
            <a:pPr algn="ctr"/>
            <a:r>
              <a:rPr lang="en-US" dirty="0">
                <a:latin typeface="Times New Roman" panose="02020603050405020304" pitchFamily="18" charset="0"/>
                <a:cs typeface="Times New Roman" panose="02020603050405020304" pitchFamily="18" charset="0"/>
              </a:rPr>
              <a:t>MACHINE LEARNING</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6CD4E762-97A3-453F-AEFD-D71E38766C6F}"/>
              </a:ext>
            </a:extLst>
          </p:cNvPr>
          <p:cNvSpPr>
            <a:spLocks noGrp="1"/>
          </p:cNvSpPr>
          <p:nvPr>
            <p:ph type="subTitle" idx="1"/>
          </p:nvPr>
        </p:nvSpPr>
        <p:spPr/>
        <p:txBody>
          <a:bodyPr/>
          <a:lstStyle/>
          <a:p>
            <a:pPr algn="ctr"/>
            <a:r>
              <a:rPr lang="en-US"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IPL 1st Inning Score Prediction using Machine Learning</a:t>
            </a:r>
            <a:endParaRPr lang="en-IN"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70BB27E9-4728-4093-9661-D0168DB619A1}"/>
              </a:ext>
            </a:extLst>
          </p:cNvPr>
          <p:cNvSpPr txBox="1"/>
          <p:nvPr/>
        </p:nvSpPr>
        <p:spPr>
          <a:xfrm>
            <a:off x="8300621" y="5122416"/>
            <a:ext cx="3355760" cy="923330"/>
          </a:xfrm>
          <a:prstGeom prst="rect">
            <a:avLst/>
          </a:prstGeom>
          <a:noFill/>
        </p:spPr>
        <p:txBody>
          <a:bodyPr wrap="square" rtlCol="0">
            <a:spAutoFit/>
          </a:bodyPr>
          <a:lstStyle/>
          <a:p>
            <a:r>
              <a:rPr lang="en-US" dirty="0"/>
              <a:t>NALIN RAJ R 1NT18CS105</a:t>
            </a:r>
          </a:p>
          <a:p>
            <a:r>
              <a:rPr lang="en-US" dirty="0"/>
              <a:t>VIGNESH M 1NT18CS089</a:t>
            </a:r>
          </a:p>
          <a:p>
            <a:r>
              <a:rPr lang="en-US" dirty="0"/>
              <a:t>KUMARA </a:t>
            </a:r>
            <a:r>
              <a:rPr lang="en-US" dirty="0"/>
              <a:t>H</a:t>
            </a:r>
            <a:r>
              <a:rPr lang="en-US" dirty="0" smtClean="0"/>
              <a:t>   1NT18CS081</a:t>
            </a:r>
            <a:endParaRPr lang="en-IN" dirty="0"/>
          </a:p>
        </p:txBody>
      </p:sp>
    </p:spTree>
    <p:extLst>
      <p:ext uri="{BB962C8B-B14F-4D97-AF65-F5344CB8AC3E}">
        <p14:creationId xmlns:p14="http://schemas.microsoft.com/office/powerpoint/2010/main" val="3627311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6" name="Rectangle 1"/>
          <p:cNvSpPr>
            <a:spLocks noGrp="1" noChangeArrowheads="1"/>
          </p:cNvSpPr>
          <p:nvPr>
            <p:ph idx="1"/>
          </p:nvPr>
        </p:nvSpPr>
        <p:spPr bwMode="auto">
          <a:xfrm>
            <a:off x="581192" y="3373642"/>
            <a:ext cx="7880228"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Linear Regression - Model Evaluation </a:t>
            </a:r>
          </a:p>
          <a:p>
            <a:pPr marL="0" marR="0" lvl="0" indent="0" algn="just"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Mean Absolute Error (MAE):                       13.095521348645773 </a:t>
            </a:r>
          </a:p>
          <a:p>
            <a:pPr marL="0" marR="0" lvl="0" indent="0" algn="just"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Mean Squared Error (MSE):                         301.4403800998092 </a:t>
            </a:r>
          </a:p>
          <a:p>
            <a:pPr marL="0" marR="0" lvl="0" indent="0" algn="just"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Root Mean Squared Error (RMSE):              17.36203847766181 </a:t>
            </a:r>
          </a:p>
        </p:txBody>
      </p:sp>
      <p:sp>
        <p:nvSpPr>
          <p:cNvPr id="7" name="Rectangle 2"/>
          <p:cNvSpPr>
            <a:spLocks noChangeArrowheads="1"/>
          </p:cNvSpPr>
          <p:nvPr/>
        </p:nvSpPr>
        <p:spPr bwMode="auto">
          <a:xfrm>
            <a:off x="581192" y="1871285"/>
            <a:ext cx="6901432"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Decision Tree Regression</a:t>
            </a:r>
            <a:r>
              <a:rPr kumimoji="0" lang="en-US"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Model Evaluation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Mean Absolute Error (MAE):                       3.9665918723510347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Mean Squared Error (MSE):                         122.64298180004987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Root Mean Squared Error (RMSE):             11.0744291861951 </a:t>
            </a:r>
          </a:p>
        </p:txBody>
      </p:sp>
      <p:sp>
        <p:nvSpPr>
          <p:cNvPr id="8" name="Rectangle 1"/>
          <p:cNvSpPr txBox="1">
            <a:spLocks noChangeArrowheads="1"/>
          </p:cNvSpPr>
          <p:nvPr/>
        </p:nvSpPr>
        <p:spPr bwMode="auto">
          <a:xfrm>
            <a:off x="774375" y="10303704"/>
            <a:ext cx="7880228"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defTabSz="914400" eaLnBrk="0" fontAlgn="base" hangingPunct="0">
              <a:spcBef>
                <a:spcPct val="0"/>
              </a:spcBef>
              <a:spcAft>
                <a:spcPct val="0"/>
              </a:spcAft>
              <a:buClrTx/>
              <a:buSzTx/>
              <a:buFont typeface="Wingdings 2" panose="05020102010507070707" pitchFamily="18" charset="2"/>
              <a:buNone/>
            </a:pPr>
            <a:r>
              <a:rPr lang="en-US" sz="1400"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a:t>
            </a:r>
            <a:endParaRPr lang="en-US" dirty="0" smtClean="0">
              <a:solidFill>
                <a:schemeClr val="tx1"/>
              </a:solidFill>
              <a:latin typeface="Times New Roman" panose="02020603050405020304" pitchFamily="18" charset="0"/>
              <a:cs typeface="Times New Roman" panose="02020603050405020304" pitchFamily="18" charset="0"/>
            </a:endParaRPr>
          </a:p>
        </p:txBody>
      </p:sp>
      <p:sp>
        <p:nvSpPr>
          <p:cNvPr id="9" name="Rectangle 3"/>
          <p:cNvSpPr>
            <a:spLocks noChangeArrowheads="1"/>
          </p:cNvSpPr>
          <p:nvPr/>
        </p:nvSpPr>
        <p:spPr bwMode="auto">
          <a:xfrm>
            <a:off x="581192" y="4705374"/>
            <a:ext cx="7030222"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Support Vector Regression - Model Evaluation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Mean Absolute Error (MAE):                       14.689273833142883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Mean Squared Error (MSE):                         376.2689686154565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Root Mean Squared Error (RMSE):              19.39765368840924 </a:t>
            </a:r>
          </a:p>
        </p:txBody>
      </p:sp>
    </p:spTree>
    <p:extLst>
      <p:ext uri="{BB962C8B-B14F-4D97-AF65-F5344CB8AC3E}">
        <p14:creationId xmlns:p14="http://schemas.microsoft.com/office/powerpoint/2010/main" val="952749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usiness Thank-You Letter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0794"/>
            <a:ext cx="12192000" cy="6257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889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0">
              <a:schemeClr val="bg1"/>
            </a:gs>
            <a:gs pos="100000">
              <a:schemeClr val="tx1"/>
            </a:gs>
            <a:gs pos="100000">
              <a:schemeClr val="bg1"/>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405FEB-F93B-4193-B6F8-E066CCA2068D}"/>
              </a:ext>
            </a:extLst>
          </p:cNvPr>
          <p:cNvSpPr>
            <a:spLocks noGrp="1"/>
          </p:cNvSpPr>
          <p:nvPr>
            <p:ph type="title"/>
          </p:nvPr>
        </p:nvSpPr>
        <p:spPr/>
        <p:txBody>
          <a:bodyPr/>
          <a:lstStyle/>
          <a:p>
            <a:pPr algn="ctr"/>
            <a:r>
              <a:rPr lang="en-US" dirty="0"/>
              <a:t>ABSTRACT</a:t>
            </a:r>
            <a:endParaRPr lang="en-IN" dirty="0"/>
          </a:p>
        </p:txBody>
      </p:sp>
      <p:sp>
        <p:nvSpPr>
          <p:cNvPr id="3" name="Content Placeholder 2">
            <a:extLst>
              <a:ext uri="{FF2B5EF4-FFF2-40B4-BE49-F238E27FC236}">
                <a16:creationId xmlns:a16="http://schemas.microsoft.com/office/drawing/2014/main" xmlns="" id="{3E86B02E-A34C-485E-90B3-22CA64B76BED}"/>
              </a:ext>
            </a:extLst>
          </p:cNvPr>
          <p:cNvSpPr>
            <a:spLocks noGrp="1"/>
          </p:cNvSpPr>
          <p:nvPr>
            <p:ph idx="1"/>
          </p:nvPr>
        </p:nvSpPr>
        <p:spPr>
          <a:xfrm>
            <a:off x="581192" y="2180496"/>
            <a:ext cx="11029615" cy="4248439"/>
          </a:xfrm>
        </p:spPr>
        <p:txBody>
          <a:bodyPr>
            <a:normAutofit fontScale="25000" lnSpcReduction="20000"/>
          </a:bodyPr>
          <a:lstStyle/>
          <a:p>
            <a:pPr>
              <a:lnSpc>
                <a:spcPct val="150000"/>
              </a:lnSpc>
            </a:pPr>
            <a:endParaRPr lang="en-US" sz="4000" dirty="0" smtClean="0">
              <a:solidFill>
                <a:schemeClr val="tx1"/>
              </a:solidFill>
              <a:effectLst/>
              <a:latin typeface="Times New Roman" panose="02020603050405020304" pitchFamily="18" charset="0"/>
              <a:ea typeface="Times New Roman" panose="02020603050405020304" pitchFamily="18" charset="0"/>
            </a:endParaRPr>
          </a:p>
          <a:p>
            <a:pPr>
              <a:lnSpc>
                <a:spcPct val="150000"/>
              </a:lnSpc>
            </a:pPr>
            <a:r>
              <a:rPr lang="en-US" sz="6400" dirty="0" smtClean="0">
                <a:solidFill>
                  <a:schemeClr val="tx1"/>
                </a:solidFill>
                <a:effectLst/>
                <a:latin typeface="Times New Roman" panose="02020603050405020304" pitchFamily="18" charset="0"/>
                <a:ea typeface="Times New Roman" panose="02020603050405020304" pitchFamily="18" charset="0"/>
              </a:rPr>
              <a:t>Cricket </a:t>
            </a:r>
            <a:r>
              <a:rPr lang="en-US" sz="6400" dirty="0">
                <a:solidFill>
                  <a:schemeClr val="tx1"/>
                </a:solidFill>
                <a:effectLst/>
                <a:latin typeface="Times New Roman" panose="02020603050405020304" pitchFamily="18" charset="0"/>
                <a:ea typeface="Times New Roman" panose="02020603050405020304" pitchFamily="18" charset="0"/>
              </a:rPr>
              <a:t>is one of the most celebrated games in the world. With the introduction of  machine learning techniques in the world of cricket, predicting the score of the match has been established as one of the most challenging problems. We will use some of these factors to predict score using machine learning algorithms.</a:t>
            </a:r>
            <a:r>
              <a:rPr lang="en-US" sz="6400" dirty="0">
                <a:solidFill>
                  <a:schemeClr val="tx1"/>
                </a:solidFill>
                <a:effectLst/>
                <a:latin typeface="Segoe UI" panose="020B0502040204020203" pitchFamily="34" charset="0"/>
                <a:ea typeface="Times New Roman" panose="02020603050405020304" pitchFamily="18" charset="0"/>
              </a:rPr>
              <a:t> </a:t>
            </a:r>
            <a:r>
              <a:rPr lang="en-US" sz="6400" dirty="0">
                <a:solidFill>
                  <a:schemeClr val="tx1"/>
                </a:solidFill>
                <a:effectLst/>
                <a:latin typeface="Times New Roman" panose="02020603050405020304" pitchFamily="18" charset="0"/>
                <a:ea typeface="Times New Roman" panose="02020603050405020304" pitchFamily="18" charset="0"/>
              </a:rPr>
              <a:t>This Machine Learning model adapts a Regression  </a:t>
            </a:r>
            <a:r>
              <a:rPr lang="en-US" sz="6400" dirty="0" smtClean="0">
                <a:solidFill>
                  <a:schemeClr val="tx1"/>
                </a:solidFill>
                <a:effectLst/>
                <a:latin typeface="Times New Roman" panose="02020603050405020304" pitchFamily="18" charset="0"/>
                <a:ea typeface="Times New Roman" panose="02020603050405020304" pitchFamily="18" charset="0"/>
              </a:rPr>
              <a:t>Approach </a:t>
            </a:r>
            <a:r>
              <a:rPr lang="en-US" sz="6400" dirty="0">
                <a:solidFill>
                  <a:schemeClr val="tx1"/>
                </a:solidFill>
                <a:effectLst/>
                <a:latin typeface="Times New Roman" panose="02020603050405020304" pitchFamily="18" charset="0"/>
                <a:ea typeface="Times New Roman" panose="02020603050405020304" pitchFamily="18" charset="0"/>
              </a:rPr>
              <a:t>to predict the score of the First Inning of an IPL Match. Supervised machine learning is the construction of algorithms that are able to produce general patterns and hypotheses by using externally supplied instances to predict the fate of future instances. Supervised machine learning classification algorithms aim at categorizing data from prior information. Classification is carried out very frequently in data science problems</a:t>
            </a:r>
            <a:endParaRPr lang="en-IN" sz="6400" dirty="0">
              <a:solidFill>
                <a:schemeClr val="tx1"/>
              </a:solidFill>
              <a:effectLst/>
              <a:latin typeface="Times New Roman" panose="02020603050405020304" pitchFamily="18" charset="0"/>
              <a:ea typeface="Times New Roman" panose="02020603050405020304" pitchFamily="18" charset="0"/>
            </a:endParaRPr>
          </a:p>
          <a:p>
            <a:pPr>
              <a:lnSpc>
                <a:spcPct val="150000"/>
              </a:lnSpc>
            </a:pPr>
            <a:r>
              <a:rPr lang="en-US" sz="6400" dirty="0">
                <a:solidFill>
                  <a:schemeClr val="tx1"/>
                </a:solidFill>
                <a:effectLst/>
                <a:latin typeface="Times New Roman" panose="02020603050405020304" pitchFamily="18" charset="0"/>
                <a:ea typeface="Times New Roman" panose="02020603050405020304" pitchFamily="18" charset="0"/>
              </a:rPr>
              <a:t>In the last decade a large number of supervised learning methods have been introduced in the field of the machine learning. Supervised learning became an area for a lot of research activity in machine learning. Many of the supervised learning techniques have found application in their processing and analyzing variety of data. One of the main characteristics is that the supervised learning has the ability of annotated training data. The so called labels are class labels in the classification process. There is a variety of algorithms that are used in the supervised learning method.</a:t>
            </a:r>
            <a:br>
              <a:rPr lang="en-US" sz="6400" dirty="0">
                <a:solidFill>
                  <a:schemeClr val="tx1"/>
                </a:solidFill>
                <a:effectLst/>
                <a:latin typeface="Times New Roman" panose="02020603050405020304" pitchFamily="18" charset="0"/>
                <a:ea typeface="Times New Roman" panose="02020603050405020304" pitchFamily="18" charset="0"/>
              </a:rPr>
            </a:br>
            <a:endParaRPr lang="en-IN" sz="6400" dirty="0">
              <a:solidFill>
                <a:schemeClr val="tx1"/>
              </a:solidFill>
              <a:effectLst/>
              <a:latin typeface="Times New Roman" panose="02020603050405020304" pitchFamily="18" charset="0"/>
              <a:ea typeface="Times New Roman" panose="02020603050405020304" pitchFamily="18" charset="0"/>
            </a:endParaRPr>
          </a:p>
          <a:p>
            <a:endParaRPr lang="en-IN" dirty="0">
              <a:solidFill>
                <a:schemeClr val="tx1"/>
              </a:solidFill>
            </a:endParaRPr>
          </a:p>
        </p:txBody>
      </p:sp>
    </p:spTree>
    <p:extLst>
      <p:ext uri="{BB962C8B-B14F-4D97-AF65-F5344CB8AC3E}">
        <p14:creationId xmlns:p14="http://schemas.microsoft.com/office/powerpoint/2010/main" val="417577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chemeClr val="bg1"/>
            </a:gs>
            <a:gs pos="100000">
              <a:schemeClr val="tx1"/>
            </a:gs>
            <a:gs pos="100000">
              <a:schemeClr val="bg1"/>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660996-C132-42DB-98DC-592A56E4AB9B}"/>
              </a:ext>
            </a:extLst>
          </p:cNvPr>
          <p:cNvSpPr>
            <a:spLocks noGrp="1"/>
          </p:cNvSpPr>
          <p:nvPr>
            <p:ph type="title"/>
          </p:nvPr>
        </p:nvSpPr>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xmlns="" id="{C86F07C4-EE5A-4571-AE3E-51DE3C869E17}"/>
              </a:ext>
            </a:extLst>
          </p:cNvPr>
          <p:cNvSpPr>
            <a:spLocks noGrp="1"/>
          </p:cNvSpPr>
          <p:nvPr>
            <p:ph idx="1"/>
          </p:nvPr>
        </p:nvSpPr>
        <p:spPr/>
        <p:txBody>
          <a:bodyPr>
            <a:noAutofit/>
          </a:bodyPr>
          <a:lstStyle/>
          <a:p>
            <a:r>
              <a:rPr lang="en-US" sz="1600" dirty="0">
                <a:solidFill>
                  <a:schemeClr val="tx1"/>
                </a:solidFill>
                <a:effectLst/>
                <a:latin typeface="Times New Roman" panose="02020603050405020304" pitchFamily="18" charset="0"/>
                <a:ea typeface="Times New Roman" panose="02020603050405020304" pitchFamily="18" charset="0"/>
              </a:rPr>
              <a:t>The Dataset contains ball by ball information of the matches played between IPL Teams of </a:t>
            </a:r>
            <a:r>
              <a:rPr lang="en-IN" sz="1600" b="1" dirty="0">
                <a:solidFill>
                  <a:schemeClr val="tx1"/>
                </a:solidFill>
                <a:effectLst/>
                <a:latin typeface="Times New Roman" panose="02020603050405020304" pitchFamily="18" charset="0"/>
                <a:ea typeface="Times New Roman" panose="02020603050405020304" pitchFamily="18" charset="0"/>
              </a:rPr>
              <a:t>Season 1 to 10</a:t>
            </a:r>
            <a:r>
              <a:rPr lang="en-IN" sz="1600" dirty="0">
                <a:solidFill>
                  <a:schemeClr val="tx1"/>
                </a:solidFill>
                <a:effectLst/>
                <a:latin typeface="Times New Roman" panose="02020603050405020304" pitchFamily="18" charset="0"/>
                <a:ea typeface="Times New Roman" panose="02020603050405020304" pitchFamily="18" charset="0"/>
              </a:rPr>
              <a:t>, i.e. from 2008 to 2017.</a:t>
            </a:r>
            <a:r>
              <a:rPr lang="en-US" sz="1600" dirty="0">
                <a:solidFill>
                  <a:schemeClr val="tx1"/>
                </a:solidFill>
                <a:effectLst/>
                <a:latin typeface="Times New Roman" panose="02020603050405020304" pitchFamily="18" charset="0"/>
                <a:ea typeface="Times New Roman" panose="02020603050405020304" pitchFamily="18" charset="0"/>
              </a:rPr>
              <a:t> This Machine Learning model adapts a Regression </a:t>
            </a:r>
            <a:r>
              <a:rPr lang="en-US" sz="1600" dirty="0" smtClean="0">
                <a:solidFill>
                  <a:schemeClr val="tx1"/>
                </a:solidFill>
                <a:effectLst/>
                <a:latin typeface="Times New Roman" panose="02020603050405020304" pitchFamily="18" charset="0"/>
                <a:ea typeface="Times New Roman" panose="02020603050405020304" pitchFamily="18" charset="0"/>
              </a:rPr>
              <a:t>Approach </a:t>
            </a:r>
            <a:r>
              <a:rPr lang="en-US" sz="1600" dirty="0">
                <a:solidFill>
                  <a:schemeClr val="tx1"/>
                </a:solidFill>
                <a:effectLst/>
                <a:latin typeface="Times New Roman" panose="02020603050405020304" pitchFamily="18" charset="0"/>
                <a:ea typeface="Times New Roman" panose="02020603050405020304" pitchFamily="18" charset="0"/>
              </a:rPr>
              <a:t>to predict the score of the First Inning of an IPL Match. </a:t>
            </a:r>
            <a:r>
              <a:rPr lang="en-IN" sz="1600" dirty="0">
                <a:solidFill>
                  <a:schemeClr val="tx1"/>
                </a:solidFill>
                <a:effectLst/>
                <a:latin typeface="Times New Roman" panose="02020603050405020304" pitchFamily="18" charset="0"/>
                <a:ea typeface="Times New Roman" panose="02020603050405020304" pitchFamily="18" charset="0"/>
              </a:rPr>
              <a:t>Cricket is being played in many countries around the world. There are a lot of domestic and international cricket tournaments being held in many countries. The cricket game has various forms such as Test Matches, Twenty20 Internationals, Internationals one day, etc. </a:t>
            </a:r>
          </a:p>
          <a:p>
            <a:r>
              <a:rPr lang="en-IN" sz="1600" dirty="0">
                <a:solidFill>
                  <a:schemeClr val="tx1"/>
                </a:solidFill>
                <a:effectLst/>
                <a:latin typeface="Times New Roman" panose="02020603050405020304" pitchFamily="18" charset="0"/>
                <a:ea typeface="Times New Roman" panose="02020603050405020304" pitchFamily="18" charset="0"/>
              </a:rPr>
              <a:t>IPL is also one of them, and has great popularity among them. It's a twenty-20 cricket game league played to inspire young and talented players in India. The league was conducted annually in March, April or May and has a huge fan base among India. There are eight teams which represent eight cities which are chosen from an auction. These teams compete against each other for the trophy. The whole match depends on the luck for the team, player’s performance and lot more parameters that will be taken in to the consideration. The match that is played before the day is also will make a change in the prediction. The stakeholders are much more benefited due to the huge popularity and the huge presence of people at the venue. The accuracy of a data depends on the size of the data we take for analysing and the records that are taken for predicting the outcome.</a:t>
            </a:r>
          </a:p>
          <a:p>
            <a:r>
              <a:rPr lang="en-US" sz="1600" dirty="0">
                <a:solidFill>
                  <a:schemeClr val="tx1"/>
                </a:solidFill>
                <a:effectLst/>
                <a:latin typeface="Times New Roman" panose="02020603050405020304" pitchFamily="18" charset="0"/>
                <a:ea typeface="Times New Roman" panose="02020603050405020304" pitchFamily="18" charset="0"/>
              </a:rPr>
              <a:t>Cricket is a game played between two teams comprising of 11 players in each team. The result is either a win, loss or a tie. However, sometimes due to bad weather conditions the game is also washed out as Cricket is a game which cannot be played in rain. A lot of times the result gets decided on the last ball of the match where the game gets really close. Considering all these unpredictable scenarios of this unpredictable game, there is a huge interest among the spectators to do some prediction either at the start of the game or during the game. Many spectators also play betting games to win money.</a:t>
            </a:r>
            <a:endParaRPr lang="en-IN" sz="1600" dirty="0">
              <a:solidFill>
                <a:schemeClr val="tx1"/>
              </a:solidFill>
            </a:endParaRPr>
          </a:p>
        </p:txBody>
      </p:sp>
    </p:spTree>
    <p:extLst>
      <p:ext uri="{BB962C8B-B14F-4D97-AF65-F5344CB8AC3E}">
        <p14:creationId xmlns:p14="http://schemas.microsoft.com/office/powerpoint/2010/main" val="4046271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F785CB-BB8B-4C61-BCC9-D27C1E89339B}"/>
              </a:ext>
            </a:extLst>
          </p:cNvPr>
          <p:cNvSpPr>
            <a:spLocks noGrp="1"/>
          </p:cNvSpPr>
          <p:nvPr>
            <p:ph type="title"/>
          </p:nvPr>
        </p:nvSpPr>
        <p:spPr/>
        <p:txBody>
          <a:bodyPr/>
          <a:lstStyle/>
          <a:p>
            <a:pPr algn="ctr"/>
            <a:r>
              <a:rPr lang="en-US" sz="2800" b="1" dirty="0">
                <a:effectLst/>
                <a:latin typeface="Times New Roman" panose="02020603050405020304" pitchFamily="18" charset="0"/>
                <a:ea typeface="Times New Roman" panose="02020603050405020304" pitchFamily="18" charset="0"/>
              </a:rPr>
              <a:t>System Configuration</a:t>
            </a:r>
            <a:r>
              <a:rPr lang="en-IN" sz="2800" dirty="0">
                <a:effectLst/>
                <a:latin typeface="Times New Roman" panose="02020603050405020304" pitchFamily="18" charset="0"/>
                <a:ea typeface="Times New Roman" panose="02020603050405020304" pitchFamily="18" charset="0"/>
              </a:rPr>
              <a:t/>
            </a:r>
            <a:br>
              <a:rPr lang="en-IN" sz="2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AA106ABF-5B20-4386-9438-3DD16A60CBE3}"/>
              </a:ext>
            </a:extLst>
          </p:cNvPr>
          <p:cNvSpPr>
            <a:spLocks noGrp="1"/>
          </p:cNvSpPr>
          <p:nvPr>
            <p:ph idx="1"/>
          </p:nvPr>
        </p:nvSpPr>
        <p:spPr>
          <a:xfrm>
            <a:off x="426128" y="2716567"/>
            <a:ext cx="11184679" cy="3142232"/>
          </a:xfrm>
        </p:spPr>
        <p:txBody>
          <a:bodyPr>
            <a:noAutofit/>
          </a:bodyPr>
          <a:lstStyle/>
          <a:p>
            <a:pPr marL="0" indent="0" algn="ctr">
              <a:lnSpc>
                <a:spcPct val="150000"/>
              </a:lnSpc>
              <a:buNone/>
            </a:pPr>
            <a:endParaRPr lang="en-IN" sz="14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400" b="1" dirty="0">
                <a:effectLst/>
                <a:latin typeface="Times New Roman" panose="02020603050405020304" pitchFamily="18" charset="0"/>
                <a:ea typeface="Times New Roman" panose="02020603050405020304" pitchFamily="18" charset="0"/>
              </a:rPr>
              <a:t> Hardware System Configuration: </a:t>
            </a:r>
            <a:endParaRPr lang="en-IN" sz="1400" dirty="0">
              <a:effectLst/>
              <a:latin typeface="Times New Roman" panose="02020603050405020304" pitchFamily="18" charset="0"/>
              <a:ea typeface="Times New Roman" panose="02020603050405020304" pitchFamily="18" charset="0"/>
            </a:endParaRPr>
          </a:p>
          <a:p>
            <a:pPr>
              <a:lnSpc>
                <a:spcPct val="150000"/>
              </a:lnSpc>
            </a:pPr>
            <a:r>
              <a:rPr lang="en-US" sz="1400" dirty="0">
                <a:effectLst/>
                <a:latin typeface="Times New Roman" panose="02020603050405020304" pitchFamily="18" charset="0"/>
                <a:ea typeface="Times New Roman" panose="02020603050405020304" pitchFamily="18" charset="0"/>
              </a:rPr>
              <a:t>Processor - Pentium – IV </a:t>
            </a:r>
            <a:endParaRPr lang="en-IN" sz="1400" dirty="0">
              <a:effectLst/>
              <a:latin typeface="Times New Roman" panose="02020603050405020304" pitchFamily="18" charset="0"/>
              <a:ea typeface="Times New Roman" panose="02020603050405020304" pitchFamily="18" charset="0"/>
            </a:endParaRPr>
          </a:p>
          <a:p>
            <a:pPr>
              <a:lnSpc>
                <a:spcPct val="150000"/>
              </a:lnSpc>
            </a:pPr>
            <a:r>
              <a:rPr lang="en-US" sz="1400" dirty="0">
                <a:effectLst/>
                <a:latin typeface="Times New Roman" panose="02020603050405020304" pitchFamily="18" charset="0"/>
                <a:ea typeface="Times New Roman" panose="02020603050405020304" pitchFamily="18" charset="0"/>
              </a:rPr>
              <a:t>Speed - 1.1 GHz </a:t>
            </a:r>
            <a:endParaRPr lang="en-IN" sz="1400" dirty="0">
              <a:effectLst/>
              <a:latin typeface="Times New Roman" panose="02020603050405020304" pitchFamily="18" charset="0"/>
              <a:ea typeface="Times New Roman" panose="02020603050405020304" pitchFamily="18" charset="0"/>
            </a:endParaRPr>
          </a:p>
          <a:p>
            <a:pPr>
              <a:lnSpc>
                <a:spcPct val="150000"/>
              </a:lnSpc>
            </a:pPr>
            <a:r>
              <a:rPr lang="en-US" sz="1400" dirty="0">
                <a:effectLst/>
                <a:latin typeface="Times New Roman" panose="02020603050405020304" pitchFamily="18" charset="0"/>
                <a:ea typeface="Times New Roman" panose="02020603050405020304" pitchFamily="18" charset="0"/>
              </a:rPr>
              <a:t>RAM - 256 MB (min) </a:t>
            </a:r>
            <a:endParaRPr lang="en-IN" sz="1400" dirty="0">
              <a:effectLst/>
              <a:latin typeface="Times New Roman" panose="02020603050405020304" pitchFamily="18" charset="0"/>
              <a:ea typeface="Times New Roman" panose="02020603050405020304" pitchFamily="18" charset="0"/>
            </a:endParaRPr>
          </a:p>
          <a:p>
            <a:pPr>
              <a:lnSpc>
                <a:spcPct val="150000"/>
              </a:lnSpc>
            </a:pPr>
            <a:r>
              <a:rPr lang="en-US" sz="1400" dirty="0">
                <a:effectLst/>
                <a:latin typeface="Times New Roman" panose="02020603050405020304" pitchFamily="18" charset="0"/>
                <a:ea typeface="Times New Roman" panose="02020603050405020304" pitchFamily="18" charset="0"/>
              </a:rPr>
              <a:t>Hard Disk - 20 GB </a:t>
            </a:r>
            <a:endParaRPr lang="en-IN" sz="14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400" b="1" dirty="0">
                <a:effectLst/>
                <a:latin typeface="Times New Roman" panose="02020603050405020304" pitchFamily="18" charset="0"/>
                <a:ea typeface="Times New Roman" panose="02020603050405020304" pitchFamily="18" charset="0"/>
              </a:rPr>
              <a:t>Software System Configuration: </a:t>
            </a:r>
            <a:endParaRPr lang="en-IN" sz="1400" dirty="0">
              <a:effectLst/>
              <a:latin typeface="Times New Roman" panose="02020603050405020304" pitchFamily="18" charset="0"/>
              <a:ea typeface="Times New Roman" panose="02020603050405020304" pitchFamily="18" charset="0"/>
            </a:endParaRPr>
          </a:p>
          <a:p>
            <a:pPr>
              <a:lnSpc>
                <a:spcPct val="150000"/>
              </a:lnSpc>
            </a:pPr>
            <a:r>
              <a:rPr lang="en-US" sz="1400" dirty="0">
                <a:effectLst/>
                <a:latin typeface="Times New Roman" panose="02020603050405020304" pitchFamily="18" charset="0"/>
                <a:ea typeface="Times New Roman" panose="02020603050405020304" pitchFamily="18" charset="0"/>
              </a:rPr>
              <a:t> Operating System - XP/7/8/8.1/10</a:t>
            </a:r>
            <a:endParaRPr lang="en-IN" sz="1400" dirty="0">
              <a:effectLst/>
              <a:latin typeface="Times New Roman" panose="02020603050405020304" pitchFamily="18" charset="0"/>
              <a:ea typeface="Times New Roman" panose="02020603050405020304" pitchFamily="18" charset="0"/>
            </a:endParaRPr>
          </a:p>
          <a:p>
            <a:pPr>
              <a:lnSpc>
                <a:spcPct val="150000"/>
              </a:lnSpc>
            </a:pPr>
            <a:r>
              <a:rPr lang="en-US" sz="1400" dirty="0">
                <a:effectLst/>
                <a:latin typeface="Times New Roman" panose="02020603050405020304" pitchFamily="18" charset="0"/>
                <a:ea typeface="Times New Roman" panose="02020603050405020304" pitchFamily="18" charset="0"/>
              </a:rPr>
              <a:t> Coding Language - Python 4.4 Hardware Requirements </a:t>
            </a:r>
            <a:endParaRPr lang="en-IN" sz="1400" dirty="0">
              <a:effectLst/>
              <a:latin typeface="Times New Roman" panose="02020603050405020304" pitchFamily="18" charset="0"/>
              <a:ea typeface="Times New Roman" panose="02020603050405020304" pitchFamily="18" charset="0"/>
            </a:endParaRPr>
          </a:p>
          <a:p>
            <a:pPr>
              <a:lnSpc>
                <a:spcPct val="150000"/>
              </a:lnSpc>
            </a:pPr>
            <a:r>
              <a:rPr lang="en-US" sz="1400" dirty="0">
                <a:latin typeface="Times New Roman" panose="02020603050405020304" pitchFamily="18" charset="0"/>
                <a:ea typeface="Times New Roman" panose="02020603050405020304" pitchFamily="18" charset="0"/>
                <a:sym typeface="Symbol" panose="05050102010706020507" pitchFamily="18" charset="2"/>
              </a:rPr>
              <a:t> </a:t>
            </a:r>
            <a:r>
              <a:rPr lang="en-US" sz="1400" dirty="0">
                <a:effectLst/>
                <a:latin typeface="Times New Roman" panose="02020603050405020304" pitchFamily="18" charset="0"/>
                <a:ea typeface="Times New Roman" panose="02020603050405020304" pitchFamily="18" charset="0"/>
              </a:rPr>
              <a:t>Processors - Pentium IV Processor </a:t>
            </a:r>
            <a:endParaRPr lang="en-IN" sz="1400" dirty="0">
              <a:effectLst/>
              <a:latin typeface="Times New Roman" panose="02020603050405020304" pitchFamily="18" charset="0"/>
              <a:ea typeface="Times New Roman" panose="02020603050405020304" pitchFamily="18" charset="0"/>
            </a:endParaRPr>
          </a:p>
          <a:p>
            <a:pPr>
              <a:lnSpc>
                <a:spcPct val="150000"/>
              </a:lnSpc>
            </a:pPr>
            <a:r>
              <a:rPr lang="en-US" sz="1400" dirty="0">
                <a:effectLst/>
                <a:latin typeface="Times New Roman" panose="02020603050405020304" pitchFamily="18" charset="0"/>
                <a:ea typeface="Times New Roman" panose="02020603050405020304" pitchFamily="18" charset="0"/>
              </a:rPr>
              <a:t>Speed - 3.00 GHZ </a:t>
            </a:r>
            <a:endParaRPr lang="en-IN" sz="1400" dirty="0">
              <a:effectLst/>
              <a:latin typeface="Times New Roman" panose="02020603050405020304" pitchFamily="18" charset="0"/>
              <a:ea typeface="Times New Roman" panose="02020603050405020304" pitchFamily="18" charset="0"/>
            </a:endParaRPr>
          </a:p>
          <a:p>
            <a:pPr>
              <a:lnSpc>
                <a:spcPct val="150000"/>
              </a:lnSpc>
            </a:pPr>
            <a:r>
              <a:rPr lang="en-US" sz="1400" dirty="0">
                <a:effectLst/>
                <a:latin typeface="Times New Roman" panose="02020603050405020304" pitchFamily="18" charset="0"/>
                <a:ea typeface="Times New Roman" panose="02020603050405020304" pitchFamily="18" charset="0"/>
              </a:rPr>
              <a:t>RAM - 2 GB </a:t>
            </a:r>
            <a:endParaRPr lang="en-IN" sz="1400" dirty="0">
              <a:effectLst/>
              <a:latin typeface="Times New Roman" panose="02020603050405020304" pitchFamily="18" charset="0"/>
              <a:ea typeface="Times New Roman" panose="02020603050405020304" pitchFamily="18" charset="0"/>
            </a:endParaRPr>
          </a:p>
          <a:p>
            <a:pPr>
              <a:lnSpc>
                <a:spcPct val="150000"/>
              </a:lnSpc>
            </a:pPr>
            <a:r>
              <a:rPr lang="en-US" sz="1400" dirty="0">
                <a:effectLst/>
                <a:latin typeface="Times New Roman" panose="02020603050405020304" pitchFamily="18" charset="0"/>
                <a:ea typeface="Times New Roman" panose="02020603050405020304" pitchFamily="18" charset="0"/>
              </a:rPr>
              <a:t>Storage - 20 GB</a:t>
            </a:r>
            <a:endParaRPr lang="en-IN" sz="1400" dirty="0">
              <a:effectLst/>
              <a:latin typeface="Times New Roman" panose="02020603050405020304" pitchFamily="18" charset="0"/>
              <a:ea typeface="Times New Roman" panose="02020603050405020304" pitchFamily="18" charset="0"/>
            </a:endParaRPr>
          </a:p>
          <a:p>
            <a:endParaRPr lang="en-IN" sz="1400" dirty="0"/>
          </a:p>
        </p:txBody>
      </p:sp>
    </p:spTree>
    <p:extLst>
      <p:ext uri="{BB962C8B-B14F-4D97-AF65-F5344CB8AC3E}">
        <p14:creationId xmlns:p14="http://schemas.microsoft.com/office/powerpoint/2010/main" val="202410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FB505B-C422-418D-BC15-D55402D18847}"/>
              </a:ext>
            </a:extLst>
          </p:cNvPr>
          <p:cNvSpPr>
            <a:spLocks noGrp="1"/>
          </p:cNvSpPr>
          <p:nvPr>
            <p:ph type="title"/>
          </p:nvPr>
        </p:nvSpPr>
        <p:spPr/>
        <p:txBody>
          <a:bodyPr/>
          <a:lstStyle/>
          <a:p>
            <a:pPr algn="ctr"/>
            <a:r>
              <a:rPr lang="en-US" sz="2800" b="1" dirty="0">
                <a:effectLst/>
                <a:latin typeface="Times New Roman" panose="02020603050405020304" pitchFamily="18" charset="0"/>
                <a:ea typeface="Times New Roman" panose="02020603050405020304" pitchFamily="18" charset="0"/>
              </a:rPr>
              <a:t>Approach and Design</a:t>
            </a:r>
            <a:r>
              <a:rPr lang="en-IN" sz="2800" dirty="0">
                <a:effectLst/>
                <a:latin typeface="Times New Roman" panose="02020603050405020304" pitchFamily="18" charset="0"/>
                <a:ea typeface="Times New Roman" panose="02020603050405020304" pitchFamily="18" charset="0"/>
              </a:rPr>
              <a:t/>
            </a:r>
            <a:br>
              <a:rPr lang="en-IN" sz="2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52F7258B-24E0-453A-9284-D4240BFE3AB4}"/>
              </a:ext>
            </a:extLst>
          </p:cNvPr>
          <p:cNvSpPr>
            <a:spLocks noGrp="1"/>
          </p:cNvSpPr>
          <p:nvPr>
            <p:ph idx="1"/>
          </p:nvPr>
        </p:nvSpPr>
        <p:spPr>
          <a:xfrm>
            <a:off x="465783" y="702156"/>
            <a:ext cx="11029616" cy="5126546"/>
          </a:xfrm>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The below figure explains the approach we have taken into building the predictive model using machine learning algorithms.</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xmlns="" id="{1EFC7CCC-BB63-4537-B917-8EB675276C40}"/>
              </a:ext>
            </a:extLst>
          </p:cNvPr>
          <p:cNvPicPr/>
          <p:nvPr/>
        </p:nvPicPr>
        <p:blipFill>
          <a:blip r:embed="rId2">
            <a:extLst>
              <a:ext uri="{28A0092B-C50C-407E-A947-70E740481C1C}">
                <a14:useLocalDpi xmlns:a14="http://schemas.microsoft.com/office/drawing/2010/main" val="0"/>
              </a:ext>
            </a:extLst>
          </a:blip>
          <a:stretch>
            <a:fillRect/>
          </a:stretch>
        </p:blipFill>
        <p:spPr>
          <a:xfrm>
            <a:off x="2056783" y="3429000"/>
            <a:ext cx="7137400" cy="3287395"/>
          </a:xfrm>
          <a:prstGeom prst="rect">
            <a:avLst/>
          </a:prstGeom>
        </p:spPr>
      </p:pic>
    </p:spTree>
    <p:extLst>
      <p:ext uri="{BB962C8B-B14F-4D97-AF65-F5344CB8AC3E}">
        <p14:creationId xmlns:p14="http://schemas.microsoft.com/office/powerpoint/2010/main" val="3566199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After the feature selection and splitting the train and test data</a:t>
            </a:r>
            <a:r>
              <a:rPr lang="en-US" dirty="0">
                <a:solidFill>
                  <a:srgbClr val="7030A0"/>
                </a:solidFill>
                <a:latin typeface="Times New Roman" panose="02020603050405020304" pitchFamily="18" charset="0"/>
                <a:ea typeface="Cambria" panose="02040503050406030204" pitchFamily="18" charset="0"/>
                <a:cs typeface="Times New Roman" panose="02020603050405020304" pitchFamily="18" charset="0"/>
              </a:rPr>
              <a:t>, </a:t>
            </a: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we use three different algorithm to select the best one.</a:t>
            </a:r>
          </a:p>
          <a:p>
            <a:pPr>
              <a:buFont typeface="Arial" panose="020B0604020202020204" pitchFamily="34" charset="0"/>
              <a:buChar char="•"/>
            </a:pP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Algorithms </a:t>
            </a:r>
            <a:r>
              <a:rPr lang="en-US" dirty="0"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rPr>
              <a:t>Used</a:t>
            </a:r>
            <a:endPar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457200" indent="-457200">
              <a:buFont typeface="+mj-lt"/>
              <a:buAutoNum type="arabicPeriod"/>
            </a:pPr>
            <a:r>
              <a:rPr lang="en-US" sz="2400" dirty="0"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rPr>
              <a:t>Decision Tree Regression</a:t>
            </a:r>
            <a:endParaRPr lang="en-US" sz="24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457200" indent="-457200">
              <a:buFont typeface="+mj-lt"/>
              <a:buAutoNum type="arabicPeriod"/>
            </a:pPr>
            <a:r>
              <a:rPr lang="en-US" sz="2400" dirty="0"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rPr>
              <a:t>Linear Regression</a:t>
            </a:r>
          </a:p>
          <a:p>
            <a:pPr marL="457200" indent="-457200">
              <a:buFont typeface="+mj-lt"/>
              <a:buAutoNum type="arabicPeriod"/>
            </a:pPr>
            <a:r>
              <a:rPr lang="en-US" sz="2400" dirty="0"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rPr>
              <a:t>Support Vector Machine</a:t>
            </a:r>
          </a:p>
          <a:p>
            <a:pPr marL="457200" indent="-457200">
              <a:buFont typeface="+mj-lt"/>
              <a:buAutoNum type="arabicPeriod"/>
            </a:pPr>
            <a:endParaRPr lang="en-US" dirty="0">
              <a:solidFill>
                <a:schemeClr val="tx1"/>
              </a:solidFill>
              <a:latin typeface="Cambria" panose="02040503050406030204" pitchFamily="18" charset="0"/>
              <a:ea typeface="Cambria" panose="02040503050406030204" pitchFamily="18" charset="0"/>
              <a:cs typeface="+mn-lt"/>
            </a:endParaRPr>
          </a:p>
          <a:p>
            <a:pPr marL="0" indent="0">
              <a:buNone/>
            </a:pPr>
            <a:endParaRPr lang="en-US" dirty="0"/>
          </a:p>
        </p:txBody>
      </p:sp>
    </p:spTree>
    <p:extLst>
      <p:ext uri="{BB962C8B-B14F-4D97-AF65-F5344CB8AC3E}">
        <p14:creationId xmlns:p14="http://schemas.microsoft.com/office/powerpoint/2010/main" val="3476518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REGRESSION</a:t>
            </a:r>
            <a:endParaRPr lang="en-US" dirty="0"/>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Decision tree builds regression or classification models in the form of a tree structure. It breaks down a dataset into smaller and smaller subsets while at the same time an associated decision tree is incrementally developed. The final result is a tree with decision nodes and leaf nodes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The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Decision tree</a:t>
            </a:r>
            <a:r>
              <a:rPr lang="en-US" dirty="0">
                <a:latin typeface="Times New Roman" panose="02020603050405020304" pitchFamily="18" charset="0"/>
                <a:cs typeface="Times New Roman" panose="02020603050405020304" pitchFamily="18" charset="0"/>
              </a:rPr>
              <a:t> is used to fit a sine curve with addition noisy observation. As a result, it learns local linear regressions </a:t>
            </a:r>
            <a:r>
              <a:rPr lang="en-US" dirty="0" smtClean="0">
                <a:latin typeface="Times New Roman" panose="02020603050405020304" pitchFamily="18" charset="0"/>
                <a:cs typeface="Times New Roman" panose="02020603050405020304" pitchFamily="18" charset="0"/>
              </a:rPr>
              <a:t>approximating </a:t>
            </a:r>
            <a:r>
              <a:rPr lang="en-US" dirty="0">
                <a:latin typeface="Times New Roman" panose="02020603050405020304" pitchFamily="18" charset="0"/>
                <a:cs typeface="Times New Roman" panose="02020603050405020304" pitchFamily="18" charset="0"/>
              </a:rPr>
              <a:t>the sine curve</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In decision analysis, a decision tree can be used to visually and explicitly represent decisions and decision making. Based on the fitting data we are going to calculate the accuracy and error in the model.</a:t>
            </a:r>
          </a:p>
        </p:txBody>
      </p:sp>
    </p:spTree>
    <p:extLst>
      <p:ext uri="{BB962C8B-B14F-4D97-AF65-F5344CB8AC3E}">
        <p14:creationId xmlns:p14="http://schemas.microsoft.com/office/powerpoint/2010/main" val="3666169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linear regression is a linear approach for modelling the relationship between a scalar response and one or more explanatory variables.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are going to choose the dependent variable and predict the accuracy and error in the model</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Linear Regression is the process of finding a line that best fits the data points available on the plot, so that we can use it to predict output values for inputs that are not present in the data set we have, with the belief that those outputs would fall on the line</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5386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VECTOR MACHINE</a:t>
            </a:r>
            <a:endParaRPr lang="en-US" dirty="0"/>
          </a:p>
        </p:txBody>
      </p:sp>
      <p:sp>
        <p:nvSpPr>
          <p:cNvPr id="3" name="Content Placeholder 2"/>
          <p:cNvSpPr>
            <a:spLocks noGrp="1"/>
          </p:cNvSpPr>
          <p:nvPr>
            <p:ph idx="1"/>
          </p:nvPr>
        </p:nvSpPr>
        <p:spPr/>
        <p:txBody>
          <a:bodyPr/>
          <a:lstStyle/>
          <a:p>
            <a:r>
              <a:rPr lang="en-US" kern="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Calibri"/>
              </a:rPr>
              <a:t>Support Vector Machine or SVM is one of the most popular Supervised Learning algorithms, which is used for Classification as well as Regression problems.</a:t>
            </a:r>
          </a:p>
          <a:p>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The objective of the support vector machine algorithm is to find </a:t>
            </a:r>
            <a:r>
              <a:rPr lang="en-US" dirty="0"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rPr>
              <a:t>a </a:t>
            </a:r>
            <a:r>
              <a:rPr lang="en-US" dirty="0" err="1"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rPr>
              <a:t>hyperplane</a:t>
            </a:r>
            <a:r>
              <a:rPr lang="en-US" dirty="0"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in an N-dimensional space (N — the number of features) that distinctly </a:t>
            </a:r>
            <a:r>
              <a:rPr lang="en-US" dirty="0"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rPr>
              <a:t>classifies </a:t>
            </a: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the data points. </a:t>
            </a:r>
          </a:p>
          <a:p>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Support vector machine is another simple algorithm that is highly preferred by many as it produces significant accuracy with less computation power.</a:t>
            </a:r>
          </a:p>
          <a:p>
            <a:endParaRPr lang="en-US" dirty="0"/>
          </a:p>
        </p:txBody>
      </p:sp>
    </p:spTree>
    <p:extLst>
      <p:ext uri="{BB962C8B-B14F-4D97-AF65-F5344CB8AC3E}">
        <p14:creationId xmlns:p14="http://schemas.microsoft.com/office/powerpoint/2010/main" val="3518999571"/>
      </p:ext>
    </p:extLst>
  </p:cSld>
  <p:clrMapOvr>
    <a:masterClrMapping/>
  </p:clrMapOvr>
</p:sld>
</file>

<file path=ppt/theme/theme1.xml><?xml version="1.0" encoding="utf-8"?>
<a:theme xmlns:a="http://schemas.openxmlformats.org/drawingml/2006/main" name="Dividend">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Slice</Template>
  <TotalTime>189</TotalTime>
  <Words>448</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Cambria</vt:lpstr>
      <vt:lpstr>Gill Sans MT</vt:lpstr>
      <vt:lpstr>Segoe UI</vt:lpstr>
      <vt:lpstr>Symbol</vt:lpstr>
      <vt:lpstr>Times New Roman</vt:lpstr>
      <vt:lpstr>Wingdings 2</vt:lpstr>
      <vt:lpstr>Dividend</vt:lpstr>
      <vt:lpstr>MACHINE LEARNING</vt:lpstr>
      <vt:lpstr>ABSTRACT</vt:lpstr>
      <vt:lpstr>INTRODUCTION</vt:lpstr>
      <vt:lpstr>System Configuration </vt:lpstr>
      <vt:lpstr>Approach and Design </vt:lpstr>
      <vt:lpstr>ALGORITHMS</vt:lpstr>
      <vt:lpstr>DECISION TREE REGRESSION</vt:lpstr>
      <vt:lpstr>LINEAR REGRESSION</vt:lpstr>
      <vt:lpstr>SUPPORT VECTOR MACHINE</vt:lpstr>
      <vt:lpstr>Result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Nalin Raj</dc:creator>
  <cp:lastModifiedBy>Shiva H</cp:lastModifiedBy>
  <cp:revision>9</cp:revision>
  <dcterms:created xsi:type="dcterms:W3CDTF">2022-01-19T06:12:44Z</dcterms:created>
  <dcterms:modified xsi:type="dcterms:W3CDTF">2022-01-19T09:39:47Z</dcterms:modified>
</cp:coreProperties>
</file>