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0" r:id="rId4"/>
    <p:sldId id="274" r:id="rId5"/>
    <p:sldId id="279" r:id="rId6"/>
    <p:sldId id="261" r:id="rId7"/>
    <p:sldId id="272" r:id="rId8"/>
    <p:sldId id="273" r:id="rId9"/>
    <p:sldId id="276" r:id="rId10"/>
    <p:sldId id="277" r:id="rId11"/>
    <p:sldId id="264" r:id="rId12"/>
    <p:sldId id="265" r:id="rId13"/>
    <p:sldId id="289" r:id="rId14"/>
    <p:sldId id="266" r:id="rId15"/>
    <p:sldId id="290" r:id="rId16"/>
    <p:sldId id="281" r:id="rId17"/>
    <p:sldId id="282" r:id="rId18"/>
    <p:sldId id="283" r:id="rId19"/>
    <p:sldId id="268" r:id="rId20"/>
    <p:sldId id="285" r:id="rId21"/>
    <p:sldId id="286" r:id="rId22"/>
    <p:sldId id="287" r:id="rId23"/>
    <p:sldId id="288" r:id="rId24"/>
    <p:sldId id="284" r:id="rId25"/>
    <p:sldId id="269" r:id="rId26"/>
    <p:sldId id="270" r:id="rId27"/>
    <p:sldId id="27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B35BE8-8FC6-45BE-88EC-D103A6C270AA}" v="477" dt="2025-08-07T14:45:35.6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3FF1A-32F2-4B44-892D-505618111131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F1DFE-192D-4412-935A-64237A02CA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86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582C-E988-1C18-A092-AA2635579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987A7E-0727-A9FE-8F14-A1D0786DF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E2BFE-755E-FBB2-1C90-CE4838B66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6F17-2E0A-C7FA-91FC-1D0689BE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D0C85-85EF-B1C8-DA98-62C3AD91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78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A38E-848D-7DA0-285B-D21CBEDD6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8F9D3-6A90-DC11-1373-305603DBA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8B86-2373-B910-1A0A-15C254F8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D8E22-AF71-D9B1-3CE0-09539C2D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3C96B-1BC2-1A38-140D-433F3326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8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DC203-F746-85FD-F10A-D5A665850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DC893F-7CC1-1515-C931-C484270DB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3F9D3-C7ED-48B5-4B3C-BD66C54E6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720ED-012D-51DA-26D2-153C0A51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CBBFB-A581-FC1C-7959-21FDB1230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141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2EB8-9D66-69B6-1A43-C5D9FA31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24523-199D-0648-4707-CC222585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D3904-8952-C17C-6760-3774FC99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7950-9326-8034-9CD6-DA3894E36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1EFE-C71E-0C2B-D245-09482DF0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11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1A16-FAAB-6006-5291-009D36FC0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9FA71-FCD7-81BF-AABC-1ECF97A91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B9B9C-9AA0-7741-42C5-A4C6D63B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C2930-1378-4EFA-241D-C03EAF51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C3054-3101-28EC-230D-F5401E6BE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8511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B6F1-7CF5-8D33-A7C8-42E7053C4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A56D4-875B-2C1C-03A2-5BDBA7078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C8184-4AA0-F981-A51B-FB9DE9EE5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DFE9F-D83F-84AD-621E-FEBF5FECF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A70D10-5B68-B328-ED92-33944FB4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7169-899E-7C15-38B8-D78F59EB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01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24A2-2C90-438B-2CCC-823AD505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21C40-D459-5C58-27FF-5C7F81B7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1E7D1-3822-DEE9-FC32-28A85D196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8C343-F11A-56F5-9711-84D25F78B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9FF696-E2DA-68A3-5FFE-C662C84E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7D61C6-52C2-C20F-E255-E7564CDA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AD836-45E8-C95D-A456-4041A30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CE7D5-FD8B-9D75-73FD-F040B64F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87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AC0CF-11CF-4C09-2E74-3F8AAA96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79DF0-1945-84BC-8C99-6EC0D782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8B6BF-5622-BA23-A4C6-BA944B0B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500F1A-33C3-9EC3-2D3D-8A7B81F07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49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CE543C-3CDD-624A-AB94-EAB860B4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566C7-9CF9-0022-95C1-1C54EB976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340E-7CBD-8813-1808-938C5EEE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26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2675-B577-3093-BD29-86ACFDBB7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E765A-8985-08D9-BB34-65EAB5B1B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BF58A-1FBA-F3EF-5423-60F78B32C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4AA10-3B19-BFFE-70E2-A9257746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21A81-700D-CEC7-C32C-CA8C6217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FD89AF-23FD-10C5-4116-C38FD792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5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983CB-9881-83A7-2867-C1A1979FF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5B8D3-4582-2D46-501E-ACCC30D60F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7E5D1E-7AD1-F326-19BF-5E38D76501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AF5A43-0150-75B8-CBD2-23039F30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2388D-4FAE-BEA5-00C3-BC0A7107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A9FAA-2685-9182-3285-61868597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25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FB4077-F32A-7A57-5DD4-CDAFE0A93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60525-5E80-5C3C-5885-12FBFE66D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607D-C896-99A8-8D8A-9E058D35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04C38-7A5D-4D7A-9BD5-8B6CEBB146EA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EFB08-3CE9-DEDC-A68B-B084F5B351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FCFD7-FC84-30CF-5024-A4EEA9831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691D-9E35-4D12-B476-AE9E313E8E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11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EE89-7DDE-5999-F2B6-76B635C7B1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21309"/>
            <a:ext cx="10697497" cy="1307691"/>
          </a:xfrm>
        </p:spPr>
        <p:txBody>
          <a:bodyPr>
            <a:noAutofit/>
          </a:bodyPr>
          <a:lstStyle/>
          <a:p>
            <a:r>
              <a:rPr lang="en-US" sz="3200" b="1" dirty="0"/>
              <a:t>An AI-Powered Flashcard Learning System Using SM-2 Spaced Repetition for Enhanced Student Memory Retention</a:t>
            </a:r>
            <a:endParaRPr lang="en-IN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D4FFA-F238-513C-6E03-9D5BF9E8B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9717" y="3709571"/>
            <a:ext cx="13304774" cy="2562789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Team Members: Vignesh S(211423104733), Vignesh D(211423104731)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Guide Name  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Dr.Subedha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Co-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ordinators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Dr.Subedha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V, Mrs. Sharmila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Batch Number : F22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      SDG Goal	      : SDG 4-Quality Education</a:t>
            </a:r>
          </a:p>
          <a:p>
            <a:pPr algn="l"/>
            <a:endParaRPr lang="en-US" dirty="0"/>
          </a:p>
          <a:p>
            <a:pPr algn="l"/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30ECAD-81B5-F739-8319-0FA61E33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24" y="92006"/>
            <a:ext cx="1428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D06DDB4-191C-7DC2-F83E-F81F41FF85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183"/>
          <a:stretch>
            <a:fillRect/>
          </a:stretch>
        </p:blipFill>
        <p:spPr bwMode="auto">
          <a:xfrm>
            <a:off x="261258" y="-254274"/>
            <a:ext cx="1889090" cy="212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BF961-BFCE-C68B-E57A-8B7F45982000}"/>
              </a:ext>
            </a:extLst>
          </p:cNvPr>
          <p:cNvSpPr txBox="1"/>
          <p:nvPr/>
        </p:nvSpPr>
        <p:spPr>
          <a:xfrm>
            <a:off x="2019719" y="92006"/>
            <a:ext cx="784776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PANIMALAR ENGINEERING COLLEGE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AUTONOMOUS INSTITUTION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AFFILIATED TO ANNA UNIVERSITY,CHENNAI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(JAISAKTHI EDUCATIONAL TRUST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B932FA04-21AD-B353-EC6F-7470CDE4A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2194" y="5987802"/>
            <a:ext cx="622997" cy="613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909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F30FA-8495-6C96-6A50-0B70C7BDE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F12647-4D46-435D-454D-99554592156D}"/>
              </a:ext>
            </a:extLst>
          </p:cNvPr>
          <p:cNvSpPr txBox="1"/>
          <p:nvPr/>
        </p:nvSpPr>
        <p:spPr>
          <a:xfrm>
            <a:off x="786582" y="1116786"/>
            <a:ext cx="9950245" cy="5424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 to Society: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Promotes consistent, intelligent study habits, especially for exam 	aspirants and rural learners.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SDG 4 – Quality Education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4.4: Increase the number of youth and adults who 	have 	relevant skills.</a:t>
            </a:r>
          </a:p>
          <a:p>
            <a:pPr>
              <a:lnSpc>
                <a:spcPct val="150000"/>
              </a:lnSpc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Justification: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Offline, smart learning tools empower students without reliable  	internet. Encourages self-paced education and skill development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6EF558-07CD-E06B-E537-41C5883E0C31}"/>
              </a:ext>
            </a:extLst>
          </p:cNvPr>
          <p:cNvSpPr txBox="1"/>
          <p:nvPr/>
        </p:nvSpPr>
        <p:spPr>
          <a:xfrm>
            <a:off x="3362632" y="19345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Relevance</a:t>
            </a:r>
          </a:p>
        </p:txBody>
      </p:sp>
    </p:spTree>
    <p:extLst>
      <p:ext uri="{BB962C8B-B14F-4D97-AF65-F5344CB8AC3E}">
        <p14:creationId xmlns:p14="http://schemas.microsoft.com/office/powerpoint/2010/main" val="227933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D3E7C4-A9F0-B996-1292-80D2445BD542}"/>
              </a:ext>
            </a:extLst>
          </p:cNvPr>
          <p:cNvSpPr txBox="1"/>
          <p:nvPr/>
        </p:nvSpPr>
        <p:spPr>
          <a:xfrm>
            <a:off x="1583977" y="1221996"/>
            <a:ext cx="9865360" cy="3971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		: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Flutter (Dart)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Logic	: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(SM-2 Algorithm via API or integration)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	: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Gemini AI 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		: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Firebase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	:</a:t>
            </a: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Code, Android Studio (for mobile app build)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332A1-ED39-5844-DA04-955D1252890C}"/>
              </a:ext>
            </a:extLst>
          </p:cNvPr>
          <p:cNvSpPr txBox="1"/>
          <p:nvPr/>
        </p:nvSpPr>
        <p:spPr>
          <a:xfrm>
            <a:off x="2300748" y="137651"/>
            <a:ext cx="77609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1202798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ADAB33-F794-C38E-BBED-69E9979D8B61}"/>
              </a:ext>
            </a:extLst>
          </p:cNvPr>
          <p:cNvSpPr txBox="1"/>
          <p:nvPr/>
        </p:nvSpPr>
        <p:spPr>
          <a:xfrm>
            <a:off x="2851355" y="186174"/>
            <a:ext cx="648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FEC18EC-C679-A412-2A9D-48BD4D824C8C}"/>
              </a:ext>
            </a:extLst>
          </p:cNvPr>
          <p:cNvSpPr/>
          <p:nvPr/>
        </p:nvSpPr>
        <p:spPr>
          <a:xfrm>
            <a:off x="210312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E14607-AC2C-20D0-C99B-7D958D5189C2}"/>
              </a:ext>
            </a:extLst>
          </p:cNvPr>
          <p:cNvSpPr/>
          <p:nvPr/>
        </p:nvSpPr>
        <p:spPr>
          <a:xfrm>
            <a:off x="4663440" y="305816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+ Space Repetition Engine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3954BF-187C-1AF3-177A-73B2F5E7C754}"/>
              </a:ext>
            </a:extLst>
          </p:cNvPr>
          <p:cNvSpPr/>
          <p:nvPr/>
        </p:nvSpPr>
        <p:spPr>
          <a:xfrm>
            <a:off x="744728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CEF5F9D-F7D6-575E-B1C7-A8BE523CDB7E}"/>
              </a:ext>
            </a:extLst>
          </p:cNvPr>
          <p:cNvSpPr/>
          <p:nvPr/>
        </p:nvSpPr>
        <p:spPr>
          <a:xfrm>
            <a:off x="466344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Flashcard Management Module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31BD3A-0F46-9259-37DB-4E5206E49674}"/>
              </a:ext>
            </a:extLst>
          </p:cNvPr>
          <p:cNvSpPr/>
          <p:nvPr/>
        </p:nvSpPr>
        <p:spPr>
          <a:xfrm>
            <a:off x="4663440" y="43180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D87E613E-59AD-1F24-CCA4-6DF7EEEF30B4}"/>
              </a:ext>
            </a:extLst>
          </p:cNvPr>
          <p:cNvSpPr/>
          <p:nvPr/>
        </p:nvSpPr>
        <p:spPr>
          <a:xfrm>
            <a:off x="4704080" y="5577840"/>
            <a:ext cx="2174240" cy="92333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95A721-8D4A-9417-1FAA-A07BA5F6F0D1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358640" y="22504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4A34C2-22DB-1E70-130C-A3756FBC88CD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791200" y="2621280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7FAF473-47BF-1FA8-2010-005F00DF2600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1200" y="379984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C698EC5-9209-1F1E-8A00-E9931E95EA20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5791200" y="505968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DE0AA3-975B-2745-16AE-84CD54D4C80C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575040" y="2621280"/>
            <a:ext cx="0" cy="80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600C1A-D26D-27F0-DA53-0A37B1A50431}"/>
              </a:ext>
            </a:extLst>
          </p:cNvPr>
          <p:cNvCxnSpPr>
            <a:endCxn id="6" idx="3"/>
          </p:cNvCxnSpPr>
          <p:nvPr/>
        </p:nvCxnSpPr>
        <p:spPr>
          <a:xfrm flipH="1">
            <a:off x="6918960" y="3429000"/>
            <a:ext cx="165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447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E1EC3-D02F-F1A0-82A8-8BAEC1B82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559B9E9-CB85-8215-E959-C4D1BA0A3393}"/>
              </a:ext>
            </a:extLst>
          </p:cNvPr>
          <p:cNvSpPr txBox="1"/>
          <p:nvPr/>
        </p:nvSpPr>
        <p:spPr>
          <a:xfrm>
            <a:off x="2851355" y="186174"/>
            <a:ext cx="64892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336422-E628-605F-0621-A75B65205CA1}"/>
              </a:ext>
            </a:extLst>
          </p:cNvPr>
          <p:cNvSpPr/>
          <p:nvPr/>
        </p:nvSpPr>
        <p:spPr>
          <a:xfrm>
            <a:off x="210312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0A803-E57E-FB83-C4DA-ADC82B58A1F7}"/>
              </a:ext>
            </a:extLst>
          </p:cNvPr>
          <p:cNvSpPr/>
          <p:nvPr/>
        </p:nvSpPr>
        <p:spPr>
          <a:xfrm>
            <a:off x="4663440" y="305816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+ Space Repetition Engine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BE4541-2363-F484-D414-E8D214770243}"/>
              </a:ext>
            </a:extLst>
          </p:cNvPr>
          <p:cNvSpPr/>
          <p:nvPr/>
        </p:nvSpPr>
        <p:spPr>
          <a:xfrm>
            <a:off x="744728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Input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81DD923-BF7C-3B98-8D31-AA4CCCF7EE71}"/>
              </a:ext>
            </a:extLst>
          </p:cNvPr>
          <p:cNvSpPr/>
          <p:nvPr/>
        </p:nvSpPr>
        <p:spPr>
          <a:xfrm>
            <a:off x="4663440" y="18796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Flashcard Management Module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FE35AA-F1CF-D248-5081-F8B0587C7C18}"/>
              </a:ext>
            </a:extLst>
          </p:cNvPr>
          <p:cNvSpPr/>
          <p:nvPr/>
        </p:nvSpPr>
        <p:spPr>
          <a:xfrm>
            <a:off x="4663440" y="4318000"/>
            <a:ext cx="2255520" cy="7416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E2B2C376-E163-9A0F-44FF-78C404CE1C18}"/>
              </a:ext>
            </a:extLst>
          </p:cNvPr>
          <p:cNvSpPr/>
          <p:nvPr/>
        </p:nvSpPr>
        <p:spPr>
          <a:xfrm>
            <a:off x="4704080" y="5577840"/>
            <a:ext cx="2174240" cy="92333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852FA1-D30F-1F71-8EA3-E8E16421A97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4358640" y="2250440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DD8FCB-CDF2-C035-B239-58FDC2D94D4C}"/>
              </a:ext>
            </a:extLst>
          </p:cNvPr>
          <p:cNvCxnSpPr>
            <a:stCxn id="8" idx="2"/>
            <a:endCxn id="6" idx="0"/>
          </p:cNvCxnSpPr>
          <p:nvPr/>
        </p:nvCxnSpPr>
        <p:spPr>
          <a:xfrm>
            <a:off x="5791200" y="2621280"/>
            <a:ext cx="0" cy="43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F3B4CEB-728B-C6F9-29F9-C92F47E27807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5791200" y="379984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A73DAE8-4058-D77A-4E59-73E6EDC58C02}"/>
              </a:ext>
            </a:extLst>
          </p:cNvPr>
          <p:cNvCxnSpPr>
            <a:stCxn id="9" idx="2"/>
            <a:endCxn id="10" idx="1"/>
          </p:cNvCxnSpPr>
          <p:nvPr/>
        </p:nvCxnSpPr>
        <p:spPr>
          <a:xfrm>
            <a:off x="5791200" y="5059680"/>
            <a:ext cx="0" cy="518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9F6B3EB-B6E3-B796-BAC8-C949616F78F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575040" y="2621280"/>
            <a:ext cx="0" cy="807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C466154-09F0-8801-0C19-1B6612A82C3B}"/>
              </a:ext>
            </a:extLst>
          </p:cNvPr>
          <p:cNvCxnSpPr>
            <a:endCxn id="6" idx="3"/>
          </p:cNvCxnSpPr>
          <p:nvPr/>
        </p:nvCxnSpPr>
        <p:spPr>
          <a:xfrm flipH="1">
            <a:off x="6918960" y="3429000"/>
            <a:ext cx="1656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08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919B8B2-0277-09E0-65D0-C2E26B085587}"/>
              </a:ext>
            </a:extLst>
          </p:cNvPr>
          <p:cNvSpPr txBox="1"/>
          <p:nvPr/>
        </p:nvSpPr>
        <p:spPr>
          <a:xfrm>
            <a:off x="3315048" y="482953"/>
            <a:ext cx="674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23E91-69CA-962F-ABB0-B35AF32F3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636295"/>
            <a:ext cx="6858000" cy="505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7A594E-D319-5ECE-FF79-CE8A0F908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883897-B1ED-D5EA-4628-5F835BFA838C}"/>
              </a:ext>
            </a:extLst>
          </p:cNvPr>
          <p:cNvSpPr txBox="1"/>
          <p:nvPr/>
        </p:nvSpPr>
        <p:spPr>
          <a:xfrm>
            <a:off x="3106501" y="338574"/>
            <a:ext cx="674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Explanation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56E27D-FE1E-69C1-5816-AC0A9C1DA250}"/>
              </a:ext>
            </a:extLst>
          </p:cNvPr>
          <p:cNvSpPr txBox="1"/>
          <p:nvPr/>
        </p:nvSpPr>
        <p:spPr>
          <a:xfrm>
            <a:off x="1693115" y="1547039"/>
            <a:ext cx="10607040" cy="4591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Flashcard Management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– Create, edit, delete flashcards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 Engine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– Show questions, reveal answers, collect rating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SM-2 Engine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– Calculate next review interval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Generator	 	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Convert user notes into Q&amp;A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Stats Tracker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– Visualize user performance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Offline/Online Toggle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– Enable or disable AI features</a:t>
            </a:r>
          </a:p>
        </p:txBody>
      </p:sp>
    </p:spTree>
    <p:extLst>
      <p:ext uri="{BB962C8B-B14F-4D97-AF65-F5344CB8AC3E}">
        <p14:creationId xmlns:p14="http://schemas.microsoft.com/office/powerpoint/2010/main" val="3065459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8AA736-3492-22A6-6E06-3A533FF05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11BA7D-359D-D956-9CE7-B16A601E50AD}"/>
              </a:ext>
            </a:extLst>
          </p:cNvPr>
          <p:cNvSpPr txBox="1"/>
          <p:nvPr/>
        </p:nvSpPr>
        <p:spPr>
          <a:xfrm>
            <a:off x="4247044" y="436897"/>
            <a:ext cx="674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4331B-4586-C9FE-6A99-627B5CFFCE9F}"/>
              </a:ext>
            </a:extLst>
          </p:cNvPr>
          <p:cNvSpPr txBox="1"/>
          <p:nvPr/>
        </p:nvSpPr>
        <p:spPr>
          <a:xfrm>
            <a:off x="1347020" y="2866284"/>
            <a:ext cx="10607040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SM-2 Algorithm Steps:</a:t>
            </a:r>
            <a:endParaRPr lang="en-US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initial ease factor (2.5).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Adjust interval based on recall quality (0–5 scale).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next review: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correct → increase interval exponentially.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If incorrect → reset interval.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Store updated review data in </a:t>
            </a:r>
            <a:r>
              <a:rPr lang="en-US" dirty="0" err="1"/>
              <a:t>Firestore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0ED14-0E13-F2A5-E5EA-F8CAAAD86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20" y="1654942"/>
            <a:ext cx="8959569" cy="170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Implements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SM-2 Spaced Repetition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for adaptive memory scheduling.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AI model (optional) generates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automated flashcards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from study material or keywords.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User feedback (Easy, Medium, Hard) dynamically updates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review intervals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using SM-2 logic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504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34624-0EB6-2926-D656-D602C52CC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893AFD-80A1-F2C4-F1E6-45EF2BC6331C}"/>
              </a:ext>
            </a:extLst>
          </p:cNvPr>
          <p:cNvSpPr txBox="1"/>
          <p:nvPr/>
        </p:nvSpPr>
        <p:spPr>
          <a:xfrm>
            <a:off x="4728824" y="427065"/>
            <a:ext cx="674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F33ECD-5719-4B7F-F442-E816FD565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020" y="1912973"/>
            <a:ext cx="10631026" cy="3331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Unit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Verified SM-2 logic and flashcard creation functions individually.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Integration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Ensured Python backend integrates correctly with Flutter frontend.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Functional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Checked core functionalities — login, flashcard generation, spaced repetition updates.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 Interface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Confirmed all screens (Home, Create, Review) are responsive and error-free.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Offline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Validated app performance without internet connectivity.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Verified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Firestore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operations for storing and retrieving flashcards</a:t>
            </a:r>
          </a:p>
        </p:txBody>
      </p:sp>
    </p:spTree>
    <p:extLst>
      <p:ext uri="{BB962C8B-B14F-4D97-AF65-F5344CB8AC3E}">
        <p14:creationId xmlns:p14="http://schemas.microsoft.com/office/powerpoint/2010/main" val="3696556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AEEE7F-9899-E350-9A71-BA551B3ED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FCA466-3A90-BFAE-8C1E-00428ED19B49}"/>
              </a:ext>
            </a:extLst>
          </p:cNvPr>
          <p:cNvSpPr txBox="1"/>
          <p:nvPr/>
        </p:nvSpPr>
        <p:spPr>
          <a:xfrm>
            <a:off x="3204824" y="495890"/>
            <a:ext cx="674099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Validation Testing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A05AED-3C23-AE5F-F586-1339B1314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406435"/>
              </p:ext>
            </p:extLst>
          </p:nvPr>
        </p:nvGraphicFramePr>
        <p:xfrm>
          <a:off x="1406013" y="1759974"/>
          <a:ext cx="9085008" cy="428686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271252">
                  <a:extLst>
                    <a:ext uri="{9D8B030D-6E8A-4147-A177-3AD203B41FA5}">
                      <a16:colId xmlns:a16="http://schemas.microsoft.com/office/drawing/2014/main" val="1433475005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1153417191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3722455481"/>
                    </a:ext>
                  </a:extLst>
                </a:gridCol>
                <a:gridCol w="2271252">
                  <a:extLst>
                    <a:ext uri="{9D8B030D-6E8A-4147-A177-3AD203B41FA5}">
                      <a16:colId xmlns:a16="http://schemas.microsoft.com/office/drawing/2014/main" val="4136594202"/>
                    </a:ext>
                  </a:extLst>
                </a:gridCol>
              </a:tblGrid>
              <a:tr h="85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Expected Output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963802"/>
                  </a:ext>
                </a:extLst>
              </a:tr>
              <a:tr h="85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SignUp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 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Success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403773"/>
                  </a:ext>
                </a:extLst>
              </a:tr>
              <a:tr h="85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 Flashcard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“Photosynthesis”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AI-generated Q&amp;A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710120"/>
                  </a:ext>
                </a:extLst>
              </a:tr>
              <a:tr h="85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Review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Due cards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 recall sequence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6151132"/>
                  </a:ext>
                </a:extLst>
              </a:tr>
              <a:tr h="85737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TC4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Creation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“Math”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Subject Created in firebase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869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717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7DA8F9-B9FB-5E43-7CD4-23C78D2519A5}"/>
              </a:ext>
            </a:extLst>
          </p:cNvPr>
          <p:cNvSpPr txBox="1"/>
          <p:nvPr/>
        </p:nvSpPr>
        <p:spPr>
          <a:xfrm>
            <a:off x="2097876" y="86549"/>
            <a:ext cx="8351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0CDA78-E8DE-479E-9CDB-5151844E0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587" y="1817157"/>
            <a:ext cx="8799871" cy="269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Response time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&lt; 2 sec per flashcard generation.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SM-2 accuracy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94% scheduling precision.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Firestore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read/write latency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150ms average.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App stability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98% uptime during testing.</a:t>
            </a:r>
          </a:p>
        </p:txBody>
      </p:sp>
    </p:spTree>
    <p:extLst>
      <p:ext uri="{BB962C8B-B14F-4D97-AF65-F5344CB8AC3E}">
        <p14:creationId xmlns:p14="http://schemas.microsoft.com/office/powerpoint/2010/main" val="89311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973466-DFCC-C558-5308-F925E07E2ADF}"/>
              </a:ext>
            </a:extLst>
          </p:cNvPr>
          <p:cNvSpPr txBox="1"/>
          <p:nvPr/>
        </p:nvSpPr>
        <p:spPr>
          <a:xfrm>
            <a:off x="1686232" y="313242"/>
            <a:ext cx="8819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Paper Details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704576-14E9-657B-E98D-584ACCF81ACB}"/>
              </a:ext>
            </a:extLst>
          </p:cNvPr>
          <p:cNvSpPr txBox="1"/>
          <p:nvPr/>
        </p:nvSpPr>
        <p:spPr>
          <a:xfrm>
            <a:off x="1686231" y="2064775"/>
            <a:ext cx="9925665" cy="3578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			: </a:t>
            </a:r>
            <a:r>
              <a:rPr lang="en-US" sz="2300" dirty="0"/>
              <a:t>Unveiling the Art of Effective Learning through Spaced 			   Repetition and Evidence-Based Techniques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		: </a:t>
            </a:r>
            <a:r>
              <a:rPr lang="en-IN" sz="2800" dirty="0"/>
              <a:t>Kshitij Narkhede</a:t>
            </a:r>
          </a:p>
          <a:p>
            <a:pPr algn="just">
              <a:lnSpc>
                <a:spcPct val="15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Journal/Conference	: </a:t>
            </a:r>
            <a:r>
              <a:rPr lang="en-IN" sz="2800" dirty="0"/>
              <a:t>2024 IEEE International Conference</a:t>
            </a:r>
          </a:p>
          <a:p>
            <a:pPr algn="just">
              <a:lnSpc>
                <a:spcPct val="15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			: 2024</a:t>
            </a:r>
          </a:p>
          <a:p>
            <a:pPr algn="just">
              <a:lnSpc>
                <a:spcPct val="150000"/>
              </a:lnSpc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		: IEEE</a:t>
            </a:r>
          </a:p>
        </p:txBody>
      </p:sp>
    </p:spTree>
    <p:extLst>
      <p:ext uri="{BB962C8B-B14F-4D97-AF65-F5344CB8AC3E}">
        <p14:creationId xmlns:p14="http://schemas.microsoft.com/office/powerpoint/2010/main" val="3410130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67EBD9-0845-1D4F-EC31-24F84368F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BD171-BEC4-BDF4-5EF6-6E02565F0A62}"/>
              </a:ext>
            </a:extLst>
          </p:cNvPr>
          <p:cNvSpPr txBox="1"/>
          <p:nvPr/>
        </p:nvSpPr>
        <p:spPr>
          <a:xfrm>
            <a:off x="4182314" y="145542"/>
            <a:ext cx="8351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7EFFD0-A80A-E1F7-6554-9A0DF7727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3" y="1068872"/>
            <a:ext cx="7967133" cy="2925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FB8CB2-4A0F-1BA6-7133-3C91C2517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434" y="3805082"/>
            <a:ext cx="7967132" cy="269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6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BFAA90-6271-A175-C298-1D6D7C209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E7B5A0-71DD-6ADD-AB48-435B846492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422787"/>
            <a:ext cx="9999406" cy="2418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492BF4-6AB6-588C-7554-049B76997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3" y="3206257"/>
            <a:ext cx="9999406" cy="322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35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37C48-C55B-1F1F-55E8-175950A53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7E7202-B119-F82B-A4BA-B2E25B827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419" y="144505"/>
            <a:ext cx="10628671" cy="32844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F52638-5D1F-5AB9-312A-4E6FEE44C2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95" y="3510088"/>
            <a:ext cx="10520517" cy="2626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527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BDC03-2F41-222C-2ABD-39AF876EE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958BA9-6127-BD92-6161-8748B3C23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34" y="3244645"/>
            <a:ext cx="10408826" cy="3165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9C48AB-D96E-5F64-6DCD-D57B6ACB64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38" y="662134"/>
            <a:ext cx="10491021" cy="217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94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890FD4-2980-B86A-036A-2CC69AB1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BCCF74-1B4D-4004-30E9-AAF86E6B7440}"/>
              </a:ext>
            </a:extLst>
          </p:cNvPr>
          <p:cNvSpPr txBox="1"/>
          <p:nvPr/>
        </p:nvSpPr>
        <p:spPr>
          <a:xfrm>
            <a:off x="2097876" y="86549"/>
            <a:ext cx="83515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Scope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905EA7-5B8F-6C1F-A1C9-D6A184530E52}"/>
              </a:ext>
            </a:extLst>
          </p:cNvPr>
          <p:cNvSpPr txBox="1"/>
          <p:nvPr/>
        </p:nvSpPr>
        <p:spPr>
          <a:xfrm>
            <a:off x="1249680" y="1135087"/>
            <a:ext cx="9692640" cy="5240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Our System combines proven memory techniques with modern 	technology to deliver personalized, offline, and smart learning.</a:t>
            </a:r>
          </a:p>
          <a:p>
            <a:pPr>
              <a:lnSpc>
                <a:spcPct val="150000"/>
              </a:lnSpc>
              <a:buNone/>
            </a:pPr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Flutter app full deployment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Gamification features (XP, badges)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PDF or image-based flashcard input via OCR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sync &amp; backup options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advanced AI-driven scheduling</a:t>
            </a:r>
          </a:p>
        </p:txBody>
      </p:sp>
    </p:spTree>
    <p:extLst>
      <p:ext uri="{BB962C8B-B14F-4D97-AF65-F5344CB8AC3E}">
        <p14:creationId xmlns:p14="http://schemas.microsoft.com/office/powerpoint/2010/main" val="1477811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BA93BB-A59A-AB06-A512-D45E24402EB1}"/>
              </a:ext>
            </a:extLst>
          </p:cNvPr>
          <p:cNvSpPr txBox="1"/>
          <p:nvPr/>
        </p:nvSpPr>
        <p:spPr>
          <a:xfrm>
            <a:off x="4175760" y="0"/>
            <a:ext cx="3403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7C2A-B7A0-84C1-9B37-1D4D68B0042D}"/>
              </a:ext>
            </a:extLst>
          </p:cNvPr>
          <p:cNvSpPr txBox="1"/>
          <p:nvPr/>
        </p:nvSpPr>
        <p:spPr>
          <a:xfrm>
            <a:off x="701040" y="923330"/>
            <a:ext cx="10789920" cy="5866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P. Wozniak and E.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Gorzelanczyk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"Optimization of learning: testing of the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SuperMemo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algorithm," Acta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Neurobiologiae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64, no. 2, pp. 189–200, 2023.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S. Park and M. Takayama, "Offline EdTech Tools for Rural Learners," International Journal of Computer Applications, vol. 182, no. 9, pp. 12–18, 2024.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Y. Kim et al., "Comparing Spaced Repetition Algorithms for Learning Retention," IEEE Transactions on Learning Technologies, vol. 16, no. 1, pp. 76–85, Jan.–Mar. 2023.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M. Ahmad and R. Saxena, "Active Recall-Based Learning Systems for Education," Elsevier Journal of Educational Technology, vol. 45, no. 4, pp. 302–309, 2023.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[5] J. Zhang et al., "AI-Powered Educational Flashcard Generation Using GPT Models,"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arXiv:2312.06789, 2023. 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R. Sharma and P. Mehta, "SM-2 Algorithm Implementation in Python for Learning Applications," Springer Lecture Notes in Computer Science, vol. 13876, pp. 93–104, 2023.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[7] S. Banerjee et al., "A Comparative Study of Learning Systems Based on Memory Models," IEEE Access, vol. 11, pp. 123456–123465, 2023. </a:t>
            </a:r>
          </a:p>
        </p:txBody>
      </p:sp>
    </p:spTree>
    <p:extLst>
      <p:ext uri="{BB962C8B-B14F-4D97-AF65-F5344CB8AC3E}">
        <p14:creationId xmlns:p14="http://schemas.microsoft.com/office/powerpoint/2010/main" val="2005112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9B1505C-15A0-87C5-2E6F-45A001E73484}"/>
              </a:ext>
            </a:extLst>
          </p:cNvPr>
          <p:cNvSpPr txBox="1"/>
          <p:nvPr/>
        </p:nvSpPr>
        <p:spPr>
          <a:xfrm>
            <a:off x="111760" y="671126"/>
            <a:ext cx="1219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S. Banerjee et al., "A Comparative Study of Learning Systems Based on Memory Models," IEEE Access, vol. 11, pp. 123456–123465,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V. Patel, "An Interactive Learning Assistant for Students Using Flashcards," International Journal of Engineering Research, vol. 11, no. 5, pp. 220–224,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[9] K. Singh and M. Roy, "Cognitive Science in AI Learning Systems," Cognitive Systems Research, vol. 79, pp. 144–150,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 A. Gupta et al., "Performance Metrics of Spaced Learning in eLearning Platforms," IEEE International Conference on EdTech, 2024.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[11] T. Yamamoto and K. Saito, "Multilingual Flashcard App using NLP," ACM SIGCHI Conference on Human Factors in Computing Systems,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[12] B. Thomas and J. S. Li, "Analysis of Mobile Flashcard Applications," Journal of Educational Computing Research, vol. 61, no. 1, pp. 45–59,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[13] N. Kapoor and D. Arya, "Offline Learning Systems Using Local Storage and SQLite," International Journal of Information Technology, vol. 15, no. 2, pp. 159–165, 2024.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[14] S. Kumar et al., "Memory Retention Boosters using Spaced Learning," Elsevier Computers &amp; Education, vol. 197, Article 104655, 2023.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[15] A. Bhatia, "A Review on Educational AI Systems for Self-paced Learning," Springer AI in Education Journal, vol. 13, no. 3, pp. 110–120, 2023.</a:t>
            </a:r>
          </a:p>
        </p:txBody>
      </p:sp>
    </p:spTree>
    <p:extLst>
      <p:ext uri="{BB962C8B-B14F-4D97-AF65-F5344CB8AC3E}">
        <p14:creationId xmlns:p14="http://schemas.microsoft.com/office/powerpoint/2010/main" val="2401304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C1FD88-73EA-20FE-54C3-AF45B004A630}"/>
              </a:ext>
            </a:extLst>
          </p:cNvPr>
          <p:cNvSpPr txBox="1"/>
          <p:nvPr/>
        </p:nvSpPr>
        <p:spPr>
          <a:xfrm>
            <a:off x="3779520" y="2413337"/>
            <a:ext cx="48801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682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76B3FC-E11C-487D-22EE-6FEC68C9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8AFDD4-FC3C-2E07-8631-B4B3346BA5E3}"/>
              </a:ext>
            </a:extLst>
          </p:cNvPr>
          <p:cNvSpPr txBox="1"/>
          <p:nvPr/>
        </p:nvSpPr>
        <p:spPr>
          <a:xfrm>
            <a:off x="1224115" y="264080"/>
            <a:ext cx="88195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FED8FA-5EF6-A547-A632-479E5E0EDC53}"/>
              </a:ext>
            </a:extLst>
          </p:cNvPr>
          <p:cNvSpPr txBox="1"/>
          <p:nvPr/>
        </p:nvSpPr>
        <p:spPr>
          <a:xfrm>
            <a:off x="1848464" y="1199536"/>
            <a:ext cx="10864645" cy="526297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Objectives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Literature Survey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Problem Statement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System Architecture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Use Case Diagram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Module Description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Algorithm /Methodology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Testing &amp; Validation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400" dirty="0"/>
              <a:t>Performance Analysis</a:t>
            </a:r>
            <a:endParaRPr lang="en-IN" sz="24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Screenshots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Conclusion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Future Work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400" dirty="0"/>
              <a:t>References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366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DC0B5B-4719-2529-DD5B-A51E2906917B}"/>
              </a:ext>
            </a:extLst>
          </p:cNvPr>
          <p:cNvSpPr txBox="1"/>
          <p:nvPr/>
        </p:nvSpPr>
        <p:spPr>
          <a:xfrm>
            <a:off x="3048000" y="203647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7DD37A9-C89D-4D98-732D-3AAE336F5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88" y="1347129"/>
            <a:ext cx="10972800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today’s fast-paced digital learning environment, students face challenges in retaining studied information.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Traditional revision methods lack structure and personalization, leading to poor long-term memory.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Spaced repetition is a scientifically proven technique that enhances learning and recall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SM-2 algorithm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originally used in Anki, automates review scheduling based on learner         performance.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Artificial Intelligence (AI) enables automated flashcard generation from study materials.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proposed system integrates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with SM-2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create an adaptive, intelligent, and user-friendly flashcard application.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platform allows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create, review, and track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progress efficiently — even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offline mode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This innovation aims to make digital learning more engaging, efficient, and accessible for all learners.</a:t>
            </a:r>
          </a:p>
        </p:txBody>
      </p:sp>
    </p:spTree>
    <p:extLst>
      <p:ext uri="{BB962C8B-B14F-4D97-AF65-F5344CB8AC3E}">
        <p14:creationId xmlns:p14="http://schemas.microsoft.com/office/powerpoint/2010/main" val="34322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F933BB-6DD8-3DE1-C957-22E519DB688E}"/>
              </a:ext>
            </a:extLst>
          </p:cNvPr>
          <p:cNvSpPr txBox="1"/>
          <p:nvPr/>
        </p:nvSpPr>
        <p:spPr>
          <a:xfrm>
            <a:off x="4119716" y="323521"/>
            <a:ext cx="4562168" cy="1351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Objectives</a:t>
            </a:r>
            <a:endParaRPr lang="en-IN" sz="6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913641-A035-441C-1EA6-6F78E93A876B}"/>
              </a:ext>
            </a:extLst>
          </p:cNvPr>
          <p:cNvSpPr txBox="1"/>
          <p:nvPr/>
        </p:nvSpPr>
        <p:spPr>
          <a:xfrm>
            <a:off x="2241755" y="1418785"/>
            <a:ext cx="8475406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Develop a flashcard learning app using the SM-2 spaced repetition algorithm.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Provide both manual and AI-assisted flashcard creation.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Enable subject-wise categorization for organized study.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Ensure offline accessibility and user-friendly interface.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F31BC-0A97-D43C-F9C3-10BED523FFA1}"/>
              </a:ext>
            </a:extLst>
          </p:cNvPr>
          <p:cNvSpPr txBox="1"/>
          <p:nvPr/>
        </p:nvSpPr>
        <p:spPr>
          <a:xfrm>
            <a:off x="3814915" y="3319648"/>
            <a:ext cx="4218040" cy="1635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Significance</a:t>
            </a:r>
            <a:endParaRPr lang="en-IN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FBFAF-F7A8-C713-74B5-CA73EB7CB651}"/>
              </a:ext>
            </a:extLst>
          </p:cNvPr>
          <p:cNvSpPr txBox="1"/>
          <p:nvPr/>
        </p:nvSpPr>
        <p:spPr>
          <a:xfrm>
            <a:off x="2241755" y="4663430"/>
            <a:ext cx="8475406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Improves memory retention with scientifically proven spaced repetition.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Saves time through AI-powered flashcard generation.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Supports structured learning across multiple subjects.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Bridges digital education gaps, aligning with </a:t>
            </a:r>
            <a:r>
              <a:rPr lang="en-US" b="1" dirty="0"/>
              <a:t>SDG 4 – Quality Education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16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B55998-D0B9-9635-BFE3-33C6C257901D}"/>
              </a:ext>
            </a:extLst>
          </p:cNvPr>
          <p:cNvSpPr txBox="1"/>
          <p:nvPr/>
        </p:nvSpPr>
        <p:spPr>
          <a:xfrm>
            <a:off x="3461938" y="0"/>
            <a:ext cx="5604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D3AB2-801D-AD69-172E-D3D624DC01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806280"/>
              </p:ext>
            </p:extLst>
          </p:nvPr>
        </p:nvGraphicFramePr>
        <p:xfrm>
          <a:off x="589934" y="1081548"/>
          <a:ext cx="11002296" cy="525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574">
                  <a:extLst>
                    <a:ext uri="{9D8B030D-6E8A-4147-A177-3AD203B41FA5}">
                      <a16:colId xmlns:a16="http://schemas.microsoft.com/office/drawing/2014/main" val="4109790999"/>
                    </a:ext>
                  </a:extLst>
                </a:gridCol>
                <a:gridCol w="3040627">
                  <a:extLst>
                    <a:ext uri="{9D8B030D-6E8A-4147-A177-3AD203B41FA5}">
                      <a16:colId xmlns:a16="http://schemas.microsoft.com/office/drawing/2014/main" val="2390444819"/>
                    </a:ext>
                  </a:extLst>
                </a:gridCol>
                <a:gridCol w="2460521">
                  <a:extLst>
                    <a:ext uri="{9D8B030D-6E8A-4147-A177-3AD203B41FA5}">
                      <a16:colId xmlns:a16="http://schemas.microsoft.com/office/drawing/2014/main" val="2753254672"/>
                    </a:ext>
                  </a:extLst>
                </a:gridCol>
                <a:gridCol w="2750574">
                  <a:extLst>
                    <a:ext uri="{9D8B030D-6E8A-4147-A177-3AD203B41FA5}">
                      <a16:colId xmlns:a16="http://schemas.microsoft.com/office/drawing/2014/main" val="1772700630"/>
                    </a:ext>
                  </a:extLst>
                </a:gridCol>
              </a:tblGrid>
              <a:tr h="44245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Title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91318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Spaced Repetition Systems for Efficient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K. Smith, J. Brown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Proves spaced repetition increases retention; validated in multiple student groups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Mostly focused on online tools like Anki; lacks offline solutions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46413"/>
                  </a:ext>
                </a:extLst>
              </a:tr>
              <a:tr h="8948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Effectiveness of SM-2 Algorithm in Student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M. Patel, R. Verma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Shows SM-2 is simple, reliable for memory scheduling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Limited experiments; not customized for non-technical learners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31292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Adaptive Learning with Flashcards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S. Gupta, A. Roy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Personalized flashcards improve exam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Requires cloud-based infrastructure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3029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Active Recall-Based Learning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L. Johnson, P. White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Demonstrates active recall is better than passive rereading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Does not provide tracking or analytics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93226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AI-Powered Flashcard Generation Using GPT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C. Lee, T. Nguyen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Proves GPT can create meaningful flashcards from raw 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Needs internet access and high compute resources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0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316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8D2A6-8CF4-A9CB-20BE-0834BFAA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1C6254-34F2-36DF-0008-43BF9BEB3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122170"/>
              </p:ext>
            </p:extLst>
          </p:nvPr>
        </p:nvGraphicFramePr>
        <p:xfrm>
          <a:off x="589934" y="808703"/>
          <a:ext cx="11002296" cy="49667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574">
                  <a:extLst>
                    <a:ext uri="{9D8B030D-6E8A-4147-A177-3AD203B41FA5}">
                      <a16:colId xmlns:a16="http://schemas.microsoft.com/office/drawing/2014/main" val="4109790999"/>
                    </a:ext>
                  </a:extLst>
                </a:gridCol>
                <a:gridCol w="3030795">
                  <a:extLst>
                    <a:ext uri="{9D8B030D-6E8A-4147-A177-3AD203B41FA5}">
                      <a16:colId xmlns:a16="http://schemas.microsoft.com/office/drawing/2014/main" val="2390444819"/>
                    </a:ext>
                  </a:extLst>
                </a:gridCol>
                <a:gridCol w="2470353">
                  <a:extLst>
                    <a:ext uri="{9D8B030D-6E8A-4147-A177-3AD203B41FA5}">
                      <a16:colId xmlns:a16="http://schemas.microsoft.com/office/drawing/2014/main" val="2753254672"/>
                    </a:ext>
                  </a:extLst>
                </a:gridCol>
                <a:gridCol w="2750574">
                  <a:extLst>
                    <a:ext uri="{9D8B030D-6E8A-4147-A177-3AD203B41FA5}">
                      <a16:colId xmlns:a16="http://schemas.microsoft.com/office/drawing/2014/main" val="1772700630"/>
                    </a:ext>
                  </a:extLst>
                </a:gridCol>
              </a:tblGrid>
              <a:tr h="4694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Title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91318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Offline Learning Tools for Rural Education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H. Kumar, D. Singh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Highlights need for offline-first apps for low connectivity areas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No practical flashcard application provided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46413"/>
                  </a:ext>
                </a:extLst>
              </a:tr>
              <a:tr h="8948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Neural Scheduling for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F. Zhang, Y. 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Compares SM-2 with neural networks; shows SM-2 still effective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Neural models too heavy; SM-2 not tested in desktop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31292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Intelligent Tutoring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A. Fernandez, R. Silva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Provides adaptive testing and learning paths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Very complex; not lightweight for students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3029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Gamification in Learning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N. Kaur, S. Mehta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Rewards improve student motivation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Over-focus on games may distract from core learning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93226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Graph-Based Student Performance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J. Park, L. Chen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Shows data visualization improves self-reflection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Often requires cloud storage and dashboards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0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78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543C8-DC24-448C-94B4-8AFD5BCA5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27A36D-5883-0418-1CC7-A3614A3403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097240"/>
              </p:ext>
            </p:extLst>
          </p:nvPr>
        </p:nvGraphicFramePr>
        <p:xfrm>
          <a:off x="589934" y="789039"/>
          <a:ext cx="11002296" cy="4954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0574">
                  <a:extLst>
                    <a:ext uri="{9D8B030D-6E8A-4147-A177-3AD203B41FA5}">
                      <a16:colId xmlns:a16="http://schemas.microsoft.com/office/drawing/2014/main" val="4109790999"/>
                    </a:ext>
                  </a:extLst>
                </a:gridCol>
                <a:gridCol w="2961969">
                  <a:extLst>
                    <a:ext uri="{9D8B030D-6E8A-4147-A177-3AD203B41FA5}">
                      <a16:colId xmlns:a16="http://schemas.microsoft.com/office/drawing/2014/main" val="2390444819"/>
                    </a:ext>
                  </a:extLst>
                </a:gridCol>
                <a:gridCol w="2539179">
                  <a:extLst>
                    <a:ext uri="{9D8B030D-6E8A-4147-A177-3AD203B41FA5}">
                      <a16:colId xmlns:a16="http://schemas.microsoft.com/office/drawing/2014/main" val="2753254672"/>
                    </a:ext>
                  </a:extLst>
                </a:gridCol>
                <a:gridCol w="2750574">
                  <a:extLst>
                    <a:ext uri="{9D8B030D-6E8A-4147-A177-3AD203B41FA5}">
                      <a16:colId xmlns:a16="http://schemas.microsoft.com/office/drawing/2014/main" val="1772700630"/>
                    </a:ext>
                  </a:extLst>
                </a:gridCol>
              </a:tblGrid>
              <a:tr h="42032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Title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Authors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Disadvantage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191318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Educational Data Mining in Revision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S. Banerjee, A. Rao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Analyzes student recall data for personalization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Requires large datasets; not suited for small apps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846413"/>
                  </a:ext>
                </a:extLst>
              </a:tr>
              <a:tr h="8948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AI-Driven EdTech Platforms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M. Silva, P. Costa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Integrates AI question generation in large systems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Heavy server dependency; not usable offline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731292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Mobile Learning through Spaced Repetition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R. Miller, A. Wright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Mobile flashcards increase learning accessibility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Lacks desktop or cross-platform coverage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3029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Active Recall + Spaced Repetition Combination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G. Ahmed, S. Hussain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Combining recall and SM-2 boosts retention further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Did not implement performance analytics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393226"/>
                  </a:ext>
                </a:extLst>
              </a:tr>
              <a:tr h="87702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Lightweight Offline EdTech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dirty="0"/>
                        <a:t>V. Sharma, P. Jain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Advocates simple, offline tools for real-world students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Very few prototypes, mostly conceptual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90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406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10E87F-F904-4FC3-2344-5463EB254A32}"/>
              </a:ext>
            </a:extLst>
          </p:cNvPr>
          <p:cNvSpPr txBox="1"/>
          <p:nvPr/>
        </p:nvSpPr>
        <p:spPr>
          <a:xfrm>
            <a:off x="2871017" y="142586"/>
            <a:ext cx="70300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6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roblem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F3AD3-3F40-7331-72FF-F4A08A422973}"/>
              </a:ext>
            </a:extLst>
          </p:cNvPr>
          <p:cNvSpPr txBox="1"/>
          <p:nvPr/>
        </p:nvSpPr>
        <p:spPr>
          <a:xfrm>
            <a:off x="1563329" y="1502377"/>
            <a:ext cx="9409472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Students often </a:t>
            </a:r>
            <a:r>
              <a:rPr lang="en-US" b="1" dirty="0"/>
              <a:t>forget most of what they study</a:t>
            </a:r>
            <a:r>
              <a:rPr lang="en-US" dirty="0"/>
              <a:t> due to ineffective revision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Existing e-learning platforms lack </a:t>
            </a:r>
            <a:r>
              <a:rPr lang="en-US" b="1" dirty="0"/>
              <a:t>personalized and adaptive learning mechanisms</a:t>
            </a:r>
            <a:r>
              <a:rPr lang="en-US" dirty="0"/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flashcard applications require </a:t>
            </a:r>
            <a:r>
              <a:rPr lang="en-US" b="1" dirty="0"/>
              <a:t>constant internet access</a:t>
            </a:r>
            <a:r>
              <a:rPr lang="en-US" dirty="0"/>
              <a:t>, limiting accessibility for many students.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Current systems </a:t>
            </a:r>
            <a:r>
              <a:rPr lang="en-US" b="1" dirty="0"/>
              <a:t>do not integrate AI</a:t>
            </a:r>
            <a:r>
              <a:rPr lang="en-US" dirty="0"/>
              <a:t> for intelligent flashcard generation or adaptive review scheduling.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Learners face difficulties in </a:t>
            </a:r>
            <a:r>
              <a:rPr lang="en-US" b="1" dirty="0"/>
              <a:t>organizing subjects</a:t>
            </a:r>
            <a:r>
              <a:rPr lang="en-US" dirty="0"/>
              <a:t> and managing multiple topics effectively.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 lack of </a:t>
            </a:r>
            <a:r>
              <a:rPr lang="en-US" b="1" dirty="0"/>
              <a:t>data-driven feedback</a:t>
            </a:r>
            <a:r>
              <a:rPr lang="en-US" dirty="0"/>
              <a:t> to track learning progress and memory retention.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Hence, a need arises for a </a:t>
            </a:r>
            <a:r>
              <a:rPr lang="en-US" b="1" dirty="0"/>
              <a:t>smart, AI-powered, offline-capable learning system</a:t>
            </a:r>
            <a:r>
              <a:rPr lang="en-US" dirty="0"/>
              <a:t> using </a:t>
            </a:r>
            <a:r>
              <a:rPr lang="en-US" b="1" dirty="0"/>
              <a:t>spaced repetition</a:t>
            </a:r>
            <a:r>
              <a:rPr lang="en-US" dirty="0"/>
              <a:t> to enhance memory retention and self-paced learning.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1992</Words>
  <Application>Microsoft Office PowerPoint</Application>
  <PresentationFormat>Widescreen</PresentationFormat>
  <Paragraphs>236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 New Roman</vt:lpstr>
      <vt:lpstr>Wingdings</vt:lpstr>
      <vt:lpstr>Office Theme</vt:lpstr>
      <vt:lpstr>An AI-Powered Flashcard Learning System Using SM-2 Spaced Repetition for Enhanced Student Memory Retention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 S</dc:creator>
  <cp:lastModifiedBy>VIGNESH S</cp:lastModifiedBy>
  <cp:revision>12</cp:revision>
  <dcterms:created xsi:type="dcterms:W3CDTF">2025-08-07T14:18:25Z</dcterms:created>
  <dcterms:modified xsi:type="dcterms:W3CDTF">2025-10-26T13:39:09Z</dcterms:modified>
</cp:coreProperties>
</file>