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84" r:id="rId1"/>
  </p:sldMasterIdLst>
  <p:notesMasterIdLst>
    <p:notesMasterId r:id="rId14"/>
  </p:notesMasterIdLst>
  <p:sldIdLst>
    <p:sldId id="256" r:id="rId2"/>
    <p:sldId id="270" r:id="rId3"/>
    <p:sldId id="271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  <p:sldId id="272" r:id="rId13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588" autoAdjust="0"/>
    <p:restoredTop sz="94364" autoAdjust="0"/>
  </p:normalViewPr>
  <p:slideViewPr>
    <p:cSldViewPr>
      <p:cViewPr varScale="1">
        <p:scale>
          <a:sx n="81" d="100"/>
          <a:sy n="81" d="100"/>
        </p:scale>
        <p:origin x="-276" y="-84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pPr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602598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9174725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591418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9876736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50939517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6632993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15211731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947233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012820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3612856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2599530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22831076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284851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5125559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5227969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224726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40098250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pPr/>
              <a:t>9/13/2025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US" spc="10" smtClean="0"/>
              <a:pPr marL="38100">
                <a:lnSpc>
                  <a:spcPct val="100000"/>
                </a:lnSpc>
                <a:spcBef>
                  <a:spcPts val="55"/>
                </a:spcBef>
              </a:pPr>
              <a:t>‹#›</a:t>
            </a:fld>
            <a:endParaRPr lang="en-US" spc="10" dirty="0"/>
          </a:p>
        </p:txBody>
      </p:sp>
    </p:spTree>
    <p:extLst>
      <p:ext uri="{BB962C8B-B14F-4D97-AF65-F5344CB8AC3E}">
        <p14:creationId xmlns:p14="http://schemas.microsoft.com/office/powerpoint/2010/main" xmlns="" val="1815787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4267200" y="205737"/>
            <a:ext cx="7315200" cy="223266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r>
              <a:rPr lang="en-US" b="1" i="0" dirty="0"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12"/>
          </p:nvPr>
        </p:nvSpPr>
        <p:spPr>
          <a:xfrm>
            <a:off x="10608958" y="5979017"/>
            <a:ext cx="551167" cy="160941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D55ADE35-C35B-07C1-F5AA-C33B3DDB802E}"/>
              </a:ext>
            </a:extLst>
          </p:cNvPr>
          <p:cNvSpPr txBox="1"/>
          <p:nvPr/>
        </p:nvSpPr>
        <p:spPr>
          <a:xfrm>
            <a:off x="2554542" y="3314150"/>
            <a:ext cx="8610600" cy="2677656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NAME: </a:t>
            </a:r>
            <a:r>
              <a:rPr lang="en-US" sz="2400" b="1" dirty="0" smtClean="0"/>
              <a:t>VIGNESH S</a:t>
            </a:r>
            <a:endParaRPr lang="en-US" sz="2400" b="1" dirty="0"/>
          </a:p>
          <a:p>
            <a:r>
              <a:rPr lang="en-US" sz="2400" b="1" dirty="0"/>
              <a:t>REGISTER NO AND NMID</a:t>
            </a:r>
            <a:r>
              <a:rPr lang="en-US" sz="2400" b="1" dirty="0" smtClean="0"/>
              <a:t>: 222403040 / C1B13E2BC9CFE6AB3D049561B75397F8 </a:t>
            </a:r>
            <a:endParaRPr lang="en-US" sz="2400" b="1" dirty="0">
              <a:cs typeface="Calibri"/>
            </a:endParaRPr>
          </a:p>
          <a:p>
            <a:r>
              <a:rPr lang="en-US" sz="2400" b="1" dirty="0"/>
              <a:t>DEPARTMENT: </a:t>
            </a:r>
            <a:r>
              <a:rPr lang="en-US" sz="2400" b="1" dirty="0" smtClean="0"/>
              <a:t>B.SC (COMPUTER SCIENCE)</a:t>
            </a:r>
            <a:endParaRPr lang="en-US" sz="2400" b="1" dirty="0"/>
          </a:p>
          <a:p>
            <a:r>
              <a:rPr lang="en-US" sz="2400" b="1" dirty="0"/>
              <a:t>COLLEGE: </a:t>
            </a:r>
            <a:r>
              <a:rPr lang="en-US" sz="2400" b="1" dirty="0" smtClean="0"/>
              <a:t>SRIRAM COLLEGE OF ARTS AND SCIENCE / MADRAS OF UNIVERSITY</a:t>
            </a:r>
            <a:endParaRPr lang="en-US" sz="2400" b="1" dirty="0"/>
          </a:p>
          <a:p>
            <a:r>
              <a:rPr lang="en-US" sz="2400" b="1" dirty="0"/>
              <a:t>           </a:t>
            </a:r>
            <a:endParaRPr lang="en-IN" sz="2400" b="1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90138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>
                <a:latin typeface="Arial Black" panose="020B0A04020102020204" pitchFamily="34" charset="0"/>
              </a:rPr>
              <a:t>RESULTS AND SCREENSHOTS</a:t>
            </a:r>
            <a:endParaRPr sz="4250" dirty="0">
              <a:latin typeface="Arial Black" panose="020B0A040201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xmlns="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739775" y="1707568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Website loads correctly in browsers without errors.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Sections display clearly with responsive adjustments.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Screenshots (homepage, skills, projects, contact) illustrate the outcome.</a:t>
            </a:r>
          </a:p>
        </p:txBody>
      </p:sp>
      <p:pic>
        <p:nvPicPr>
          <p:cNvPr id="5" name="Picture 4" descr="photo.jpg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983" y="2857496"/>
            <a:ext cx="5500727" cy="364333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477777"/>
            <a:ext cx="4578668" cy="56746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>
                <a:latin typeface="Arial Black" panose="020B0A04020102020204" pitchFamily="34" charset="0"/>
              </a:rPr>
              <a:t>CONCLUSION</a:t>
            </a:r>
            <a:endParaRPr dirty="0">
              <a:latin typeface="Arial Black" panose="020B0A040201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752600" y="1981200"/>
            <a:ext cx="90678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The portfolio addresses the challenge of professional self-presentation.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Demonstrates </a:t>
            </a:r>
            <a:r>
              <a:rPr lang="en-US" sz="2800" b="1" dirty="0"/>
              <a:t>front-end development skills</a:t>
            </a:r>
            <a:r>
              <a:rPr lang="en-US" sz="2800" dirty="0"/>
              <a:t> and </a:t>
            </a:r>
            <a:r>
              <a:rPr lang="en-US" sz="2800" b="1" dirty="0"/>
              <a:t>design thinking</a:t>
            </a:r>
            <a:r>
              <a:rPr lang="en-US" sz="28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Acts as a career tool for job applications and networking.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dirty="0"/>
              <a:t>Can be enhanced with future additions (backend integration, blogs, analytics).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Arial Black" panose="020B0A04020102020204" pitchFamily="34" charset="0"/>
              </a:rPr>
              <a:t>GITHUB LINK</a:t>
            </a:r>
            <a:endParaRPr lang="en-US" dirty="0"/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1707862" y="2286000"/>
            <a:ext cx="9144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Repository contains complete source code and deployable files.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Ensures transparency and easy access for recruiters.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Provides version history and collaboration options.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 demo or GitHub Pages link can be shared for direct viewing.</a:t>
            </a:r>
          </a:p>
        </p:txBody>
      </p:sp>
    </p:spTree>
    <p:extLst>
      <p:ext uri="{BB962C8B-B14F-4D97-AF65-F5344CB8AC3E}">
        <p14:creationId xmlns:p14="http://schemas.microsoft.com/office/powerpoint/2010/main" xmlns="" val="338326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5014595" cy="447558"/>
          </a:xfrm>
          <a:prstGeom prst="rect">
            <a:avLst/>
          </a:prstGeom>
          <a:effectLst/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 TITLE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371600" y="2590800"/>
            <a:ext cx="9677400" cy="21236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6600" dirty="0">
                <a:latin typeface="Gabriola" panose="04040605051002020D02" pitchFamily="82" charset="0"/>
              </a:rPr>
              <a:t>Design and Development of a Digital Portfolio Website</a:t>
            </a:r>
          </a:p>
        </p:txBody>
      </p:sp>
    </p:spTree>
    <p:extLst>
      <p:ext uri="{BB962C8B-B14F-4D97-AF65-F5344CB8AC3E}">
        <p14:creationId xmlns:p14="http://schemas.microsoft.com/office/powerpoint/2010/main" xmlns="" val="39076642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927094"/>
            <a:ext cx="2043747" cy="44755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AGENDA</a:t>
            </a:r>
            <a:endParaRPr sz="2800" b="1" dirty="0">
              <a:latin typeface="Arial Black" panose="020B0A04020102020204" pitchFamily="34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514600" y="1381579"/>
            <a:ext cx="7162800" cy="4832092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endParaRPr lang="en-US" sz="2800" b="1" dirty="0" smtClean="0">
              <a:latin typeface="Castellar" panose="020A0402060406010301" pitchFamily="18" charset="0"/>
              <a:cs typeface="Times New Roman" panose="02020603050405020304" pitchFamily="18" charset="0"/>
            </a:endParaRP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Problem Statement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Project Overview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End Users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Tools and Technologies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Features and Functionality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Results and Screenshots</a:t>
            </a:r>
          </a:p>
          <a:p>
            <a:pPr>
              <a:buFont typeface="+mj-lt"/>
              <a:buAutoNum type="arabicPeriod"/>
            </a:pP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Conclusion</a:t>
            </a:r>
          </a:p>
          <a:p>
            <a:pPr>
              <a:buFont typeface="+mj-lt"/>
              <a:buAutoNum type="arabicPeriod"/>
            </a:pPr>
            <a:r>
              <a:rPr lang="en-US" sz="2800" b="1" dirty="0" err="1" smtClean="0">
                <a:latin typeface="Castellar" panose="020A0402060406010301" pitchFamily="18" charset="0"/>
                <a:cs typeface="Times New Roman" panose="02020603050405020304" pitchFamily="18" charset="0"/>
              </a:rPr>
              <a:t>Github</a:t>
            </a:r>
            <a:r>
              <a:rPr lang="en-US" sz="2800" b="1" dirty="0" smtClean="0">
                <a:latin typeface="Castellar" panose="020A0402060406010301" pitchFamily="18" charset="0"/>
                <a:cs typeface="Times New Roman" panose="02020603050405020304" pitchFamily="18" charset="0"/>
              </a:rPr>
              <a:t> Link</a:t>
            </a:r>
          </a:p>
          <a:p>
            <a:endParaRPr lang="en-IN" sz="2800" b="1" dirty="0">
              <a:latin typeface="Castellar" panose="020A0402060406010301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623850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991600" y="3309937"/>
            <a:ext cx="2600071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2800" b="1" dirty="0" smtClean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PROBLEM</a:t>
            </a:r>
            <a:r>
              <a:rPr lang="en-US" sz="4250" dirty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STATEMENT</a:t>
            </a:r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dirty="0" smtClean="0"/>
          </a:p>
          <a:p>
            <a:r>
              <a:rPr lang="en-US" dirty="0" smtClean="0"/>
              <a:t>In the modern digital era, students and professionals require an accessible and visually appealing way to present their skills and accomplishments.</a:t>
            </a:r>
          </a:p>
          <a:p>
            <a:r>
              <a:rPr lang="en-US" dirty="0" smtClean="0"/>
              <a:t>Traditional resumes often fail to showcase creativity, interactivity, and real project outcomes.</a:t>
            </a:r>
          </a:p>
          <a:p>
            <a:r>
              <a:rPr lang="en-US" dirty="0" smtClean="0"/>
              <a:t>A portfolio website bridges this gap by enabling interactive presentation of work, coding abilities, and design sensibilities.</a:t>
            </a:r>
          </a:p>
          <a:p>
            <a:r>
              <a:rPr lang="en-US" dirty="0" smtClean="0"/>
              <a:t>This project addresses the problem by creating a personal portfolio website that is responsive, professional, and easy to update.</a:t>
            </a: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PROJECT</a:t>
            </a:r>
            <a:r>
              <a:rPr lang="en-US" sz="4250" spc="5" dirty="0" smtClean="0"/>
              <a:t> </a:t>
            </a:r>
            <a:r>
              <a:rPr sz="2800" b="1" dirty="0">
                <a:latin typeface="Arial Black" panose="020B0A04020102020204" pitchFamily="34" charset="0"/>
                <a:ea typeface="+mn-ea"/>
                <a:cs typeface="Times New Roman" panose="02020603050405020304" pitchFamily="18" charset="0"/>
              </a:rPr>
              <a:t>OVERVIEW</a:t>
            </a: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pPr marL="38100">
                <a:lnSpc>
                  <a:spcPct val="100000"/>
                </a:lnSpc>
                <a:spcBef>
                  <a:spcPts val="55"/>
                </a:spcBef>
              </a:pPr>
              <a:t>5</a:t>
            </a:fld>
            <a:endParaRPr spc="10" dirty="0"/>
          </a:p>
        </p:txBody>
      </p:sp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740910" y="2133600"/>
            <a:ext cx="6715125" cy="292387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Project Title</a:t>
            </a:r>
            <a:r>
              <a:rPr lang="en-US" altLang="en-US" sz="2800" dirty="0">
                <a:latin typeface="Arial" panose="020B0604020202020204" pitchFamily="34" charset="0"/>
              </a:rPr>
              <a:t>: </a:t>
            </a:r>
            <a:r>
              <a:rPr lang="en-US" sz="3200" b="1" dirty="0">
                <a:latin typeface="Gabriola" panose="04040605051002020D02" pitchFamily="82" charset="0"/>
              </a:rPr>
              <a:t>Design and Development of a Digital Portfolio Website</a:t>
            </a:r>
            <a:endParaRPr lang="en-US" sz="2400" b="1" dirty="0">
              <a:latin typeface="Gabriola" panose="04040605051002020D02" pitchFamily="82" charset="0"/>
            </a:endParaRP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 smtClean="0">
                <a:latin typeface="Calibri" panose="020F0502020204030204" pitchFamily="34" charset="0"/>
                <a:cs typeface="Calibri" panose="020F0502020204030204" pitchFamily="34" charset="0"/>
              </a:rPr>
              <a:t>A 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responsive website built with core web technologies.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Contains sections like About Me, Skills, Projects, and Contact.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Highlights both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technical expertise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 and </a:t>
            </a:r>
            <a:r>
              <a:rPr lang="en-US" altLang="en-US" sz="2000" b="1" dirty="0">
                <a:latin typeface="Calibri" panose="020F0502020204030204" pitchFamily="34" charset="0"/>
                <a:cs typeface="Calibri" panose="020F0502020204030204" pitchFamily="34" charset="0"/>
              </a:rPr>
              <a:t>design sense</a:t>
            </a: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pPr marL="457200" lvl="0" indent="-4572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Functions as a living resume that can be updated over time</a:t>
            </a:r>
            <a:r>
              <a:rPr lang="en-US" altLang="en-US" sz="2000" dirty="0">
                <a:latin typeface="Arial" panose="020B0604020202020204" pitchFamily="34" charset="0"/>
              </a:rPr>
              <a:t>.</a:t>
            </a:r>
          </a:p>
        </p:txBody>
      </p:sp>
      <p:grpSp>
        <p:nvGrpSpPr>
          <p:cNvPr id="15" name="object 2"/>
          <p:cNvGrpSpPr/>
          <p:nvPr/>
        </p:nvGrpSpPr>
        <p:grpSpPr>
          <a:xfrm>
            <a:off x="9366539" y="3366191"/>
            <a:ext cx="2943225" cy="3239829"/>
            <a:chOff x="8658225" y="2647950"/>
            <a:chExt cx="3533775" cy="3810000"/>
          </a:xfrm>
        </p:grpSpPr>
        <p:sp>
          <p:nvSpPr>
            <p:cNvPr id="16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8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457200" y="609600"/>
            <a:ext cx="6234748" cy="50911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>
                <a:latin typeface="Arial Black" panose="020B0A04020102020204" pitchFamily="34" charset="0"/>
              </a:rPr>
              <a:t>W</a:t>
            </a:r>
            <a:r>
              <a:rPr sz="3200" spc="-20" dirty="0">
                <a:latin typeface="Arial Black" panose="020B0A04020102020204" pitchFamily="34" charset="0"/>
              </a:rPr>
              <a:t>H</a:t>
            </a:r>
            <a:r>
              <a:rPr sz="3200" spc="20" dirty="0">
                <a:latin typeface="Arial Black" panose="020B0A04020102020204" pitchFamily="34" charset="0"/>
              </a:rPr>
              <a:t>O</a:t>
            </a:r>
            <a:r>
              <a:rPr sz="3200" spc="-2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AR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10" dirty="0">
                <a:latin typeface="Arial Black" panose="020B0A04020102020204" pitchFamily="34" charset="0"/>
              </a:rPr>
              <a:t>T</a:t>
            </a:r>
            <a:r>
              <a:rPr sz="3200" spc="-15" dirty="0">
                <a:latin typeface="Arial Black" panose="020B0A04020102020204" pitchFamily="34" charset="0"/>
              </a:rPr>
              <a:t>H</a:t>
            </a:r>
            <a:r>
              <a:rPr sz="3200" spc="15" dirty="0">
                <a:latin typeface="Arial Black" panose="020B0A04020102020204" pitchFamily="34" charset="0"/>
              </a:rPr>
              <a:t>E</a:t>
            </a:r>
            <a:r>
              <a:rPr sz="3200" spc="-35" dirty="0">
                <a:latin typeface="Arial Black" panose="020B0A04020102020204" pitchFamily="34" charset="0"/>
              </a:rPr>
              <a:t> </a:t>
            </a:r>
            <a:r>
              <a:rPr sz="3200" spc="-20" dirty="0">
                <a:latin typeface="Arial Black" panose="020B0A04020102020204" pitchFamily="34" charset="0"/>
              </a:rPr>
              <a:t>E</a:t>
            </a:r>
            <a:r>
              <a:rPr sz="3200" spc="30" dirty="0">
                <a:latin typeface="Arial Black" panose="020B0A04020102020204" pitchFamily="34" charset="0"/>
              </a:rPr>
              <a:t>N</a:t>
            </a:r>
            <a:r>
              <a:rPr sz="3200" spc="15" dirty="0">
                <a:latin typeface="Arial Black" panose="020B0A04020102020204" pitchFamily="34" charset="0"/>
              </a:rPr>
              <a:t>D</a:t>
            </a:r>
            <a:r>
              <a:rPr sz="3200" spc="-45" dirty="0">
                <a:latin typeface="Arial Black" panose="020B0A04020102020204" pitchFamily="34" charset="0"/>
              </a:rPr>
              <a:t> </a:t>
            </a:r>
            <a:r>
              <a:rPr sz="3200" dirty="0">
                <a:latin typeface="Arial Black" panose="020B0A04020102020204" pitchFamily="34" charset="0"/>
              </a:rPr>
              <a:t>U</a:t>
            </a:r>
            <a:r>
              <a:rPr sz="3200" spc="10" dirty="0">
                <a:latin typeface="Arial Black" panose="020B0A04020102020204" pitchFamily="34" charset="0"/>
              </a:rPr>
              <a:t>S</a:t>
            </a:r>
            <a:r>
              <a:rPr sz="3200" spc="-25" dirty="0">
                <a:latin typeface="Arial Black" panose="020B0A04020102020204" pitchFamily="34" charset="0"/>
              </a:rPr>
              <a:t>E</a:t>
            </a:r>
            <a:r>
              <a:rPr sz="3200" spc="-10" dirty="0">
                <a:latin typeface="Arial Black" panose="020B0A04020102020204" pitchFamily="34" charset="0"/>
              </a:rPr>
              <a:t>R</a:t>
            </a:r>
            <a:r>
              <a:rPr sz="3200" spc="5" dirty="0">
                <a:latin typeface="Arial Black" panose="020B0A04020102020204" pitchFamily="34" charset="0"/>
              </a:rPr>
              <a:t>S?</a:t>
            </a:r>
            <a:endParaRPr sz="3200" dirty="0">
              <a:latin typeface="Arial Black" panose="020B0A04020102020204" pitchFamily="34" charset="0"/>
            </a:endParaRPr>
          </a:p>
        </p:txBody>
      </p:sp>
      <p:sp>
        <p:nvSpPr>
          <p:cNvPr id="7" name="Rectangle 1"/>
          <p:cNvSpPr>
            <a:spLocks noChangeArrowheads="1"/>
          </p:cNvSpPr>
          <p:nvPr/>
        </p:nvSpPr>
        <p:spPr bwMode="auto">
          <a:xfrm rot="10800000" flipV="1">
            <a:off x="1600200" y="2209800"/>
            <a:ext cx="83820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Students/Professionals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showcase academic, technical, and creative work.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Recruiters &amp; Hiring Managers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quickly evaluate a candidate’s capabilities.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Mentors &amp; Teachers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to track growth and give structured feedback.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Peers/Colleagues</a:t>
            </a: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 – for collaboration and project reviews.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660463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>
                <a:latin typeface="Arial Black" panose="020B0A04020102020204" pitchFamily="34" charset="0"/>
              </a:rPr>
              <a:t>TOOLS AND TECHNIQUES</a:t>
            </a:r>
            <a:endParaRPr sz="3600" dirty="0">
              <a:latin typeface="Arial Black" panose="020B0A0402010202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905000" y="2514600"/>
            <a:ext cx="8915400" cy="267765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HTML</a:t>
            </a:r>
            <a:r>
              <a:rPr lang="en-US" sz="2800" dirty="0"/>
              <a:t> – for structure and content.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CSS</a:t>
            </a:r>
            <a:r>
              <a:rPr lang="en-US" sz="2800" dirty="0"/>
              <a:t> – for design, styling, and responsive layouts.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JavaScript</a:t>
            </a:r>
            <a:r>
              <a:rPr lang="en-US" sz="2800" dirty="0"/>
              <a:t> – for interactivity and dynamic elements.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GitHub</a:t>
            </a:r>
            <a:r>
              <a:rPr lang="en-US" sz="2800" dirty="0"/>
              <a:t> – version control, project hosting, and easy sharing.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800" b="1" dirty="0"/>
              <a:t>Responsive Design Principles</a:t>
            </a:r>
            <a:r>
              <a:rPr lang="en-US" sz="2800" dirty="0"/>
              <a:t> – ensuring usability across desktop, tablet, and mobile.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pPr marL="38100">
                <a:lnSpc>
                  <a:spcPct val="100000"/>
                </a:lnSpc>
                <a:spcBef>
                  <a:spcPts val="55"/>
                </a:spcBef>
              </a:p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3400" y="381000"/>
            <a:ext cx="6042025" cy="1244571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Arial Black" panose="020B0A04020102020204" pitchFamily="34" charset="0"/>
                <a:cs typeface="Trebuchet MS"/>
              </a:rPr>
              <a:t>POTFOLIO DESIGN AND LAYOUT</a:t>
            </a:r>
            <a:endParaRPr sz="4000" dirty="0">
              <a:latin typeface="Arial Black" panose="020B0A04020102020204" pitchFamily="34" charset="0"/>
              <a:cs typeface="Trebuchet MS"/>
            </a:endParaRPr>
          </a:p>
        </p:txBody>
      </p:sp>
      <p:sp>
        <p:nvSpPr>
          <p:cNvPr id="2" name="Rectangle 1"/>
          <p:cNvSpPr>
            <a:spLocks noChangeArrowheads="1"/>
          </p:cNvSpPr>
          <p:nvPr/>
        </p:nvSpPr>
        <p:spPr bwMode="auto">
          <a:xfrm>
            <a:off x="1600200" y="2209800"/>
            <a:ext cx="9296400" cy="3046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Clean and minimal interface to ensure professionalism.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Logical structure: About, Skills, Projects, Contact.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Consistent fonts, colors, and branding for identity.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Adaptable to multiple devices and screen sizes.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Visual hierarchy makes navigation intuitive.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533400"/>
            <a:ext cx="8534399" cy="838200"/>
          </a:xfrm>
        </p:spPr>
        <p:txBody>
          <a:bodyPr/>
          <a:lstStyle/>
          <a:p>
            <a:r>
              <a:rPr lang="en-IN" dirty="0">
                <a:latin typeface="Arial Black" panose="020B0A04020102020204" pitchFamily="34" charset="0"/>
              </a:rPr>
              <a:t>FEATURES AND FUNCTIONALITY</a:t>
            </a:r>
          </a:p>
        </p:txBody>
      </p:sp>
      <p:sp>
        <p:nvSpPr>
          <p:cNvPr id="3" name="Rectangle 1"/>
          <p:cNvSpPr>
            <a:spLocks noChangeArrowheads="1"/>
          </p:cNvSpPr>
          <p:nvPr/>
        </p:nvSpPr>
        <p:spPr bwMode="auto">
          <a:xfrm>
            <a:off x="2057400" y="2286000"/>
            <a:ext cx="86868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Smooth navigation between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Project showcase with descriptions, links, or demos.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Contact form or contact details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Responsive and mobile-friendly design.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</a:rPr>
              <a:t>Optional animations or effects for better user engagement.</a:t>
            </a:r>
          </a:p>
        </p:txBody>
      </p:sp>
      <p:grpSp>
        <p:nvGrpSpPr>
          <p:cNvPr id="4" name="object 2"/>
          <p:cNvGrpSpPr/>
          <p:nvPr/>
        </p:nvGrpSpPr>
        <p:grpSpPr>
          <a:xfrm>
            <a:off x="9214139" y="3213791"/>
            <a:ext cx="2943225" cy="3239829"/>
            <a:chOff x="8658225" y="2647950"/>
            <a:chExt cx="3533775" cy="3810000"/>
          </a:xfrm>
        </p:grpSpPr>
        <p:sp>
          <p:nvSpPr>
            <p:cNvPr id="5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7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xmlns="" val="27206606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Celestial" id="{C4BB2A3D-0E93-4C5F-B0D2-9D3FCE089CC5}" vid="{42E5908D-19A2-46FD-89FA-638B126129E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ppt/theme/themeOverride2.xml><?xml version="1.0" encoding="utf-8"?>
<a:themeOverride xmlns:a="http://schemas.openxmlformats.org/drawingml/2006/main">
  <a:clrScheme name="Celestial">
    <a:dk1>
      <a:sysClr val="windowText" lastClr="000000"/>
    </a:dk1>
    <a:lt1>
      <a:sysClr val="window" lastClr="FFFFFF"/>
    </a:lt1>
    <a:dk2>
      <a:srgbClr val="18276C"/>
    </a:dk2>
    <a:lt2>
      <a:srgbClr val="EBEBEB"/>
    </a:lt2>
    <a:accent1>
      <a:srgbClr val="AC3EC1"/>
    </a:accent1>
    <a:accent2>
      <a:srgbClr val="477BD1"/>
    </a:accent2>
    <a:accent3>
      <a:srgbClr val="46B298"/>
    </a:accent3>
    <a:accent4>
      <a:srgbClr val="90BA4C"/>
    </a:accent4>
    <a:accent5>
      <a:srgbClr val="DD9D31"/>
    </a:accent5>
    <a:accent6>
      <a:srgbClr val="E25247"/>
    </a:accent6>
    <a:hlink>
      <a:srgbClr val="C573D2"/>
    </a:hlink>
    <a:folHlink>
      <a:srgbClr val="CCAEE8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</TotalTime>
  <Words>514</Words>
  <Application>Microsoft Office PowerPoint</Application>
  <PresentationFormat>Custom</PresentationFormat>
  <Paragraphs>71</Paragraphs>
  <Slides>12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Celestial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Slide 8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student</cp:lastModifiedBy>
  <cp:revision>29</cp:revision>
  <dcterms:created xsi:type="dcterms:W3CDTF">2024-03-29T15:07:22Z</dcterms:created>
  <dcterms:modified xsi:type="dcterms:W3CDTF">2025-09-13T06:29:47Z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