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9" r:id="rId2"/>
    <p:sldId id="333" r:id="rId3"/>
    <p:sldId id="334" r:id="rId4"/>
    <p:sldId id="336" r:id="rId5"/>
    <p:sldId id="335" r:id="rId6"/>
    <p:sldId id="338" r:id="rId7"/>
    <p:sldId id="339" r:id="rId8"/>
    <p:sldId id="340" r:id="rId9"/>
    <p:sldId id="341" r:id="rId10"/>
    <p:sldId id="342" r:id="rId11"/>
    <p:sldId id="343" r:id="rId12"/>
    <p:sldId id="329" r:id="rId13"/>
    <p:sldId id="330" r:id="rId14"/>
    <p:sldId id="331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FFCC"/>
    <a:srgbClr val="66FF99"/>
    <a:srgbClr val="84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66" autoAdjust="0"/>
  </p:normalViewPr>
  <p:slideViewPr>
    <p:cSldViewPr>
      <p:cViewPr varScale="1">
        <p:scale>
          <a:sx n="78" d="100"/>
          <a:sy n="78" d="100"/>
        </p:scale>
        <p:origin x="15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C360-1451-4FAC-96AE-AED9435A511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04D0-699D-4D6B-A94F-1A7A83CC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0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0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140-E761-4776-BB05-B90A68E34D6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1.PGPBA\01. Marketing\GL High Res Logos\Greatlearning Logo_160915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-25898"/>
            <a:ext cx="2362200" cy="3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 Diagonal Corner Rectangle 7"/>
          <p:cNvSpPr/>
          <p:nvPr userDrawn="1"/>
        </p:nvSpPr>
        <p:spPr>
          <a:xfrm>
            <a:off x="45026" y="842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/>
          <p:cNvSpPr/>
          <p:nvPr userDrawn="1"/>
        </p:nvSpPr>
        <p:spPr>
          <a:xfrm>
            <a:off x="45026" y="2373076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rashnic/taxi-pricing-with-mobility-analyti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0">
            <a:extLst>
              <a:ext uri="{FF2B5EF4-FFF2-40B4-BE49-F238E27FC236}">
                <a16:creationId xmlns:a16="http://schemas.microsoft.com/office/drawing/2014/main" id="{85D4C9D4-A2BF-4A35-9AED-73B3B6120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773238"/>
            <a:ext cx="6911975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UY" alt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TRIP PRICING WITH TAXI MOBILITY ANALYTICS</a:t>
            </a:r>
            <a:endParaRPr lang="es-ES" altLang="en-US"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075" name="Rectangle 115">
            <a:extLst>
              <a:ext uri="{FF2B5EF4-FFF2-40B4-BE49-F238E27FC236}">
                <a16:creationId xmlns:a16="http://schemas.microsoft.com/office/drawing/2014/main" id="{4CFADF41-CC26-44C2-B413-65D89552C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388" y="3700463"/>
            <a:ext cx="24987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8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Mentor:</a:t>
            </a:r>
          </a:p>
          <a:p>
            <a:pPr eaLnBrk="1" hangingPunct="1">
              <a:buFontTx/>
              <a:buNone/>
            </a:pPr>
            <a:r>
              <a:rPr lang="en-IN" altLang="en-US" sz="1800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Ms. Vibha Santhanam</a:t>
            </a:r>
            <a:endParaRPr lang="es-ES" altLang="en-US" sz="18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IN" altLang="en-US" sz="1600" dirty="0">
              <a:latin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s-ES" altLang="en-US" sz="1800" dirty="0">
              <a:latin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s-ES" altLang="en-US" sz="1800" dirty="0">
              <a:latin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s-ES" altLang="en-US" sz="1800" dirty="0">
              <a:latin typeface="Arial" panose="020B0604020202020204" pitchFamily="34" charset="0"/>
            </a:endParaRPr>
          </a:p>
        </p:txBody>
      </p:sp>
      <p:sp>
        <p:nvSpPr>
          <p:cNvPr id="6" name="Rectangle 115">
            <a:extLst>
              <a:ext uri="{FF2B5EF4-FFF2-40B4-BE49-F238E27FC236}">
                <a16:creationId xmlns:a16="http://schemas.microsoft.com/office/drawing/2014/main" id="{9098F1A6-2BDB-41F2-B81F-F890C63CFAA5}"/>
              </a:ext>
            </a:extLst>
          </p:cNvPr>
          <p:cNvSpPr txBox="1">
            <a:spLocks noChangeArrowheads="1"/>
          </p:cNvSpPr>
          <p:nvPr/>
        </p:nvSpPr>
        <p:spPr>
          <a:xfrm>
            <a:off x="5940425" y="3700463"/>
            <a:ext cx="2500313" cy="20161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ES" altLang="en-US" sz="18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Done by: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ES" altLang="en-US" sz="18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   </a:t>
            </a:r>
            <a:r>
              <a:rPr lang="es-ES" altLang="en-US" sz="18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S.Vignesh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   Abhijith  S Varma</a:t>
            </a:r>
            <a:endParaRPr lang="es-ES" altLang="en-US" sz="18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   V. Ram Prakash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   G. Siva Kumar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ES" altLang="en-US" sz="16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   M. Vignesh</a:t>
            </a:r>
          </a:p>
          <a:p>
            <a:pPr fontAlgn="auto">
              <a:spcAft>
                <a:spcPts val="0"/>
              </a:spcAft>
              <a:defRPr/>
            </a:pPr>
            <a:endParaRPr lang="en-IN" altLang="en-US" sz="1600" dirty="0"/>
          </a:p>
          <a:p>
            <a:pPr fontAlgn="auto">
              <a:spcAft>
                <a:spcPts val="0"/>
              </a:spcAft>
              <a:defRPr/>
            </a:pPr>
            <a:endParaRPr lang="es-ES" altLang="en-US" sz="1800" dirty="0"/>
          </a:p>
          <a:p>
            <a:pPr fontAlgn="auto">
              <a:spcAft>
                <a:spcPts val="0"/>
              </a:spcAft>
              <a:defRPr/>
            </a:pPr>
            <a:endParaRPr lang="es-ES" altLang="en-US" sz="1800" dirty="0"/>
          </a:p>
          <a:p>
            <a:pPr fontAlgn="auto">
              <a:spcAft>
                <a:spcPts val="0"/>
              </a:spcAft>
              <a:defRPr/>
            </a:pPr>
            <a:endParaRPr lang="es-ES" altLang="en-US" sz="1800" dirty="0"/>
          </a:p>
        </p:txBody>
      </p:sp>
      <p:pic>
        <p:nvPicPr>
          <p:cNvPr id="3077" name="Picture 7">
            <a:extLst>
              <a:ext uri="{FF2B5EF4-FFF2-40B4-BE49-F238E27FC236}">
                <a16:creationId xmlns:a16="http://schemas.microsoft.com/office/drawing/2014/main" id="{609E61B2-3D1B-41C2-9ECA-AAF76EC13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724400"/>
            <a:ext cx="2438400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72B1E-4BCE-482B-ABF2-D89C106C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6F021-2D08-40A9-ADB2-76EE17D85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0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8519-6BC0-4C74-8DD8-08C5AEFB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C983F-8D70-4A1A-8A18-497C4CBF4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95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Define the technology and business problem you have solved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Why it is important problem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What are the value additions you planned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Tentative time: 7 minutes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Problem Definition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6121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Suggested solution for the defined problem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Data sets considered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Exploratory data analytics done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Any challenges expected/addressed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Tentative time: 6-8 minutes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Suggested Solution and EDA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5253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Algorithms considered with pros and cons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Solution architecture (technical and functional)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Results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How to take to production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Any follow-up </a:t>
            </a:r>
            <a:r>
              <a:rPr lang="en-IN" sz="2400" dirty="0" err="1">
                <a:solidFill>
                  <a:srgbClr val="0055A0"/>
                </a:solidFill>
              </a:rPr>
              <a:t>potentional</a:t>
            </a:r>
            <a:r>
              <a:rPr lang="en-IN" sz="2400" dirty="0">
                <a:solidFill>
                  <a:srgbClr val="0055A0"/>
                </a:solidFill>
              </a:rPr>
              <a:t> capstone project problems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Conclusions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Tentative time: 6 to 10 minutes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Algorithms, Solution and Conclusions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8906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42062" y="1958439"/>
            <a:ext cx="4730338" cy="1546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IN" sz="4000" dirty="0">
              <a:solidFill>
                <a:srgbClr val="0055A0"/>
              </a:solidFill>
            </a:endParaRPr>
          </a:p>
          <a:p>
            <a:pPr lvl="1" algn="l"/>
            <a:r>
              <a:rPr lang="en-IN" sz="4000" dirty="0">
                <a:solidFill>
                  <a:srgbClr val="0055A0"/>
                </a:solidFill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72421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901E-BA7C-4CB8-A92F-EEC5FC45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PROBLEM STATEMENT</a:t>
            </a:r>
            <a:endParaRPr lang="en-IN"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8CBB1-2E97-471D-B79E-DE5CB06C5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 MT"/>
              </a:rPr>
              <a:t>We are predicting the surge price type for Sigma Cabs. Previously surge price was given by service providers, from that information they have captured surge price type, we are building a predictive model based on that surge price type, so that they can fix the fare beforehand.</a:t>
            </a:r>
          </a:p>
          <a:p>
            <a:endParaRPr lang="en-US" sz="1800" dirty="0">
              <a:solidFill>
                <a:srgbClr val="21212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 MT"/>
            </a:endParaRPr>
          </a:p>
          <a:p>
            <a:r>
              <a:rPr lang="en-US" sz="1800" b="1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Surge Pricing: </a:t>
            </a:r>
            <a:r>
              <a:rPr lang="en-US" sz="1800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Dynamic pricing, also referred to as surge pricing, demand pricing, or time-based pricing is a pricing strategy in which businesses set flexible prices for products or services based on current market demands.</a:t>
            </a:r>
          </a:p>
          <a:p>
            <a:pPr marL="0" indent="0">
              <a:buNone/>
            </a:pPr>
            <a:endParaRPr lang="en-US" sz="1800" dirty="0">
              <a:solidFill>
                <a:srgbClr val="21212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en-US" sz="1800" b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This can happen due to the following factors: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 </a:t>
            </a:r>
            <a:r>
              <a:rPr lang="en-US" sz="1800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Special events</a:t>
            </a:r>
          </a:p>
          <a:p>
            <a:pPr marL="0" indent="0" algn="l">
              <a:buNone/>
            </a:pPr>
            <a:r>
              <a:rPr lang="en-US" sz="1800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Rush hour</a:t>
            </a:r>
          </a:p>
          <a:p>
            <a:pPr marL="0" indent="0" algn="l">
              <a:buNone/>
            </a:pPr>
            <a:r>
              <a:rPr lang="en-US" sz="1800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Bad weather</a:t>
            </a:r>
          </a:p>
          <a:p>
            <a:endParaRPr lang="en-US" sz="1800" dirty="0">
              <a:solidFill>
                <a:srgbClr val="21212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endParaRPr lang="en-IN" sz="1800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43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6B35-B192-4A33-B585-2B6F0FF9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IMPORTANCE</a:t>
            </a:r>
            <a:endParaRPr lang="en-IN"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EAD2C-7E6B-44A5-B7E3-6B2AD9B61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We are helping the client to became a cab aggregator.</a:t>
            </a:r>
          </a:p>
          <a:p>
            <a:pPr marL="0" indent="0">
              <a:buNone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fontAlgn="auto">
              <a:lnSpc>
                <a:spcPts val="1800"/>
              </a:lnSpc>
              <a:spcAft>
                <a:spcPts val="0"/>
              </a:spcAft>
              <a:defRPr/>
            </a:pPr>
            <a:r>
              <a:rPr lang="en-IN" sz="1800" b="1" dirty="0">
                <a:latin typeface="Roboto" panose="02000000000000000000" pitchFamily="2" charset="0"/>
                <a:ea typeface="Roboto" panose="02000000000000000000" pitchFamily="2" charset="0"/>
              </a:rPr>
              <a:t>Literature Survey  1: </a:t>
            </a:r>
            <a:r>
              <a:rPr lang="en-IN" sz="1800" dirty="0">
                <a:latin typeface="Roboto" panose="02000000000000000000" pitchFamily="2" charset="0"/>
                <a:ea typeface="Roboto" panose="02000000000000000000" pitchFamily="2" charset="0"/>
              </a:rPr>
              <a:t>Dynamic pricing model for cruising taxicab based on system dynamics.</a:t>
            </a:r>
          </a:p>
          <a:p>
            <a:pPr fontAlgn="auto">
              <a:lnSpc>
                <a:spcPts val="1800"/>
              </a:lnSpc>
              <a:spcAft>
                <a:spcPts val="0"/>
              </a:spcAft>
              <a:defRPr/>
            </a:pPr>
            <a:endParaRPr lang="en-IN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ts val="1800"/>
              </a:lnSpc>
              <a:defRPr/>
            </a:pPr>
            <a:r>
              <a:rPr lang="en-IN" sz="1800" b="1" dirty="0">
                <a:latin typeface="Roboto" panose="02000000000000000000" pitchFamily="2" charset="0"/>
                <a:ea typeface="Roboto" panose="02000000000000000000" pitchFamily="2" charset="0"/>
              </a:rPr>
              <a:t>Literature Survey 2 </a:t>
            </a:r>
            <a:r>
              <a:rPr lang="en-IN" sz="1800" b="1" kern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IN" sz="1800" dirty="0">
                <a:latin typeface="Roboto" panose="02000000000000000000" pitchFamily="2" charset="0"/>
                <a:ea typeface="Roboto" panose="02000000000000000000" pitchFamily="2" charset="0"/>
              </a:rPr>
              <a:t>Analysing Bangkok city taxi ride: reforming fares for profit sustainability using big data driven model.</a:t>
            </a:r>
          </a:p>
          <a:p>
            <a:pPr fontAlgn="auto">
              <a:lnSpc>
                <a:spcPts val="1800"/>
              </a:lnSpc>
              <a:spcAft>
                <a:spcPts val="0"/>
              </a:spcAft>
              <a:defRPr/>
            </a:pPr>
            <a:endParaRPr lang="en-IN" dirty="0"/>
          </a:p>
          <a:p>
            <a:pPr marL="0" indent="0" fontAlgn="auto">
              <a:lnSpc>
                <a:spcPts val="1800"/>
              </a:lnSpc>
              <a:spcAft>
                <a:spcPts val="0"/>
              </a:spcAft>
              <a:buNone/>
              <a:defRPr/>
            </a:pPr>
            <a:endParaRPr lang="en-IN" dirty="0"/>
          </a:p>
          <a:p>
            <a:pPr marL="0" indent="0" fontAlgn="auto">
              <a:lnSpc>
                <a:spcPts val="1800"/>
              </a:lnSpc>
              <a:spcAft>
                <a:spcPts val="0"/>
              </a:spcAft>
              <a:buNone/>
              <a:defRPr/>
            </a:pPr>
            <a:endParaRPr lang="en-IN" dirty="0"/>
          </a:p>
          <a:p>
            <a:pPr marL="0" indent="0" fontAlgn="auto">
              <a:lnSpc>
                <a:spcPts val="1800"/>
              </a:lnSpc>
              <a:spcAft>
                <a:spcPts val="0"/>
              </a:spcAft>
              <a:buNone/>
              <a:defRPr/>
            </a:pPr>
            <a:endParaRPr lang="en-IN" dirty="0"/>
          </a:p>
          <a:p>
            <a:pPr marL="0" indent="0" fontAlgn="auto">
              <a:lnSpc>
                <a:spcPts val="1800"/>
              </a:lnSpc>
              <a:spcAft>
                <a:spcPts val="0"/>
              </a:spcAft>
              <a:buNone/>
              <a:defRPr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40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994B-70BB-4D64-BB17-223940C2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PROPOSED SOLUTIONS AND DATASET CONSIDERED</a:t>
            </a:r>
            <a:endParaRPr lang="en-IN"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54EBF-3FE4-4C03-A1FF-2D055B0A8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We are suggesting to build a predictive ML model in order to predict the surge price type effectively.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In depth analysis of the dataset in order to derive deeper insights from the data like discovering the relation of target variable in the data.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Visual analysis of the data to discover the relationship between independent variable and dependent variable.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UY" altLang="en-US"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UY" altLang="en-US" sz="1700" b="1" dirty="0">
                <a:latin typeface="Roboto" panose="02000000000000000000" pitchFamily="2" charset="0"/>
                <a:ea typeface="Roboto" panose="02000000000000000000" pitchFamily="2" charset="0"/>
              </a:rPr>
              <a:t>Dataset: </a:t>
            </a:r>
            <a:r>
              <a:rPr lang="es-UY" altLang="en-US" sz="1700" dirty="0">
                <a:latin typeface="Roboto" panose="02000000000000000000" pitchFamily="2" charset="0"/>
                <a:ea typeface="Roboto" panose="02000000000000000000" pitchFamily="2" charset="0"/>
              </a:rPr>
              <a:t>TRIP PRICING WITH TAXI MOBILITY ANALYTICS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7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7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Roboto" panose="02000000000000000000" pitchFamily="2" charset="0"/>
                <a:ea typeface="Roboto" panose="02000000000000000000" pitchFamily="2" charset="0"/>
              </a:rPr>
              <a:t>VARIABLE CATEGORIZATION:</a:t>
            </a:r>
          </a:p>
          <a:p>
            <a:pPr eaLnBrk="1" hangingPunct="1"/>
            <a:r>
              <a:rPr lang="en-US" altLang="en-US" sz="1700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No of rows: 131662                </a:t>
            </a:r>
          </a:p>
          <a:p>
            <a:pPr eaLnBrk="1" hangingPunct="1"/>
            <a:r>
              <a:rPr lang="en-US" altLang="en-US" sz="1700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Total Features/Columns :14</a:t>
            </a:r>
          </a:p>
          <a:p>
            <a:pPr eaLnBrk="1" hangingPunct="1"/>
            <a:r>
              <a:rPr lang="en-US" altLang="en-US" sz="1700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Numerical Features :06</a:t>
            </a:r>
          </a:p>
          <a:p>
            <a:pPr eaLnBrk="1" hangingPunct="1"/>
            <a:r>
              <a:rPr lang="en-US" altLang="en-US" sz="1700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Categorical Features:08</a:t>
            </a:r>
          </a:p>
          <a:p>
            <a:pPr eaLnBrk="1" hangingPunct="1"/>
            <a:r>
              <a:rPr lang="en-US" altLang="en-US" sz="1700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Target : </a:t>
            </a:r>
            <a:r>
              <a:rPr lang="en-US" altLang="en-US" sz="1700" dirty="0" err="1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Surge_Pricing_Type</a:t>
            </a:r>
            <a:r>
              <a:rPr lang="en-US" altLang="en-US" sz="1700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(Multiclassification)  </a:t>
            </a:r>
          </a:p>
          <a:p>
            <a:pPr marL="0" indent="0">
              <a:buNone/>
            </a:pPr>
            <a:endParaRPr lang="en-IN" sz="1700" b="1" dirty="0">
              <a:solidFill>
                <a:srgbClr val="202122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r>
              <a:rPr lang="en-IN" sz="1700" b="1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Dataset Link: </a:t>
            </a:r>
            <a:r>
              <a:rPr lang="en-IN" sz="1700" dirty="0">
                <a:solidFill>
                  <a:srgbClr val="3366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  <a:hlinkClick r:id="rId2"/>
              </a:rPr>
              <a:t>https://www.kaggle.com/arashnic/taxi-pricing-with-mobility-analytics</a:t>
            </a:r>
            <a:endParaRPr lang="en-IN" sz="1700" dirty="0">
              <a:solidFill>
                <a:srgbClr val="3366FF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endParaRPr lang="en-IN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0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BC10-C30A-4B00-A2AD-722A75671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81366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VALUE ADDITIONS</a:t>
            </a:r>
            <a:endParaRPr lang="en-IN"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121D8-D850-4402-81D2-BB7E7DD8A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IN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0CE607B1-F3EF-49EA-83DA-6926F31B0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371600"/>
            <a:ext cx="8153400" cy="4278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944470-D7D4-43F8-80A0-63CFB3EA9F6F}"/>
              </a:ext>
            </a:extLst>
          </p:cNvPr>
          <p:cNvSpPr txBox="1"/>
          <p:nvPr/>
        </p:nvSpPr>
        <p:spPr>
          <a:xfrm>
            <a:off x="524164" y="6022902"/>
            <a:ext cx="7848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Based on analysis from Tableau we came to conclusion 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surge_type_1 price is high,surge_type_2 price is low and surge_type_3 price is medium.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C20591-0657-4B27-A9D5-EA5158DBC5F3}"/>
              </a:ext>
            </a:extLst>
          </p:cNvPr>
          <p:cNvSpPr txBox="1"/>
          <p:nvPr/>
        </p:nvSpPr>
        <p:spPr>
          <a:xfrm>
            <a:off x="1752600" y="965323"/>
            <a:ext cx="7848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TABLEAU FINDINGS FOR MASKED TARGET VARRIABLE</a:t>
            </a:r>
            <a:endParaRPr lang="en-IN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57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AA60-6BBE-4FAE-9208-C2C95F8A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1938"/>
            <a:ext cx="5562600" cy="65246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EXPLORATORY DATA ANALYTICS</a:t>
            </a:r>
            <a:endParaRPr lang="en-IN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B2D5AF-12AE-4615-8C95-A781AD1775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681662"/>
          </a:xfrm>
          <a:ln>
            <a:noFill/>
          </a:ln>
        </p:spPr>
        <p:txBody>
          <a:bodyPr>
            <a:normAutofit/>
          </a:bodyPr>
          <a:lstStyle/>
          <a:p>
            <a:pPr marL="0" marR="0" indent="0"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Data Preprocessing</a:t>
            </a:r>
            <a:r>
              <a:rPr lang="en-US" sz="180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 :</a:t>
            </a:r>
            <a:endParaRPr lang="en-IN" sz="1800" dirty="0">
              <a:effectLst/>
              <a:latin typeface="Arial MT"/>
              <a:ea typeface="Arial MT"/>
              <a:cs typeface="Arial MT"/>
            </a:endParaRPr>
          </a:p>
          <a:p>
            <a:pPr marL="342900" marR="0" lvl="0" indent="-342900">
              <a:spcBef>
                <a:spcPts val="3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Data type conversion</a:t>
            </a:r>
            <a:endParaRPr lang="en-IN" sz="1400" dirty="0">
              <a:effectLst/>
              <a:latin typeface="Arial MT"/>
              <a:ea typeface="Arial MT"/>
              <a:cs typeface="Arial MT"/>
            </a:endParaRPr>
          </a:p>
          <a:p>
            <a:pPr marL="342900" marR="0" lvl="0" indent="-342900">
              <a:spcBef>
                <a:spcPts val="3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Missing value Treatment</a:t>
            </a:r>
            <a:endParaRPr lang="en-IN" sz="1400" dirty="0">
              <a:effectLst/>
              <a:latin typeface="Arial MT"/>
              <a:ea typeface="Arial MT"/>
              <a:cs typeface="Arial MT"/>
            </a:endParaRPr>
          </a:p>
          <a:p>
            <a:pPr marL="342900" marR="0" lvl="0" indent="-342900">
              <a:spcBef>
                <a:spcPts val="3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Outlier Treatment</a:t>
            </a:r>
            <a:endParaRPr lang="en-IN" sz="1400" dirty="0">
              <a:effectLst/>
              <a:latin typeface="Arial MT"/>
              <a:ea typeface="Arial MT"/>
              <a:cs typeface="Arial MT"/>
            </a:endParaRPr>
          </a:p>
          <a:p>
            <a:pPr marL="342900" marR="0" lvl="0" indent="-342900">
              <a:spcBef>
                <a:spcPts val="3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Feature selection using Multicollinearity </a:t>
            </a:r>
            <a:endParaRPr lang="en-IN" sz="1400" dirty="0">
              <a:effectLst/>
              <a:latin typeface="Arial MT"/>
              <a:ea typeface="Arial MT"/>
              <a:cs typeface="Arial MT"/>
            </a:endParaRPr>
          </a:p>
          <a:p>
            <a:pPr marL="342900" marR="0" lvl="0" indent="-342900">
              <a:spcBef>
                <a:spcPts val="3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Scaling</a:t>
            </a:r>
            <a:endParaRPr lang="en-IN" sz="1400" dirty="0">
              <a:effectLst/>
              <a:latin typeface="Arial MT"/>
              <a:ea typeface="Arial MT"/>
              <a:cs typeface="Arial MT"/>
            </a:endParaRPr>
          </a:p>
          <a:p>
            <a:pPr marL="342900" marR="0" lvl="0" indent="-342900">
              <a:spcBef>
                <a:spcPts val="3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Encoding using dummies</a:t>
            </a:r>
            <a:endParaRPr lang="en-IN" sz="1400" dirty="0">
              <a:effectLst/>
              <a:latin typeface="Arial MT"/>
              <a:ea typeface="Arial MT"/>
              <a:cs typeface="Arial MT"/>
            </a:endParaRPr>
          </a:p>
          <a:p>
            <a:pPr marL="342900" marR="0" lvl="0" indent="-342900">
              <a:spcBef>
                <a:spcPts val="3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Arial MT"/>
                <a:cs typeface="Arial MT"/>
              </a:rPr>
              <a:t>Treating class imbalance</a:t>
            </a:r>
            <a:endParaRPr lang="en-IN" sz="1400" dirty="0">
              <a:effectLst/>
              <a:latin typeface="Arial MT"/>
              <a:ea typeface="Arial MT"/>
              <a:cs typeface="Arial MT"/>
            </a:endParaRPr>
          </a:p>
          <a:p>
            <a:pPr marL="0" indent="0" eaLnBrk="1" hangingPunct="1"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DATA TYPE CONVERSION:</a:t>
            </a:r>
          </a:p>
          <a:p>
            <a:pPr marL="0" indent="0" eaLnBrk="1" hangingPunct="1">
              <a:buNone/>
            </a:pPr>
            <a:r>
              <a:rPr lang="en-US" altLang="en-US" sz="1400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Customer_since_months</a:t>
            </a:r>
            <a:r>
              <a:rPr lang="en-US" altLang="en-US" sz="14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is in float so we are converting it into object.</a:t>
            </a:r>
          </a:p>
          <a:p>
            <a:pPr marL="0" indent="0" eaLnBrk="1" hangingPunct="1">
              <a:buNone/>
            </a:pPr>
            <a:r>
              <a:rPr lang="en-US" alt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Surge_type_pricing</a:t>
            </a:r>
            <a:r>
              <a:rPr lang="en-US" alt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is in int so we are converting it into object.</a:t>
            </a:r>
          </a:p>
          <a:p>
            <a:pPr marL="0" indent="0" eaLnBrk="1" hangingPunct="1"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Missing value Treatment:</a:t>
            </a:r>
          </a:p>
          <a:p>
            <a:pPr marL="0" indent="0" eaLnBrk="1" hangingPunct="1">
              <a:buNone/>
            </a:pPr>
            <a:endParaRPr lang="en-US" altLang="en-US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1600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1600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:</a:t>
            </a:r>
            <a:endParaRPr lang="en-IN" altLang="en-US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8BBEDC-0797-477C-BB48-4CCEA3673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27" y="3886200"/>
            <a:ext cx="4184073" cy="27098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A7AC3D5-151F-4CDE-883D-F71D6E7CF5C4}"/>
              </a:ext>
            </a:extLst>
          </p:cNvPr>
          <p:cNvSpPr/>
          <p:nvPr/>
        </p:nvSpPr>
        <p:spPr>
          <a:xfrm>
            <a:off x="4841009" y="5105400"/>
            <a:ext cx="36576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are using simple imputation method to impute the Nan Values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2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97FE5A5-8D63-482A-9DE1-256B5F6C0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324600"/>
          </a:xfrm>
        </p:spPr>
        <p:txBody>
          <a:bodyPr/>
          <a:lstStyle/>
          <a:p>
            <a:r>
              <a:rPr lang="en-US" sz="1600" b="1" dirty="0">
                <a:solidFill>
                  <a:srgbClr val="000000"/>
                </a:solidFill>
                <a:latin typeface="Roboto" panose="02000000000000000000" pitchFamily="2" charset="0"/>
                <a:ea typeface="Arial MT"/>
                <a:cs typeface="Arial MT"/>
              </a:rPr>
              <a:t>Outlier Treatment</a:t>
            </a:r>
            <a:r>
              <a:rPr lang="en-US" sz="1600" dirty="0">
                <a:solidFill>
                  <a:srgbClr val="212121"/>
                </a:solidFill>
                <a:latin typeface="Roboto" panose="02000000000000000000" pitchFamily="2" charset="0"/>
                <a:ea typeface="Arial MT"/>
                <a:cs typeface="Arial MT"/>
              </a:rPr>
              <a:t>: We are considering only Tree based models so no outlier treatment needed.</a:t>
            </a:r>
          </a:p>
          <a:p>
            <a:r>
              <a:rPr lang="en-US" sz="1600" b="1" dirty="0">
                <a:solidFill>
                  <a:srgbClr val="212121"/>
                </a:solidFill>
                <a:latin typeface="Roboto" panose="02000000000000000000" pitchFamily="2" charset="0"/>
                <a:ea typeface="Arial MT"/>
                <a:cs typeface="Arial MT"/>
              </a:rPr>
              <a:t>Multicollinearity:</a:t>
            </a:r>
          </a:p>
          <a:p>
            <a:endParaRPr lang="en-IN" sz="1600" b="1" dirty="0">
              <a:latin typeface="Arial MT"/>
              <a:ea typeface="Arial MT"/>
              <a:cs typeface="Arial MT"/>
            </a:endParaRP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sz="1800" b="1" dirty="0"/>
          </a:p>
          <a:p>
            <a:endParaRPr lang="en-IN" sz="1800" b="1" dirty="0"/>
          </a:p>
          <a:p>
            <a:endParaRPr lang="en-IN" sz="1800" b="1" dirty="0"/>
          </a:p>
          <a:p>
            <a:endParaRPr lang="en-IN" sz="1800" b="1" dirty="0"/>
          </a:p>
          <a:p>
            <a:endParaRPr lang="en-IN" sz="1800" b="1" dirty="0"/>
          </a:p>
          <a:p>
            <a:r>
              <a:rPr lang="en-IN" sz="1800" b="1" dirty="0"/>
              <a:t>Scaling: 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</a:rPr>
              <a:t>We chose Min Max Scaler because the data is not normal. Min max scaler will help in Normalising the data.</a:t>
            </a:r>
          </a:p>
          <a:p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</a:rPr>
              <a:t>Encoding using Dummies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</a:rPr>
              <a:t>: Dummies is a variant of One Hot Encoding which makes the categorical data machine readable.</a:t>
            </a:r>
          </a:p>
          <a:p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</a:rPr>
              <a:t>Class imbalance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</a:rPr>
              <a:t>: Class is imbalance</a:t>
            </a:r>
          </a:p>
          <a:p>
            <a:pPr marL="0" indent="0">
              <a:buNone/>
            </a:pPr>
            <a:endParaRPr lang="en-IN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IN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21E6FB-C669-4426-9337-A64721433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71600"/>
            <a:ext cx="5105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72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B5F3-09EF-4672-A045-48DAA470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CHALLENGES ADDRESSED</a:t>
            </a:r>
            <a:endParaRPr lang="en-IN"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D84E4-F907-4BCB-9091-74BD3CEEE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Null/Missing values were handled by simple imputer.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Initially we found the dataset to be imbalanced, we handled the issue by oversampling technique-SMOTE.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Var1,var2 ,var3 is masked by the company due to confidentiality.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5CD99-AEF7-4D27-B444-A648D002F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33800"/>
            <a:ext cx="3810000" cy="29348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3E5C3F-0944-41E9-B168-83BBE727E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243" y="3787953"/>
            <a:ext cx="3895725" cy="293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1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10BF6-6D0A-40B2-9043-C7ACDEC1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D44BF-3953-45C9-951C-B34E47E79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72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7567</TotalTime>
  <Words>644</Words>
  <Application>Microsoft Office PowerPoint</Application>
  <PresentationFormat>On-screen Show (4:3)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MT</vt:lpstr>
      <vt:lpstr>Calibri</vt:lpstr>
      <vt:lpstr>Roboto</vt:lpstr>
      <vt:lpstr>Symbol</vt:lpstr>
      <vt:lpstr>Wingdings</vt:lpstr>
      <vt:lpstr>Office Theme</vt:lpstr>
      <vt:lpstr>PowerPoint Presentation</vt:lpstr>
      <vt:lpstr>PROBLEM STATEMENT</vt:lpstr>
      <vt:lpstr>IMPORTANCE</vt:lpstr>
      <vt:lpstr>PROPOSED SOLUTIONS AND DATASET CONSIDERED</vt:lpstr>
      <vt:lpstr>VALUE ADDITIONS</vt:lpstr>
      <vt:lpstr>EXPLORATORY DATA ANALYTICS</vt:lpstr>
      <vt:lpstr>PowerPoint Presentation</vt:lpstr>
      <vt:lpstr>CHALLENGES ADDRESSED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Sathish Kumar</cp:lastModifiedBy>
  <cp:revision>293</cp:revision>
  <dcterms:created xsi:type="dcterms:W3CDTF">2017-03-30T12:09:41Z</dcterms:created>
  <dcterms:modified xsi:type="dcterms:W3CDTF">2021-09-08T07:58:17Z</dcterms:modified>
</cp:coreProperties>
</file>