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72" r:id="rId16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b6ed56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eb6ed56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eeb6ed567a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20E1-3362-4E73-8932-28BFB40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893CC-ED19-4280-AA02-29B231C2E5C3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E1AD-EA6C-4B36-A662-5BEEF311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0683-8D83-4DAD-8E62-F6D5BA0E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B9D80-02CB-4DB5-9B1D-3EF452B9467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5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037B-AA7B-4B26-9AE4-E21EF856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790A5-08F8-47D6-A2FB-CBD03A0B7BCC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96AA-5159-4849-BC9F-F4ECF7BC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1C1B-69A1-4730-8041-F2D3D0D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F2F92-2BEA-497F-92B7-5B340DE16AE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17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6821-B011-439C-9ACA-444FC030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71770-5F0F-48B0-A977-7735EA558797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71A7-6BF7-4AC2-994F-03693F0B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1658-B21D-4D05-AD09-031E9299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9B3D1-40B8-4F5A-87A9-311A513C8F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8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249D51-8503-4410-BEF2-F6271C6E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BCEEA-918B-4CAD-9595-7F082E7242ED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A65C66-37F8-4D0E-A035-4052B19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A92A8C-EC44-499F-A238-3AB5A3D6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5A4B-CBC2-423F-9C77-5AE29F986A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4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2851AF-393C-41D9-88E2-42EE8899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256C-0ECC-48A1-BC41-8D1BA524B7E6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E3662A-0E5A-480F-BFE3-DEEA666D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C576E1-2F7C-4B3F-9750-C2A0F130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73B83-27A9-4D97-8561-825BC311B51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32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3D290FC-0BFA-4E88-8397-F973E3B6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76C11-5EAF-43F5-AACC-79F71A43AD87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623B1B9-EFFC-431C-BC75-22BEBA5C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52F176-0A30-4EF3-85E3-EFF13B90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683FF-78E2-4006-A5A5-E4A2038252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38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4E295D-E426-459F-91A5-18E3E6BF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F1D5-4671-44CA-9C43-7EFE1125C002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8EE6E0-0937-485C-9367-9F62FC8F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67D855D-2D7B-46FA-8D8C-DD6E9D1D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5BA41-2E26-4BFC-A3D8-3BFCEFAA68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23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62B78D-6A7B-4E92-B34F-EE641A94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0F795-8345-429E-A2E4-37D212D2A2F1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2E0BF4-DDFA-4DCD-833D-C4A6DCE5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054D25-F89D-46B0-BF4F-44C21084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F0AE9-8779-4306-BD39-D706FE849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4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806A4E-1EA5-4A08-A3CE-472C269F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D7BAD-2C16-444C-B9E1-360CFA6A6CB1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2C013-6292-4B43-84F2-E5A10A3B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B2B0AA-3D64-4ECA-9FCD-A6BE549E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AFD1-349E-48FD-9BFB-AFBCCCA5BD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AE44-536C-47A4-BB79-3E3C9C8A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8804-EA15-4282-A734-C147B92E3E84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06C1-F3D1-4AAA-BF4B-C7244C5A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B151-F522-4682-8A6C-C65AEFFE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A7EE3-5B60-426A-A069-1E5911D4918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32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DA87-5468-4743-81AB-EE25B283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2F2FC-7C8E-4DB8-AE5B-A2427EEC27BF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96D72-A5C4-432D-B3C4-59EBC23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5EB5-CE41-4000-8EA5-760F2903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4E7C1-B669-42A1-9F89-1DD3217493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D:\1.PGPBA\01. Marketing\GL High Res Logos\Greatlearning Logo_160915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-25898"/>
            <a:ext cx="2362200" cy="32794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45026" y="84280"/>
            <a:ext cx="206087" cy="22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5026" y="2373076"/>
            <a:ext cx="206087" cy="446117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FBABEA5-DB49-4212-AAEE-C027E37CE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7C1718-5A00-42B3-B9E3-1AF138DC5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7858-7D91-4453-A0D9-74D1A1EB4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6B6BA4-F4C0-4914-AC79-A6265CAEB00D}" type="datetimeFigureOut">
              <a:rPr lang="en-IN"/>
              <a:pPr>
                <a:defRPr/>
              </a:pPr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B43C-EDB4-40E1-A3C3-821C8E635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005A-39B8-4B58-B7EA-35E577E2D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A67936-4966-4024-9AE8-3CCCFCD6AD7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ashnic/taxi-pricing-with-mobility-analyt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1187450" y="1773238"/>
            <a:ext cx="6911975" cy="12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TRIP PRICING WITH TAXI MOBILITY ANALYTICS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068388" y="3700463"/>
            <a:ext cx="2498725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Mentor: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Ms. Vibha Santhanam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940425" y="3700463"/>
            <a:ext cx="2500313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Done by: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.Vignesh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Abhijith  S Varma</a:t>
            </a:r>
            <a:endParaRPr sz="1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V. Ram Prakash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G. Siva Kumar</a:t>
            </a:r>
            <a:endParaRPr dirty="0"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M. Vignesh</a:t>
            </a:r>
            <a:endParaRPr dirty="0"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8" y="4724400"/>
            <a:ext cx="2438400" cy="1287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457200" y="12492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Random Forest with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GridSearchCV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(Final model)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As this is a bagging model , estimators runs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parallely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which makes model faster to build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Random forest is not susceptible to outliers i.e., outliers have no influence on the model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Reduces variance error (overfitting) 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Disadvantages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Needs more computational resources to runs the jobs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parallely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Results of the Random Forest Model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358600"/>
            <a:ext cx="847296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Comparison and summary of all the algorithms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561825" y="1790193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Comparing to base model (KNN) , there is a significant improvement in all the metrics we focused on such as f1-weighted , bias error and variance error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75" y="3201450"/>
            <a:ext cx="7846700" cy="31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Production Procedure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457200" y="1066000"/>
            <a:ext cx="8686800" cy="56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252095" algn="l" rtl="0">
              <a:spcBef>
                <a:spcPts val="0"/>
              </a:spcBef>
              <a:spcAft>
                <a:spcPts val="0"/>
              </a:spcAft>
              <a:buSzPts val="370"/>
              <a:buChar char="●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For production , we need to create a web application to get the input and output of the model predictions 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 any kind of application there are two parts: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: This the “visual” area where we can actually give inputs and see the results. For the frontend, we will have a template create from html. You can make frontend template with html , php or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Backend :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Backend is where all workings of a web applications happens. This is the backbone of a web application where all of application’s integrity lies. We made the backend using the python library known as Flask. Django is another alternative for the backend processes of a web application      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place where you deploy the application is known as host server. We can host a web application in two different ways , 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Local Storage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Cloud Storage -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We can host our web application in cloud if the models are complex and hard to run on a local platform. Data Centers used for Cloud storage is strong and powerful and expensive. Examples are  : Heroku , GCP , AWS , Azure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 this particular case we are going with Local deployment as deploying the model in this case is not necessary.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Initially we create a pickle file out of model we created using pickle libraries `.dump()` function. Pickling makes the model into a byte stream which we can use for the backend and unpickle while deploying.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Then , we create frontend template using Html5 and internal CSS. Then we link the frontend and the pickle file to create a backend using Flask. Here we render the html by using a function in flask library known as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render_template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7F40EA4-B0EF-4756-AC08-1DB17EAEBA1A}"/>
              </a:ext>
            </a:extLst>
          </p:cNvPr>
          <p:cNvGrpSpPr>
            <a:grpSpLocks/>
          </p:cNvGrpSpPr>
          <p:nvPr/>
        </p:nvGrpSpPr>
        <p:grpSpPr bwMode="auto">
          <a:xfrm rot="1800000">
            <a:off x="508000" y="1944688"/>
            <a:ext cx="549275" cy="2968625"/>
            <a:chOff x="1038223" y="1914524"/>
            <a:chExt cx="733425" cy="4191000"/>
          </a:xfrm>
        </p:grpSpPr>
        <p:grpSp>
          <p:nvGrpSpPr>
            <p:cNvPr id="50190" name="Group 12">
              <a:extLst>
                <a:ext uri="{FF2B5EF4-FFF2-40B4-BE49-F238E27FC236}">
                  <a16:creationId xmlns:a16="http://schemas.microsoft.com/office/drawing/2014/main" id="{542D8F0A-308D-4EF4-936B-2F4A32FBA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8247" y="1914524"/>
              <a:ext cx="333376" cy="4191000"/>
              <a:chOff x="1238249" y="1914525"/>
              <a:chExt cx="333376" cy="4191000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F6B1EA9-5547-4033-BB3B-765961BD2A35}"/>
                  </a:ext>
                </a:extLst>
              </p:cNvPr>
              <p:cNvSpPr/>
              <p:nvPr/>
            </p:nvSpPr>
            <p:spPr>
              <a:xfrm>
                <a:off x="1238250" y="1914525"/>
                <a:ext cx="333375" cy="20955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6AD81E1-5D7A-4888-B6BB-C9AC64E1D2C6}"/>
                  </a:ext>
                </a:extLst>
              </p:cNvPr>
              <p:cNvSpPr/>
              <p:nvPr/>
            </p:nvSpPr>
            <p:spPr>
              <a:xfrm flipV="1">
                <a:off x="1215793" y="4005491"/>
                <a:ext cx="347635" cy="209550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B896C2-F634-4497-8CD7-DDEC73F3AD1E}"/>
                </a:ext>
              </a:extLst>
            </p:cNvPr>
            <p:cNvSpPr/>
            <p:nvPr/>
          </p:nvSpPr>
          <p:spPr>
            <a:xfrm>
              <a:off x="1038223" y="3633787"/>
              <a:ext cx="733425" cy="752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E7E9A93D-8B88-4754-BE96-3C549FD31CAE}"/>
              </a:ext>
            </a:extLst>
          </p:cNvPr>
          <p:cNvSpPr/>
          <p:nvPr/>
        </p:nvSpPr>
        <p:spPr>
          <a:xfrm>
            <a:off x="-1781175" y="1243013"/>
            <a:ext cx="4224338" cy="4192587"/>
          </a:xfrm>
          <a:prstGeom prst="arc">
            <a:avLst>
              <a:gd name="adj1" fmla="val 16857600"/>
              <a:gd name="adj2" fmla="val 4787795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007366-7E98-4B01-A591-76A232041F70}"/>
              </a:ext>
            </a:extLst>
          </p:cNvPr>
          <p:cNvSpPr/>
          <p:nvPr/>
        </p:nvSpPr>
        <p:spPr>
          <a:xfrm>
            <a:off x="1589718" y="1764505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07DA3-F395-4779-9C4A-FC5D8979F3E8}"/>
              </a:ext>
            </a:extLst>
          </p:cNvPr>
          <p:cNvSpPr/>
          <p:nvPr/>
        </p:nvSpPr>
        <p:spPr>
          <a:xfrm>
            <a:off x="2135188" y="893763"/>
            <a:ext cx="5969000" cy="99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Problem Statement: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Latha" panose="020B0604020202020204" pitchFamily="34" charset="0"/>
              </a:rPr>
              <a:t>We are predicting the surge price type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Latha" panose="020B0604020202020204" pitchFamily="34" charset="0"/>
              </a:rPr>
              <a:t>for our company that is sigma cabs.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Latha" panose="020B0604020202020204" pitchFamily="34" charset="0"/>
              </a:rPr>
              <a:t>Previously prices were determined by service providers, from that information sigma cabs have captured surge price type ,we are building a predictive model based on that surge price_type,so, so that customers can know the fare beforehand.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7E2570-EB7A-4D9C-840C-2C123C2F8904}"/>
              </a:ext>
            </a:extLst>
          </p:cNvPr>
          <p:cNvSpPr/>
          <p:nvPr/>
        </p:nvSpPr>
        <p:spPr>
          <a:xfrm>
            <a:off x="2134792" y="2458763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662E4-55BA-46D6-8EFE-5DF150A6DDDB}"/>
              </a:ext>
            </a:extLst>
          </p:cNvPr>
          <p:cNvSpPr/>
          <p:nvPr/>
        </p:nvSpPr>
        <p:spPr>
          <a:xfrm>
            <a:off x="2959626" y="2653786"/>
            <a:ext cx="5880100" cy="969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COMPLEXITY INVOLVED</a:t>
            </a:r>
          </a:p>
          <a:p>
            <a:pPr marL="285750" marR="0" lvl="0" indent="-285750" algn="ju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challenge we faced model was able to predict the surge type but type 1 ,type 2 and type 3 is not defined so based on EDA,we assumed that Type 1 is of high price, Type 2 is of low price and type 3 is of medium price.</a:t>
            </a:r>
          </a:p>
          <a:p>
            <a:pPr marL="285750" marR="0" lvl="0" indent="-285750" algn="ju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company needs to keep confidentiality , as a result of this there are 3 masked variables generated by the company (one of which is removed due to the high occurrence of null values).</a:t>
            </a:r>
          </a:p>
          <a:p>
            <a:pPr marL="285750" marR="0" lvl="0" indent="-285750" algn="ju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Y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INVOLVED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669840-4CC4-4F8A-AD82-2CF6E2CBACFF}"/>
              </a:ext>
            </a:extLst>
          </p:cNvPr>
          <p:cNvSpPr/>
          <p:nvPr/>
        </p:nvSpPr>
        <p:spPr>
          <a:xfrm>
            <a:off x="2239720" y="3206771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3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367D64-89FB-43DC-A518-0FB62B6D33B7}"/>
              </a:ext>
            </a:extLst>
          </p:cNvPr>
          <p:cNvSpPr/>
          <p:nvPr/>
        </p:nvSpPr>
        <p:spPr>
          <a:xfrm>
            <a:off x="2901611" y="4220158"/>
            <a:ext cx="5810250" cy="55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PROJECT OUTCOME</a:t>
            </a:r>
          </a:p>
          <a:p>
            <a:pPr marL="285750" marR="0" lvl="0" indent="-285750" algn="ju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Our project is for commercial purpose. We are helping Sigma Cabs, a startup cab aggregator to predict the surge price type with the data they have provided.  </a:t>
            </a:r>
            <a:endParaRPr kumimoji="0" lang="en-I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02122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DCB5EF-E0A9-4C56-9422-8E59D482A5AB}"/>
              </a:ext>
            </a:extLst>
          </p:cNvPr>
          <p:cNvSpPr/>
          <p:nvPr/>
        </p:nvSpPr>
        <p:spPr>
          <a:xfrm>
            <a:off x="2003019" y="4082266"/>
            <a:ext cx="473402" cy="478631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4</a:t>
            </a:r>
            <a:endParaRPr kumimoji="0" lang="en-IN" sz="1500" b="0" i="0" u="none" strike="noStrike" kern="1200" cap="none" spc="0" normalizeH="0" baseline="0" noProof="0" dirty="0">
              <a:ln>
                <a:solidFill>
                  <a:srgbClr val="FFFF00"/>
                </a:solidFill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078D78-E10C-48D9-A673-290E0F07A083}"/>
              </a:ext>
            </a:extLst>
          </p:cNvPr>
          <p:cNvSpPr/>
          <p:nvPr/>
        </p:nvSpPr>
        <p:spPr>
          <a:xfrm>
            <a:off x="2901611" y="4884737"/>
            <a:ext cx="1835150" cy="55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APPLICATIONS</a:t>
            </a:r>
          </a:p>
          <a:p>
            <a:pPr marL="285750" marR="0" lvl="0" indent="-28575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Sigma cab app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38CFC8-B0D6-4CEC-B44A-62A637024367}"/>
              </a:ext>
            </a:extLst>
          </p:cNvPr>
          <p:cNvSpPr/>
          <p:nvPr/>
        </p:nvSpPr>
        <p:spPr>
          <a:xfrm>
            <a:off x="709613" y="44450"/>
            <a:ext cx="3086100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SUMMARIZE: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35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45026" y="58880"/>
            <a:ext cx="206087" cy="22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45026" y="2313700"/>
            <a:ext cx="206087" cy="446117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0055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55A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55A0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2800" b="1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•"/>
            </a:pP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 are predicting the surge price type for Sigma Cabs. Previously surge price was given by service providers, from that information they have captured surge price type, we are building a predictive model based on that surge price type, so that they can fix the fare beforehand.</a:t>
            </a:r>
            <a:endParaRPr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ts val="1800"/>
              <a:buChar char="•"/>
            </a:pPr>
            <a:r>
              <a:rPr lang="en-US" sz="18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Surge Pricing: </a:t>
            </a: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Dynamic pricing, also referred to as surge pricing, demand pricing, or time-based pricing is a pricing strategy in which businesses set flexible prices for products or services based on current market demands.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rgbClr val="444444"/>
              </a:buClr>
              <a:buSzPts val="1800"/>
              <a:buChar char="•"/>
            </a:pP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sym typeface="Roboto"/>
              </a:rPr>
              <a:t>This can happen due to the following factors:</a:t>
            </a:r>
            <a:endParaRPr sz="1800" dirty="0">
              <a:solidFill>
                <a:srgbClr val="212121"/>
              </a:solidFill>
              <a:latin typeface="Roboto"/>
              <a:ea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444444"/>
              </a:buClr>
              <a:buSzPts val="1800"/>
              <a:buNone/>
            </a:pP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sym typeface="Roboto"/>
              </a:rPr>
              <a:t>          Special events</a:t>
            </a:r>
            <a:endParaRPr sz="1800" dirty="0">
              <a:solidFill>
                <a:srgbClr val="212121"/>
              </a:solidFill>
              <a:latin typeface="Roboto"/>
              <a:ea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444444"/>
              </a:buClr>
              <a:buSzPts val="1800"/>
              <a:buNone/>
            </a:pP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sym typeface="Roboto"/>
              </a:rPr>
              <a:t>          Rush hour</a:t>
            </a:r>
            <a:endParaRPr sz="1800" dirty="0">
              <a:solidFill>
                <a:srgbClr val="212121"/>
              </a:solidFill>
              <a:latin typeface="Roboto"/>
              <a:ea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444444"/>
              </a:buClr>
              <a:buSzPts val="1800"/>
              <a:buNone/>
            </a:pPr>
            <a:r>
              <a:rPr lang="en-US" sz="1800" dirty="0">
                <a:solidFill>
                  <a:srgbClr val="212121"/>
                </a:solidFill>
                <a:latin typeface="Roboto"/>
                <a:ea typeface="Roboto"/>
                <a:sym typeface="Roboto"/>
              </a:rPr>
              <a:t>          Bad weather</a:t>
            </a:r>
            <a:endParaRPr sz="1800" dirty="0">
              <a:solidFill>
                <a:srgbClr val="212121"/>
              </a:solidFill>
              <a:latin typeface="Roboto"/>
              <a:ea typeface="Roboto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2800" b="1">
                <a:latin typeface="Roboto"/>
                <a:ea typeface="Roboto"/>
                <a:cs typeface="Roboto"/>
                <a:sym typeface="Roboto"/>
              </a:rPr>
              <a:t>IMPORTANCE</a:t>
            </a:r>
            <a:endParaRPr sz="2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We are helping the client to became a cab aggregator.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Literature Survey  1: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Dynamic pricing model for cruising taxicab based on system dynamics.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Literature Survey 2 </a:t>
            </a: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Analysing Bangkok city taxi ride: reforming fares for profit sustainability using big data driven model.</a:t>
            </a:r>
            <a:endParaRPr/>
          </a:p>
          <a:p>
            <a:pPr marL="342900" lvl="0" indent="-139700" algn="l" rtl="0">
              <a:lnSpc>
                <a:spcPct val="5625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5625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5625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5625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5625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PROPOSED SOLUTIONS AND DATASET CONSIDERED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57200" y="1311564"/>
            <a:ext cx="8229600" cy="528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We are suggesting to build a predictive ML model in order to predict the surge price type effectively.</a:t>
            </a:r>
            <a:endParaRPr dirty="0"/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 depth analysis of the dataset in order to derive deeper insights from the data like discovering the relation of target variable in the data.</a:t>
            </a:r>
            <a:endParaRPr dirty="0"/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Visual analysis of the data to discover the relationship between independent variable and dependent variable.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lang="en-IN" sz="28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US" sz="1700" b="1" dirty="0">
                <a:latin typeface="Roboto"/>
                <a:ea typeface="Roboto"/>
                <a:cs typeface="Roboto"/>
                <a:sym typeface="Roboto"/>
              </a:rPr>
              <a:t>Dataset:   </a:t>
            </a: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TRIP PRICING WITH TAXI MOBILITY ANALYTICS</a:t>
            </a:r>
            <a:endParaRPr sz="16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700" b="1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US" sz="1700" b="1" dirty="0">
                <a:latin typeface="Roboto"/>
                <a:ea typeface="Roboto"/>
                <a:cs typeface="Roboto"/>
                <a:sym typeface="Roboto"/>
              </a:rPr>
              <a:t>VARIABLE CATEGORIZATION: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No of rows: 131662                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Total Features/Columns :14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Numerical Features :06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Categorical Features:08</a:t>
            </a:r>
            <a:endParaRPr dirty="0"/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Target : </a:t>
            </a:r>
            <a:r>
              <a:rPr lang="en-US" sz="1700" dirty="0" err="1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Surge_Pricing_Type</a:t>
            </a:r>
            <a:r>
              <a:rPr lang="en-US" sz="1700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(Multiclassification)  </a:t>
            </a:r>
            <a:endParaRPr dirty="0"/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 b="1" dirty="0">
              <a:solidFill>
                <a:srgbClr val="2021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31" algn="l" rtl="0">
              <a:spcBef>
                <a:spcPts val="314"/>
              </a:spcBef>
              <a:spcAft>
                <a:spcPts val="0"/>
              </a:spcAft>
              <a:buClr>
                <a:srgbClr val="202122"/>
              </a:buClr>
              <a:buSzPct val="100000"/>
              <a:buChar char="•"/>
            </a:pPr>
            <a:r>
              <a:rPr lang="en-US" sz="1700" b="1" dirty="0">
                <a:solidFill>
                  <a:srgbClr val="202122"/>
                </a:solidFill>
                <a:latin typeface="Roboto"/>
                <a:ea typeface="Roboto"/>
                <a:cs typeface="Roboto"/>
                <a:sym typeface="Roboto"/>
              </a:rPr>
              <a:t>Dataset Link: </a:t>
            </a:r>
            <a:r>
              <a:rPr lang="en-US" sz="17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https://www.kaggle.com/arashnic/taxi-pricing-with-mobility-analytics</a:t>
            </a:r>
            <a:endParaRPr sz="1700" dirty="0">
              <a:solidFill>
                <a:srgbClr val="3366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DA22C-02D1-4950-B53D-3CC772933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5" y="3149600"/>
            <a:ext cx="3863829" cy="30295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8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2800" b="1">
                <a:latin typeface="Roboto"/>
                <a:ea typeface="Roboto"/>
                <a:cs typeface="Roboto"/>
                <a:sym typeface="Roboto"/>
              </a:rPr>
              <a:t>VALUE ADDITIONS</a:t>
            </a:r>
            <a:endParaRPr sz="2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71600"/>
            <a:ext cx="8153400" cy="427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524164" y="6022902"/>
            <a:ext cx="7848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analysis from Tableau we came to conclusion surge_type_1 price is high,surge_type_2 price is low and surge_type_3 price is medium.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752600" y="965323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TABLEAU FINDINGS FOR MASKED TARGET VARRIABLE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5562600" cy="65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r>
              <a:rPr lang="en-US" sz="2400" b="1">
                <a:latin typeface="Roboto"/>
                <a:ea typeface="Roboto"/>
                <a:cs typeface="Roboto"/>
                <a:sym typeface="Roboto"/>
              </a:rPr>
              <a:t>EXPLORATORY DATA ANALYTICS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68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r>
              <a:rPr lang="en-US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 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type conversion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Missing value Treatment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Feature selection using Multicollinearity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Encoding using dummies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Noto Sans Symbols"/>
              <a:buChar char="∙"/>
            </a:pPr>
            <a:r>
              <a:rPr lang="en-US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Treating class imbalance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TYPE CONVERSION: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Customer_since_months is in float so we are converting it into object.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Surge_type_pricing is in int so we are converting it into object.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 value Treatment: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127" y="3886200"/>
            <a:ext cx="4184073" cy="2709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4841009" y="5105400"/>
            <a:ext cx="3657600" cy="7620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using simple imputation method to impute the Nan Values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57200" y="3810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  <a:r>
              <a:rPr lang="en-US" sz="16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: We are considering only Tree based models so no outlier treatment needed.</a:t>
            </a:r>
            <a:endParaRPr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r>
              <a:rPr lang="en-US" sz="16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Multicollinearity:</a:t>
            </a:r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ts val="1600"/>
              <a:buChar char="•"/>
            </a:pPr>
            <a:endParaRPr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/>
              <a:t>Scaling: 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We chose Min Max Scaler because the data is not normal. Min max scaler will help in Normalizing the data.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Encoding using Dummies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: Dummies is a variant of One Hot Encoding which makes the categorical data machine readable.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b="1" dirty="0">
                <a:latin typeface="Roboto"/>
                <a:ea typeface="Roboto"/>
                <a:cs typeface="Roboto"/>
                <a:sym typeface="Roboto"/>
              </a:rPr>
              <a:t>Class imbalance</a:t>
            </a: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: Class is imbalance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D33E-A854-497A-A29C-CC5DACEF32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8450" y="1505527"/>
            <a:ext cx="6007100" cy="35282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CHALLENGES ADDRESSED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342900"/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Var1,var2 ,var3 is masked by the company due to confidentiality.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Null/Missing values were handled by simple imputer.</a:t>
            </a:r>
            <a:endParaRPr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Initially we found the dataset to be imbalanced, we handled the issue by oversampling technique-SMOTE.</a:t>
            </a:r>
            <a:endParaRPr dirty="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733800"/>
            <a:ext cx="3810000" cy="293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243" y="3787953"/>
            <a:ext cx="3895725" cy="293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Algorithms considered for the data 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K-Nearest Neighbors (Base model)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Easy to interpret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No assumptions needed before building the model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As it won’t learn anything in training stage , the distance calculations are fast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Disadvantages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Sensitive to outliers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More memory is required for calculations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Prediction stage of the model requires more time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Results of KNN Model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429010"/>
            <a:ext cx="7960275" cy="91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1217</Words>
  <Application>Microsoft Office PowerPoint</Application>
  <PresentationFormat>On-screen Show (4:3)</PresentationFormat>
  <Paragraphs>157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Roboto</vt:lpstr>
      <vt:lpstr>Calibri</vt:lpstr>
      <vt:lpstr>Arial</vt:lpstr>
      <vt:lpstr>Times New Roman</vt:lpstr>
      <vt:lpstr>Noto Sans Symbols</vt:lpstr>
      <vt:lpstr>Arial Black</vt:lpstr>
      <vt:lpstr>Calibri Light</vt:lpstr>
      <vt:lpstr>Office Theme</vt:lpstr>
      <vt:lpstr>1_Office Theme</vt:lpstr>
      <vt:lpstr>PowerPoint Presentation</vt:lpstr>
      <vt:lpstr>PROBLEM STATEMENT</vt:lpstr>
      <vt:lpstr>IMPORTANCE</vt:lpstr>
      <vt:lpstr>PROPOSED SOLUTIONS AND DATASET CONSIDERED</vt:lpstr>
      <vt:lpstr>VALUE ADDITIONS</vt:lpstr>
      <vt:lpstr>EXPLORATORY DATA ANALYTICS</vt:lpstr>
      <vt:lpstr>PowerPoint Presentation</vt:lpstr>
      <vt:lpstr>CHALLENGES ADDRESSED</vt:lpstr>
      <vt:lpstr>Algorithms considered for the data </vt:lpstr>
      <vt:lpstr>PowerPoint Presentation</vt:lpstr>
      <vt:lpstr>Comparison and summary of all the algorithms</vt:lpstr>
      <vt:lpstr>Production Procedure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Sathish Kumar</cp:lastModifiedBy>
  <cp:revision>4</cp:revision>
  <dcterms:modified xsi:type="dcterms:W3CDTF">2021-09-09T01:26:31Z</dcterms:modified>
</cp:coreProperties>
</file>