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75">
          <p15:clr>
            <a:srgbClr val="A4A3A4"/>
          </p15:clr>
        </p15:guide>
      </p15:sldGuideLst>
    </p:ext>
    <p:ext uri="http://customooxmlschemas.google.com/">
      <go:slidesCustomData xmlns:go="http://customooxmlschemas.google.com/" r:id="rId38" roundtripDataSignature="AMtx7mgBfUktrfibrQV9AsZ9cb7djtST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1E7EF4-F011-454E-BBA2-E82C65A5B83C}">
  <a:tblStyle styleId="{071E7EF4-F011-454E-BBA2-E82C65A5B83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7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3"/>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1"/>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4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108244" y="341513"/>
            <a:ext cx="1285550" cy="1078914"/>
          </a:xfrm>
          <a:prstGeom prst="rect">
            <a:avLst/>
          </a:prstGeom>
          <a:noFill/>
          <a:ln>
            <a:noFill/>
          </a:ln>
        </p:spPr>
      </p:pic>
      <p:sp>
        <p:nvSpPr>
          <p:cNvPr id="89" name="Google Shape;89;p1"/>
          <p:cNvSpPr/>
          <p:nvPr/>
        </p:nvSpPr>
        <p:spPr>
          <a:xfrm>
            <a:off x="1258733" y="361129"/>
            <a:ext cx="6214971"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00" u="none" cap="none" strike="noStrike">
                <a:solidFill>
                  <a:schemeClr val="accent1"/>
                </a:solidFill>
                <a:latin typeface="Calibri"/>
                <a:ea typeface="Calibri"/>
                <a:cs typeface="Calibri"/>
                <a:sym typeface="Calibri"/>
              </a:rPr>
              <a:t>PANIMALAR ENGINEERING COLLEGE</a:t>
            </a:r>
            <a:endParaRPr/>
          </a:p>
        </p:txBody>
      </p:sp>
      <p:pic>
        <p:nvPicPr>
          <p:cNvPr descr="Anna University - Wikipedia" id="90" name="Google Shape;90;p1"/>
          <p:cNvPicPr preferRelativeResize="0"/>
          <p:nvPr/>
        </p:nvPicPr>
        <p:blipFill rotWithShape="1">
          <a:blip r:embed="rId4">
            <a:alphaModFix/>
          </a:blip>
          <a:srcRect b="0" l="0" r="0" t="0"/>
          <a:stretch/>
        </p:blipFill>
        <p:spPr>
          <a:xfrm>
            <a:off x="7645200" y="235237"/>
            <a:ext cx="1071563" cy="1066800"/>
          </a:xfrm>
          <a:prstGeom prst="rect">
            <a:avLst/>
          </a:prstGeom>
          <a:noFill/>
          <a:ln>
            <a:noFill/>
          </a:ln>
        </p:spPr>
      </p:pic>
      <p:sp>
        <p:nvSpPr>
          <p:cNvPr id="91" name="Google Shape;91;p1"/>
          <p:cNvSpPr txBox="1"/>
          <p:nvPr/>
        </p:nvSpPr>
        <p:spPr>
          <a:xfrm>
            <a:off x="1565290" y="1220372"/>
            <a:ext cx="607991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rgbClr val="C00000"/>
                </a:solidFill>
                <a:latin typeface="Times New Roman"/>
                <a:ea typeface="Times New Roman"/>
                <a:cs typeface="Times New Roman"/>
                <a:sym typeface="Times New Roman"/>
              </a:rPr>
              <a:t>Department of Computer Science and Engineering </a:t>
            </a:r>
            <a:endParaRPr sz="2000">
              <a:solidFill>
                <a:srgbClr val="C00000"/>
              </a:solidFill>
              <a:latin typeface="Calibri"/>
              <a:ea typeface="Calibri"/>
              <a:cs typeface="Calibri"/>
              <a:sym typeface="Calibri"/>
            </a:endParaRPr>
          </a:p>
        </p:txBody>
      </p:sp>
      <p:sp>
        <p:nvSpPr>
          <p:cNvPr id="92" name="Google Shape;92;p1"/>
          <p:cNvSpPr txBox="1"/>
          <p:nvPr/>
        </p:nvSpPr>
        <p:spPr>
          <a:xfrm>
            <a:off x="2327844" y="1710284"/>
            <a:ext cx="37977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7030A0"/>
              </a:solidFill>
              <a:latin typeface="Calibri"/>
              <a:ea typeface="Calibri"/>
              <a:cs typeface="Calibri"/>
              <a:sym typeface="Calibri"/>
            </a:endParaRPr>
          </a:p>
        </p:txBody>
      </p:sp>
      <p:sp>
        <p:nvSpPr>
          <p:cNvPr id="93" name="Google Shape;93;p1"/>
          <p:cNvSpPr txBox="1"/>
          <p:nvPr/>
        </p:nvSpPr>
        <p:spPr>
          <a:xfrm>
            <a:off x="767750" y="1949362"/>
            <a:ext cx="7377000" cy="143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       </a:t>
            </a:r>
            <a:r>
              <a:rPr lang="en-US" sz="2900">
                <a:solidFill>
                  <a:schemeClr val="dk1"/>
                </a:solidFill>
              </a:rPr>
              <a:t>Deduplication in Cloud Computing  Improvise Efficiency Towards Potential Practical Usage</a:t>
            </a:r>
            <a:endParaRPr sz="2100">
              <a:solidFill>
                <a:schemeClr val="dk1"/>
              </a:solidFill>
              <a:latin typeface="Calibri"/>
              <a:ea typeface="Calibri"/>
              <a:cs typeface="Calibri"/>
              <a:sym typeface="Calibri"/>
            </a:endParaRPr>
          </a:p>
        </p:txBody>
      </p:sp>
      <p:sp>
        <p:nvSpPr>
          <p:cNvPr id="94" name="Google Shape;94;p1"/>
          <p:cNvSpPr txBox="1"/>
          <p:nvPr/>
        </p:nvSpPr>
        <p:spPr>
          <a:xfrm>
            <a:off x="3687192" y="3709851"/>
            <a:ext cx="4876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1"/>
          <p:cNvSpPr txBox="1"/>
          <p:nvPr/>
        </p:nvSpPr>
        <p:spPr>
          <a:xfrm>
            <a:off x="286400" y="3924089"/>
            <a:ext cx="7629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96" name="Google Shape;96;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 name="Google Shape;97;p1"/>
          <p:cNvSpPr txBox="1"/>
          <p:nvPr/>
        </p:nvSpPr>
        <p:spPr>
          <a:xfrm>
            <a:off x="3614550" y="4060375"/>
            <a:ext cx="5323800" cy="236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100">
                <a:solidFill>
                  <a:schemeClr val="dk1"/>
                </a:solidFill>
              </a:rPr>
              <a:t>Team members:</a:t>
            </a:r>
            <a:endParaRPr sz="2100">
              <a:solidFill>
                <a:schemeClr val="dk1"/>
              </a:solidFill>
            </a:endParaRPr>
          </a:p>
          <a:p>
            <a:pPr indent="0" lvl="0" marL="0" rtl="0" algn="l">
              <a:lnSpc>
                <a:spcPct val="115000"/>
              </a:lnSpc>
              <a:spcBef>
                <a:spcPts val="0"/>
              </a:spcBef>
              <a:spcAft>
                <a:spcPts val="0"/>
              </a:spcAft>
              <a:buNone/>
            </a:pPr>
            <a:r>
              <a:rPr lang="en-US" sz="2100">
                <a:solidFill>
                  <a:schemeClr val="dk1"/>
                </a:solidFill>
              </a:rPr>
              <a:t>      S.Vignesh (211417104299)</a:t>
            </a:r>
            <a:endParaRPr sz="2100">
              <a:solidFill>
                <a:schemeClr val="dk1"/>
              </a:solidFill>
            </a:endParaRPr>
          </a:p>
          <a:p>
            <a:pPr indent="0" lvl="0" marL="0" rtl="0" algn="l">
              <a:lnSpc>
                <a:spcPct val="115000"/>
              </a:lnSpc>
              <a:spcBef>
                <a:spcPts val="0"/>
              </a:spcBef>
              <a:spcAft>
                <a:spcPts val="0"/>
              </a:spcAft>
              <a:buNone/>
            </a:pPr>
            <a:r>
              <a:rPr lang="en-US" sz="2100">
                <a:solidFill>
                  <a:schemeClr val="dk1"/>
                </a:solidFill>
              </a:rPr>
              <a:t>      R.Sharan (211417104255)</a:t>
            </a:r>
            <a:endParaRPr sz="2100">
              <a:solidFill>
                <a:schemeClr val="dk1"/>
              </a:solidFill>
            </a:endParaRPr>
          </a:p>
          <a:p>
            <a:pPr indent="0" lvl="0" marL="0" rtl="0" algn="l">
              <a:lnSpc>
                <a:spcPct val="115000"/>
              </a:lnSpc>
              <a:spcBef>
                <a:spcPts val="0"/>
              </a:spcBef>
              <a:spcAft>
                <a:spcPts val="0"/>
              </a:spcAft>
              <a:buNone/>
            </a:pPr>
            <a:r>
              <a:rPr lang="en-US" sz="2100">
                <a:solidFill>
                  <a:schemeClr val="dk1"/>
                </a:solidFill>
              </a:rPr>
              <a:t>      J.Shachin Karthik (211417104250)</a:t>
            </a:r>
            <a:endParaRPr sz="2100">
              <a:solidFill>
                <a:schemeClr val="dk1"/>
              </a:solidFill>
            </a:endParaRPr>
          </a:p>
          <a:p>
            <a:pPr indent="0" lvl="0" marL="0" rtl="0" algn="l">
              <a:lnSpc>
                <a:spcPct val="115000"/>
              </a:lnSpc>
              <a:spcBef>
                <a:spcPts val="0"/>
              </a:spcBef>
              <a:spcAft>
                <a:spcPts val="0"/>
              </a:spcAft>
              <a:buNone/>
            </a:pPr>
            <a:r>
              <a:rPr lang="en-US" sz="2100">
                <a:solidFill>
                  <a:schemeClr val="dk1"/>
                </a:solidFill>
              </a:rPr>
              <a:t>Guide:</a:t>
            </a:r>
            <a:endParaRPr sz="2100">
              <a:solidFill>
                <a:schemeClr val="dk1"/>
              </a:solidFill>
            </a:endParaRPr>
          </a:p>
          <a:p>
            <a:pPr indent="0" lvl="0" marL="0" rtl="0" algn="l">
              <a:spcBef>
                <a:spcPts val="0"/>
              </a:spcBef>
              <a:spcAft>
                <a:spcPts val="0"/>
              </a:spcAft>
              <a:buNone/>
            </a:pPr>
            <a:r>
              <a:rPr lang="en-US" sz="2100">
                <a:solidFill>
                  <a:schemeClr val="dk1"/>
                </a:solidFill>
              </a:rPr>
              <a:t> 	Mr.G.Senthil Kumar, Asst.Professor</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0"/>
          <p:cNvSpPr txBox="1"/>
          <p:nvPr/>
        </p:nvSpPr>
        <p:spPr>
          <a:xfrm>
            <a:off x="371475" y="515156"/>
            <a:ext cx="57383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Times New Roman"/>
                <a:ea typeface="Times New Roman"/>
                <a:cs typeface="Times New Roman"/>
                <a:sym typeface="Times New Roman"/>
              </a:rPr>
              <a:t>3. USE CASE DIAGRAM</a:t>
            </a:r>
            <a:endParaRPr sz="1800" u="sng">
              <a:solidFill>
                <a:schemeClr val="dk1"/>
              </a:solidFill>
              <a:latin typeface="Times New Roman"/>
              <a:ea typeface="Times New Roman"/>
              <a:cs typeface="Times New Roman"/>
              <a:sym typeface="Times New Roman"/>
            </a:endParaRPr>
          </a:p>
        </p:txBody>
      </p:sp>
      <p:pic>
        <p:nvPicPr>
          <p:cNvPr id="245" name="Google Shape;245;p10"/>
          <p:cNvPicPr preferRelativeResize="0"/>
          <p:nvPr/>
        </p:nvPicPr>
        <p:blipFill rotWithShape="1">
          <a:blip r:embed="rId3">
            <a:alphaModFix/>
          </a:blip>
          <a:srcRect b="0" l="16306" r="0" t="0"/>
          <a:stretch/>
        </p:blipFill>
        <p:spPr>
          <a:xfrm>
            <a:off x="1197735" y="884488"/>
            <a:ext cx="5962918" cy="4649273"/>
          </a:xfrm>
          <a:prstGeom prst="rect">
            <a:avLst/>
          </a:prstGeom>
          <a:noFill/>
          <a:ln>
            <a:noFill/>
          </a:ln>
        </p:spPr>
      </p:pic>
      <p:sp>
        <p:nvSpPr>
          <p:cNvPr id="246" name="Google Shape;246;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1"/>
          <p:cNvSpPr txBox="1"/>
          <p:nvPr/>
        </p:nvSpPr>
        <p:spPr>
          <a:xfrm>
            <a:off x="447675" y="515156"/>
            <a:ext cx="56621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Times New Roman"/>
                <a:ea typeface="Times New Roman"/>
                <a:cs typeface="Times New Roman"/>
                <a:sym typeface="Times New Roman"/>
              </a:rPr>
              <a:t>4.COLLABORATION DIAGRAM</a:t>
            </a:r>
            <a:endParaRPr sz="4000" u="sng">
              <a:solidFill>
                <a:schemeClr val="dk1"/>
              </a:solidFill>
              <a:latin typeface="Calibri"/>
              <a:ea typeface="Calibri"/>
              <a:cs typeface="Calibri"/>
              <a:sym typeface="Calibri"/>
            </a:endParaRPr>
          </a:p>
        </p:txBody>
      </p:sp>
      <p:pic>
        <p:nvPicPr>
          <p:cNvPr id="252" name="Google Shape;252;p11"/>
          <p:cNvPicPr preferRelativeResize="0"/>
          <p:nvPr/>
        </p:nvPicPr>
        <p:blipFill rotWithShape="1">
          <a:blip r:embed="rId3">
            <a:alphaModFix/>
          </a:blip>
          <a:srcRect b="0" l="29615" r="0" t="23030"/>
          <a:stretch/>
        </p:blipFill>
        <p:spPr>
          <a:xfrm>
            <a:off x="1474631" y="884488"/>
            <a:ext cx="6194738" cy="4430332"/>
          </a:xfrm>
          <a:prstGeom prst="rect">
            <a:avLst/>
          </a:prstGeom>
          <a:noFill/>
          <a:ln>
            <a:noFill/>
          </a:ln>
        </p:spPr>
      </p:pic>
      <p:sp>
        <p:nvSpPr>
          <p:cNvPr id="253" name="Google Shape;253;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2"/>
          <p:cNvSpPr txBox="1"/>
          <p:nvPr/>
        </p:nvSpPr>
        <p:spPr>
          <a:xfrm>
            <a:off x="682580" y="515156"/>
            <a:ext cx="54272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Times New Roman"/>
                <a:ea typeface="Times New Roman"/>
                <a:cs typeface="Times New Roman"/>
                <a:sym typeface="Times New Roman"/>
              </a:rPr>
              <a:t>5. SEQUENCE DIAGRAM</a:t>
            </a:r>
            <a:endParaRPr sz="4000" u="sng">
              <a:solidFill>
                <a:schemeClr val="dk1"/>
              </a:solidFill>
              <a:latin typeface="Calibri"/>
              <a:ea typeface="Calibri"/>
              <a:cs typeface="Calibri"/>
              <a:sym typeface="Calibri"/>
            </a:endParaRPr>
          </a:p>
        </p:txBody>
      </p:sp>
      <p:pic>
        <p:nvPicPr>
          <p:cNvPr id="259" name="Google Shape;259;p12"/>
          <p:cNvPicPr preferRelativeResize="0"/>
          <p:nvPr/>
        </p:nvPicPr>
        <p:blipFill rotWithShape="1">
          <a:blip r:embed="rId3">
            <a:alphaModFix/>
          </a:blip>
          <a:srcRect b="0" l="0" r="0" t="0"/>
          <a:stretch/>
        </p:blipFill>
        <p:spPr>
          <a:xfrm>
            <a:off x="682580" y="889071"/>
            <a:ext cx="7225048" cy="5079857"/>
          </a:xfrm>
          <a:prstGeom prst="rect">
            <a:avLst/>
          </a:prstGeom>
          <a:noFill/>
          <a:ln>
            <a:noFill/>
          </a:ln>
        </p:spPr>
      </p:pic>
      <p:sp>
        <p:nvSpPr>
          <p:cNvPr id="260" name="Google Shape;260;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3"/>
          <p:cNvSpPr txBox="1"/>
          <p:nvPr/>
        </p:nvSpPr>
        <p:spPr>
          <a:xfrm>
            <a:off x="3503054" y="0"/>
            <a:ext cx="294926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4000">
              <a:solidFill>
                <a:srgbClr val="7030A0"/>
              </a:solidFill>
              <a:latin typeface="Calibri"/>
              <a:ea typeface="Calibri"/>
              <a:cs typeface="Calibri"/>
              <a:sym typeface="Calibri"/>
            </a:endParaRPr>
          </a:p>
          <a:p>
            <a:pPr indent="0" lvl="0" marL="0" marR="0" rtl="0" algn="l">
              <a:spcBef>
                <a:spcPts val="0"/>
              </a:spcBef>
              <a:spcAft>
                <a:spcPts val="0"/>
              </a:spcAft>
              <a:buNone/>
            </a:pPr>
            <a:r>
              <a:rPr lang="en-US" sz="4000">
                <a:solidFill>
                  <a:srgbClr val="7030A0"/>
                </a:solidFill>
                <a:latin typeface="Calibri"/>
                <a:ea typeface="Calibri"/>
                <a:cs typeface="Calibri"/>
                <a:sym typeface="Calibri"/>
              </a:rPr>
              <a:t>Modules</a:t>
            </a:r>
            <a:endParaRPr sz="4000">
              <a:solidFill>
                <a:schemeClr val="dk1"/>
              </a:solidFill>
              <a:latin typeface="Calibri"/>
              <a:ea typeface="Calibri"/>
              <a:cs typeface="Calibri"/>
              <a:sym typeface="Calibri"/>
            </a:endParaRPr>
          </a:p>
        </p:txBody>
      </p:sp>
      <p:sp>
        <p:nvSpPr>
          <p:cNvPr id="266" name="Google Shape;266;p13"/>
          <p:cNvSpPr txBox="1"/>
          <p:nvPr/>
        </p:nvSpPr>
        <p:spPr>
          <a:xfrm>
            <a:off x="0" y="1725769"/>
            <a:ext cx="7662929" cy="2677656"/>
          </a:xfrm>
          <a:prstGeom prst="rect">
            <a:avLst/>
          </a:prstGeom>
          <a:noFill/>
          <a:ln>
            <a:noFill/>
          </a:ln>
        </p:spPr>
        <p:txBody>
          <a:bodyPr anchorCtr="0" anchor="t" bIns="45700" lIns="91425" spcFirstLastPara="1" rIns="91425" wrap="square" tIns="45700">
            <a:spAutoFit/>
          </a:bodyPr>
          <a:lstStyle/>
          <a:p>
            <a:pPr indent="-457200" lvl="2" marL="137160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Times New Roman"/>
                <a:ea typeface="Times New Roman"/>
                <a:cs typeface="Times New Roman"/>
                <a:sym typeface="Times New Roman"/>
              </a:rPr>
              <a:t>Cloud User Authentication.</a:t>
            </a:r>
            <a:endParaRPr/>
          </a:p>
          <a:p>
            <a:pPr indent="-304800" lvl="2" marL="137160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a:p>
            <a:pPr indent="-457200" lvl="2" marL="137160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Times New Roman"/>
                <a:ea typeface="Times New Roman"/>
                <a:cs typeface="Times New Roman"/>
                <a:sym typeface="Times New Roman"/>
              </a:rPr>
              <a:t>File Upload and  Comparison.</a:t>
            </a:r>
            <a:endParaRPr/>
          </a:p>
          <a:p>
            <a:pPr indent="-304800" lvl="2" marL="137160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a:p>
            <a:pPr indent="-457200" lvl="2" marL="137160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Times New Roman"/>
                <a:ea typeface="Times New Roman"/>
                <a:cs typeface="Times New Roman"/>
                <a:sym typeface="Times New Roman"/>
              </a:rPr>
              <a:t>Set Access Policy for File.</a:t>
            </a:r>
            <a:endParaRPr/>
          </a:p>
          <a:p>
            <a:pPr indent="-304800" lvl="2" marL="137160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a:p>
            <a:pPr indent="-457200" lvl="2" marL="137160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Times New Roman"/>
                <a:ea typeface="Times New Roman"/>
                <a:cs typeface="Times New Roman"/>
                <a:sym typeface="Times New Roman"/>
              </a:rPr>
              <a:t>File Download Request and Handling.</a:t>
            </a:r>
            <a:endParaRPr/>
          </a:p>
        </p:txBody>
      </p:sp>
      <p:sp>
        <p:nvSpPr>
          <p:cNvPr id="267" name="Google Shape;267;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4"/>
          <p:cNvSpPr txBox="1"/>
          <p:nvPr/>
        </p:nvSpPr>
        <p:spPr>
          <a:xfrm>
            <a:off x="1466850" y="0"/>
            <a:ext cx="6518052"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4000">
              <a:solidFill>
                <a:srgbClr val="7030A0"/>
              </a:solidFill>
              <a:latin typeface="Calibri"/>
              <a:ea typeface="Calibri"/>
              <a:cs typeface="Calibri"/>
              <a:sym typeface="Calibri"/>
            </a:endParaRPr>
          </a:p>
          <a:p>
            <a:pPr indent="0" lvl="0" marL="0" marR="0" rtl="0" algn="l">
              <a:spcBef>
                <a:spcPts val="0"/>
              </a:spcBef>
              <a:spcAft>
                <a:spcPts val="0"/>
              </a:spcAft>
              <a:buNone/>
            </a:pPr>
            <a:r>
              <a:rPr lang="en-US" sz="4000">
                <a:solidFill>
                  <a:srgbClr val="7030A0"/>
                </a:solidFill>
                <a:latin typeface="Calibri"/>
                <a:ea typeface="Calibri"/>
                <a:cs typeface="Calibri"/>
                <a:sym typeface="Calibri"/>
              </a:rPr>
              <a:t>1.Cloud User Authentication</a:t>
            </a:r>
            <a:endParaRPr sz="4000">
              <a:solidFill>
                <a:schemeClr val="dk1"/>
              </a:solidFill>
              <a:latin typeface="Calibri"/>
              <a:ea typeface="Calibri"/>
              <a:cs typeface="Calibri"/>
              <a:sym typeface="Calibri"/>
            </a:endParaRPr>
          </a:p>
        </p:txBody>
      </p:sp>
      <p:sp>
        <p:nvSpPr>
          <p:cNvPr id="273" name="Google Shape;273;p14"/>
          <p:cNvSpPr txBox="1"/>
          <p:nvPr/>
        </p:nvSpPr>
        <p:spPr>
          <a:xfrm>
            <a:off x="1159098" y="1584103"/>
            <a:ext cx="6645497" cy="341632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Owner has an initial level Registration Process in Cloud Service Provider(CSP).</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users provide their own personal information for this process. The server in turn stores the information in its database.</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Then they have the Login process for the further access in cloud service Provider.</a:t>
            </a:r>
            <a:endParaRPr sz="2400">
              <a:solidFill>
                <a:schemeClr val="dk1"/>
              </a:solidFill>
              <a:latin typeface="Calibri"/>
              <a:ea typeface="Calibri"/>
              <a:cs typeface="Calibri"/>
              <a:sym typeface="Calibri"/>
            </a:endParaRPr>
          </a:p>
        </p:txBody>
      </p:sp>
      <p:sp>
        <p:nvSpPr>
          <p:cNvPr id="274" name="Google Shape;274;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15"/>
          <p:cNvPicPr preferRelativeResize="0"/>
          <p:nvPr/>
        </p:nvPicPr>
        <p:blipFill rotWithShape="1">
          <a:blip r:embed="rId3">
            <a:alphaModFix/>
          </a:blip>
          <a:srcRect b="58128" l="23538" r="24642" t="18389"/>
          <a:stretch/>
        </p:blipFill>
        <p:spPr>
          <a:xfrm>
            <a:off x="495300" y="2209800"/>
            <a:ext cx="8153400" cy="2438400"/>
          </a:xfrm>
          <a:prstGeom prst="rect">
            <a:avLst/>
          </a:prstGeom>
          <a:noFill/>
          <a:ln>
            <a:noFill/>
          </a:ln>
        </p:spPr>
      </p:pic>
      <p:sp>
        <p:nvSpPr>
          <p:cNvPr id="280" name="Google Shape;280;p15"/>
          <p:cNvSpPr txBox="1"/>
          <p:nvPr/>
        </p:nvSpPr>
        <p:spPr>
          <a:xfrm>
            <a:off x="1674254" y="0"/>
            <a:ext cx="631064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4000">
              <a:solidFill>
                <a:srgbClr val="7030A0"/>
              </a:solidFill>
              <a:latin typeface="Calibri"/>
              <a:ea typeface="Calibri"/>
              <a:cs typeface="Calibri"/>
              <a:sym typeface="Calibri"/>
            </a:endParaRPr>
          </a:p>
          <a:p>
            <a:pPr indent="0" lvl="0" marL="0" marR="0" rtl="0" algn="l">
              <a:spcBef>
                <a:spcPts val="0"/>
              </a:spcBef>
              <a:spcAft>
                <a:spcPts val="0"/>
              </a:spcAft>
              <a:buNone/>
            </a:pPr>
            <a:r>
              <a:rPr lang="en-US" sz="3200">
                <a:solidFill>
                  <a:srgbClr val="7030A0"/>
                </a:solidFill>
                <a:latin typeface="Calibri"/>
                <a:ea typeface="Calibri"/>
                <a:cs typeface="Calibri"/>
                <a:sym typeface="Calibri"/>
              </a:rPr>
              <a:t>Cloud User Authentication Flowchart</a:t>
            </a:r>
            <a:endParaRPr sz="3200">
              <a:solidFill>
                <a:schemeClr val="dk1"/>
              </a:solidFill>
              <a:latin typeface="Calibri"/>
              <a:ea typeface="Calibri"/>
              <a:cs typeface="Calibri"/>
              <a:sym typeface="Calibri"/>
            </a:endParaRPr>
          </a:p>
        </p:txBody>
      </p:sp>
      <p:sp>
        <p:nvSpPr>
          <p:cNvPr id="281" name="Google Shape;281;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6"/>
          <p:cNvSpPr txBox="1"/>
          <p:nvPr/>
        </p:nvSpPr>
        <p:spPr>
          <a:xfrm>
            <a:off x="1532585" y="59184"/>
            <a:ext cx="660686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7030A0"/>
                </a:solidFill>
                <a:latin typeface="Calibri"/>
                <a:ea typeface="Calibri"/>
                <a:cs typeface="Calibri"/>
                <a:sym typeface="Calibri"/>
              </a:rPr>
              <a:t>2.File Upload and Comparison </a:t>
            </a:r>
            <a:endParaRPr sz="4000">
              <a:solidFill>
                <a:schemeClr val="dk1"/>
              </a:solidFill>
              <a:latin typeface="Calibri"/>
              <a:ea typeface="Calibri"/>
              <a:cs typeface="Calibri"/>
              <a:sym typeface="Calibri"/>
            </a:endParaRPr>
          </a:p>
        </p:txBody>
      </p:sp>
      <p:sp>
        <p:nvSpPr>
          <p:cNvPr id="287" name="Google Shape;287;p16"/>
          <p:cNvSpPr txBox="1"/>
          <p:nvPr/>
        </p:nvSpPr>
        <p:spPr>
          <a:xfrm>
            <a:off x="772733" y="1145768"/>
            <a:ext cx="7843234" cy="4893647"/>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 this module, the data Owner create their account under the Public cloud and upload the file in cloud storage. Here the </a:t>
            </a:r>
            <a:r>
              <a:rPr b="1" lang="en-US" sz="2400">
                <a:solidFill>
                  <a:schemeClr val="dk1"/>
                </a:solidFill>
                <a:latin typeface="Times New Roman"/>
                <a:ea typeface="Times New Roman"/>
                <a:cs typeface="Times New Roman"/>
                <a:sym typeface="Times New Roman"/>
              </a:rPr>
              <a:t>Provable Ownership of the file(POF) </a:t>
            </a:r>
            <a:r>
              <a:rPr lang="en-US" sz="2400">
                <a:solidFill>
                  <a:schemeClr val="dk1"/>
                </a:solidFill>
                <a:latin typeface="Times New Roman"/>
                <a:ea typeface="Times New Roman"/>
                <a:cs typeface="Times New Roman"/>
                <a:sym typeface="Times New Roman"/>
              </a:rPr>
              <a:t>scheme is proposed. </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While uploading the file by data owner, the hash key is generated based on  </a:t>
            </a:r>
            <a:r>
              <a:rPr b="1" lang="en-US" sz="2400">
                <a:solidFill>
                  <a:schemeClr val="dk1"/>
                </a:solidFill>
                <a:latin typeface="Times New Roman"/>
                <a:ea typeface="Times New Roman"/>
                <a:cs typeface="Times New Roman"/>
                <a:sym typeface="Times New Roman"/>
              </a:rPr>
              <a:t>MD5 algorithm.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hash key is unique for all the upload files. But if the same file is upload by the other data Owner it will not allow the file to upload rather then it will replace the reference id through Mapping of index. It also check the file for physical present or not by both the data Owner.</a:t>
            </a:r>
            <a:endParaRPr/>
          </a:p>
        </p:txBody>
      </p:sp>
      <p:sp>
        <p:nvSpPr>
          <p:cNvPr id="288" name="Google Shape;288;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17"/>
          <p:cNvPicPr preferRelativeResize="0"/>
          <p:nvPr/>
        </p:nvPicPr>
        <p:blipFill rotWithShape="1">
          <a:blip r:embed="rId3">
            <a:alphaModFix/>
          </a:blip>
          <a:srcRect b="30536" l="27597" r="31760" t="10969"/>
          <a:stretch/>
        </p:blipFill>
        <p:spPr>
          <a:xfrm>
            <a:off x="1676400" y="1295400"/>
            <a:ext cx="5791200" cy="4267200"/>
          </a:xfrm>
          <a:prstGeom prst="rect">
            <a:avLst/>
          </a:prstGeom>
          <a:noFill/>
          <a:ln>
            <a:noFill/>
          </a:ln>
        </p:spPr>
      </p:pic>
      <p:sp>
        <p:nvSpPr>
          <p:cNvPr id="294" name="Google Shape;294;p17"/>
          <p:cNvSpPr txBox="1"/>
          <p:nvPr/>
        </p:nvSpPr>
        <p:spPr>
          <a:xfrm>
            <a:off x="1532585" y="59184"/>
            <a:ext cx="6606862"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200">
              <a:solidFill>
                <a:srgbClr val="7030A0"/>
              </a:solidFill>
              <a:latin typeface="Calibri"/>
              <a:ea typeface="Calibri"/>
              <a:cs typeface="Calibri"/>
              <a:sym typeface="Calibri"/>
            </a:endParaRPr>
          </a:p>
          <a:p>
            <a:pPr indent="0" lvl="0" marL="0" marR="0" rtl="0" algn="l">
              <a:spcBef>
                <a:spcPts val="0"/>
              </a:spcBef>
              <a:spcAft>
                <a:spcPts val="0"/>
              </a:spcAft>
              <a:buNone/>
            </a:pPr>
            <a:r>
              <a:rPr lang="en-US" sz="3200">
                <a:solidFill>
                  <a:srgbClr val="7030A0"/>
                </a:solidFill>
                <a:latin typeface="Calibri"/>
                <a:ea typeface="Calibri"/>
                <a:cs typeface="Calibri"/>
                <a:sym typeface="Calibri"/>
              </a:rPr>
              <a:t>File Upload and Comparison Flowchart</a:t>
            </a:r>
            <a:endParaRPr sz="3200">
              <a:solidFill>
                <a:schemeClr val="dk1"/>
              </a:solidFill>
              <a:latin typeface="Calibri"/>
              <a:ea typeface="Calibri"/>
              <a:cs typeface="Calibri"/>
              <a:sym typeface="Calibri"/>
            </a:endParaRPr>
          </a:p>
        </p:txBody>
      </p:sp>
      <p:sp>
        <p:nvSpPr>
          <p:cNvPr id="295" name="Google Shape;295;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8"/>
          <p:cNvSpPr txBox="1"/>
          <p:nvPr/>
        </p:nvSpPr>
        <p:spPr>
          <a:xfrm>
            <a:off x="1801835" y="0"/>
            <a:ext cx="571178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7030A0"/>
                </a:solidFill>
                <a:latin typeface="Calibri"/>
                <a:ea typeface="Calibri"/>
                <a:cs typeface="Calibri"/>
                <a:sym typeface="Calibri"/>
              </a:rPr>
              <a:t>3.Set Access Policy for File</a:t>
            </a:r>
            <a:endParaRPr sz="4000">
              <a:solidFill>
                <a:schemeClr val="dk1"/>
              </a:solidFill>
              <a:latin typeface="Calibri"/>
              <a:ea typeface="Calibri"/>
              <a:cs typeface="Calibri"/>
              <a:sym typeface="Calibri"/>
            </a:endParaRPr>
          </a:p>
        </p:txBody>
      </p:sp>
      <p:sp>
        <p:nvSpPr>
          <p:cNvPr id="301" name="Google Shape;301;p18"/>
          <p:cNvSpPr txBox="1"/>
          <p:nvPr/>
        </p:nvSpPr>
        <p:spPr>
          <a:xfrm>
            <a:off x="533401" y="856357"/>
            <a:ext cx="7232560" cy="526297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 this module User will chooses the file and uploads to Storage where the </a:t>
            </a:r>
            <a:r>
              <a:rPr b="1" lang="en-US" sz="2400">
                <a:solidFill>
                  <a:schemeClr val="dk1"/>
                </a:solidFill>
                <a:latin typeface="Times New Roman"/>
                <a:ea typeface="Times New Roman"/>
                <a:cs typeface="Times New Roman"/>
                <a:sym typeface="Times New Roman"/>
              </a:rPr>
              <a:t>HDFS storage system </a:t>
            </a:r>
            <a:r>
              <a:rPr lang="en-US" sz="2400">
                <a:solidFill>
                  <a:schemeClr val="dk1"/>
                </a:solidFill>
                <a:latin typeface="Times New Roman"/>
                <a:ea typeface="Times New Roman"/>
                <a:cs typeface="Times New Roman"/>
                <a:sym typeface="Times New Roman"/>
              </a:rPr>
              <a:t>.In the system will generate a  signature in particular file and then split into multiple block. </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Each block will be generate signature with key . In the signature by using </a:t>
            </a:r>
            <a:r>
              <a:rPr b="1" lang="en-US" sz="2400">
                <a:solidFill>
                  <a:schemeClr val="dk1"/>
                </a:solidFill>
                <a:latin typeface="Times New Roman"/>
                <a:ea typeface="Times New Roman"/>
                <a:cs typeface="Times New Roman"/>
                <a:sym typeface="Times New Roman"/>
              </a:rPr>
              <a:t>MD5 message-digest algorithm </a:t>
            </a:r>
            <a:r>
              <a:rPr lang="en-US" sz="2400">
                <a:solidFill>
                  <a:schemeClr val="dk1"/>
                </a:solidFill>
                <a:latin typeface="Times New Roman"/>
                <a:ea typeface="Times New Roman"/>
                <a:cs typeface="Times New Roman"/>
                <a:sym typeface="Times New Roman"/>
              </a:rPr>
              <a:t>is cryptographic hash function producing </a:t>
            </a:r>
            <a:r>
              <a:rPr b="1" lang="en-US" sz="2400">
                <a:solidFill>
                  <a:schemeClr val="dk1"/>
                </a:solidFill>
                <a:latin typeface="Times New Roman"/>
                <a:ea typeface="Times New Roman"/>
                <a:cs typeface="Times New Roman"/>
                <a:sym typeface="Times New Roman"/>
              </a:rPr>
              <a:t>a 128-bit hash value</a:t>
            </a:r>
            <a:r>
              <a:rPr lang="en-US" sz="2400">
                <a:solidFill>
                  <a:schemeClr val="dk1"/>
                </a:solidFill>
                <a:latin typeface="Times New Roman"/>
                <a:ea typeface="Times New Roman"/>
                <a:cs typeface="Times New Roman"/>
                <a:sym typeface="Times New Roman"/>
              </a:rPr>
              <a:t> typically expressed in text format as </a:t>
            </a:r>
            <a:r>
              <a:rPr b="1" lang="en-US" sz="2400">
                <a:solidFill>
                  <a:schemeClr val="dk1"/>
                </a:solidFill>
                <a:latin typeface="Times New Roman"/>
                <a:ea typeface="Times New Roman"/>
                <a:cs typeface="Times New Roman"/>
                <a:sym typeface="Times New Roman"/>
              </a:rPr>
              <a:t>32 digit hex value</a:t>
            </a:r>
            <a:r>
              <a:rPr lang="en-US" sz="2400">
                <a:solidFill>
                  <a:schemeClr val="dk1"/>
                </a:solidFill>
                <a:latin typeface="Times New Roman"/>
                <a:ea typeface="Times New Roman"/>
                <a:cs typeface="Times New Roman"/>
                <a:sym typeface="Times New Roman"/>
              </a:rPr>
              <a:t> so that files of same are de-duplicated. </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After that generate convergent keys for each blocks splitting to store CSV file .like filename, file path, blocks, username, password and block keys.</a:t>
            </a:r>
            <a:endParaRPr/>
          </a:p>
        </p:txBody>
      </p:sp>
      <p:sp>
        <p:nvSpPr>
          <p:cNvPr id="302" name="Google Shape;302;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19"/>
          <p:cNvPicPr preferRelativeResize="0"/>
          <p:nvPr/>
        </p:nvPicPr>
        <p:blipFill rotWithShape="1">
          <a:blip r:embed="rId3">
            <a:alphaModFix/>
          </a:blip>
          <a:srcRect b="20581" l="27603" r="25655" t="16898"/>
          <a:stretch/>
        </p:blipFill>
        <p:spPr>
          <a:xfrm>
            <a:off x="1371600" y="1600200"/>
            <a:ext cx="6400800" cy="4552950"/>
          </a:xfrm>
          <a:prstGeom prst="rect">
            <a:avLst/>
          </a:prstGeom>
          <a:noFill/>
          <a:ln>
            <a:noFill/>
          </a:ln>
        </p:spPr>
      </p:pic>
      <p:sp>
        <p:nvSpPr>
          <p:cNvPr id="308" name="Google Shape;308;p19"/>
          <p:cNvSpPr txBox="1"/>
          <p:nvPr/>
        </p:nvSpPr>
        <p:spPr>
          <a:xfrm>
            <a:off x="1266824" y="0"/>
            <a:ext cx="6638925"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200">
              <a:solidFill>
                <a:srgbClr val="7030A0"/>
              </a:solidFill>
              <a:latin typeface="Calibri"/>
              <a:ea typeface="Calibri"/>
              <a:cs typeface="Calibri"/>
              <a:sym typeface="Calibri"/>
            </a:endParaRPr>
          </a:p>
          <a:p>
            <a:pPr indent="0" lvl="0" marL="0" marR="0" rtl="0" algn="l">
              <a:spcBef>
                <a:spcPts val="0"/>
              </a:spcBef>
              <a:spcAft>
                <a:spcPts val="0"/>
              </a:spcAft>
              <a:buNone/>
            </a:pPr>
            <a:r>
              <a:rPr lang="en-US" sz="3200">
                <a:solidFill>
                  <a:srgbClr val="7030A0"/>
                </a:solidFill>
                <a:latin typeface="Calibri"/>
                <a:ea typeface="Calibri"/>
                <a:cs typeface="Calibri"/>
                <a:sym typeface="Calibri"/>
              </a:rPr>
              <a:t>Set Access Policy for File Flowchart</a:t>
            </a:r>
            <a:endParaRPr sz="3200">
              <a:solidFill>
                <a:schemeClr val="dk1"/>
              </a:solidFill>
              <a:latin typeface="Calibri"/>
              <a:ea typeface="Calibri"/>
              <a:cs typeface="Calibri"/>
              <a:sym typeface="Calibri"/>
            </a:endParaRPr>
          </a:p>
        </p:txBody>
      </p:sp>
      <p:sp>
        <p:nvSpPr>
          <p:cNvPr id="309" name="Google Shape;309;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512740" y="287903"/>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7030A0"/>
              </a:buClr>
              <a:buSzPct val="100000"/>
              <a:buFont typeface="Calibri"/>
              <a:buNone/>
            </a:pPr>
            <a:r>
              <a:rPr lang="en-US">
                <a:solidFill>
                  <a:srgbClr val="7030A0"/>
                </a:solidFill>
                <a:latin typeface="Calibri"/>
                <a:ea typeface="Calibri"/>
                <a:cs typeface="Calibri"/>
                <a:sym typeface="Calibri"/>
              </a:rPr>
              <a:t>Introduction</a:t>
            </a:r>
            <a:endParaRPr>
              <a:solidFill>
                <a:srgbClr val="7030A0"/>
              </a:solidFill>
              <a:latin typeface="Calibri"/>
              <a:ea typeface="Calibri"/>
              <a:cs typeface="Calibri"/>
              <a:sym typeface="Calibri"/>
            </a:endParaRPr>
          </a:p>
        </p:txBody>
      </p:sp>
      <p:sp>
        <p:nvSpPr>
          <p:cNvPr id="103" name="Google Shape;103;p2"/>
          <p:cNvSpPr txBox="1"/>
          <p:nvPr/>
        </p:nvSpPr>
        <p:spPr>
          <a:xfrm>
            <a:off x="404949" y="899149"/>
            <a:ext cx="8334102"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Cloud storage as one of the most important services of cloud computing. Data ownership proof is an essential process of data deduplication, especially for encrypted data. But this scheme does not provide flexible deduplication control across multiple Cloud Service Providers (CSPs).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 this paper, they propose a multiple cloud service provider (CSPs) in which the data owner will upload the file and the hash </a:t>
            </a:r>
            <a:r>
              <a:rPr b="1" lang="en-US" sz="2400">
                <a:solidFill>
                  <a:schemeClr val="dk1"/>
                </a:solidFill>
                <a:latin typeface="Times New Roman"/>
                <a:ea typeface="Times New Roman"/>
                <a:cs typeface="Times New Roman"/>
                <a:sym typeface="Times New Roman"/>
              </a:rPr>
              <a:t>MD5 algorithm  </a:t>
            </a:r>
            <a:r>
              <a:rPr lang="en-US" sz="2400">
                <a:solidFill>
                  <a:schemeClr val="dk1"/>
                </a:solidFill>
                <a:latin typeface="Times New Roman"/>
                <a:ea typeface="Times New Roman"/>
                <a:cs typeface="Times New Roman"/>
                <a:sym typeface="Times New Roman"/>
              </a:rPr>
              <a:t>is used to check data duplication during data storage at the cloud. CSPs.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 can achieve data deduplication and access control with different security requirements. And also they have proposed a scheme called </a:t>
            </a:r>
            <a:r>
              <a:rPr lang="en-US" sz="2400">
                <a:solidFill>
                  <a:srgbClr val="FF0000"/>
                </a:solidFill>
                <a:latin typeface="Times New Roman"/>
                <a:ea typeface="Times New Roman"/>
                <a:cs typeface="Times New Roman"/>
                <a:sym typeface="Times New Roman"/>
              </a:rPr>
              <a:t>Provable Ownership of the File(POF).  </a:t>
            </a:r>
            <a:r>
              <a:rPr lang="en-US" sz="2400">
                <a:solidFill>
                  <a:schemeClr val="dk1"/>
                </a:solidFill>
                <a:latin typeface="Times New Roman"/>
                <a:ea typeface="Times New Roman"/>
                <a:cs typeface="Times New Roman"/>
                <a:sym typeface="Times New Roman"/>
              </a:rPr>
              <a:t>The result it is </a:t>
            </a:r>
            <a:r>
              <a:rPr lang="en-US" sz="2400">
                <a:solidFill>
                  <a:srgbClr val="FF0000"/>
                </a:solidFill>
                <a:latin typeface="Times New Roman"/>
                <a:ea typeface="Times New Roman"/>
                <a:cs typeface="Times New Roman"/>
                <a:sym typeface="Times New Roman"/>
              </a:rPr>
              <a:t>security, effectiveness and efficiency</a:t>
            </a:r>
            <a:r>
              <a:rPr lang="en-US" sz="2400">
                <a:solidFill>
                  <a:schemeClr val="dk1"/>
                </a:solidFill>
                <a:latin typeface="Times New Roman"/>
                <a:ea typeface="Times New Roman"/>
                <a:cs typeface="Times New Roman"/>
                <a:sym typeface="Times New Roman"/>
              </a:rPr>
              <a:t> towards data storage management.</a:t>
            </a:r>
            <a:endParaRPr/>
          </a:p>
        </p:txBody>
      </p:sp>
      <p:sp>
        <p:nvSpPr>
          <p:cNvPr id="104" name="Google Shape;104;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t>‹#›</a:t>
            </a:fld>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0"/>
          <p:cNvSpPr txBox="1"/>
          <p:nvPr/>
        </p:nvSpPr>
        <p:spPr>
          <a:xfrm>
            <a:off x="708338" y="0"/>
            <a:ext cx="786899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600">
              <a:solidFill>
                <a:srgbClr val="7030A0"/>
              </a:solidFill>
              <a:latin typeface="Calibri"/>
              <a:ea typeface="Calibri"/>
              <a:cs typeface="Calibri"/>
              <a:sym typeface="Calibri"/>
            </a:endParaRPr>
          </a:p>
          <a:p>
            <a:pPr indent="0" lvl="0" marL="0" marR="0" rtl="0" algn="l">
              <a:spcBef>
                <a:spcPts val="0"/>
              </a:spcBef>
              <a:spcAft>
                <a:spcPts val="0"/>
              </a:spcAft>
              <a:buNone/>
            </a:pPr>
            <a:r>
              <a:rPr lang="en-US" sz="3600">
                <a:solidFill>
                  <a:srgbClr val="7030A0"/>
                </a:solidFill>
                <a:latin typeface="Calibri"/>
                <a:ea typeface="Calibri"/>
                <a:cs typeface="Calibri"/>
                <a:sym typeface="Calibri"/>
              </a:rPr>
              <a:t>4.File Download Request and Handling</a:t>
            </a:r>
            <a:endParaRPr sz="3600">
              <a:solidFill>
                <a:schemeClr val="dk1"/>
              </a:solidFill>
              <a:latin typeface="Calibri"/>
              <a:ea typeface="Calibri"/>
              <a:cs typeface="Calibri"/>
              <a:sym typeface="Calibri"/>
            </a:endParaRPr>
          </a:p>
        </p:txBody>
      </p:sp>
      <p:sp>
        <p:nvSpPr>
          <p:cNvPr id="315" name="Google Shape;315;p20"/>
          <p:cNvSpPr txBox="1"/>
          <p:nvPr/>
        </p:nvSpPr>
        <p:spPr>
          <a:xfrm>
            <a:off x="171450" y="1727660"/>
            <a:ext cx="7961558" cy="304698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 this module , the data owner will  download the file from cloud service provider. </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If they do not find the file then they will request to download the file from different Cloud service provider and also check whether the file is present or not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 gives  the response to data owner.</a:t>
            </a:r>
            <a:endParaRPr/>
          </a:p>
        </p:txBody>
      </p:sp>
      <p:sp>
        <p:nvSpPr>
          <p:cNvPr id="316" name="Google Shape;316;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21"/>
          <p:cNvPicPr preferRelativeResize="0"/>
          <p:nvPr/>
        </p:nvPicPr>
        <p:blipFill rotWithShape="1">
          <a:blip r:embed="rId3">
            <a:alphaModFix/>
          </a:blip>
          <a:srcRect b="27420" l="27603" r="25655" t="16582"/>
          <a:stretch/>
        </p:blipFill>
        <p:spPr>
          <a:xfrm>
            <a:off x="1447800" y="1752600"/>
            <a:ext cx="6248400" cy="4381500"/>
          </a:xfrm>
          <a:prstGeom prst="rect">
            <a:avLst/>
          </a:prstGeom>
          <a:noFill/>
          <a:ln>
            <a:noFill/>
          </a:ln>
        </p:spPr>
      </p:pic>
      <p:sp>
        <p:nvSpPr>
          <p:cNvPr id="322" name="Google Shape;322;p21"/>
          <p:cNvSpPr txBox="1"/>
          <p:nvPr/>
        </p:nvSpPr>
        <p:spPr>
          <a:xfrm>
            <a:off x="447675" y="0"/>
            <a:ext cx="8129655"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200">
              <a:solidFill>
                <a:srgbClr val="7030A0"/>
              </a:solidFill>
              <a:latin typeface="Calibri"/>
              <a:ea typeface="Calibri"/>
              <a:cs typeface="Calibri"/>
              <a:sym typeface="Calibri"/>
            </a:endParaRPr>
          </a:p>
          <a:p>
            <a:pPr indent="0" lvl="0" marL="0" marR="0" rtl="0" algn="l">
              <a:spcBef>
                <a:spcPts val="0"/>
              </a:spcBef>
              <a:spcAft>
                <a:spcPts val="0"/>
              </a:spcAft>
              <a:buNone/>
            </a:pPr>
            <a:r>
              <a:rPr lang="en-US" sz="3200">
                <a:solidFill>
                  <a:srgbClr val="7030A0"/>
                </a:solidFill>
                <a:latin typeface="Calibri"/>
                <a:ea typeface="Calibri"/>
                <a:cs typeface="Calibri"/>
                <a:sym typeface="Calibri"/>
              </a:rPr>
              <a:t>File Download Request and Handling Flowchart</a:t>
            </a:r>
            <a:endParaRPr sz="3200">
              <a:solidFill>
                <a:schemeClr val="dk1"/>
              </a:solidFill>
              <a:latin typeface="Calibri"/>
              <a:ea typeface="Calibri"/>
              <a:cs typeface="Calibri"/>
              <a:sym typeface="Calibri"/>
            </a:endParaRPr>
          </a:p>
        </p:txBody>
      </p:sp>
      <p:sp>
        <p:nvSpPr>
          <p:cNvPr id="323" name="Google Shape;323;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22"/>
          <p:cNvPicPr preferRelativeResize="0"/>
          <p:nvPr/>
        </p:nvPicPr>
        <p:blipFill rotWithShape="1">
          <a:blip r:embed="rId3">
            <a:alphaModFix/>
          </a:blip>
          <a:srcRect b="5645" l="0" r="1143" t="4646"/>
          <a:stretch/>
        </p:blipFill>
        <p:spPr>
          <a:xfrm>
            <a:off x="1325714" y="1485364"/>
            <a:ext cx="6823393" cy="3403600"/>
          </a:xfrm>
          <a:prstGeom prst="rect">
            <a:avLst/>
          </a:prstGeom>
          <a:noFill/>
          <a:ln>
            <a:noFill/>
          </a:ln>
        </p:spPr>
      </p:pic>
      <p:sp>
        <p:nvSpPr>
          <p:cNvPr id="329" name="Google Shape;329;p22"/>
          <p:cNvSpPr txBox="1"/>
          <p:nvPr/>
        </p:nvSpPr>
        <p:spPr>
          <a:xfrm>
            <a:off x="1506018" y="0"/>
            <a:ext cx="664308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7030A0"/>
                </a:solidFill>
                <a:latin typeface="Calibri"/>
                <a:ea typeface="Calibri"/>
                <a:cs typeface="Calibri"/>
                <a:sym typeface="Calibri"/>
              </a:rPr>
              <a:t>Testing/Performance Analysis</a:t>
            </a:r>
            <a:endParaRPr sz="4000">
              <a:solidFill>
                <a:schemeClr val="dk1"/>
              </a:solidFill>
              <a:latin typeface="Calibri"/>
              <a:ea typeface="Calibri"/>
              <a:cs typeface="Calibri"/>
              <a:sym typeface="Calibri"/>
            </a:endParaRPr>
          </a:p>
        </p:txBody>
      </p:sp>
      <p:sp>
        <p:nvSpPr>
          <p:cNvPr id="330" name="Google Shape;330;p22"/>
          <p:cNvSpPr txBox="1"/>
          <p:nvPr/>
        </p:nvSpPr>
        <p:spPr>
          <a:xfrm>
            <a:off x="1506017" y="5343276"/>
            <a:ext cx="664308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No duplicate file found on the server when we try to upload a very new file.</a:t>
            </a:r>
            <a:endParaRPr b="1" sz="1800">
              <a:solidFill>
                <a:schemeClr val="dk1"/>
              </a:solidFill>
              <a:latin typeface="Times New Roman"/>
              <a:ea typeface="Times New Roman"/>
              <a:cs typeface="Times New Roman"/>
              <a:sym typeface="Times New Roman"/>
            </a:endParaRPr>
          </a:p>
        </p:txBody>
      </p:sp>
      <p:sp>
        <p:nvSpPr>
          <p:cNvPr id="331" name="Google Shape;331;p22"/>
          <p:cNvSpPr txBox="1"/>
          <p:nvPr/>
        </p:nvSpPr>
        <p:spPr>
          <a:xfrm>
            <a:off x="1160060" y="931365"/>
            <a:ext cx="78689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030A0"/>
                </a:solidFill>
                <a:latin typeface="Calibri"/>
                <a:ea typeface="Calibri"/>
                <a:cs typeface="Calibri"/>
                <a:sym typeface="Calibri"/>
              </a:rPr>
              <a:t>Test case 1:</a:t>
            </a:r>
            <a:endParaRPr sz="2400">
              <a:solidFill>
                <a:schemeClr val="dk1"/>
              </a:solidFill>
              <a:latin typeface="Calibri"/>
              <a:ea typeface="Calibri"/>
              <a:cs typeface="Calibri"/>
              <a:sym typeface="Calibri"/>
            </a:endParaRPr>
          </a:p>
        </p:txBody>
      </p:sp>
      <p:sp>
        <p:nvSpPr>
          <p:cNvPr id="332" name="Google Shape;332;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23"/>
          <p:cNvPicPr preferRelativeResize="0"/>
          <p:nvPr/>
        </p:nvPicPr>
        <p:blipFill rotWithShape="1">
          <a:blip r:embed="rId3">
            <a:alphaModFix/>
          </a:blip>
          <a:srcRect b="5265" l="0" r="1055" t="4517"/>
          <a:stretch/>
        </p:blipFill>
        <p:spPr>
          <a:xfrm>
            <a:off x="1223493" y="1699419"/>
            <a:ext cx="7123940" cy="3459161"/>
          </a:xfrm>
          <a:prstGeom prst="rect">
            <a:avLst/>
          </a:prstGeom>
          <a:noFill/>
          <a:ln>
            <a:noFill/>
          </a:ln>
        </p:spPr>
      </p:pic>
      <p:sp>
        <p:nvSpPr>
          <p:cNvPr id="338" name="Google Shape;338;p23"/>
          <p:cNvSpPr txBox="1"/>
          <p:nvPr/>
        </p:nvSpPr>
        <p:spPr>
          <a:xfrm>
            <a:off x="1108545" y="892552"/>
            <a:ext cx="78689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030A0"/>
                </a:solidFill>
                <a:latin typeface="Calibri"/>
                <a:ea typeface="Calibri"/>
                <a:cs typeface="Calibri"/>
                <a:sym typeface="Calibri"/>
              </a:rPr>
              <a:t>Test case 2:</a:t>
            </a:r>
            <a:endParaRPr sz="2400">
              <a:solidFill>
                <a:schemeClr val="dk1"/>
              </a:solidFill>
              <a:latin typeface="Calibri"/>
              <a:ea typeface="Calibri"/>
              <a:cs typeface="Calibri"/>
              <a:sym typeface="Calibri"/>
            </a:endParaRPr>
          </a:p>
        </p:txBody>
      </p:sp>
      <p:sp>
        <p:nvSpPr>
          <p:cNvPr id="339" name="Google Shape;339;p23"/>
          <p:cNvSpPr txBox="1"/>
          <p:nvPr/>
        </p:nvSpPr>
        <p:spPr>
          <a:xfrm>
            <a:off x="1398319" y="5570457"/>
            <a:ext cx="677428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Duplicate file is found on the server when we try to upload the same file existing in the server and it tries to map the file to the existing file</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340" name="Google Shape;340;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24"/>
          <p:cNvPicPr preferRelativeResize="0"/>
          <p:nvPr/>
        </p:nvPicPr>
        <p:blipFill rotWithShape="1">
          <a:blip r:embed="rId3">
            <a:alphaModFix/>
          </a:blip>
          <a:srcRect b="5397" l="0" r="1208" t="4776"/>
          <a:stretch/>
        </p:blipFill>
        <p:spPr>
          <a:xfrm>
            <a:off x="1094704" y="1832020"/>
            <a:ext cx="7384320" cy="3396803"/>
          </a:xfrm>
          <a:prstGeom prst="rect">
            <a:avLst/>
          </a:prstGeom>
          <a:noFill/>
          <a:ln>
            <a:noFill/>
          </a:ln>
        </p:spPr>
      </p:pic>
      <p:sp>
        <p:nvSpPr>
          <p:cNvPr id="346" name="Google Shape;346;p24"/>
          <p:cNvSpPr txBox="1"/>
          <p:nvPr/>
        </p:nvSpPr>
        <p:spPr>
          <a:xfrm>
            <a:off x="1365161" y="5706626"/>
            <a:ext cx="62720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Once the file duplication is found it is mapped to the existing file</a:t>
            </a:r>
            <a:r>
              <a:rPr lang="en-US" sz="1800">
                <a:solidFill>
                  <a:schemeClr val="dk1"/>
                </a:solidFill>
                <a:latin typeface="Times New Roman"/>
                <a:ea typeface="Times New Roman"/>
                <a:cs typeface="Times New Roman"/>
                <a:sym typeface="Times New Roman"/>
              </a:rPr>
              <a:t>.</a:t>
            </a:r>
            <a:endParaRPr sz="1800">
              <a:solidFill>
                <a:schemeClr val="dk1"/>
              </a:solidFill>
              <a:latin typeface="Calibri"/>
              <a:ea typeface="Calibri"/>
              <a:cs typeface="Calibri"/>
              <a:sym typeface="Calibri"/>
            </a:endParaRPr>
          </a:p>
        </p:txBody>
      </p:sp>
      <p:sp>
        <p:nvSpPr>
          <p:cNvPr id="347" name="Google Shape;347;p24"/>
          <p:cNvSpPr txBox="1"/>
          <p:nvPr/>
        </p:nvSpPr>
        <p:spPr>
          <a:xfrm>
            <a:off x="966877" y="830997"/>
            <a:ext cx="78689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030A0"/>
                </a:solidFill>
                <a:latin typeface="Calibri"/>
                <a:ea typeface="Calibri"/>
                <a:cs typeface="Calibri"/>
                <a:sym typeface="Calibri"/>
              </a:rPr>
              <a:t>Test case 3:</a:t>
            </a:r>
            <a:endParaRPr sz="2400">
              <a:solidFill>
                <a:schemeClr val="dk1"/>
              </a:solidFill>
              <a:latin typeface="Calibri"/>
              <a:ea typeface="Calibri"/>
              <a:cs typeface="Calibri"/>
              <a:sym typeface="Calibri"/>
            </a:endParaRPr>
          </a:p>
        </p:txBody>
      </p:sp>
      <p:sp>
        <p:nvSpPr>
          <p:cNvPr id="348" name="Google Shape;348;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nvSpPr>
        <p:spPr>
          <a:xfrm>
            <a:off x="2286000" y="2970554"/>
            <a:ext cx="457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i="0" sz="1800" u="none" strike="noStrike">
              <a:solidFill>
                <a:srgbClr val="000000"/>
              </a:solidFill>
              <a:latin typeface="Calibri"/>
              <a:ea typeface="Calibri"/>
              <a:cs typeface="Calibri"/>
              <a:sym typeface="Calibri"/>
            </a:endParaRPr>
          </a:p>
        </p:txBody>
      </p:sp>
      <p:sp>
        <p:nvSpPr>
          <p:cNvPr id="354" name="Google Shape;354;p25"/>
          <p:cNvSpPr txBox="1"/>
          <p:nvPr/>
        </p:nvSpPr>
        <p:spPr>
          <a:xfrm>
            <a:off x="2923504" y="0"/>
            <a:ext cx="329699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7030A0"/>
                </a:solidFill>
                <a:latin typeface="Calibri"/>
                <a:ea typeface="Calibri"/>
                <a:cs typeface="Calibri"/>
                <a:sym typeface="Calibri"/>
              </a:rPr>
              <a:t> Screen Shots</a:t>
            </a:r>
            <a:endParaRPr sz="4000">
              <a:solidFill>
                <a:schemeClr val="dk1"/>
              </a:solidFill>
              <a:latin typeface="Calibri"/>
              <a:ea typeface="Calibri"/>
              <a:cs typeface="Calibri"/>
              <a:sym typeface="Calibri"/>
            </a:endParaRPr>
          </a:p>
        </p:txBody>
      </p:sp>
      <p:pic>
        <p:nvPicPr>
          <p:cNvPr id="355" name="Google Shape;355;p25"/>
          <p:cNvPicPr preferRelativeResize="0"/>
          <p:nvPr/>
        </p:nvPicPr>
        <p:blipFill rotWithShape="1">
          <a:blip r:embed="rId3">
            <a:alphaModFix/>
          </a:blip>
          <a:srcRect b="5378" l="0" r="1223" t="4388"/>
          <a:stretch/>
        </p:blipFill>
        <p:spPr>
          <a:xfrm>
            <a:off x="1400176" y="1628776"/>
            <a:ext cx="6581774" cy="3819524"/>
          </a:xfrm>
          <a:prstGeom prst="rect">
            <a:avLst/>
          </a:prstGeom>
          <a:noFill/>
          <a:ln>
            <a:noFill/>
          </a:ln>
        </p:spPr>
      </p:pic>
      <p:sp>
        <p:nvSpPr>
          <p:cNvPr id="356" name="Google Shape;356;p25"/>
          <p:cNvSpPr txBox="1"/>
          <p:nvPr/>
        </p:nvSpPr>
        <p:spPr>
          <a:xfrm>
            <a:off x="3600450" y="885825"/>
            <a:ext cx="210502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1.User Login </a:t>
            </a:r>
            <a:endParaRPr/>
          </a:p>
        </p:txBody>
      </p:sp>
      <p:sp>
        <p:nvSpPr>
          <p:cNvPr id="357" name="Google Shape;357;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26"/>
          <p:cNvPicPr preferRelativeResize="0"/>
          <p:nvPr/>
        </p:nvPicPr>
        <p:blipFill rotWithShape="1">
          <a:blip r:embed="rId3">
            <a:alphaModFix/>
          </a:blip>
          <a:srcRect b="5510" l="0" r="1723" t="4645"/>
          <a:stretch/>
        </p:blipFill>
        <p:spPr>
          <a:xfrm>
            <a:off x="1362074" y="1647825"/>
            <a:ext cx="6600825" cy="3733800"/>
          </a:xfrm>
          <a:prstGeom prst="rect">
            <a:avLst/>
          </a:prstGeom>
          <a:noFill/>
          <a:ln>
            <a:noFill/>
          </a:ln>
        </p:spPr>
      </p:pic>
      <p:sp>
        <p:nvSpPr>
          <p:cNvPr id="363" name="Google Shape;363;p26"/>
          <p:cNvSpPr txBox="1"/>
          <p:nvPr/>
        </p:nvSpPr>
        <p:spPr>
          <a:xfrm>
            <a:off x="3581400" y="998756"/>
            <a:ext cx="3276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2.Admin Login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27"/>
          <p:cNvPicPr preferRelativeResize="0"/>
          <p:nvPr/>
        </p:nvPicPr>
        <p:blipFill rotWithShape="1">
          <a:blip r:embed="rId3">
            <a:alphaModFix/>
          </a:blip>
          <a:srcRect b="5527" l="-1" r="496" t="4388"/>
          <a:stretch/>
        </p:blipFill>
        <p:spPr>
          <a:xfrm>
            <a:off x="1181100" y="1323975"/>
            <a:ext cx="7048500" cy="4019550"/>
          </a:xfrm>
          <a:prstGeom prst="rect">
            <a:avLst/>
          </a:prstGeom>
          <a:noFill/>
          <a:ln>
            <a:noFill/>
          </a:ln>
        </p:spPr>
      </p:pic>
      <p:sp>
        <p:nvSpPr>
          <p:cNvPr id="370" name="Google Shape;370;p27"/>
          <p:cNvSpPr txBox="1"/>
          <p:nvPr/>
        </p:nvSpPr>
        <p:spPr>
          <a:xfrm>
            <a:off x="3209925" y="723900"/>
            <a:ext cx="38576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3.Acceptance and Denial </a:t>
            </a:r>
            <a:endParaRPr/>
          </a:p>
        </p:txBody>
      </p:sp>
      <p:sp>
        <p:nvSpPr>
          <p:cNvPr id="371" name="Google Shape;371;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28"/>
          <p:cNvPicPr preferRelativeResize="0"/>
          <p:nvPr/>
        </p:nvPicPr>
        <p:blipFill rotWithShape="1">
          <a:blip r:embed="rId3">
            <a:alphaModFix/>
          </a:blip>
          <a:srcRect b="11357" l="-1161" r="1161" t="4389"/>
          <a:stretch/>
        </p:blipFill>
        <p:spPr>
          <a:xfrm>
            <a:off x="1238250" y="1666875"/>
            <a:ext cx="6534150" cy="3600450"/>
          </a:xfrm>
          <a:prstGeom prst="rect">
            <a:avLst/>
          </a:prstGeom>
          <a:noFill/>
          <a:ln>
            <a:noFill/>
          </a:ln>
        </p:spPr>
      </p:pic>
      <p:sp>
        <p:nvSpPr>
          <p:cNvPr id="377" name="Google Shape;377;p28"/>
          <p:cNvSpPr txBox="1"/>
          <p:nvPr/>
        </p:nvSpPr>
        <p:spPr>
          <a:xfrm>
            <a:off x="3495675" y="897493"/>
            <a:ext cx="4000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4.Genration Of Hash </a:t>
            </a:r>
            <a:endParaRPr/>
          </a:p>
        </p:txBody>
      </p:sp>
      <p:sp>
        <p:nvSpPr>
          <p:cNvPr id="378" name="Google Shape;378;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nvSpPr>
        <p:spPr>
          <a:xfrm>
            <a:off x="3181081" y="0"/>
            <a:ext cx="3464418"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4000">
              <a:solidFill>
                <a:srgbClr val="7030A0"/>
              </a:solidFill>
              <a:latin typeface="Calibri"/>
              <a:ea typeface="Calibri"/>
              <a:cs typeface="Calibri"/>
              <a:sym typeface="Calibri"/>
            </a:endParaRPr>
          </a:p>
          <a:p>
            <a:pPr indent="0" lvl="0" marL="0" marR="0" rtl="0" algn="l">
              <a:spcBef>
                <a:spcPts val="0"/>
              </a:spcBef>
              <a:spcAft>
                <a:spcPts val="0"/>
              </a:spcAft>
              <a:buNone/>
            </a:pPr>
            <a:r>
              <a:rPr lang="en-US" sz="4000">
                <a:solidFill>
                  <a:srgbClr val="7030A0"/>
                </a:solidFill>
                <a:latin typeface="Calibri"/>
                <a:ea typeface="Calibri"/>
                <a:cs typeface="Calibri"/>
                <a:sym typeface="Calibri"/>
              </a:rPr>
              <a:t>Conclusion</a:t>
            </a:r>
            <a:endParaRPr sz="4000">
              <a:solidFill>
                <a:schemeClr val="dk1"/>
              </a:solidFill>
              <a:latin typeface="Calibri"/>
              <a:ea typeface="Calibri"/>
              <a:cs typeface="Calibri"/>
              <a:sym typeface="Calibri"/>
            </a:endParaRPr>
          </a:p>
        </p:txBody>
      </p:sp>
      <p:sp>
        <p:nvSpPr>
          <p:cNvPr id="384" name="Google Shape;384;p29"/>
          <p:cNvSpPr txBox="1"/>
          <p:nvPr/>
        </p:nvSpPr>
        <p:spPr>
          <a:xfrm>
            <a:off x="811369" y="1250606"/>
            <a:ext cx="7199290" cy="452431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Existing methods for locating deduplication in cloud storage were effective in achieving data integrity and storage reliability. </a:t>
            </a:r>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Our system also allows many users to share a single memory space, allowing us to save more space than previous methods. It also protects the user's privacy by verifying their evidence of ownership. </a:t>
            </a:r>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work can be implemented in a real-time environment to improve the reliability and usability of file auditing by enabling users to authenticate their cloud-based file content without downloading the entire file.</a:t>
            </a:r>
            <a:endParaRPr sz="2400">
              <a:solidFill>
                <a:schemeClr val="dk1"/>
              </a:solidFill>
              <a:latin typeface="Calibri"/>
              <a:ea typeface="Calibri"/>
              <a:cs typeface="Calibri"/>
              <a:sym typeface="Calibri"/>
            </a:endParaRPr>
          </a:p>
        </p:txBody>
      </p:sp>
      <p:sp>
        <p:nvSpPr>
          <p:cNvPr id="385" name="Google Shape;385;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7030A0"/>
              </a:buClr>
              <a:buSzPct val="100000"/>
              <a:buFont typeface="Calibri"/>
              <a:buNone/>
            </a:pPr>
            <a:r>
              <a:rPr lang="en-US">
                <a:solidFill>
                  <a:srgbClr val="7030A0"/>
                </a:solidFill>
                <a:latin typeface="Calibri"/>
                <a:ea typeface="Calibri"/>
                <a:cs typeface="Calibri"/>
                <a:sym typeface="Calibri"/>
              </a:rPr>
              <a:t>Literature Survey</a:t>
            </a:r>
            <a:endParaRPr>
              <a:solidFill>
                <a:srgbClr val="7030A0"/>
              </a:solidFill>
              <a:latin typeface="Calibri"/>
              <a:ea typeface="Calibri"/>
              <a:cs typeface="Calibri"/>
              <a:sym typeface="Calibri"/>
            </a:endParaRPr>
          </a:p>
        </p:txBody>
      </p:sp>
      <p:graphicFrame>
        <p:nvGraphicFramePr>
          <p:cNvPr id="110" name="Google Shape;110;p3"/>
          <p:cNvGraphicFramePr/>
          <p:nvPr/>
        </p:nvGraphicFramePr>
        <p:xfrm>
          <a:off x="731521" y="696249"/>
          <a:ext cx="3000000" cy="3000000"/>
        </p:xfrm>
        <a:graphic>
          <a:graphicData uri="http://schemas.openxmlformats.org/drawingml/2006/table">
            <a:tbl>
              <a:tblPr bandRow="1" firstRow="1">
                <a:noFill/>
                <a:tableStyleId>{071E7EF4-F011-454E-BBA2-E82C65A5B83C}</a:tableStyleId>
              </a:tblPr>
              <a:tblGrid>
                <a:gridCol w="563875"/>
                <a:gridCol w="2105025"/>
                <a:gridCol w="1609725"/>
                <a:gridCol w="1416775"/>
                <a:gridCol w="1985550"/>
              </a:tblGrid>
              <a:tr h="732500">
                <a:tc>
                  <a:txBody>
                    <a:bodyPr/>
                    <a:lstStyle/>
                    <a:p>
                      <a:pPr indent="0" lvl="0" marL="0" marR="0" rtl="0" algn="l">
                        <a:spcBef>
                          <a:spcPts val="0"/>
                        </a:spcBef>
                        <a:spcAft>
                          <a:spcPts val="0"/>
                        </a:spcAft>
                        <a:buNone/>
                      </a:pPr>
                      <a:r>
                        <a:rPr lang="en-US" sz="1800" u="none" cap="none" strike="noStrike"/>
                        <a:t>     S.NO</a:t>
                      </a:r>
                      <a:endParaRPr/>
                    </a:p>
                  </a:txBody>
                  <a:tcPr marT="45725" marB="45725" marR="91450" marL="91450"/>
                </a:tc>
                <a:tc>
                  <a:txBody>
                    <a:bodyPr/>
                    <a:lstStyle/>
                    <a:p>
                      <a:pPr indent="0" lvl="0" marL="0" marR="0" rtl="0" algn="l">
                        <a:spcBef>
                          <a:spcPts val="0"/>
                        </a:spcBef>
                        <a:spcAft>
                          <a:spcPts val="0"/>
                        </a:spcAft>
                        <a:buNone/>
                      </a:pPr>
                      <a:r>
                        <a:rPr lang="en-US" sz="1800"/>
                        <a:t>    </a:t>
                      </a:r>
                      <a:endParaRPr/>
                    </a:p>
                    <a:p>
                      <a:pPr indent="0" lvl="0" marL="0" marR="0" rtl="0" algn="l">
                        <a:spcBef>
                          <a:spcPts val="0"/>
                        </a:spcBef>
                        <a:spcAft>
                          <a:spcPts val="0"/>
                        </a:spcAft>
                        <a:buNone/>
                      </a:pPr>
                      <a:r>
                        <a:rPr lang="en-US" sz="1800"/>
                        <a:t>    TITLE/AUTHOR</a:t>
                      </a:r>
                      <a:endParaRPr/>
                    </a:p>
                  </a:txBody>
                  <a:tcPr marT="45725" marB="45725" marR="91450" marL="91450"/>
                </a:tc>
                <a:tc>
                  <a:txBody>
                    <a:bodyPr/>
                    <a:lstStyle/>
                    <a:p>
                      <a:pPr indent="0" lvl="0" marL="0" marR="0" rtl="0" algn="l">
                        <a:spcBef>
                          <a:spcPts val="0"/>
                        </a:spcBef>
                        <a:spcAft>
                          <a:spcPts val="0"/>
                        </a:spcAft>
                        <a:buNone/>
                      </a:pPr>
                      <a:r>
                        <a:rPr lang="en-US" sz="1800"/>
                        <a:t>METHOD/</a:t>
                      </a:r>
                      <a:endParaRPr/>
                    </a:p>
                    <a:p>
                      <a:pPr indent="0" lvl="0" marL="0" marR="0" rtl="0" algn="l">
                        <a:spcBef>
                          <a:spcPts val="0"/>
                        </a:spcBef>
                        <a:spcAft>
                          <a:spcPts val="0"/>
                        </a:spcAft>
                        <a:buNone/>
                      </a:pPr>
                      <a:r>
                        <a:rPr lang="en-US" sz="1800"/>
                        <a:t>TECHNIQUE</a:t>
                      </a:r>
                      <a:endParaRPr/>
                    </a:p>
                  </a:txBody>
                  <a:tcPr marT="45725" marB="45725" marR="91450" marL="91450"/>
                </a:tc>
                <a:tc>
                  <a:txBody>
                    <a:bodyPr/>
                    <a:lstStyle/>
                    <a:p>
                      <a:pPr indent="0" lvl="0" marL="0" marR="0" rtl="0" algn="l">
                        <a:spcBef>
                          <a:spcPts val="0"/>
                        </a:spcBef>
                        <a:spcAft>
                          <a:spcPts val="0"/>
                        </a:spcAft>
                        <a:buNone/>
                      </a:pPr>
                      <a:r>
                        <a:rPr lang="en-US" sz="1800"/>
                        <a:t>   MERITS</a:t>
                      </a:r>
                      <a:endParaRPr/>
                    </a:p>
                  </a:txBody>
                  <a:tcPr marT="45725" marB="45725" marR="91450" marL="91450"/>
                </a:tc>
                <a:tc>
                  <a:txBody>
                    <a:bodyPr/>
                    <a:lstStyle/>
                    <a:p>
                      <a:pPr indent="0" lvl="0" marL="0" marR="0" rtl="0" algn="l">
                        <a:spcBef>
                          <a:spcPts val="0"/>
                        </a:spcBef>
                        <a:spcAft>
                          <a:spcPts val="0"/>
                        </a:spcAft>
                        <a:buNone/>
                      </a:pPr>
                      <a:r>
                        <a:rPr lang="en-US" sz="1800"/>
                        <a:t>  PROBLEMS</a:t>
                      </a:r>
                      <a:endParaRPr/>
                    </a:p>
                  </a:txBody>
                  <a:tcPr marT="45725" marB="45725" marR="91450" marL="91450"/>
                </a:tc>
              </a:tr>
              <a:tr h="3813800">
                <a:tc>
                  <a:txBody>
                    <a:bodyPr/>
                    <a:lstStyle/>
                    <a:p>
                      <a:pPr indent="0" lvl="0" marL="0" marR="0" rtl="0" algn="l">
                        <a:spcBef>
                          <a:spcPts val="0"/>
                        </a:spcBef>
                        <a:spcAft>
                          <a:spcPts val="0"/>
                        </a:spcAft>
                        <a:buNone/>
                      </a:pPr>
                      <a:r>
                        <a:rPr lang="en-US" sz="1800"/>
                        <a:t>1</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b="1" lang="en-US" sz="1800"/>
                        <a:t>Resource allocation and scheduling in cloud computing</a:t>
                      </a:r>
                      <a:r>
                        <a:rPr lang="en-US" sz="1800"/>
                        <a:t>, </a:t>
                      </a:r>
                      <a:endParaRPr/>
                    </a:p>
                    <a:p>
                      <a:pPr indent="0" lvl="0" marL="0" marR="0" rtl="0" algn="l">
                        <a:spcBef>
                          <a:spcPts val="0"/>
                        </a:spcBef>
                        <a:spcAft>
                          <a:spcPts val="0"/>
                        </a:spcAft>
                        <a:buNone/>
                      </a:pPr>
                      <a:r>
                        <a:rPr lang="en-US" sz="1800"/>
                        <a:t>E. Elghoneimy, O. Bouhali and H. Alnuweiri</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b="1" lang="en-US" sz="1800">
                          <a:solidFill>
                            <a:schemeClr val="dk1"/>
                          </a:solidFill>
                          <a:latin typeface="Calibri"/>
                          <a:ea typeface="Calibri"/>
                          <a:cs typeface="Calibri"/>
                          <a:sym typeface="Calibri"/>
                        </a:rPr>
                        <a:t>Client-side deduplication using whole file hashing</a:t>
                      </a:r>
                      <a:endParaRPr/>
                    </a:p>
                    <a:p>
                      <a:pPr indent="0" lvl="0" marL="0" marR="0" rtl="0" algn="l">
                        <a:spcBef>
                          <a:spcPts val="0"/>
                        </a:spcBef>
                        <a:spcAft>
                          <a:spcPts val="0"/>
                        </a:spcAft>
                        <a:buNone/>
                      </a:pPr>
                      <a:r>
                        <a:rPr lang="en-US" sz="1800">
                          <a:solidFill>
                            <a:srgbClr val="231F20"/>
                          </a:solidFill>
                          <a:latin typeface="Times New Roman"/>
                          <a:ea typeface="Times New Roman"/>
                          <a:cs typeface="Times New Roman"/>
                          <a:sym typeface="Times New Roman"/>
                        </a:rPr>
                        <a:t> J. Bethencourt, A. Sahai</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Capacity allocation,</a:t>
                      </a:r>
                      <a:endParaRPr/>
                    </a:p>
                    <a:p>
                      <a:pPr indent="0" lvl="0" marL="0" marR="0" rtl="0" algn="l">
                        <a:spcBef>
                          <a:spcPts val="0"/>
                        </a:spcBef>
                        <a:spcAft>
                          <a:spcPts val="0"/>
                        </a:spcAft>
                        <a:buNone/>
                      </a:pPr>
                      <a:r>
                        <a:rPr lang="en-US" sz="1800"/>
                        <a:t>load balancing and</a:t>
                      </a:r>
                      <a:r>
                        <a:rPr lang="en-US" sz="1800"/>
                        <a:t> energy consumption optimization.</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solidFill>
                            <a:schemeClr val="dk1"/>
                          </a:solidFill>
                          <a:latin typeface="Calibri"/>
                          <a:ea typeface="Calibri"/>
                          <a:cs typeface="Calibri"/>
                          <a:sym typeface="Calibri"/>
                        </a:rPr>
                        <a:t>Hashing process is performed at the client</a:t>
                      </a:r>
                      <a:endParaRPr sz="1800"/>
                    </a:p>
                  </a:txBody>
                  <a:tcPr marT="45725" marB="45725" marR="91450" marL="91450"/>
                </a:tc>
                <a:tc>
                  <a:txBody>
                    <a:bodyPr/>
                    <a:lstStyle/>
                    <a:p>
                      <a:pPr indent="0" lvl="0" marL="0" marR="0" rtl="0" algn="l">
                        <a:spcBef>
                          <a:spcPts val="0"/>
                        </a:spcBef>
                        <a:spcAft>
                          <a:spcPts val="0"/>
                        </a:spcAft>
                        <a:buNone/>
                      </a:pPr>
                      <a:r>
                        <a:rPr lang="en-US" sz="1800"/>
                        <a:t>Ideal</a:t>
                      </a:r>
                      <a:r>
                        <a:rPr lang="en-US" sz="1800"/>
                        <a:t> resource allocation</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solidFill>
                            <a:schemeClr val="dk1"/>
                          </a:solidFill>
                          <a:latin typeface="Calibri"/>
                          <a:ea typeface="Calibri"/>
                          <a:cs typeface="Calibri"/>
                          <a:sym typeface="Calibri"/>
                        </a:rPr>
                        <a:t>identifies the duplication by comparing with the existing hash values in Metadata Server</a:t>
                      </a:r>
                      <a:endParaRPr sz="1800"/>
                    </a:p>
                  </a:txBody>
                  <a:tcPr marT="45725" marB="45725" marR="91450" marL="91450"/>
                </a:tc>
                <a:tc>
                  <a:txBody>
                    <a:bodyPr/>
                    <a:lstStyle/>
                    <a:p>
                      <a:pPr indent="0" lvl="0" marL="0" marR="0" rtl="0" algn="l">
                        <a:spcBef>
                          <a:spcPts val="0"/>
                        </a:spcBef>
                        <a:spcAft>
                          <a:spcPts val="0"/>
                        </a:spcAft>
                        <a:buNone/>
                      </a:pPr>
                      <a:r>
                        <a:rPr lang="en-US" sz="1800"/>
                        <a:t>Focus</a:t>
                      </a:r>
                      <a:r>
                        <a:rPr lang="en-US" sz="1800"/>
                        <a:t> on only task time span and energy.</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More time consuming than the traditional systems</a:t>
                      </a:r>
                      <a:endParaRPr/>
                    </a:p>
                  </a:txBody>
                  <a:tcPr marT="45725" marB="45725" marR="91450" marL="91450"/>
                </a:tc>
              </a:tr>
            </a:tbl>
          </a:graphicData>
        </a:graphic>
      </p:graphicFrame>
      <p:sp>
        <p:nvSpPr>
          <p:cNvPr id="111" name="Google Shape;111;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txBox="1"/>
          <p:nvPr/>
        </p:nvSpPr>
        <p:spPr>
          <a:xfrm>
            <a:off x="2176530" y="0"/>
            <a:ext cx="4971245"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4000">
              <a:solidFill>
                <a:srgbClr val="7030A0"/>
              </a:solidFill>
              <a:latin typeface="Calibri"/>
              <a:ea typeface="Calibri"/>
              <a:cs typeface="Calibri"/>
              <a:sym typeface="Calibri"/>
            </a:endParaRPr>
          </a:p>
          <a:p>
            <a:pPr indent="0" lvl="0" marL="0" marR="0" rtl="0" algn="l">
              <a:spcBef>
                <a:spcPts val="0"/>
              </a:spcBef>
              <a:spcAft>
                <a:spcPts val="0"/>
              </a:spcAft>
              <a:buNone/>
            </a:pPr>
            <a:r>
              <a:rPr lang="en-US" sz="4000">
                <a:solidFill>
                  <a:srgbClr val="7030A0"/>
                </a:solidFill>
                <a:latin typeface="Calibri"/>
                <a:ea typeface="Calibri"/>
                <a:cs typeface="Calibri"/>
                <a:sym typeface="Calibri"/>
              </a:rPr>
              <a:t>Future Enhancements</a:t>
            </a:r>
            <a:endParaRPr sz="4000">
              <a:solidFill>
                <a:schemeClr val="dk1"/>
              </a:solidFill>
              <a:latin typeface="Calibri"/>
              <a:ea typeface="Calibri"/>
              <a:cs typeface="Calibri"/>
              <a:sym typeface="Calibri"/>
            </a:endParaRPr>
          </a:p>
        </p:txBody>
      </p:sp>
      <p:sp>
        <p:nvSpPr>
          <p:cNvPr id="391" name="Google Shape;391;p30"/>
          <p:cNvSpPr txBox="1"/>
          <p:nvPr/>
        </p:nvSpPr>
        <p:spPr>
          <a:xfrm>
            <a:off x="1313645" y="1571223"/>
            <a:ext cx="6748530" cy="2308324"/>
          </a:xfrm>
          <a:prstGeom prst="rect">
            <a:avLst/>
          </a:prstGeom>
          <a:noFill/>
          <a:ln>
            <a:noFill/>
          </a:ln>
        </p:spPr>
        <p:txBody>
          <a:bodyPr anchorCtr="0" anchor="t" bIns="45700" lIns="91425" spcFirstLastPara="1" rIns="91425" wrap="square" tIns="45700">
            <a:spAutoFit/>
          </a:bodyPr>
          <a:lstStyle/>
          <a:p>
            <a:pPr indent="-342900" lvl="0" marL="425196"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As the deduplication of files is done locally ,this can be further expanded and can be done globally which involves high financial supports.</a:t>
            </a:r>
            <a:endParaRPr/>
          </a:p>
          <a:p>
            <a:pPr indent="0" lvl="0" marL="82296"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425196"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This will improve the efficiency and widespread use of the system.</a:t>
            </a:r>
            <a:endParaRPr/>
          </a:p>
        </p:txBody>
      </p:sp>
      <p:sp>
        <p:nvSpPr>
          <p:cNvPr id="392" name="Google Shape;392;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7030A0"/>
              </a:buClr>
              <a:buSzPct val="100000"/>
              <a:buFont typeface="Calibri"/>
              <a:buNone/>
            </a:pPr>
            <a:r>
              <a:rPr lang="en-US">
                <a:solidFill>
                  <a:srgbClr val="7030A0"/>
                </a:solidFill>
                <a:latin typeface="Calibri"/>
                <a:ea typeface="Calibri"/>
                <a:cs typeface="Calibri"/>
                <a:sym typeface="Calibri"/>
              </a:rPr>
              <a:t>Reference Paper/ URL</a:t>
            </a:r>
            <a:endParaRPr>
              <a:solidFill>
                <a:srgbClr val="7030A0"/>
              </a:solidFill>
              <a:latin typeface="Calibri"/>
              <a:ea typeface="Calibri"/>
              <a:cs typeface="Calibri"/>
              <a:sym typeface="Calibri"/>
            </a:endParaRPr>
          </a:p>
        </p:txBody>
      </p:sp>
      <p:sp>
        <p:nvSpPr>
          <p:cNvPr id="398" name="Google Shape;398;p31"/>
          <p:cNvSpPr txBox="1"/>
          <p:nvPr/>
        </p:nvSpPr>
        <p:spPr>
          <a:xfrm>
            <a:off x="463638" y="796834"/>
            <a:ext cx="8314601" cy="540147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600">
                <a:solidFill>
                  <a:srgbClr val="231F20"/>
                </a:solidFill>
                <a:latin typeface="Times New Roman"/>
                <a:ea typeface="Times New Roman"/>
                <a:cs typeface="Times New Roman"/>
                <a:sym typeface="Times New Roman"/>
              </a:rPr>
              <a:t>[1] R. Chow, et al., “Controlling data in the cloud: outsourcing computation without outsourcing control,” in Proc. ACM Workshop Cloud Comput. Security., 2009, pp. 85–90.</a:t>
            </a:r>
            <a:endParaRPr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600">
                <a:solidFill>
                  <a:srgbClr val="231F20"/>
                </a:solidFill>
                <a:latin typeface="Times New Roman"/>
                <a:ea typeface="Times New Roman"/>
                <a:cs typeface="Times New Roman"/>
                <a:sym typeface="Times New Roman"/>
              </a:rPr>
              <a:t>[2] S. Kamara, and K. Lauter, “Cryptographic cloud storage,” Financ. Crypto. Data Secur., 2010, pp. 136–149.</a:t>
            </a:r>
            <a:endParaRPr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600">
                <a:solidFill>
                  <a:srgbClr val="231F20"/>
                </a:solidFill>
                <a:latin typeface="Times New Roman"/>
                <a:ea typeface="Times New Roman"/>
                <a:cs typeface="Times New Roman"/>
                <a:sym typeface="Times New Roman"/>
              </a:rPr>
              <a:t>[3] Q. Liu, C. C. Tan, J. Wu, and G. Wang, “Efficient information retrieval for ranked queries in cost-effective cloud environments,” in Proc. IEEE INFOCOM, 2012, pp. 2581–2585.</a:t>
            </a:r>
            <a:endParaRPr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600">
                <a:solidFill>
                  <a:srgbClr val="231F20"/>
                </a:solidFill>
                <a:latin typeface="Times New Roman"/>
                <a:ea typeface="Times New Roman"/>
                <a:cs typeface="Times New Roman"/>
                <a:sym typeface="Times New Roman"/>
              </a:rPr>
              <a:t>[4] M. Kallahalla, E. Riedel, R. Swaminathan, Q. Wang, and K. Fu, “Plutus: scalable secure file sharing on untrusted storage,” in Proc. USENIX Conf. File Storage Technol., 2003, pp. 29–42.</a:t>
            </a:r>
            <a:endParaRPr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600">
                <a:solidFill>
                  <a:srgbClr val="231F20"/>
                </a:solidFill>
                <a:latin typeface="Times New Roman"/>
                <a:ea typeface="Times New Roman"/>
                <a:cs typeface="Times New Roman"/>
                <a:sym typeface="Times New Roman"/>
              </a:rPr>
              <a:t>[5] E.-J. Goh, H. Shacham, N. Modadugu, and D. Boneh, “SiRiUS: securing remote untrusted storage,” in Proc. Netw. Distrib. Syst. Secur. Symp., 2003, pp. 131–145.</a:t>
            </a:r>
            <a:endParaRPr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600">
                <a:solidFill>
                  <a:srgbClr val="231F20"/>
                </a:solidFill>
                <a:latin typeface="Times New Roman"/>
                <a:ea typeface="Times New Roman"/>
                <a:cs typeface="Times New Roman"/>
                <a:sym typeface="Times New Roman"/>
              </a:rPr>
              <a:t>[6] J. Bethencourt, A. Sahai, and B. Waters, “Ciphertext-policy attribute- based encryption,” in Proc. IEEE Symp. Secur. Privacy, 2007, pp. 321–334.</a:t>
            </a:r>
            <a:endParaRPr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600">
                <a:solidFill>
                  <a:srgbClr val="231F20"/>
                </a:solidFill>
                <a:latin typeface="Times New Roman"/>
                <a:ea typeface="Times New Roman"/>
                <a:cs typeface="Times New Roman"/>
                <a:sym typeface="Times New Roman"/>
              </a:rPr>
              <a:t>[7] V. Goyal, O. Pandey, A. Sahai, and B. Waters, “Attribute-based encryption for fine-grained access control of encrypted data,” in Proc. 13th ACM Comput. Commun. Secur., 2006, pp. 89–98.</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99" name="Google Shape;399;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2174114" y="266576"/>
            <a:ext cx="5282754" cy="53025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030A0"/>
              </a:buClr>
              <a:buSzPct val="100000"/>
              <a:buFont typeface="Calibri"/>
              <a:buNone/>
            </a:pPr>
            <a:r>
              <a:rPr lang="en-US">
                <a:solidFill>
                  <a:srgbClr val="7030A0"/>
                </a:solidFill>
                <a:latin typeface="Calibri"/>
                <a:ea typeface="Calibri"/>
                <a:cs typeface="Calibri"/>
                <a:sym typeface="Calibri"/>
              </a:rPr>
              <a:t> Problem Statement</a:t>
            </a:r>
            <a:endParaRPr>
              <a:solidFill>
                <a:srgbClr val="7030A0"/>
              </a:solidFill>
              <a:latin typeface="Calibri"/>
              <a:ea typeface="Calibri"/>
              <a:cs typeface="Calibri"/>
              <a:sym typeface="Calibri"/>
            </a:endParaRPr>
          </a:p>
        </p:txBody>
      </p:sp>
      <p:sp>
        <p:nvSpPr>
          <p:cNvPr id="117" name="Google Shape;117;p4"/>
          <p:cNvSpPr txBox="1"/>
          <p:nvPr/>
        </p:nvSpPr>
        <p:spPr>
          <a:xfrm>
            <a:off x="444138" y="1216384"/>
            <a:ext cx="8255700" cy="4155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major impact of existing </a:t>
            </a:r>
            <a:r>
              <a:rPr lang="en-US" sz="2400">
                <a:solidFill>
                  <a:schemeClr val="dk1"/>
                </a:solidFill>
                <a:latin typeface="Calibri"/>
                <a:ea typeface="Calibri"/>
                <a:cs typeface="Calibri"/>
                <a:sym typeface="Calibri"/>
              </a:rPr>
              <a:t>deduplication</a:t>
            </a:r>
            <a:r>
              <a:rPr lang="en-US" sz="2400">
                <a:solidFill>
                  <a:schemeClr val="dk1"/>
                </a:solidFill>
                <a:latin typeface="Calibri"/>
                <a:ea typeface="Calibri"/>
                <a:cs typeface="Calibri"/>
                <a:sym typeface="Calibri"/>
              </a:rPr>
              <a:t> in cloud computing conducts redundant files with less data </a:t>
            </a:r>
            <a:r>
              <a:rPr lang="en-US" sz="2400">
                <a:solidFill>
                  <a:schemeClr val="dk1"/>
                </a:solidFill>
                <a:latin typeface="Calibri"/>
                <a:ea typeface="Calibri"/>
                <a:cs typeface="Calibri"/>
                <a:sym typeface="Calibri"/>
              </a:rPr>
              <a:t>storage</a:t>
            </a:r>
            <a:r>
              <a:rPr lang="en-US" sz="2400">
                <a:solidFill>
                  <a:schemeClr val="dk1"/>
                </a:solidFill>
                <a:latin typeface="Calibri"/>
                <a:ea typeface="Calibri"/>
                <a:cs typeface="Calibri"/>
                <a:sym typeface="Calibri"/>
              </a:rPr>
              <a:t> and security.</a:t>
            </a:r>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This problem can be proposed using hash value to check redundant files by comparing existing hash value when a file is uploaded into cloud by using MD5 Hash key </a:t>
            </a:r>
            <a:r>
              <a:rPr lang="en-US" sz="2400">
                <a:solidFill>
                  <a:schemeClr val="dk1"/>
                </a:solidFill>
                <a:latin typeface="Calibri"/>
                <a:ea typeface="Calibri"/>
                <a:cs typeface="Calibri"/>
                <a:sym typeface="Calibri"/>
              </a:rPr>
              <a:t>Algorithm</a:t>
            </a:r>
            <a:r>
              <a:rPr lang="en-US" sz="2400">
                <a:solidFill>
                  <a:schemeClr val="dk1"/>
                </a:solidFill>
                <a:latin typeface="Calibri"/>
                <a:ea typeface="Calibri"/>
                <a:cs typeface="Calibri"/>
                <a:sym typeface="Calibri"/>
              </a:rPr>
              <a:t>.</a:t>
            </a:r>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MD5 Algorithm is used in deduplication technique to remove redundant data and decrease the space in cloud storage.</a:t>
            </a:r>
            <a:endParaRPr/>
          </a:p>
        </p:txBody>
      </p:sp>
      <p:sp>
        <p:nvSpPr>
          <p:cNvPr id="118" name="Google Shape;118;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7030A0"/>
              </a:buClr>
              <a:buSzPct val="100000"/>
              <a:buFont typeface="Calibri"/>
              <a:buNone/>
            </a:pPr>
            <a:r>
              <a:rPr lang="en-US">
                <a:solidFill>
                  <a:srgbClr val="7030A0"/>
                </a:solidFill>
                <a:latin typeface="Calibri"/>
                <a:ea typeface="Calibri"/>
                <a:cs typeface="Calibri"/>
                <a:sym typeface="Calibri"/>
              </a:rPr>
              <a:t>Software / Hardware used</a:t>
            </a:r>
            <a:endParaRPr>
              <a:solidFill>
                <a:srgbClr val="7030A0"/>
              </a:solidFill>
              <a:latin typeface="Calibri"/>
              <a:ea typeface="Calibri"/>
              <a:cs typeface="Calibri"/>
              <a:sym typeface="Calibri"/>
            </a:endParaRPr>
          </a:p>
        </p:txBody>
      </p:sp>
      <p:sp>
        <p:nvSpPr>
          <p:cNvPr id="124" name="Google Shape;124;p5"/>
          <p:cNvSpPr txBox="1"/>
          <p:nvPr/>
        </p:nvSpPr>
        <p:spPr>
          <a:xfrm>
            <a:off x="391886" y="875211"/>
            <a:ext cx="8216537" cy="54476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Software and tools used:</a:t>
            </a:r>
            <a:endParaRPr/>
          </a:p>
          <a:p>
            <a:pPr indent="-342900" lvl="0" marL="342900" marR="0" rtl="0" algn="l">
              <a:lnSpc>
                <a:spcPct val="110000"/>
              </a:lnSpc>
              <a:spcBef>
                <a:spcPts val="0"/>
              </a:spcBef>
              <a:spcAft>
                <a:spcPts val="0"/>
              </a:spcAft>
              <a:buClr>
                <a:srgbClr val="595959"/>
              </a:buClr>
              <a:buSzPts val="2400"/>
              <a:buFont typeface="Arial"/>
              <a:buChar char="•"/>
            </a:pPr>
            <a:r>
              <a:rPr lang="en-US" sz="2400">
                <a:solidFill>
                  <a:srgbClr val="595959"/>
                </a:solidFill>
                <a:latin typeface="Calibri"/>
                <a:ea typeface="Calibri"/>
                <a:cs typeface="Calibri"/>
                <a:sym typeface="Calibri"/>
              </a:rPr>
              <a:t>Windows 7 and above</a:t>
            </a:r>
            <a:endParaRPr/>
          </a:p>
          <a:p>
            <a:pPr indent="-342900" lvl="0" marL="342900" marR="0" rtl="0" algn="l">
              <a:lnSpc>
                <a:spcPct val="110000"/>
              </a:lnSpc>
              <a:spcBef>
                <a:spcPts val="0"/>
              </a:spcBef>
              <a:spcAft>
                <a:spcPts val="0"/>
              </a:spcAft>
              <a:buClr>
                <a:srgbClr val="595959"/>
              </a:buClr>
              <a:buSzPts val="2400"/>
              <a:buFont typeface="Arial"/>
              <a:buChar char="•"/>
            </a:pPr>
            <a:r>
              <a:rPr lang="en-US" sz="2400">
                <a:solidFill>
                  <a:srgbClr val="595959"/>
                </a:solidFill>
                <a:latin typeface="Calibri"/>
                <a:ea typeface="Calibri"/>
                <a:cs typeface="Calibri"/>
                <a:sym typeface="Calibri"/>
              </a:rPr>
              <a:t>JDK 1.8</a:t>
            </a:r>
            <a:endParaRPr/>
          </a:p>
          <a:p>
            <a:pPr indent="-342900" lvl="0" marL="342900" marR="0" rtl="0" algn="l">
              <a:lnSpc>
                <a:spcPct val="110000"/>
              </a:lnSpc>
              <a:spcBef>
                <a:spcPts val="0"/>
              </a:spcBef>
              <a:spcAft>
                <a:spcPts val="0"/>
              </a:spcAft>
              <a:buClr>
                <a:srgbClr val="595959"/>
              </a:buClr>
              <a:buSzPts val="2400"/>
              <a:buFont typeface="Arial"/>
              <a:buChar char="•"/>
            </a:pPr>
            <a:r>
              <a:rPr lang="en-US" sz="2400">
                <a:solidFill>
                  <a:srgbClr val="595959"/>
                </a:solidFill>
                <a:latin typeface="Calibri"/>
                <a:ea typeface="Calibri"/>
                <a:cs typeface="Calibri"/>
                <a:sym typeface="Calibri"/>
              </a:rPr>
              <a:t>J2EE </a:t>
            </a:r>
            <a:endParaRPr/>
          </a:p>
          <a:p>
            <a:pPr indent="-342900" lvl="0" marL="342900" marR="0" rtl="0" algn="l">
              <a:lnSpc>
                <a:spcPct val="110000"/>
              </a:lnSpc>
              <a:spcBef>
                <a:spcPts val="0"/>
              </a:spcBef>
              <a:spcAft>
                <a:spcPts val="0"/>
              </a:spcAft>
              <a:buClr>
                <a:srgbClr val="595959"/>
              </a:buClr>
              <a:buSzPts val="2400"/>
              <a:buFont typeface="Arial"/>
              <a:buChar char="•"/>
            </a:pPr>
            <a:r>
              <a:rPr lang="en-US" sz="2400">
                <a:solidFill>
                  <a:srgbClr val="595959"/>
                </a:solidFill>
                <a:latin typeface="Calibri"/>
                <a:ea typeface="Calibri"/>
                <a:cs typeface="Calibri"/>
                <a:sym typeface="Calibri"/>
              </a:rPr>
              <a:t>Tomcat 7.0</a:t>
            </a:r>
            <a:endParaRPr/>
          </a:p>
          <a:p>
            <a:pPr indent="-342900" lvl="0" marL="342900" marR="0" rtl="0" algn="l">
              <a:lnSpc>
                <a:spcPct val="110000"/>
              </a:lnSpc>
              <a:spcBef>
                <a:spcPts val="0"/>
              </a:spcBef>
              <a:spcAft>
                <a:spcPts val="0"/>
              </a:spcAft>
              <a:buClr>
                <a:srgbClr val="595959"/>
              </a:buClr>
              <a:buSzPts val="2400"/>
              <a:buFont typeface="Arial"/>
              <a:buChar char="•"/>
            </a:pPr>
            <a:r>
              <a:rPr lang="en-US" sz="2400">
                <a:solidFill>
                  <a:srgbClr val="595959"/>
                </a:solidFill>
                <a:latin typeface="Calibri"/>
                <a:ea typeface="Calibri"/>
                <a:cs typeface="Calibri"/>
                <a:sym typeface="Calibri"/>
              </a:rPr>
              <a:t>MySQL</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Hardware used:</a:t>
            </a:r>
            <a:endParaRPr/>
          </a:p>
          <a:p>
            <a:pPr indent="-342900" lvl="0" marL="342900" marR="0" rtl="0" algn="l">
              <a:spcBef>
                <a:spcPts val="0"/>
              </a:spcBef>
              <a:spcAft>
                <a:spcPts val="0"/>
              </a:spcAft>
              <a:buClr>
                <a:srgbClr val="595959"/>
              </a:buClr>
              <a:buSzPts val="2400"/>
              <a:buFont typeface="Arial"/>
              <a:buChar char="•"/>
            </a:pPr>
            <a:r>
              <a:rPr lang="en-US" sz="2400">
                <a:solidFill>
                  <a:srgbClr val="595959"/>
                </a:solidFill>
                <a:latin typeface="Calibri"/>
                <a:ea typeface="Calibri"/>
                <a:cs typeface="Calibri"/>
                <a:sym typeface="Calibri"/>
              </a:rPr>
              <a:t>Processor  :  intel i3</a:t>
            </a:r>
            <a:endParaRPr/>
          </a:p>
          <a:p>
            <a:pPr indent="-342900" lvl="0" marL="342900" marR="0" rtl="0" algn="l">
              <a:spcBef>
                <a:spcPts val="0"/>
              </a:spcBef>
              <a:spcAft>
                <a:spcPts val="0"/>
              </a:spcAft>
              <a:buClr>
                <a:srgbClr val="595959"/>
              </a:buClr>
              <a:buSzPts val="2400"/>
              <a:buFont typeface="Arial"/>
              <a:buChar char="•"/>
            </a:pPr>
            <a:r>
              <a:rPr lang="en-US" sz="2400">
                <a:solidFill>
                  <a:srgbClr val="595959"/>
                </a:solidFill>
                <a:latin typeface="Calibri"/>
                <a:ea typeface="Calibri"/>
                <a:cs typeface="Calibri"/>
                <a:sym typeface="Calibri"/>
              </a:rPr>
              <a:t>Storage      :  1TB</a:t>
            </a:r>
            <a:endParaRPr/>
          </a:p>
          <a:p>
            <a:pPr indent="-342900" lvl="0" marL="342900" marR="0" rtl="0" algn="l">
              <a:spcBef>
                <a:spcPts val="0"/>
              </a:spcBef>
              <a:spcAft>
                <a:spcPts val="0"/>
              </a:spcAft>
              <a:buClr>
                <a:srgbClr val="595959"/>
              </a:buClr>
              <a:buSzPts val="2400"/>
              <a:buFont typeface="Arial"/>
              <a:buChar char="•"/>
            </a:pPr>
            <a:r>
              <a:rPr lang="en-US" sz="2400">
                <a:solidFill>
                  <a:srgbClr val="595959"/>
                </a:solidFill>
                <a:latin typeface="Calibri"/>
                <a:ea typeface="Calibri"/>
                <a:cs typeface="Calibri"/>
                <a:sym typeface="Calibri"/>
              </a:rPr>
              <a:t>RAM           :  4 GB</a:t>
            </a:r>
            <a:endParaRPr/>
          </a:p>
          <a:p>
            <a:pPr indent="-342900" lvl="0" marL="342900" marR="0" rtl="0" algn="l">
              <a:spcBef>
                <a:spcPts val="0"/>
              </a:spcBef>
              <a:spcAft>
                <a:spcPts val="0"/>
              </a:spcAft>
              <a:buClr>
                <a:srgbClr val="595959"/>
              </a:buClr>
              <a:buSzPts val="2400"/>
              <a:buFont typeface="Arial"/>
              <a:buChar char="•"/>
            </a:pPr>
            <a:r>
              <a:rPr lang="en-US" sz="2400">
                <a:solidFill>
                  <a:srgbClr val="595959"/>
                </a:solidFill>
                <a:latin typeface="Calibri"/>
                <a:ea typeface="Calibri"/>
                <a:cs typeface="Calibri"/>
                <a:sym typeface="Calibri"/>
              </a:rPr>
              <a:t>OS               :  windows </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 </a:t>
            </a:r>
            <a:endParaRPr/>
          </a:p>
        </p:txBody>
      </p:sp>
      <p:sp>
        <p:nvSpPr>
          <p:cNvPr id="125" name="Google Shape;125;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nvSpPr>
        <p:spPr>
          <a:xfrm>
            <a:off x="2181814" y="68726"/>
            <a:ext cx="4572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7030A0"/>
                </a:solidFill>
                <a:latin typeface="Calibri"/>
                <a:ea typeface="Calibri"/>
                <a:cs typeface="Calibri"/>
                <a:sym typeface="Calibri"/>
              </a:rPr>
              <a:t>System Architecture</a:t>
            </a:r>
            <a:endParaRPr sz="4000">
              <a:solidFill>
                <a:schemeClr val="dk1"/>
              </a:solidFill>
              <a:latin typeface="Calibri"/>
              <a:ea typeface="Calibri"/>
              <a:cs typeface="Calibri"/>
              <a:sym typeface="Calibri"/>
            </a:endParaRPr>
          </a:p>
        </p:txBody>
      </p:sp>
      <p:grpSp>
        <p:nvGrpSpPr>
          <p:cNvPr id="131" name="Google Shape;131;p6"/>
          <p:cNvGrpSpPr/>
          <p:nvPr/>
        </p:nvGrpSpPr>
        <p:grpSpPr>
          <a:xfrm>
            <a:off x="916627" y="776612"/>
            <a:ext cx="7310745" cy="5451198"/>
            <a:chOff x="1440" y="7412"/>
            <a:chExt cx="9465" cy="7058"/>
          </a:xfrm>
        </p:grpSpPr>
        <p:sp>
          <p:nvSpPr>
            <p:cNvPr id="132" name="Google Shape;132;p6"/>
            <p:cNvSpPr/>
            <p:nvPr/>
          </p:nvSpPr>
          <p:spPr>
            <a:xfrm>
              <a:off x="1440" y="7412"/>
              <a:ext cx="9465" cy="70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6"/>
            <p:cNvSpPr/>
            <p:nvPr/>
          </p:nvSpPr>
          <p:spPr>
            <a:xfrm>
              <a:off x="1758" y="8757"/>
              <a:ext cx="1439" cy="117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Data Storage</a:t>
              </a:r>
              <a:endParaRPr b="0" i="0" sz="1800" u="none" cap="none" strike="noStrike">
                <a:solidFill>
                  <a:schemeClr val="dk1"/>
                </a:solidFill>
                <a:latin typeface="Arial"/>
                <a:ea typeface="Arial"/>
                <a:cs typeface="Arial"/>
                <a:sym typeface="Arial"/>
              </a:endParaRPr>
            </a:p>
          </p:txBody>
        </p:sp>
        <p:sp>
          <p:nvSpPr>
            <p:cNvPr id="134" name="Google Shape;134;p6"/>
            <p:cNvSpPr/>
            <p:nvPr/>
          </p:nvSpPr>
          <p:spPr>
            <a:xfrm>
              <a:off x="9311" y="8642"/>
              <a:ext cx="1594" cy="506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Cloud Storage</a:t>
              </a:r>
              <a:endParaRPr b="0" i="0" sz="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Service</a:t>
              </a:r>
              <a:endParaRPr b="0" i="0" sz="1800" u="none" cap="none" strike="noStrike">
                <a:solidFill>
                  <a:schemeClr val="dk1"/>
                </a:solidFill>
                <a:latin typeface="Arial"/>
                <a:ea typeface="Arial"/>
                <a:cs typeface="Arial"/>
                <a:sym typeface="Arial"/>
              </a:endParaRPr>
            </a:p>
          </p:txBody>
        </p:sp>
        <p:sp>
          <p:nvSpPr>
            <p:cNvPr id="135" name="Google Shape;135;p6"/>
            <p:cNvSpPr/>
            <p:nvPr/>
          </p:nvSpPr>
          <p:spPr>
            <a:xfrm>
              <a:off x="5100" y="10984"/>
              <a:ext cx="1740" cy="704"/>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Deduplication Check (CSV)</a:t>
              </a:r>
              <a:endParaRPr b="0" i="0" sz="1800" u="none" cap="none" strike="noStrike">
                <a:solidFill>
                  <a:schemeClr val="dk1"/>
                </a:solidFill>
                <a:latin typeface="Arial"/>
                <a:ea typeface="Arial"/>
                <a:cs typeface="Arial"/>
                <a:sym typeface="Arial"/>
              </a:endParaRPr>
            </a:p>
          </p:txBody>
        </p:sp>
        <p:sp>
          <p:nvSpPr>
            <p:cNvPr id="136" name="Google Shape;136;p6"/>
            <p:cNvSpPr/>
            <p:nvPr/>
          </p:nvSpPr>
          <p:spPr>
            <a:xfrm>
              <a:off x="5401" y="8890"/>
              <a:ext cx="1439" cy="60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Login</a:t>
              </a:r>
              <a:endParaRPr b="0" i="0" sz="1800" u="none" cap="none" strike="noStrike">
                <a:solidFill>
                  <a:schemeClr val="dk1"/>
                </a:solidFill>
                <a:latin typeface="Arial"/>
                <a:ea typeface="Arial"/>
                <a:cs typeface="Arial"/>
                <a:sym typeface="Arial"/>
              </a:endParaRPr>
            </a:p>
          </p:txBody>
        </p:sp>
        <p:sp>
          <p:nvSpPr>
            <p:cNvPr id="137" name="Google Shape;137;p6"/>
            <p:cNvSpPr/>
            <p:nvPr/>
          </p:nvSpPr>
          <p:spPr>
            <a:xfrm>
              <a:off x="3563" y="8940"/>
              <a:ext cx="1439" cy="60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Registration</a:t>
              </a:r>
              <a:endParaRPr b="0" i="0" sz="1800" u="none" cap="none" strike="noStrike">
                <a:solidFill>
                  <a:schemeClr val="dk1"/>
                </a:solidFill>
                <a:latin typeface="Arial"/>
                <a:ea typeface="Arial"/>
                <a:cs typeface="Arial"/>
                <a:sym typeface="Arial"/>
              </a:endParaRPr>
            </a:p>
          </p:txBody>
        </p:sp>
        <p:sp>
          <p:nvSpPr>
            <p:cNvPr id="138" name="Google Shape;138;p6"/>
            <p:cNvSpPr/>
            <p:nvPr/>
          </p:nvSpPr>
          <p:spPr>
            <a:xfrm>
              <a:off x="7244" y="8890"/>
              <a:ext cx="1439" cy="53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File Upload</a:t>
              </a:r>
              <a:endParaRPr b="0" i="0" sz="1800" u="none" cap="none" strike="noStrike">
                <a:solidFill>
                  <a:schemeClr val="dk1"/>
                </a:solidFill>
                <a:latin typeface="Arial"/>
                <a:ea typeface="Arial"/>
                <a:cs typeface="Arial"/>
                <a:sym typeface="Arial"/>
              </a:endParaRPr>
            </a:p>
          </p:txBody>
        </p:sp>
        <p:sp>
          <p:nvSpPr>
            <p:cNvPr id="139" name="Google Shape;139;p6"/>
            <p:cNvSpPr/>
            <p:nvPr/>
          </p:nvSpPr>
          <p:spPr>
            <a:xfrm>
              <a:off x="7620" y="12633"/>
              <a:ext cx="1439" cy="53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Reference</a:t>
              </a:r>
              <a:endParaRPr b="0" i="0" sz="1800" u="none" cap="none" strike="noStrike">
                <a:solidFill>
                  <a:schemeClr val="dk1"/>
                </a:solidFill>
                <a:latin typeface="Arial"/>
                <a:ea typeface="Arial"/>
                <a:cs typeface="Arial"/>
                <a:sym typeface="Arial"/>
              </a:endParaRPr>
            </a:p>
          </p:txBody>
        </p:sp>
        <p:sp>
          <p:nvSpPr>
            <p:cNvPr id="140" name="Google Shape;140;p6"/>
            <p:cNvSpPr/>
            <p:nvPr/>
          </p:nvSpPr>
          <p:spPr>
            <a:xfrm>
              <a:off x="7066" y="9927"/>
              <a:ext cx="1708" cy="51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Access polices</a:t>
              </a:r>
              <a:endParaRPr b="0" i="0" sz="1800" u="none" cap="none" strike="noStrike">
                <a:solidFill>
                  <a:schemeClr val="dk1"/>
                </a:solidFill>
                <a:latin typeface="Arial"/>
                <a:ea typeface="Arial"/>
                <a:cs typeface="Arial"/>
                <a:sym typeface="Arial"/>
              </a:endParaRPr>
            </a:p>
          </p:txBody>
        </p:sp>
        <p:sp>
          <p:nvSpPr>
            <p:cNvPr id="141" name="Google Shape;141;p6"/>
            <p:cNvSpPr/>
            <p:nvPr/>
          </p:nvSpPr>
          <p:spPr>
            <a:xfrm>
              <a:off x="1863" y="10724"/>
              <a:ext cx="1215" cy="77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Download Request</a:t>
              </a:r>
              <a:endParaRPr b="0" i="0" sz="1800" u="none" cap="none" strike="noStrike">
                <a:solidFill>
                  <a:schemeClr val="dk1"/>
                </a:solidFill>
                <a:latin typeface="Arial"/>
                <a:ea typeface="Arial"/>
                <a:cs typeface="Arial"/>
                <a:sym typeface="Arial"/>
              </a:endParaRPr>
            </a:p>
          </p:txBody>
        </p:sp>
        <p:sp>
          <p:nvSpPr>
            <p:cNvPr id="142" name="Google Shape;142;p6"/>
            <p:cNvSpPr/>
            <p:nvPr/>
          </p:nvSpPr>
          <p:spPr>
            <a:xfrm>
              <a:off x="5289" y="9970"/>
              <a:ext cx="1439" cy="4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Same File</a:t>
              </a:r>
              <a:endParaRPr b="0" i="0" sz="1800" u="none" cap="none" strike="noStrike">
                <a:solidFill>
                  <a:schemeClr val="dk1"/>
                </a:solidFill>
                <a:latin typeface="Arial"/>
                <a:ea typeface="Arial"/>
                <a:cs typeface="Arial"/>
                <a:sym typeface="Arial"/>
              </a:endParaRPr>
            </a:p>
          </p:txBody>
        </p:sp>
        <p:sp>
          <p:nvSpPr>
            <p:cNvPr id="143" name="Google Shape;143;p6"/>
            <p:cNvSpPr/>
            <p:nvPr/>
          </p:nvSpPr>
          <p:spPr>
            <a:xfrm>
              <a:off x="6959" y="10812"/>
              <a:ext cx="2185" cy="4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Block with signature</a:t>
              </a:r>
              <a:endParaRPr b="0" i="0" sz="1800" u="none" cap="none" strike="noStrike">
                <a:solidFill>
                  <a:schemeClr val="dk1"/>
                </a:solidFill>
                <a:latin typeface="Arial"/>
                <a:ea typeface="Arial"/>
                <a:cs typeface="Arial"/>
                <a:sym typeface="Arial"/>
              </a:endParaRPr>
            </a:p>
          </p:txBody>
        </p:sp>
        <p:sp>
          <p:nvSpPr>
            <p:cNvPr id="144" name="Google Shape;144;p6"/>
            <p:cNvSpPr/>
            <p:nvPr/>
          </p:nvSpPr>
          <p:spPr>
            <a:xfrm>
              <a:off x="7225" y="11626"/>
              <a:ext cx="1439" cy="5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Cipher Text</a:t>
              </a:r>
              <a:endParaRPr b="0" i="0" sz="1800" u="none" cap="none" strike="noStrike">
                <a:solidFill>
                  <a:schemeClr val="dk1"/>
                </a:solidFill>
                <a:latin typeface="Arial"/>
                <a:ea typeface="Arial"/>
                <a:cs typeface="Arial"/>
                <a:sym typeface="Arial"/>
              </a:endParaRPr>
            </a:p>
          </p:txBody>
        </p:sp>
        <p:sp>
          <p:nvSpPr>
            <p:cNvPr id="145" name="Google Shape;145;p6"/>
            <p:cNvSpPr/>
            <p:nvPr/>
          </p:nvSpPr>
          <p:spPr>
            <a:xfrm>
              <a:off x="5289" y="12106"/>
              <a:ext cx="1439" cy="4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POF-CSV</a:t>
              </a:r>
              <a:endParaRPr b="0" i="0" sz="1800" u="none" cap="none" strike="noStrike">
                <a:solidFill>
                  <a:schemeClr val="dk1"/>
                </a:solidFill>
                <a:latin typeface="Arial"/>
                <a:ea typeface="Arial"/>
                <a:cs typeface="Arial"/>
                <a:sym typeface="Arial"/>
              </a:endParaRPr>
            </a:p>
          </p:txBody>
        </p:sp>
        <p:cxnSp>
          <p:nvCxnSpPr>
            <p:cNvPr id="146" name="Google Shape;146;p6"/>
            <p:cNvCxnSpPr/>
            <p:nvPr/>
          </p:nvCxnSpPr>
          <p:spPr>
            <a:xfrm>
              <a:off x="3178" y="9220"/>
              <a:ext cx="385" cy="1"/>
            </a:xfrm>
            <a:prstGeom prst="straightConnector1">
              <a:avLst/>
            </a:prstGeom>
            <a:noFill/>
            <a:ln cap="flat" cmpd="sng" w="9525">
              <a:solidFill>
                <a:srgbClr val="000000"/>
              </a:solidFill>
              <a:prstDash val="solid"/>
              <a:round/>
              <a:headEnd len="med" w="med" type="none"/>
              <a:tailEnd len="med" w="med" type="triangle"/>
            </a:ln>
          </p:spPr>
        </p:cxnSp>
        <p:cxnSp>
          <p:nvCxnSpPr>
            <p:cNvPr id="147" name="Google Shape;147;p6"/>
            <p:cNvCxnSpPr/>
            <p:nvPr/>
          </p:nvCxnSpPr>
          <p:spPr>
            <a:xfrm>
              <a:off x="5016" y="9221"/>
              <a:ext cx="385" cy="1"/>
            </a:xfrm>
            <a:prstGeom prst="straightConnector1">
              <a:avLst/>
            </a:prstGeom>
            <a:noFill/>
            <a:ln cap="flat" cmpd="sng" w="9525">
              <a:solidFill>
                <a:srgbClr val="000000"/>
              </a:solidFill>
              <a:prstDash val="solid"/>
              <a:round/>
              <a:headEnd len="med" w="med" type="none"/>
              <a:tailEnd len="med" w="med" type="triangle"/>
            </a:ln>
          </p:spPr>
        </p:cxnSp>
        <p:cxnSp>
          <p:nvCxnSpPr>
            <p:cNvPr id="148" name="Google Shape;148;p6"/>
            <p:cNvCxnSpPr/>
            <p:nvPr/>
          </p:nvCxnSpPr>
          <p:spPr>
            <a:xfrm>
              <a:off x="6840" y="9219"/>
              <a:ext cx="385" cy="1"/>
            </a:xfrm>
            <a:prstGeom prst="straightConnector1">
              <a:avLst/>
            </a:prstGeom>
            <a:noFill/>
            <a:ln cap="flat" cmpd="sng" w="9525">
              <a:solidFill>
                <a:srgbClr val="000000"/>
              </a:solidFill>
              <a:prstDash val="solid"/>
              <a:round/>
              <a:headEnd len="med" w="med" type="none"/>
              <a:tailEnd len="med" w="med" type="triangle"/>
            </a:ln>
          </p:spPr>
        </p:cxnSp>
        <p:cxnSp>
          <p:nvCxnSpPr>
            <p:cNvPr id="149" name="Google Shape;149;p6"/>
            <p:cNvCxnSpPr/>
            <p:nvPr/>
          </p:nvCxnSpPr>
          <p:spPr>
            <a:xfrm>
              <a:off x="8800" y="10221"/>
              <a:ext cx="511" cy="1"/>
            </a:xfrm>
            <a:prstGeom prst="straightConnector1">
              <a:avLst/>
            </a:prstGeom>
            <a:noFill/>
            <a:ln cap="flat" cmpd="sng" w="9525">
              <a:solidFill>
                <a:srgbClr val="000000"/>
              </a:solidFill>
              <a:prstDash val="solid"/>
              <a:round/>
              <a:headEnd len="med" w="med" type="none"/>
              <a:tailEnd len="med" w="med" type="triangle"/>
            </a:ln>
          </p:spPr>
        </p:cxnSp>
        <p:cxnSp>
          <p:nvCxnSpPr>
            <p:cNvPr id="150" name="Google Shape;150;p6"/>
            <p:cNvCxnSpPr/>
            <p:nvPr/>
          </p:nvCxnSpPr>
          <p:spPr>
            <a:xfrm flipH="1">
              <a:off x="5984" y="9426"/>
              <a:ext cx="1" cy="571"/>
            </a:xfrm>
            <a:prstGeom prst="straightConnector1">
              <a:avLst/>
            </a:prstGeom>
            <a:noFill/>
            <a:ln cap="flat" cmpd="sng" w="9525">
              <a:solidFill>
                <a:srgbClr val="000000"/>
              </a:solidFill>
              <a:prstDash val="solid"/>
              <a:round/>
              <a:headEnd len="med" w="med" type="none"/>
              <a:tailEnd len="med" w="med" type="triangle"/>
            </a:ln>
          </p:spPr>
        </p:cxnSp>
        <p:cxnSp>
          <p:nvCxnSpPr>
            <p:cNvPr id="151" name="Google Shape;151;p6"/>
            <p:cNvCxnSpPr/>
            <p:nvPr/>
          </p:nvCxnSpPr>
          <p:spPr>
            <a:xfrm>
              <a:off x="8664" y="11920"/>
              <a:ext cx="647" cy="1"/>
            </a:xfrm>
            <a:prstGeom prst="straightConnector1">
              <a:avLst/>
            </a:prstGeom>
            <a:noFill/>
            <a:ln cap="flat" cmpd="sng" w="9525">
              <a:solidFill>
                <a:srgbClr val="000000"/>
              </a:solidFill>
              <a:prstDash val="solid"/>
              <a:round/>
              <a:headEnd len="med" w="med" type="none"/>
              <a:tailEnd len="med" w="med" type="triangle"/>
            </a:ln>
          </p:spPr>
        </p:cxnSp>
        <p:cxnSp>
          <p:nvCxnSpPr>
            <p:cNvPr id="152" name="Google Shape;152;p6"/>
            <p:cNvCxnSpPr/>
            <p:nvPr/>
          </p:nvCxnSpPr>
          <p:spPr>
            <a:xfrm>
              <a:off x="5879" y="12586"/>
              <a:ext cx="1" cy="342"/>
            </a:xfrm>
            <a:prstGeom prst="straightConnector1">
              <a:avLst/>
            </a:prstGeom>
            <a:noFill/>
            <a:ln cap="flat" cmpd="sng" w="9525">
              <a:solidFill>
                <a:srgbClr val="000000"/>
              </a:solidFill>
              <a:prstDash val="solid"/>
              <a:round/>
              <a:headEnd len="med" w="med" type="none"/>
              <a:tailEnd len="med" w="med" type="none"/>
            </a:ln>
          </p:spPr>
        </p:cxnSp>
        <p:cxnSp>
          <p:nvCxnSpPr>
            <p:cNvPr id="153" name="Google Shape;153;p6"/>
            <p:cNvCxnSpPr/>
            <p:nvPr/>
          </p:nvCxnSpPr>
          <p:spPr>
            <a:xfrm>
              <a:off x="5879" y="12928"/>
              <a:ext cx="1741" cy="1"/>
            </a:xfrm>
            <a:prstGeom prst="straightConnector1">
              <a:avLst/>
            </a:prstGeom>
            <a:noFill/>
            <a:ln cap="flat" cmpd="sng" w="9525">
              <a:solidFill>
                <a:srgbClr val="000000"/>
              </a:solidFill>
              <a:prstDash val="solid"/>
              <a:round/>
              <a:headEnd len="med" w="med" type="none"/>
              <a:tailEnd len="med" w="med" type="triangle"/>
            </a:ln>
          </p:spPr>
        </p:cxnSp>
        <p:cxnSp>
          <p:nvCxnSpPr>
            <p:cNvPr id="154" name="Google Shape;154;p6"/>
            <p:cNvCxnSpPr/>
            <p:nvPr/>
          </p:nvCxnSpPr>
          <p:spPr>
            <a:xfrm flipH="1">
              <a:off x="6009" y="11626"/>
              <a:ext cx="1" cy="480"/>
            </a:xfrm>
            <a:prstGeom prst="straightConnector1">
              <a:avLst/>
            </a:prstGeom>
            <a:noFill/>
            <a:ln cap="flat" cmpd="sng" w="9525">
              <a:solidFill>
                <a:srgbClr val="000000"/>
              </a:solidFill>
              <a:prstDash val="solid"/>
              <a:round/>
              <a:headEnd len="med" w="med" type="none"/>
              <a:tailEnd len="med" w="med" type="triangle"/>
            </a:ln>
          </p:spPr>
        </p:cxnSp>
        <p:cxnSp>
          <p:nvCxnSpPr>
            <p:cNvPr id="155" name="Google Shape;155;p6"/>
            <p:cNvCxnSpPr/>
            <p:nvPr/>
          </p:nvCxnSpPr>
          <p:spPr>
            <a:xfrm>
              <a:off x="9059" y="12927"/>
              <a:ext cx="358" cy="1"/>
            </a:xfrm>
            <a:prstGeom prst="straightConnector1">
              <a:avLst/>
            </a:prstGeom>
            <a:noFill/>
            <a:ln cap="flat" cmpd="sng" w="9525">
              <a:solidFill>
                <a:srgbClr val="000000"/>
              </a:solidFill>
              <a:prstDash val="solid"/>
              <a:round/>
              <a:headEnd len="med" w="med" type="none"/>
              <a:tailEnd len="med" w="med" type="triangle"/>
            </a:ln>
          </p:spPr>
        </p:cxnSp>
        <p:cxnSp>
          <p:nvCxnSpPr>
            <p:cNvPr id="156" name="Google Shape;156;p6"/>
            <p:cNvCxnSpPr/>
            <p:nvPr/>
          </p:nvCxnSpPr>
          <p:spPr>
            <a:xfrm>
              <a:off x="7933" y="11292"/>
              <a:ext cx="3" cy="334"/>
            </a:xfrm>
            <a:prstGeom prst="straightConnector1">
              <a:avLst/>
            </a:prstGeom>
            <a:noFill/>
            <a:ln cap="flat" cmpd="sng" w="9525">
              <a:solidFill>
                <a:srgbClr val="000000"/>
              </a:solidFill>
              <a:prstDash val="solid"/>
              <a:round/>
              <a:headEnd len="med" w="med" type="none"/>
              <a:tailEnd len="med" w="med" type="triangle"/>
            </a:ln>
          </p:spPr>
        </p:cxnSp>
        <p:cxnSp>
          <p:nvCxnSpPr>
            <p:cNvPr id="157" name="Google Shape;157;p6"/>
            <p:cNvCxnSpPr/>
            <p:nvPr/>
          </p:nvCxnSpPr>
          <p:spPr>
            <a:xfrm>
              <a:off x="7919" y="9426"/>
              <a:ext cx="1" cy="501"/>
            </a:xfrm>
            <a:prstGeom prst="straightConnector1">
              <a:avLst/>
            </a:prstGeom>
            <a:noFill/>
            <a:ln cap="flat" cmpd="sng" w="9525">
              <a:solidFill>
                <a:srgbClr val="000000"/>
              </a:solidFill>
              <a:prstDash val="solid"/>
              <a:round/>
              <a:headEnd len="med" w="med" type="none"/>
              <a:tailEnd len="med" w="med" type="triangle"/>
            </a:ln>
          </p:spPr>
        </p:cxnSp>
        <p:cxnSp>
          <p:nvCxnSpPr>
            <p:cNvPr id="158" name="Google Shape;158;p6"/>
            <p:cNvCxnSpPr/>
            <p:nvPr/>
          </p:nvCxnSpPr>
          <p:spPr>
            <a:xfrm>
              <a:off x="7918" y="10428"/>
              <a:ext cx="1" cy="501"/>
            </a:xfrm>
            <a:prstGeom prst="straightConnector1">
              <a:avLst/>
            </a:prstGeom>
            <a:noFill/>
            <a:ln cap="flat" cmpd="sng" w="9525">
              <a:solidFill>
                <a:srgbClr val="000000"/>
              </a:solidFill>
              <a:prstDash val="solid"/>
              <a:round/>
              <a:headEnd len="med" w="med" type="none"/>
              <a:tailEnd len="med" w="med" type="triangle"/>
            </a:ln>
          </p:spPr>
        </p:cxnSp>
        <p:cxnSp>
          <p:nvCxnSpPr>
            <p:cNvPr id="159" name="Google Shape;159;p6"/>
            <p:cNvCxnSpPr/>
            <p:nvPr/>
          </p:nvCxnSpPr>
          <p:spPr>
            <a:xfrm>
              <a:off x="2471" y="11495"/>
              <a:ext cx="1" cy="804"/>
            </a:xfrm>
            <a:prstGeom prst="straightConnector1">
              <a:avLst/>
            </a:prstGeom>
            <a:noFill/>
            <a:ln cap="flat" cmpd="sng" w="9525">
              <a:solidFill>
                <a:srgbClr val="000000"/>
              </a:solidFill>
              <a:prstDash val="solid"/>
              <a:round/>
              <a:headEnd len="med" w="med" type="none"/>
              <a:tailEnd len="med" w="med" type="triangle"/>
            </a:ln>
          </p:spPr>
        </p:cxnSp>
        <p:cxnSp>
          <p:nvCxnSpPr>
            <p:cNvPr id="160" name="Google Shape;160;p6"/>
            <p:cNvCxnSpPr/>
            <p:nvPr/>
          </p:nvCxnSpPr>
          <p:spPr>
            <a:xfrm flipH="1">
              <a:off x="5984" y="10445"/>
              <a:ext cx="25" cy="539"/>
            </a:xfrm>
            <a:prstGeom prst="straightConnector1">
              <a:avLst/>
            </a:prstGeom>
            <a:noFill/>
            <a:ln cap="flat" cmpd="sng" w="9525">
              <a:solidFill>
                <a:srgbClr val="000000"/>
              </a:solidFill>
              <a:prstDash val="solid"/>
              <a:round/>
              <a:headEnd len="med" w="med" type="none"/>
              <a:tailEnd len="med" w="med" type="triangle"/>
            </a:ln>
          </p:spPr>
        </p:cxnSp>
        <p:cxnSp>
          <p:nvCxnSpPr>
            <p:cNvPr id="161" name="Google Shape;161;p6"/>
            <p:cNvCxnSpPr/>
            <p:nvPr/>
          </p:nvCxnSpPr>
          <p:spPr>
            <a:xfrm>
              <a:off x="2443" y="9970"/>
              <a:ext cx="1" cy="804"/>
            </a:xfrm>
            <a:prstGeom prst="straightConnector1">
              <a:avLst/>
            </a:prstGeom>
            <a:noFill/>
            <a:ln cap="flat" cmpd="sng" w="9525">
              <a:solidFill>
                <a:srgbClr val="000000"/>
              </a:solidFill>
              <a:prstDash val="solid"/>
              <a:round/>
              <a:headEnd len="med" w="med" type="none"/>
              <a:tailEnd len="med" w="med" type="triangle"/>
            </a:ln>
          </p:spPr>
        </p:cxnSp>
        <p:sp>
          <p:nvSpPr>
            <p:cNvPr id="162" name="Google Shape;162;p6"/>
            <p:cNvSpPr/>
            <p:nvPr/>
          </p:nvSpPr>
          <p:spPr>
            <a:xfrm>
              <a:off x="1758" y="12299"/>
              <a:ext cx="1708" cy="70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Security Question</a:t>
              </a:r>
              <a:endParaRPr b="0" i="0" sz="1800" u="none" cap="none" strike="noStrike">
                <a:solidFill>
                  <a:schemeClr val="dk1"/>
                </a:solidFill>
                <a:latin typeface="Arial"/>
                <a:ea typeface="Arial"/>
                <a:cs typeface="Arial"/>
                <a:sym typeface="Arial"/>
              </a:endParaRPr>
            </a:p>
          </p:txBody>
        </p:sp>
        <p:cxnSp>
          <p:nvCxnSpPr>
            <p:cNvPr id="163" name="Google Shape;163;p6"/>
            <p:cNvCxnSpPr/>
            <p:nvPr/>
          </p:nvCxnSpPr>
          <p:spPr>
            <a:xfrm>
              <a:off x="2472" y="13500"/>
              <a:ext cx="6839" cy="1"/>
            </a:xfrm>
            <a:prstGeom prst="straightConnector1">
              <a:avLst/>
            </a:prstGeom>
            <a:noFill/>
            <a:ln cap="flat" cmpd="sng" w="9525">
              <a:solidFill>
                <a:srgbClr val="000000"/>
              </a:solidFill>
              <a:prstDash val="solid"/>
              <a:round/>
              <a:headEnd len="med" w="med" type="none"/>
              <a:tailEnd len="med" w="med" type="triangle"/>
            </a:ln>
          </p:spPr>
        </p:cxnSp>
        <p:sp>
          <p:nvSpPr>
            <p:cNvPr id="164" name="Google Shape;164;p6"/>
            <p:cNvSpPr/>
            <p:nvPr/>
          </p:nvSpPr>
          <p:spPr>
            <a:xfrm>
              <a:off x="5100" y="13225"/>
              <a:ext cx="1439" cy="4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Verification</a:t>
              </a:r>
              <a:endParaRPr b="0" i="0" sz="1800" u="none" cap="none" strike="noStrike">
                <a:solidFill>
                  <a:schemeClr val="dk1"/>
                </a:solidFill>
                <a:latin typeface="Arial"/>
                <a:ea typeface="Arial"/>
                <a:cs typeface="Arial"/>
                <a:sym typeface="Arial"/>
              </a:endParaRPr>
            </a:p>
          </p:txBody>
        </p:sp>
        <p:cxnSp>
          <p:nvCxnSpPr>
            <p:cNvPr id="165" name="Google Shape;165;p6"/>
            <p:cNvCxnSpPr/>
            <p:nvPr/>
          </p:nvCxnSpPr>
          <p:spPr>
            <a:xfrm>
              <a:off x="2552" y="13004"/>
              <a:ext cx="1" cy="496"/>
            </a:xfrm>
            <a:prstGeom prst="straightConnector1">
              <a:avLst/>
            </a:prstGeom>
            <a:noFill/>
            <a:ln cap="flat" cmpd="sng" w="9525">
              <a:solidFill>
                <a:srgbClr val="000000"/>
              </a:solidFill>
              <a:prstDash val="solid"/>
              <a:round/>
              <a:headEnd len="med" w="med" type="none"/>
              <a:tailEnd len="med" w="med" type="triangle"/>
            </a:ln>
          </p:spPr>
        </p:cxnSp>
      </p:grpSp>
      <p:sp>
        <p:nvSpPr>
          <p:cNvPr id="166" name="Google Shape;166;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txBox="1"/>
          <p:nvPr/>
        </p:nvSpPr>
        <p:spPr>
          <a:xfrm>
            <a:off x="2890152" y="0"/>
            <a:ext cx="4572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7030A0"/>
                </a:solidFill>
                <a:latin typeface="Calibri"/>
                <a:ea typeface="Calibri"/>
                <a:cs typeface="Calibri"/>
                <a:sym typeface="Calibri"/>
              </a:rPr>
              <a:t>System Design</a:t>
            </a:r>
            <a:endParaRPr sz="4000">
              <a:solidFill>
                <a:schemeClr val="dk1"/>
              </a:solidFill>
              <a:latin typeface="Calibri"/>
              <a:ea typeface="Calibri"/>
              <a:cs typeface="Calibri"/>
              <a:sym typeface="Calibri"/>
            </a:endParaRPr>
          </a:p>
        </p:txBody>
      </p:sp>
      <p:sp>
        <p:nvSpPr>
          <p:cNvPr id="172" name="Google Shape;172;p7"/>
          <p:cNvSpPr txBox="1"/>
          <p:nvPr/>
        </p:nvSpPr>
        <p:spPr>
          <a:xfrm>
            <a:off x="523875" y="850006"/>
            <a:ext cx="56246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Times New Roman"/>
                <a:ea typeface="Times New Roman"/>
                <a:cs typeface="Times New Roman"/>
                <a:sym typeface="Times New Roman"/>
              </a:rPr>
              <a:t>1. FLOW DIAGRAM</a:t>
            </a:r>
            <a:endParaRPr sz="4000" u="sng">
              <a:solidFill>
                <a:schemeClr val="dk1"/>
              </a:solidFill>
              <a:latin typeface="Calibri"/>
              <a:ea typeface="Calibri"/>
              <a:cs typeface="Calibri"/>
              <a:sym typeface="Calibri"/>
            </a:endParaRPr>
          </a:p>
        </p:txBody>
      </p:sp>
      <p:pic>
        <p:nvPicPr>
          <p:cNvPr id="173" name="Google Shape;173;p7"/>
          <p:cNvPicPr preferRelativeResize="0"/>
          <p:nvPr/>
        </p:nvPicPr>
        <p:blipFill rotWithShape="1">
          <a:blip r:embed="rId3">
            <a:alphaModFix/>
          </a:blip>
          <a:srcRect b="0" l="48046" r="0" t="0"/>
          <a:stretch/>
        </p:blipFill>
        <p:spPr>
          <a:xfrm>
            <a:off x="2465821" y="1219338"/>
            <a:ext cx="3954780" cy="5368925"/>
          </a:xfrm>
          <a:prstGeom prst="rect">
            <a:avLst/>
          </a:prstGeom>
          <a:noFill/>
          <a:ln>
            <a:noFill/>
          </a:ln>
        </p:spPr>
      </p:pic>
      <p:sp>
        <p:nvSpPr>
          <p:cNvPr id="174" name="Google Shape;174;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nvSpPr>
        <p:spPr>
          <a:xfrm>
            <a:off x="485775" y="515156"/>
            <a:ext cx="56240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 DATA FLOW </a:t>
            </a:r>
            <a:r>
              <a:rPr b="1" lang="en-US" sz="1800" u="sng">
                <a:solidFill>
                  <a:schemeClr val="dk1"/>
                </a:solidFill>
                <a:latin typeface="Times New Roman"/>
                <a:ea typeface="Times New Roman"/>
                <a:cs typeface="Times New Roman"/>
                <a:sym typeface="Times New Roman"/>
              </a:rPr>
              <a:t>DIAGRAM</a:t>
            </a:r>
            <a:endParaRPr sz="4000" u="sng">
              <a:solidFill>
                <a:schemeClr val="dk1"/>
              </a:solidFill>
              <a:latin typeface="Calibri"/>
              <a:ea typeface="Calibri"/>
              <a:cs typeface="Calibri"/>
              <a:sym typeface="Calibri"/>
            </a:endParaRPr>
          </a:p>
        </p:txBody>
      </p:sp>
      <p:grpSp>
        <p:nvGrpSpPr>
          <p:cNvPr id="180" name="Google Shape;180;p8"/>
          <p:cNvGrpSpPr/>
          <p:nvPr/>
        </p:nvGrpSpPr>
        <p:grpSpPr>
          <a:xfrm>
            <a:off x="2135746" y="1492271"/>
            <a:ext cx="2986378" cy="1270170"/>
            <a:chOff x="1589" y="2459"/>
            <a:chExt cx="4660" cy="1658"/>
          </a:xfrm>
        </p:grpSpPr>
        <p:grpSp>
          <p:nvGrpSpPr>
            <p:cNvPr id="181" name="Google Shape;181;p8"/>
            <p:cNvGrpSpPr/>
            <p:nvPr/>
          </p:nvGrpSpPr>
          <p:grpSpPr>
            <a:xfrm>
              <a:off x="1589" y="2459"/>
              <a:ext cx="3778" cy="503"/>
              <a:chOff x="1589" y="2459"/>
              <a:chExt cx="3778" cy="503"/>
            </a:xfrm>
          </p:grpSpPr>
          <p:sp>
            <p:nvSpPr>
              <p:cNvPr id="182" name="Google Shape;182;p8"/>
              <p:cNvSpPr/>
              <p:nvPr/>
            </p:nvSpPr>
            <p:spPr>
              <a:xfrm>
                <a:off x="1589" y="2459"/>
                <a:ext cx="1400" cy="50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User</a:t>
                </a:r>
                <a:endParaRPr/>
              </a:p>
            </p:txBody>
          </p:sp>
          <p:cxnSp>
            <p:nvCxnSpPr>
              <p:cNvPr id="183" name="Google Shape;183;p8"/>
              <p:cNvCxnSpPr/>
              <p:nvPr/>
            </p:nvCxnSpPr>
            <p:spPr>
              <a:xfrm>
                <a:off x="2989" y="2703"/>
                <a:ext cx="978" cy="0"/>
              </a:xfrm>
              <a:prstGeom prst="straightConnector1">
                <a:avLst/>
              </a:prstGeom>
              <a:noFill/>
              <a:ln cap="flat" cmpd="sng" w="9525">
                <a:solidFill>
                  <a:srgbClr val="000000"/>
                </a:solidFill>
                <a:prstDash val="solid"/>
                <a:round/>
                <a:headEnd len="med" w="med" type="none"/>
                <a:tailEnd len="med" w="med" type="triangle"/>
              </a:ln>
            </p:spPr>
          </p:cxnSp>
          <p:sp>
            <p:nvSpPr>
              <p:cNvPr id="184" name="Google Shape;184;p8"/>
              <p:cNvSpPr/>
              <p:nvPr/>
            </p:nvSpPr>
            <p:spPr>
              <a:xfrm>
                <a:off x="3967" y="2459"/>
                <a:ext cx="1400" cy="50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Register</a:t>
                </a:r>
                <a:endParaRPr/>
              </a:p>
            </p:txBody>
          </p:sp>
        </p:grpSp>
        <p:sp>
          <p:nvSpPr>
            <p:cNvPr id="185" name="Google Shape;185;p8"/>
            <p:cNvSpPr/>
            <p:nvPr/>
          </p:nvSpPr>
          <p:spPr>
            <a:xfrm>
              <a:off x="1589" y="3614"/>
              <a:ext cx="1400" cy="50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Admin</a:t>
              </a:r>
              <a:endParaRPr/>
            </a:p>
          </p:txBody>
        </p:sp>
        <p:sp>
          <p:nvSpPr>
            <p:cNvPr id="186" name="Google Shape;186;p8"/>
            <p:cNvSpPr/>
            <p:nvPr/>
          </p:nvSpPr>
          <p:spPr>
            <a:xfrm>
              <a:off x="3967" y="3614"/>
              <a:ext cx="2282" cy="50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Verify User</a:t>
              </a:r>
              <a:endParaRPr/>
            </a:p>
          </p:txBody>
        </p:sp>
        <p:cxnSp>
          <p:nvCxnSpPr>
            <p:cNvPr id="187" name="Google Shape;187;p8"/>
            <p:cNvCxnSpPr/>
            <p:nvPr/>
          </p:nvCxnSpPr>
          <p:spPr>
            <a:xfrm>
              <a:off x="2989" y="3831"/>
              <a:ext cx="978" cy="0"/>
            </a:xfrm>
            <a:prstGeom prst="straightConnector1">
              <a:avLst/>
            </a:prstGeom>
            <a:noFill/>
            <a:ln cap="flat" cmpd="sng" w="9525">
              <a:solidFill>
                <a:srgbClr val="000000"/>
              </a:solidFill>
              <a:prstDash val="solid"/>
              <a:round/>
              <a:headEnd len="med" w="med" type="none"/>
              <a:tailEnd len="med" w="med" type="triangle"/>
            </a:ln>
          </p:spPr>
        </p:cxnSp>
      </p:grpSp>
      <p:sp>
        <p:nvSpPr>
          <p:cNvPr id="188" name="Google Shape;188;p8"/>
          <p:cNvSpPr/>
          <p:nvPr/>
        </p:nvSpPr>
        <p:spPr>
          <a:xfrm>
            <a:off x="1068946" y="-1458488"/>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89" name="Google Shape;189;p8"/>
          <p:cNvGrpSpPr/>
          <p:nvPr/>
        </p:nvGrpSpPr>
        <p:grpSpPr>
          <a:xfrm>
            <a:off x="2135746" y="4095560"/>
            <a:ext cx="4351020" cy="1133475"/>
            <a:chOff x="1680" y="5823"/>
            <a:chExt cx="6852" cy="1785"/>
          </a:xfrm>
        </p:grpSpPr>
        <p:sp>
          <p:nvSpPr>
            <p:cNvPr id="190" name="Google Shape;190;p8"/>
            <p:cNvSpPr/>
            <p:nvPr/>
          </p:nvSpPr>
          <p:spPr>
            <a:xfrm>
              <a:off x="1680" y="5855"/>
              <a:ext cx="1866" cy="50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Approved User</a:t>
              </a:r>
              <a:endParaRPr/>
            </a:p>
          </p:txBody>
        </p:sp>
        <p:cxnSp>
          <p:nvCxnSpPr>
            <p:cNvPr id="191" name="Google Shape;191;p8"/>
            <p:cNvCxnSpPr/>
            <p:nvPr/>
          </p:nvCxnSpPr>
          <p:spPr>
            <a:xfrm>
              <a:off x="3546" y="6086"/>
              <a:ext cx="978" cy="0"/>
            </a:xfrm>
            <a:prstGeom prst="straightConnector1">
              <a:avLst/>
            </a:prstGeom>
            <a:noFill/>
            <a:ln cap="flat" cmpd="sng" w="9525">
              <a:solidFill>
                <a:srgbClr val="000000"/>
              </a:solidFill>
              <a:prstDash val="solid"/>
              <a:round/>
              <a:headEnd len="med" w="med" type="none"/>
              <a:tailEnd len="med" w="med" type="triangle"/>
            </a:ln>
          </p:spPr>
        </p:cxnSp>
        <p:sp>
          <p:nvSpPr>
            <p:cNvPr id="192" name="Google Shape;192;p8"/>
            <p:cNvSpPr/>
            <p:nvPr/>
          </p:nvSpPr>
          <p:spPr>
            <a:xfrm>
              <a:off x="4524" y="5855"/>
              <a:ext cx="1400" cy="50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Login</a:t>
              </a:r>
              <a:endParaRPr/>
            </a:p>
          </p:txBody>
        </p:sp>
        <p:cxnSp>
          <p:nvCxnSpPr>
            <p:cNvPr id="193" name="Google Shape;193;p8"/>
            <p:cNvCxnSpPr/>
            <p:nvPr/>
          </p:nvCxnSpPr>
          <p:spPr>
            <a:xfrm>
              <a:off x="5924" y="6086"/>
              <a:ext cx="978" cy="0"/>
            </a:xfrm>
            <a:prstGeom prst="straightConnector1">
              <a:avLst/>
            </a:prstGeom>
            <a:noFill/>
            <a:ln cap="flat" cmpd="sng" w="9525">
              <a:solidFill>
                <a:srgbClr val="000000"/>
              </a:solidFill>
              <a:prstDash val="solid"/>
              <a:round/>
              <a:headEnd len="med" w="med" type="none"/>
              <a:tailEnd len="med" w="med" type="triangle"/>
            </a:ln>
          </p:spPr>
        </p:cxnSp>
        <p:sp>
          <p:nvSpPr>
            <p:cNvPr id="194" name="Google Shape;194;p8"/>
            <p:cNvSpPr/>
            <p:nvPr/>
          </p:nvSpPr>
          <p:spPr>
            <a:xfrm>
              <a:off x="6902" y="5823"/>
              <a:ext cx="1400" cy="50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Binds File</a:t>
              </a:r>
              <a:endParaRPr/>
            </a:p>
          </p:txBody>
        </p:sp>
        <p:cxnSp>
          <p:nvCxnSpPr>
            <p:cNvPr id="195" name="Google Shape;195;p8"/>
            <p:cNvCxnSpPr/>
            <p:nvPr/>
          </p:nvCxnSpPr>
          <p:spPr>
            <a:xfrm>
              <a:off x="7662" y="6326"/>
              <a:ext cx="0" cy="779"/>
            </a:xfrm>
            <a:prstGeom prst="straightConnector1">
              <a:avLst/>
            </a:prstGeom>
            <a:noFill/>
            <a:ln cap="flat" cmpd="sng" w="9525">
              <a:solidFill>
                <a:srgbClr val="000000"/>
              </a:solidFill>
              <a:prstDash val="solid"/>
              <a:round/>
              <a:headEnd len="med" w="med" type="none"/>
              <a:tailEnd len="med" w="med" type="triangle"/>
            </a:ln>
          </p:spPr>
        </p:cxnSp>
        <p:sp>
          <p:nvSpPr>
            <p:cNvPr id="196" name="Google Shape;196;p8"/>
            <p:cNvSpPr/>
            <p:nvPr/>
          </p:nvSpPr>
          <p:spPr>
            <a:xfrm>
              <a:off x="6830" y="7105"/>
              <a:ext cx="1702" cy="50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Generate Hash</a:t>
              </a:r>
              <a:endParaRPr/>
            </a:p>
          </p:txBody>
        </p:sp>
      </p:grpSp>
      <p:sp>
        <p:nvSpPr>
          <p:cNvPr id="197" name="Google Shape;197;p8"/>
          <p:cNvSpPr/>
          <p:nvPr/>
        </p:nvSpPr>
        <p:spPr>
          <a:xfrm>
            <a:off x="1068946" y="-1001288"/>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8"/>
          <p:cNvSpPr txBox="1"/>
          <p:nvPr/>
        </p:nvSpPr>
        <p:spPr>
          <a:xfrm>
            <a:off x="1234244" y="876976"/>
            <a:ext cx="5106472" cy="45807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Level 0:</a:t>
            </a:r>
            <a:endParaRPr sz="1400">
              <a:solidFill>
                <a:schemeClr val="dk1"/>
              </a:solidFill>
              <a:latin typeface="Times New Roman"/>
              <a:ea typeface="Times New Roman"/>
              <a:cs typeface="Times New Roman"/>
              <a:sym typeface="Times New Roman"/>
            </a:endParaRPr>
          </a:p>
        </p:txBody>
      </p:sp>
      <p:sp>
        <p:nvSpPr>
          <p:cNvPr id="199" name="Google Shape;199;p8"/>
          <p:cNvSpPr txBox="1"/>
          <p:nvPr/>
        </p:nvSpPr>
        <p:spPr>
          <a:xfrm>
            <a:off x="1234244" y="3185962"/>
            <a:ext cx="5106472" cy="45807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Level 1:</a:t>
            </a:r>
            <a:endParaRPr sz="1400">
              <a:solidFill>
                <a:schemeClr val="dk1"/>
              </a:solidFill>
              <a:latin typeface="Times New Roman"/>
              <a:ea typeface="Times New Roman"/>
              <a:cs typeface="Times New Roman"/>
              <a:sym typeface="Times New Roman"/>
            </a:endParaRPr>
          </a:p>
        </p:txBody>
      </p:sp>
      <p:sp>
        <p:nvSpPr>
          <p:cNvPr id="200" name="Google Shape;200;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9"/>
          <p:cNvSpPr/>
          <p:nvPr/>
        </p:nvSpPr>
        <p:spPr>
          <a:xfrm>
            <a:off x="629042" y="-6490952"/>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06" name="Google Shape;206;p9"/>
          <p:cNvGrpSpPr/>
          <p:nvPr/>
        </p:nvGrpSpPr>
        <p:grpSpPr>
          <a:xfrm>
            <a:off x="1697747" y="1174768"/>
            <a:ext cx="5133340" cy="2092960"/>
            <a:chOff x="1789" y="10196"/>
            <a:chExt cx="7972" cy="2939"/>
          </a:xfrm>
        </p:grpSpPr>
        <p:sp>
          <p:nvSpPr>
            <p:cNvPr id="207" name="Google Shape;207;p9"/>
            <p:cNvSpPr/>
            <p:nvPr/>
          </p:nvSpPr>
          <p:spPr>
            <a:xfrm>
              <a:off x="1789" y="11424"/>
              <a:ext cx="2178" cy="54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Local Server</a:t>
              </a:r>
              <a:endParaRPr/>
            </a:p>
          </p:txBody>
        </p:sp>
        <p:sp>
          <p:nvSpPr>
            <p:cNvPr id="208" name="Google Shape;208;p9"/>
            <p:cNvSpPr/>
            <p:nvPr/>
          </p:nvSpPr>
          <p:spPr>
            <a:xfrm>
              <a:off x="1789" y="12592"/>
              <a:ext cx="2178" cy="54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Third Party Server</a:t>
              </a:r>
              <a:endParaRPr/>
            </a:p>
          </p:txBody>
        </p:sp>
        <p:grpSp>
          <p:nvGrpSpPr>
            <p:cNvPr id="209" name="Google Shape;209;p9"/>
            <p:cNvGrpSpPr/>
            <p:nvPr/>
          </p:nvGrpSpPr>
          <p:grpSpPr>
            <a:xfrm>
              <a:off x="1789" y="10196"/>
              <a:ext cx="7972" cy="602"/>
              <a:chOff x="1789" y="10196"/>
              <a:chExt cx="7972" cy="602"/>
            </a:xfrm>
          </p:grpSpPr>
          <p:sp>
            <p:nvSpPr>
              <p:cNvPr id="210" name="Google Shape;210;p9"/>
              <p:cNvSpPr/>
              <p:nvPr/>
            </p:nvSpPr>
            <p:spPr>
              <a:xfrm>
                <a:off x="1789" y="10255"/>
                <a:ext cx="2110" cy="54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User</a:t>
                </a:r>
                <a:endParaRPr/>
              </a:p>
            </p:txBody>
          </p:sp>
          <p:cxnSp>
            <p:nvCxnSpPr>
              <p:cNvPr id="211" name="Google Shape;211;p9"/>
              <p:cNvCxnSpPr/>
              <p:nvPr/>
            </p:nvCxnSpPr>
            <p:spPr>
              <a:xfrm>
                <a:off x="3899" y="10499"/>
                <a:ext cx="965" cy="0"/>
              </a:xfrm>
              <a:prstGeom prst="straightConnector1">
                <a:avLst/>
              </a:prstGeom>
              <a:noFill/>
              <a:ln cap="flat" cmpd="sng" w="9525">
                <a:solidFill>
                  <a:srgbClr val="000000"/>
                </a:solidFill>
                <a:prstDash val="solid"/>
                <a:round/>
                <a:headEnd len="med" w="med" type="none"/>
                <a:tailEnd len="med" w="med" type="triangle"/>
              </a:ln>
            </p:spPr>
          </p:cxnSp>
          <p:sp>
            <p:nvSpPr>
              <p:cNvPr id="212" name="Google Shape;212;p9"/>
              <p:cNvSpPr/>
              <p:nvPr/>
            </p:nvSpPr>
            <p:spPr>
              <a:xfrm>
                <a:off x="4864" y="10255"/>
                <a:ext cx="1966" cy="54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File Binding</a:t>
                </a:r>
                <a:endParaRPr/>
              </a:p>
            </p:txBody>
          </p:sp>
          <p:cxnSp>
            <p:nvCxnSpPr>
              <p:cNvPr id="213" name="Google Shape;213;p9"/>
              <p:cNvCxnSpPr/>
              <p:nvPr/>
            </p:nvCxnSpPr>
            <p:spPr>
              <a:xfrm>
                <a:off x="6830" y="10499"/>
                <a:ext cx="965" cy="0"/>
              </a:xfrm>
              <a:prstGeom prst="straightConnector1">
                <a:avLst/>
              </a:prstGeom>
              <a:noFill/>
              <a:ln cap="flat" cmpd="sng" w="9525">
                <a:solidFill>
                  <a:srgbClr val="000000"/>
                </a:solidFill>
                <a:prstDash val="solid"/>
                <a:round/>
                <a:headEnd len="med" w="med" type="none"/>
                <a:tailEnd len="med" w="med" type="triangle"/>
              </a:ln>
            </p:spPr>
          </p:cxnSp>
          <p:sp>
            <p:nvSpPr>
              <p:cNvPr id="214" name="Google Shape;214;p9"/>
              <p:cNvSpPr/>
              <p:nvPr/>
            </p:nvSpPr>
            <p:spPr>
              <a:xfrm>
                <a:off x="7795" y="10196"/>
                <a:ext cx="1966" cy="54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Generate Hash</a:t>
                </a:r>
                <a:endParaRPr/>
              </a:p>
            </p:txBody>
          </p:sp>
        </p:grpSp>
        <p:sp>
          <p:nvSpPr>
            <p:cNvPr id="215" name="Google Shape;215;p9"/>
            <p:cNvSpPr/>
            <p:nvPr/>
          </p:nvSpPr>
          <p:spPr>
            <a:xfrm>
              <a:off x="5126" y="11967"/>
              <a:ext cx="3093" cy="54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Checks for File Existence</a:t>
              </a:r>
              <a:endParaRPr/>
            </a:p>
          </p:txBody>
        </p:sp>
        <p:cxnSp>
          <p:nvCxnSpPr>
            <p:cNvPr id="216" name="Google Shape;216;p9"/>
            <p:cNvCxnSpPr/>
            <p:nvPr/>
          </p:nvCxnSpPr>
          <p:spPr>
            <a:xfrm>
              <a:off x="3967" y="11669"/>
              <a:ext cx="1159" cy="434"/>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217" name="Google Shape;217;p9"/>
            <p:cNvCxnSpPr/>
            <p:nvPr/>
          </p:nvCxnSpPr>
          <p:spPr>
            <a:xfrm flipH="1" rot="10800000">
              <a:off x="3967" y="12334"/>
              <a:ext cx="1159" cy="503"/>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grpSp>
      <p:sp>
        <p:nvSpPr>
          <p:cNvPr id="218" name="Google Shape;218;p9"/>
          <p:cNvSpPr/>
          <p:nvPr/>
        </p:nvSpPr>
        <p:spPr>
          <a:xfrm>
            <a:off x="629042" y="-6033752"/>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9"/>
          <p:cNvSpPr/>
          <p:nvPr/>
        </p:nvSpPr>
        <p:spPr>
          <a:xfrm>
            <a:off x="629042" y="2468709"/>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20" name="Google Shape;220;p9"/>
          <p:cNvGrpSpPr/>
          <p:nvPr/>
        </p:nvGrpSpPr>
        <p:grpSpPr>
          <a:xfrm>
            <a:off x="1664092" y="4153999"/>
            <a:ext cx="5553075" cy="2225675"/>
            <a:chOff x="1630" y="2785"/>
            <a:chExt cx="8745" cy="3505"/>
          </a:xfrm>
        </p:grpSpPr>
        <p:grpSp>
          <p:nvGrpSpPr>
            <p:cNvPr id="221" name="Google Shape;221;p9"/>
            <p:cNvGrpSpPr/>
            <p:nvPr/>
          </p:nvGrpSpPr>
          <p:grpSpPr>
            <a:xfrm>
              <a:off x="1630" y="2785"/>
              <a:ext cx="4026" cy="585"/>
              <a:chOff x="1630" y="2785"/>
              <a:chExt cx="4026" cy="585"/>
            </a:xfrm>
          </p:grpSpPr>
          <p:sp>
            <p:nvSpPr>
              <p:cNvPr id="222" name="Google Shape;222;p9"/>
              <p:cNvSpPr/>
              <p:nvPr/>
            </p:nvSpPr>
            <p:spPr>
              <a:xfrm>
                <a:off x="1630" y="2785"/>
                <a:ext cx="2057" cy="50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User</a:t>
                </a:r>
                <a:endParaRPr/>
              </a:p>
            </p:txBody>
          </p:sp>
          <p:sp>
            <p:nvSpPr>
              <p:cNvPr id="223" name="Google Shape;223;p9"/>
              <p:cNvSpPr/>
              <p:nvPr/>
            </p:nvSpPr>
            <p:spPr>
              <a:xfrm>
                <a:off x="4365" y="2785"/>
                <a:ext cx="1291" cy="585"/>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Binds File</a:t>
                </a:r>
                <a:endParaRPr/>
              </a:p>
            </p:txBody>
          </p:sp>
          <p:cxnSp>
            <p:nvCxnSpPr>
              <p:cNvPr id="224" name="Google Shape;224;p9"/>
              <p:cNvCxnSpPr/>
              <p:nvPr/>
            </p:nvCxnSpPr>
            <p:spPr>
              <a:xfrm>
                <a:off x="3713" y="3025"/>
                <a:ext cx="652" cy="0"/>
              </a:xfrm>
              <a:prstGeom prst="straightConnector1">
                <a:avLst/>
              </a:prstGeom>
              <a:noFill/>
              <a:ln cap="flat" cmpd="sng" w="9525">
                <a:solidFill>
                  <a:srgbClr val="000000"/>
                </a:solidFill>
                <a:prstDash val="solid"/>
                <a:round/>
                <a:headEnd len="med" w="med" type="none"/>
                <a:tailEnd len="med" w="med" type="triangle"/>
              </a:ln>
            </p:spPr>
          </p:cxnSp>
        </p:grpSp>
        <p:grpSp>
          <p:nvGrpSpPr>
            <p:cNvPr id="225" name="Google Shape;225;p9"/>
            <p:cNvGrpSpPr/>
            <p:nvPr/>
          </p:nvGrpSpPr>
          <p:grpSpPr>
            <a:xfrm>
              <a:off x="1630" y="3930"/>
              <a:ext cx="8745" cy="2360"/>
              <a:chOff x="1630" y="3930"/>
              <a:chExt cx="8745" cy="2360"/>
            </a:xfrm>
          </p:grpSpPr>
          <p:sp>
            <p:nvSpPr>
              <p:cNvPr id="226" name="Google Shape;226;p9"/>
              <p:cNvSpPr/>
              <p:nvPr/>
            </p:nvSpPr>
            <p:spPr>
              <a:xfrm>
                <a:off x="5044" y="4433"/>
                <a:ext cx="2523" cy="50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If File already exists</a:t>
                </a:r>
                <a:endParaRPr/>
              </a:p>
            </p:txBody>
          </p:sp>
          <p:sp>
            <p:nvSpPr>
              <p:cNvPr id="227" name="Google Shape;227;p9"/>
              <p:cNvSpPr/>
              <p:nvPr/>
            </p:nvSpPr>
            <p:spPr>
              <a:xfrm>
                <a:off x="1630" y="5012"/>
                <a:ext cx="2057" cy="50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Third Party Server</a:t>
                </a:r>
                <a:endParaRPr/>
              </a:p>
            </p:txBody>
          </p:sp>
          <p:sp>
            <p:nvSpPr>
              <p:cNvPr id="228" name="Google Shape;228;p9"/>
              <p:cNvSpPr/>
              <p:nvPr/>
            </p:nvSpPr>
            <p:spPr>
              <a:xfrm>
                <a:off x="1630" y="3930"/>
                <a:ext cx="2057" cy="50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Local Server</a:t>
                </a:r>
                <a:endParaRPr/>
              </a:p>
            </p:txBody>
          </p:sp>
          <p:cxnSp>
            <p:nvCxnSpPr>
              <p:cNvPr id="229" name="Google Shape;229;p9"/>
              <p:cNvCxnSpPr/>
              <p:nvPr/>
            </p:nvCxnSpPr>
            <p:spPr>
              <a:xfrm>
                <a:off x="3713" y="4143"/>
                <a:ext cx="1331" cy="408"/>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230" name="Google Shape;230;p9"/>
              <p:cNvCxnSpPr/>
              <p:nvPr/>
            </p:nvCxnSpPr>
            <p:spPr>
              <a:xfrm flipH="1" rot="10800000">
                <a:off x="3687" y="4782"/>
                <a:ext cx="1357" cy="462"/>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231" name="Google Shape;231;p9"/>
              <p:cNvCxnSpPr/>
              <p:nvPr/>
            </p:nvCxnSpPr>
            <p:spPr>
              <a:xfrm>
                <a:off x="7567" y="4632"/>
                <a:ext cx="733" cy="0"/>
              </a:xfrm>
              <a:prstGeom prst="straightConnector1">
                <a:avLst/>
              </a:prstGeom>
              <a:noFill/>
              <a:ln cap="flat" cmpd="sng" w="9525">
                <a:solidFill>
                  <a:srgbClr val="000000"/>
                </a:solidFill>
                <a:prstDash val="solid"/>
                <a:round/>
                <a:headEnd len="med" w="med" type="none"/>
                <a:tailEnd len="med" w="med" type="triangle"/>
              </a:ln>
            </p:spPr>
          </p:cxnSp>
          <p:sp>
            <p:nvSpPr>
              <p:cNvPr id="232" name="Google Shape;232;p9"/>
              <p:cNvSpPr/>
              <p:nvPr/>
            </p:nvSpPr>
            <p:spPr>
              <a:xfrm>
                <a:off x="8300" y="4351"/>
                <a:ext cx="1957" cy="585"/>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Map the owner</a:t>
                </a:r>
                <a:endParaRPr/>
              </a:p>
            </p:txBody>
          </p:sp>
          <p:sp>
            <p:nvSpPr>
              <p:cNvPr id="233" name="Google Shape;233;p9"/>
              <p:cNvSpPr/>
              <p:nvPr/>
            </p:nvSpPr>
            <p:spPr>
              <a:xfrm>
                <a:off x="5162" y="5787"/>
                <a:ext cx="2523" cy="503"/>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imes New Roman"/>
                    <a:ea typeface="Times New Roman"/>
                    <a:cs typeface="Times New Roman"/>
                    <a:sym typeface="Times New Roman"/>
                  </a:rPr>
                  <a:t>If File not exists</a:t>
                </a:r>
                <a:endParaRPr/>
              </a:p>
            </p:txBody>
          </p:sp>
          <p:cxnSp>
            <p:nvCxnSpPr>
              <p:cNvPr id="234" name="Google Shape;234;p9"/>
              <p:cNvCxnSpPr/>
              <p:nvPr/>
            </p:nvCxnSpPr>
            <p:spPr>
              <a:xfrm>
                <a:off x="7685" y="5991"/>
                <a:ext cx="733" cy="0"/>
              </a:xfrm>
              <a:prstGeom prst="straightConnector1">
                <a:avLst/>
              </a:prstGeom>
              <a:noFill/>
              <a:ln cap="flat" cmpd="sng" w="9525">
                <a:solidFill>
                  <a:srgbClr val="000000"/>
                </a:solidFill>
                <a:prstDash val="solid"/>
                <a:round/>
                <a:headEnd len="med" w="med" type="none"/>
                <a:tailEnd len="med" w="med" type="triangle"/>
              </a:ln>
            </p:spPr>
          </p:cxnSp>
          <p:sp>
            <p:nvSpPr>
              <p:cNvPr id="235" name="Google Shape;235;p9"/>
              <p:cNvSpPr/>
              <p:nvPr/>
            </p:nvSpPr>
            <p:spPr>
              <a:xfrm>
                <a:off x="8418" y="5705"/>
                <a:ext cx="1957" cy="585"/>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Upload the File</a:t>
                </a:r>
                <a:endParaRPr/>
              </a:p>
            </p:txBody>
          </p:sp>
        </p:grpSp>
      </p:grpSp>
      <p:sp>
        <p:nvSpPr>
          <p:cNvPr id="236" name="Google Shape;236;p9"/>
          <p:cNvSpPr/>
          <p:nvPr/>
        </p:nvSpPr>
        <p:spPr>
          <a:xfrm>
            <a:off x="629042" y="2925909"/>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9"/>
          <p:cNvSpPr txBox="1"/>
          <p:nvPr/>
        </p:nvSpPr>
        <p:spPr>
          <a:xfrm>
            <a:off x="854212" y="587799"/>
            <a:ext cx="4887532" cy="45807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Level 2:</a:t>
            </a:r>
            <a:endParaRPr sz="1400">
              <a:solidFill>
                <a:schemeClr val="dk1"/>
              </a:solidFill>
              <a:latin typeface="Times New Roman"/>
              <a:ea typeface="Times New Roman"/>
              <a:cs typeface="Times New Roman"/>
              <a:sym typeface="Times New Roman"/>
            </a:endParaRPr>
          </a:p>
        </p:txBody>
      </p:sp>
      <p:sp>
        <p:nvSpPr>
          <p:cNvPr id="238" name="Google Shape;238;p9"/>
          <p:cNvSpPr txBox="1"/>
          <p:nvPr/>
        </p:nvSpPr>
        <p:spPr>
          <a:xfrm>
            <a:off x="854212" y="3578133"/>
            <a:ext cx="4887532" cy="45807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Level 3:</a:t>
            </a:r>
            <a:endParaRPr sz="1400">
              <a:solidFill>
                <a:schemeClr val="dk1"/>
              </a:solidFill>
              <a:latin typeface="Times New Roman"/>
              <a:ea typeface="Times New Roman"/>
              <a:cs typeface="Times New Roman"/>
              <a:sym typeface="Times New Roman"/>
            </a:endParaRPr>
          </a:p>
        </p:txBody>
      </p:sp>
      <p:sp>
        <p:nvSpPr>
          <p:cNvPr id="239" name="Google Shape;239;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2020-12-27T14:21:00Z</dcterms:created>
  <dc:creator>SENTHILKUMAR 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