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Ex1.xml" ContentType="application/vnd.ms-office.chartex+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Ex2.xml" ContentType="application/vnd.ms-office.chartex+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7.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18.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315" r:id="rId6"/>
    <p:sldId id="320" r:id="rId7"/>
    <p:sldId id="321" r:id="rId8"/>
    <p:sldId id="322" r:id="rId9"/>
    <p:sldId id="323" r:id="rId10"/>
    <p:sldId id="324" r:id="rId11"/>
    <p:sldId id="325" r:id="rId12"/>
    <p:sldId id="326" r:id="rId13"/>
    <p:sldId id="316" r:id="rId14"/>
    <p:sldId id="327" r:id="rId15"/>
    <p:sldId id="328" r:id="rId16"/>
    <p:sldId id="329" r:id="rId17"/>
    <p:sldId id="330" r:id="rId18"/>
    <p:sldId id="331" r:id="rId19"/>
    <p:sldId id="332" r:id="rId20"/>
    <p:sldId id="317" r:id="rId21"/>
    <p:sldId id="318" r:id="rId22"/>
    <p:sldId id="319" r:id="rId23"/>
    <p:sldId id="312" r:id="rId24"/>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2F5597"/>
    <a:srgbClr val="E9EBF5"/>
    <a:srgbClr val="AEA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26"/>
  </p:normalViewPr>
  <p:slideViewPr>
    <p:cSldViewPr snapToGrid="0" snapToObjects="1">
      <p:cViewPr varScale="1">
        <p:scale>
          <a:sx n="84" d="100"/>
          <a:sy n="84" d="100"/>
        </p:scale>
        <p:origin x="581" y="8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26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Mandal" userId="4dba0656-2a55-4327-a734-491656b24df8" providerId="ADAL" clId="{D29973DF-45B3-4993-9D38-A13E38EA8897}"/>
    <pc:docChg chg="undo custSel addSld delSld modSld">
      <pc:chgData name="Alok Mandal" userId="4dba0656-2a55-4327-a734-491656b24df8" providerId="ADAL" clId="{D29973DF-45B3-4993-9D38-A13E38EA8897}" dt="2020-09-24T12:43:16.383" v="448" actId="20577"/>
      <pc:docMkLst>
        <pc:docMk/>
      </pc:docMkLst>
      <pc:sldChg chg="modSp">
        <pc:chgData name="Alok Mandal" userId="4dba0656-2a55-4327-a734-491656b24df8" providerId="ADAL" clId="{D29973DF-45B3-4993-9D38-A13E38EA8897}" dt="2020-09-24T12:38:15.383" v="76" actId="20577"/>
        <pc:sldMkLst>
          <pc:docMk/>
          <pc:sldMk cId="1684777228" sldId="256"/>
        </pc:sldMkLst>
        <pc:spChg chg="mod">
          <ac:chgData name="Alok Mandal" userId="4dba0656-2a55-4327-a734-491656b24df8" providerId="ADAL" clId="{D29973DF-45B3-4993-9D38-A13E38EA8897}" dt="2020-09-24T12:37:25.693" v="58" actId="20577"/>
          <ac:spMkLst>
            <pc:docMk/>
            <pc:sldMk cId="1684777228" sldId="256"/>
            <ac:spMk id="2" creationId="{6EAAE99F-9525-D547-844E-6F5603EB1381}"/>
          </ac:spMkLst>
        </pc:spChg>
        <pc:spChg chg="mod">
          <ac:chgData name="Alok Mandal" userId="4dba0656-2a55-4327-a734-491656b24df8" providerId="ADAL" clId="{D29973DF-45B3-4993-9D38-A13E38EA8897}" dt="2020-09-24T12:38:15.383" v="76" actId="20577"/>
          <ac:spMkLst>
            <pc:docMk/>
            <pc:sldMk cId="1684777228" sldId="256"/>
            <ac:spMk id="4" creationId="{CB1E9FB0-8BB8-2B49-BFF3-9BFF7FE421A0}"/>
          </ac:spMkLst>
        </pc:spChg>
      </pc:sldChg>
      <pc:sldChg chg="del">
        <pc:chgData name="Alok Mandal" userId="4dba0656-2a55-4327-a734-491656b24df8" providerId="ADAL" clId="{D29973DF-45B3-4993-9D38-A13E38EA8897}" dt="2020-09-24T12:41:58.130" v="417" actId="47"/>
        <pc:sldMkLst>
          <pc:docMk/>
          <pc:sldMk cId="2833589760" sldId="313"/>
        </pc:sldMkLst>
      </pc:sldChg>
      <pc:sldChg chg="del">
        <pc:chgData name="Alok Mandal" userId="4dba0656-2a55-4327-a734-491656b24df8" providerId="ADAL" clId="{D29973DF-45B3-4993-9D38-A13E38EA8897}" dt="2020-09-24T12:41:58.725" v="418" actId="47"/>
        <pc:sldMkLst>
          <pc:docMk/>
          <pc:sldMk cId="3023271833" sldId="314"/>
        </pc:sldMkLst>
      </pc:sldChg>
      <pc:sldChg chg="addSp delSp modSp">
        <pc:chgData name="Alok Mandal" userId="4dba0656-2a55-4327-a734-491656b24df8" providerId="ADAL" clId="{D29973DF-45B3-4993-9D38-A13E38EA8897}" dt="2020-09-24T12:43:16.383" v="448" actId="20577"/>
        <pc:sldMkLst>
          <pc:docMk/>
          <pc:sldMk cId="2451914467" sldId="315"/>
        </pc:sldMkLst>
        <pc:spChg chg="add del mod">
          <ac:chgData name="Alok Mandal" userId="4dba0656-2a55-4327-a734-491656b24df8" providerId="ADAL" clId="{D29973DF-45B3-4993-9D38-A13E38EA8897}" dt="2020-09-24T12:38:58.658" v="96" actId="478"/>
          <ac:spMkLst>
            <pc:docMk/>
            <pc:sldMk cId="2451914467" sldId="315"/>
            <ac:spMk id="3" creationId="{09D2D258-CF92-4AA9-9370-50449164276D}"/>
          </ac:spMkLst>
        </pc:spChg>
        <pc:spChg chg="add mod">
          <ac:chgData name="Alok Mandal" userId="4dba0656-2a55-4327-a734-491656b24df8" providerId="ADAL" clId="{D29973DF-45B3-4993-9D38-A13E38EA8897}" dt="2020-09-24T12:43:16.383" v="448" actId="20577"/>
          <ac:spMkLst>
            <pc:docMk/>
            <pc:sldMk cId="2451914467" sldId="315"/>
            <ac:spMk id="4" creationId="{DBAC9FF6-744C-4CB1-91CB-E956E29D7738}"/>
          </ac:spMkLst>
        </pc:spChg>
        <pc:spChg chg="mod">
          <ac:chgData name="Alok Mandal" userId="4dba0656-2a55-4327-a734-491656b24df8" providerId="ADAL" clId="{D29973DF-45B3-4993-9D38-A13E38EA8897}" dt="2020-09-24T12:43:09.718" v="429" actId="20577"/>
          <ac:spMkLst>
            <pc:docMk/>
            <pc:sldMk cId="2451914467" sldId="315"/>
            <ac:spMk id="5" creationId="{DC90CD05-29BA-4BF5-93AB-28BF28074FEE}"/>
          </ac:spMkLst>
        </pc:spChg>
        <pc:spChg chg="del">
          <ac:chgData name="Alok Mandal" userId="4dba0656-2a55-4327-a734-491656b24df8" providerId="ADAL" clId="{D29973DF-45B3-4993-9D38-A13E38EA8897}" dt="2020-09-24T12:38:50.146" v="94" actId="478"/>
          <ac:spMkLst>
            <pc:docMk/>
            <pc:sldMk cId="2451914467" sldId="315"/>
            <ac:spMk id="6" creationId="{5A3C0980-A5F8-4EF5-84AF-9B9D9D5E34BC}"/>
          </ac:spMkLst>
        </pc:spChg>
      </pc:sldChg>
      <pc:sldChg chg="modSp add">
        <pc:chgData name="Alok Mandal" userId="4dba0656-2a55-4327-a734-491656b24df8" providerId="ADAL" clId="{D29973DF-45B3-4993-9D38-A13E38EA8897}" dt="2020-09-24T12:40:08.376" v="218" actId="20577"/>
        <pc:sldMkLst>
          <pc:docMk/>
          <pc:sldMk cId="2015114729" sldId="316"/>
        </pc:sldMkLst>
        <pc:spChg chg="mod">
          <ac:chgData name="Alok Mandal" userId="4dba0656-2a55-4327-a734-491656b24df8" providerId="ADAL" clId="{D29973DF-45B3-4993-9D38-A13E38EA8897}" dt="2020-09-24T12:40:08.376" v="218" actId="20577"/>
          <ac:spMkLst>
            <pc:docMk/>
            <pc:sldMk cId="2015114729" sldId="316"/>
            <ac:spMk id="4" creationId="{DBAC9FF6-744C-4CB1-91CB-E956E29D7738}"/>
          </ac:spMkLst>
        </pc:spChg>
        <pc:spChg chg="mod">
          <ac:chgData name="Alok Mandal" userId="4dba0656-2a55-4327-a734-491656b24df8" providerId="ADAL" clId="{D29973DF-45B3-4993-9D38-A13E38EA8897}" dt="2020-09-24T12:39:55.090" v="193" actId="20577"/>
          <ac:spMkLst>
            <pc:docMk/>
            <pc:sldMk cId="2015114729" sldId="316"/>
            <ac:spMk id="5" creationId="{DC90CD05-29BA-4BF5-93AB-28BF28074FEE}"/>
          </ac:spMkLst>
        </pc:spChg>
      </pc:sldChg>
      <pc:sldChg chg="modSp add">
        <pc:chgData name="Alok Mandal" userId="4dba0656-2a55-4327-a734-491656b24df8" providerId="ADAL" clId="{D29973DF-45B3-4993-9D38-A13E38EA8897}" dt="2020-09-24T12:40:31.344" v="259" actId="20577"/>
        <pc:sldMkLst>
          <pc:docMk/>
          <pc:sldMk cId="2476898117" sldId="317"/>
        </pc:sldMkLst>
        <pc:spChg chg="mod">
          <ac:chgData name="Alok Mandal" userId="4dba0656-2a55-4327-a734-491656b24df8" providerId="ADAL" clId="{D29973DF-45B3-4993-9D38-A13E38EA8897}" dt="2020-09-24T12:40:31.344" v="259" actId="20577"/>
          <ac:spMkLst>
            <pc:docMk/>
            <pc:sldMk cId="2476898117" sldId="317"/>
            <ac:spMk id="4" creationId="{DBAC9FF6-744C-4CB1-91CB-E956E29D7738}"/>
          </ac:spMkLst>
        </pc:spChg>
        <pc:spChg chg="mod">
          <ac:chgData name="Alok Mandal" userId="4dba0656-2a55-4327-a734-491656b24df8" providerId="ADAL" clId="{D29973DF-45B3-4993-9D38-A13E38EA8897}" dt="2020-09-24T12:40:24.783" v="244" actId="20577"/>
          <ac:spMkLst>
            <pc:docMk/>
            <pc:sldMk cId="2476898117" sldId="317"/>
            <ac:spMk id="5" creationId="{DC90CD05-29BA-4BF5-93AB-28BF28074FEE}"/>
          </ac:spMkLst>
        </pc:spChg>
      </pc:sldChg>
      <pc:sldChg chg="modSp add">
        <pc:chgData name="Alok Mandal" userId="4dba0656-2a55-4327-a734-491656b24df8" providerId="ADAL" clId="{D29973DF-45B3-4993-9D38-A13E38EA8897}" dt="2020-09-24T12:41:30.432" v="356" actId="20577"/>
        <pc:sldMkLst>
          <pc:docMk/>
          <pc:sldMk cId="3738148884" sldId="318"/>
        </pc:sldMkLst>
        <pc:spChg chg="mod">
          <ac:chgData name="Alok Mandal" userId="4dba0656-2a55-4327-a734-491656b24df8" providerId="ADAL" clId="{D29973DF-45B3-4993-9D38-A13E38EA8897}" dt="2020-09-24T12:41:30.432" v="356" actId="20577"/>
          <ac:spMkLst>
            <pc:docMk/>
            <pc:sldMk cId="3738148884" sldId="318"/>
            <ac:spMk id="4" creationId="{DBAC9FF6-744C-4CB1-91CB-E956E29D7738}"/>
          </ac:spMkLst>
        </pc:spChg>
        <pc:spChg chg="mod">
          <ac:chgData name="Alok Mandal" userId="4dba0656-2a55-4327-a734-491656b24df8" providerId="ADAL" clId="{D29973DF-45B3-4993-9D38-A13E38EA8897}" dt="2020-09-24T12:40:45.359" v="277" actId="20577"/>
          <ac:spMkLst>
            <pc:docMk/>
            <pc:sldMk cId="3738148884" sldId="318"/>
            <ac:spMk id="5" creationId="{DC90CD05-29BA-4BF5-93AB-28BF28074FEE}"/>
          </ac:spMkLst>
        </pc:spChg>
      </pc:sldChg>
      <pc:sldChg chg="modSp add">
        <pc:chgData name="Alok Mandal" userId="4dba0656-2a55-4327-a734-491656b24df8" providerId="ADAL" clId="{D29973DF-45B3-4993-9D38-A13E38EA8897}" dt="2020-09-24T12:41:55.640" v="416" actId="20577"/>
        <pc:sldMkLst>
          <pc:docMk/>
          <pc:sldMk cId="4000430510" sldId="319"/>
        </pc:sldMkLst>
        <pc:spChg chg="mod">
          <ac:chgData name="Alok Mandal" userId="4dba0656-2a55-4327-a734-491656b24df8" providerId="ADAL" clId="{D29973DF-45B3-4993-9D38-A13E38EA8897}" dt="2020-09-24T12:41:55.640" v="416" actId="20577"/>
          <ac:spMkLst>
            <pc:docMk/>
            <pc:sldMk cId="4000430510" sldId="319"/>
            <ac:spMk id="4" creationId="{DBAC9FF6-744C-4CB1-91CB-E956E29D7738}"/>
          </ac:spMkLst>
        </pc:spChg>
        <pc:spChg chg="mod">
          <ac:chgData name="Alok Mandal" userId="4dba0656-2a55-4327-a734-491656b24df8" providerId="ADAL" clId="{D29973DF-45B3-4993-9D38-A13E38EA8897}" dt="2020-09-24T12:41:09.814" v="314" actId="20577"/>
          <ac:spMkLst>
            <pc:docMk/>
            <pc:sldMk cId="4000430510" sldId="319"/>
            <ac:spMk id="5" creationId="{DC90CD05-29BA-4BF5-93AB-28BF28074FEE}"/>
          </ac:spMkLst>
        </pc:spChg>
      </pc:sldChg>
      <pc:sldChg chg="add">
        <pc:chgData name="Alok Mandal" userId="4dba0656-2a55-4327-a734-491656b24df8" providerId="ADAL" clId="{D29973DF-45B3-4993-9D38-A13E38EA8897}" dt="2020-09-24T12:43:04.111" v="420"/>
        <pc:sldMkLst>
          <pc:docMk/>
          <pc:sldMk cId="2617801508" sldId="320"/>
        </pc:sldMkLst>
      </pc:sldChg>
      <pc:sldMasterChg chg="delSldLayout">
        <pc:chgData name="Alok Mandal" userId="4dba0656-2a55-4327-a734-491656b24df8" providerId="ADAL" clId="{D29973DF-45B3-4993-9D38-A13E38EA8897}" dt="2020-09-24T12:36:31.833" v="30" actId="2696"/>
        <pc:sldMasterMkLst>
          <pc:docMk/>
          <pc:sldMasterMk cId="2896067587" sldId="2147483648"/>
        </pc:sldMasterMkLst>
        <pc:sldLayoutChg chg="del">
          <pc:chgData name="Alok Mandal" userId="4dba0656-2a55-4327-a734-491656b24df8" providerId="ADAL" clId="{D29973DF-45B3-4993-9D38-A13E38EA8897}" dt="2020-09-24T12:36:23.505" v="0" actId="2696"/>
          <pc:sldLayoutMkLst>
            <pc:docMk/>
            <pc:sldMasterMk cId="2896067587" sldId="2147483648"/>
            <pc:sldLayoutMk cId="3144824732" sldId="2147483651"/>
          </pc:sldLayoutMkLst>
        </pc:sldLayoutChg>
        <pc:sldLayoutChg chg="del">
          <pc:chgData name="Alok Mandal" userId="4dba0656-2a55-4327-a734-491656b24df8" providerId="ADAL" clId="{D29973DF-45B3-4993-9D38-A13E38EA8897}" dt="2020-09-24T12:36:23.864" v="1" actId="2696"/>
          <pc:sldLayoutMkLst>
            <pc:docMk/>
            <pc:sldMasterMk cId="2896067587" sldId="2147483648"/>
            <pc:sldLayoutMk cId="3715270073" sldId="2147483652"/>
          </pc:sldLayoutMkLst>
        </pc:sldLayoutChg>
        <pc:sldLayoutChg chg="del">
          <pc:chgData name="Alok Mandal" userId="4dba0656-2a55-4327-a734-491656b24df8" providerId="ADAL" clId="{D29973DF-45B3-4993-9D38-A13E38EA8897}" dt="2020-09-24T12:36:23.881" v="2" actId="2696"/>
          <pc:sldLayoutMkLst>
            <pc:docMk/>
            <pc:sldMasterMk cId="2896067587" sldId="2147483648"/>
            <pc:sldLayoutMk cId="2215053153" sldId="2147483653"/>
          </pc:sldLayoutMkLst>
        </pc:sldLayoutChg>
        <pc:sldLayoutChg chg="del">
          <pc:chgData name="Alok Mandal" userId="4dba0656-2a55-4327-a734-491656b24df8" providerId="ADAL" clId="{D29973DF-45B3-4993-9D38-A13E38EA8897}" dt="2020-09-24T12:36:24.831" v="7" actId="2696"/>
          <pc:sldLayoutMkLst>
            <pc:docMk/>
            <pc:sldMasterMk cId="2896067587" sldId="2147483648"/>
            <pc:sldLayoutMk cId="2133836809" sldId="2147483654"/>
          </pc:sldLayoutMkLst>
        </pc:sldLayoutChg>
        <pc:sldLayoutChg chg="del">
          <pc:chgData name="Alok Mandal" userId="4dba0656-2a55-4327-a734-491656b24df8" providerId="ADAL" clId="{D29973DF-45B3-4993-9D38-A13E38EA8897}" dt="2020-09-24T12:36:24.865" v="8" actId="2696"/>
          <pc:sldLayoutMkLst>
            <pc:docMk/>
            <pc:sldMasterMk cId="2896067587" sldId="2147483648"/>
            <pc:sldLayoutMk cId="3288836862" sldId="2147483655"/>
          </pc:sldLayoutMkLst>
        </pc:sldLayoutChg>
        <pc:sldLayoutChg chg="del">
          <pc:chgData name="Alok Mandal" userId="4dba0656-2a55-4327-a734-491656b24df8" providerId="ADAL" clId="{D29973DF-45B3-4993-9D38-A13E38EA8897}" dt="2020-09-24T12:36:25.257" v="9" actId="2696"/>
          <pc:sldLayoutMkLst>
            <pc:docMk/>
            <pc:sldMasterMk cId="2896067587" sldId="2147483648"/>
            <pc:sldLayoutMk cId="3203372884" sldId="2147483656"/>
          </pc:sldLayoutMkLst>
        </pc:sldLayoutChg>
        <pc:sldLayoutChg chg="del">
          <pc:chgData name="Alok Mandal" userId="4dba0656-2a55-4327-a734-491656b24df8" providerId="ADAL" clId="{D29973DF-45B3-4993-9D38-A13E38EA8897}" dt="2020-09-24T12:36:25.299" v="10" actId="2696"/>
          <pc:sldLayoutMkLst>
            <pc:docMk/>
            <pc:sldMasterMk cId="2896067587" sldId="2147483648"/>
            <pc:sldLayoutMk cId="3919313124" sldId="2147483657"/>
          </pc:sldLayoutMkLst>
        </pc:sldLayoutChg>
        <pc:sldLayoutChg chg="del">
          <pc:chgData name="Alok Mandal" userId="4dba0656-2a55-4327-a734-491656b24df8" providerId="ADAL" clId="{D29973DF-45B3-4993-9D38-A13E38EA8897}" dt="2020-09-24T12:36:25.738" v="12" actId="2696"/>
          <pc:sldLayoutMkLst>
            <pc:docMk/>
            <pc:sldMasterMk cId="2896067587" sldId="2147483648"/>
            <pc:sldLayoutMk cId="3472671658" sldId="2147483658"/>
          </pc:sldLayoutMkLst>
        </pc:sldLayoutChg>
        <pc:sldLayoutChg chg="del">
          <pc:chgData name="Alok Mandal" userId="4dba0656-2a55-4327-a734-491656b24df8" providerId="ADAL" clId="{D29973DF-45B3-4993-9D38-A13E38EA8897}" dt="2020-09-24T12:36:25.343" v="11" actId="2696"/>
          <pc:sldLayoutMkLst>
            <pc:docMk/>
            <pc:sldMasterMk cId="2896067587" sldId="2147483648"/>
            <pc:sldLayoutMk cId="375554703" sldId="2147483659"/>
          </pc:sldLayoutMkLst>
        </pc:sldLayoutChg>
        <pc:sldLayoutChg chg="del">
          <pc:chgData name="Alok Mandal" userId="4dba0656-2a55-4327-a734-491656b24df8" providerId="ADAL" clId="{D29973DF-45B3-4993-9D38-A13E38EA8897}" dt="2020-09-24T12:36:25.763" v="13" actId="2696"/>
          <pc:sldLayoutMkLst>
            <pc:docMk/>
            <pc:sldMasterMk cId="2896067587" sldId="2147483648"/>
            <pc:sldLayoutMk cId="3942077518" sldId="2147483660"/>
          </pc:sldLayoutMkLst>
        </pc:sldLayoutChg>
        <pc:sldLayoutChg chg="del">
          <pc:chgData name="Alok Mandal" userId="4dba0656-2a55-4327-a734-491656b24df8" providerId="ADAL" clId="{D29973DF-45B3-4993-9D38-A13E38EA8897}" dt="2020-09-24T12:36:25.782" v="14" actId="2696"/>
          <pc:sldLayoutMkLst>
            <pc:docMk/>
            <pc:sldMasterMk cId="2896067587" sldId="2147483648"/>
            <pc:sldLayoutMk cId="1754243398" sldId="2147483661"/>
          </pc:sldLayoutMkLst>
        </pc:sldLayoutChg>
        <pc:sldLayoutChg chg="del">
          <pc:chgData name="Alok Mandal" userId="4dba0656-2a55-4327-a734-491656b24df8" providerId="ADAL" clId="{D29973DF-45B3-4993-9D38-A13E38EA8897}" dt="2020-09-24T12:36:31.458" v="24" actId="2696"/>
          <pc:sldLayoutMkLst>
            <pc:docMk/>
            <pc:sldMasterMk cId="2896067587" sldId="2147483648"/>
            <pc:sldLayoutMk cId="3753434233" sldId="2147483663"/>
          </pc:sldLayoutMkLst>
        </pc:sldLayoutChg>
        <pc:sldLayoutChg chg="del">
          <pc:chgData name="Alok Mandal" userId="4dba0656-2a55-4327-a734-491656b24df8" providerId="ADAL" clId="{D29973DF-45B3-4993-9D38-A13E38EA8897}" dt="2020-09-24T12:36:31.516" v="25" actId="2696"/>
          <pc:sldLayoutMkLst>
            <pc:docMk/>
            <pc:sldMasterMk cId="2896067587" sldId="2147483648"/>
            <pc:sldLayoutMk cId="1533308027" sldId="2147483664"/>
          </pc:sldLayoutMkLst>
        </pc:sldLayoutChg>
        <pc:sldLayoutChg chg="del">
          <pc:chgData name="Alok Mandal" userId="4dba0656-2a55-4327-a734-491656b24df8" providerId="ADAL" clId="{D29973DF-45B3-4993-9D38-A13E38EA8897}" dt="2020-09-24T12:36:31.547" v="26" actId="2696"/>
          <pc:sldLayoutMkLst>
            <pc:docMk/>
            <pc:sldMasterMk cId="2896067587" sldId="2147483648"/>
            <pc:sldLayoutMk cId="4289637327" sldId="2147483665"/>
          </pc:sldLayoutMkLst>
        </pc:sldLayoutChg>
        <pc:sldLayoutChg chg="del">
          <pc:chgData name="Alok Mandal" userId="4dba0656-2a55-4327-a734-491656b24df8" providerId="ADAL" clId="{D29973DF-45B3-4993-9D38-A13E38EA8897}" dt="2020-09-24T12:36:30.971" v="23" actId="2696"/>
          <pc:sldLayoutMkLst>
            <pc:docMk/>
            <pc:sldMasterMk cId="2896067587" sldId="2147483648"/>
            <pc:sldLayoutMk cId="2459851245" sldId="2147483666"/>
          </pc:sldLayoutMkLst>
        </pc:sldLayoutChg>
        <pc:sldLayoutChg chg="del">
          <pc:chgData name="Alok Mandal" userId="4dba0656-2a55-4327-a734-491656b24df8" providerId="ADAL" clId="{D29973DF-45B3-4993-9D38-A13E38EA8897}" dt="2020-09-24T12:36:31.681" v="28" actId="2696"/>
          <pc:sldLayoutMkLst>
            <pc:docMk/>
            <pc:sldMasterMk cId="2896067587" sldId="2147483648"/>
            <pc:sldLayoutMk cId="339000664" sldId="2147483667"/>
          </pc:sldLayoutMkLst>
        </pc:sldLayoutChg>
        <pc:sldLayoutChg chg="del">
          <pc:chgData name="Alok Mandal" userId="4dba0656-2a55-4327-a734-491656b24df8" providerId="ADAL" clId="{D29973DF-45B3-4993-9D38-A13E38EA8897}" dt="2020-09-24T12:36:31.702" v="29" actId="2696"/>
          <pc:sldLayoutMkLst>
            <pc:docMk/>
            <pc:sldMasterMk cId="2896067587" sldId="2147483648"/>
            <pc:sldLayoutMk cId="2373552941" sldId="2147483668"/>
          </pc:sldLayoutMkLst>
        </pc:sldLayoutChg>
        <pc:sldLayoutChg chg="del">
          <pc:chgData name="Alok Mandal" userId="4dba0656-2a55-4327-a734-491656b24df8" providerId="ADAL" clId="{D29973DF-45B3-4993-9D38-A13E38EA8897}" dt="2020-09-24T12:36:31.833" v="30" actId="2696"/>
          <pc:sldLayoutMkLst>
            <pc:docMk/>
            <pc:sldMasterMk cId="2896067587" sldId="2147483648"/>
            <pc:sldLayoutMk cId="3445151650" sldId="2147483669"/>
          </pc:sldLayoutMkLst>
        </pc:sldLayoutChg>
        <pc:sldLayoutChg chg="del">
          <pc:chgData name="Alok Mandal" userId="4dba0656-2a55-4327-a734-491656b24df8" providerId="ADAL" clId="{D29973DF-45B3-4993-9D38-A13E38EA8897}" dt="2020-09-24T12:36:31.659" v="27" actId="2696"/>
          <pc:sldLayoutMkLst>
            <pc:docMk/>
            <pc:sldMasterMk cId="2896067587" sldId="2147483648"/>
            <pc:sldLayoutMk cId="1402787112" sldId="2147483670"/>
          </pc:sldLayoutMkLst>
        </pc:sldLayoutChg>
        <pc:sldLayoutChg chg="del">
          <pc:chgData name="Alok Mandal" userId="4dba0656-2a55-4327-a734-491656b24df8" providerId="ADAL" clId="{D29973DF-45B3-4993-9D38-A13E38EA8897}" dt="2020-09-24T12:36:28.295" v="15" actId="2696"/>
          <pc:sldLayoutMkLst>
            <pc:docMk/>
            <pc:sldMasterMk cId="2896067587" sldId="2147483648"/>
            <pc:sldLayoutMk cId="2610503707" sldId="2147483671"/>
          </pc:sldLayoutMkLst>
        </pc:sldLayoutChg>
        <pc:sldLayoutChg chg="del">
          <pc:chgData name="Alok Mandal" userId="4dba0656-2a55-4327-a734-491656b24df8" providerId="ADAL" clId="{D29973DF-45B3-4993-9D38-A13E38EA8897}" dt="2020-09-24T12:36:28.979" v="17" actId="2696"/>
          <pc:sldLayoutMkLst>
            <pc:docMk/>
            <pc:sldMasterMk cId="2896067587" sldId="2147483648"/>
            <pc:sldLayoutMk cId="2525716644" sldId="2147483672"/>
          </pc:sldLayoutMkLst>
        </pc:sldLayoutChg>
        <pc:sldLayoutChg chg="del">
          <pc:chgData name="Alok Mandal" userId="4dba0656-2a55-4327-a734-491656b24df8" providerId="ADAL" clId="{D29973DF-45B3-4993-9D38-A13E38EA8897}" dt="2020-09-24T12:36:29.017" v="18" actId="2696"/>
          <pc:sldLayoutMkLst>
            <pc:docMk/>
            <pc:sldMasterMk cId="2896067587" sldId="2147483648"/>
            <pc:sldLayoutMk cId="3045285410" sldId="2147483673"/>
          </pc:sldLayoutMkLst>
        </pc:sldLayoutChg>
        <pc:sldLayoutChg chg="del">
          <pc:chgData name="Alok Mandal" userId="4dba0656-2a55-4327-a734-491656b24df8" providerId="ADAL" clId="{D29973DF-45B3-4993-9D38-A13E38EA8897}" dt="2020-09-24T12:36:29.045" v="19" actId="2696"/>
          <pc:sldLayoutMkLst>
            <pc:docMk/>
            <pc:sldMasterMk cId="2896067587" sldId="2147483648"/>
            <pc:sldLayoutMk cId="275989581" sldId="2147483674"/>
          </pc:sldLayoutMkLst>
        </pc:sldLayoutChg>
        <pc:sldLayoutChg chg="del">
          <pc:chgData name="Alok Mandal" userId="4dba0656-2a55-4327-a734-491656b24df8" providerId="ADAL" clId="{D29973DF-45B3-4993-9D38-A13E38EA8897}" dt="2020-09-24T12:36:29.065" v="20" actId="2696"/>
          <pc:sldLayoutMkLst>
            <pc:docMk/>
            <pc:sldMasterMk cId="2896067587" sldId="2147483648"/>
            <pc:sldLayoutMk cId="2366829002" sldId="2147483675"/>
          </pc:sldLayoutMkLst>
        </pc:sldLayoutChg>
        <pc:sldLayoutChg chg="del">
          <pc:chgData name="Alok Mandal" userId="4dba0656-2a55-4327-a734-491656b24df8" providerId="ADAL" clId="{D29973DF-45B3-4993-9D38-A13E38EA8897}" dt="2020-09-24T12:36:29.107" v="21" actId="2696"/>
          <pc:sldLayoutMkLst>
            <pc:docMk/>
            <pc:sldMasterMk cId="2896067587" sldId="2147483648"/>
            <pc:sldLayoutMk cId="3324089306" sldId="2147483676"/>
          </pc:sldLayoutMkLst>
        </pc:sldLayoutChg>
        <pc:sldLayoutChg chg="del">
          <pc:chgData name="Alok Mandal" userId="4dba0656-2a55-4327-a734-491656b24df8" providerId="ADAL" clId="{D29973DF-45B3-4993-9D38-A13E38EA8897}" dt="2020-09-24T12:36:29.129" v="22" actId="2696"/>
          <pc:sldLayoutMkLst>
            <pc:docMk/>
            <pc:sldMasterMk cId="2896067587" sldId="2147483648"/>
            <pc:sldLayoutMk cId="2877109125" sldId="2147483677"/>
          </pc:sldLayoutMkLst>
        </pc:sldLayoutChg>
        <pc:sldLayoutChg chg="del">
          <pc:chgData name="Alok Mandal" userId="4dba0656-2a55-4327-a734-491656b24df8" providerId="ADAL" clId="{D29973DF-45B3-4993-9D38-A13E38EA8897}" dt="2020-09-24T12:36:24.027" v="3" actId="2696"/>
          <pc:sldLayoutMkLst>
            <pc:docMk/>
            <pc:sldMasterMk cId="2896067587" sldId="2147483648"/>
            <pc:sldLayoutMk cId="962618257" sldId="2147483679"/>
          </pc:sldLayoutMkLst>
        </pc:sldLayoutChg>
        <pc:sldLayoutChg chg="del">
          <pc:chgData name="Alok Mandal" userId="4dba0656-2a55-4327-a734-491656b24df8" providerId="ADAL" clId="{D29973DF-45B3-4993-9D38-A13E38EA8897}" dt="2020-09-24T12:36:24.162" v="4" actId="2696"/>
          <pc:sldLayoutMkLst>
            <pc:docMk/>
            <pc:sldMasterMk cId="2896067587" sldId="2147483648"/>
            <pc:sldLayoutMk cId="1228054829" sldId="2147483680"/>
          </pc:sldLayoutMkLst>
        </pc:sldLayoutChg>
        <pc:sldLayoutChg chg="del">
          <pc:chgData name="Alok Mandal" userId="4dba0656-2a55-4327-a734-491656b24df8" providerId="ADAL" clId="{D29973DF-45B3-4993-9D38-A13E38EA8897}" dt="2020-09-24T12:36:24.312" v="5" actId="2696"/>
          <pc:sldLayoutMkLst>
            <pc:docMk/>
            <pc:sldMasterMk cId="2896067587" sldId="2147483648"/>
            <pc:sldLayoutMk cId="299440958" sldId="2147483681"/>
          </pc:sldLayoutMkLst>
        </pc:sldLayoutChg>
        <pc:sldLayoutChg chg="del">
          <pc:chgData name="Alok Mandal" userId="4dba0656-2a55-4327-a734-491656b24df8" providerId="ADAL" clId="{D29973DF-45B3-4993-9D38-A13E38EA8897}" dt="2020-09-24T12:36:24.434" v="6" actId="2696"/>
          <pc:sldLayoutMkLst>
            <pc:docMk/>
            <pc:sldMasterMk cId="2896067587" sldId="2147483648"/>
            <pc:sldLayoutMk cId="4242660366" sldId="2147483682"/>
          </pc:sldLayoutMkLst>
        </pc:sldLayoutChg>
        <pc:sldLayoutChg chg="del">
          <pc:chgData name="Alok Mandal" userId="4dba0656-2a55-4327-a734-491656b24df8" providerId="ADAL" clId="{D29973DF-45B3-4993-9D38-A13E38EA8897}" dt="2020-09-24T12:36:28.489" v="16" actId="2696"/>
          <pc:sldLayoutMkLst>
            <pc:docMk/>
            <pc:sldMasterMk cId="2896067587" sldId="2147483648"/>
            <pc:sldLayoutMk cId="320627025" sldId="2147483683"/>
          </pc:sldLayoutMkLst>
        </pc:sldLayoutChg>
      </pc:sldMasterChg>
    </pc:docChg>
  </pc:docChgLst>
  <pc:docChgLst>
    <pc:chgData name="Alok Mandal" userId="4dba0656-2a55-4327-a734-491656b24df8" providerId="ADAL" clId="{123982A0-5228-4289-8EF0-52FF55C08D77}"/>
    <pc:docChg chg="modSld">
      <pc:chgData name="Alok Mandal" userId="4dba0656-2a55-4327-a734-491656b24df8" providerId="ADAL" clId="{123982A0-5228-4289-8EF0-52FF55C08D77}" dt="2020-08-20T17:06:55.168" v="1" actId="14100"/>
      <pc:docMkLst>
        <pc:docMk/>
      </pc:docMkLst>
      <pc:sldChg chg="modSp">
        <pc:chgData name="Alok Mandal" userId="4dba0656-2a55-4327-a734-491656b24df8" providerId="ADAL" clId="{123982A0-5228-4289-8EF0-52FF55C08D77}" dt="2020-08-20T17:06:55.168" v="1" actId="14100"/>
        <pc:sldMkLst>
          <pc:docMk/>
          <pc:sldMk cId="2451914467" sldId="315"/>
        </pc:sldMkLst>
        <pc:spChg chg="mod">
          <ac:chgData name="Alok Mandal" userId="4dba0656-2a55-4327-a734-491656b24df8" providerId="ADAL" clId="{123982A0-5228-4289-8EF0-52FF55C08D77}" dt="2020-08-20T17:06:55.168" v="1" actId="14100"/>
          <ac:spMkLst>
            <pc:docMk/>
            <pc:sldMk cId="2451914467" sldId="315"/>
            <ac:spMk id="5" creationId="{DC90CD05-29BA-4BF5-93AB-28BF28074FEE}"/>
          </ac:spMkLst>
        </pc:spChg>
        <pc:spChg chg="mod">
          <ac:chgData name="Alok Mandal" userId="4dba0656-2a55-4327-a734-491656b24df8" providerId="ADAL" clId="{123982A0-5228-4289-8EF0-52FF55C08D77}" dt="2020-08-20T17:06:52.541" v="0" actId="1076"/>
          <ac:spMkLst>
            <pc:docMk/>
            <pc:sldMk cId="2451914467" sldId="315"/>
            <ac:spMk id="6" creationId="{5A3C0980-A5F8-4EF5-84AF-9B9D9D5E34B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Vignesh\Desktop\Virtusa\Market%20Research\Healthcare%20Insights.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Vignesh\Desktop\Virtusa\Project\model_train_test.csv"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Vignesh\AppData\Roaming\Microsoft\Excel\model_train_test%20(version%201).xlsb"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Vignesh\Desktop\Virtusa\Project\Provider%20Dataset.csv"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Vignesh\Desktop\Virtusa\Project\Provider%20Dataset.csv"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Vignesh\Desktop\Virtusa\Project\Provider%20Dataset.csv"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Vignesh\Desktop\Virtusa\Project\Provider%20Dataset.csv"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Book1"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Users\Vignesh\Desktop\Virtusa\Dissatisfaction\Model%20Preformance.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Vignesh\Desktop\Virtusa\Dissatisfaction\Model%20Preformanc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Vignesh\Desktop\Virtusa\Market%20Research\Healthcare%20Insight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Vignesh\Desktop\Virtusa\Market%20Research\Healthcare%20Insight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Vignesh\Desktop\Virtusa\Market%20Research\Healthcare%20Insight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Vignesh\Desktop\Virtusa\Market%20Research\Healthcare%20Insight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Vignesh\Desktop\Virtusa\Market%20Research\Healthcare%20Insights.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Vignesh\Desktop\Virtusa\Market%20Research\Healthcare%20Insight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Vignesh\Desktop\Term%204\CFA%20Research%20Challenge\Action%20Plan.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Vignesh\Desktop\Term%204\CFA%20Research%20Challenge\Action%20Plan.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Book1" TargetMode="External"/><Relationship Id="rId4" Type="http://schemas.openxmlformats.org/officeDocument/2006/relationships/themeOverride" Target="../theme/themeOverride17.xml"/></Relationships>
</file>

<file path=ppt/charts/_rels/chartEx2.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Book1" TargetMode="External"/><Relationship Id="rId4" Type="http://schemas.openxmlformats.org/officeDocument/2006/relationships/themeOverride" Target="../theme/themeOverride1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00" b="0" i="0" u="none" strike="noStrike" kern="1200" spc="0" baseline="0">
                <a:solidFill>
                  <a:schemeClr val="accent1">
                    <a:lumMod val="50000"/>
                  </a:schemeClr>
                </a:solidFill>
                <a:latin typeface="+mn-lt"/>
                <a:ea typeface="+mn-ea"/>
                <a:cs typeface="+mn-cs"/>
              </a:defRPr>
            </a:pPr>
            <a:r>
              <a:rPr lang="en-US" sz="800" b="0" dirty="0">
                <a:solidFill>
                  <a:schemeClr val="accent1">
                    <a:lumMod val="50000"/>
                  </a:schemeClr>
                </a:solidFill>
              </a:rPr>
              <a:t>Male</a:t>
            </a:r>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accent1">
                  <a:lumMod val="50000"/>
                </a:schemeClr>
              </a:solidFill>
              <a:latin typeface="+mn-lt"/>
              <a:ea typeface="+mn-ea"/>
              <a:cs typeface="+mn-cs"/>
            </a:defRPr>
          </a:pPr>
          <a:endParaRPr lang="en-US"/>
        </a:p>
      </c:txPr>
    </c:title>
    <c:autoTitleDeleted val="0"/>
    <c:plotArea>
      <c:layout/>
      <c:pieChart>
        <c:varyColors val="1"/>
        <c:ser>
          <c:idx val="0"/>
          <c:order val="0"/>
          <c:tx>
            <c:strRef>
              <c:f>Deaths!$B$1</c:f>
              <c:strCache>
                <c:ptCount val="1"/>
                <c:pt idx="0">
                  <c:v>Male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12-4F34-9C68-459ADA6D962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6F12-4F34-9C68-459ADA6D962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6F12-4F34-9C68-459ADA6D962D}"/>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6F12-4F34-9C68-459ADA6D962D}"/>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6F12-4F34-9C68-459ADA6D962D}"/>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6F12-4F34-9C68-459ADA6D962D}"/>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6F12-4F34-9C68-459ADA6D962D}"/>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6F12-4F34-9C68-459ADA6D962D}"/>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Deaths!$A$2:$A$9</c:f>
              <c:strCache>
                <c:ptCount val="8"/>
                <c:pt idx="0">
                  <c:v>Heart Disease</c:v>
                </c:pt>
                <c:pt idx="1">
                  <c:v>Cancer</c:v>
                </c:pt>
                <c:pt idx="2">
                  <c:v>Unintended injuries</c:v>
                </c:pt>
                <c:pt idx="3">
                  <c:v>CLRD</c:v>
                </c:pt>
                <c:pt idx="4">
                  <c:v>Stroke</c:v>
                </c:pt>
                <c:pt idx="5">
                  <c:v>Diabetes</c:v>
                </c:pt>
                <c:pt idx="6">
                  <c:v>Alzheimer's Disease</c:v>
                </c:pt>
                <c:pt idx="7">
                  <c:v>Others</c:v>
                </c:pt>
              </c:strCache>
            </c:strRef>
          </c:cat>
          <c:val>
            <c:numRef>
              <c:f>Deaths!$B$2:$B$9</c:f>
              <c:numCache>
                <c:formatCode>0.00%</c:formatCode>
                <c:ptCount val="8"/>
                <c:pt idx="0">
                  <c:v>0.24175824175824176</c:v>
                </c:pt>
                <c:pt idx="1">
                  <c:v>0.20948525159051473</c:v>
                </c:pt>
                <c:pt idx="2">
                  <c:v>7.8426836321573157E-2</c:v>
                </c:pt>
                <c:pt idx="3">
                  <c:v>5.2053209947946787E-2</c:v>
                </c:pt>
                <c:pt idx="4">
                  <c:v>4.3956043956043959E-2</c:v>
                </c:pt>
                <c:pt idx="5">
                  <c:v>3.1000578368999422E-2</c:v>
                </c:pt>
                <c:pt idx="6">
                  <c:v>2.8802776171197222E-2</c:v>
                </c:pt>
                <c:pt idx="7">
                  <c:v>0.3145170618854829</c:v>
                </c:pt>
              </c:numCache>
            </c:numRef>
          </c:val>
          <c:extLst>
            <c:ext xmlns:c16="http://schemas.microsoft.com/office/drawing/2014/chart" uri="{C3380CC4-5D6E-409C-BE32-E72D297353CC}">
              <c16:uniqueId val="{00000010-6F12-4F34-9C68-459ADA6D962D}"/>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dirty="0">
                <a:solidFill>
                  <a:srgbClr val="203864"/>
                </a:solidFill>
              </a:rPr>
              <a:t>Specialty</a:t>
            </a:r>
            <a:r>
              <a:rPr lang="en-IN" sz="1200" baseline="0" dirty="0">
                <a:solidFill>
                  <a:srgbClr val="203864"/>
                </a:solidFill>
              </a:rPr>
              <a:t> related to Headache</a:t>
            </a:r>
            <a:endParaRPr lang="en-IN" sz="12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A7E-46F2-9ED0-5E7E2E1D1EA2}"/>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CA7E-46F2-9ED0-5E7E2E1D1EA2}"/>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CA7E-46F2-9ED0-5E7E2E1D1EA2}"/>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CA7E-46F2-9ED0-5E7E2E1D1EA2}"/>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203864"/>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Sheet2!$A$6:$A$9</c:f>
              <c:strCache>
                <c:ptCount val="4"/>
                <c:pt idx="0">
                  <c:v>Allergists</c:v>
                </c:pt>
                <c:pt idx="1">
                  <c:v>Cardiac surgeons</c:v>
                </c:pt>
                <c:pt idx="2">
                  <c:v>Neurologists</c:v>
                </c:pt>
                <c:pt idx="3">
                  <c:v>Physician</c:v>
                </c:pt>
              </c:strCache>
            </c:strRef>
          </c:cat>
          <c:val>
            <c:numRef>
              <c:f>Sheet2!$B$6:$B$9</c:f>
              <c:numCache>
                <c:formatCode>General</c:formatCode>
                <c:ptCount val="4"/>
                <c:pt idx="0">
                  <c:v>462</c:v>
                </c:pt>
                <c:pt idx="1">
                  <c:v>108</c:v>
                </c:pt>
                <c:pt idx="2">
                  <c:v>336</c:v>
                </c:pt>
                <c:pt idx="3">
                  <c:v>228</c:v>
                </c:pt>
              </c:numCache>
            </c:numRef>
          </c:val>
          <c:extLst>
            <c:ext xmlns:c16="http://schemas.microsoft.com/office/drawing/2014/chart" uri="{C3380CC4-5D6E-409C-BE32-E72D297353CC}">
              <c16:uniqueId val="{00000008-CA7E-46F2-9ED0-5E7E2E1D1EA2}"/>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dirty="0">
                <a:solidFill>
                  <a:srgbClr val="203864"/>
                </a:solidFill>
              </a:rPr>
              <a:t>Specialty</a:t>
            </a:r>
            <a:r>
              <a:rPr lang="en-IN" sz="1200" baseline="0" dirty="0">
                <a:solidFill>
                  <a:srgbClr val="203864"/>
                </a:solidFill>
              </a:rPr>
              <a:t> Related to Abdominal Pain</a:t>
            </a:r>
            <a:endParaRPr lang="en-IN" sz="12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E4D-49C6-ABC4-FAB813EC30D0}"/>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3E4D-49C6-ABC4-FAB813EC30D0}"/>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3E4D-49C6-ABC4-FAB813EC30D0}"/>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203864"/>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Sheet2!$A$1:$A$3</c:f>
              <c:strCache>
                <c:ptCount val="3"/>
                <c:pt idx="0">
                  <c:v>Allergists</c:v>
                </c:pt>
                <c:pt idx="1">
                  <c:v>Gastroenterologists</c:v>
                </c:pt>
                <c:pt idx="2">
                  <c:v>Physician</c:v>
                </c:pt>
              </c:strCache>
            </c:strRef>
          </c:cat>
          <c:val>
            <c:numRef>
              <c:f>Sheet2!$B$1:$B$3</c:f>
              <c:numCache>
                <c:formatCode>General</c:formatCode>
                <c:ptCount val="3"/>
                <c:pt idx="0">
                  <c:v>114</c:v>
                </c:pt>
                <c:pt idx="1">
                  <c:v>804</c:v>
                </c:pt>
                <c:pt idx="2">
                  <c:v>114</c:v>
                </c:pt>
              </c:numCache>
            </c:numRef>
          </c:val>
          <c:extLst>
            <c:ext xmlns:c16="http://schemas.microsoft.com/office/drawing/2014/chart" uri="{C3380CC4-5D6E-409C-BE32-E72D297353CC}">
              <c16:uniqueId val="{00000006-3E4D-49C6-ABC4-FAB813EC30D0}"/>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rgbClr val="203864"/>
                </a:solidFill>
                <a:latin typeface="+mn-lt"/>
                <a:ea typeface="+mn-ea"/>
                <a:cs typeface="+mn-cs"/>
              </a:defRPr>
            </a:pPr>
            <a:r>
              <a:rPr lang="en-IN" sz="1000" dirty="0">
                <a:solidFill>
                  <a:srgbClr val="203864"/>
                </a:solidFill>
              </a:rPr>
              <a:t>Specialty</a:t>
            </a:r>
            <a:r>
              <a:rPr lang="en-IN" sz="1000" baseline="0" dirty="0">
                <a:solidFill>
                  <a:srgbClr val="203864"/>
                </a:solidFill>
              </a:rPr>
              <a:t> Type of the Provider</a:t>
            </a:r>
            <a:endParaRPr lang="en-IN" sz="10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203864"/>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BA-46A3-A4B1-A79B22BA531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BA-46A3-A4B1-A79B22BA531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BA-46A3-A4B1-A79B22BA531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BA-46A3-A4B1-A79B22BA5317}"/>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BBBA-46A3-A4B1-A79B22BA5317}"/>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BBBA-46A3-A4B1-A79B22BA5317}"/>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BBBA-46A3-A4B1-A79B22BA5317}"/>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BBBA-46A3-A4B1-A79B22BA5317}"/>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BBBA-46A3-A4B1-A79B22BA531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203864"/>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'Specialty Type of Provider'!$A$2:$A$10</c:f>
              <c:strCache>
                <c:ptCount val="9"/>
                <c:pt idx="0">
                  <c:v>Allergists</c:v>
                </c:pt>
                <c:pt idx="1">
                  <c:v>Cardiac surgeons</c:v>
                </c:pt>
                <c:pt idx="2">
                  <c:v>Dermatologists</c:v>
                </c:pt>
                <c:pt idx="3">
                  <c:v>Endocrinologists</c:v>
                </c:pt>
                <c:pt idx="4">
                  <c:v>Gastroenterologists</c:v>
                </c:pt>
                <c:pt idx="5">
                  <c:v>Neurologists</c:v>
                </c:pt>
                <c:pt idx="6">
                  <c:v>Orthopedic surgeons</c:v>
                </c:pt>
                <c:pt idx="7">
                  <c:v>Physician</c:v>
                </c:pt>
                <c:pt idx="8">
                  <c:v>Pulmonologists</c:v>
                </c:pt>
              </c:strCache>
            </c:strRef>
          </c:cat>
          <c:val>
            <c:numRef>
              <c:f>'Specialty Type of Provider'!$B$2:$B$10</c:f>
              <c:numCache>
                <c:formatCode>General</c:formatCode>
                <c:ptCount val="9"/>
                <c:pt idx="0">
                  <c:v>2481</c:v>
                </c:pt>
                <c:pt idx="1">
                  <c:v>1475</c:v>
                </c:pt>
                <c:pt idx="2">
                  <c:v>3946</c:v>
                </c:pt>
                <c:pt idx="3">
                  <c:v>3059</c:v>
                </c:pt>
                <c:pt idx="4">
                  <c:v>4144</c:v>
                </c:pt>
                <c:pt idx="5">
                  <c:v>4634</c:v>
                </c:pt>
                <c:pt idx="6">
                  <c:v>2840</c:v>
                </c:pt>
                <c:pt idx="7">
                  <c:v>3005</c:v>
                </c:pt>
                <c:pt idx="8">
                  <c:v>3915</c:v>
                </c:pt>
              </c:numCache>
            </c:numRef>
          </c:val>
          <c:extLst>
            <c:ext xmlns:c16="http://schemas.microsoft.com/office/drawing/2014/chart" uri="{C3380CC4-5D6E-409C-BE32-E72D297353CC}">
              <c16:uniqueId val="{00000012-BBBA-46A3-A4B1-A79B22BA5317}"/>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dirty="0">
                <a:solidFill>
                  <a:srgbClr val="203864"/>
                </a:solidFill>
              </a:rPr>
              <a:t>Gender</a:t>
            </a:r>
            <a:r>
              <a:rPr lang="en-IN" sz="1100" baseline="0" dirty="0">
                <a:solidFill>
                  <a:srgbClr val="203864"/>
                </a:solidFill>
              </a:rPr>
              <a:t> of the Provider</a:t>
            </a:r>
            <a:endParaRPr lang="en-IN" sz="11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37-4107-8842-9C77466EBBF3}"/>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237-4107-8842-9C77466EBBF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203864"/>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Gender!$A$1:$A$2</c:f>
              <c:strCache>
                <c:ptCount val="2"/>
                <c:pt idx="0">
                  <c:v>Female</c:v>
                </c:pt>
                <c:pt idx="1">
                  <c:v>Male</c:v>
                </c:pt>
              </c:strCache>
            </c:strRef>
          </c:cat>
          <c:val>
            <c:numRef>
              <c:f>Gender!$B$1:$B$2</c:f>
              <c:numCache>
                <c:formatCode>General</c:formatCode>
                <c:ptCount val="2"/>
                <c:pt idx="0">
                  <c:v>7425</c:v>
                </c:pt>
                <c:pt idx="1">
                  <c:v>22072</c:v>
                </c:pt>
              </c:numCache>
            </c:numRef>
          </c:val>
          <c:extLst>
            <c:ext xmlns:c16="http://schemas.microsoft.com/office/drawing/2014/chart" uri="{C3380CC4-5D6E-409C-BE32-E72D297353CC}">
              <c16:uniqueId val="{00000004-B237-4107-8842-9C77466EBBF3}"/>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dirty="0">
                <a:solidFill>
                  <a:srgbClr val="203864"/>
                </a:solidFill>
              </a:rPr>
              <a:t>Gender-wise</a:t>
            </a:r>
            <a:r>
              <a:rPr lang="en-IN" sz="1100" baseline="0" dirty="0">
                <a:solidFill>
                  <a:srgbClr val="203864"/>
                </a:solidFill>
              </a:rPr>
              <a:t> Fee &amp; Rating Comparison</a:t>
            </a:r>
            <a:endParaRPr lang="en-IN" sz="11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'Gender Fee $ Rating Compare'!$B$1</c:f>
              <c:strCache>
                <c:ptCount val="1"/>
                <c:pt idx="0">
                  <c:v>Average Fees</c:v>
                </c:pt>
              </c:strCache>
            </c:strRef>
          </c:tx>
          <c:spPr>
            <a:solidFill>
              <a:schemeClr val="accent1"/>
            </a:solidFill>
            <a:ln>
              <a:noFill/>
            </a:ln>
            <a:effectLst/>
          </c:spPr>
          <c:invertIfNegative val="0"/>
          <c:cat>
            <c:strRef>
              <c:f>'Gender Fee $ Rating Compare'!$A$2:$A$3</c:f>
              <c:strCache>
                <c:ptCount val="2"/>
                <c:pt idx="0">
                  <c:v>Female</c:v>
                </c:pt>
                <c:pt idx="1">
                  <c:v>Male</c:v>
                </c:pt>
              </c:strCache>
            </c:strRef>
          </c:cat>
          <c:val>
            <c:numRef>
              <c:f>'Gender Fee $ Rating Compare'!$B$2:$B$3</c:f>
              <c:numCache>
                <c:formatCode>General</c:formatCode>
                <c:ptCount val="2"/>
                <c:pt idx="0">
                  <c:v>110.429117814275</c:v>
                </c:pt>
                <c:pt idx="1">
                  <c:v>110.19006017066027</c:v>
                </c:pt>
              </c:numCache>
            </c:numRef>
          </c:val>
          <c:extLst>
            <c:ext xmlns:c16="http://schemas.microsoft.com/office/drawing/2014/chart" uri="{C3380CC4-5D6E-409C-BE32-E72D297353CC}">
              <c16:uniqueId val="{00000000-4179-4DE6-92AB-0B1D6374A804}"/>
            </c:ext>
          </c:extLst>
        </c:ser>
        <c:ser>
          <c:idx val="1"/>
          <c:order val="1"/>
          <c:tx>
            <c:strRef>
              <c:f>'Gender Fee $ Rating Compare'!$D$1</c:f>
              <c:strCache>
                <c:ptCount val="1"/>
                <c:pt idx="0">
                  <c:v>Max Fees</c:v>
                </c:pt>
              </c:strCache>
            </c:strRef>
          </c:tx>
          <c:spPr>
            <a:solidFill>
              <a:schemeClr val="accent3"/>
            </a:solidFill>
            <a:ln>
              <a:noFill/>
            </a:ln>
            <a:effectLst/>
          </c:spPr>
          <c:invertIfNegative val="0"/>
          <c:cat>
            <c:strRef>
              <c:f>'Gender Fee $ Rating Compare'!$A$2:$A$3</c:f>
              <c:strCache>
                <c:ptCount val="2"/>
                <c:pt idx="0">
                  <c:v>Female</c:v>
                </c:pt>
                <c:pt idx="1">
                  <c:v>Male</c:v>
                </c:pt>
              </c:strCache>
            </c:strRef>
          </c:cat>
          <c:val>
            <c:numRef>
              <c:f>'Gender Fee $ Rating Compare'!$D$2:$D$3</c:f>
              <c:numCache>
                <c:formatCode>General</c:formatCode>
                <c:ptCount val="2"/>
                <c:pt idx="0">
                  <c:v>157.74059099999999</c:v>
                </c:pt>
                <c:pt idx="1">
                  <c:v>158.13360979999999</c:v>
                </c:pt>
              </c:numCache>
            </c:numRef>
          </c:val>
          <c:extLst>
            <c:ext xmlns:c16="http://schemas.microsoft.com/office/drawing/2014/chart" uri="{C3380CC4-5D6E-409C-BE32-E72D297353CC}">
              <c16:uniqueId val="{00000001-4179-4DE6-92AB-0B1D6374A804}"/>
            </c:ext>
          </c:extLst>
        </c:ser>
        <c:ser>
          <c:idx val="2"/>
          <c:order val="2"/>
          <c:tx>
            <c:strRef>
              <c:f>'Gender Fee $ Rating Compare'!$E$1</c:f>
              <c:strCache>
                <c:ptCount val="1"/>
                <c:pt idx="0">
                  <c:v>Min Fees</c:v>
                </c:pt>
              </c:strCache>
            </c:strRef>
          </c:tx>
          <c:spPr>
            <a:solidFill>
              <a:schemeClr val="accent5"/>
            </a:solidFill>
            <a:ln>
              <a:noFill/>
            </a:ln>
            <a:effectLst/>
          </c:spPr>
          <c:invertIfNegative val="0"/>
          <c:cat>
            <c:strRef>
              <c:f>'Gender Fee $ Rating Compare'!$A$2:$A$3</c:f>
              <c:strCache>
                <c:ptCount val="2"/>
                <c:pt idx="0">
                  <c:v>Female</c:v>
                </c:pt>
                <c:pt idx="1">
                  <c:v>Male</c:v>
                </c:pt>
              </c:strCache>
            </c:strRef>
          </c:cat>
          <c:val>
            <c:numRef>
              <c:f>'Gender Fee $ Rating Compare'!$E$2:$E$3</c:f>
              <c:numCache>
                <c:formatCode>General</c:formatCode>
                <c:ptCount val="2"/>
                <c:pt idx="0">
                  <c:v>75.375062069999998</c:v>
                </c:pt>
                <c:pt idx="1">
                  <c:v>71.565614179999997</c:v>
                </c:pt>
              </c:numCache>
            </c:numRef>
          </c:val>
          <c:extLst>
            <c:ext xmlns:c16="http://schemas.microsoft.com/office/drawing/2014/chart" uri="{C3380CC4-5D6E-409C-BE32-E72D297353CC}">
              <c16:uniqueId val="{00000002-4179-4DE6-92AB-0B1D6374A804}"/>
            </c:ext>
          </c:extLst>
        </c:ser>
        <c:dLbls>
          <c:showLegendKey val="0"/>
          <c:showVal val="0"/>
          <c:showCatName val="0"/>
          <c:showSerName val="0"/>
          <c:showPercent val="0"/>
          <c:showBubbleSize val="0"/>
        </c:dLbls>
        <c:gapWidth val="219"/>
        <c:axId val="1875078191"/>
        <c:axId val="1619188863"/>
      </c:barChart>
      <c:scatterChart>
        <c:scatterStyle val="lineMarker"/>
        <c:varyColors val="0"/>
        <c:ser>
          <c:idx val="3"/>
          <c:order val="3"/>
          <c:tx>
            <c:strRef>
              <c:f>'Gender Fee $ Rating Compare'!$C$1</c:f>
              <c:strCache>
                <c:ptCount val="1"/>
                <c:pt idx="0">
                  <c:v>Average Ratings</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yVal>
            <c:numRef>
              <c:f>'Gender Fee $ Rating Compare'!$C$2:$C$3</c:f>
              <c:numCache>
                <c:formatCode>General</c:formatCode>
                <c:ptCount val="2"/>
                <c:pt idx="0">
                  <c:v>3.8974890953441945</c:v>
                </c:pt>
                <c:pt idx="1">
                  <c:v>3.8988747241466339</c:v>
                </c:pt>
              </c:numCache>
            </c:numRef>
          </c:yVal>
          <c:smooth val="0"/>
          <c:extLst>
            <c:ext xmlns:c16="http://schemas.microsoft.com/office/drawing/2014/chart" uri="{C3380CC4-5D6E-409C-BE32-E72D297353CC}">
              <c16:uniqueId val="{00000003-4179-4DE6-92AB-0B1D6374A804}"/>
            </c:ext>
          </c:extLst>
        </c:ser>
        <c:dLbls>
          <c:showLegendKey val="0"/>
          <c:showVal val="0"/>
          <c:showCatName val="0"/>
          <c:showSerName val="0"/>
          <c:showPercent val="0"/>
          <c:showBubbleSize val="0"/>
        </c:dLbls>
        <c:axId val="1619193855"/>
        <c:axId val="1619189279"/>
      </c:scatterChart>
      <c:catAx>
        <c:axId val="18750781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1619188863"/>
        <c:crosses val="autoZero"/>
        <c:auto val="1"/>
        <c:lblAlgn val="ctr"/>
        <c:lblOffset val="100"/>
        <c:noMultiLvlLbl val="0"/>
      </c:catAx>
      <c:valAx>
        <c:axId val="1619188863"/>
        <c:scaling>
          <c:orientation val="minMax"/>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rgbClr val="203864"/>
                    </a:solidFill>
                    <a:latin typeface="+mn-lt"/>
                    <a:ea typeface="+mn-ea"/>
                    <a:cs typeface="+mn-cs"/>
                  </a:defRPr>
                </a:pPr>
                <a:r>
                  <a:rPr lang="en-IN" sz="900" dirty="0">
                    <a:solidFill>
                      <a:srgbClr val="203864"/>
                    </a:solidFill>
                  </a:rPr>
                  <a:t>Fees</a:t>
                </a:r>
                <a:r>
                  <a:rPr lang="en-IN" sz="900" baseline="0" dirty="0">
                    <a:solidFill>
                      <a:srgbClr val="203864"/>
                    </a:solidFill>
                  </a:rPr>
                  <a:t> (in $)</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1875078191"/>
        <c:crosses val="autoZero"/>
        <c:crossBetween val="between"/>
      </c:valAx>
      <c:valAx>
        <c:axId val="1619189279"/>
        <c:scaling>
          <c:orientation val="minMax"/>
          <c:max val="3.9"/>
          <c:min val="3.8969999999999998"/>
        </c:scaling>
        <c:delete val="0"/>
        <c:axPos val="r"/>
        <c:title>
          <c:tx>
            <c:rich>
              <a:bodyPr rot="-5400000" spcFirstLastPara="1" vertOverflow="ellipsis" vert="horz" wrap="square" anchor="ctr" anchorCtr="1"/>
              <a:lstStyle/>
              <a:p>
                <a:pPr>
                  <a:defRPr sz="900" b="0" i="0" u="none" strike="noStrike" kern="1200" baseline="0">
                    <a:solidFill>
                      <a:srgbClr val="203864"/>
                    </a:solidFill>
                    <a:latin typeface="+mn-lt"/>
                    <a:ea typeface="+mn-ea"/>
                    <a:cs typeface="+mn-cs"/>
                  </a:defRPr>
                </a:pPr>
                <a:r>
                  <a:rPr lang="en-IN" sz="900" baseline="0" dirty="0">
                    <a:solidFill>
                      <a:srgbClr val="203864"/>
                    </a:solidFill>
                  </a:rPr>
                  <a:t>Ratings</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1619193855"/>
        <c:crosses val="max"/>
        <c:crossBetween val="midCat"/>
      </c:valAx>
      <c:valAx>
        <c:axId val="1619193855"/>
        <c:scaling>
          <c:orientation val="minMax"/>
        </c:scaling>
        <c:delete val="1"/>
        <c:axPos val="b"/>
        <c:majorTickMark val="out"/>
        <c:minorTickMark val="none"/>
        <c:tickLblPos val="nextTo"/>
        <c:crossAx val="16191892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dirty="0">
                <a:solidFill>
                  <a:srgbClr val="203864"/>
                </a:solidFill>
              </a:rPr>
              <a:t>Specialty</a:t>
            </a:r>
            <a:r>
              <a:rPr lang="en-IN" sz="1100" baseline="0" dirty="0">
                <a:solidFill>
                  <a:srgbClr val="203864"/>
                </a:solidFill>
              </a:rPr>
              <a:t>-wise Fee &amp; Ratings Comparison</a:t>
            </a:r>
            <a:endParaRPr lang="en-IN" sz="11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'Specialty Fee &amp; Rating Compare'!$B$1</c:f>
              <c:strCache>
                <c:ptCount val="1"/>
                <c:pt idx="0">
                  <c:v>Average Fees</c:v>
                </c:pt>
              </c:strCache>
            </c:strRef>
          </c:tx>
          <c:spPr>
            <a:solidFill>
              <a:schemeClr val="accent1"/>
            </a:solidFill>
            <a:ln>
              <a:noFill/>
            </a:ln>
            <a:effectLst/>
          </c:spPr>
          <c:invertIfNegative val="0"/>
          <c:cat>
            <c:strRef>
              <c:f>'Specialty Fee &amp; Rating Compare'!$A$2:$A$10</c:f>
              <c:strCache>
                <c:ptCount val="9"/>
                <c:pt idx="0">
                  <c:v>Allergists</c:v>
                </c:pt>
                <c:pt idx="1">
                  <c:v>Cardiac surgeons</c:v>
                </c:pt>
                <c:pt idx="2">
                  <c:v>Dermatologists</c:v>
                </c:pt>
                <c:pt idx="3">
                  <c:v>Endocrinologists</c:v>
                </c:pt>
                <c:pt idx="4">
                  <c:v>Gastroenterologists</c:v>
                </c:pt>
                <c:pt idx="5">
                  <c:v>Neurologists</c:v>
                </c:pt>
                <c:pt idx="6">
                  <c:v>Orthopedic surgeons</c:v>
                </c:pt>
                <c:pt idx="7">
                  <c:v>Physician</c:v>
                </c:pt>
                <c:pt idx="8">
                  <c:v>Pulmonologists</c:v>
                </c:pt>
              </c:strCache>
            </c:strRef>
          </c:cat>
          <c:val>
            <c:numRef>
              <c:f>'Specialty Fee &amp; Rating Compare'!$B$2:$B$10</c:f>
              <c:numCache>
                <c:formatCode>General</c:formatCode>
                <c:ptCount val="9"/>
                <c:pt idx="0">
                  <c:v>110.21042422309162</c:v>
                </c:pt>
                <c:pt idx="1">
                  <c:v>110.57698774492177</c:v>
                </c:pt>
                <c:pt idx="2">
                  <c:v>110.08417718246318</c:v>
                </c:pt>
                <c:pt idx="3">
                  <c:v>110.17416039119323</c:v>
                </c:pt>
                <c:pt idx="4">
                  <c:v>110.18690999443798</c:v>
                </c:pt>
                <c:pt idx="5">
                  <c:v>110.40443389023532</c:v>
                </c:pt>
                <c:pt idx="6">
                  <c:v>110.47608993076769</c:v>
                </c:pt>
                <c:pt idx="7">
                  <c:v>109.57244211748765</c:v>
                </c:pt>
                <c:pt idx="8">
                  <c:v>110.61676629022747</c:v>
                </c:pt>
              </c:numCache>
            </c:numRef>
          </c:val>
          <c:extLst>
            <c:ext xmlns:c16="http://schemas.microsoft.com/office/drawing/2014/chart" uri="{C3380CC4-5D6E-409C-BE32-E72D297353CC}">
              <c16:uniqueId val="{00000000-193D-4478-A8F5-D5177FF7B2C9}"/>
            </c:ext>
          </c:extLst>
        </c:ser>
        <c:ser>
          <c:idx val="1"/>
          <c:order val="1"/>
          <c:tx>
            <c:strRef>
              <c:f>'Specialty Fee &amp; Rating Compare'!$D$1</c:f>
              <c:strCache>
                <c:ptCount val="1"/>
                <c:pt idx="0">
                  <c:v>Max Fees</c:v>
                </c:pt>
              </c:strCache>
            </c:strRef>
          </c:tx>
          <c:spPr>
            <a:solidFill>
              <a:schemeClr val="accent3"/>
            </a:solidFill>
            <a:ln>
              <a:noFill/>
            </a:ln>
            <a:effectLst/>
          </c:spPr>
          <c:invertIfNegative val="0"/>
          <c:cat>
            <c:strRef>
              <c:f>'Specialty Fee &amp; Rating Compare'!$A$2:$A$10</c:f>
              <c:strCache>
                <c:ptCount val="9"/>
                <c:pt idx="0">
                  <c:v>Allergists</c:v>
                </c:pt>
                <c:pt idx="1">
                  <c:v>Cardiac surgeons</c:v>
                </c:pt>
                <c:pt idx="2">
                  <c:v>Dermatologists</c:v>
                </c:pt>
                <c:pt idx="3">
                  <c:v>Endocrinologists</c:v>
                </c:pt>
                <c:pt idx="4">
                  <c:v>Gastroenterologists</c:v>
                </c:pt>
                <c:pt idx="5">
                  <c:v>Neurologists</c:v>
                </c:pt>
                <c:pt idx="6">
                  <c:v>Orthopedic surgeons</c:v>
                </c:pt>
                <c:pt idx="7">
                  <c:v>Physician</c:v>
                </c:pt>
                <c:pt idx="8">
                  <c:v>Pulmonologists</c:v>
                </c:pt>
              </c:strCache>
            </c:strRef>
          </c:cat>
          <c:val>
            <c:numRef>
              <c:f>'Specialty Fee &amp; Rating Compare'!$D$2:$D$10</c:f>
              <c:numCache>
                <c:formatCode>General</c:formatCode>
                <c:ptCount val="9"/>
                <c:pt idx="0">
                  <c:v>157.69298699999999</c:v>
                </c:pt>
                <c:pt idx="1">
                  <c:v>157.0347659</c:v>
                </c:pt>
                <c:pt idx="2">
                  <c:v>156.36998579999999</c:v>
                </c:pt>
                <c:pt idx="3">
                  <c:v>156.22570110000001</c:v>
                </c:pt>
                <c:pt idx="4">
                  <c:v>158.13360979999999</c:v>
                </c:pt>
                <c:pt idx="5">
                  <c:v>157.74059099999999</c:v>
                </c:pt>
                <c:pt idx="6">
                  <c:v>156.8468211</c:v>
                </c:pt>
                <c:pt idx="7">
                  <c:v>155.37931839999999</c:v>
                </c:pt>
                <c:pt idx="8">
                  <c:v>157.89813530000001</c:v>
                </c:pt>
              </c:numCache>
            </c:numRef>
          </c:val>
          <c:extLst>
            <c:ext xmlns:c16="http://schemas.microsoft.com/office/drawing/2014/chart" uri="{C3380CC4-5D6E-409C-BE32-E72D297353CC}">
              <c16:uniqueId val="{00000001-193D-4478-A8F5-D5177FF7B2C9}"/>
            </c:ext>
          </c:extLst>
        </c:ser>
        <c:ser>
          <c:idx val="2"/>
          <c:order val="2"/>
          <c:tx>
            <c:strRef>
              <c:f>'Specialty Fee &amp; Rating Compare'!$E$1</c:f>
              <c:strCache>
                <c:ptCount val="1"/>
                <c:pt idx="0">
                  <c:v>Min Fees</c:v>
                </c:pt>
              </c:strCache>
            </c:strRef>
          </c:tx>
          <c:spPr>
            <a:solidFill>
              <a:schemeClr val="accent5"/>
            </a:solidFill>
            <a:ln>
              <a:noFill/>
            </a:ln>
            <a:effectLst/>
          </c:spPr>
          <c:invertIfNegative val="0"/>
          <c:cat>
            <c:strRef>
              <c:f>'Specialty Fee &amp; Rating Compare'!$A$2:$A$10</c:f>
              <c:strCache>
                <c:ptCount val="9"/>
                <c:pt idx="0">
                  <c:v>Allergists</c:v>
                </c:pt>
                <c:pt idx="1">
                  <c:v>Cardiac surgeons</c:v>
                </c:pt>
                <c:pt idx="2">
                  <c:v>Dermatologists</c:v>
                </c:pt>
                <c:pt idx="3">
                  <c:v>Endocrinologists</c:v>
                </c:pt>
                <c:pt idx="4">
                  <c:v>Gastroenterologists</c:v>
                </c:pt>
                <c:pt idx="5">
                  <c:v>Neurologists</c:v>
                </c:pt>
                <c:pt idx="6">
                  <c:v>Orthopedic surgeons</c:v>
                </c:pt>
                <c:pt idx="7">
                  <c:v>Physician</c:v>
                </c:pt>
                <c:pt idx="8">
                  <c:v>Pulmonologists</c:v>
                </c:pt>
              </c:strCache>
            </c:strRef>
          </c:cat>
          <c:val>
            <c:numRef>
              <c:f>'Specialty Fee &amp; Rating Compare'!$E$2:$E$10</c:f>
              <c:numCache>
                <c:formatCode>General</c:formatCode>
                <c:ptCount val="9"/>
                <c:pt idx="0">
                  <c:v>74.13492316</c:v>
                </c:pt>
                <c:pt idx="1">
                  <c:v>79.016854530000003</c:v>
                </c:pt>
                <c:pt idx="2">
                  <c:v>75.158099710000002</c:v>
                </c:pt>
                <c:pt idx="3">
                  <c:v>77.881718039999996</c:v>
                </c:pt>
                <c:pt idx="4">
                  <c:v>71.664084790000004</c:v>
                </c:pt>
                <c:pt idx="5">
                  <c:v>77.361300330000006</c:v>
                </c:pt>
                <c:pt idx="6">
                  <c:v>71.565614179999997</c:v>
                </c:pt>
                <c:pt idx="7">
                  <c:v>74.889054060000007</c:v>
                </c:pt>
                <c:pt idx="8">
                  <c:v>75.640479760000005</c:v>
                </c:pt>
              </c:numCache>
            </c:numRef>
          </c:val>
          <c:extLst>
            <c:ext xmlns:c16="http://schemas.microsoft.com/office/drawing/2014/chart" uri="{C3380CC4-5D6E-409C-BE32-E72D297353CC}">
              <c16:uniqueId val="{00000002-193D-4478-A8F5-D5177FF7B2C9}"/>
            </c:ext>
          </c:extLst>
        </c:ser>
        <c:dLbls>
          <c:showLegendKey val="0"/>
          <c:showVal val="0"/>
          <c:showCatName val="0"/>
          <c:showSerName val="0"/>
          <c:showPercent val="0"/>
          <c:showBubbleSize val="0"/>
        </c:dLbls>
        <c:gapWidth val="219"/>
        <c:axId val="1909343791"/>
        <c:axId val="1619299103"/>
      </c:barChart>
      <c:scatterChart>
        <c:scatterStyle val="lineMarker"/>
        <c:varyColors val="0"/>
        <c:ser>
          <c:idx val="3"/>
          <c:order val="3"/>
          <c:tx>
            <c:strRef>
              <c:f>'Specialty Fee &amp; Rating Compare'!$C$1</c:f>
              <c:strCache>
                <c:ptCount val="1"/>
                <c:pt idx="0">
                  <c:v>Average Ratings</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yVal>
            <c:numRef>
              <c:f>'Specialty Fee &amp; Rating Compare'!$C$2:$C$10</c:f>
              <c:numCache>
                <c:formatCode>General</c:formatCode>
                <c:ptCount val="9"/>
                <c:pt idx="0">
                  <c:v>3.8875352867891699</c:v>
                </c:pt>
                <c:pt idx="1">
                  <c:v>3.9310242709525358</c:v>
                </c:pt>
                <c:pt idx="2">
                  <c:v>3.874625094775682</c:v>
                </c:pt>
                <c:pt idx="3">
                  <c:v>3.8693518962274962</c:v>
                </c:pt>
                <c:pt idx="4">
                  <c:v>3.902331427639667</c:v>
                </c:pt>
                <c:pt idx="5">
                  <c:v>3.9133889709730116</c:v>
                </c:pt>
                <c:pt idx="6">
                  <c:v>3.9114915035105198</c:v>
                </c:pt>
                <c:pt idx="7">
                  <c:v>3.8881353239364014</c:v>
                </c:pt>
                <c:pt idx="8">
                  <c:v>3.9172679155894841</c:v>
                </c:pt>
              </c:numCache>
            </c:numRef>
          </c:yVal>
          <c:smooth val="0"/>
          <c:extLst>
            <c:ext xmlns:c16="http://schemas.microsoft.com/office/drawing/2014/chart" uri="{C3380CC4-5D6E-409C-BE32-E72D297353CC}">
              <c16:uniqueId val="{00000003-193D-4478-A8F5-D5177FF7B2C9}"/>
            </c:ext>
          </c:extLst>
        </c:ser>
        <c:dLbls>
          <c:showLegendKey val="0"/>
          <c:showVal val="0"/>
          <c:showCatName val="0"/>
          <c:showSerName val="0"/>
          <c:showPercent val="0"/>
          <c:showBubbleSize val="0"/>
        </c:dLbls>
        <c:axId val="1619203423"/>
        <c:axId val="1619185535"/>
      </c:scatterChart>
      <c:catAx>
        <c:axId val="1909343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rgbClr val="203864"/>
                </a:solidFill>
                <a:latin typeface="+mn-lt"/>
                <a:ea typeface="+mn-ea"/>
                <a:cs typeface="+mn-cs"/>
              </a:defRPr>
            </a:pPr>
            <a:endParaRPr lang="en-US"/>
          </a:p>
        </c:txPr>
        <c:crossAx val="1619299103"/>
        <c:crosses val="autoZero"/>
        <c:auto val="1"/>
        <c:lblAlgn val="ctr"/>
        <c:lblOffset val="100"/>
        <c:noMultiLvlLbl val="0"/>
      </c:catAx>
      <c:valAx>
        <c:axId val="1619299103"/>
        <c:scaling>
          <c:orientation val="minMax"/>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rgbClr val="203864"/>
                    </a:solidFill>
                    <a:latin typeface="+mn-lt"/>
                    <a:ea typeface="+mn-ea"/>
                    <a:cs typeface="+mn-cs"/>
                  </a:defRPr>
                </a:pPr>
                <a:r>
                  <a:rPr lang="en-IN" sz="900" dirty="0">
                    <a:solidFill>
                      <a:srgbClr val="203864"/>
                    </a:solidFill>
                  </a:rPr>
                  <a:t>Fee</a:t>
                </a:r>
                <a:r>
                  <a:rPr lang="en-IN" sz="900" baseline="0" dirty="0">
                    <a:solidFill>
                      <a:srgbClr val="203864"/>
                    </a:solidFill>
                  </a:rPr>
                  <a:t> (in $)</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rgbClr val="203864"/>
                </a:solidFill>
                <a:latin typeface="+mn-lt"/>
                <a:ea typeface="+mn-ea"/>
                <a:cs typeface="+mn-cs"/>
              </a:defRPr>
            </a:pPr>
            <a:endParaRPr lang="en-US"/>
          </a:p>
        </c:txPr>
        <c:crossAx val="1909343791"/>
        <c:crosses val="autoZero"/>
        <c:crossBetween val="between"/>
      </c:valAx>
      <c:valAx>
        <c:axId val="1619185535"/>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900" baseline="0" dirty="0">
                    <a:solidFill>
                      <a:srgbClr val="203864"/>
                    </a:solidFill>
                  </a:rPr>
                  <a:t>Ratings</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rgbClr val="203864"/>
                </a:solidFill>
                <a:latin typeface="+mn-lt"/>
                <a:ea typeface="+mn-ea"/>
                <a:cs typeface="+mn-cs"/>
              </a:defRPr>
            </a:pPr>
            <a:endParaRPr lang="en-US"/>
          </a:p>
        </c:txPr>
        <c:crossAx val="1619203423"/>
        <c:crosses val="max"/>
        <c:crossBetween val="midCat"/>
      </c:valAx>
      <c:valAx>
        <c:axId val="1619203423"/>
        <c:scaling>
          <c:orientation val="minMax"/>
        </c:scaling>
        <c:delete val="1"/>
        <c:axPos val="b"/>
        <c:majorTickMark val="out"/>
        <c:minorTickMark val="none"/>
        <c:tickLblPos val="nextTo"/>
        <c:crossAx val="161918553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aseline="0" dirty="0">
                <a:solidFill>
                  <a:srgbClr val="203864"/>
                </a:solidFill>
              </a:rPr>
              <a:t>Classification Statistics</a:t>
            </a:r>
            <a:endParaRPr lang="en-IN" sz="12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Neural Network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386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Accuracy</c:v>
                </c:pt>
                <c:pt idx="1">
                  <c:v>Precision</c:v>
                </c:pt>
                <c:pt idx="2">
                  <c:v>Recall</c:v>
                </c:pt>
                <c:pt idx="3">
                  <c:v>f1 score</c:v>
                </c:pt>
              </c:strCache>
            </c:strRef>
          </c:cat>
          <c:val>
            <c:numRef>
              <c:f>Sheet1!$B$2:$E$2</c:f>
              <c:numCache>
                <c:formatCode>General</c:formatCode>
                <c:ptCount val="4"/>
                <c:pt idx="0" formatCode="0.0%">
                  <c:v>0.98540000000000005</c:v>
                </c:pt>
                <c:pt idx="1">
                  <c:v>0.99</c:v>
                </c:pt>
                <c:pt idx="2">
                  <c:v>0.99</c:v>
                </c:pt>
                <c:pt idx="3">
                  <c:v>0.98</c:v>
                </c:pt>
              </c:numCache>
            </c:numRef>
          </c:val>
          <c:extLst>
            <c:ext xmlns:c16="http://schemas.microsoft.com/office/drawing/2014/chart" uri="{C3380CC4-5D6E-409C-BE32-E72D297353CC}">
              <c16:uniqueId val="{00000000-B9DC-44E8-812F-22F3EF6AC465}"/>
            </c:ext>
          </c:extLst>
        </c:ser>
        <c:ser>
          <c:idx val="1"/>
          <c:order val="1"/>
          <c:tx>
            <c:strRef>
              <c:f>Sheet1!$A$3</c:f>
              <c:strCache>
                <c:ptCount val="1"/>
                <c:pt idx="0">
                  <c:v>Random Forest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386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Accuracy</c:v>
                </c:pt>
                <c:pt idx="1">
                  <c:v>Precision</c:v>
                </c:pt>
                <c:pt idx="2">
                  <c:v>Recall</c:v>
                </c:pt>
                <c:pt idx="3">
                  <c:v>f1 score</c:v>
                </c:pt>
              </c:strCache>
            </c:strRef>
          </c:cat>
          <c:val>
            <c:numRef>
              <c:f>Sheet1!$B$3:$E$3</c:f>
              <c:numCache>
                <c:formatCode>General</c:formatCode>
                <c:ptCount val="4"/>
                <c:pt idx="0" formatCode="0.0%">
                  <c:v>0.97409999999999997</c:v>
                </c:pt>
                <c:pt idx="1">
                  <c:v>0.98</c:v>
                </c:pt>
                <c:pt idx="2">
                  <c:v>0.98</c:v>
                </c:pt>
                <c:pt idx="3">
                  <c:v>0.97</c:v>
                </c:pt>
              </c:numCache>
            </c:numRef>
          </c:val>
          <c:extLst>
            <c:ext xmlns:c16="http://schemas.microsoft.com/office/drawing/2014/chart" uri="{C3380CC4-5D6E-409C-BE32-E72D297353CC}">
              <c16:uniqueId val="{00000001-B9DC-44E8-812F-22F3EF6AC465}"/>
            </c:ext>
          </c:extLst>
        </c:ser>
        <c:ser>
          <c:idx val="2"/>
          <c:order val="2"/>
          <c:tx>
            <c:strRef>
              <c:f>Sheet1!$A$4</c:f>
              <c:strCache>
                <c:ptCount val="1"/>
                <c:pt idx="0">
                  <c:v>AdaBoost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386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Accuracy</c:v>
                </c:pt>
                <c:pt idx="1">
                  <c:v>Precision</c:v>
                </c:pt>
                <c:pt idx="2">
                  <c:v>Recall</c:v>
                </c:pt>
                <c:pt idx="3">
                  <c:v>f1 score</c:v>
                </c:pt>
              </c:strCache>
            </c:strRef>
          </c:cat>
          <c:val>
            <c:numRef>
              <c:f>Sheet1!$B$4:$E$4</c:f>
              <c:numCache>
                <c:formatCode>General</c:formatCode>
                <c:ptCount val="4"/>
                <c:pt idx="0" formatCode="0.0%">
                  <c:v>0.97829999999999995</c:v>
                </c:pt>
                <c:pt idx="1">
                  <c:v>0.98</c:v>
                </c:pt>
                <c:pt idx="2">
                  <c:v>0.99</c:v>
                </c:pt>
                <c:pt idx="3">
                  <c:v>0.98</c:v>
                </c:pt>
              </c:numCache>
            </c:numRef>
          </c:val>
          <c:extLst>
            <c:ext xmlns:c16="http://schemas.microsoft.com/office/drawing/2014/chart" uri="{C3380CC4-5D6E-409C-BE32-E72D297353CC}">
              <c16:uniqueId val="{00000002-B9DC-44E8-812F-22F3EF6AC465}"/>
            </c:ext>
          </c:extLst>
        </c:ser>
        <c:dLbls>
          <c:dLblPos val="outEnd"/>
          <c:showLegendKey val="0"/>
          <c:showVal val="1"/>
          <c:showCatName val="0"/>
          <c:showSerName val="0"/>
          <c:showPercent val="0"/>
          <c:showBubbleSize val="0"/>
        </c:dLbls>
        <c:gapWidth val="219"/>
        <c:overlap val="-27"/>
        <c:axId val="1360861887"/>
        <c:axId val="2029689247"/>
      </c:barChart>
      <c:catAx>
        <c:axId val="1360861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2029689247"/>
        <c:crosses val="autoZero"/>
        <c:auto val="1"/>
        <c:lblAlgn val="ctr"/>
        <c:lblOffset val="100"/>
        <c:noMultiLvlLbl val="0"/>
      </c:catAx>
      <c:valAx>
        <c:axId val="2029689247"/>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1360861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aseline="0" dirty="0">
                <a:solidFill>
                  <a:srgbClr val="203864"/>
                </a:solidFill>
              </a:rPr>
              <a:t>Cross-entropy Loss &amp; Validation Accuracy</a:t>
            </a:r>
            <a:endParaRPr lang="en-IN" sz="12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Sheet1!$C$1:$C$2</c:f>
              <c:strCache>
                <c:ptCount val="2"/>
                <c:pt idx="0">
                  <c:v>Birany Crossentropy Loss</c:v>
                </c:pt>
                <c:pt idx="1">
                  <c:v>LSTM</c:v>
                </c:pt>
              </c:strCache>
            </c:strRef>
          </c:tx>
          <c:spPr>
            <a:ln w="28575" cap="rnd">
              <a:solidFill>
                <a:schemeClr val="accent1"/>
              </a:solidFill>
              <a:round/>
            </a:ln>
            <a:effectLst/>
          </c:spPr>
          <c:marker>
            <c:symbol val="none"/>
          </c:marker>
          <c:cat>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Sheet1!$C$3:$C$13</c:f>
              <c:numCache>
                <c:formatCode>General</c:formatCode>
                <c:ptCount val="11"/>
                <c:pt idx="1">
                  <c:v>0.43469999999999998</c:v>
                </c:pt>
                <c:pt idx="2">
                  <c:v>0.19170000000000001</c:v>
                </c:pt>
                <c:pt idx="3">
                  <c:v>0.129</c:v>
                </c:pt>
                <c:pt idx="4">
                  <c:v>9.9000000000000005E-2</c:v>
                </c:pt>
                <c:pt idx="5">
                  <c:v>9.69E-2</c:v>
                </c:pt>
                <c:pt idx="6">
                  <c:v>7.2400000000000006E-2</c:v>
                </c:pt>
                <c:pt idx="7">
                  <c:v>5.33E-2</c:v>
                </c:pt>
                <c:pt idx="8">
                  <c:v>4.7199999999999999E-2</c:v>
                </c:pt>
                <c:pt idx="9">
                  <c:v>4.3499999999999997E-2</c:v>
                </c:pt>
                <c:pt idx="10">
                  <c:v>3.0300000000000001E-2</c:v>
                </c:pt>
              </c:numCache>
            </c:numRef>
          </c:val>
          <c:smooth val="0"/>
          <c:extLst>
            <c:ext xmlns:c16="http://schemas.microsoft.com/office/drawing/2014/chart" uri="{C3380CC4-5D6E-409C-BE32-E72D297353CC}">
              <c16:uniqueId val="{00000000-9759-4879-BD03-D65E3899D27D}"/>
            </c:ext>
          </c:extLst>
        </c:ser>
        <c:ser>
          <c:idx val="1"/>
          <c:order val="1"/>
          <c:tx>
            <c:strRef>
              <c:f>Sheet1!$D$1:$D$2</c:f>
              <c:strCache>
                <c:ptCount val="2"/>
                <c:pt idx="0">
                  <c:v>Birany Crossentropy Loss</c:v>
                </c:pt>
                <c:pt idx="1">
                  <c:v>GRU</c:v>
                </c:pt>
              </c:strCache>
            </c:strRef>
          </c:tx>
          <c:spPr>
            <a:ln w="28575" cap="rnd">
              <a:solidFill>
                <a:schemeClr val="accent3"/>
              </a:solidFill>
              <a:round/>
            </a:ln>
            <a:effectLst/>
          </c:spPr>
          <c:marker>
            <c:symbol val="none"/>
          </c:marker>
          <c:cat>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Sheet1!$D$3:$D$13</c:f>
              <c:numCache>
                <c:formatCode>General</c:formatCode>
                <c:ptCount val="11"/>
                <c:pt idx="1">
                  <c:v>0.43940000000000001</c:v>
                </c:pt>
                <c:pt idx="2">
                  <c:v>0.18909999999999999</c:v>
                </c:pt>
                <c:pt idx="3">
                  <c:v>0.1265</c:v>
                </c:pt>
                <c:pt idx="4">
                  <c:v>8.8300000000000003E-2</c:v>
                </c:pt>
                <c:pt idx="5">
                  <c:v>7.1400000000000005E-2</c:v>
                </c:pt>
                <c:pt idx="6">
                  <c:v>5.62E-2</c:v>
                </c:pt>
                <c:pt idx="7">
                  <c:v>6.2399999999999997E-2</c:v>
                </c:pt>
                <c:pt idx="8">
                  <c:v>4.1399999999999999E-2</c:v>
                </c:pt>
                <c:pt idx="9">
                  <c:v>3.6299999999999999E-2</c:v>
                </c:pt>
                <c:pt idx="10">
                  <c:v>2.9700000000000001E-2</c:v>
                </c:pt>
              </c:numCache>
            </c:numRef>
          </c:val>
          <c:smooth val="0"/>
          <c:extLst>
            <c:ext xmlns:c16="http://schemas.microsoft.com/office/drawing/2014/chart" uri="{C3380CC4-5D6E-409C-BE32-E72D297353CC}">
              <c16:uniqueId val="{00000001-9759-4879-BD03-D65E3899D27D}"/>
            </c:ext>
          </c:extLst>
        </c:ser>
        <c:dLbls>
          <c:showLegendKey val="0"/>
          <c:showVal val="0"/>
          <c:showCatName val="0"/>
          <c:showSerName val="0"/>
          <c:showPercent val="0"/>
          <c:showBubbleSize val="0"/>
        </c:dLbls>
        <c:marker val="1"/>
        <c:smooth val="0"/>
        <c:axId val="593781311"/>
        <c:axId val="412999951"/>
      </c:lineChart>
      <c:lineChart>
        <c:grouping val="standard"/>
        <c:varyColors val="0"/>
        <c:ser>
          <c:idx val="2"/>
          <c:order val="2"/>
          <c:tx>
            <c:strRef>
              <c:f>Sheet1!$E$1:$E$2</c:f>
              <c:strCache>
                <c:ptCount val="2"/>
                <c:pt idx="0">
                  <c:v>Validation Accuracy</c:v>
                </c:pt>
                <c:pt idx="1">
                  <c:v>LSTM</c:v>
                </c:pt>
              </c:strCache>
            </c:strRef>
          </c:tx>
          <c:spPr>
            <a:ln w="28575" cap="rnd">
              <a:solidFill>
                <a:schemeClr val="accent5"/>
              </a:solidFill>
              <a:round/>
            </a:ln>
            <a:effectLst/>
          </c:spPr>
          <c:marker>
            <c:symbol val="none"/>
          </c:marker>
          <c:cat>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Sheet1!$E$3:$E$13</c:f>
              <c:numCache>
                <c:formatCode>0.00%</c:formatCode>
                <c:ptCount val="11"/>
                <c:pt idx="0" formatCode="General">
                  <c:v>0</c:v>
                </c:pt>
                <c:pt idx="1">
                  <c:v>0.91310000000000002</c:v>
                </c:pt>
                <c:pt idx="2">
                  <c:v>0.93130000000000002</c:v>
                </c:pt>
                <c:pt idx="3">
                  <c:v>0.92320000000000002</c:v>
                </c:pt>
                <c:pt idx="4">
                  <c:v>0.93540000000000001</c:v>
                </c:pt>
                <c:pt idx="5">
                  <c:v>0.91920000000000002</c:v>
                </c:pt>
                <c:pt idx="6">
                  <c:v>0.90710000000000002</c:v>
                </c:pt>
                <c:pt idx="7">
                  <c:v>0.91920000000000002</c:v>
                </c:pt>
                <c:pt idx="8">
                  <c:v>0.91520000000000001</c:v>
                </c:pt>
                <c:pt idx="9">
                  <c:v>0.91520000000000001</c:v>
                </c:pt>
                <c:pt idx="10">
                  <c:v>0.90910000000000002</c:v>
                </c:pt>
              </c:numCache>
            </c:numRef>
          </c:val>
          <c:smooth val="0"/>
          <c:extLst>
            <c:ext xmlns:c16="http://schemas.microsoft.com/office/drawing/2014/chart" uri="{C3380CC4-5D6E-409C-BE32-E72D297353CC}">
              <c16:uniqueId val="{00000002-9759-4879-BD03-D65E3899D27D}"/>
            </c:ext>
          </c:extLst>
        </c:ser>
        <c:ser>
          <c:idx val="3"/>
          <c:order val="3"/>
          <c:tx>
            <c:strRef>
              <c:f>Sheet1!$F$1:$F$2</c:f>
              <c:strCache>
                <c:ptCount val="2"/>
                <c:pt idx="0">
                  <c:v>Validation Accuracy</c:v>
                </c:pt>
                <c:pt idx="1">
                  <c:v>GRU</c:v>
                </c:pt>
              </c:strCache>
            </c:strRef>
          </c:tx>
          <c:spPr>
            <a:ln w="28575" cap="rnd">
              <a:solidFill>
                <a:schemeClr val="accent1">
                  <a:lumMod val="60000"/>
                </a:schemeClr>
              </a:solidFill>
              <a:round/>
            </a:ln>
            <a:effectLst/>
          </c:spPr>
          <c:marker>
            <c:symbol val="none"/>
          </c:marker>
          <c:cat>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Sheet1!$F$3:$F$13</c:f>
              <c:numCache>
                <c:formatCode>0.00%</c:formatCode>
                <c:ptCount val="11"/>
                <c:pt idx="0" formatCode="General">
                  <c:v>0</c:v>
                </c:pt>
                <c:pt idx="1">
                  <c:v>0.90910000000000002</c:v>
                </c:pt>
                <c:pt idx="2">
                  <c:v>0.89900000000000002</c:v>
                </c:pt>
                <c:pt idx="3">
                  <c:v>0.90910000000000002</c:v>
                </c:pt>
                <c:pt idx="4">
                  <c:v>0.89290000000000003</c:v>
                </c:pt>
                <c:pt idx="5">
                  <c:v>0.89900000000000002</c:v>
                </c:pt>
                <c:pt idx="6">
                  <c:v>0.90100000000000002</c:v>
                </c:pt>
                <c:pt idx="7">
                  <c:v>0.90710000000000002</c:v>
                </c:pt>
                <c:pt idx="8">
                  <c:v>0.88480000000000003</c:v>
                </c:pt>
                <c:pt idx="9">
                  <c:v>0.88690000000000002</c:v>
                </c:pt>
                <c:pt idx="10">
                  <c:v>0.90300000000000002</c:v>
                </c:pt>
              </c:numCache>
            </c:numRef>
          </c:val>
          <c:smooth val="0"/>
          <c:extLst>
            <c:ext xmlns:c16="http://schemas.microsoft.com/office/drawing/2014/chart" uri="{C3380CC4-5D6E-409C-BE32-E72D297353CC}">
              <c16:uniqueId val="{00000003-9759-4879-BD03-D65E3899D27D}"/>
            </c:ext>
          </c:extLst>
        </c:ser>
        <c:dLbls>
          <c:showLegendKey val="0"/>
          <c:showVal val="0"/>
          <c:showCatName val="0"/>
          <c:showSerName val="0"/>
          <c:showPercent val="0"/>
          <c:showBubbleSize val="0"/>
        </c:dLbls>
        <c:marker val="1"/>
        <c:smooth val="0"/>
        <c:axId val="606485151"/>
        <c:axId val="413034063"/>
      </c:lineChart>
      <c:catAx>
        <c:axId val="593781311"/>
        <c:scaling>
          <c:orientation val="minMax"/>
        </c:scaling>
        <c:delete val="0"/>
        <c:axPos val="b"/>
        <c:title>
          <c:tx>
            <c:rich>
              <a:bodyPr rot="0" spcFirstLastPara="1" vertOverflow="ellipsis" vert="horz" wrap="square" anchor="ctr" anchorCtr="1"/>
              <a:lstStyle/>
              <a:p>
                <a:pPr>
                  <a:defRPr sz="1000" b="0" i="0" u="none" strike="noStrike" kern="1200" baseline="0">
                    <a:solidFill>
                      <a:srgbClr val="203864"/>
                    </a:solidFill>
                    <a:latin typeface="+mn-lt"/>
                    <a:ea typeface="+mn-ea"/>
                    <a:cs typeface="+mn-cs"/>
                  </a:defRPr>
                </a:pPr>
                <a:r>
                  <a:rPr lang="en-IN" dirty="0">
                    <a:solidFill>
                      <a:srgbClr val="203864"/>
                    </a:solidFill>
                  </a:rPr>
                  <a:t>Epoch</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203864"/>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412999951"/>
        <c:crosses val="autoZero"/>
        <c:auto val="1"/>
        <c:lblAlgn val="ctr"/>
        <c:lblOffset val="100"/>
        <c:noMultiLvlLbl val="0"/>
      </c:catAx>
      <c:valAx>
        <c:axId val="412999951"/>
        <c:scaling>
          <c:orientation val="minMax"/>
          <c:max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rgbClr val="203864"/>
                    </a:solidFill>
                    <a:latin typeface="+mn-lt"/>
                    <a:ea typeface="+mn-ea"/>
                    <a:cs typeface="+mn-cs"/>
                  </a:defRPr>
                </a:pPr>
                <a:r>
                  <a:rPr lang="en-IN" dirty="0">
                    <a:solidFill>
                      <a:srgbClr val="203864"/>
                    </a:solidFill>
                  </a:rPr>
                  <a:t>Binary</a:t>
                </a:r>
                <a:r>
                  <a:rPr lang="en-IN" baseline="0" dirty="0">
                    <a:solidFill>
                      <a:srgbClr val="203864"/>
                    </a:solidFill>
                  </a:rPr>
                  <a:t> Cross-entropy Loss</a:t>
                </a:r>
                <a:endParaRPr lang="en-IN" dirty="0">
                  <a:solidFill>
                    <a:srgbClr val="203864"/>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203864"/>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593781311"/>
        <c:crosses val="autoZero"/>
        <c:crossBetween val="between"/>
        <c:majorUnit val="0.1"/>
      </c:valAx>
      <c:valAx>
        <c:axId val="413034063"/>
        <c:scaling>
          <c:orientation val="minMax"/>
          <c:min val="0.5"/>
        </c:scaling>
        <c:delete val="0"/>
        <c:axPos val="r"/>
        <c:title>
          <c:tx>
            <c:rich>
              <a:bodyPr rot="-5400000" spcFirstLastPara="1" vertOverflow="ellipsis" vert="horz" wrap="square" anchor="ctr" anchorCtr="1"/>
              <a:lstStyle/>
              <a:p>
                <a:pPr>
                  <a:defRPr sz="1000" b="0" i="0" u="none" strike="noStrike" kern="1200" baseline="0">
                    <a:solidFill>
                      <a:srgbClr val="203864"/>
                    </a:solidFill>
                    <a:latin typeface="+mn-lt"/>
                    <a:ea typeface="+mn-ea"/>
                    <a:cs typeface="+mn-cs"/>
                  </a:defRPr>
                </a:pPr>
                <a:r>
                  <a:rPr lang="en-IN" dirty="0">
                    <a:solidFill>
                      <a:srgbClr val="203864"/>
                    </a:solidFill>
                  </a:rPr>
                  <a:t>Validation</a:t>
                </a:r>
                <a:r>
                  <a:rPr lang="en-IN" baseline="0" dirty="0">
                    <a:solidFill>
                      <a:srgbClr val="203864"/>
                    </a:solidFill>
                  </a:rPr>
                  <a:t> Accuracy (in %age)</a:t>
                </a:r>
                <a:endParaRPr lang="en-IN" dirty="0">
                  <a:solidFill>
                    <a:srgbClr val="203864"/>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203864"/>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606485151"/>
        <c:crosses val="max"/>
        <c:crossBetween val="between"/>
        <c:majorUnit val="0.1"/>
      </c:valAx>
      <c:catAx>
        <c:axId val="606485151"/>
        <c:scaling>
          <c:orientation val="minMax"/>
        </c:scaling>
        <c:delete val="1"/>
        <c:axPos val="b"/>
        <c:numFmt formatCode="General" sourceLinked="1"/>
        <c:majorTickMark val="out"/>
        <c:minorTickMark val="none"/>
        <c:tickLblPos val="nextTo"/>
        <c:crossAx val="41303406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dirty="0">
                <a:solidFill>
                  <a:srgbClr val="203864"/>
                </a:solidFill>
              </a:rPr>
              <a:t>Test</a:t>
            </a:r>
            <a:r>
              <a:rPr lang="en-IN" sz="1200" baseline="0" dirty="0">
                <a:solidFill>
                  <a:srgbClr val="203864"/>
                </a:solidFill>
              </a:rPr>
              <a:t> Accuracy</a:t>
            </a:r>
            <a:endParaRPr lang="en-IN" sz="1200" dirty="0">
              <a:solidFill>
                <a:srgbClr val="203864"/>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Sheet1!$H$2</c:f>
              <c:strCache>
                <c:ptCount val="1"/>
                <c:pt idx="0">
                  <c:v>LSTM</c:v>
                </c:pt>
              </c:strCache>
            </c:strRef>
          </c:tx>
          <c:spPr>
            <a:ln w="28575" cap="rnd">
              <a:solidFill>
                <a:schemeClr val="accent1"/>
              </a:solidFill>
              <a:round/>
            </a:ln>
            <a:effectLst/>
          </c:spPr>
          <c:marker>
            <c:symbol val="none"/>
          </c:marker>
          <c:cat>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Sheet1!$H$3:$H$13</c:f>
              <c:numCache>
                <c:formatCode>0.00%</c:formatCode>
                <c:ptCount val="11"/>
                <c:pt idx="0" formatCode="General">
                  <c:v>0</c:v>
                </c:pt>
                <c:pt idx="1">
                  <c:v>0.91020000000000001</c:v>
                </c:pt>
                <c:pt idx="2">
                  <c:v>0.92559999999999998</c:v>
                </c:pt>
                <c:pt idx="3">
                  <c:v>0.92720000000000002</c:v>
                </c:pt>
                <c:pt idx="4">
                  <c:v>0.91100000000000003</c:v>
                </c:pt>
                <c:pt idx="5">
                  <c:v>0.90529999999999999</c:v>
                </c:pt>
                <c:pt idx="6">
                  <c:v>0.91910000000000003</c:v>
                </c:pt>
                <c:pt idx="7">
                  <c:v>0.91749999999999998</c:v>
                </c:pt>
                <c:pt idx="8">
                  <c:v>0.91670000000000007</c:v>
                </c:pt>
                <c:pt idx="9">
                  <c:v>0.91420000000000001</c:v>
                </c:pt>
                <c:pt idx="10">
                  <c:v>0.90859999999999996</c:v>
                </c:pt>
              </c:numCache>
            </c:numRef>
          </c:val>
          <c:smooth val="0"/>
          <c:extLst>
            <c:ext xmlns:c16="http://schemas.microsoft.com/office/drawing/2014/chart" uri="{C3380CC4-5D6E-409C-BE32-E72D297353CC}">
              <c16:uniqueId val="{00000000-38F5-4435-8DFD-720B0BFE89EE}"/>
            </c:ext>
          </c:extLst>
        </c:ser>
        <c:ser>
          <c:idx val="1"/>
          <c:order val="1"/>
          <c:tx>
            <c:strRef>
              <c:f>Sheet1!$I$2</c:f>
              <c:strCache>
                <c:ptCount val="1"/>
                <c:pt idx="0">
                  <c:v>GRU</c:v>
                </c:pt>
              </c:strCache>
            </c:strRef>
          </c:tx>
          <c:spPr>
            <a:ln w="28575" cap="rnd">
              <a:solidFill>
                <a:schemeClr val="accent3"/>
              </a:solidFill>
              <a:round/>
            </a:ln>
            <a:effectLst/>
          </c:spPr>
          <c:marker>
            <c:symbol val="none"/>
          </c:marker>
          <c:cat>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Sheet1!$I$3:$I$13</c:f>
              <c:numCache>
                <c:formatCode>0.00%</c:formatCode>
                <c:ptCount val="11"/>
                <c:pt idx="0" formatCode="General">
                  <c:v>0</c:v>
                </c:pt>
                <c:pt idx="1">
                  <c:v>0.89239999999999997</c:v>
                </c:pt>
                <c:pt idx="2">
                  <c:v>0.91100000000000003</c:v>
                </c:pt>
                <c:pt idx="3">
                  <c:v>0.91830000000000001</c:v>
                </c:pt>
                <c:pt idx="4">
                  <c:v>0.90610000000000002</c:v>
                </c:pt>
                <c:pt idx="5">
                  <c:v>0.91259999999999997</c:v>
                </c:pt>
                <c:pt idx="6">
                  <c:v>0.90529999999999999</c:v>
                </c:pt>
                <c:pt idx="7">
                  <c:v>0.89970000000000006</c:v>
                </c:pt>
                <c:pt idx="8">
                  <c:v>0.90449999999999997</c:v>
                </c:pt>
                <c:pt idx="9">
                  <c:v>0.90290000000000004</c:v>
                </c:pt>
                <c:pt idx="10">
                  <c:v>0.8972</c:v>
                </c:pt>
              </c:numCache>
            </c:numRef>
          </c:val>
          <c:smooth val="0"/>
          <c:extLst>
            <c:ext xmlns:c16="http://schemas.microsoft.com/office/drawing/2014/chart" uri="{C3380CC4-5D6E-409C-BE32-E72D297353CC}">
              <c16:uniqueId val="{00000001-38F5-4435-8DFD-720B0BFE89EE}"/>
            </c:ext>
          </c:extLst>
        </c:ser>
        <c:dLbls>
          <c:showLegendKey val="0"/>
          <c:showVal val="0"/>
          <c:showCatName val="0"/>
          <c:showSerName val="0"/>
          <c:showPercent val="0"/>
          <c:showBubbleSize val="0"/>
        </c:dLbls>
        <c:smooth val="0"/>
        <c:axId val="604910895"/>
        <c:axId val="413035311"/>
      </c:lineChart>
      <c:catAx>
        <c:axId val="604910895"/>
        <c:scaling>
          <c:orientation val="minMax"/>
        </c:scaling>
        <c:delete val="0"/>
        <c:axPos val="b"/>
        <c:title>
          <c:tx>
            <c:rich>
              <a:bodyPr rot="0" spcFirstLastPara="1" vertOverflow="ellipsis" vert="horz" wrap="square" anchor="ctr" anchorCtr="1"/>
              <a:lstStyle/>
              <a:p>
                <a:pPr>
                  <a:defRPr sz="1000" b="0" i="0" u="none" strike="noStrike" kern="1200" baseline="0">
                    <a:solidFill>
                      <a:srgbClr val="203864"/>
                    </a:solidFill>
                    <a:latin typeface="+mn-lt"/>
                    <a:ea typeface="+mn-ea"/>
                    <a:cs typeface="+mn-cs"/>
                  </a:defRPr>
                </a:pPr>
                <a:r>
                  <a:rPr lang="en-IN">
                    <a:solidFill>
                      <a:srgbClr val="203864"/>
                    </a:solidFill>
                  </a:rPr>
                  <a:t>Epoch</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203864"/>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413035311"/>
        <c:crosses val="autoZero"/>
        <c:auto val="1"/>
        <c:lblAlgn val="ctr"/>
        <c:lblOffset val="100"/>
        <c:noMultiLvlLbl val="0"/>
      </c:catAx>
      <c:valAx>
        <c:axId val="413035311"/>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rgbClr val="203864"/>
                    </a:solidFill>
                    <a:latin typeface="+mn-lt"/>
                    <a:ea typeface="+mn-ea"/>
                    <a:cs typeface="+mn-cs"/>
                  </a:defRPr>
                </a:pPr>
                <a:r>
                  <a:rPr lang="en-IN">
                    <a:solidFill>
                      <a:srgbClr val="203864"/>
                    </a:solidFill>
                  </a:rPr>
                  <a:t>Test</a:t>
                </a:r>
                <a:r>
                  <a:rPr lang="en-IN" baseline="0">
                    <a:solidFill>
                      <a:srgbClr val="203864"/>
                    </a:solidFill>
                  </a:rPr>
                  <a:t> Accuracy (in %age)</a:t>
                </a:r>
                <a:endParaRPr lang="en-IN">
                  <a:solidFill>
                    <a:srgbClr val="203864"/>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203864"/>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crossAx val="604910895"/>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00" b="0" i="0" u="none" strike="noStrike" kern="1200" spc="0" baseline="0">
                <a:solidFill>
                  <a:schemeClr val="accent1">
                    <a:lumMod val="50000"/>
                  </a:schemeClr>
                </a:solidFill>
                <a:latin typeface="+mn-lt"/>
                <a:ea typeface="+mn-ea"/>
                <a:cs typeface="+mn-cs"/>
              </a:defRPr>
            </a:pPr>
            <a:r>
              <a:rPr lang="en-US" sz="800" b="0" dirty="0">
                <a:solidFill>
                  <a:schemeClr val="accent1">
                    <a:lumMod val="50000"/>
                  </a:schemeClr>
                </a:solidFill>
              </a:rPr>
              <a:t>Female</a:t>
            </a:r>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accent1">
                  <a:lumMod val="50000"/>
                </a:schemeClr>
              </a:solidFill>
              <a:latin typeface="+mn-lt"/>
              <a:ea typeface="+mn-ea"/>
              <a:cs typeface="+mn-cs"/>
            </a:defRPr>
          </a:pPr>
          <a:endParaRPr lang="en-US"/>
        </a:p>
      </c:txPr>
    </c:title>
    <c:autoTitleDeleted val="0"/>
    <c:plotArea>
      <c:layout/>
      <c:pieChart>
        <c:varyColors val="1"/>
        <c:ser>
          <c:idx val="0"/>
          <c:order val="0"/>
          <c:tx>
            <c:strRef>
              <c:f>Deaths!$E$1</c:f>
              <c:strCache>
                <c:ptCount val="1"/>
                <c:pt idx="0">
                  <c:v>Female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5FB-4CFF-8038-67695C049162}"/>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45FB-4CFF-8038-67695C049162}"/>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45FB-4CFF-8038-67695C049162}"/>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45FB-4CFF-8038-67695C049162}"/>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45FB-4CFF-8038-67695C049162}"/>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45FB-4CFF-8038-67695C049162}"/>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45FB-4CFF-8038-67695C049162}"/>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45FB-4CFF-8038-67695C049162}"/>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Deaths!$D$2:$D$9</c:f>
              <c:strCache>
                <c:ptCount val="8"/>
                <c:pt idx="0">
                  <c:v>Heart Disease</c:v>
                </c:pt>
                <c:pt idx="1">
                  <c:v>Cancer</c:v>
                </c:pt>
                <c:pt idx="2">
                  <c:v>Unintended injuries</c:v>
                </c:pt>
                <c:pt idx="3">
                  <c:v>CLRD</c:v>
                </c:pt>
                <c:pt idx="4">
                  <c:v>Stroke</c:v>
                </c:pt>
                <c:pt idx="5">
                  <c:v>Diabetes</c:v>
                </c:pt>
                <c:pt idx="6">
                  <c:v>Alzheimer's Disease</c:v>
                </c:pt>
                <c:pt idx="7">
                  <c:v>Others</c:v>
                </c:pt>
              </c:strCache>
            </c:strRef>
          </c:cat>
          <c:val>
            <c:numRef>
              <c:f>Deaths!$E$2:$E$9</c:f>
              <c:numCache>
                <c:formatCode>0.00%</c:formatCode>
                <c:ptCount val="8"/>
                <c:pt idx="0">
                  <c:v>0.20913345167016295</c:v>
                </c:pt>
                <c:pt idx="1">
                  <c:v>0.21203808294335968</c:v>
                </c:pt>
                <c:pt idx="2">
                  <c:v>5.163788930127481E-2</c:v>
                </c:pt>
                <c:pt idx="3">
                  <c:v>6.1481361949330321E-2</c:v>
                </c:pt>
                <c:pt idx="4">
                  <c:v>5.9060835888333059E-2</c:v>
                </c:pt>
                <c:pt idx="5">
                  <c:v>2.7593997095368725E-2</c:v>
                </c:pt>
                <c:pt idx="6">
                  <c:v>5.6156204615136346E-2</c:v>
                </c:pt>
                <c:pt idx="7">
                  <c:v>0.32289817653703395</c:v>
                </c:pt>
              </c:numCache>
            </c:numRef>
          </c:val>
          <c:extLst>
            <c:ext xmlns:c16="http://schemas.microsoft.com/office/drawing/2014/chart" uri="{C3380CC4-5D6E-409C-BE32-E72D297353CC}">
              <c16:uniqueId val="{00000010-45FB-4CFF-8038-67695C049162}"/>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r>
              <a:rPr lang="en-IN" sz="1000" dirty="0">
                <a:solidFill>
                  <a:schemeClr val="accent1">
                    <a:lumMod val="50000"/>
                  </a:schemeClr>
                </a:solidFill>
              </a:rPr>
              <a:t>Diabetes Prevalence among Adults, 2000 - 2016</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endParaRPr lang="en-US"/>
        </a:p>
      </c:txPr>
    </c:title>
    <c:autoTitleDeleted val="0"/>
    <c:plotArea>
      <c:layout/>
      <c:barChart>
        <c:barDir val="col"/>
        <c:grouping val="stacked"/>
        <c:varyColors val="0"/>
        <c:ser>
          <c:idx val="0"/>
          <c:order val="0"/>
          <c:tx>
            <c:strRef>
              <c:f>Diabetes!$C$6</c:f>
              <c:strCache>
                <c:ptCount val="1"/>
                <c:pt idx="0">
                  <c:v>Diagnosed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Diabetes!$A$7:$B$12</c:f>
              <c:multiLvlStrCache>
                <c:ptCount val="6"/>
                <c:lvl>
                  <c:pt idx="0">
                    <c:v>2000</c:v>
                  </c:pt>
                  <c:pt idx="1">
                    <c:v>2016</c:v>
                  </c:pt>
                  <c:pt idx="2">
                    <c:v>2000</c:v>
                  </c:pt>
                  <c:pt idx="3">
                    <c:v>2016</c:v>
                  </c:pt>
                  <c:pt idx="4">
                    <c:v>2000</c:v>
                  </c:pt>
                  <c:pt idx="5">
                    <c:v>2016</c:v>
                  </c:pt>
                </c:lvl>
                <c:lvl>
                  <c:pt idx="0">
                    <c:v>20 - 44 Years</c:v>
                  </c:pt>
                  <c:pt idx="2">
                    <c:v>45 - 64 Years</c:v>
                  </c:pt>
                  <c:pt idx="4">
                    <c:v>65+ Years</c:v>
                  </c:pt>
                </c:lvl>
              </c:multiLvlStrCache>
            </c:multiLvlStrRef>
          </c:cat>
          <c:val>
            <c:numRef>
              <c:f>Diabetes!$C$7:$C$12</c:f>
              <c:numCache>
                <c:formatCode>0.0%</c:formatCode>
                <c:ptCount val="6"/>
                <c:pt idx="0">
                  <c:v>2.7E-2</c:v>
                </c:pt>
                <c:pt idx="1">
                  <c:v>3.2000000000000001E-2</c:v>
                </c:pt>
                <c:pt idx="2">
                  <c:v>8.3000000000000004E-2</c:v>
                </c:pt>
                <c:pt idx="3">
                  <c:v>0.14899999999999999</c:v>
                </c:pt>
                <c:pt idx="4">
                  <c:v>0.125</c:v>
                </c:pt>
                <c:pt idx="5">
                  <c:v>0.21099999999999999</c:v>
                </c:pt>
              </c:numCache>
            </c:numRef>
          </c:val>
          <c:extLst>
            <c:ext xmlns:c16="http://schemas.microsoft.com/office/drawing/2014/chart" uri="{C3380CC4-5D6E-409C-BE32-E72D297353CC}">
              <c16:uniqueId val="{00000000-17E7-488A-93E3-D2B8D0057B55}"/>
            </c:ext>
          </c:extLst>
        </c:ser>
        <c:ser>
          <c:idx val="1"/>
          <c:order val="1"/>
          <c:tx>
            <c:strRef>
              <c:f>Diabetes!$D$6</c:f>
              <c:strCache>
                <c:ptCount val="1"/>
                <c:pt idx="0">
                  <c:v>Undiagnosed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Diabetes!$A$7:$B$12</c:f>
              <c:multiLvlStrCache>
                <c:ptCount val="6"/>
                <c:lvl>
                  <c:pt idx="0">
                    <c:v>2000</c:v>
                  </c:pt>
                  <c:pt idx="1">
                    <c:v>2016</c:v>
                  </c:pt>
                  <c:pt idx="2">
                    <c:v>2000</c:v>
                  </c:pt>
                  <c:pt idx="3">
                    <c:v>2016</c:v>
                  </c:pt>
                  <c:pt idx="4">
                    <c:v>2000</c:v>
                  </c:pt>
                  <c:pt idx="5">
                    <c:v>2016</c:v>
                  </c:pt>
                </c:lvl>
                <c:lvl>
                  <c:pt idx="0">
                    <c:v>20 - 44 Years</c:v>
                  </c:pt>
                  <c:pt idx="2">
                    <c:v>45 - 64 Years</c:v>
                  </c:pt>
                  <c:pt idx="4">
                    <c:v>65+ Years</c:v>
                  </c:pt>
                </c:lvl>
              </c:multiLvlStrCache>
            </c:multiLvlStrRef>
          </c:cat>
          <c:val>
            <c:numRef>
              <c:f>Diabetes!$D$7:$D$12</c:f>
              <c:numCache>
                <c:formatCode>0.0%</c:formatCode>
                <c:ptCount val="6"/>
                <c:pt idx="0">
                  <c:v>1.6E-2</c:v>
                </c:pt>
                <c:pt idx="1">
                  <c:v>2.4E-2</c:v>
                </c:pt>
                <c:pt idx="2">
                  <c:v>6.3E-2</c:v>
                </c:pt>
                <c:pt idx="3">
                  <c:v>7.0000000000000007E-2</c:v>
                </c:pt>
                <c:pt idx="4">
                  <c:v>5.3999999999999999E-2</c:v>
                </c:pt>
                <c:pt idx="5">
                  <c:v>7.0999999999999994E-2</c:v>
                </c:pt>
              </c:numCache>
            </c:numRef>
          </c:val>
          <c:extLst>
            <c:ext xmlns:c16="http://schemas.microsoft.com/office/drawing/2014/chart" uri="{C3380CC4-5D6E-409C-BE32-E72D297353CC}">
              <c16:uniqueId val="{00000001-17E7-488A-93E3-D2B8D0057B55}"/>
            </c:ext>
          </c:extLst>
        </c:ser>
        <c:dLbls>
          <c:dLblPos val="ctr"/>
          <c:showLegendKey val="0"/>
          <c:showVal val="1"/>
          <c:showCatName val="0"/>
          <c:showSerName val="0"/>
          <c:showPercent val="0"/>
          <c:showBubbleSize val="0"/>
        </c:dLbls>
        <c:gapWidth val="150"/>
        <c:overlap val="100"/>
        <c:axId val="1596132304"/>
        <c:axId val="1835416752"/>
      </c:barChart>
      <c:catAx>
        <c:axId val="159613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crossAx val="1835416752"/>
        <c:crosses val="autoZero"/>
        <c:auto val="1"/>
        <c:lblAlgn val="ctr"/>
        <c:lblOffset val="100"/>
        <c:noMultiLvlLbl val="0"/>
      </c:catAx>
      <c:valAx>
        <c:axId val="1835416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900" dirty="0">
                    <a:solidFill>
                      <a:srgbClr val="203864"/>
                    </a:solidFill>
                  </a:rPr>
                  <a:t>%age</a:t>
                </a:r>
                <a:r>
                  <a:rPr lang="en-IN" sz="900" baseline="0" dirty="0">
                    <a:solidFill>
                      <a:srgbClr val="203864"/>
                    </a:solidFill>
                  </a:rPr>
                  <a:t> of population</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crossAx val="159613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r>
              <a:rPr lang="en-IN" sz="1000" dirty="0">
                <a:solidFill>
                  <a:schemeClr val="accent1">
                    <a:lumMod val="50000"/>
                  </a:schemeClr>
                </a:solidFill>
              </a:rPr>
              <a:t>Obesity</a:t>
            </a:r>
            <a:r>
              <a:rPr lang="en-IN" sz="1000" baseline="0" dirty="0">
                <a:solidFill>
                  <a:schemeClr val="accent1">
                    <a:lumMod val="50000"/>
                  </a:schemeClr>
                </a:solidFill>
              </a:rPr>
              <a:t> among children and adults, 2000 - 2016</a:t>
            </a:r>
            <a:endParaRPr lang="en-IN" sz="1000"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endParaRPr lang="en-US"/>
        </a:p>
      </c:txPr>
    </c:title>
    <c:autoTitleDeleted val="0"/>
    <c:plotArea>
      <c:layout/>
      <c:lineChart>
        <c:grouping val="standard"/>
        <c:varyColors val="0"/>
        <c:ser>
          <c:idx val="0"/>
          <c:order val="0"/>
          <c:tx>
            <c:strRef>
              <c:f>Obesity!$B$1</c:f>
              <c:strCache>
                <c:ptCount val="1"/>
                <c:pt idx="0">
                  <c:v>Children (2 - 19 years)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Obesity!$A$2:$A$10</c:f>
              <c:numCache>
                <c:formatCode>General</c:formatCode>
                <c:ptCount val="9"/>
                <c:pt idx="0">
                  <c:v>2000</c:v>
                </c:pt>
                <c:pt idx="1">
                  <c:v>2002</c:v>
                </c:pt>
                <c:pt idx="2">
                  <c:v>2004</c:v>
                </c:pt>
                <c:pt idx="3">
                  <c:v>2006</c:v>
                </c:pt>
                <c:pt idx="4">
                  <c:v>2008</c:v>
                </c:pt>
                <c:pt idx="5">
                  <c:v>2010</c:v>
                </c:pt>
                <c:pt idx="6">
                  <c:v>2012</c:v>
                </c:pt>
                <c:pt idx="7">
                  <c:v>2014</c:v>
                </c:pt>
                <c:pt idx="8">
                  <c:v>2016</c:v>
                </c:pt>
              </c:numCache>
            </c:numRef>
          </c:cat>
          <c:val>
            <c:numRef>
              <c:f>Obesity!$B$2:$B$10</c:f>
              <c:numCache>
                <c:formatCode>0.0%</c:formatCode>
                <c:ptCount val="9"/>
                <c:pt idx="0">
                  <c:v>0.13900000000000001</c:v>
                </c:pt>
                <c:pt idx="1">
                  <c:v>0.154</c:v>
                </c:pt>
                <c:pt idx="2">
                  <c:v>0.17100000000000001</c:v>
                </c:pt>
                <c:pt idx="3">
                  <c:v>0.155</c:v>
                </c:pt>
                <c:pt idx="4">
                  <c:v>0.16800000000000001</c:v>
                </c:pt>
                <c:pt idx="5">
                  <c:v>0.16900000000000001</c:v>
                </c:pt>
                <c:pt idx="6">
                  <c:v>0.16900000000000001</c:v>
                </c:pt>
                <c:pt idx="7">
                  <c:v>0.17199999999999999</c:v>
                </c:pt>
                <c:pt idx="8">
                  <c:v>0.185</c:v>
                </c:pt>
              </c:numCache>
            </c:numRef>
          </c:val>
          <c:smooth val="0"/>
          <c:extLst>
            <c:ext xmlns:c16="http://schemas.microsoft.com/office/drawing/2014/chart" uri="{C3380CC4-5D6E-409C-BE32-E72D297353CC}">
              <c16:uniqueId val="{00000000-8BD0-46C5-A70A-596661D13419}"/>
            </c:ext>
          </c:extLst>
        </c:ser>
        <c:ser>
          <c:idx val="1"/>
          <c:order val="1"/>
          <c:tx>
            <c:strRef>
              <c:f>Obesity!$C$1</c:f>
              <c:strCache>
                <c:ptCount val="1"/>
                <c:pt idx="0">
                  <c:v>Adults (20+ years)</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Obesity!$A$2:$A$10</c:f>
              <c:numCache>
                <c:formatCode>General</c:formatCode>
                <c:ptCount val="9"/>
                <c:pt idx="0">
                  <c:v>2000</c:v>
                </c:pt>
                <c:pt idx="1">
                  <c:v>2002</c:v>
                </c:pt>
                <c:pt idx="2">
                  <c:v>2004</c:v>
                </c:pt>
                <c:pt idx="3">
                  <c:v>2006</c:v>
                </c:pt>
                <c:pt idx="4">
                  <c:v>2008</c:v>
                </c:pt>
                <c:pt idx="5">
                  <c:v>2010</c:v>
                </c:pt>
                <c:pt idx="6">
                  <c:v>2012</c:v>
                </c:pt>
                <c:pt idx="7">
                  <c:v>2014</c:v>
                </c:pt>
                <c:pt idx="8">
                  <c:v>2016</c:v>
                </c:pt>
              </c:numCache>
            </c:numRef>
          </c:cat>
          <c:val>
            <c:numRef>
              <c:f>Obesity!$C$2:$C$10</c:f>
              <c:numCache>
                <c:formatCode>0.0%</c:formatCode>
                <c:ptCount val="9"/>
                <c:pt idx="0">
                  <c:v>0.30499999999999999</c:v>
                </c:pt>
                <c:pt idx="1">
                  <c:v>0.30499999999999999</c:v>
                </c:pt>
                <c:pt idx="2">
                  <c:v>0.32200000000000001</c:v>
                </c:pt>
                <c:pt idx="3">
                  <c:v>0.34399999999999997</c:v>
                </c:pt>
                <c:pt idx="4">
                  <c:v>0.33700000000000002</c:v>
                </c:pt>
                <c:pt idx="5">
                  <c:v>0.35699999999999998</c:v>
                </c:pt>
                <c:pt idx="6">
                  <c:v>0.34899999999999998</c:v>
                </c:pt>
                <c:pt idx="7">
                  <c:v>0.378</c:v>
                </c:pt>
                <c:pt idx="8">
                  <c:v>0.39700000000000002</c:v>
                </c:pt>
              </c:numCache>
            </c:numRef>
          </c:val>
          <c:smooth val="0"/>
          <c:extLst>
            <c:ext xmlns:c16="http://schemas.microsoft.com/office/drawing/2014/chart" uri="{C3380CC4-5D6E-409C-BE32-E72D297353CC}">
              <c16:uniqueId val="{00000001-8BD0-46C5-A70A-596661D13419}"/>
            </c:ext>
          </c:extLst>
        </c:ser>
        <c:dLbls>
          <c:dLblPos val="t"/>
          <c:showLegendKey val="0"/>
          <c:showVal val="1"/>
          <c:showCatName val="0"/>
          <c:showSerName val="0"/>
          <c:showPercent val="0"/>
          <c:showBubbleSize val="0"/>
        </c:dLbls>
        <c:smooth val="0"/>
        <c:axId val="1842440928"/>
        <c:axId val="1984564432"/>
      </c:lineChart>
      <c:catAx>
        <c:axId val="184244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crossAx val="1984564432"/>
        <c:crosses val="autoZero"/>
        <c:auto val="1"/>
        <c:lblAlgn val="ctr"/>
        <c:lblOffset val="100"/>
        <c:noMultiLvlLbl val="0"/>
      </c:catAx>
      <c:valAx>
        <c:axId val="1984564432"/>
        <c:scaling>
          <c:orientation val="minMax"/>
          <c:max val="0.4"/>
          <c:min val="0.120000000000000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900" dirty="0">
                    <a:solidFill>
                      <a:srgbClr val="203864"/>
                    </a:solidFill>
                  </a:rPr>
                  <a:t>%age</a:t>
                </a:r>
                <a:r>
                  <a:rPr lang="en-IN" sz="900" baseline="0" dirty="0">
                    <a:solidFill>
                      <a:srgbClr val="203864"/>
                    </a:solidFill>
                  </a:rPr>
                  <a:t> of population</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crossAx val="1842440928"/>
        <c:crosses val="autoZero"/>
        <c:crossBetween val="between"/>
        <c:majorUnit val="4.0000000000000008E-2"/>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r>
              <a:rPr lang="en-US" sz="1000" dirty="0">
                <a:solidFill>
                  <a:schemeClr val="accent1">
                    <a:lumMod val="50000"/>
                  </a:schemeClr>
                </a:solidFill>
              </a:rPr>
              <a:t>Health</a:t>
            </a:r>
            <a:r>
              <a:rPr lang="en-US" sz="1000" baseline="0" dirty="0">
                <a:solidFill>
                  <a:schemeClr val="accent1">
                    <a:lumMod val="50000"/>
                  </a:schemeClr>
                </a:solidFill>
              </a:rPr>
              <a:t> Insurance Coverage, 2018</a:t>
            </a:r>
            <a:endParaRPr lang="en-US" sz="1000"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endParaRPr lang="en-US"/>
        </a:p>
      </c:txPr>
    </c:title>
    <c:autoTitleDeleted val="0"/>
    <c:plotArea>
      <c:layout/>
      <c:pieChart>
        <c:varyColors val="1"/>
        <c:ser>
          <c:idx val="0"/>
          <c:order val="0"/>
          <c:tx>
            <c:strRef>
              <c:f>'Health Insurance Market Share'!$B$8</c:f>
              <c:strCache>
                <c:ptCount val="1"/>
                <c:pt idx="0">
                  <c:v>Health Insurance Coverage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F3-4F34-AE11-26796B8D91EB}"/>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46F3-4F34-AE11-26796B8D91EB}"/>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46F3-4F34-AE11-26796B8D91EB}"/>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46F3-4F34-AE11-26796B8D91EB}"/>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'Health Insurance Market Share'!$A$9:$A$12</c:f>
              <c:strCache>
                <c:ptCount val="4"/>
                <c:pt idx="0">
                  <c:v>Private</c:v>
                </c:pt>
                <c:pt idx="1">
                  <c:v>Medicare</c:v>
                </c:pt>
                <c:pt idx="2">
                  <c:v>Medicaid</c:v>
                </c:pt>
                <c:pt idx="3">
                  <c:v>Uninsured</c:v>
                </c:pt>
              </c:strCache>
            </c:strRef>
          </c:cat>
          <c:val>
            <c:numRef>
              <c:f>'Health Insurance Market Share'!$B$9:$B$12</c:f>
              <c:numCache>
                <c:formatCode>0.0%</c:formatCode>
                <c:ptCount val="4"/>
                <c:pt idx="0">
                  <c:v>0.55800000000000005</c:v>
                </c:pt>
                <c:pt idx="1">
                  <c:v>0.17799999999999999</c:v>
                </c:pt>
                <c:pt idx="2">
                  <c:v>0.17899999999999999</c:v>
                </c:pt>
                <c:pt idx="3">
                  <c:v>8.5000000000000006E-2</c:v>
                </c:pt>
              </c:numCache>
            </c:numRef>
          </c:val>
          <c:extLst>
            <c:ext xmlns:c16="http://schemas.microsoft.com/office/drawing/2014/chart" uri="{C3380CC4-5D6E-409C-BE32-E72D297353CC}">
              <c16:uniqueId val="{00000008-46F3-4F34-AE11-26796B8D91EB}"/>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r>
              <a:rPr lang="en-US" dirty="0"/>
              <a:t>Percentage Uninsured by age, 2018</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'Health Insurance Market Share'!$B$1</c:f>
              <c:strCache>
                <c:ptCount val="1"/>
                <c:pt idx="0">
                  <c:v>%age Uninsured by age</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'Health Insurance Market Share'!$A$2:$A$6</c:f>
              <c:strCache>
                <c:ptCount val="5"/>
                <c:pt idx="0">
                  <c:v>19 - 25 years</c:v>
                </c:pt>
                <c:pt idx="1">
                  <c:v>26 - 34 years</c:v>
                </c:pt>
                <c:pt idx="2">
                  <c:v>35 - 44 years</c:v>
                </c:pt>
                <c:pt idx="3">
                  <c:v>45 - 64 years</c:v>
                </c:pt>
                <c:pt idx="4">
                  <c:v>65+ years</c:v>
                </c:pt>
              </c:strCache>
            </c:strRef>
          </c:cat>
          <c:val>
            <c:numRef>
              <c:f>'Health Insurance Market Share'!$B$2:$B$6</c:f>
              <c:numCache>
                <c:formatCode>0.0%</c:formatCode>
                <c:ptCount val="5"/>
                <c:pt idx="0">
                  <c:v>0.14299999999999999</c:v>
                </c:pt>
                <c:pt idx="1">
                  <c:v>0.13900000000000001</c:v>
                </c:pt>
                <c:pt idx="2">
                  <c:v>0.125</c:v>
                </c:pt>
                <c:pt idx="3">
                  <c:v>9.2999999999999999E-2</c:v>
                </c:pt>
                <c:pt idx="4">
                  <c:v>8.9999999999999993E-3</c:v>
                </c:pt>
              </c:numCache>
            </c:numRef>
          </c:val>
          <c:extLst>
            <c:ext xmlns:c16="http://schemas.microsoft.com/office/drawing/2014/chart" uri="{C3380CC4-5D6E-409C-BE32-E72D297353CC}">
              <c16:uniqueId val="{00000000-ACC2-4AF2-BEC5-15DCA89B5FE7}"/>
            </c:ext>
          </c:extLst>
        </c:ser>
        <c:dLbls>
          <c:showLegendKey val="0"/>
          <c:showVal val="0"/>
          <c:showCatName val="0"/>
          <c:showSerName val="0"/>
          <c:showPercent val="0"/>
          <c:showBubbleSize val="0"/>
        </c:dLbls>
        <c:gapWidth val="150"/>
        <c:axId val="1758055040"/>
        <c:axId val="1901981664"/>
      </c:barChart>
      <c:valAx>
        <c:axId val="1901981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rgbClr val="203864"/>
                    </a:solidFill>
                    <a:latin typeface="+mn-lt"/>
                    <a:ea typeface="+mn-ea"/>
                    <a:cs typeface="+mn-cs"/>
                  </a:defRPr>
                </a:pPr>
                <a:r>
                  <a:rPr lang="en-IN" sz="900" dirty="0">
                    <a:solidFill>
                      <a:srgbClr val="203864"/>
                    </a:solidFill>
                  </a:rPr>
                  <a:t>Percentage</a:t>
                </a:r>
                <a:r>
                  <a:rPr lang="en-IN" sz="900" baseline="0" dirty="0">
                    <a:solidFill>
                      <a:srgbClr val="203864"/>
                    </a:solidFill>
                  </a:rPr>
                  <a:t> of population</a:t>
                </a:r>
                <a:endParaRPr lang="en-IN" sz="900" dirty="0">
                  <a:solidFill>
                    <a:srgbClr val="203864"/>
                  </a:solidFill>
                </a:endParaRPr>
              </a:p>
            </c:rich>
          </c:tx>
          <c:overlay val="0"/>
          <c:spPr>
            <a:noFill/>
            <a:ln>
              <a:noFill/>
            </a:ln>
            <a:effectLst/>
          </c:spPr>
          <c:txPr>
            <a:bodyPr rot="0" spcFirstLastPara="1" vertOverflow="ellipsis" vert="horz" wrap="square" anchor="ctr" anchorCtr="1"/>
            <a:lstStyle/>
            <a:p>
              <a:pPr>
                <a:defRPr sz="900" b="0" i="0" u="none" strike="noStrike" kern="1200" baseline="0">
                  <a:solidFill>
                    <a:srgbClr val="203864"/>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crossAx val="1758055040"/>
        <c:crosses val="autoZero"/>
        <c:crossBetween val="between"/>
      </c:valAx>
      <c:catAx>
        <c:axId val="175805504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crossAx val="1901981664"/>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r>
              <a:rPr lang="en-IN" sz="1000" dirty="0">
                <a:solidFill>
                  <a:schemeClr val="accent1">
                    <a:lumMod val="50000"/>
                  </a:schemeClr>
                </a:solidFill>
              </a:rPr>
              <a:t>Health</a:t>
            </a:r>
            <a:r>
              <a:rPr lang="en-IN" sz="1000" baseline="0" dirty="0">
                <a:solidFill>
                  <a:schemeClr val="accent1">
                    <a:lumMod val="50000"/>
                  </a:schemeClr>
                </a:solidFill>
              </a:rPr>
              <a:t> insurance coverage, by race</a:t>
            </a:r>
            <a:endParaRPr lang="en-IN" sz="1000"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accent1">
                  <a:lumMod val="50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'Health Insurance Market Share'!$A$14:$B$25</c:f>
              <c:multiLvlStrCache>
                <c:ptCount val="12"/>
                <c:lvl>
                  <c:pt idx="0">
                    <c:v>White</c:v>
                  </c:pt>
                  <c:pt idx="1">
                    <c:v>Black</c:v>
                  </c:pt>
                  <c:pt idx="2">
                    <c:v>Asian</c:v>
                  </c:pt>
                  <c:pt idx="3">
                    <c:v>Hispanic</c:v>
                  </c:pt>
                  <c:pt idx="4">
                    <c:v>White</c:v>
                  </c:pt>
                  <c:pt idx="5">
                    <c:v>Black</c:v>
                  </c:pt>
                  <c:pt idx="6">
                    <c:v>Asian</c:v>
                  </c:pt>
                  <c:pt idx="7">
                    <c:v>Hispanic</c:v>
                  </c:pt>
                  <c:pt idx="8">
                    <c:v>White</c:v>
                  </c:pt>
                  <c:pt idx="9">
                    <c:v>Black</c:v>
                  </c:pt>
                  <c:pt idx="10">
                    <c:v>Asian</c:v>
                  </c:pt>
                  <c:pt idx="11">
                    <c:v>Hispanic</c:v>
                  </c:pt>
                </c:lvl>
                <c:lvl>
                  <c:pt idx="0">
                    <c:v>Private</c:v>
                  </c:pt>
                  <c:pt idx="4">
                    <c:v>Medicare/Medicaid</c:v>
                  </c:pt>
                  <c:pt idx="8">
                    <c:v>Uninsured</c:v>
                  </c:pt>
                </c:lvl>
              </c:multiLvlStrCache>
            </c:multiLvlStrRef>
          </c:cat>
          <c:val>
            <c:numRef>
              <c:f>'Health Insurance Market Share'!$C$14:$C$25</c:f>
              <c:numCache>
                <c:formatCode>0.0%</c:formatCode>
                <c:ptCount val="12"/>
                <c:pt idx="0">
                  <c:v>0.69</c:v>
                </c:pt>
                <c:pt idx="1">
                  <c:v>0.36299999999999999</c:v>
                </c:pt>
                <c:pt idx="2">
                  <c:v>0.70799999999999996</c:v>
                </c:pt>
                <c:pt idx="3">
                  <c:v>0.34799999999999998</c:v>
                </c:pt>
                <c:pt idx="4">
                  <c:v>0.23799999999999999</c:v>
                </c:pt>
                <c:pt idx="5">
                  <c:v>0.56100000000000005</c:v>
                </c:pt>
                <c:pt idx="6">
                  <c:v>0.23599999999999999</c:v>
                </c:pt>
                <c:pt idx="7">
                  <c:v>0.55100000000000005</c:v>
                </c:pt>
                <c:pt idx="8">
                  <c:v>4.1000000000000002E-2</c:v>
                </c:pt>
                <c:pt idx="9">
                  <c:v>0.04</c:v>
                </c:pt>
                <c:pt idx="10">
                  <c:v>3.7999999999999999E-2</c:v>
                </c:pt>
                <c:pt idx="11">
                  <c:v>7.6999999999999999E-2</c:v>
                </c:pt>
              </c:numCache>
            </c:numRef>
          </c:val>
          <c:extLst>
            <c:ext xmlns:c16="http://schemas.microsoft.com/office/drawing/2014/chart" uri="{C3380CC4-5D6E-409C-BE32-E72D297353CC}">
              <c16:uniqueId val="{00000000-2AFF-4F86-9BF6-F117EA1A57C9}"/>
            </c:ext>
          </c:extLst>
        </c:ser>
        <c:dLbls>
          <c:dLblPos val="outEnd"/>
          <c:showLegendKey val="0"/>
          <c:showVal val="1"/>
          <c:showCatName val="0"/>
          <c:showSerName val="0"/>
          <c:showPercent val="0"/>
          <c:showBubbleSize val="0"/>
        </c:dLbls>
        <c:gapWidth val="219"/>
        <c:overlap val="-27"/>
        <c:axId val="1837353520"/>
        <c:axId val="1835416336"/>
      </c:barChart>
      <c:catAx>
        <c:axId val="183735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crossAx val="1835416336"/>
        <c:crosses val="autoZero"/>
        <c:auto val="1"/>
        <c:lblAlgn val="ctr"/>
        <c:lblOffset val="100"/>
        <c:noMultiLvlLbl val="0"/>
      </c:catAx>
      <c:valAx>
        <c:axId val="1835416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900" dirty="0">
                    <a:solidFill>
                      <a:srgbClr val="203864"/>
                    </a:solidFill>
                  </a:rPr>
                  <a:t>Percentage</a:t>
                </a:r>
                <a:r>
                  <a:rPr lang="en-IN" sz="900" baseline="0" dirty="0">
                    <a:solidFill>
                      <a:srgbClr val="203864"/>
                    </a:solidFill>
                  </a:rPr>
                  <a:t> of population</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crossAx val="1837353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accent1">
                    <a:lumMod val="75000"/>
                  </a:schemeClr>
                </a:solidFill>
                <a:latin typeface="+mn-lt"/>
                <a:ea typeface="+mn-ea"/>
                <a:cs typeface="+mn-cs"/>
              </a:defRPr>
            </a:pPr>
            <a:r>
              <a:rPr lang="en-IN" sz="1200" b="1" dirty="0">
                <a:solidFill>
                  <a:schemeClr val="accent1">
                    <a:lumMod val="50000"/>
                  </a:schemeClr>
                </a:solidFill>
              </a:rPr>
              <a:t>Potential</a:t>
            </a:r>
            <a:r>
              <a:rPr lang="en-IN" sz="1200" b="1" baseline="0" dirty="0">
                <a:solidFill>
                  <a:schemeClr val="accent1">
                    <a:lumMod val="50000"/>
                  </a:schemeClr>
                </a:solidFill>
              </a:rPr>
              <a:t> Market Size for PCP Recommendation</a:t>
            </a:r>
            <a:endParaRPr lang="en-IN" sz="1200" b="1"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accent1">
                  <a:lumMod val="7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Sheet2!$A$3</c:f>
              <c:strCache>
                <c:ptCount val="1"/>
                <c:pt idx="0">
                  <c:v>Do not have PCP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Sheet2!$B$1:$E$1</c:f>
              <c:strCache>
                <c:ptCount val="4"/>
                <c:pt idx="0">
                  <c:v>Online &amp; Onboard</c:v>
                </c:pt>
                <c:pt idx="1">
                  <c:v>Sick &amp; Savvy</c:v>
                </c:pt>
                <c:pt idx="2">
                  <c:v>Out &amp; About</c:v>
                </c:pt>
                <c:pt idx="3">
                  <c:v>Shop &amp; Save</c:v>
                </c:pt>
              </c:strCache>
            </c:strRef>
          </c:cat>
          <c:val>
            <c:numRef>
              <c:f>Sheet2!$B$3:$E$3</c:f>
              <c:numCache>
                <c:formatCode>0.00%</c:formatCode>
                <c:ptCount val="4"/>
                <c:pt idx="0">
                  <c:v>0.13</c:v>
                </c:pt>
                <c:pt idx="1">
                  <c:v>6.0000000000000053E-2</c:v>
                </c:pt>
                <c:pt idx="2">
                  <c:v>0.28000000000000003</c:v>
                </c:pt>
                <c:pt idx="3">
                  <c:v>8.9999999999999969E-2</c:v>
                </c:pt>
              </c:numCache>
            </c:numRef>
          </c:val>
          <c:extLst>
            <c:ext xmlns:c16="http://schemas.microsoft.com/office/drawing/2014/chart" uri="{C3380CC4-5D6E-409C-BE32-E72D297353CC}">
              <c16:uniqueId val="{00000000-6A78-4439-A1CC-D14B99DBDB4B}"/>
            </c:ext>
          </c:extLst>
        </c:ser>
        <c:ser>
          <c:idx val="1"/>
          <c:order val="1"/>
          <c:tx>
            <c:strRef>
              <c:f>Sheet2!$A$4</c:f>
              <c:strCache>
                <c:ptCount val="1"/>
                <c:pt idx="0">
                  <c:v>Dissatisfied with Current PCP</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3864"/>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Sheet2!$B$1:$E$1</c:f>
              <c:strCache>
                <c:ptCount val="4"/>
                <c:pt idx="0">
                  <c:v>Online &amp; Onboard</c:v>
                </c:pt>
                <c:pt idx="1">
                  <c:v>Sick &amp; Savvy</c:v>
                </c:pt>
                <c:pt idx="2">
                  <c:v>Out &amp; About</c:v>
                </c:pt>
                <c:pt idx="3">
                  <c:v>Shop &amp; Save</c:v>
                </c:pt>
              </c:strCache>
            </c:strRef>
          </c:cat>
          <c:val>
            <c:numRef>
              <c:f>Sheet2!$B$4:$E$4</c:f>
              <c:numCache>
                <c:formatCode>0.00%</c:formatCode>
                <c:ptCount val="4"/>
                <c:pt idx="0">
                  <c:v>0.14790000000000003</c:v>
                </c:pt>
                <c:pt idx="1">
                  <c:v>0.10339999999999998</c:v>
                </c:pt>
                <c:pt idx="2">
                  <c:v>0.32399999999999995</c:v>
                </c:pt>
                <c:pt idx="3">
                  <c:v>0.39130000000000004</c:v>
                </c:pt>
              </c:numCache>
            </c:numRef>
          </c:val>
          <c:extLst>
            <c:ext xmlns:c16="http://schemas.microsoft.com/office/drawing/2014/chart" uri="{C3380CC4-5D6E-409C-BE32-E72D297353CC}">
              <c16:uniqueId val="{00000001-6A78-4439-A1CC-D14B99DBDB4B}"/>
            </c:ext>
          </c:extLst>
        </c:ser>
        <c:dLbls>
          <c:dLblPos val="ctr"/>
          <c:showLegendKey val="0"/>
          <c:showVal val="1"/>
          <c:showCatName val="0"/>
          <c:showSerName val="0"/>
          <c:showPercent val="0"/>
          <c:showBubbleSize val="0"/>
        </c:dLbls>
        <c:gapWidth val="150"/>
        <c:overlap val="100"/>
        <c:axId val="1593942784"/>
        <c:axId val="1789362864"/>
      </c:barChart>
      <c:catAx>
        <c:axId val="159394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1789362864"/>
        <c:crosses val="autoZero"/>
        <c:auto val="1"/>
        <c:lblAlgn val="ctr"/>
        <c:lblOffset val="100"/>
        <c:noMultiLvlLbl val="0"/>
      </c:catAx>
      <c:valAx>
        <c:axId val="1789362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900" dirty="0">
                    <a:solidFill>
                      <a:srgbClr val="203864"/>
                    </a:solidFill>
                  </a:rPr>
                  <a:t>Percentage</a:t>
                </a:r>
                <a:r>
                  <a:rPr lang="en-IN" sz="900" baseline="0" dirty="0">
                    <a:solidFill>
                      <a:srgbClr val="203864"/>
                    </a:solidFill>
                  </a:rPr>
                  <a:t> of segment population</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1593942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IN" sz="1200" b="1" dirty="0">
                <a:solidFill>
                  <a:schemeClr val="accent1">
                    <a:lumMod val="50000"/>
                  </a:schemeClr>
                </a:solidFill>
              </a:rPr>
              <a:t>Potential</a:t>
            </a:r>
            <a:r>
              <a:rPr lang="en-IN" sz="1200" b="1" baseline="0" dirty="0">
                <a:solidFill>
                  <a:schemeClr val="accent1">
                    <a:lumMod val="50000"/>
                  </a:schemeClr>
                </a:solidFill>
              </a:rPr>
              <a:t> Market Size for Personalized Health Insurance Recommendations</a:t>
            </a:r>
            <a:endParaRPr lang="en-IN" sz="1200" b="1"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386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Sheet2!$B$1:$E$1</c:f>
              <c:strCache>
                <c:ptCount val="4"/>
                <c:pt idx="0">
                  <c:v>Online &amp; Onboard</c:v>
                </c:pt>
                <c:pt idx="1">
                  <c:v>Sick &amp; Savvy</c:v>
                </c:pt>
                <c:pt idx="2">
                  <c:v>Out &amp; About</c:v>
                </c:pt>
                <c:pt idx="3">
                  <c:v>Shop &amp; Save</c:v>
                </c:pt>
              </c:strCache>
            </c:strRef>
          </c:cat>
          <c:val>
            <c:numRef>
              <c:f>Sheet2!$B$8:$E$8</c:f>
              <c:numCache>
                <c:formatCode>0.00%</c:formatCode>
                <c:ptCount val="4"/>
                <c:pt idx="0">
                  <c:v>0.13</c:v>
                </c:pt>
                <c:pt idx="1">
                  <c:v>7.999999999999996E-2</c:v>
                </c:pt>
                <c:pt idx="2">
                  <c:v>0.24</c:v>
                </c:pt>
                <c:pt idx="3">
                  <c:v>6.9999999999999951E-2</c:v>
                </c:pt>
              </c:numCache>
            </c:numRef>
          </c:val>
          <c:extLst>
            <c:ext xmlns:c16="http://schemas.microsoft.com/office/drawing/2014/chart" uri="{C3380CC4-5D6E-409C-BE32-E72D297353CC}">
              <c16:uniqueId val="{00000000-9B6F-4AE6-9EEA-30347B55E32C}"/>
            </c:ext>
          </c:extLst>
        </c:ser>
        <c:dLbls>
          <c:dLblPos val="outEnd"/>
          <c:showLegendKey val="0"/>
          <c:showVal val="1"/>
          <c:showCatName val="0"/>
          <c:showSerName val="0"/>
          <c:showPercent val="0"/>
          <c:showBubbleSize val="0"/>
        </c:dLbls>
        <c:gapWidth val="219"/>
        <c:overlap val="-27"/>
        <c:axId val="1593904384"/>
        <c:axId val="1789350384"/>
      </c:barChart>
      <c:catAx>
        <c:axId val="159390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1789350384"/>
        <c:crosses val="autoZero"/>
        <c:auto val="1"/>
        <c:lblAlgn val="ctr"/>
        <c:lblOffset val="100"/>
        <c:noMultiLvlLbl val="0"/>
      </c:catAx>
      <c:valAx>
        <c:axId val="1789350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900" dirty="0">
                    <a:solidFill>
                      <a:srgbClr val="203864"/>
                    </a:solidFill>
                  </a:rPr>
                  <a:t>Percentage</a:t>
                </a:r>
                <a:r>
                  <a:rPr lang="en-IN" sz="900" baseline="0" dirty="0">
                    <a:solidFill>
                      <a:srgbClr val="203864"/>
                    </a:solidFill>
                  </a:rPr>
                  <a:t> of segment population</a:t>
                </a:r>
                <a:endParaRPr lang="en-IN" sz="900" dirty="0">
                  <a:solidFill>
                    <a:srgbClr val="203864"/>
                  </a:solidFill>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1593904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Satisfied!$A$1:$A$10</cx:f>
        <cx:lvl ptCount="10">
          <cx:pt idx="0">Recommend</cx:pt>
          <cx:pt idx="1">Great</cx:pt>
          <cx:pt idx="2">Care</cx:pt>
          <cx:pt idx="3">Highly</cx:pt>
          <cx:pt idx="4">Best</cx:pt>
          <cx:pt idx="5">Professional</cx:pt>
          <cx:pt idx="6">Knowledgeable</cx:pt>
          <cx:pt idx="7">Caring</cx:pt>
          <cx:pt idx="8">Excellent</cx:pt>
          <cx:pt idx="9">Amazing</cx:pt>
        </cx:lvl>
      </cx:strDim>
      <cx:numDim type="size">
        <cx:f>Satisfied!$B$1:$B$10</cx:f>
        <cx:lvl ptCount="10" formatCode="General">
          <cx:pt idx="0">774</cx:pt>
          <cx:pt idx="1">771</cx:pt>
          <cx:pt idx="2">657</cx:pt>
          <cx:pt idx="3">549</cx:pt>
          <cx:pt idx="4">519</cx:pt>
          <cx:pt idx="5">458</cx:pt>
          <cx:pt idx="6">424</cx:pt>
          <cx:pt idx="7">357</cx:pt>
          <cx:pt idx="8">355</cx:pt>
          <cx:pt idx="9">352</cx:pt>
        </cx:lvl>
      </cx:numDim>
    </cx:data>
  </cx:chartData>
  <cx:chart>
    <cx:title pos="t" align="ctr" overlay="0">
      <cx:tx>
        <cx:txData>
          <cx:v>Words Occurring in Satisfactory Review</cx:v>
        </cx:txData>
      </cx:tx>
      <cx:txPr>
        <a:bodyPr spcFirstLastPara="1" vertOverflow="ellipsis" horzOverflow="overflow" wrap="square" lIns="0" tIns="0" rIns="0" bIns="0" anchor="ctr" anchorCtr="1"/>
        <a:lstStyle/>
        <a:p>
          <a:pPr algn="ctr" rtl="0">
            <a:defRPr/>
          </a:pPr>
          <a:r>
            <a:rPr lang="en-US" sz="1100" b="0" i="0" u="none" strike="noStrike" baseline="0" dirty="0">
              <a:solidFill>
                <a:srgbClr val="203864"/>
              </a:solidFill>
              <a:latin typeface="Calibri" panose="020F0502020204030204"/>
            </a:rPr>
            <a:t>Words Occurring in Satisfactory Review</a:t>
          </a:r>
        </a:p>
      </cx:txPr>
    </cx:title>
    <cx:plotArea>
      <cx:plotAreaRegion>
        <cx:series layoutId="treemap" uniqueId="{F4ACEA21-4806-4DCB-AC30-BA4AD28586FB}">
          <cx:dataLabels pos="inEnd">
            <cx:txPr>
              <a:bodyPr spcFirstLastPara="1" vertOverflow="ellipsis" horzOverflow="overflow" wrap="square" lIns="0" tIns="0" rIns="0" bIns="0" anchor="ctr" anchorCtr="1"/>
              <a:lstStyle/>
              <a:p>
                <a:pPr algn="ctr" rtl="0">
                  <a:defRPr sz="800"/>
                </a:pPr>
                <a:endParaRPr lang="en-US" sz="800" b="0" i="0" u="none" strike="noStrike" baseline="0">
                  <a:solidFill>
                    <a:prstClr val="white"/>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Satisfied!$A$12:$A$21</cx:f>
        <cx:lvl ptCount="10">
          <cx:pt idx="0">Never</cx:pt>
          <cx:pt idx="1">Rude</cx:pt>
          <cx:pt idx="2">Pain</cx:pt>
          <cx:pt idx="3">Question</cx:pt>
          <cx:pt idx="4">Money</cx:pt>
          <cx:pt idx="5">Problem</cx:pt>
          <cx:pt idx="6">Issue</cx:pt>
          <cx:pt idx="7">Worst</cx:pt>
          <cx:pt idx="8">Bad</cx:pt>
          <cx:pt idx="9">Horrible</cx:pt>
        </cx:lvl>
      </cx:strDim>
      <cx:numDim type="size">
        <cx:f>Satisfied!$B$12:$B$21</cx:f>
        <cx:lvl ptCount="10" formatCode="General">
          <cx:pt idx="0">786</cx:pt>
          <cx:pt idx="1">510</cx:pt>
          <cx:pt idx="2">424</cx:pt>
          <cx:pt idx="3">405</cx:pt>
          <cx:pt idx="4">368</cx:pt>
          <cx:pt idx="5">318</cx:pt>
          <cx:pt idx="6">280</cx:pt>
          <cx:pt idx="7">247</cx:pt>
          <cx:pt idx="8">228</cx:pt>
          <cx:pt idx="9">217</cx:pt>
        </cx:lvl>
      </cx:numDim>
    </cx:data>
  </cx:chartData>
  <cx:chart>
    <cx:title pos="t" align="ctr" overlay="0">
      <cx:tx>
        <cx:txData>
          <cx:v>Words Occurring in Dissatisfactory Review</cx:v>
        </cx:txData>
      </cx:tx>
      <cx:txPr>
        <a:bodyPr spcFirstLastPara="1" vertOverflow="ellipsis" horzOverflow="overflow" wrap="square" lIns="0" tIns="0" rIns="0" bIns="0" anchor="ctr" anchorCtr="1"/>
        <a:lstStyle/>
        <a:p>
          <a:pPr algn="ctr" rtl="0">
            <a:defRPr/>
          </a:pPr>
          <a:r>
            <a:rPr lang="en-US" sz="1100" b="0" i="0" u="none" strike="noStrike" baseline="0" dirty="0">
              <a:solidFill>
                <a:srgbClr val="002060"/>
              </a:solidFill>
              <a:latin typeface="Calibri" panose="020F0502020204030204"/>
            </a:rPr>
            <a:t>Words Occurring in Dissatisfactory Review</a:t>
          </a:r>
        </a:p>
      </cx:txPr>
    </cx:title>
    <cx:plotArea>
      <cx:plotAreaRegion>
        <cx:series layoutId="treemap" uniqueId="{C6537A0D-5E7F-4CF2-9802-8EE6E18D7901}">
          <cx:dataLabels pos="inEnd">
            <cx:txPr>
              <a:bodyPr spcFirstLastPara="1" vertOverflow="ellipsis" horzOverflow="overflow" wrap="square" lIns="0" tIns="0" rIns="0" bIns="0" anchor="ctr" anchorCtr="1"/>
              <a:lstStyle/>
              <a:p>
                <a:pPr algn="ctr" rtl="0">
                  <a:defRPr sz="800"/>
                </a:pPr>
                <a:endParaRPr lang="en-US" sz="800" b="0" i="0" u="none" strike="noStrike" baseline="0">
                  <a:solidFill>
                    <a:prstClr val="white"/>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0A217-0C5A-44A0-956F-6BAA74069978}"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IN"/>
        </a:p>
      </dgm:t>
    </dgm:pt>
    <dgm:pt modelId="{2D851E12-FD86-4F1F-BB1C-76B1F29360C3}">
      <dgm:prSet phldrT="[Text]" custT="1"/>
      <dgm:spPr>
        <a:xfrm>
          <a:off x="1034274" y="0"/>
          <a:ext cx="672651" cy="620042"/>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sz="1000" dirty="0">
              <a:solidFill>
                <a:sysClr val="window" lastClr="FFFFFF"/>
              </a:solidFill>
              <a:latin typeface="Calibri" panose="020F0502020204030204"/>
              <a:ea typeface="+mn-ea"/>
              <a:cs typeface="+mn-cs"/>
            </a:rPr>
            <a:t>Ratings</a:t>
          </a:r>
        </a:p>
      </dgm:t>
    </dgm:pt>
    <dgm:pt modelId="{C55DFA79-8D87-46AD-B79D-2E884013747D}" type="parTrans" cxnId="{D16603D1-A96E-49A0-AF8B-1B0951B72431}">
      <dgm:prSet/>
      <dgm:spPr/>
      <dgm:t>
        <a:bodyPr/>
        <a:lstStyle/>
        <a:p>
          <a:endParaRPr lang="en-IN"/>
        </a:p>
      </dgm:t>
    </dgm:pt>
    <dgm:pt modelId="{50328BF6-D081-4E8F-AC8D-4CCF45079225}" type="sibTrans" cxnId="{D16603D1-A96E-49A0-AF8B-1B0951B72431}">
      <dgm:prSet/>
      <dgm:spPr/>
      <dgm:t>
        <a:bodyPr/>
        <a:lstStyle/>
        <a:p>
          <a:endParaRPr lang="en-IN"/>
        </a:p>
      </dgm:t>
    </dgm:pt>
    <dgm:pt modelId="{B58DD59B-0215-462F-A2B5-1413498BF1CE}">
      <dgm:prSet phldrT="[Text]" custT="1"/>
      <dgm:spPr>
        <a:xfrm>
          <a:off x="1320962" y="431724"/>
          <a:ext cx="674359" cy="674211"/>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sz="1000" dirty="0">
              <a:solidFill>
                <a:sysClr val="window" lastClr="FFFFFF"/>
              </a:solidFill>
              <a:latin typeface="Calibri" panose="020F0502020204030204"/>
              <a:ea typeface="+mn-ea"/>
              <a:cs typeface="+mn-cs"/>
            </a:rPr>
            <a:t>Reviews</a:t>
          </a:r>
        </a:p>
      </dgm:t>
    </dgm:pt>
    <dgm:pt modelId="{D17C45A2-DAE0-4684-A4FA-5AB7A96A3838}" type="parTrans" cxnId="{861BE1D4-9EDC-4C98-9E99-2E299A424F34}">
      <dgm:prSet/>
      <dgm:spPr/>
      <dgm:t>
        <a:bodyPr/>
        <a:lstStyle/>
        <a:p>
          <a:endParaRPr lang="en-IN"/>
        </a:p>
      </dgm:t>
    </dgm:pt>
    <dgm:pt modelId="{65E6ADCF-8330-438D-8CA0-BA8C8BA0B8D2}" type="sibTrans" cxnId="{861BE1D4-9EDC-4C98-9E99-2E299A424F34}">
      <dgm:prSet/>
      <dgm:spPr/>
      <dgm:t>
        <a:bodyPr/>
        <a:lstStyle/>
        <a:p>
          <a:endParaRPr lang="en-IN"/>
        </a:p>
      </dgm:t>
    </dgm:pt>
    <dgm:pt modelId="{D3982D00-13DA-4E94-8B50-CA8F5EFF1B08}">
      <dgm:prSet phldrT="[Text]" custT="1"/>
      <dgm:spPr>
        <a:xfrm>
          <a:off x="815164" y="1334395"/>
          <a:ext cx="1679798" cy="310324"/>
        </a:xfrm>
        <a:prstGeom prst="rect">
          <a:avLst/>
        </a:prstGeom>
        <a:noFill/>
        <a:ln>
          <a:noFill/>
        </a:ln>
        <a:effectLst/>
      </dgm:spPr>
      <dgm:t>
        <a:bodyPr/>
        <a:lstStyle/>
        <a:p>
          <a:pPr>
            <a:buNone/>
          </a:pPr>
          <a:r>
            <a:rPr lang="en-IN" sz="1000" dirty="0">
              <a:solidFill>
                <a:srgbClr val="1CADE4"/>
              </a:solidFill>
              <a:latin typeface="Calibri" panose="020F0502020204030204"/>
              <a:ea typeface="+mn-ea"/>
              <a:cs typeface="+mn-cs"/>
            </a:rPr>
            <a:t>Satisfaction / Dissatisfaction</a:t>
          </a:r>
        </a:p>
      </dgm:t>
    </dgm:pt>
    <dgm:pt modelId="{F1403E1A-5CEB-4517-9B4D-F281D249F901}" type="parTrans" cxnId="{F5299CD8-51BB-44B3-8FE7-BAD1E41163DA}">
      <dgm:prSet/>
      <dgm:spPr/>
      <dgm:t>
        <a:bodyPr/>
        <a:lstStyle/>
        <a:p>
          <a:endParaRPr lang="en-IN"/>
        </a:p>
      </dgm:t>
    </dgm:pt>
    <dgm:pt modelId="{D27694B4-4F41-4FF7-BC9C-E8216F8B9F27}" type="sibTrans" cxnId="{F5299CD8-51BB-44B3-8FE7-BAD1E41163DA}">
      <dgm:prSet/>
      <dgm:spPr/>
      <dgm:t>
        <a:bodyPr/>
        <a:lstStyle/>
        <a:p>
          <a:endParaRPr lang="en-IN"/>
        </a:p>
      </dgm:t>
    </dgm:pt>
    <dgm:pt modelId="{48A18F75-6F9D-4AEF-9E2C-DD5B1F0A5F77}" type="pres">
      <dgm:prSet presAssocID="{8550A217-0C5A-44A0-956F-6BAA74069978}" presName="Name0" presStyleCnt="0">
        <dgm:presLayoutVars>
          <dgm:chMax val="4"/>
          <dgm:resizeHandles val="exact"/>
        </dgm:presLayoutVars>
      </dgm:prSet>
      <dgm:spPr/>
    </dgm:pt>
    <dgm:pt modelId="{C570A4F3-FAAB-45F4-B7F9-ABBC60EA5732}" type="pres">
      <dgm:prSet presAssocID="{8550A217-0C5A-44A0-956F-6BAA74069978}" presName="ellipse" presStyleLbl="trBgShp" presStyleIdx="0" presStyleCnt="1" custLinFactNeighborY="-2127"/>
      <dgm:spPr>
        <a:xfrm>
          <a:off x="985797" y="57380"/>
          <a:ext cx="1334395" cy="463417"/>
        </a:xfrm>
        <a:prstGeom prst="ellipse">
          <a:avLst/>
        </a:prstGeom>
        <a:solidFill>
          <a:srgbClr val="4472C4">
            <a:tint val="50000"/>
            <a:alpha val="40000"/>
            <a:hueOff val="0"/>
            <a:satOff val="0"/>
            <a:lumOff val="0"/>
            <a:alphaOff val="0"/>
          </a:srgbClr>
        </a:solidFill>
        <a:ln>
          <a:noFill/>
        </a:ln>
        <a:effectLst/>
      </dgm:spPr>
    </dgm:pt>
    <dgm:pt modelId="{E1DE7E7E-2B4F-46C6-BEFD-FFFDE4CF851F}" type="pres">
      <dgm:prSet presAssocID="{8550A217-0C5A-44A0-956F-6BAA74069978}" presName="arrow1" presStyleLbl="fgShp" presStyleIdx="0" presStyleCnt="1"/>
      <dgm:spPr>
        <a:xfrm>
          <a:off x="1525762" y="1201990"/>
          <a:ext cx="258603" cy="165506"/>
        </a:xfrm>
        <a:prstGeom prst="downArrow">
          <a:avLst/>
        </a:prstGeom>
        <a:solidFill>
          <a:srgbClr val="4472C4">
            <a:tint val="6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400B31E3-0554-4540-8504-7DD2B3D0E3F2}" type="pres">
      <dgm:prSet presAssocID="{8550A217-0C5A-44A0-956F-6BAA74069978}" presName="rectangle" presStyleLbl="revTx" presStyleIdx="0" presStyleCnt="1" custScaleX="135326">
        <dgm:presLayoutVars>
          <dgm:bulletEnabled val="1"/>
        </dgm:presLayoutVars>
      </dgm:prSet>
      <dgm:spPr/>
    </dgm:pt>
    <dgm:pt modelId="{903A2A65-1F0D-48F7-986D-AB10028B90A8}" type="pres">
      <dgm:prSet presAssocID="{B58DD59B-0215-462F-A2B5-1413498BF1CE}" presName="item1" presStyleLbl="node1" presStyleIdx="0" presStyleCnt="2" custScaleX="144872" custScaleY="144840" custLinFactNeighborX="-9783" custLinFactNeighborY="-6522">
        <dgm:presLayoutVars>
          <dgm:bulletEnabled val="1"/>
        </dgm:presLayoutVars>
      </dgm:prSet>
      <dgm:spPr/>
    </dgm:pt>
    <dgm:pt modelId="{53FF2769-E942-42AB-AE88-32F04D5423D9}" type="pres">
      <dgm:prSet presAssocID="{D3982D00-13DA-4E94-8B50-CA8F5EFF1B08}" presName="item2" presStyleLbl="node1" presStyleIdx="1" presStyleCnt="2" custScaleX="144505" custScaleY="133203" custLinFactNeighborX="0" custLinFactNeighborY="-50445">
        <dgm:presLayoutVars>
          <dgm:bulletEnabled val="1"/>
        </dgm:presLayoutVars>
      </dgm:prSet>
      <dgm:spPr/>
    </dgm:pt>
    <dgm:pt modelId="{AF8511E3-03C7-4FC0-AB3B-C704461325B8}" type="pres">
      <dgm:prSet presAssocID="{8550A217-0C5A-44A0-956F-6BAA74069978}" presName="funnel" presStyleLbl="trAlignAcc1" presStyleIdx="0" presStyleCnt="1"/>
      <dgm:spPr>
        <a:xfrm>
          <a:off x="930973" y="10344"/>
          <a:ext cx="1448181" cy="1158544"/>
        </a:xfrm>
        <a:prstGeom prst="funnel">
          <a:avLst/>
        </a:prstGeom>
        <a:solidFill>
          <a:sysClr val="window" lastClr="FFFFFF">
            <a:alpha val="40000"/>
            <a:hueOff val="0"/>
            <a:satOff val="0"/>
            <a:lumOff val="0"/>
            <a:alphaOff val="0"/>
          </a:sysClr>
        </a:solidFill>
        <a:ln w="6350" cap="flat" cmpd="sng" algn="ctr">
          <a:solidFill>
            <a:srgbClr val="4472C4">
              <a:hueOff val="0"/>
              <a:satOff val="0"/>
              <a:lumOff val="0"/>
              <a:alphaOff val="0"/>
            </a:srgbClr>
          </a:solidFill>
          <a:prstDash val="solid"/>
          <a:miter lim="800000"/>
        </a:ln>
        <a:effectLst/>
      </dgm:spPr>
    </dgm:pt>
  </dgm:ptLst>
  <dgm:cxnLst>
    <dgm:cxn modelId="{12FC8472-CF4C-456D-9456-54B6EBC02203}" type="presOf" srcId="{8550A217-0C5A-44A0-956F-6BAA74069978}" destId="{48A18F75-6F9D-4AEF-9E2C-DD5B1F0A5F77}" srcOrd="0" destOrd="0" presId="urn:microsoft.com/office/officeart/2005/8/layout/funnel1"/>
    <dgm:cxn modelId="{56651191-8385-4A5B-BB91-654326BF11FA}" type="presOf" srcId="{D3982D00-13DA-4E94-8B50-CA8F5EFF1B08}" destId="{400B31E3-0554-4540-8504-7DD2B3D0E3F2}" srcOrd="0" destOrd="0" presId="urn:microsoft.com/office/officeart/2005/8/layout/funnel1"/>
    <dgm:cxn modelId="{5A082CB4-F4AC-4D63-BBF3-10005512EB4E}" type="presOf" srcId="{2D851E12-FD86-4F1F-BB1C-76B1F29360C3}" destId="{53FF2769-E942-42AB-AE88-32F04D5423D9}" srcOrd="0" destOrd="0" presId="urn:microsoft.com/office/officeart/2005/8/layout/funnel1"/>
    <dgm:cxn modelId="{D16603D1-A96E-49A0-AF8B-1B0951B72431}" srcId="{8550A217-0C5A-44A0-956F-6BAA74069978}" destId="{2D851E12-FD86-4F1F-BB1C-76B1F29360C3}" srcOrd="0" destOrd="0" parTransId="{C55DFA79-8D87-46AD-B79D-2E884013747D}" sibTransId="{50328BF6-D081-4E8F-AC8D-4CCF45079225}"/>
    <dgm:cxn modelId="{861BE1D4-9EDC-4C98-9E99-2E299A424F34}" srcId="{8550A217-0C5A-44A0-956F-6BAA74069978}" destId="{B58DD59B-0215-462F-A2B5-1413498BF1CE}" srcOrd="1" destOrd="0" parTransId="{D17C45A2-DAE0-4684-A4FA-5AB7A96A3838}" sibTransId="{65E6ADCF-8330-438D-8CA0-BA8C8BA0B8D2}"/>
    <dgm:cxn modelId="{89F32FD5-6608-4C20-8815-0BC7E7D0A720}" type="presOf" srcId="{B58DD59B-0215-462F-A2B5-1413498BF1CE}" destId="{903A2A65-1F0D-48F7-986D-AB10028B90A8}" srcOrd="0" destOrd="0" presId="urn:microsoft.com/office/officeart/2005/8/layout/funnel1"/>
    <dgm:cxn modelId="{F5299CD8-51BB-44B3-8FE7-BAD1E41163DA}" srcId="{8550A217-0C5A-44A0-956F-6BAA74069978}" destId="{D3982D00-13DA-4E94-8B50-CA8F5EFF1B08}" srcOrd="2" destOrd="0" parTransId="{F1403E1A-5CEB-4517-9B4D-F281D249F901}" sibTransId="{D27694B4-4F41-4FF7-BC9C-E8216F8B9F27}"/>
    <dgm:cxn modelId="{EDD8D689-F2F3-4E5B-9E0B-9C1D8D629186}" type="presParOf" srcId="{48A18F75-6F9D-4AEF-9E2C-DD5B1F0A5F77}" destId="{C570A4F3-FAAB-45F4-B7F9-ABBC60EA5732}" srcOrd="0" destOrd="0" presId="urn:microsoft.com/office/officeart/2005/8/layout/funnel1"/>
    <dgm:cxn modelId="{0931D16A-9C6B-48D9-BE68-4477E9A975B9}" type="presParOf" srcId="{48A18F75-6F9D-4AEF-9E2C-DD5B1F0A5F77}" destId="{E1DE7E7E-2B4F-46C6-BEFD-FFFDE4CF851F}" srcOrd="1" destOrd="0" presId="urn:microsoft.com/office/officeart/2005/8/layout/funnel1"/>
    <dgm:cxn modelId="{CC2FF89D-B711-4497-B039-9256B49F031F}" type="presParOf" srcId="{48A18F75-6F9D-4AEF-9E2C-DD5B1F0A5F77}" destId="{400B31E3-0554-4540-8504-7DD2B3D0E3F2}" srcOrd="2" destOrd="0" presId="urn:microsoft.com/office/officeart/2005/8/layout/funnel1"/>
    <dgm:cxn modelId="{13451319-FE3C-40B2-90D4-A421BAC9EC22}" type="presParOf" srcId="{48A18F75-6F9D-4AEF-9E2C-DD5B1F0A5F77}" destId="{903A2A65-1F0D-48F7-986D-AB10028B90A8}" srcOrd="3" destOrd="0" presId="urn:microsoft.com/office/officeart/2005/8/layout/funnel1"/>
    <dgm:cxn modelId="{6DC716DC-520A-4B02-AB57-A7E8ADDD3604}" type="presParOf" srcId="{48A18F75-6F9D-4AEF-9E2C-DD5B1F0A5F77}" destId="{53FF2769-E942-42AB-AE88-32F04D5423D9}" srcOrd="4" destOrd="0" presId="urn:microsoft.com/office/officeart/2005/8/layout/funnel1"/>
    <dgm:cxn modelId="{0E1D117E-72C5-4C18-8559-6ACCC525C100}" type="presParOf" srcId="{48A18F75-6F9D-4AEF-9E2C-DD5B1F0A5F77}" destId="{AF8511E3-03C7-4FC0-AB3B-C704461325B8}" srcOrd="5"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0A4F3-FAAB-45F4-B7F9-ABBC60EA5732}">
      <dsp:nvSpPr>
        <dsp:cNvPr id="0" name=""/>
        <dsp:cNvSpPr/>
      </dsp:nvSpPr>
      <dsp:spPr>
        <a:xfrm>
          <a:off x="985797" y="57380"/>
          <a:ext cx="1334395" cy="463417"/>
        </a:xfrm>
        <a:prstGeom prst="ellipse">
          <a:avLst/>
        </a:prstGeom>
        <a:solidFill>
          <a:srgbClr val="4472C4">
            <a:tint val="50000"/>
            <a:alpha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E1DE7E7E-2B4F-46C6-BEFD-FFFDE4CF851F}">
      <dsp:nvSpPr>
        <dsp:cNvPr id="0" name=""/>
        <dsp:cNvSpPr/>
      </dsp:nvSpPr>
      <dsp:spPr>
        <a:xfrm>
          <a:off x="1525762" y="1201990"/>
          <a:ext cx="258603" cy="165506"/>
        </a:xfrm>
        <a:prstGeom prst="downArrow">
          <a:avLst/>
        </a:prstGeom>
        <a:solidFill>
          <a:srgbClr val="4472C4">
            <a:tint val="6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400B31E3-0554-4540-8504-7DD2B3D0E3F2}">
      <dsp:nvSpPr>
        <dsp:cNvPr id="0" name=""/>
        <dsp:cNvSpPr/>
      </dsp:nvSpPr>
      <dsp:spPr>
        <a:xfrm>
          <a:off x="815164" y="1334395"/>
          <a:ext cx="1679798" cy="310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rgbClr val="1CADE4"/>
              </a:solidFill>
              <a:latin typeface="Calibri" panose="020F0502020204030204"/>
              <a:ea typeface="+mn-ea"/>
              <a:cs typeface="+mn-cs"/>
            </a:rPr>
            <a:t>Satisfaction / Dissatisfaction</a:t>
          </a:r>
        </a:p>
      </dsp:txBody>
      <dsp:txXfrm>
        <a:off x="815164" y="1334395"/>
        <a:ext cx="1679798" cy="310324"/>
      </dsp:txXfrm>
    </dsp:sp>
    <dsp:sp modelId="{903A2A65-1F0D-48F7-986D-AB10028B90A8}">
      <dsp:nvSpPr>
        <dsp:cNvPr id="0" name=""/>
        <dsp:cNvSpPr/>
      </dsp:nvSpPr>
      <dsp:spPr>
        <a:xfrm>
          <a:off x="1320962" y="431724"/>
          <a:ext cx="674359" cy="674211"/>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ysClr val="window" lastClr="FFFFFF"/>
              </a:solidFill>
              <a:latin typeface="Calibri" panose="020F0502020204030204"/>
              <a:ea typeface="+mn-ea"/>
              <a:cs typeface="+mn-cs"/>
            </a:rPr>
            <a:t>Reviews</a:t>
          </a:r>
        </a:p>
      </dsp:txBody>
      <dsp:txXfrm>
        <a:off x="1419720" y="530460"/>
        <a:ext cx="476843" cy="476739"/>
      </dsp:txXfrm>
    </dsp:sp>
    <dsp:sp modelId="{53FF2769-E942-42AB-AE88-32F04D5423D9}">
      <dsp:nvSpPr>
        <dsp:cNvPr id="0" name=""/>
        <dsp:cNvSpPr/>
      </dsp:nvSpPr>
      <dsp:spPr>
        <a:xfrm>
          <a:off x="1034274" y="0"/>
          <a:ext cx="672651" cy="620042"/>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ysClr val="window" lastClr="FFFFFF"/>
              </a:solidFill>
              <a:latin typeface="Calibri" panose="020F0502020204030204"/>
              <a:ea typeface="+mn-ea"/>
              <a:cs typeface="+mn-cs"/>
            </a:rPr>
            <a:t>Ratings</a:t>
          </a:r>
        </a:p>
      </dsp:txBody>
      <dsp:txXfrm>
        <a:off x="1132781" y="90803"/>
        <a:ext cx="475637" cy="438436"/>
      </dsp:txXfrm>
    </dsp:sp>
    <dsp:sp modelId="{AF8511E3-03C7-4FC0-AB3B-C704461325B8}">
      <dsp:nvSpPr>
        <dsp:cNvPr id="0" name=""/>
        <dsp:cNvSpPr/>
      </dsp:nvSpPr>
      <dsp:spPr>
        <a:xfrm>
          <a:off x="930973" y="10344"/>
          <a:ext cx="1448181" cy="1158544"/>
        </a:xfrm>
        <a:prstGeom prst="funnel">
          <a:avLst/>
        </a:prstGeom>
        <a:solidFill>
          <a:sysClr val="window" lastClr="FFFFFF">
            <a:alpha val="40000"/>
            <a:hueOff val="0"/>
            <a:satOff val="0"/>
            <a:lumOff val="0"/>
            <a:alphaOff val="0"/>
          </a:sysClr>
        </a:solidFill>
        <a:ln w="6350" cap="flat" cmpd="sng" algn="ctr">
          <a:solidFill>
            <a:srgbClr val="4472C4">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F628E6F-31FC-C041-82E1-C5E677A6126B}"/>
              </a:ext>
            </a:extLst>
          </p:cNvPr>
          <p:cNvSpPr>
            <a:spLocks noGrp="1"/>
          </p:cNvSpPr>
          <p:nvPr>
            <p:ph type="ftr" sz="quarter" idx="2"/>
          </p:nvPr>
        </p:nvSpPr>
        <p:spPr>
          <a:xfrm>
            <a:off x="804672" y="8542606"/>
            <a:ext cx="4462272" cy="192024"/>
          </a:xfrm>
          <a:prstGeom prst="rect">
            <a:avLst/>
          </a:prstGeom>
        </p:spPr>
        <p:txBody>
          <a:bodyPr vert="horz" lIns="0" tIns="0" rIns="0" bIns="0" rtlCol="0" anchor="ctr"/>
          <a:lstStyle>
            <a:lvl1pPr algn="l">
              <a:defRPr sz="1200"/>
            </a:lvl1pPr>
          </a:lstStyle>
          <a:p>
            <a:endParaRPr lang="en-US" sz="8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29DF323-C2B9-DE4A-8F48-27B97461A84B}"/>
              </a:ext>
            </a:extLst>
          </p:cNvPr>
          <p:cNvSpPr>
            <a:spLocks noGrp="1"/>
          </p:cNvSpPr>
          <p:nvPr>
            <p:ph type="sldNum" sz="quarter" idx="3"/>
          </p:nvPr>
        </p:nvSpPr>
        <p:spPr>
          <a:xfrm>
            <a:off x="485335" y="8542606"/>
            <a:ext cx="328481" cy="192024"/>
          </a:xfrm>
          <a:prstGeom prst="rect">
            <a:avLst/>
          </a:prstGeom>
        </p:spPr>
        <p:txBody>
          <a:bodyPr vert="horz" lIns="0" tIns="0" rIns="0" bIns="0" rtlCol="0" anchor="ctr"/>
          <a:lstStyle>
            <a:lvl1pPr algn="r">
              <a:defRPr sz="1200"/>
            </a:lvl1pPr>
          </a:lstStyle>
          <a:p>
            <a:pPr algn="l"/>
            <a:fld id="{AEDECC24-8BFB-A744-A0FF-5825A936C007}" type="slidenum">
              <a:rPr lang="en-US" sz="800" smtClean="0">
                <a:latin typeface="Arial" panose="020B0604020202020204" pitchFamily="34" charset="0"/>
                <a:cs typeface="Arial" panose="020B0604020202020204" pitchFamily="34" charset="0"/>
              </a:rPr>
              <a:pPr algn="l"/>
              <a:t>‹#›</a:t>
            </a:fld>
            <a:endParaRPr lang="en-US" sz="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63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80575" y="528404"/>
            <a:ext cx="2896849" cy="162947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84632" y="2458387"/>
            <a:ext cx="5871198" cy="5861154"/>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804672" y="8540496"/>
            <a:ext cx="4462272" cy="192024"/>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84632" y="8540496"/>
            <a:ext cx="329184" cy="192024"/>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fld id="{B3F977B6-3EAF-9E4C-9ACA-37B34D462247}" type="slidenum">
              <a:rPr lang="en-US" smtClean="0"/>
              <a:pPr/>
              <a:t>‹#›</a:t>
            </a:fld>
            <a:endParaRPr lang="en-US" dirty="0"/>
          </a:p>
        </p:txBody>
      </p:sp>
    </p:spTree>
    <p:extLst>
      <p:ext uri="{BB962C8B-B14F-4D97-AF65-F5344CB8AC3E}">
        <p14:creationId xmlns:p14="http://schemas.microsoft.com/office/powerpoint/2010/main" val="3533615885"/>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207963" indent="-207963" algn="l" defTabSz="914400" rtl="0" eaLnBrk="1" latinLnBrk="0" hangingPunct="1">
      <a:buFont typeface="Arial" panose="020B0604020202020204" pitchFamily="34" charset="0"/>
      <a:buChar char="•"/>
      <a:tabLst/>
      <a:defRPr sz="1000" kern="1200">
        <a:solidFill>
          <a:schemeClr val="tx1"/>
        </a:solidFill>
        <a:latin typeface="Arial" panose="020B0604020202020204" pitchFamily="34" charset="0"/>
        <a:ea typeface="+mn-ea"/>
        <a:cs typeface="Arial" panose="020B0604020202020204" pitchFamily="34" charset="0"/>
      </a:defRPr>
    </a:lvl2pPr>
    <a:lvl3pPr marL="207963" indent="-207963" algn="l" defTabSz="914400" rtl="0" eaLnBrk="1" latinLnBrk="0" hangingPunct="1">
      <a:buFont typeface="Arial" panose="020B0604020202020204" pitchFamily="34" charset="0"/>
      <a:buChar char="•"/>
      <a:tabLst/>
      <a:defRPr sz="1000" kern="1200">
        <a:solidFill>
          <a:schemeClr val="tx1"/>
        </a:solidFill>
        <a:latin typeface="Arial" panose="020B0604020202020204" pitchFamily="34" charset="0"/>
        <a:ea typeface="+mn-ea"/>
        <a:cs typeface="Arial" panose="020B0604020202020204" pitchFamily="34" charset="0"/>
      </a:defRPr>
    </a:lvl3pPr>
    <a:lvl4pPr marL="207963" indent="-207963" algn="l" defTabSz="914400" rtl="0" eaLnBrk="1" latinLnBrk="0" hangingPunct="1">
      <a:buFont typeface="Arial" panose="020B0604020202020204" pitchFamily="34" charset="0"/>
      <a:buChar char="•"/>
      <a:tabLst/>
      <a:defRPr sz="1000" kern="1200">
        <a:solidFill>
          <a:schemeClr val="tx1"/>
        </a:solidFill>
        <a:latin typeface="Arial" panose="020B0604020202020204" pitchFamily="34" charset="0"/>
        <a:ea typeface="+mn-ea"/>
        <a:cs typeface="Arial" panose="020B0604020202020204" pitchFamily="34" charset="0"/>
      </a:defRPr>
    </a:lvl4pPr>
    <a:lvl5pPr marL="207963" indent="-207963" algn="l" defTabSz="914400" rtl="0" eaLnBrk="1" latinLnBrk="0" hangingPunct="1">
      <a:buFont typeface="Arial" panose="020B0604020202020204" pitchFamily="34" charset="0"/>
      <a:buChar char="•"/>
      <a:tabLs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G (gra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825DFF-F5D5-7D42-8EE1-3BC626F40699}"/>
              </a:ext>
            </a:extLst>
          </p:cNvPr>
          <p:cNvSpPr/>
          <p:nvPr userDrawn="1"/>
        </p:nvSpPr>
        <p:spPr>
          <a:xfrm>
            <a:off x="426720" y="5910072"/>
            <a:ext cx="11193780" cy="704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Font typeface="Arial" panose="020B0604020202020204" pitchFamily="34" charset="0"/>
              <a:buNone/>
            </a:pPr>
            <a:endParaRPr lang="en-US" sz="1400" dirty="0"/>
          </a:p>
        </p:txBody>
      </p:sp>
      <p:pic>
        <p:nvPicPr>
          <p:cNvPr id="9" name="Picture">
            <a:extLst>
              <a:ext uri="{FF2B5EF4-FFF2-40B4-BE49-F238E27FC236}">
                <a16:creationId xmlns:a16="http://schemas.microsoft.com/office/drawing/2014/main" id="{9ECA0AD2-1847-664B-B6F2-6F202091BCD3}"/>
              </a:ext>
            </a:extLst>
          </p:cNvPr>
          <p:cNvPicPr>
            <a:picLocks noChangeAspect="1"/>
          </p:cNvPicPr>
          <p:nvPr userDrawn="1"/>
        </p:nvPicPr>
        <p:blipFill>
          <a:blip r:embed="rId2">
            <a:alphaModFix amt="61000"/>
          </a:blip>
          <a:srcRect/>
          <a:stretch/>
        </p:blipFill>
        <p:spPr>
          <a:xfrm>
            <a:off x="0" y="0"/>
            <a:ext cx="12192000" cy="6858000"/>
          </a:xfrm>
          <a:prstGeom prst="rect">
            <a:avLst/>
          </a:prstGeom>
        </p:spPr>
      </p:pic>
      <p:sp>
        <p:nvSpPr>
          <p:cNvPr id="2" name="Title">
            <a:extLst>
              <a:ext uri="{FF2B5EF4-FFF2-40B4-BE49-F238E27FC236}">
                <a16:creationId xmlns:a16="http://schemas.microsoft.com/office/drawing/2014/main" id="{090FD5AF-2AC7-DF44-B50E-0AD2F4D2FA67}"/>
              </a:ext>
            </a:extLst>
          </p:cNvPr>
          <p:cNvSpPr>
            <a:spLocks noGrp="1"/>
          </p:cNvSpPr>
          <p:nvPr>
            <p:ph type="ctrTitle"/>
          </p:nvPr>
        </p:nvSpPr>
        <p:spPr>
          <a:xfrm>
            <a:off x="572771" y="1625935"/>
            <a:ext cx="8148954" cy="1536715"/>
          </a:xfrm>
          <a:prstGeom prst="rect">
            <a:avLst/>
          </a:prstGeom>
        </p:spPr>
        <p:txBody>
          <a:bodyPr anchor="t">
            <a:noAutofit/>
          </a:bodyPr>
          <a:lstStyle>
            <a:lvl1pPr algn="l">
              <a:spcAft>
                <a:spcPts val="600"/>
              </a:spcAft>
              <a:defRPr sz="5400"/>
            </a:lvl1pPr>
          </a:lstStyle>
          <a:p>
            <a:r>
              <a:rPr lang="en-US"/>
              <a:t>Click to edit Master title style</a:t>
            </a:r>
            <a:endParaRPr lang="en-US" dirty="0"/>
          </a:p>
        </p:txBody>
      </p:sp>
      <p:sp>
        <p:nvSpPr>
          <p:cNvPr id="3" name="Subtitle">
            <a:extLst>
              <a:ext uri="{FF2B5EF4-FFF2-40B4-BE49-F238E27FC236}">
                <a16:creationId xmlns:a16="http://schemas.microsoft.com/office/drawing/2014/main" id="{5A9999AA-AB98-034D-A877-AD56E48A7C56}"/>
              </a:ext>
            </a:extLst>
          </p:cNvPr>
          <p:cNvSpPr>
            <a:spLocks noGrp="1"/>
          </p:cNvSpPr>
          <p:nvPr>
            <p:ph type="subTitle" idx="1"/>
          </p:nvPr>
        </p:nvSpPr>
        <p:spPr>
          <a:xfrm>
            <a:off x="572771" y="3237062"/>
            <a:ext cx="8148954" cy="701835"/>
          </a:xfrm>
        </p:spPr>
        <p:txBody>
          <a:bodyPr anchor="t">
            <a:noAutofit/>
          </a:bodyPr>
          <a:lstStyle>
            <a:lvl1pPr marL="0" indent="0" algn="l">
              <a:lnSpc>
                <a:spcPct val="100000"/>
              </a:lnSpc>
              <a:spcAft>
                <a:spcPts val="600"/>
              </a:spcAft>
              <a:buNone/>
              <a:defRPr sz="22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10" name="Text Placeholder">
            <a:extLst>
              <a:ext uri="{FF2B5EF4-FFF2-40B4-BE49-F238E27FC236}">
                <a16:creationId xmlns:a16="http://schemas.microsoft.com/office/drawing/2014/main" id="{D7D6E31E-D414-8A46-B1A7-2BB590B9F421}"/>
              </a:ext>
            </a:extLst>
          </p:cNvPr>
          <p:cNvSpPr>
            <a:spLocks noGrp="1"/>
          </p:cNvSpPr>
          <p:nvPr>
            <p:ph type="body" sz="quarter" idx="10"/>
          </p:nvPr>
        </p:nvSpPr>
        <p:spPr>
          <a:xfrm>
            <a:off x="578934" y="4063324"/>
            <a:ext cx="5385816" cy="704088"/>
          </a:xfrm>
        </p:spPr>
        <p:txBody>
          <a:bodyPr>
            <a:noAutofit/>
          </a:bodyPr>
          <a:lstStyle>
            <a:lvl1pPr>
              <a:spcAft>
                <a:spcPts val="600"/>
              </a:spcAft>
              <a:defRPr sz="1400" b="1"/>
            </a:lvl1pPr>
            <a:lvl2pPr>
              <a:defRPr sz="1400"/>
            </a:lvl2pPr>
            <a:lvl3pPr>
              <a:defRPr sz="1400"/>
            </a:lvl3pPr>
            <a:lvl4pPr>
              <a:defRPr sz="1400"/>
            </a:lvl4pPr>
            <a:lvl5pPr>
              <a:defRPr sz="1400"/>
            </a:lvl5pPr>
          </a:lstStyle>
          <a:p>
            <a:pPr lvl="0"/>
            <a:r>
              <a:rPr lang="en-US"/>
              <a:t>Edit Master text styles</a:t>
            </a:r>
          </a:p>
        </p:txBody>
      </p:sp>
      <p:pic>
        <p:nvPicPr>
          <p:cNvPr id="12" name="Picture">
            <a:extLst>
              <a:ext uri="{FF2B5EF4-FFF2-40B4-BE49-F238E27FC236}">
                <a16:creationId xmlns:a16="http://schemas.microsoft.com/office/drawing/2014/main" id="{4DE06635-3AFB-4047-AF9D-2E4D47C18DFF}"/>
              </a:ext>
            </a:extLst>
          </p:cNvPr>
          <p:cNvPicPr>
            <a:picLocks noChangeAspect="1"/>
          </p:cNvPicPr>
          <p:nvPr userDrawn="1"/>
        </p:nvPicPr>
        <p:blipFill>
          <a:blip r:embed="rId3"/>
          <a:srcRect/>
          <a:stretch/>
        </p:blipFill>
        <p:spPr>
          <a:xfrm>
            <a:off x="10477500" y="582343"/>
            <a:ext cx="1143000" cy="260350"/>
          </a:xfrm>
          <a:prstGeom prst="rect">
            <a:avLst/>
          </a:prstGeom>
        </p:spPr>
      </p:pic>
    </p:spTree>
    <p:extLst>
      <p:ext uri="{BB962C8B-B14F-4D97-AF65-F5344CB8AC3E}">
        <p14:creationId xmlns:p14="http://schemas.microsoft.com/office/powerpoint/2010/main" val="283993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D544F7AA-A3C7-A94C-BAF4-BD209B1ACCDA}"/>
              </a:ext>
            </a:extLst>
          </p:cNvPr>
          <p:cNvSpPr>
            <a:spLocks noGrp="1"/>
          </p:cNvSpPr>
          <p:nvPr>
            <p:ph type="title"/>
          </p:nvPr>
        </p:nvSpPr>
        <p:spPr>
          <a:xfrm>
            <a:off x="563189" y="582008"/>
            <a:ext cx="5532812" cy="940079"/>
          </a:xfrm>
          <a:prstGeom prst="rect">
            <a:avLst/>
          </a:prstGeom>
        </p:spPr>
        <p:txBody>
          <a:bodyPr/>
          <a:lstStyle/>
          <a:p>
            <a:r>
              <a:rPr lang="en-US"/>
              <a:t>Click to edit Master title style</a:t>
            </a:r>
            <a:endParaRPr lang="en-US" dirty="0"/>
          </a:p>
        </p:txBody>
      </p:sp>
      <p:sp>
        <p:nvSpPr>
          <p:cNvPr id="13" name="Text Placeholder">
            <a:extLst>
              <a:ext uri="{FF2B5EF4-FFF2-40B4-BE49-F238E27FC236}">
                <a16:creationId xmlns:a16="http://schemas.microsoft.com/office/drawing/2014/main" id="{AB01F380-783E-D94C-9473-8E76D4F3662F}"/>
              </a:ext>
            </a:extLst>
          </p:cNvPr>
          <p:cNvSpPr>
            <a:spLocks noGrp="1"/>
          </p:cNvSpPr>
          <p:nvPr>
            <p:ph type="body" sz="quarter" idx="13"/>
          </p:nvPr>
        </p:nvSpPr>
        <p:spPr>
          <a:xfrm>
            <a:off x="563563" y="2069822"/>
            <a:ext cx="5532438" cy="696912"/>
          </a:xfrm>
        </p:spPr>
        <p:txBody>
          <a:bodyPr>
            <a:no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p:txBody>
      </p:sp>
      <p:sp>
        <p:nvSpPr>
          <p:cNvPr id="3" name="Content Placeholder">
            <a:extLst>
              <a:ext uri="{FF2B5EF4-FFF2-40B4-BE49-F238E27FC236}">
                <a16:creationId xmlns:a16="http://schemas.microsoft.com/office/drawing/2014/main" id="{C0CE3CB4-A9E3-0449-AE58-D0A6444F13D5}"/>
              </a:ext>
            </a:extLst>
          </p:cNvPr>
          <p:cNvSpPr>
            <a:spLocks noGrp="1"/>
          </p:cNvSpPr>
          <p:nvPr>
            <p:ph idx="1"/>
          </p:nvPr>
        </p:nvSpPr>
        <p:spPr>
          <a:xfrm>
            <a:off x="563188" y="3207657"/>
            <a:ext cx="5532439" cy="2820081"/>
          </a:xfrm>
        </p:spPr>
        <p:txBody>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a:extLst>
              <a:ext uri="{FF2B5EF4-FFF2-40B4-BE49-F238E27FC236}">
                <a16:creationId xmlns:a16="http://schemas.microsoft.com/office/drawing/2014/main" id="{63BCDFC7-A66F-DC43-BCFA-66460272C8EF}"/>
              </a:ext>
            </a:extLst>
          </p:cNvPr>
          <p:cNvPicPr>
            <a:picLocks noChangeAspect="1"/>
          </p:cNvPicPr>
          <p:nvPr userDrawn="1"/>
        </p:nvPicPr>
        <p:blipFill>
          <a:blip r:embed="rId2"/>
          <a:srcRect/>
          <a:stretch/>
        </p:blipFill>
        <p:spPr>
          <a:xfrm>
            <a:off x="10922769" y="577850"/>
            <a:ext cx="696955" cy="158751"/>
          </a:xfrm>
          <a:prstGeom prst="rect">
            <a:avLst/>
          </a:prstGeom>
        </p:spPr>
      </p:pic>
    </p:spTree>
    <p:extLst>
      <p:ext uri="{BB962C8B-B14F-4D97-AF65-F5344CB8AC3E}">
        <p14:creationId xmlns:p14="http://schemas.microsoft.com/office/powerpoint/2010/main" val="255615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pic>
        <p:nvPicPr>
          <p:cNvPr id="11" name="Picture">
            <a:extLst>
              <a:ext uri="{FF2B5EF4-FFF2-40B4-BE49-F238E27FC236}">
                <a16:creationId xmlns:a16="http://schemas.microsoft.com/office/drawing/2014/main" id="{63BCDFC7-A66F-DC43-BCFA-66460272C8EF}"/>
              </a:ext>
            </a:extLst>
          </p:cNvPr>
          <p:cNvPicPr>
            <a:picLocks noChangeAspect="1"/>
          </p:cNvPicPr>
          <p:nvPr userDrawn="1"/>
        </p:nvPicPr>
        <p:blipFill>
          <a:blip r:embed="rId2"/>
          <a:srcRect/>
          <a:stretch/>
        </p:blipFill>
        <p:spPr>
          <a:xfrm>
            <a:off x="10922769" y="577850"/>
            <a:ext cx="696955" cy="158751"/>
          </a:xfrm>
          <a:prstGeom prst="rect">
            <a:avLst/>
          </a:prstGeom>
        </p:spPr>
      </p:pic>
    </p:spTree>
    <p:extLst>
      <p:ext uri="{BB962C8B-B14F-4D97-AF65-F5344CB8AC3E}">
        <p14:creationId xmlns:p14="http://schemas.microsoft.com/office/powerpoint/2010/main" val="16839484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A2BB1E0-FCB5-0D4D-BCAD-230D6C2E9A05}"/>
              </a:ext>
            </a:extLst>
          </p:cNvPr>
          <p:cNvSpPr>
            <a:spLocks noGrp="1"/>
          </p:cNvSpPr>
          <p:nvPr>
            <p:ph type="title"/>
          </p:nvPr>
        </p:nvSpPr>
        <p:spPr>
          <a:xfrm>
            <a:off x="563188" y="969403"/>
            <a:ext cx="11057312" cy="940079"/>
          </a:xfrm>
          <a:prstGeom prst="rect">
            <a:avLst/>
          </a:prstGeom>
        </p:spPr>
        <p:txBody>
          <a:bodyPr vert="horz" lIns="0" tIns="0" rIns="0" bIns="0" rtlCol="0" anchor="t">
            <a:noAutofit/>
          </a:bodyPr>
          <a:lstStyle/>
          <a:p>
            <a:r>
              <a:rPr lang="en-US" dirty="0"/>
              <a:t>1 Column Click to edit Master title style</a:t>
            </a:r>
          </a:p>
        </p:txBody>
      </p:sp>
      <p:sp>
        <p:nvSpPr>
          <p:cNvPr id="3" name="Text Placeholder">
            <a:extLst>
              <a:ext uri="{FF2B5EF4-FFF2-40B4-BE49-F238E27FC236}">
                <a16:creationId xmlns:a16="http://schemas.microsoft.com/office/drawing/2014/main" id="{2F7C4AF1-09E7-FD40-A50F-49DD8096CC00}"/>
              </a:ext>
            </a:extLst>
          </p:cNvPr>
          <p:cNvSpPr>
            <a:spLocks noGrp="1"/>
          </p:cNvSpPr>
          <p:nvPr>
            <p:ph type="body" idx="1"/>
          </p:nvPr>
        </p:nvSpPr>
        <p:spPr>
          <a:xfrm>
            <a:off x="563188" y="1969448"/>
            <a:ext cx="8158537" cy="405180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a:extLst>
              <a:ext uri="{FF2B5EF4-FFF2-40B4-BE49-F238E27FC236}">
                <a16:creationId xmlns:a16="http://schemas.microsoft.com/office/drawing/2014/main" id="{CE41C520-E7F3-7A4B-85A3-6D35257D752E}"/>
              </a:ext>
            </a:extLst>
          </p:cNvPr>
          <p:cNvSpPr txBox="1">
            <a:spLocks/>
          </p:cNvSpPr>
          <p:nvPr userDrawn="1"/>
        </p:nvSpPr>
        <p:spPr>
          <a:xfrm>
            <a:off x="768477" y="6356351"/>
            <a:ext cx="4457700" cy="189231"/>
          </a:xfrm>
          <a:prstGeom prst="rect">
            <a:avLst/>
          </a:prstGeom>
        </p:spPr>
        <p:txBody>
          <a:bodyPr anchor="ctr"/>
          <a:lstStyle>
            <a:defPPr>
              <a:defRPr lang="en-US"/>
            </a:defPPr>
            <a:lvl1pPr marL="0" algn="l" defTabSz="914377" rtl="0" eaLnBrk="1" latinLnBrk="0" hangingPunct="1">
              <a:defRPr sz="1800" kern="1200">
                <a:solidFill>
                  <a:schemeClr val="accent4"/>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800" dirty="0"/>
              <a:t>Copyright © 2019 Virtusa Corporation. All Rights Reserved.</a:t>
            </a:r>
          </a:p>
        </p:txBody>
      </p:sp>
      <p:pic>
        <p:nvPicPr>
          <p:cNvPr id="10" name="Picture">
            <a:extLst>
              <a:ext uri="{FF2B5EF4-FFF2-40B4-BE49-F238E27FC236}">
                <a16:creationId xmlns:a16="http://schemas.microsoft.com/office/drawing/2014/main" id="{427DEB76-8CC0-B04F-9AB6-B3BAC637A7AA}"/>
              </a:ext>
            </a:extLst>
          </p:cNvPr>
          <p:cNvPicPr>
            <a:picLocks noChangeAspect="1"/>
          </p:cNvPicPr>
          <p:nvPr userDrawn="1"/>
        </p:nvPicPr>
        <p:blipFill rotWithShape="1">
          <a:blip r:embed="rId5">
            <a:alphaModFix amt="76000"/>
          </a:blip>
          <a:srcRect l="1449" r="44"/>
          <a:stretch/>
        </p:blipFill>
        <p:spPr>
          <a:xfrm>
            <a:off x="532003" y="6152598"/>
            <a:ext cx="10881360" cy="298368"/>
          </a:xfrm>
          <a:prstGeom prst="rect">
            <a:avLst/>
          </a:prstGeom>
        </p:spPr>
      </p:pic>
      <p:sp>
        <p:nvSpPr>
          <p:cNvPr id="12" name="Footer Placeholder">
            <a:extLst>
              <a:ext uri="{FF2B5EF4-FFF2-40B4-BE49-F238E27FC236}">
                <a16:creationId xmlns:a16="http://schemas.microsoft.com/office/drawing/2014/main" id="{284C079A-9E24-2241-8116-8240FDBF2C00}"/>
              </a:ext>
            </a:extLst>
          </p:cNvPr>
          <p:cNvSpPr txBox="1">
            <a:spLocks/>
          </p:cNvSpPr>
          <p:nvPr userDrawn="1"/>
        </p:nvSpPr>
        <p:spPr>
          <a:xfrm>
            <a:off x="542291" y="6356351"/>
            <a:ext cx="311784" cy="189231"/>
          </a:xfrm>
          <a:prstGeom prst="rect">
            <a:avLst/>
          </a:prstGeom>
        </p:spPr>
        <p:txBody>
          <a:bodyPr lIns="0" anchor="ctr"/>
          <a:lstStyle>
            <a:defPPr>
              <a:defRPr lang="en-US"/>
            </a:defPPr>
            <a:lvl1pPr marL="0" algn="l" defTabSz="914377" rtl="0" eaLnBrk="1" latinLnBrk="0" hangingPunct="1">
              <a:defRPr sz="1800" kern="1200">
                <a:solidFill>
                  <a:schemeClr val="accent4"/>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l"/>
            <a:fld id="{AFB7941B-64BF-9D44-BB48-81CE7C26A230}" type="slidenum">
              <a:rPr lang="en-US" sz="800" smtClean="0"/>
              <a:pPr algn="l"/>
              <a:t>‹#›</a:t>
            </a:fld>
            <a:endParaRPr lang="en-US" sz="800" dirty="0"/>
          </a:p>
        </p:txBody>
      </p:sp>
      <p:sp>
        <p:nvSpPr>
          <p:cNvPr id="4" name="MSIPCMContentMarking" descr="{&quot;HashCode&quot;:214762261,&quot;Placement&quot;:&quot;Header&quot;}">
            <a:extLst>
              <a:ext uri="{FF2B5EF4-FFF2-40B4-BE49-F238E27FC236}">
                <a16:creationId xmlns:a16="http://schemas.microsoft.com/office/drawing/2014/main" id="{38DA65D0-1323-4FAE-BD5D-72D49FAE2F80}"/>
              </a:ext>
            </a:extLst>
          </p:cNvPr>
          <p:cNvSpPr txBox="1"/>
          <p:nvPr userDrawn="1"/>
        </p:nvSpPr>
        <p:spPr>
          <a:xfrm>
            <a:off x="0" y="0"/>
            <a:ext cx="1286137" cy="262344"/>
          </a:xfrm>
          <a:prstGeom prst="rect">
            <a:avLst/>
          </a:prstGeom>
          <a:noFill/>
        </p:spPr>
        <p:txBody>
          <a:bodyPr vert="horz" wrap="square" lIns="0" tIns="0" rIns="0" bIns="0" rtlCol="0" anchor="ctr" anchorCtr="1">
            <a:spAutoFit/>
          </a:bodyPr>
          <a:lstStyle/>
          <a:p>
            <a:pPr marL="0" indent="0" algn="l">
              <a:spcBef>
                <a:spcPts val="0"/>
              </a:spcBef>
              <a:spcAft>
                <a:spcPts val="0"/>
              </a:spcAft>
              <a:buFont typeface="Arial" panose="020B0604020202020204" pitchFamily="34" charset="0"/>
              <a:buNone/>
            </a:pPr>
            <a:r>
              <a:rPr lang="en-US" sz="1000">
                <a:solidFill>
                  <a:srgbClr val="000000"/>
                </a:solidFill>
                <a:latin typeface="Calibri" panose="020F0502020204030204" pitchFamily="34" charset="0"/>
              </a:rPr>
              <a:t>Sensitivity: General</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9606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8" r:id="rId3"/>
  </p:sldLayoutIdLst>
  <p:hf hdr="0" dt="0"/>
  <p:txStyles>
    <p:title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p:titleStyle>
    <p:bodyStyle>
      <a:lvl1pPr marL="0" indent="0" algn="l" defTabSz="914377" rtl="0" eaLnBrk="1" latinLnBrk="0" hangingPunct="1">
        <a:lnSpc>
          <a:spcPct val="100000"/>
        </a:lnSpc>
        <a:spcBef>
          <a:spcPts val="1000"/>
        </a:spcBef>
        <a:spcAft>
          <a:spcPts val="600"/>
        </a:spcAft>
        <a:buFont typeface="Arial" panose="020B0604020202020204" pitchFamily="34" charset="0"/>
        <a:buNone/>
        <a:defRPr sz="900" kern="1200">
          <a:solidFill>
            <a:schemeClr val="tx1"/>
          </a:solidFill>
          <a:latin typeface="+mn-lt"/>
          <a:ea typeface="+mn-ea"/>
          <a:cs typeface="+mn-cs"/>
        </a:defRPr>
      </a:lvl1pPr>
      <a:lvl2pPr marL="182880" indent="-182880" algn="l" defTabSz="914377" rtl="0" eaLnBrk="1" latinLnBrk="0" hangingPunct="1">
        <a:lnSpc>
          <a:spcPct val="100000"/>
        </a:lnSpc>
        <a:spcBef>
          <a:spcPts val="0"/>
        </a:spcBef>
        <a:spcAft>
          <a:spcPts val="0"/>
        </a:spcAft>
        <a:buFont typeface="Arial" panose="020B0604020202020204" pitchFamily="34" charset="0"/>
        <a:buChar char="•"/>
        <a:tabLst/>
        <a:defRPr sz="900" kern="1200">
          <a:solidFill>
            <a:schemeClr val="tx1"/>
          </a:solidFill>
          <a:latin typeface="+mn-lt"/>
          <a:ea typeface="+mn-ea"/>
          <a:cs typeface="+mn-cs"/>
        </a:defRPr>
      </a:lvl2pPr>
      <a:lvl3pPr marL="365760" indent="-182880" algn="l" defTabSz="914377" rtl="0" eaLnBrk="1" latinLnBrk="0" hangingPunct="1">
        <a:lnSpc>
          <a:spcPct val="100000"/>
        </a:lnSpc>
        <a:spcBef>
          <a:spcPts val="0"/>
        </a:spcBef>
        <a:spcAft>
          <a:spcPts val="0"/>
        </a:spcAft>
        <a:buFont typeface="Arial" panose="020B0604020202020204" pitchFamily="34" charset="0"/>
        <a:buChar char="•"/>
        <a:tabLst/>
        <a:defRPr sz="900" kern="1200">
          <a:solidFill>
            <a:schemeClr val="tx1"/>
          </a:solidFill>
          <a:latin typeface="+mn-lt"/>
          <a:ea typeface="+mn-ea"/>
          <a:cs typeface="+mn-cs"/>
        </a:defRPr>
      </a:lvl3pPr>
      <a:lvl4pPr marL="548640" indent="-182880" algn="l" defTabSz="914377" rtl="0" eaLnBrk="1" latinLnBrk="0" hangingPunct="1">
        <a:lnSpc>
          <a:spcPct val="100000"/>
        </a:lnSpc>
        <a:spcBef>
          <a:spcPts val="0"/>
        </a:spcBef>
        <a:spcAft>
          <a:spcPts val="0"/>
        </a:spcAft>
        <a:buFont typeface="Arial" panose="020B0604020202020204" pitchFamily="34" charset="0"/>
        <a:buChar char="•"/>
        <a:tabLst/>
        <a:defRPr sz="900" kern="1200">
          <a:solidFill>
            <a:schemeClr val="tx1"/>
          </a:solidFill>
          <a:latin typeface="+mn-lt"/>
          <a:ea typeface="+mn-ea"/>
          <a:cs typeface="+mn-cs"/>
        </a:defRPr>
      </a:lvl4pPr>
      <a:lvl5pPr marL="731520" indent="-182880" algn="l" defTabSz="914377" rtl="0" eaLnBrk="1" latinLnBrk="0" hangingPunct="1">
        <a:lnSpc>
          <a:spcPct val="100000"/>
        </a:lnSpc>
        <a:spcBef>
          <a:spcPts val="0"/>
        </a:spcBef>
        <a:spcAft>
          <a:spcPts val="0"/>
        </a:spcAft>
        <a:buFont typeface="Arial" panose="020B0604020202020204" pitchFamily="34" charset="0"/>
        <a:buChar char="•"/>
        <a:tabLst/>
        <a:defRPr sz="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5" pos="7320" userDrawn="1">
          <p15:clr>
            <a:srgbClr val="F26B43"/>
          </p15:clr>
        </p15:guide>
        <p15:guide id="6" pos="2098" userDrawn="1">
          <p15:clr>
            <a:srgbClr val="F26B43"/>
          </p15:clr>
        </p15:guide>
        <p15:guide id="7" pos="5582" userDrawn="1">
          <p15:clr>
            <a:srgbClr val="F26B43"/>
          </p15:clr>
        </p15:guide>
        <p15:guide id="9" pos="3752" userDrawn="1">
          <p15:clr>
            <a:srgbClr val="F26B43"/>
          </p15:clr>
        </p15:guide>
        <p15:guide id="11" pos="3925" userDrawn="1">
          <p15:clr>
            <a:srgbClr val="F26B43"/>
          </p15:clr>
        </p15:guide>
        <p15:guide id="12" pos="2014" userDrawn="1">
          <p15:clr>
            <a:srgbClr val="F26B43"/>
          </p15:clr>
        </p15:guide>
        <p15:guide id="13" pos="2186" userDrawn="1">
          <p15:clr>
            <a:srgbClr val="F26B43"/>
          </p15:clr>
        </p15:guide>
        <p15:guide id="14" pos="5494" userDrawn="1">
          <p15:clr>
            <a:srgbClr val="F26B43"/>
          </p15:clr>
        </p15:guide>
        <p15:guide id="15" pos="5666" userDrawn="1">
          <p15:clr>
            <a:srgbClr val="F26B43"/>
          </p15:clr>
        </p15:guide>
        <p15:guide id="16" orient="horz" pos="4039" userDrawn="1">
          <p15:clr>
            <a:srgbClr val="F26B43"/>
          </p15:clr>
        </p15:guide>
        <p15:guide id="18" orient="horz" pos="653" userDrawn="1">
          <p15:clr>
            <a:srgbClr val="F26B43"/>
          </p15:clr>
        </p15:guide>
        <p15:guide id="19" orient="horz" pos="379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hyperlink" Target="https://github.com/avi-jit/RateMDs"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14/relationships/chartEx" Target="../charts/chartEx2.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hart" Target="../charts/chart18.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3.211.174.241/home/"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s://www.linkedin.com/in/vignesh-thakkar-3891a411b/" TargetMode="External"/><Relationship Id="rId7" Type="http://schemas.openxmlformats.org/officeDocument/2006/relationships/hyperlink" Target="https://www.linkedin.com/in/utkarsh-dev-311264128/"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hyperlink" Target="https://www.linkedin.com/in/alaparthi-naga-bhaskar-157091188/" TargetMode="External"/><Relationship Id="rId10" Type="http://schemas.openxmlformats.org/officeDocument/2006/relationships/image" Target="../media/image8.jpeg"/><Relationship Id="rId4" Type="http://schemas.openxmlformats.org/officeDocument/2006/relationships/image" Target="../media/image5.png"/><Relationship Id="rId9" Type="http://schemas.openxmlformats.org/officeDocument/2006/relationships/hyperlink" Target="https://www.linkedin.com/in/kumarvishalmas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33.png"/><Relationship Id="rId3" Type="http://schemas.openxmlformats.org/officeDocument/2006/relationships/image" Target="../media/image20.svg"/><Relationship Id="rId21" Type="http://schemas.openxmlformats.org/officeDocument/2006/relationships/image" Target="../media/image36.sv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 Type="http://schemas.openxmlformats.org/officeDocument/2006/relationships/image" Target="../media/image19.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10.svg"/><Relationship Id="rId15" Type="http://schemas.openxmlformats.org/officeDocument/2006/relationships/image" Target="../media/image30.svg"/><Relationship Id="rId10" Type="http://schemas.openxmlformats.org/officeDocument/2006/relationships/image" Target="../media/image25.png"/><Relationship Id="rId19" Type="http://schemas.openxmlformats.org/officeDocument/2006/relationships/image" Target="../media/image34.svg"/><Relationship Id="rId4" Type="http://schemas.openxmlformats.org/officeDocument/2006/relationships/image" Target="../media/image9.png"/><Relationship Id="rId9" Type="http://schemas.openxmlformats.org/officeDocument/2006/relationships/image" Target="../media/image24.sv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EAAE99F-9525-D547-844E-6F5603EB1381}"/>
              </a:ext>
            </a:extLst>
          </p:cNvPr>
          <p:cNvSpPr>
            <a:spLocks noGrp="1"/>
          </p:cNvSpPr>
          <p:nvPr>
            <p:ph type="ctrTitle"/>
          </p:nvPr>
        </p:nvSpPr>
        <p:spPr>
          <a:xfrm>
            <a:off x="90699" y="1275229"/>
            <a:ext cx="9113097" cy="4046579"/>
          </a:xfrm>
        </p:spPr>
        <p:txBody>
          <a:bodyPr/>
          <a:lstStyle/>
          <a:p>
            <a:r>
              <a:rPr lang="en-US" sz="4800" dirty="0">
                <a:solidFill>
                  <a:srgbClr val="203864"/>
                </a:solidFill>
              </a:rPr>
              <a:t>AI-ML Solution Building</a:t>
            </a:r>
            <a:br>
              <a:rPr lang="en-US" sz="4800" dirty="0">
                <a:solidFill>
                  <a:srgbClr val="203864"/>
                </a:solidFill>
              </a:rPr>
            </a:br>
            <a:r>
              <a:rPr lang="en-US" sz="3600" dirty="0">
                <a:solidFill>
                  <a:srgbClr val="203864"/>
                </a:solidFill>
              </a:rPr>
              <a:t>Campus Solutions</a:t>
            </a:r>
            <a:br>
              <a:rPr lang="en-US" sz="3600" dirty="0">
                <a:solidFill>
                  <a:srgbClr val="203864"/>
                </a:solidFill>
              </a:rPr>
            </a:br>
            <a:br>
              <a:rPr lang="en-US" sz="3600" dirty="0">
                <a:solidFill>
                  <a:srgbClr val="203864"/>
                </a:solidFill>
              </a:rPr>
            </a:br>
            <a:br>
              <a:rPr lang="en-US" sz="3600" dirty="0">
                <a:solidFill>
                  <a:srgbClr val="203864"/>
                </a:solidFill>
              </a:rPr>
            </a:br>
            <a:r>
              <a:rPr lang="en-US" sz="3600" dirty="0">
                <a:solidFill>
                  <a:srgbClr val="203864"/>
                </a:solidFill>
              </a:rPr>
              <a:t>TEAM 02</a:t>
            </a:r>
            <a:br>
              <a:rPr lang="en-US" sz="3600" dirty="0">
                <a:solidFill>
                  <a:srgbClr val="203864"/>
                </a:solidFill>
              </a:rPr>
            </a:br>
            <a:r>
              <a:rPr lang="en-US" sz="3600" dirty="0">
                <a:solidFill>
                  <a:srgbClr val="203864"/>
                </a:solidFill>
              </a:rPr>
              <a:t>THEME – PCP Management System</a:t>
            </a:r>
            <a:endParaRPr lang="en-US" sz="3600" dirty="0"/>
          </a:p>
        </p:txBody>
      </p:sp>
      <p:sp>
        <p:nvSpPr>
          <p:cNvPr id="4" name="Text Placeholder">
            <a:extLst>
              <a:ext uri="{FF2B5EF4-FFF2-40B4-BE49-F238E27FC236}">
                <a16:creationId xmlns:a16="http://schemas.microsoft.com/office/drawing/2014/main" id="{CB1E9FB0-8BB8-2B49-BFF3-9BFF7FE421A0}"/>
              </a:ext>
            </a:extLst>
          </p:cNvPr>
          <p:cNvSpPr>
            <a:spLocks noGrp="1"/>
          </p:cNvSpPr>
          <p:nvPr>
            <p:ph type="body" sz="quarter" idx="10"/>
          </p:nvPr>
        </p:nvSpPr>
        <p:spPr>
          <a:xfrm>
            <a:off x="384048" y="5614690"/>
            <a:ext cx="5385816" cy="704088"/>
          </a:xfrm>
        </p:spPr>
        <p:txBody>
          <a:bodyPr/>
          <a:lstStyle/>
          <a:p>
            <a:pPr>
              <a:spcBef>
                <a:spcPts val="0"/>
              </a:spcBef>
            </a:pPr>
            <a:r>
              <a:rPr lang="en-US" b="0" i="1" dirty="0">
                <a:solidFill>
                  <a:srgbClr val="203864"/>
                </a:solidFill>
              </a:rPr>
              <a:t>Utkarsh Dev</a:t>
            </a:r>
          </a:p>
          <a:p>
            <a:pPr>
              <a:spcBef>
                <a:spcPts val="0"/>
              </a:spcBef>
            </a:pPr>
            <a:r>
              <a:rPr lang="en-US" b="0" dirty="0">
                <a:solidFill>
                  <a:srgbClr val="203864"/>
                </a:solidFill>
              </a:rPr>
              <a:t>Sept 2020</a:t>
            </a:r>
          </a:p>
        </p:txBody>
      </p:sp>
    </p:spTree>
    <p:extLst>
      <p:ext uri="{BB962C8B-B14F-4D97-AF65-F5344CB8AC3E}">
        <p14:creationId xmlns:p14="http://schemas.microsoft.com/office/powerpoint/2010/main" val="168477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
            <a:extLst>
              <a:ext uri="{FF2B5EF4-FFF2-40B4-BE49-F238E27FC236}">
                <a16:creationId xmlns:a16="http://schemas.microsoft.com/office/drawing/2014/main" id="{9009AEC1-A44A-4FFA-BF6E-D7C10287A920}"/>
              </a:ext>
            </a:extLst>
          </p:cNvPr>
          <p:cNvGraphicFramePr>
            <a:graphicFrameLocks noGrp="1"/>
          </p:cNvGraphicFramePr>
          <p:nvPr>
            <p:extLst>
              <p:ext uri="{D42A27DB-BD31-4B8C-83A1-F6EECF244321}">
                <p14:modId xmlns:p14="http://schemas.microsoft.com/office/powerpoint/2010/main" val="3657865765"/>
              </p:ext>
            </p:extLst>
          </p:nvPr>
        </p:nvGraphicFramePr>
        <p:xfrm>
          <a:off x="0" y="809483"/>
          <a:ext cx="12192000" cy="5370920"/>
        </p:xfrm>
        <a:graphic>
          <a:graphicData uri="http://schemas.openxmlformats.org/drawingml/2006/table">
            <a:tbl>
              <a:tblPr firstRow="1" bandRow="1"/>
              <a:tblGrid>
                <a:gridCol w="4064000">
                  <a:extLst>
                    <a:ext uri="{9D8B030D-6E8A-4147-A177-3AD203B41FA5}">
                      <a16:colId xmlns:a16="http://schemas.microsoft.com/office/drawing/2014/main" val="3444419534"/>
                    </a:ext>
                  </a:extLst>
                </a:gridCol>
                <a:gridCol w="2032000">
                  <a:extLst>
                    <a:ext uri="{9D8B030D-6E8A-4147-A177-3AD203B41FA5}">
                      <a16:colId xmlns:a16="http://schemas.microsoft.com/office/drawing/2014/main" val="3521453551"/>
                    </a:ext>
                  </a:extLst>
                </a:gridCol>
                <a:gridCol w="2032000">
                  <a:extLst>
                    <a:ext uri="{9D8B030D-6E8A-4147-A177-3AD203B41FA5}">
                      <a16:colId xmlns:a16="http://schemas.microsoft.com/office/drawing/2014/main" val="308759528"/>
                    </a:ext>
                  </a:extLst>
                </a:gridCol>
                <a:gridCol w="4064000">
                  <a:extLst>
                    <a:ext uri="{9D8B030D-6E8A-4147-A177-3AD203B41FA5}">
                      <a16:colId xmlns:a16="http://schemas.microsoft.com/office/drawing/2014/main" val="4239195319"/>
                    </a:ext>
                  </a:extLst>
                </a:gridCol>
              </a:tblGrid>
              <a:tr h="2402357">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200" dirty="0">
                          <a:solidFill>
                            <a:srgbClr val="203864"/>
                          </a:solidFill>
                        </a:rPr>
                        <a:t>The NPI dataset lists providers from all over US …</a:t>
                      </a:r>
                    </a:p>
                  </a:txBody>
                  <a:tcPr marL="0" marR="0" marT="0" marB="0">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gridSpan="2">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200" dirty="0">
                          <a:solidFill>
                            <a:srgbClr val="203864"/>
                          </a:solidFill>
                        </a:rPr>
                        <a:t>… consisting of General Physicians and 8 other specialties …</a:t>
                      </a:r>
                    </a:p>
                  </a:txBody>
                  <a:tcPr marL="0" marR="0" marT="0" marB="0">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hMerge="1">
                  <a:txBody>
                    <a:bodyPr/>
                    <a:lstStyle/>
                    <a:p>
                      <a:endParaRPr lang="en-IN"/>
                    </a:p>
                  </a:txBody>
                  <a:tcPr/>
                </a:tc>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200" dirty="0">
                          <a:solidFill>
                            <a:srgbClr val="203864"/>
                          </a:solidFill>
                        </a:rPr>
                        <a:t>… but there are more males as compared to females</a:t>
                      </a:r>
                    </a:p>
                  </a:txBody>
                  <a:tcPr marL="0" marR="0" marT="0" marB="0">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2420812241"/>
                  </a:ext>
                </a:extLst>
              </a:tr>
              <a:tr h="2968563">
                <a:tc grid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r>
                        <a:rPr lang="en-IN" sz="1200" b="1" dirty="0">
                          <a:solidFill>
                            <a:srgbClr val="203864"/>
                          </a:solidFill>
                        </a:rPr>
                        <a:t>Ratings &amp; Fee, although uniform across specialties, has minor differences …</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hMerge="1">
                  <a:txBody>
                    <a:bodyPr/>
                    <a:lstStyle/>
                    <a:p>
                      <a:endParaRPr lang="en-IN"/>
                    </a:p>
                  </a:txBody>
                  <a:tcPr/>
                </a:tc>
                <a:tc grid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r>
                        <a:rPr lang="en-IN" sz="1200" b="1" dirty="0">
                          <a:solidFill>
                            <a:srgbClr val="203864"/>
                          </a:solidFill>
                        </a:rPr>
                        <a:t>… and we observe a similar patter when it comes to gender</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hMerge="1">
                  <a:txBody>
                    <a:bodyPr/>
                    <a:lstStyle/>
                    <a:p>
                      <a:endParaRPr lang="en-IN"/>
                    </a:p>
                  </a:txBody>
                  <a:tcPr/>
                </a:tc>
                <a:extLst>
                  <a:ext uri="{0D108BD9-81ED-4DB2-BD59-A6C34878D82A}">
                    <a16:rowId xmlns:a16="http://schemas.microsoft.com/office/drawing/2014/main" val="4081086245"/>
                  </a:ext>
                </a:extLst>
              </a:tr>
            </a:tbl>
          </a:graphicData>
        </a:graphic>
      </p:graphicFrame>
      <p:pic>
        <p:nvPicPr>
          <p:cNvPr id="29" name="Picture 28" descr="A screenshot of a cell phone&#10;&#10;Description automatically generated">
            <a:extLst>
              <a:ext uri="{FF2B5EF4-FFF2-40B4-BE49-F238E27FC236}">
                <a16:creationId xmlns:a16="http://schemas.microsoft.com/office/drawing/2014/main" id="{06B7AE6C-1EE8-4473-A863-30B788B5F608}"/>
              </a:ext>
            </a:extLst>
          </p:cNvPr>
          <p:cNvPicPr>
            <a:picLocks noChangeAspect="1"/>
          </p:cNvPicPr>
          <p:nvPr/>
        </p:nvPicPr>
        <p:blipFill rotWithShape="1">
          <a:blip r:embed="rId2">
            <a:extLst>
              <a:ext uri="{28A0092B-C50C-407E-A947-70E740481C1C}">
                <a14:useLocalDpi xmlns:a14="http://schemas.microsoft.com/office/drawing/2010/main" val="0"/>
              </a:ext>
            </a:extLst>
          </a:blip>
          <a:srcRect l="3101" t="21025" r="36899" b="23335"/>
          <a:stretch/>
        </p:blipFill>
        <p:spPr>
          <a:xfrm>
            <a:off x="26388" y="1063860"/>
            <a:ext cx="4045271" cy="2110153"/>
          </a:xfrm>
          <a:prstGeom prst="rect">
            <a:avLst/>
          </a:prstGeom>
        </p:spPr>
      </p:pic>
      <p:graphicFrame>
        <p:nvGraphicFramePr>
          <p:cNvPr id="30" name="Chart 29">
            <a:extLst>
              <a:ext uri="{FF2B5EF4-FFF2-40B4-BE49-F238E27FC236}">
                <a16:creationId xmlns:a16="http://schemas.microsoft.com/office/drawing/2014/main" id="{1AE26D88-3AE5-4387-8E44-0026BA2A0C34}"/>
              </a:ext>
            </a:extLst>
          </p:cNvPr>
          <p:cNvGraphicFramePr>
            <a:graphicFrameLocks/>
          </p:cNvGraphicFramePr>
          <p:nvPr>
            <p:extLst>
              <p:ext uri="{D42A27DB-BD31-4B8C-83A1-F6EECF244321}">
                <p14:modId xmlns:p14="http://schemas.microsoft.com/office/powerpoint/2010/main" val="1332450392"/>
              </p:ext>
            </p:extLst>
          </p:nvPr>
        </p:nvGraphicFramePr>
        <p:xfrm>
          <a:off x="4062879" y="965770"/>
          <a:ext cx="4075048" cy="23395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30">
            <a:extLst>
              <a:ext uri="{FF2B5EF4-FFF2-40B4-BE49-F238E27FC236}">
                <a16:creationId xmlns:a16="http://schemas.microsoft.com/office/drawing/2014/main" id="{DF5B4B3A-7D8B-4DC2-847A-819E46430EF9}"/>
              </a:ext>
            </a:extLst>
          </p:cNvPr>
          <p:cNvGraphicFramePr>
            <a:graphicFrameLocks/>
          </p:cNvGraphicFramePr>
          <p:nvPr>
            <p:extLst>
              <p:ext uri="{D42A27DB-BD31-4B8C-83A1-F6EECF244321}">
                <p14:modId xmlns:p14="http://schemas.microsoft.com/office/powerpoint/2010/main" val="2458835582"/>
              </p:ext>
            </p:extLst>
          </p:nvPr>
        </p:nvGraphicFramePr>
        <p:xfrm>
          <a:off x="8784864" y="1160576"/>
          <a:ext cx="2760198" cy="20134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id="{462EA89D-5447-4A27-8F65-97F496EDBC72}"/>
              </a:ext>
            </a:extLst>
          </p:cNvPr>
          <p:cNvGraphicFramePr>
            <a:graphicFrameLocks/>
          </p:cNvGraphicFramePr>
          <p:nvPr>
            <p:extLst>
              <p:ext uri="{D42A27DB-BD31-4B8C-83A1-F6EECF244321}">
                <p14:modId xmlns:p14="http://schemas.microsoft.com/office/powerpoint/2010/main" val="754068911"/>
              </p:ext>
            </p:extLst>
          </p:nvPr>
        </p:nvGraphicFramePr>
        <p:xfrm>
          <a:off x="6664569" y="3411414"/>
          <a:ext cx="5061145" cy="282233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id="{173F7EB2-81C1-4426-AFC7-AA371BA3BF2B}"/>
              </a:ext>
            </a:extLst>
          </p:cNvPr>
          <p:cNvGraphicFramePr>
            <a:graphicFrameLocks/>
          </p:cNvGraphicFramePr>
          <p:nvPr>
            <p:extLst>
              <p:ext uri="{D42A27DB-BD31-4B8C-83A1-F6EECF244321}">
                <p14:modId xmlns:p14="http://schemas.microsoft.com/office/powerpoint/2010/main" val="4273756070"/>
              </p:ext>
            </p:extLst>
          </p:nvPr>
        </p:nvGraphicFramePr>
        <p:xfrm>
          <a:off x="-105494" y="3411414"/>
          <a:ext cx="6427165" cy="2844604"/>
        </p:xfrm>
        <a:graphic>
          <a:graphicData uri="http://schemas.openxmlformats.org/drawingml/2006/chart">
            <c:chart xmlns:c="http://schemas.openxmlformats.org/drawingml/2006/chart" xmlns:r="http://schemas.openxmlformats.org/officeDocument/2006/relationships" r:id="rId6"/>
          </a:graphicData>
        </a:graphic>
      </p:graphicFrame>
      <p:cxnSp>
        <p:nvCxnSpPr>
          <p:cNvPr id="34" name="Straight Connector 33">
            <a:extLst>
              <a:ext uri="{FF2B5EF4-FFF2-40B4-BE49-F238E27FC236}">
                <a16:creationId xmlns:a16="http://schemas.microsoft.com/office/drawing/2014/main" id="{8387D31F-4FDE-4046-8816-94A35C6F5F1F}"/>
              </a:ext>
            </a:extLst>
          </p:cNvPr>
          <p:cNvCxnSpPr>
            <a:cxnSpLocks/>
          </p:cNvCxnSpPr>
          <p:nvPr/>
        </p:nvCxnSpPr>
        <p:spPr>
          <a:xfrm>
            <a:off x="0" y="1036796"/>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35" name="Straight Connector 34">
            <a:extLst>
              <a:ext uri="{FF2B5EF4-FFF2-40B4-BE49-F238E27FC236}">
                <a16:creationId xmlns:a16="http://schemas.microsoft.com/office/drawing/2014/main" id="{7C7AF1F2-12F2-4E86-A195-CCF6247D38D5}"/>
              </a:ext>
            </a:extLst>
          </p:cNvPr>
          <p:cNvCxnSpPr>
            <a:cxnSpLocks/>
          </p:cNvCxnSpPr>
          <p:nvPr/>
        </p:nvCxnSpPr>
        <p:spPr>
          <a:xfrm>
            <a:off x="0" y="3464518"/>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36" name="Straight Connector 35">
            <a:extLst>
              <a:ext uri="{FF2B5EF4-FFF2-40B4-BE49-F238E27FC236}">
                <a16:creationId xmlns:a16="http://schemas.microsoft.com/office/drawing/2014/main" id="{FF43D277-3786-4993-9AB3-6F1B2D1A8B70}"/>
              </a:ext>
            </a:extLst>
          </p:cNvPr>
          <p:cNvCxnSpPr>
            <a:cxnSpLocks/>
          </p:cNvCxnSpPr>
          <p:nvPr/>
        </p:nvCxnSpPr>
        <p:spPr>
          <a:xfrm>
            <a:off x="6268609" y="3464518"/>
            <a:ext cx="0" cy="2715885"/>
          </a:xfrm>
          <a:prstGeom prst="line">
            <a:avLst/>
          </a:prstGeom>
          <a:noFill/>
          <a:ln w="19050" cap="flat" cmpd="sng" algn="ctr">
            <a:solidFill>
              <a:srgbClr val="4472C4"/>
            </a:solidFill>
            <a:prstDash val="dash"/>
            <a:round/>
            <a:headEnd type="none" w="med" len="med"/>
            <a:tailEnd type="none" w="med" len="med"/>
          </a:ln>
          <a:effectLst/>
        </p:spPr>
      </p:cxnSp>
      <p:cxnSp>
        <p:nvCxnSpPr>
          <p:cNvPr id="37" name="Straight Connector 36">
            <a:extLst>
              <a:ext uri="{FF2B5EF4-FFF2-40B4-BE49-F238E27FC236}">
                <a16:creationId xmlns:a16="http://schemas.microsoft.com/office/drawing/2014/main" id="{778DC864-1528-49CC-812F-7C84B1AEDAE5}"/>
              </a:ext>
            </a:extLst>
          </p:cNvPr>
          <p:cNvCxnSpPr>
            <a:cxnSpLocks/>
          </p:cNvCxnSpPr>
          <p:nvPr/>
        </p:nvCxnSpPr>
        <p:spPr>
          <a:xfrm>
            <a:off x="4108635" y="1036796"/>
            <a:ext cx="0" cy="2137217"/>
          </a:xfrm>
          <a:prstGeom prst="line">
            <a:avLst/>
          </a:prstGeom>
          <a:noFill/>
          <a:ln w="19050" cap="flat" cmpd="sng" algn="ctr">
            <a:solidFill>
              <a:srgbClr val="4472C4"/>
            </a:solidFill>
            <a:prstDash val="dash"/>
            <a:round/>
            <a:headEnd type="none" w="med" len="med"/>
            <a:tailEnd type="none" w="med" len="med"/>
          </a:ln>
          <a:effectLst/>
        </p:spPr>
      </p:cxnSp>
      <p:cxnSp>
        <p:nvCxnSpPr>
          <p:cNvPr id="38" name="Straight Connector 37">
            <a:extLst>
              <a:ext uri="{FF2B5EF4-FFF2-40B4-BE49-F238E27FC236}">
                <a16:creationId xmlns:a16="http://schemas.microsoft.com/office/drawing/2014/main" id="{E6E94CEA-4900-4BB7-8F83-E509DAE9F889}"/>
              </a:ext>
            </a:extLst>
          </p:cNvPr>
          <p:cNvCxnSpPr>
            <a:cxnSpLocks/>
          </p:cNvCxnSpPr>
          <p:nvPr/>
        </p:nvCxnSpPr>
        <p:spPr>
          <a:xfrm>
            <a:off x="8173617" y="1036796"/>
            <a:ext cx="0" cy="2137217"/>
          </a:xfrm>
          <a:prstGeom prst="line">
            <a:avLst/>
          </a:prstGeom>
          <a:noFill/>
          <a:ln w="19050" cap="flat" cmpd="sng" algn="ctr">
            <a:solidFill>
              <a:srgbClr val="4472C4"/>
            </a:solidFill>
            <a:prstDash val="dash"/>
            <a:round/>
            <a:headEnd type="none" w="med" len="med"/>
            <a:tailEnd type="none" w="med" len="med"/>
          </a:ln>
          <a:effectLst/>
        </p:spPr>
      </p:cxnSp>
      <p:sp>
        <p:nvSpPr>
          <p:cNvPr id="40" name="Title 1">
            <a:extLst>
              <a:ext uri="{FF2B5EF4-FFF2-40B4-BE49-F238E27FC236}">
                <a16:creationId xmlns:a16="http://schemas.microsoft.com/office/drawing/2014/main" id="{45C56F99-E26C-48AE-8F17-403875D11CDC}"/>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The National Provider Identifier (NPI) Dataset</a:t>
            </a:r>
          </a:p>
        </p:txBody>
      </p:sp>
      <p:sp>
        <p:nvSpPr>
          <p:cNvPr id="41" name="TextBox 40">
            <a:extLst>
              <a:ext uri="{FF2B5EF4-FFF2-40B4-BE49-F238E27FC236}">
                <a16:creationId xmlns:a16="http://schemas.microsoft.com/office/drawing/2014/main" id="{0A9C1F10-1AB8-4046-9720-51F70634272B}"/>
              </a:ext>
            </a:extLst>
          </p:cNvPr>
          <p:cNvSpPr txBox="1"/>
          <p:nvPr/>
        </p:nvSpPr>
        <p:spPr>
          <a:xfrm>
            <a:off x="8801086" y="6384752"/>
            <a:ext cx="3469219" cy="246221"/>
          </a:xfrm>
          <a:prstGeom prst="rect">
            <a:avLst/>
          </a:prstGeom>
          <a:noFill/>
        </p:spPr>
        <p:txBody>
          <a:bodyPr wrap="none" rtlCol="0">
            <a:spAutoFit/>
          </a:bodyPr>
          <a:lstStyle/>
          <a:p>
            <a:pPr defTabSz="914400"/>
            <a:r>
              <a:rPr lang="en-IN" sz="1000" dirty="0">
                <a:solidFill>
                  <a:srgbClr val="4472C4">
                    <a:lumMod val="50000"/>
                  </a:srgbClr>
                </a:solidFill>
                <a:latin typeface="Calibri" panose="020F0502020204030204"/>
              </a:rPr>
              <a:t>Sources : Physicians and Other Supplier Data CY 2017, CMS.gov</a:t>
            </a:r>
          </a:p>
        </p:txBody>
      </p:sp>
    </p:spTree>
    <p:extLst>
      <p:ext uri="{BB962C8B-B14F-4D97-AF65-F5344CB8AC3E}">
        <p14:creationId xmlns:p14="http://schemas.microsoft.com/office/powerpoint/2010/main" val="201511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6C4AB1-35C2-4CCC-8286-DDC56DC54CEF}"/>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Functional Details – PCP Recommendation System</a:t>
            </a:r>
          </a:p>
        </p:txBody>
      </p:sp>
      <p:graphicFrame>
        <p:nvGraphicFramePr>
          <p:cNvPr id="6" name="Table 2">
            <a:extLst>
              <a:ext uri="{FF2B5EF4-FFF2-40B4-BE49-F238E27FC236}">
                <a16:creationId xmlns:a16="http://schemas.microsoft.com/office/drawing/2014/main" id="{145DF08A-5294-4C79-B5AA-143FEFE80224}"/>
              </a:ext>
            </a:extLst>
          </p:cNvPr>
          <p:cNvGraphicFramePr>
            <a:graphicFrameLocks noGrp="1"/>
          </p:cNvGraphicFramePr>
          <p:nvPr>
            <p:extLst>
              <p:ext uri="{D42A27DB-BD31-4B8C-83A1-F6EECF244321}">
                <p14:modId xmlns:p14="http://schemas.microsoft.com/office/powerpoint/2010/main" val="1138781591"/>
              </p:ext>
            </p:extLst>
          </p:nvPr>
        </p:nvGraphicFramePr>
        <p:xfrm>
          <a:off x="0" y="826480"/>
          <a:ext cx="12192000" cy="5345719"/>
        </p:xfrm>
        <a:graphic>
          <a:graphicData uri="http://schemas.openxmlformats.org/drawingml/2006/table">
            <a:tbl>
              <a:tblPr firstRow="1" bandRow="1"/>
              <a:tblGrid>
                <a:gridCol w="2734408">
                  <a:extLst>
                    <a:ext uri="{9D8B030D-6E8A-4147-A177-3AD203B41FA5}">
                      <a16:colId xmlns:a16="http://schemas.microsoft.com/office/drawing/2014/main" val="3123872417"/>
                    </a:ext>
                  </a:extLst>
                </a:gridCol>
                <a:gridCol w="3657600">
                  <a:extLst>
                    <a:ext uri="{9D8B030D-6E8A-4147-A177-3AD203B41FA5}">
                      <a16:colId xmlns:a16="http://schemas.microsoft.com/office/drawing/2014/main" val="3930666735"/>
                    </a:ext>
                  </a:extLst>
                </a:gridCol>
                <a:gridCol w="5799992">
                  <a:extLst>
                    <a:ext uri="{9D8B030D-6E8A-4147-A177-3AD203B41FA5}">
                      <a16:colId xmlns:a16="http://schemas.microsoft.com/office/drawing/2014/main" val="2207938216"/>
                    </a:ext>
                  </a:extLst>
                </a:gridCol>
              </a:tblGrid>
              <a:tr h="2388130">
                <a:tc gridSpan="3">
                  <a:txBody>
                    <a:bodyPr/>
                    <a:lstStyle>
                      <a:lvl1pPr marL="0" algn="l" defTabSz="914377" rtl="0" eaLnBrk="1" latinLnBrk="0" hangingPunct="1">
                        <a:defRPr sz="1800" b="1" kern="1200">
                          <a:solidFill>
                            <a:schemeClr val="dk1"/>
                          </a:solidFill>
                          <a:latin typeface="Calibri" panose="020F0502020204030204"/>
                        </a:defRPr>
                      </a:lvl1pPr>
                      <a:lvl2pPr marL="457189" algn="l" defTabSz="914377" rtl="0" eaLnBrk="1" latinLnBrk="0" hangingPunct="1">
                        <a:defRPr sz="1800" b="1" kern="1200">
                          <a:solidFill>
                            <a:schemeClr val="dk1"/>
                          </a:solidFill>
                          <a:latin typeface="Calibri" panose="020F0502020204030204"/>
                        </a:defRPr>
                      </a:lvl2pPr>
                      <a:lvl3pPr marL="914377" algn="l" defTabSz="914377" rtl="0" eaLnBrk="1" latinLnBrk="0" hangingPunct="1">
                        <a:defRPr sz="1800" b="1" kern="1200">
                          <a:solidFill>
                            <a:schemeClr val="dk1"/>
                          </a:solidFill>
                          <a:latin typeface="Calibri" panose="020F0502020204030204"/>
                        </a:defRPr>
                      </a:lvl3pPr>
                      <a:lvl4pPr marL="1371566" algn="l" defTabSz="914377" rtl="0" eaLnBrk="1" latinLnBrk="0" hangingPunct="1">
                        <a:defRPr sz="1800" b="1" kern="1200">
                          <a:solidFill>
                            <a:schemeClr val="dk1"/>
                          </a:solidFill>
                          <a:latin typeface="Calibri" panose="020F0502020204030204"/>
                        </a:defRPr>
                      </a:lvl4pPr>
                      <a:lvl5pPr marL="1828754" algn="l" defTabSz="914377" rtl="0" eaLnBrk="1" latinLnBrk="0" hangingPunct="1">
                        <a:defRPr sz="1800" b="1" kern="1200">
                          <a:solidFill>
                            <a:schemeClr val="dk1"/>
                          </a:solidFill>
                          <a:latin typeface="Calibri" panose="020F0502020204030204"/>
                        </a:defRPr>
                      </a:lvl5pPr>
                      <a:lvl6pPr marL="2285943" algn="l" defTabSz="914377" rtl="0" eaLnBrk="1" latinLnBrk="0" hangingPunct="1">
                        <a:defRPr sz="1800" b="1" kern="1200">
                          <a:solidFill>
                            <a:schemeClr val="dk1"/>
                          </a:solidFill>
                          <a:latin typeface="Calibri" panose="020F0502020204030204"/>
                        </a:defRPr>
                      </a:lvl6pPr>
                      <a:lvl7pPr marL="2743131" algn="l" defTabSz="914377" rtl="0" eaLnBrk="1" latinLnBrk="0" hangingPunct="1">
                        <a:defRPr sz="1800" b="1" kern="1200">
                          <a:solidFill>
                            <a:schemeClr val="dk1"/>
                          </a:solidFill>
                          <a:latin typeface="Calibri" panose="020F0502020204030204"/>
                        </a:defRPr>
                      </a:lvl7pPr>
                      <a:lvl8pPr marL="3200320" algn="l" defTabSz="914377" rtl="0" eaLnBrk="1" latinLnBrk="0" hangingPunct="1">
                        <a:defRPr sz="1800" b="1" kern="1200">
                          <a:solidFill>
                            <a:schemeClr val="dk1"/>
                          </a:solidFill>
                          <a:latin typeface="Calibri" panose="020F0502020204030204"/>
                        </a:defRPr>
                      </a:lvl8pPr>
                      <a:lvl9pPr marL="3657509" algn="l" defTabSz="914377" rtl="0" eaLnBrk="1" latinLnBrk="0" hangingPunct="1">
                        <a:defRPr sz="1800" b="1" kern="1200">
                          <a:solidFill>
                            <a:schemeClr val="dk1"/>
                          </a:solidFill>
                          <a:latin typeface="Calibri" panose="020F0502020204030204"/>
                        </a:defRPr>
                      </a:lvl9pPr>
                    </a:lstStyle>
                    <a:p>
                      <a:pPr algn="ctr"/>
                      <a:r>
                        <a:rPr lang="en-IN" sz="1200" dirty="0">
                          <a:solidFill>
                            <a:srgbClr val="203864"/>
                          </a:solidFill>
                        </a:rPr>
                        <a:t>The PCP Recommendation Model</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hMerge="1">
                  <a:txBody>
                    <a:bodyPr/>
                    <a:lstStyle/>
                    <a:p>
                      <a:endParaRPr lang="en-IN"/>
                    </a:p>
                  </a:txBody>
                  <a:tcPr/>
                </a:tc>
                <a:tc hMerge="1">
                  <a:txBody>
                    <a:bodyPr/>
                    <a:lstStyle/>
                    <a:p>
                      <a:endParaRPr lang="en-IN" dirty="0"/>
                    </a:p>
                  </a:txBody>
                  <a:tcPr>
                    <a:solidFill>
                      <a:schemeClr val="bg1"/>
                    </a:solidFill>
                  </a:tcPr>
                </a:tc>
                <a:extLst>
                  <a:ext uri="{0D108BD9-81ED-4DB2-BD59-A6C34878D82A}">
                    <a16:rowId xmlns:a16="http://schemas.microsoft.com/office/drawing/2014/main" val="232065867"/>
                  </a:ext>
                </a:extLst>
              </a:tr>
              <a:tr h="2957589">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Model Training</a:t>
                      </a:r>
                    </a:p>
                    <a:p>
                      <a:pPr algn="ctr"/>
                      <a:endParaRPr lang="en-IN" sz="1200" b="1" dirty="0">
                        <a:solidFill>
                          <a:srgbClr val="203864"/>
                        </a:solidFill>
                      </a:endParaRPr>
                    </a:p>
                    <a:p>
                      <a:pPr algn="ctr"/>
                      <a:endParaRPr lang="en-IN" sz="1200" b="1" dirty="0">
                        <a:solidFill>
                          <a:srgbClr val="203864"/>
                        </a:solidFill>
                      </a:endParaRPr>
                    </a:p>
                    <a:p>
                      <a:pPr algn="ctr"/>
                      <a:r>
                        <a:rPr lang="en-IN" sz="1200" b="0" dirty="0">
                          <a:solidFill>
                            <a:srgbClr val="203864"/>
                          </a:solidFill>
                        </a:rPr>
                        <a:t>Layers – </a:t>
                      </a:r>
                      <a:r>
                        <a:rPr lang="en-IN" sz="1200" b="1" dirty="0">
                          <a:solidFill>
                            <a:srgbClr val="203864"/>
                          </a:solidFill>
                        </a:rPr>
                        <a:t>(100, 50, 25, 5)</a:t>
                      </a:r>
                    </a:p>
                    <a:p>
                      <a:pPr algn="ctr"/>
                      <a:r>
                        <a:rPr lang="en-IN" sz="1200" b="0" dirty="0">
                          <a:solidFill>
                            <a:srgbClr val="203864"/>
                          </a:solidFill>
                        </a:rPr>
                        <a:t>Optimizer – </a:t>
                      </a:r>
                      <a:r>
                        <a:rPr lang="en-IN" sz="1200" b="1" dirty="0">
                          <a:solidFill>
                            <a:srgbClr val="203864"/>
                          </a:solidFill>
                        </a:rPr>
                        <a:t>Adam</a:t>
                      </a:r>
                    </a:p>
                    <a:p>
                      <a:pPr algn="ctr"/>
                      <a:r>
                        <a:rPr lang="en-IN" sz="1200" b="0" dirty="0" err="1">
                          <a:solidFill>
                            <a:srgbClr val="203864"/>
                          </a:solidFill>
                        </a:rPr>
                        <a:t>Nestrov</a:t>
                      </a:r>
                      <a:r>
                        <a:rPr lang="en-IN" sz="1200" b="0" dirty="0">
                          <a:solidFill>
                            <a:srgbClr val="203864"/>
                          </a:solidFill>
                        </a:rPr>
                        <a:t> Momentum – </a:t>
                      </a:r>
                      <a:r>
                        <a:rPr lang="en-IN" sz="1200" b="1" dirty="0">
                          <a:solidFill>
                            <a:srgbClr val="203864"/>
                          </a:solidFill>
                        </a:rPr>
                        <a:t>0.9</a:t>
                      </a:r>
                    </a:p>
                    <a:p>
                      <a:pPr algn="ctr"/>
                      <a:r>
                        <a:rPr lang="en-IN" sz="1200" b="0" dirty="0">
                          <a:solidFill>
                            <a:srgbClr val="203864"/>
                          </a:solidFill>
                        </a:rPr>
                        <a:t>Learning Rate – </a:t>
                      </a:r>
                      <a:r>
                        <a:rPr lang="en-IN" sz="1200" b="1" dirty="0">
                          <a:solidFill>
                            <a:srgbClr val="203864"/>
                          </a:solidFill>
                        </a:rPr>
                        <a:t>Adaptive</a:t>
                      </a:r>
                    </a:p>
                    <a:p>
                      <a:pPr algn="ctr"/>
                      <a:r>
                        <a:rPr lang="en-IN" sz="1200" b="0" dirty="0">
                          <a:solidFill>
                            <a:srgbClr val="203864"/>
                          </a:solidFill>
                        </a:rPr>
                        <a:t>Activation – </a:t>
                      </a:r>
                      <a:r>
                        <a:rPr lang="en-IN" sz="1200" b="1" dirty="0" err="1">
                          <a:solidFill>
                            <a:srgbClr val="203864"/>
                          </a:solidFill>
                        </a:rPr>
                        <a:t>ReLu</a:t>
                      </a:r>
                      <a:endParaRPr lang="en-IN" sz="1200" b="1" dirty="0">
                        <a:solidFill>
                          <a:srgbClr val="203864"/>
                        </a:solidFill>
                      </a:endParaRPr>
                    </a:p>
                    <a:p>
                      <a:pPr algn="ctr"/>
                      <a:endParaRPr lang="en-IN" sz="1200" b="0" dirty="0">
                        <a:solidFill>
                          <a:srgbClr val="203864"/>
                        </a:solidFill>
                      </a:endParaRPr>
                    </a:p>
                    <a:p>
                      <a:pPr algn="ctr"/>
                      <a:endParaRPr lang="en-IN" sz="1200" b="0" dirty="0">
                        <a:solidFill>
                          <a:srgbClr val="203864"/>
                        </a:solidFill>
                      </a:endParaRPr>
                    </a:p>
                    <a:p>
                      <a:pPr algn="ctr"/>
                      <a:endParaRPr lang="en-IN" sz="1200" b="0" dirty="0">
                        <a:solidFill>
                          <a:srgbClr val="203864"/>
                        </a:solidFill>
                      </a:endParaRPr>
                    </a:p>
                    <a:p>
                      <a:pPr algn="ctr"/>
                      <a:r>
                        <a:rPr lang="en-IN" sz="1200" b="0" dirty="0">
                          <a:solidFill>
                            <a:srgbClr val="203864"/>
                          </a:solidFill>
                        </a:rPr>
                        <a:t>Training Dataset – </a:t>
                      </a:r>
                      <a:r>
                        <a:rPr lang="en-IN" sz="1200" b="1" dirty="0">
                          <a:solidFill>
                            <a:srgbClr val="203864"/>
                          </a:solidFill>
                        </a:rPr>
                        <a:t>70%</a:t>
                      </a:r>
                    </a:p>
                    <a:p>
                      <a:pPr algn="ctr"/>
                      <a:r>
                        <a:rPr lang="en-IN" sz="1200" b="0" dirty="0">
                          <a:solidFill>
                            <a:srgbClr val="203864"/>
                          </a:solidFill>
                        </a:rPr>
                        <a:t>Validation Dataset – </a:t>
                      </a:r>
                      <a:r>
                        <a:rPr lang="en-IN" sz="1200" b="1" dirty="0">
                          <a:solidFill>
                            <a:srgbClr val="203864"/>
                          </a:solidFill>
                        </a:rPr>
                        <a:t>10%</a:t>
                      </a:r>
                      <a:endParaRPr lang="en-IN" sz="1200" b="0" dirty="0">
                        <a:solidFill>
                          <a:srgbClr val="203864"/>
                        </a:solidFill>
                      </a:endParaRPr>
                    </a:p>
                    <a:p>
                      <a:pPr algn="ctr"/>
                      <a:r>
                        <a:rPr lang="en-IN" sz="1200" b="0" dirty="0">
                          <a:solidFill>
                            <a:srgbClr val="203864"/>
                          </a:solidFill>
                        </a:rPr>
                        <a:t>Testing Dataset – </a:t>
                      </a:r>
                      <a:r>
                        <a:rPr lang="en-IN" sz="1200" b="1" dirty="0">
                          <a:solidFill>
                            <a:srgbClr val="203864"/>
                          </a:solidFill>
                        </a:rPr>
                        <a:t>20%</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PCPs sorting based on score</a:t>
                      </a:r>
                    </a:p>
                    <a:p>
                      <a:pPr algn="ctr"/>
                      <a:endParaRPr lang="en-IN" sz="1200" b="1" dirty="0">
                        <a:solidFill>
                          <a:srgbClr val="203864"/>
                        </a:solidFill>
                      </a:endParaRPr>
                    </a:p>
                    <a:p>
                      <a:pPr algn="ctr"/>
                      <a:endParaRPr lang="en-IN" sz="1200" b="1" dirty="0">
                        <a:solidFill>
                          <a:srgbClr val="203864"/>
                        </a:solidFill>
                      </a:endParaRPr>
                    </a:p>
                    <a:p>
                      <a:pPr algn="ctr"/>
                      <a:r>
                        <a:rPr lang="en-IN" sz="1200" b="1" dirty="0">
                          <a:solidFill>
                            <a:srgbClr val="203864"/>
                          </a:solidFill>
                        </a:rPr>
                        <a:t>Score = Distance – 2*Rating</a:t>
                      </a:r>
                    </a:p>
                    <a:p>
                      <a:pPr algn="ctr"/>
                      <a:endParaRPr lang="en-IN" sz="1200" b="0" dirty="0">
                        <a:solidFill>
                          <a:srgbClr val="203864"/>
                        </a:solidFill>
                      </a:endParaRPr>
                    </a:p>
                    <a:p>
                      <a:pPr algn="ctr"/>
                      <a:endParaRPr lang="en-IN" sz="1200" b="0" dirty="0">
                        <a:solidFill>
                          <a:srgbClr val="203864"/>
                        </a:solidFill>
                      </a:endParaRPr>
                    </a:p>
                    <a:p>
                      <a:pPr algn="ctr"/>
                      <a:endParaRPr lang="en-IN" sz="1200" b="0" dirty="0">
                        <a:solidFill>
                          <a:srgbClr val="203864"/>
                        </a:solidFill>
                      </a:endParaRPr>
                    </a:p>
                    <a:p>
                      <a:pPr algn="ctr"/>
                      <a:r>
                        <a:rPr lang="en-IN" sz="1200" b="0" dirty="0">
                          <a:solidFill>
                            <a:srgbClr val="203864"/>
                          </a:solidFill>
                        </a:rPr>
                        <a:t>Distance          Score</a:t>
                      </a:r>
                    </a:p>
                    <a:p>
                      <a:pPr algn="ctr"/>
                      <a:endParaRPr lang="en-IN" sz="1200" b="0" dirty="0">
                        <a:solidFill>
                          <a:srgbClr val="203864"/>
                        </a:solidFill>
                      </a:endParaRPr>
                    </a:p>
                    <a:p>
                      <a:pPr algn="ctr"/>
                      <a:r>
                        <a:rPr lang="en-IN" sz="1200" b="0" dirty="0">
                          <a:solidFill>
                            <a:srgbClr val="203864"/>
                          </a:solidFill>
                        </a:rPr>
                        <a:t>Rating          Score</a:t>
                      </a:r>
                    </a:p>
                    <a:p>
                      <a:pPr algn="ctr"/>
                      <a:endParaRPr lang="en-IN" sz="1200" b="0" dirty="0">
                        <a:solidFill>
                          <a:srgbClr val="203864"/>
                        </a:solidFill>
                      </a:endParaRPr>
                    </a:p>
                    <a:p>
                      <a:pPr algn="ctr"/>
                      <a:endParaRPr lang="en-IN" sz="1200" b="1" dirty="0">
                        <a:solidFill>
                          <a:srgbClr val="203864"/>
                        </a:solidFill>
                      </a:endParaRPr>
                    </a:p>
                    <a:p>
                      <a:pPr algn="ctr"/>
                      <a:r>
                        <a:rPr lang="en-IN" sz="1200" b="0" dirty="0">
                          <a:solidFill>
                            <a:srgbClr val="203864"/>
                          </a:solidFill>
                        </a:rPr>
                        <a:t>It makes sense to go to a doctor who is a little further if the doctor is better rated as compared to a doctor who is nearby and rated poorly</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Model Comparison</a:t>
                      </a:r>
                      <a:endParaRPr lang="en-IN" sz="1200" b="0" dirty="0">
                        <a:solidFill>
                          <a:srgbClr val="203864"/>
                        </a:solidFill>
                      </a:endParaRP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038518147"/>
                  </a:ext>
                </a:extLst>
              </a:tr>
            </a:tbl>
          </a:graphicData>
        </a:graphic>
      </p:graphicFrame>
      <p:pic>
        <p:nvPicPr>
          <p:cNvPr id="7" name="Picture 6" descr="A picture containing flower&#10;&#10;Description automatically generated">
            <a:extLst>
              <a:ext uri="{FF2B5EF4-FFF2-40B4-BE49-F238E27FC236}">
                <a16:creationId xmlns:a16="http://schemas.microsoft.com/office/drawing/2014/main" id="{042A8C3F-3A01-4859-A70C-D20D7B8D8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61" y="1131635"/>
            <a:ext cx="9439275" cy="2009775"/>
          </a:xfrm>
          <a:prstGeom prst="rect">
            <a:avLst/>
          </a:prstGeom>
        </p:spPr>
      </p:pic>
      <p:graphicFrame>
        <p:nvGraphicFramePr>
          <p:cNvPr id="8" name="Chart 7">
            <a:extLst>
              <a:ext uri="{FF2B5EF4-FFF2-40B4-BE49-F238E27FC236}">
                <a16:creationId xmlns:a16="http://schemas.microsoft.com/office/drawing/2014/main" id="{6F5F485D-5C8A-4FC9-984A-FBA7BEA78226}"/>
              </a:ext>
            </a:extLst>
          </p:cNvPr>
          <p:cNvGraphicFramePr>
            <a:graphicFrameLocks/>
          </p:cNvGraphicFramePr>
          <p:nvPr>
            <p:extLst>
              <p:ext uri="{D42A27DB-BD31-4B8C-83A1-F6EECF244321}">
                <p14:modId xmlns:p14="http://schemas.microsoft.com/office/powerpoint/2010/main" val="1581690245"/>
              </p:ext>
            </p:extLst>
          </p:nvPr>
        </p:nvGraphicFramePr>
        <p:xfrm>
          <a:off x="6611815" y="3472960"/>
          <a:ext cx="5354516"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Arrow Connector 8">
            <a:extLst>
              <a:ext uri="{FF2B5EF4-FFF2-40B4-BE49-F238E27FC236}">
                <a16:creationId xmlns:a16="http://schemas.microsoft.com/office/drawing/2014/main" id="{AE12EA5D-E46C-4EA1-A166-DBE383C84486}"/>
              </a:ext>
            </a:extLst>
          </p:cNvPr>
          <p:cNvCxnSpPr>
            <a:cxnSpLocks/>
          </p:cNvCxnSpPr>
          <p:nvPr/>
        </p:nvCxnSpPr>
        <p:spPr>
          <a:xfrm>
            <a:off x="4574930" y="4545629"/>
            <a:ext cx="0" cy="211015"/>
          </a:xfrm>
          <a:prstGeom prst="straightConnector1">
            <a:avLst/>
          </a:prstGeom>
          <a:noFill/>
          <a:ln w="19050" cap="flat" cmpd="sng" algn="ctr">
            <a:solidFill>
              <a:srgbClr val="4472C4"/>
            </a:solidFill>
            <a:prstDash val="solid"/>
            <a:miter lim="800000"/>
            <a:tailEnd type="triangle"/>
          </a:ln>
          <a:effectLst/>
        </p:spPr>
      </p:cxnSp>
      <p:cxnSp>
        <p:nvCxnSpPr>
          <p:cNvPr id="10" name="Straight Arrow Connector 9">
            <a:extLst>
              <a:ext uri="{FF2B5EF4-FFF2-40B4-BE49-F238E27FC236}">
                <a16:creationId xmlns:a16="http://schemas.microsoft.com/office/drawing/2014/main" id="{4E973D62-4EB2-4B0C-BC66-4482B1B2E630}"/>
              </a:ext>
            </a:extLst>
          </p:cNvPr>
          <p:cNvCxnSpPr>
            <a:cxnSpLocks/>
          </p:cNvCxnSpPr>
          <p:nvPr/>
        </p:nvCxnSpPr>
        <p:spPr>
          <a:xfrm>
            <a:off x="5287112" y="4554421"/>
            <a:ext cx="0" cy="211015"/>
          </a:xfrm>
          <a:prstGeom prst="straightConnector1">
            <a:avLst/>
          </a:prstGeom>
          <a:noFill/>
          <a:ln w="19050" cap="flat" cmpd="sng" algn="ctr">
            <a:solidFill>
              <a:srgbClr val="4472C4"/>
            </a:solidFill>
            <a:prstDash val="solid"/>
            <a:miter lim="800000"/>
            <a:tailEnd type="triangle"/>
          </a:ln>
          <a:effectLst/>
        </p:spPr>
      </p:cxnSp>
      <p:cxnSp>
        <p:nvCxnSpPr>
          <p:cNvPr id="11" name="Straight Arrow Connector 10">
            <a:extLst>
              <a:ext uri="{FF2B5EF4-FFF2-40B4-BE49-F238E27FC236}">
                <a16:creationId xmlns:a16="http://schemas.microsoft.com/office/drawing/2014/main" id="{EF2BE3FE-30AC-4A25-B085-CB6560EC8656}"/>
              </a:ext>
            </a:extLst>
          </p:cNvPr>
          <p:cNvCxnSpPr>
            <a:cxnSpLocks/>
          </p:cNvCxnSpPr>
          <p:nvPr/>
        </p:nvCxnSpPr>
        <p:spPr>
          <a:xfrm>
            <a:off x="5210914" y="4909044"/>
            <a:ext cx="0" cy="211015"/>
          </a:xfrm>
          <a:prstGeom prst="straightConnector1">
            <a:avLst/>
          </a:prstGeom>
          <a:noFill/>
          <a:ln w="19050" cap="flat" cmpd="sng" algn="ctr">
            <a:solidFill>
              <a:srgbClr val="4472C4"/>
            </a:solidFill>
            <a:prstDash val="solid"/>
            <a:miter lim="800000"/>
            <a:tailEnd type="triangle"/>
          </a:ln>
          <a:effectLst/>
        </p:spPr>
      </p:cxnSp>
      <p:cxnSp>
        <p:nvCxnSpPr>
          <p:cNvPr id="12" name="Straight Arrow Connector 11">
            <a:extLst>
              <a:ext uri="{FF2B5EF4-FFF2-40B4-BE49-F238E27FC236}">
                <a16:creationId xmlns:a16="http://schemas.microsoft.com/office/drawing/2014/main" id="{26E4AC01-DAA2-4F83-8573-3485EEACFC14}"/>
              </a:ext>
            </a:extLst>
          </p:cNvPr>
          <p:cNvCxnSpPr>
            <a:cxnSpLocks/>
          </p:cNvCxnSpPr>
          <p:nvPr/>
        </p:nvCxnSpPr>
        <p:spPr>
          <a:xfrm flipV="1">
            <a:off x="4530969" y="4897321"/>
            <a:ext cx="0" cy="222738"/>
          </a:xfrm>
          <a:prstGeom prst="straightConnector1">
            <a:avLst/>
          </a:prstGeom>
          <a:noFill/>
          <a:ln w="19050" cap="flat" cmpd="sng" algn="ctr">
            <a:solidFill>
              <a:srgbClr val="4472C4"/>
            </a:solidFill>
            <a:prstDash val="solid"/>
            <a:miter lim="800000"/>
            <a:tailEnd type="triangle"/>
          </a:ln>
          <a:effectLst/>
        </p:spPr>
      </p:cxnSp>
      <p:cxnSp>
        <p:nvCxnSpPr>
          <p:cNvPr id="13" name="Straight Connector 12">
            <a:extLst>
              <a:ext uri="{FF2B5EF4-FFF2-40B4-BE49-F238E27FC236}">
                <a16:creationId xmlns:a16="http://schemas.microsoft.com/office/drawing/2014/main" id="{93C38E42-7DFA-4AE1-9EBD-836A96CD4CA1}"/>
              </a:ext>
            </a:extLst>
          </p:cNvPr>
          <p:cNvCxnSpPr>
            <a:cxnSpLocks/>
          </p:cNvCxnSpPr>
          <p:nvPr/>
        </p:nvCxnSpPr>
        <p:spPr>
          <a:xfrm>
            <a:off x="0" y="3483988"/>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14" name="Straight Connector 13">
            <a:extLst>
              <a:ext uri="{FF2B5EF4-FFF2-40B4-BE49-F238E27FC236}">
                <a16:creationId xmlns:a16="http://schemas.microsoft.com/office/drawing/2014/main" id="{73415A18-D304-45EF-BD5F-2D0F896FE850}"/>
              </a:ext>
            </a:extLst>
          </p:cNvPr>
          <p:cNvCxnSpPr>
            <a:cxnSpLocks/>
          </p:cNvCxnSpPr>
          <p:nvPr/>
        </p:nvCxnSpPr>
        <p:spPr>
          <a:xfrm>
            <a:off x="0" y="1087675"/>
            <a:ext cx="12192000" cy="0"/>
          </a:xfrm>
          <a:prstGeom prst="line">
            <a:avLst/>
          </a:prstGeom>
          <a:noFill/>
          <a:ln w="19050" cap="flat" cmpd="sng" algn="ctr">
            <a:solidFill>
              <a:srgbClr val="4472C4"/>
            </a:solidFill>
            <a:prstDash val="dash"/>
            <a:round/>
            <a:headEnd type="none" w="med" len="med"/>
            <a:tailEnd type="none" w="med" len="med"/>
          </a:ln>
          <a:effectLst/>
        </p:spPr>
      </p:cxnSp>
    </p:spTree>
    <p:extLst>
      <p:ext uri="{BB962C8B-B14F-4D97-AF65-F5344CB8AC3E}">
        <p14:creationId xmlns:p14="http://schemas.microsoft.com/office/powerpoint/2010/main" val="29466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297177-F160-4C3D-B0B0-E33129C44D20}"/>
              </a:ext>
            </a:extLst>
          </p:cNvPr>
          <p:cNvPicPr>
            <a:picLocks noChangeAspect="1"/>
          </p:cNvPicPr>
          <p:nvPr/>
        </p:nvPicPr>
        <p:blipFill>
          <a:blip r:embed="rId2"/>
          <a:stretch>
            <a:fillRect/>
          </a:stretch>
        </p:blipFill>
        <p:spPr>
          <a:xfrm>
            <a:off x="0" y="826481"/>
            <a:ext cx="12192000" cy="5354511"/>
          </a:xfrm>
          <a:prstGeom prst="rect">
            <a:avLst/>
          </a:prstGeom>
        </p:spPr>
      </p:pic>
      <p:sp>
        <p:nvSpPr>
          <p:cNvPr id="5" name="Title 1">
            <a:extLst>
              <a:ext uri="{FF2B5EF4-FFF2-40B4-BE49-F238E27FC236}">
                <a16:creationId xmlns:a16="http://schemas.microsoft.com/office/drawing/2014/main" id="{33E19A4C-3DD7-4E5F-938F-BEA2AD31E345}"/>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Functional Details – PCP Change based on Address</a:t>
            </a:r>
          </a:p>
        </p:txBody>
      </p:sp>
      <p:graphicFrame>
        <p:nvGraphicFramePr>
          <p:cNvPr id="7" name="Table 13">
            <a:extLst>
              <a:ext uri="{FF2B5EF4-FFF2-40B4-BE49-F238E27FC236}">
                <a16:creationId xmlns:a16="http://schemas.microsoft.com/office/drawing/2014/main" id="{DD7EADB4-3E04-4CDC-8EBF-692362918727}"/>
              </a:ext>
            </a:extLst>
          </p:cNvPr>
          <p:cNvGraphicFramePr>
            <a:graphicFrameLocks noGrp="1"/>
          </p:cNvGraphicFramePr>
          <p:nvPr>
            <p:extLst>
              <p:ext uri="{D42A27DB-BD31-4B8C-83A1-F6EECF244321}">
                <p14:modId xmlns:p14="http://schemas.microsoft.com/office/powerpoint/2010/main" val="1601987061"/>
              </p:ext>
            </p:extLst>
          </p:nvPr>
        </p:nvGraphicFramePr>
        <p:xfrm>
          <a:off x="915360" y="4275626"/>
          <a:ext cx="2874108" cy="1112520"/>
        </p:xfrm>
        <a:graphic>
          <a:graphicData uri="http://schemas.openxmlformats.org/drawingml/2006/table">
            <a:tbl>
              <a:tblPr firstRow="1" bandRow="1"/>
              <a:tblGrid>
                <a:gridCol w="1213702">
                  <a:extLst>
                    <a:ext uri="{9D8B030D-6E8A-4147-A177-3AD203B41FA5}">
                      <a16:colId xmlns:a16="http://schemas.microsoft.com/office/drawing/2014/main" val="1643059421"/>
                    </a:ext>
                  </a:extLst>
                </a:gridCol>
                <a:gridCol w="1660406">
                  <a:extLst>
                    <a:ext uri="{9D8B030D-6E8A-4147-A177-3AD203B41FA5}">
                      <a16:colId xmlns:a16="http://schemas.microsoft.com/office/drawing/2014/main" val="1992506320"/>
                    </a:ext>
                  </a:extLst>
                </a:gridCol>
              </a:tblGrid>
              <a:tr h="37084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200" dirty="0">
                          <a:solidFill>
                            <a:srgbClr val="203864"/>
                          </a:solidFill>
                        </a:rPr>
                        <a:t>House Address</a:t>
                      </a:r>
                    </a:p>
                  </a:txBody>
                  <a:tcPr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200" b="0" dirty="0">
                          <a:solidFill>
                            <a:srgbClr val="203864"/>
                          </a:solidFill>
                        </a:rPr>
                        <a:t>1901 W Harrison Street</a:t>
                      </a:r>
                    </a:p>
                  </a:txBody>
                  <a:tcPr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1602868177"/>
                  </a:ext>
                </a:extLst>
              </a:tr>
              <a:tr h="37084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City</a:t>
                      </a:r>
                    </a:p>
                  </a:txBody>
                  <a:tcPr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dirty="0">
                          <a:solidFill>
                            <a:srgbClr val="203864"/>
                          </a:solidFill>
                        </a:rPr>
                        <a:t>Chicago</a:t>
                      </a:r>
                    </a:p>
                  </a:txBody>
                  <a:tcPr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035850523"/>
                  </a:ext>
                </a:extLst>
              </a:tr>
              <a:tr h="37084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State</a:t>
                      </a:r>
                    </a:p>
                  </a:txBody>
                  <a:tcPr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dirty="0">
                          <a:solidFill>
                            <a:srgbClr val="203864"/>
                          </a:solidFill>
                        </a:rPr>
                        <a:t>Illinois</a:t>
                      </a:r>
                    </a:p>
                  </a:txBody>
                  <a:tcPr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2500557208"/>
                  </a:ext>
                </a:extLst>
              </a:tr>
            </a:tbl>
          </a:graphicData>
        </a:graphic>
      </p:graphicFrame>
      <p:cxnSp>
        <p:nvCxnSpPr>
          <p:cNvPr id="8" name="Straight Arrow Connector 7">
            <a:extLst>
              <a:ext uri="{FF2B5EF4-FFF2-40B4-BE49-F238E27FC236}">
                <a16:creationId xmlns:a16="http://schemas.microsoft.com/office/drawing/2014/main" id="{69BA5344-284C-42FA-95B5-B339ABF1754D}"/>
              </a:ext>
            </a:extLst>
          </p:cNvPr>
          <p:cNvCxnSpPr>
            <a:cxnSpLocks/>
            <a:stCxn id="7" idx="3"/>
          </p:cNvCxnSpPr>
          <p:nvPr/>
        </p:nvCxnSpPr>
        <p:spPr>
          <a:xfrm>
            <a:off x="3789468" y="4831886"/>
            <a:ext cx="835268" cy="0"/>
          </a:xfrm>
          <a:prstGeom prst="straightConnector1">
            <a:avLst/>
          </a:prstGeom>
          <a:noFill/>
          <a:ln w="19050" cap="flat" cmpd="sng" algn="ctr">
            <a:solidFill>
              <a:srgbClr val="4472C4"/>
            </a:solidFill>
            <a:prstDash val="solid"/>
            <a:miter lim="800000"/>
            <a:tailEnd type="triangle"/>
          </a:ln>
          <a:effectLst/>
        </p:spPr>
      </p:cxnSp>
      <p:pic>
        <p:nvPicPr>
          <p:cNvPr id="9" name="Picture 8">
            <a:extLst>
              <a:ext uri="{FF2B5EF4-FFF2-40B4-BE49-F238E27FC236}">
                <a16:creationId xmlns:a16="http://schemas.microsoft.com/office/drawing/2014/main" id="{360F0A48-F9D6-4FC4-ABFF-5FC45714C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736" y="3894589"/>
            <a:ext cx="1994248" cy="1874593"/>
          </a:xfrm>
          <a:prstGeom prst="rect">
            <a:avLst/>
          </a:prstGeom>
        </p:spPr>
      </p:pic>
      <p:sp>
        <p:nvSpPr>
          <p:cNvPr id="10" name="TextBox 9">
            <a:extLst>
              <a:ext uri="{FF2B5EF4-FFF2-40B4-BE49-F238E27FC236}">
                <a16:creationId xmlns:a16="http://schemas.microsoft.com/office/drawing/2014/main" id="{125E0553-45FD-4B92-A35A-24597EAC5736}"/>
              </a:ext>
            </a:extLst>
          </p:cNvPr>
          <p:cNvSpPr txBox="1"/>
          <p:nvPr/>
        </p:nvSpPr>
        <p:spPr>
          <a:xfrm>
            <a:off x="5055710" y="5769182"/>
            <a:ext cx="1132298" cy="276999"/>
          </a:xfrm>
          <a:prstGeom prst="rect">
            <a:avLst/>
          </a:prstGeom>
          <a:noFill/>
        </p:spPr>
        <p:txBody>
          <a:bodyPr wrap="none" rtlCol="0">
            <a:spAutoFit/>
          </a:bodyPr>
          <a:lstStyle/>
          <a:p>
            <a:pPr algn="ctr" defTabSz="914400"/>
            <a:r>
              <a:rPr lang="en-IN" sz="1200" dirty="0" err="1">
                <a:solidFill>
                  <a:srgbClr val="203864"/>
                </a:solidFill>
                <a:latin typeface="Calibri" panose="020F0502020204030204"/>
              </a:rPr>
              <a:t>GeoPy</a:t>
            </a:r>
            <a:r>
              <a:rPr lang="en-IN" sz="1200" dirty="0">
                <a:solidFill>
                  <a:srgbClr val="203864"/>
                </a:solidFill>
                <a:latin typeface="Calibri" panose="020F0502020204030204"/>
              </a:rPr>
              <a:t> (ArcGIS)</a:t>
            </a:r>
          </a:p>
        </p:txBody>
      </p:sp>
      <p:cxnSp>
        <p:nvCxnSpPr>
          <p:cNvPr id="11" name="Straight Arrow Connector 10">
            <a:extLst>
              <a:ext uri="{FF2B5EF4-FFF2-40B4-BE49-F238E27FC236}">
                <a16:creationId xmlns:a16="http://schemas.microsoft.com/office/drawing/2014/main" id="{62232AAA-AE77-4331-B08B-09C333A0637E}"/>
              </a:ext>
            </a:extLst>
          </p:cNvPr>
          <p:cNvCxnSpPr>
            <a:cxnSpLocks/>
          </p:cNvCxnSpPr>
          <p:nvPr/>
        </p:nvCxnSpPr>
        <p:spPr>
          <a:xfrm>
            <a:off x="6711445" y="4831885"/>
            <a:ext cx="835268" cy="0"/>
          </a:xfrm>
          <a:prstGeom prst="straightConnector1">
            <a:avLst/>
          </a:prstGeom>
          <a:noFill/>
          <a:ln w="19050" cap="flat" cmpd="sng" algn="ctr">
            <a:solidFill>
              <a:srgbClr val="4472C4"/>
            </a:solidFill>
            <a:prstDash val="solid"/>
            <a:miter lim="800000"/>
            <a:tailEnd type="triangle"/>
          </a:ln>
          <a:effectLst/>
        </p:spPr>
      </p:cxnSp>
      <p:graphicFrame>
        <p:nvGraphicFramePr>
          <p:cNvPr id="12" name="Table 24">
            <a:extLst>
              <a:ext uri="{FF2B5EF4-FFF2-40B4-BE49-F238E27FC236}">
                <a16:creationId xmlns:a16="http://schemas.microsoft.com/office/drawing/2014/main" id="{625B30BC-3109-438C-B44D-7CC92912F946}"/>
              </a:ext>
            </a:extLst>
          </p:cNvPr>
          <p:cNvGraphicFramePr>
            <a:graphicFrameLocks noGrp="1"/>
          </p:cNvGraphicFramePr>
          <p:nvPr>
            <p:extLst>
              <p:ext uri="{D42A27DB-BD31-4B8C-83A1-F6EECF244321}">
                <p14:modId xmlns:p14="http://schemas.microsoft.com/office/powerpoint/2010/main" val="1501376614"/>
              </p:ext>
            </p:extLst>
          </p:nvPr>
        </p:nvGraphicFramePr>
        <p:xfrm>
          <a:off x="7639174" y="4461045"/>
          <a:ext cx="1197097" cy="741680"/>
        </p:xfrm>
        <a:graphic>
          <a:graphicData uri="http://schemas.openxmlformats.org/drawingml/2006/table">
            <a:tbl>
              <a:tblPr firstRow="1" bandRow="1"/>
              <a:tblGrid>
                <a:gridCol w="1197097">
                  <a:extLst>
                    <a:ext uri="{9D8B030D-6E8A-4147-A177-3AD203B41FA5}">
                      <a16:colId xmlns:a16="http://schemas.microsoft.com/office/drawing/2014/main" val="3085571309"/>
                    </a:ext>
                  </a:extLst>
                </a:gridCol>
              </a:tblGrid>
              <a:tr h="37084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200" b="1" dirty="0">
                          <a:solidFill>
                            <a:srgbClr val="203864"/>
                          </a:solidFill>
                        </a:rPr>
                        <a:t>Latitude</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890790842"/>
                  </a:ext>
                </a:extLst>
              </a:tr>
              <a:tr h="37084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Longitude</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4056800406"/>
                  </a:ext>
                </a:extLst>
              </a:tr>
            </a:tbl>
          </a:graphicData>
        </a:graphic>
      </p:graphicFrame>
      <p:cxnSp>
        <p:nvCxnSpPr>
          <p:cNvPr id="13" name="Straight Arrow Connector 12">
            <a:extLst>
              <a:ext uri="{FF2B5EF4-FFF2-40B4-BE49-F238E27FC236}">
                <a16:creationId xmlns:a16="http://schemas.microsoft.com/office/drawing/2014/main" id="{6827994D-B4DA-405B-871A-DCC84BDD5DED}"/>
              </a:ext>
            </a:extLst>
          </p:cNvPr>
          <p:cNvCxnSpPr>
            <a:cxnSpLocks/>
          </p:cNvCxnSpPr>
          <p:nvPr/>
        </p:nvCxnSpPr>
        <p:spPr>
          <a:xfrm>
            <a:off x="8947622" y="4831885"/>
            <a:ext cx="835268" cy="0"/>
          </a:xfrm>
          <a:prstGeom prst="straightConnector1">
            <a:avLst/>
          </a:prstGeom>
          <a:noFill/>
          <a:ln w="19050" cap="flat" cmpd="sng" algn="ctr">
            <a:solidFill>
              <a:srgbClr val="4472C4"/>
            </a:solidFill>
            <a:prstDash val="solid"/>
            <a:miter lim="800000"/>
            <a:tailEnd type="triangle"/>
          </a:ln>
          <a:effectLst/>
        </p:spPr>
      </p:cxnSp>
      <p:pic>
        <p:nvPicPr>
          <p:cNvPr id="14" name="Picture 13" descr="A close up of a light&#10;&#10;Description automatically generated">
            <a:extLst>
              <a:ext uri="{FF2B5EF4-FFF2-40B4-BE49-F238E27FC236}">
                <a16:creationId xmlns:a16="http://schemas.microsoft.com/office/drawing/2014/main" id="{6080D829-BC8E-40ED-9B7C-ABCAFD5B0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8877" y="4169839"/>
            <a:ext cx="1324091" cy="1324091"/>
          </a:xfrm>
          <a:prstGeom prst="rect">
            <a:avLst/>
          </a:prstGeom>
        </p:spPr>
      </p:pic>
      <p:cxnSp>
        <p:nvCxnSpPr>
          <p:cNvPr id="15" name="Straight Connector 14">
            <a:extLst>
              <a:ext uri="{FF2B5EF4-FFF2-40B4-BE49-F238E27FC236}">
                <a16:creationId xmlns:a16="http://schemas.microsoft.com/office/drawing/2014/main" id="{8F0CAD95-D7E9-453F-9E1D-BF54E45A6AC2}"/>
              </a:ext>
            </a:extLst>
          </p:cNvPr>
          <p:cNvCxnSpPr>
            <a:cxnSpLocks/>
          </p:cNvCxnSpPr>
          <p:nvPr/>
        </p:nvCxnSpPr>
        <p:spPr>
          <a:xfrm>
            <a:off x="0" y="1098340"/>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D16F7DDC-666B-40D7-8D62-9D236DCA3BA0}"/>
              </a:ext>
            </a:extLst>
          </p:cNvPr>
          <p:cNvCxnSpPr>
            <a:cxnSpLocks/>
          </p:cNvCxnSpPr>
          <p:nvPr/>
        </p:nvCxnSpPr>
        <p:spPr>
          <a:xfrm>
            <a:off x="0" y="3765340"/>
            <a:ext cx="12192000" cy="0"/>
          </a:xfrm>
          <a:prstGeom prst="line">
            <a:avLst/>
          </a:prstGeom>
          <a:noFill/>
          <a:ln w="19050" cap="flat" cmpd="sng" algn="ctr">
            <a:solidFill>
              <a:srgbClr val="4472C4"/>
            </a:solidFill>
            <a:prstDash val="dash"/>
            <a:round/>
            <a:headEnd type="none" w="med" len="med"/>
            <a:tailEnd type="none" w="med" len="med"/>
          </a:ln>
          <a:effectLst/>
        </p:spPr>
      </p:cxnSp>
    </p:spTree>
    <p:extLst>
      <p:ext uri="{BB962C8B-B14F-4D97-AF65-F5344CB8AC3E}">
        <p14:creationId xmlns:p14="http://schemas.microsoft.com/office/powerpoint/2010/main" val="121143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D862A0C-9642-4F92-890F-63895DE0A143}"/>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err="1">
                <a:solidFill>
                  <a:srgbClr val="203864"/>
                </a:solidFill>
              </a:rPr>
              <a:t>RateMD</a:t>
            </a:r>
            <a:r>
              <a:rPr lang="en-IN" sz="2400" dirty="0">
                <a:solidFill>
                  <a:srgbClr val="203864"/>
                </a:solidFill>
              </a:rPr>
              <a:t> Review Dataset</a:t>
            </a:r>
          </a:p>
        </p:txBody>
      </p:sp>
      <p:graphicFrame>
        <p:nvGraphicFramePr>
          <p:cNvPr id="6" name="Table 2">
            <a:extLst>
              <a:ext uri="{FF2B5EF4-FFF2-40B4-BE49-F238E27FC236}">
                <a16:creationId xmlns:a16="http://schemas.microsoft.com/office/drawing/2014/main" id="{D6DEB016-43B3-4F09-A1EF-64F7130DC857}"/>
              </a:ext>
            </a:extLst>
          </p:cNvPr>
          <p:cNvGraphicFramePr>
            <a:graphicFrameLocks noGrp="1"/>
          </p:cNvGraphicFramePr>
          <p:nvPr>
            <p:extLst>
              <p:ext uri="{D42A27DB-BD31-4B8C-83A1-F6EECF244321}">
                <p14:modId xmlns:p14="http://schemas.microsoft.com/office/powerpoint/2010/main" val="3910463428"/>
              </p:ext>
            </p:extLst>
          </p:nvPr>
        </p:nvGraphicFramePr>
        <p:xfrm>
          <a:off x="0" y="826480"/>
          <a:ext cx="12192000" cy="5345720"/>
        </p:xfrm>
        <a:graphic>
          <a:graphicData uri="http://schemas.openxmlformats.org/drawingml/2006/table">
            <a:tbl>
              <a:tblPr firstRow="1" bandRow="1"/>
              <a:tblGrid>
                <a:gridCol w="6096000">
                  <a:extLst>
                    <a:ext uri="{9D8B030D-6E8A-4147-A177-3AD203B41FA5}">
                      <a16:colId xmlns:a16="http://schemas.microsoft.com/office/drawing/2014/main" val="1271455067"/>
                    </a:ext>
                  </a:extLst>
                </a:gridCol>
                <a:gridCol w="6096000">
                  <a:extLst>
                    <a:ext uri="{9D8B030D-6E8A-4147-A177-3AD203B41FA5}">
                      <a16:colId xmlns:a16="http://schemas.microsoft.com/office/drawing/2014/main" val="2786255789"/>
                    </a:ext>
                  </a:extLst>
                </a:gridCol>
              </a:tblGrid>
              <a:tr h="2551261">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200" dirty="0">
                          <a:solidFill>
                            <a:srgbClr val="203864"/>
                          </a:solidFill>
                        </a:rPr>
                        <a:t>Doctor reviews were collected …</a:t>
                      </a:r>
                    </a:p>
                    <a:p>
                      <a:pPr algn="ctr"/>
                      <a:endParaRPr lang="en-IN" sz="1200" dirty="0">
                        <a:solidFill>
                          <a:srgbClr val="203864"/>
                        </a:solidFill>
                      </a:endParaRPr>
                    </a:p>
                    <a:p>
                      <a:pPr marL="171450" indent="-171450" algn="l">
                        <a:buFont typeface="Arial" panose="020B0604020202020204" pitchFamily="34" charset="0"/>
                        <a:buChar char="•"/>
                      </a:pPr>
                      <a:r>
                        <a:rPr lang="en-IN" sz="1200" b="0" dirty="0">
                          <a:solidFill>
                            <a:srgbClr val="203864"/>
                          </a:solidFill>
                        </a:rPr>
                        <a:t>Source : </a:t>
                      </a:r>
                      <a:r>
                        <a:rPr lang="en-IN" sz="1200" b="1" dirty="0">
                          <a:solidFill>
                            <a:srgbClr val="203864"/>
                          </a:solidFill>
                          <a:hlinkClick r:id="rId2">
                            <a:extLst>
                              <a:ext uri="{A12FA001-AC4F-418D-AE19-62706E023703}">
                                <ahyp:hlinkClr xmlns:ahyp="http://schemas.microsoft.com/office/drawing/2018/hyperlinkcolor" val="tx"/>
                              </a:ext>
                            </a:extLst>
                          </a:hlinkClick>
                        </a:rPr>
                        <a:t>https://github.com/avi-jit/RateMDs</a:t>
                      </a:r>
                      <a:endParaRPr lang="en-IN" sz="1200" b="1" dirty="0">
                        <a:solidFill>
                          <a:srgbClr val="203864"/>
                        </a:solidFill>
                      </a:endParaRPr>
                    </a:p>
                    <a:p>
                      <a:pPr marL="171450" indent="-171450" algn="l">
                        <a:buFont typeface="Arial" panose="020B0604020202020204" pitchFamily="34" charset="0"/>
                        <a:buChar char="•"/>
                      </a:pPr>
                      <a:r>
                        <a:rPr lang="en-IN" sz="1200" b="0" dirty="0">
                          <a:solidFill>
                            <a:srgbClr val="203864"/>
                          </a:solidFill>
                        </a:rPr>
                        <a:t>Scraped </a:t>
                      </a:r>
                      <a:r>
                        <a:rPr lang="en-IN" sz="1200" b="0" dirty="0" err="1">
                          <a:solidFill>
                            <a:srgbClr val="203864"/>
                          </a:solidFill>
                        </a:rPr>
                        <a:t>RateMD</a:t>
                      </a:r>
                      <a:r>
                        <a:rPr lang="en-IN" sz="1200" b="0" dirty="0">
                          <a:solidFill>
                            <a:srgbClr val="203864"/>
                          </a:solidFill>
                        </a:rPr>
                        <a:t> to collect review and ratings of doctors</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200" dirty="0">
                          <a:solidFill>
                            <a:srgbClr val="203864"/>
                          </a:solidFill>
                        </a:rPr>
                        <a:t>… and segregated into satisfied or dissatisfied</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1072209980"/>
                  </a:ext>
                </a:extLst>
              </a:tr>
              <a:tr h="2794459">
                <a:tc>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r>
                        <a:rPr lang="en-IN" sz="1200" b="1" dirty="0">
                          <a:solidFill>
                            <a:srgbClr val="203864"/>
                          </a:solidFill>
                        </a:rPr>
                        <a:t>Positive words occur frequently when the patient is satisfied …</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r>
                        <a:rPr lang="en-IN" sz="1200" b="1" dirty="0">
                          <a:solidFill>
                            <a:srgbClr val="203864"/>
                          </a:solidFill>
                        </a:rPr>
                        <a:t>… and negative words when the patient is dissatisfied</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769262250"/>
                  </a:ext>
                </a:extLst>
              </a:tr>
            </a:tbl>
          </a:graphicData>
        </a:graphic>
      </p:graphicFrame>
      <p:grpSp>
        <p:nvGrpSpPr>
          <p:cNvPr id="7" name="Group 6">
            <a:extLst>
              <a:ext uri="{FF2B5EF4-FFF2-40B4-BE49-F238E27FC236}">
                <a16:creationId xmlns:a16="http://schemas.microsoft.com/office/drawing/2014/main" id="{B5DAB8C3-8AEC-41A2-9886-3915469B9D48}"/>
              </a:ext>
            </a:extLst>
          </p:cNvPr>
          <p:cNvGrpSpPr/>
          <p:nvPr/>
        </p:nvGrpSpPr>
        <p:grpSpPr>
          <a:xfrm>
            <a:off x="944457" y="1912037"/>
            <a:ext cx="4268097" cy="1157392"/>
            <a:chOff x="925700" y="1767254"/>
            <a:chExt cx="4268097" cy="1200329"/>
          </a:xfrm>
        </p:grpSpPr>
        <p:sp>
          <p:nvSpPr>
            <p:cNvPr id="8" name="TextBox 7">
              <a:extLst>
                <a:ext uri="{FF2B5EF4-FFF2-40B4-BE49-F238E27FC236}">
                  <a16:creationId xmlns:a16="http://schemas.microsoft.com/office/drawing/2014/main" id="{DC5A36F7-D131-4842-A22B-76F9276FCE7E}"/>
                </a:ext>
              </a:extLst>
            </p:cNvPr>
            <p:cNvSpPr txBox="1"/>
            <p:nvPr/>
          </p:nvSpPr>
          <p:spPr>
            <a:xfrm>
              <a:off x="925700" y="1767254"/>
              <a:ext cx="1296702" cy="1200329"/>
            </a:xfrm>
            <a:prstGeom prst="rect">
              <a:avLst/>
            </a:prstGeom>
            <a:noFill/>
            <a:ln w="19050">
              <a:solidFill>
                <a:srgbClr val="203864"/>
              </a:solidFill>
              <a:prstDash val="dash"/>
            </a:ln>
          </p:spPr>
          <p:txBody>
            <a:bodyPr wrap="none" rtlCol="0">
              <a:spAutoFit/>
            </a:bodyPr>
            <a:lstStyle/>
            <a:p>
              <a:pPr algn="ctr" defTabSz="914400"/>
              <a:r>
                <a:rPr lang="en-IN" sz="1200" b="1" dirty="0">
                  <a:solidFill>
                    <a:srgbClr val="203864"/>
                  </a:solidFill>
                  <a:latin typeface="Calibri" panose="020F0502020204030204"/>
                </a:rPr>
                <a:t>Ratings</a:t>
              </a:r>
            </a:p>
            <a:p>
              <a:pPr algn="ctr" defTabSz="914400"/>
              <a:endParaRPr lang="en-IN" sz="1200" b="1" dirty="0">
                <a:solidFill>
                  <a:srgbClr val="203864"/>
                </a:solidFill>
                <a:latin typeface="Calibri" panose="020F0502020204030204"/>
              </a:endParaRPr>
            </a:p>
            <a:p>
              <a:pPr algn="ctr" defTabSz="914400"/>
              <a:r>
                <a:rPr lang="en-IN" sz="1200" dirty="0">
                  <a:solidFill>
                    <a:srgbClr val="203864"/>
                  </a:solidFill>
                  <a:latin typeface="Calibri" panose="020F0502020204030204"/>
                </a:rPr>
                <a:t>Staff</a:t>
              </a:r>
            </a:p>
            <a:p>
              <a:pPr algn="ctr" defTabSz="914400"/>
              <a:r>
                <a:rPr lang="en-IN" sz="1200" dirty="0">
                  <a:solidFill>
                    <a:srgbClr val="203864"/>
                  </a:solidFill>
                  <a:latin typeface="Calibri" panose="020F0502020204030204"/>
                </a:rPr>
                <a:t>Punctuality</a:t>
              </a:r>
            </a:p>
            <a:p>
              <a:pPr algn="ctr" defTabSz="914400"/>
              <a:r>
                <a:rPr lang="en-IN" sz="1200" dirty="0">
                  <a:solidFill>
                    <a:srgbClr val="203864"/>
                  </a:solidFill>
                  <a:latin typeface="Calibri" panose="020F0502020204030204"/>
                </a:rPr>
                <a:t>Helpfulness</a:t>
              </a:r>
            </a:p>
            <a:p>
              <a:pPr algn="ctr" defTabSz="914400"/>
              <a:r>
                <a:rPr lang="en-IN" sz="1200" dirty="0">
                  <a:solidFill>
                    <a:srgbClr val="203864"/>
                  </a:solidFill>
                  <a:latin typeface="Calibri" panose="020F0502020204030204"/>
                </a:rPr>
                <a:t>Knowledgeability</a:t>
              </a:r>
            </a:p>
          </p:txBody>
        </p:sp>
        <p:sp>
          <p:nvSpPr>
            <p:cNvPr id="9" name="TextBox 8">
              <a:extLst>
                <a:ext uri="{FF2B5EF4-FFF2-40B4-BE49-F238E27FC236}">
                  <a16:creationId xmlns:a16="http://schemas.microsoft.com/office/drawing/2014/main" id="{ABBFC373-46AE-46AE-A558-ABD5DB713C43}"/>
                </a:ext>
              </a:extLst>
            </p:cNvPr>
            <p:cNvSpPr txBox="1"/>
            <p:nvPr/>
          </p:nvSpPr>
          <p:spPr>
            <a:xfrm>
              <a:off x="3567904" y="1951919"/>
              <a:ext cx="1625893" cy="830997"/>
            </a:xfrm>
            <a:prstGeom prst="rect">
              <a:avLst/>
            </a:prstGeom>
            <a:noFill/>
            <a:ln w="19050">
              <a:solidFill>
                <a:srgbClr val="203864"/>
              </a:solidFill>
              <a:prstDash val="dash"/>
            </a:ln>
          </p:spPr>
          <p:txBody>
            <a:bodyPr wrap="none" rtlCol="0">
              <a:spAutoFit/>
            </a:bodyPr>
            <a:lstStyle/>
            <a:p>
              <a:pPr algn="ctr" defTabSz="914400"/>
              <a:r>
                <a:rPr lang="en-IN" sz="1200" b="1" dirty="0">
                  <a:solidFill>
                    <a:srgbClr val="203864"/>
                  </a:solidFill>
                  <a:latin typeface="Calibri" panose="020F0502020204030204"/>
                </a:rPr>
                <a:t>Reviews</a:t>
              </a:r>
            </a:p>
            <a:p>
              <a:pPr algn="ctr" defTabSz="914400"/>
              <a:endParaRPr lang="en-IN" sz="1200" b="1" dirty="0">
                <a:solidFill>
                  <a:srgbClr val="203864"/>
                </a:solidFill>
                <a:latin typeface="Calibri" panose="020F0502020204030204"/>
              </a:endParaRPr>
            </a:p>
            <a:p>
              <a:pPr algn="ctr" defTabSz="914400"/>
              <a:r>
                <a:rPr lang="en-IN" sz="1200" dirty="0">
                  <a:solidFill>
                    <a:srgbClr val="203864"/>
                  </a:solidFill>
                  <a:latin typeface="Calibri" panose="020F0502020204030204"/>
                </a:rPr>
                <a:t>Removed Punctuations</a:t>
              </a:r>
            </a:p>
            <a:p>
              <a:pPr algn="ctr" defTabSz="914400"/>
              <a:r>
                <a:rPr lang="en-IN" sz="1200" dirty="0">
                  <a:solidFill>
                    <a:srgbClr val="203864"/>
                  </a:solidFill>
                  <a:latin typeface="Calibri" panose="020F0502020204030204"/>
                </a:rPr>
                <a:t>Removed Stop words</a:t>
              </a:r>
            </a:p>
          </p:txBody>
        </p:sp>
      </p:grpSp>
      <p:grpSp>
        <p:nvGrpSpPr>
          <p:cNvPr id="10" name="Group 9">
            <a:extLst>
              <a:ext uri="{FF2B5EF4-FFF2-40B4-BE49-F238E27FC236}">
                <a16:creationId xmlns:a16="http://schemas.microsoft.com/office/drawing/2014/main" id="{158E33EF-F7D7-45EF-B409-060F877C709D}"/>
              </a:ext>
            </a:extLst>
          </p:cNvPr>
          <p:cNvGrpSpPr/>
          <p:nvPr/>
        </p:nvGrpSpPr>
        <p:grpSpPr>
          <a:xfrm>
            <a:off x="6496030" y="1277409"/>
            <a:ext cx="5507588" cy="1792020"/>
            <a:chOff x="6560038" y="1046492"/>
            <a:chExt cx="5507588" cy="1858500"/>
          </a:xfrm>
        </p:grpSpPr>
        <p:sp>
          <p:nvSpPr>
            <p:cNvPr id="11" name="TextBox 10">
              <a:extLst>
                <a:ext uri="{FF2B5EF4-FFF2-40B4-BE49-F238E27FC236}">
                  <a16:creationId xmlns:a16="http://schemas.microsoft.com/office/drawing/2014/main" id="{0EDDE99E-834B-4E09-B6AA-D85797BFC63C}"/>
                </a:ext>
              </a:extLst>
            </p:cNvPr>
            <p:cNvSpPr txBox="1"/>
            <p:nvPr/>
          </p:nvSpPr>
          <p:spPr>
            <a:xfrm>
              <a:off x="6560038" y="1046492"/>
              <a:ext cx="1252800" cy="276999"/>
            </a:xfrm>
            <a:prstGeom prst="rect">
              <a:avLst/>
            </a:prstGeom>
            <a:noFill/>
            <a:ln w="19050">
              <a:solidFill>
                <a:srgbClr val="203864"/>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Staff</a:t>
              </a:r>
            </a:p>
          </p:txBody>
        </p:sp>
        <p:sp>
          <p:nvSpPr>
            <p:cNvPr id="12" name="TextBox 11">
              <a:extLst>
                <a:ext uri="{FF2B5EF4-FFF2-40B4-BE49-F238E27FC236}">
                  <a16:creationId xmlns:a16="http://schemas.microsoft.com/office/drawing/2014/main" id="{5F2E55F8-1316-4BCE-9366-F2C8C203B683}"/>
                </a:ext>
              </a:extLst>
            </p:cNvPr>
            <p:cNvSpPr txBox="1"/>
            <p:nvPr/>
          </p:nvSpPr>
          <p:spPr>
            <a:xfrm>
              <a:off x="6560038" y="1573659"/>
              <a:ext cx="1252800" cy="276999"/>
            </a:xfrm>
            <a:prstGeom prst="rect">
              <a:avLst/>
            </a:prstGeom>
            <a:noFill/>
            <a:ln w="19050">
              <a:solidFill>
                <a:srgbClr val="203864"/>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Punctuality</a:t>
              </a:r>
            </a:p>
          </p:txBody>
        </p:sp>
        <p:sp>
          <p:nvSpPr>
            <p:cNvPr id="13" name="TextBox 12">
              <a:extLst>
                <a:ext uri="{FF2B5EF4-FFF2-40B4-BE49-F238E27FC236}">
                  <a16:creationId xmlns:a16="http://schemas.microsoft.com/office/drawing/2014/main" id="{5237D3B0-CF10-4880-B7AA-74344700640A}"/>
                </a:ext>
              </a:extLst>
            </p:cNvPr>
            <p:cNvSpPr txBox="1"/>
            <p:nvPr/>
          </p:nvSpPr>
          <p:spPr>
            <a:xfrm>
              <a:off x="6560038" y="2100826"/>
              <a:ext cx="1252800" cy="276999"/>
            </a:xfrm>
            <a:prstGeom prst="rect">
              <a:avLst/>
            </a:prstGeom>
            <a:noFill/>
            <a:ln w="19050">
              <a:solidFill>
                <a:srgbClr val="203864"/>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Helpfulness</a:t>
              </a:r>
            </a:p>
          </p:txBody>
        </p:sp>
        <p:sp>
          <p:nvSpPr>
            <p:cNvPr id="14" name="TextBox 13">
              <a:extLst>
                <a:ext uri="{FF2B5EF4-FFF2-40B4-BE49-F238E27FC236}">
                  <a16:creationId xmlns:a16="http://schemas.microsoft.com/office/drawing/2014/main" id="{9F4AE018-75DD-4D07-BA23-6A298354C312}"/>
                </a:ext>
              </a:extLst>
            </p:cNvPr>
            <p:cNvSpPr txBox="1"/>
            <p:nvPr/>
          </p:nvSpPr>
          <p:spPr>
            <a:xfrm>
              <a:off x="6560038" y="2627993"/>
              <a:ext cx="1254382" cy="276999"/>
            </a:xfrm>
            <a:prstGeom prst="rect">
              <a:avLst/>
            </a:prstGeom>
            <a:noFill/>
            <a:ln w="19050">
              <a:solidFill>
                <a:srgbClr val="203864"/>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Knowledgeability</a:t>
              </a:r>
            </a:p>
          </p:txBody>
        </p:sp>
        <p:sp>
          <p:nvSpPr>
            <p:cNvPr id="15" name="TextBox 14">
              <a:extLst>
                <a:ext uri="{FF2B5EF4-FFF2-40B4-BE49-F238E27FC236}">
                  <a16:creationId xmlns:a16="http://schemas.microsoft.com/office/drawing/2014/main" id="{6CA8BDBB-3D67-45E4-B818-D29D0B77A916}"/>
                </a:ext>
              </a:extLst>
            </p:cNvPr>
            <p:cNvSpPr txBox="1"/>
            <p:nvPr/>
          </p:nvSpPr>
          <p:spPr>
            <a:xfrm>
              <a:off x="8673305" y="1850658"/>
              <a:ext cx="1252800" cy="276999"/>
            </a:xfrm>
            <a:prstGeom prst="rect">
              <a:avLst/>
            </a:prstGeom>
            <a:noFill/>
            <a:ln w="19050">
              <a:solidFill>
                <a:srgbClr val="203864"/>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Average Ratings </a:t>
              </a:r>
            </a:p>
          </p:txBody>
        </p:sp>
        <p:cxnSp>
          <p:nvCxnSpPr>
            <p:cNvPr id="16" name="Straight Arrow Connector 15">
              <a:extLst>
                <a:ext uri="{FF2B5EF4-FFF2-40B4-BE49-F238E27FC236}">
                  <a16:creationId xmlns:a16="http://schemas.microsoft.com/office/drawing/2014/main" id="{7CA32703-7AAB-4CFF-8B6B-A020B7A06370}"/>
                </a:ext>
              </a:extLst>
            </p:cNvPr>
            <p:cNvCxnSpPr>
              <a:cxnSpLocks/>
            </p:cNvCxnSpPr>
            <p:nvPr/>
          </p:nvCxnSpPr>
          <p:spPr>
            <a:xfrm>
              <a:off x="7812838" y="1184991"/>
              <a:ext cx="860468" cy="612955"/>
            </a:xfrm>
            <a:prstGeom prst="straightConnector1">
              <a:avLst/>
            </a:prstGeom>
            <a:noFill/>
            <a:ln w="19050" cap="flat" cmpd="sng" algn="ctr">
              <a:solidFill>
                <a:srgbClr val="4472C4"/>
              </a:solidFill>
              <a:prstDash val="solid"/>
              <a:miter lim="800000"/>
              <a:tailEnd type="triangle"/>
            </a:ln>
            <a:effectLst/>
          </p:spPr>
        </p:cxnSp>
        <p:cxnSp>
          <p:nvCxnSpPr>
            <p:cNvPr id="17" name="Straight Arrow Connector 16">
              <a:extLst>
                <a:ext uri="{FF2B5EF4-FFF2-40B4-BE49-F238E27FC236}">
                  <a16:creationId xmlns:a16="http://schemas.microsoft.com/office/drawing/2014/main" id="{2C71E97F-5AE2-46F1-A032-CDCED7FD51DE}"/>
                </a:ext>
              </a:extLst>
            </p:cNvPr>
            <p:cNvCxnSpPr>
              <a:cxnSpLocks/>
            </p:cNvCxnSpPr>
            <p:nvPr/>
          </p:nvCxnSpPr>
          <p:spPr>
            <a:xfrm>
              <a:off x="7812838" y="1711855"/>
              <a:ext cx="860468" cy="194637"/>
            </a:xfrm>
            <a:prstGeom prst="straightConnector1">
              <a:avLst/>
            </a:prstGeom>
            <a:noFill/>
            <a:ln w="19050" cap="flat" cmpd="sng" algn="ctr">
              <a:solidFill>
                <a:srgbClr val="4472C4"/>
              </a:solidFill>
              <a:prstDash val="solid"/>
              <a:miter lim="800000"/>
              <a:tailEnd type="triangle"/>
            </a:ln>
            <a:effectLst/>
          </p:spPr>
        </p:cxnSp>
        <p:cxnSp>
          <p:nvCxnSpPr>
            <p:cNvPr id="18" name="Straight Arrow Connector 17">
              <a:extLst>
                <a:ext uri="{FF2B5EF4-FFF2-40B4-BE49-F238E27FC236}">
                  <a16:creationId xmlns:a16="http://schemas.microsoft.com/office/drawing/2014/main" id="{20454A2C-B299-41C6-83D7-53E4C44357FA}"/>
                </a:ext>
              </a:extLst>
            </p:cNvPr>
            <p:cNvCxnSpPr>
              <a:cxnSpLocks/>
              <a:stCxn id="13" idx="3"/>
            </p:cNvCxnSpPr>
            <p:nvPr/>
          </p:nvCxnSpPr>
          <p:spPr>
            <a:xfrm flipV="1">
              <a:off x="7812838" y="2048114"/>
              <a:ext cx="860468" cy="191212"/>
            </a:xfrm>
            <a:prstGeom prst="straightConnector1">
              <a:avLst/>
            </a:prstGeom>
            <a:noFill/>
            <a:ln w="19050" cap="flat" cmpd="sng" algn="ctr">
              <a:solidFill>
                <a:srgbClr val="4472C4"/>
              </a:solidFill>
              <a:prstDash val="solid"/>
              <a:miter lim="800000"/>
              <a:tailEnd type="triangle"/>
            </a:ln>
            <a:effectLst/>
          </p:spPr>
        </p:cxnSp>
        <p:cxnSp>
          <p:nvCxnSpPr>
            <p:cNvPr id="19" name="Straight Arrow Connector 18">
              <a:extLst>
                <a:ext uri="{FF2B5EF4-FFF2-40B4-BE49-F238E27FC236}">
                  <a16:creationId xmlns:a16="http://schemas.microsoft.com/office/drawing/2014/main" id="{DBF7B645-EE64-4206-8FE5-58015EED99FA}"/>
                </a:ext>
              </a:extLst>
            </p:cNvPr>
            <p:cNvCxnSpPr>
              <a:cxnSpLocks/>
              <a:stCxn id="14" idx="3"/>
            </p:cNvCxnSpPr>
            <p:nvPr/>
          </p:nvCxnSpPr>
          <p:spPr>
            <a:xfrm flipV="1">
              <a:off x="7814420" y="2180369"/>
              <a:ext cx="858886" cy="586124"/>
            </a:xfrm>
            <a:prstGeom prst="straightConnector1">
              <a:avLst/>
            </a:prstGeom>
            <a:noFill/>
            <a:ln w="19050" cap="flat" cmpd="sng" algn="ctr">
              <a:solidFill>
                <a:srgbClr val="4472C4"/>
              </a:solidFill>
              <a:prstDash val="solid"/>
              <a:miter lim="800000"/>
              <a:tailEnd type="triangle"/>
            </a:ln>
            <a:effectLst/>
          </p:spPr>
        </p:cxnSp>
        <p:sp>
          <p:nvSpPr>
            <p:cNvPr id="20" name="TextBox 19">
              <a:extLst>
                <a:ext uri="{FF2B5EF4-FFF2-40B4-BE49-F238E27FC236}">
                  <a16:creationId xmlns:a16="http://schemas.microsoft.com/office/drawing/2014/main" id="{45099F2E-43B0-4364-BAB4-50E9E0AF1244}"/>
                </a:ext>
              </a:extLst>
            </p:cNvPr>
            <p:cNvSpPr txBox="1"/>
            <p:nvPr/>
          </p:nvSpPr>
          <p:spPr>
            <a:xfrm>
              <a:off x="10814826" y="1296660"/>
              <a:ext cx="1252800" cy="276999"/>
            </a:xfrm>
            <a:prstGeom prst="rect">
              <a:avLst/>
            </a:prstGeom>
            <a:noFill/>
            <a:ln w="19050">
              <a:solidFill>
                <a:srgbClr val="203864"/>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Satisfied</a:t>
              </a:r>
            </a:p>
          </p:txBody>
        </p:sp>
        <p:sp>
          <p:nvSpPr>
            <p:cNvPr id="21" name="TextBox 20">
              <a:extLst>
                <a:ext uri="{FF2B5EF4-FFF2-40B4-BE49-F238E27FC236}">
                  <a16:creationId xmlns:a16="http://schemas.microsoft.com/office/drawing/2014/main" id="{8B106BE4-164D-46D3-B735-435B423325FD}"/>
                </a:ext>
              </a:extLst>
            </p:cNvPr>
            <p:cNvSpPr txBox="1"/>
            <p:nvPr/>
          </p:nvSpPr>
          <p:spPr>
            <a:xfrm>
              <a:off x="10814826" y="2377825"/>
              <a:ext cx="1252800" cy="276999"/>
            </a:xfrm>
            <a:prstGeom prst="rect">
              <a:avLst/>
            </a:prstGeom>
            <a:noFill/>
            <a:ln w="19050">
              <a:solidFill>
                <a:srgbClr val="203864"/>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Dissatisfied</a:t>
              </a:r>
            </a:p>
          </p:txBody>
        </p:sp>
        <p:cxnSp>
          <p:nvCxnSpPr>
            <p:cNvPr id="22" name="Straight Arrow Connector 21">
              <a:extLst>
                <a:ext uri="{FF2B5EF4-FFF2-40B4-BE49-F238E27FC236}">
                  <a16:creationId xmlns:a16="http://schemas.microsoft.com/office/drawing/2014/main" id="{E8027B56-A0F9-4625-810B-63C3C085D3FC}"/>
                </a:ext>
              </a:extLst>
            </p:cNvPr>
            <p:cNvCxnSpPr>
              <a:cxnSpLocks/>
              <a:endCxn id="20" idx="1"/>
            </p:cNvCxnSpPr>
            <p:nvPr/>
          </p:nvCxnSpPr>
          <p:spPr>
            <a:xfrm flipV="1">
              <a:off x="9926105" y="1435160"/>
              <a:ext cx="888721" cy="474456"/>
            </a:xfrm>
            <a:prstGeom prst="straightConnector1">
              <a:avLst/>
            </a:prstGeom>
            <a:noFill/>
            <a:ln w="19050" cap="flat" cmpd="sng" algn="ctr">
              <a:solidFill>
                <a:srgbClr val="4472C4"/>
              </a:solidFill>
              <a:prstDash val="solid"/>
              <a:miter lim="800000"/>
              <a:tailEnd type="triangle"/>
            </a:ln>
            <a:effectLst/>
          </p:spPr>
        </p:cxnSp>
        <p:cxnSp>
          <p:nvCxnSpPr>
            <p:cNvPr id="23" name="Straight Arrow Connector 22">
              <a:extLst>
                <a:ext uri="{FF2B5EF4-FFF2-40B4-BE49-F238E27FC236}">
                  <a16:creationId xmlns:a16="http://schemas.microsoft.com/office/drawing/2014/main" id="{98F4B1A2-D7FD-406B-B0F1-AFDD38CACDF5}"/>
                </a:ext>
              </a:extLst>
            </p:cNvPr>
            <p:cNvCxnSpPr>
              <a:cxnSpLocks/>
              <a:endCxn id="21" idx="1"/>
            </p:cNvCxnSpPr>
            <p:nvPr/>
          </p:nvCxnSpPr>
          <p:spPr>
            <a:xfrm>
              <a:off x="9926105" y="2071347"/>
              <a:ext cx="888721" cy="444978"/>
            </a:xfrm>
            <a:prstGeom prst="straightConnector1">
              <a:avLst/>
            </a:prstGeom>
            <a:noFill/>
            <a:ln w="19050" cap="flat" cmpd="sng" algn="ctr">
              <a:solidFill>
                <a:srgbClr val="4472C4"/>
              </a:solidFill>
              <a:prstDash val="solid"/>
              <a:miter lim="800000"/>
              <a:tailEnd type="triangle"/>
            </a:ln>
            <a:effectLst/>
          </p:spPr>
        </p:cxnSp>
        <p:sp>
          <p:nvSpPr>
            <p:cNvPr id="24" name="TextBox 23">
              <a:extLst>
                <a:ext uri="{FF2B5EF4-FFF2-40B4-BE49-F238E27FC236}">
                  <a16:creationId xmlns:a16="http://schemas.microsoft.com/office/drawing/2014/main" id="{70300792-7791-430A-B8A9-3E707E3FA333}"/>
                </a:ext>
              </a:extLst>
            </p:cNvPr>
            <p:cNvSpPr txBox="1"/>
            <p:nvPr/>
          </p:nvSpPr>
          <p:spPr>
            <a:xfrm>
              <a:off x="9168876" y="1389951"/>
              <a:ext cx="142000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Average Rating &gt;= 3</a:t>
              </a:r>
            </a:p>
          </p:txBody>
        </p:sp>
        <p:sp>
          <p:nvSpPr>
            <p:cNvPr id="25" name="TextBox 24">
              <a:extLst>
                <a:ext uri="{FF2B5EF4-FFF2-40B4-BE49-F238E27FC236}">
                  <a16:creationId xmlns:a16="http://schemas.microsoft.com/office/drawing/2014/main" id="{660F2E15-1CEE-4513-B20E-5CEA206617B6}"/>
                </a:ext>
              </a:extLst>
            </p:cNvPr>
            <p:cNvSpPr txBox="1"/>
            <p:nvPr/>
          </p:nvSpPr>
          <p:spPr>
            <a:xfrm>
              <a:off x="9121649" y="2320021"/>
              <a:ext cx="1343060"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203864"/>
                  </a:solidFill>
                  <a:effectLst/>
                  <a:uLnTx/>
                  <a:uFillTx/>
                  <a:latin typeface="Calibri" panose="020F0502020204030204"/>
                </a:rPr>
                <a:t>Average Rating &lt; 3</a:t>
              </a:r>
            </a:p>
          </p:txBody>
        </p:sp>
      </p:grpSp>
      <mc:AlternateContent xmlns:mc="http://schemas.openxmlformats.org/markup-compatibility/2006" xmlns:cx1="http://schemas.microsoft.com/office/drawing/2015/9/8/chartex">
        <mc:Choice Requires="cx1">
          <p:graphicFrame>
            <p:nvGraphicFramePr>
              <p:cNvPr id="26" name="Chart 25">
                <a:extLst>
                  <a:ext uri="{FF2B5EF4-FFF2-40B4-BE49-F238E27FC236}">
                    <a16:creationId xmlns:a16="http://schemas.microsoft.com/office/drawing/2014/main" id="{2E4B8292-1E76-4668-A3C9-9622E4027153}"/>
                  </a:ext>
                </a:extLst>
              </p:cNvPr>
              <p:cNvGraphicFramePr/>
              <p:nvPr>
                <p:extLst>
                  <p:ext uri="{D42A27DB-BD31-4B8C-83A1-F6EECF244321}">
                    <p14:modId xmlns:p14="http://schemas.microsoft.com/office/powerpoint/2010/main" val="4164737369"/>
                  </p:ext>
                </p:extLst>
              </p:nvPr>
            </p:nvGraphicFramePr>
            <p:xfrm>
              <a:off x="320441" y="3653544"/>
              <a:ext cx="5533292" cy="250986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6" name="Chart 25">
                <a:extLst>
                  <a:ext uri="{FF2B5EF4-FFF2-40B4-BE49-F238E27FC236}">
                    <a16:creationId xmlns:a16="http://schemas.microsoft.com/office/drawing/2014/main" id="{2E4B8292-1E76-4668-A3C9-9622E4027153}"/>
                  </a:ext>
                </a:extLst>
              </p:cNvPr>
              <p:cNvPicPr>
                <a:picLocks noGrp="1" noRot="1" noChangeAspect="1" noMove="1" noResize="1" noEditPoints="1" noAdjustHandles="1" noChangeArrowheads="1" noChangeShapeType="1"/>
              </p:cNvPicPr>
              <p:nvPr/>
            </p:nvPicPr>
            <p:blipFill>
              <a:blip r:embed="rId4"/>
              <a:stretch>
                <a:fillRect/>
              </a:stretch>
            </p:blipFill>
            <p:spPr>
              <a:xfrm>
                <a:off x="320441" y="3653544"/>
                <a:ext cx="5533292" cy="250986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7" name="Chart 26">
                <a:extLst>
                  <a:ext uri="{FF2B5EF4-FFF2-40B4-BE49-F238E27FC236}">
                    <a16:creationId xmlns:a16="http://schemas.microsoft.com/office/drawing/2014/main" id="{4BFA0157-4888-4410-A3E1-02A5005ABF74}"/>
                  </a:ext>
                </a:extLst>
              </p:cNvPr>
              <p:cNvGraphicFramePr/>
              <p:nvPr>
                <p:extLst>
                  <p:ext uri="{D42A27DB-BD31-4B8C-83A1-F6EECF244321}">
                    <p14:modId xmlns:p14="http://schemas.microsoft.com/office/powerpoint/2010/main" val="22532232"/>
                  </p:ext>
                </p:extLst>
              </p:nvPr>
            </p:nvGraphicFramePr>
            <p:xfrm>
              <a:off x="6338268" y="3653545"/>
              <a:ext cx="5533200" cy="2509867"/>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27" name="Chart 26">
                <a:extLst>
                  <a:ext uri="{FF2B5EF4-FFF2-40B4-BE49-F238E27FC236}">
                    <a16:creationId xmlns:a16="http://schemas.microsoft.com/office/drawing/2014/main" id="{4BFA0157-4888-4410-A3E1-02A5005ABF74}"/>
                  </a:ext>
                </a:extLst>
              </p:cNvPr>
              <p:cNvPicPr>
                <a:picLocks noGrp="1" noRot="1" noChangeAspect="1" noMove="1" noResize="1" noEditPoints="1" noAdjustHandles="1" noChangeArrowheads="1" noChangeShapeType="1"/>
              </p:cNvPicPr>
              <p:nvPr/>
            </p:nvPicPr>
            <p:blipFill>
              <a:blip r:embed="rId6"/>
              <a:stretch>
                <a:fillRect/>
              </a:stretch>
            </p:blipFill>
            <p:spPr>
              <a:xfrm>
                <a:off x="6338268" y="3653545"/>
                <a:ext cx="5533200" cy="2509867"/>
              </a:xfrm>
              <a:prstGeom prst="rect">
                <a:avLst/>
              </a:prstGeom>
            </p:spPr>
          </p:pic>
        </mc:Fallback>
      </mc:AlternateContent>
      <p:cxnSp>
        <p:nvCxnSpPr>
          <p:cNvPr id="28" name="Straight Connector 27">
            <a:extLst>
              <a:ext uri="{FF2B5EF4-FFF2-40B4-BE49-F238E27FC236}">
                <a16:creationId xmlns:a16="http://schemas.microsoft.com/office/drawing/2014/main" id="{AA7217E2-A9FD-41A4-98A5-2CF41A600A79}"/>
              </a:ext>
            </a:extLst>
          </p:cNvPr>
          <p:cNvCxnSpPr>
            <a:cxnSpLocks/>
          </p:cNvCxnSpPr>
          <p:nvPr/>
        </p:nvCxnSpPr>
        <p:spPr>
          <a:xfrm>
            <a:off x="0" y="1098340"/>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29" name="Straight Connector 28">
            <a:extLst>
              <a:ext uri="{FF2B5EF4-FFF2-40B4-BE49-F238E27FC236}">
                <a16:creationId xmlns:a16="http://schemas.microsoft.com/office/drawing/2014/main" id="{19904C15-8B37-4A14-81A1-4C8C01EC06DF}"/>
              </a:ext>
            </a:extLst>
          </p:cNvPr>
          <p:cNvCxnSpPr>
            <a:cxnSpLocks/>
          </p:cNvCxnSpPr>
          <p:nvPr/>
        </p:nvCxnSpPr>
        <p:spPr>
          <a:xfrm>
            <a:off x="0" y="3641769"/>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30" name="Straight Connector 29">
            <a:extLst>
              <a:ext uri="{FF2B5EF4-FFF2-40B4-BE49-F238E27FC236}">
                <a16:creationId xmlns:a16="http://schemas.microsoft.com/office/drawing/2014/main" id="{6830A644-58BA-47B7-886F-A73F8C382B7C}"/>
              </a:ext>
            </a:extLst>
          </p:cNvPr>
          <p:cNvCxnSpPr>
            <a:cxnSpLocks/>
          </p:cNvCxnSpPr>
          <p:nvPr/>
        </p:nvCxnSpPr>
        <p:spPr>
          <a:xfrm>
            <a:off x="6089789" y="3641769"/>
            <a:ext cx="4850" cy="2521643"/>
          </a:xfrm>
          <a:prstGeom prst="line">
            <a:avLst/>
          </a:prstGeom>
          <a:noFill/>
          <a:ln w="19050" cap="flat" cmpd="sng" algn="ctr">
            <a:solidFill>
              <a:srgbClr val="4472C4"/>
            </a:solidFill>
            <a:prstDash val="dash"/>
            <a:round/>
            <a:headEnd type="none" w="med" len="med"/>
            <a:tailEnd type="none" w="med" len="med"/>
          </a:ln>
          <a:effectLst/>
        </p:spPr>
      </p:cxnSp>
      <p:cxnSp>
        <p:nvCxnSpPr>
          <p:cNvPr id="31" name="Straight Connector 30">
            <a:extLst>
              <a:ext uri="{FF2B5EF4-FFF2-40B4-BE49-F238E27FC236}">
                <a16:creationId xmlns:a16="http://schemas.microsoft.com/office/drawing/2014/main" id="{9A32B73B-3F1D-4EA9-ABB2-569119F3919A}"/>
              </a:ext>
            </a:extLst>
          </p:cNvPr>
          <p:cNvCxnSpPr>
            <a:cxnSpLocks/>
          </p:cNvCxnSpPr>
          <p:nvPr/>
        </p:nvCxnSpPr>
        <p:spPr>
          <a:xfrm>
            <a:off x="6094639" y="1120127"/>
            <a:ext cx="0" cy="2249782"/>
          </a:xfrm>
          <a:prstGeom prst="line">
            <a:avLst/>
          </a:prstGeom>
          <a:noFill/>
          <a:ln w="19050" cap="flat" cmpd="sng" algn="ctr">
            <a:solidFill>
              <a:srgbClr val="4472C4"/>
            </a:solidFill>
            <a:prstDash val="dash"/>
            <a:round/>
            <a:headEnd type="none" w="med" len="med"/>
            <a:tailEnd type="none" w="med" len="med"/>
          </a:ln>
          <a:effectLst/>
        </p:spPr>
      </p:cxnSp>
      <p:sp>
        <p:nvSpPr>
          <p:cNvPr id="39" name="TextBox 38">
            <a:extLst>
              <a:ext uri="{FF2B5EF4-FFF2-40B4-BE49-F238E27FC236}">
                <a16:creationId xmlns:a16="http://schemas.microsoft.com/office/drawing/2014/main" id="{9F99D4AB-1942-4655-9306-C9DBEE719DCF}"/>
              </a:ext>
            </a:extLst>
          </p:cNvPr>
          <p:cNvSpPr txBox="1"/>
          <p:nvPr/>
        </p:nvSpPr>
        <p:spPr>
          <a:xfrm>
            <a:off x="8801086" y="6384752"/>
            <a:ext cx="3469219" cy="246221"/>
          </a:xfrm>
          <a:prstGeom prst="rect">
            <a:avLst/>
          </a:prstGeom>
          <a:noFill/>
        </p:spPr>
        <p:txBody>
          <a:bodyPr wrap="none" rtlCol="0">
            <a:spAutoFit/>
          </a:bodyPr>
          <a:lstStyle/>
          <a:p>
            <a:pPr defTabSz="914400"/>
            <a:r>
              <a:rPr lang="en-IN" sz="1000" dirty="0">
                <a:solidFill>
                  <a:srgbClr val="4472C4">
                    <a:lumMod val="50000"/>
                  </a:srgbClr>
                </a:solidFill>
                <a:latin typeface="Calibri" panose="020F0502020204030204"/>
              </a:rPr>
              <a:t>Sources : Physicians and Other Supplier Data CY 2017, CMS.gov</a:t>
            </a:r>
          </a:p>
        </p:txBody>
      </p:sp>
    </p:spTree>
    <p:extLst>
      <p:ext uri="{BB962C8B-B14F-4D97-AF65-F5344CB8AC3E}">
        <p14:creationId xmlns:p14="http://schemas.microsoft.com/office/powerpoint/2010/main" val="111902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9CD571-57D4-4C59-B48B-A9DB7EBDE291}"/>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Functional Details – Dissatisfaction with the PCP</a:t>
            </a:r>
          </a:p>
        </p:txBody>
      </p:sp>
      <p:graphicFrame>
        <p:nvGraphicFramePr>
          <p:cNvPr id="16" name="Table 2">
            <a:extLst>
              <a:ext uri="{FF2B5EF4-FFF2-40B4-BE49-F238E27FC236}">
                <a16:creationId xmlns:a16="http://schemas.microsoft.com/office/drawing/2014/main" id="{B4DAF67D-7538-485B-876D-41974857D5BD}"/>
              </a:ext>
            </a:extLst>
          </p:cNvPr>
          <p:cNvGraphicFramePr>
            <a:graphicFrameLocks noGrp="1"/>
          </p:cNvGraphicFramePr>
          <p:nvPr>
            <p:extLst>
              <p:ext uri="{D42A27DB-BD31-4B8C-83A1-F6EECF244321}">
                <p14:modId xmlns:p14="http://schemas.microsoft.com/office/powerpoint/2010/main" val="3791350121"/>
              </p:ext>
            </p:extLst>
          </p:nvPr>
        </p:nvGraphicFramePr>
        <p:xfrm>
          <a:off x="0" y="826481"/>
          <a:ext cx="12192000" cy="5318287"/>
        </p:xfrm>
        <a:graphic>
          <a:graphicData uri="http://schemas.openxmlformats.org/drawingml/2006/table">
            <a:tbl>
              <a:tblPr firstRow="1" bandRow="1"/>
              <a:tblGrid>
                <a:gridCol w="6096000">
                  <a:extLst>
                    <a:ext uri="{9D8B030D-6E8A-4147-A177-3AD203B41FA5}">
                      <a16:colId xmlns:a16="http://schemas.microsoft.com/office/drawing/2014/main" val="2880562808"/>
                    </a:ext>
                  </a:extLst>
                </a:gridCol>
                <a:gridCol w="6096000">
                  <a:extLst>
                    <a:ext uri="{9D8B030D-6E8A-4147-A177-3AD203B41FA5}">
                      <a16:colId xmlns:a16="http://schemas.microsoft.com/office/drawing/2014/main" val="1386183458"/>
                    </a:ext>
                  </a:extLst>
                </a:gridCol>
              </a:tblGrid>
              <a:tr h="1658373">
                <a:tc gridSpan="2">
                  <a:txBody>
                    <a:bodyPr/>
                    <a:lstStyle>
                      <a:lvl1pPr marL="0" algn="l" defTabSz="914377" rtl="0" eaLnBrk="1" latinLnBrk="0" hangingPunct="1">
                        <a:defRPr sz="1800" b="1" kern="1200">
                          <a:solidFill>
                            <a:schemeClr val="dk1"/>
                          </a:solidFill>
                          <a:latin typeface="Calibri" panose="020F0502020204030204"/>
                        </a:defRPr>
                      </a:lvl1pPr>
                      <a:lvl2pPr marL="457189" algn="l" defTabSz="914377" rtl="0" eaLnBrk="1" latinLnBrk="0" hangingPunct="1">
                        <a:defRPr sz="1800" b="1" kern="1200">
                          <a:solidFill>
                            <a:schemeClr val="dk1"/>
                          </a:solidFill>
                          <a:latin typeface="Calibri" panose="020F0502020204030204"/>
                        </a:defRPr>
                      </a:lvl2pPr>
                      <a:lvl3pPr marL="914377" algn="l" defTabSz="914377" rtl="0" eaLnBrk="1" latinLnBrk="0" hangingPunct="1">
                        <a:defRPr sz="1800" b="1" kern="1200">
                          <a:solidFill>
                            <a:schemeClr val="dk1"/>
                          </a:solidFill>
                          <a:latin typeface="Calibri" panose="020F0502020204030204"/>
                        </a:defRPr>
                      </a:lvl3pPr>
                      <a:lvl4pPr marL="1371566" algn="l" defTabSz="914377" rtl="0" eaLnBrk="1" latinLnBrk="0" hangingPunct="1">
                        <a:defRPr sz="1800" b="1" kern="1200">
                          <a:solidFill>
                            <a:schemeClr val="dk1"/>
                          </a:solidFill>
                          <a:latin typeface="Calibri" panose="020F0502020204030204"/>
                        </a:defRPr>
                      </a:lvl4pPr>
                      <a:lvl5pPr marL="1828754" algn="l" defTabSz="914377" rtl="0" eaLnBrk="1" latinLnBrk="0" hangingPunct="1">
                        <a:defRPr sz="1800" b="1" kern="1200">
                          <a:solidFill>
                            <a:schemeClr val="dk1"/>
                          </a:solidFill>
                          <a:latin typeface="Calibri" panose="020F0502020204030204"/>
                        </a:defRPr>
                      </a:lvl5pPr>
                      <a:lvl6pPr marL="2285943" algn="l" defTabSz="914377" rtl="0" eaLnBrk="1" latinLnBrk="0" hangingPunct="1">
                        <a:defRPr sz="1800" b="1" kern="1200">
                          <a:solidFill>
                            <a:schemeClr val="dk1"/>
                          </a:solidFill>
                          <a:latin typeface="Calibri" panose="020F0502020204030204"/>
                        </a:defRPr>
                      </a:lvl6pPr>
                      <a:lvl7pPr marL="2743131" algn="l" defTabSz="914377" rtl="0" eaLnBrk="1" latinLnBrk="0" hangingPunct="1">
                        <a:defRPr sz="1800" b="1" kern="1200">
                          <a:solidFill>
                            <a:schemeClr val="dk1"/>
                          </a:solidFill>
                          <a:latin typeface="Calibri" panose="020F0502020204030204"/>
                        </a:defRPr>
                      </a:lvl7pPr>
                      <a:lvl8pPr marL="3200320" algn="l" defTabSz="914377" rtl="0" eaLnBrk="1" latinLnBrk="0" hangingPunct="1">
                        <a:defRPr sz="1800" b="1" kern="1200">
                          <a:solidFill>
                            <a:schemeClr val="dk1"/>
                          </a:solidFill>
                          <a:latin typeface="Calibri" panose="020F0502020204030204"/>
                        </a:defRPr>
                      </a:lvl8pPr>
                      <a:lvl9pPr marL="3657509" algn="l" defTabSz="914377" rtl="0" eaLnBrk="1" latinLnBrk="0" hangingPunct="1">
                        <a:defRPr sz="1800" b="1" kern="1200">
                          <a:solidFill>
                            <a:schemeClr val="dk1"/>
                          </a:solidFill>
                          <a:latin typeface="Calibri" panose="020F0502020204030204"/>
                        </a:defRPr>
                      </a:lvl9pPr>
                    </a:lstStyle>
                    <a:p>
                      <a:pPr algn="ctr"/>
                      <a:r>
                        <a:rPr lang="en-IN" sz="1200" dirty="0">
                          <a:solidFill>
                            <a:srgbClr val="203864"/>
                          </a:solidFill>
                        </a:rPr>
                        <a:t>The RNN Model</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hMerge="1">
                  <a:txBody>
                    <a:bodyPr/>
                    <a:lstStyle/>
                    <a:p>
                      <a:endParaRPr lang="en-IN" dirty="0"/>
                    </a:p>
                  </a:txBody>
                  <a:tcPr>
                    <a:solidFill>
                      <a:schemeClr val="bg1"/>
                    </a:solidFill>
                  </a:tcPr>
                </a:tc>
                <a:extLst>
                  <a:ext uri="{0D108BD9-81ED-4DB2-BD59-A6C34878D82A}">
                    <a16:rowId xmlns:a16="http://schemas.microsoft.com/office/drawing/2014/main" val="276263006"/>
                  </a:ext>
                </a:extLst>
              </a:tr>
              <a:tr h="36599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LSTM vs. GRU – Training &amp; Validation Statistics</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solidFill>
                            <a:srgbClr val="203864"/>
                          </a:solidFill>
                        </a:rPr>
                        <a:t>LSTM vs. GRU – Testing Statistics</a:t>
                      </a:r>
                    </a:p>
                    <a:p>
                      <a:pPr algn="ctr"/>
                      <a:endParaRPr lang="en-IN" sz="1400" dirty="0">
                        <a:solidFill>
                          <a:srgbClr val="203864"/>
                        </a:solidFill>
                      </a:endParaRP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30435923"/>
                  </a:ext>
                </a:extLst>
              </a:tr>
            </a:tbl>
          </a:graphicData>
        </a:graphic>
      </p:graphicFrame>
      <p:pic>
        <p:nvPicPr>
          <p:cNvPr id="17" name="Picture 16" descr="A screenshot of a cell phone&#10;&#10;Description automatically generated">
            <a:extLst>
              <a:ext uri="{FF2B5EF4-FFF2-40B4-BE49-F238E27FC236}">
                <a16:creationId xmlns:a16="http://schemas.microsoft.com/office/drawing/2014/main" id="{F2224F06-EA94-45C4-B7AB-C5D17CF32BBE}"/>
              </a:ext>
            </a:extLst>
          </p:cNvPr>
          <p:cNvPicPr>
            <a:picLocks noChangeAspect="1"/>
          </p:cNvPicPr>
          <p:nvPr/>
        </p:nvPicPr>
        <p:blipFill rotWithShape="1">
          <a:blip r:embed="rId2">
            <a:extLst>
              <a:ext uri="{28A0092B-C50C-407E-A947-70E740481C1C}">
                <a14:useLocalDpi xmlns:a14="http://schemas.microsoft.com/office/drawing/2010/main" val="0"/>
              </a:ext>
            </a:extLst>
          </a:blip>
          <a:srcRect t="84954"/>
          <a:stretch/>
        </p:blipFill>
        <p:spPr>
          <a:xfrm>
            <a:off x="1949080" y="1365910"/>
            <a:ext cx="10134600" cy="613467"/>
          </a:xfrm>
          <a:prstGeom prst="rect">
            <a:avLst/>
          </a:prstGeom>
        </p:spPr>
      </p:pic>
      <p:graphicFrame>
        <p:nvGraphicFramePr>
          <p:cNvPr id="18" name="Diagram 17">
            <a:extLst>
              <a:ext uri="{FF2B5EF4-FFF2-40B4-BE49-F238E27FC236}">
                <a16:creationId xmlns:a16="http://schemas.microsoft.com/office/drawing/2014/main" id="{297208E6-2164-498F-B073-0DD2BFF2BDBB}"/>
              </a:ext>
            </a:extLst>
          </p:cNvPr>
          <p:cNvGraphicFramePr/>
          <p:nvPr>
            <p:extLst>
              <p:ext uri="{D42A27DB-BD31-4B8C-83A1-F6EECF244321}">
                <p14:modId xmlns:p14="http://schemas.microsoft.com/office/powerpoint/2010/main" val="4221269090"/>
              </p:ext>
            </p:extLst>
          </p:nvPr>
        </p:nvGraphicFramePr>
        <p:xfrm>
          <a:off x="-658368" y="880289"/>
          <a:ext cx="3310128" cy="165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Chart 18">
            <a:extLst>
              <a:ext uri="{FF2B5EF4-FFF2-40B4-BE49-F238E27FC236}">
                <a16:creationId xmlns:a16="http://schemas.microsoft.com/office/drawing/2014/main" id="{FC2DA430-B7E9-449A-9892-09B77D7BC2B9}"/>
              </a:ext>
            </a:extLst>
          </p:cNvPr>
          <p:cNvGraphicFramePr>
            <a:graphicFrameLocks/>
          </p:cNvGraphicFramePr>
          <p:nvPr>
            <p:extLst>
              <p:ext uri="{D42A27DB-BD31-4B8C-83A1-F6EECF244321}">
                <p14:modId xmlns:p14="http://schemas.microsoft.com/office/powerpoint/2010/main" val="3892969396"/>
              </p:ext>
            </p:extLst>
          </p:nvPr>
        </p:nvGraphicFramePr>
        <p:xfrm>
          <a:off x="0" y="2705451"/>
          <a:ext cx="6096000" cy="2784765"/>
        </p:xfrm>
        <a:graphic>
          <a:graphicData uri="http://schemas.openxmlformats.org/drawingml/2006/chart">
            <c:chart xmlns:c="http://schemas.openxmlformats.org/drawingml/2006/chart" xmlns:r="http://schemas.openxmlformats.org/officeDocument/2006/relationships" r:id="rId8"/>
          </a:graphicData>
        </a:graphic>
      </p:graphicFrame>
      <p:sp>
        <p:nvSpPr>
          <p:cNvPr id="20" name="TextBox 19">
            <a:extLst>
              <a:ext uri="{FF2B5EF4-FFF2-40B4-BE49-F238E27FC236}">
                <a16:creationId xmlns:a16="http://schemas.microsoft.com/office/drawing/2014/main" id="{31231EE5-D59B-49AE-8B06-A2ED75081150}"/>
              </a:ext>
            </a:extLst>
          </p:cNvPr>
          <p:cNvSpPr txBox="1"/>
          <p:nvPr/>
        </p:nvSpPr>
        <p:spPr>
          <a:xfrm>
            <a:off x="539495" y="5499008"/>
            <a:ext cx="2316660" cy="600164"/>
          </a:xfrm>
          <a:prstGeom prst="rect">
            <a:avLst/>
          </a:prstGeom>
          <a:noFill/>
          <a:ln w="19050">
            <a:solidFill>
              <a:srgbClr val="203864"/>
            </a:solidFill>
            <a:prstDash val="dash"/>
          </a:ln>
        </p:spPr>
        <p:txBody>
          <a:bodyPr wrap="none" rtlCol="0">
            <a:spAutoFit/>
          </a:bodyPr>
          <a:lstStyle/>
          <a:p>
            <a:pPr defTabSz="914400"/>
            <a:r>
              <a:rPr lang="en-IN" sz="1100" dirty="0">
                <a:solidFill>
                  <a:srgbClr val="203864"/>
                </a:solidFill>
                <a:latin typeface="Calibri" panose="020F0502020204030204"/>
              </a:rPr>
              <a:t>Optimizer – </a:t>
            </a:r>
            <a:r>
              <a:rPr lang="en-IN" sz="1100" b="1" dirty="0">
                <a:solidFill>
                  <a:srgbClr val="203864"/>
                </a:solidFill>
                <a:latin typeface="Calibri" panose="020F0502020204030204"/>
              </a:rPr>
              <a:t>Adam</a:t>
            </a:r>
          </a:p>
          <a:p>
            <a:pPr defTabSz="914400"/>
            <a:r>
              <a:rPr lang="en-IN" sz="1100" dirty="0">
                <a:solidFill>
                  <a:srgbClr val="203864"/>
                </a:solidFill>
                <a:latin typeface="Calibri" panose="020F0502020204030204"/>
              </a:rPr>
              <a:t>Loss Function – </a:t>
            </a:r>
            <a:r>
              <a:rPr lang="en-IN" sz="1100" b="1" dirty="0">
                <a:solidFill>
                  <a:srgbClr val="203864"/>
                </a:solidFill>
                <a:latin typeface="Calibri" panose="020F0502020204030204"/>
              </a:rPr>
              <a:t>Binary Cross-entropy</a:t>
            </a:r>
          </a:p>
          <a:p>
            <a:pPr defTabSz="914400"/>
            <a:r>
              <a:rPr lang="en-IN" sz="1100" dirty="0">
                <a:solidFill>
                  <a:srgbClr val="203864"/>
                </a:solidFill>
                <a:latin typeface="Calibri" panose="020F0502020204030204"/>
              </a:rPr>
              <a:t>Epochs - </a:t>
            </a:r>
            <a:r>
              <a:rPr lang="en-IN" sz="1100" b="1" dirty="0">
                <a:solidFill>
                  <a:srgbClr val="203864"/>
                </a:solidFill>
                <a:latin typeface="Calibri" panose="020F0502020204030204"/>
              </a:rPr>
              <a:t>10</a:t>
            </a:r>
          </a:p>
        </p:txBody>
      </p:sp>
      <p:sp>
        <p:nvSpPr>
          <p:cNvPr id="21" name="TextBox 20">
            <a:extLst>
              <a:ext uri="{FF2B5EF4-FFF2-40B4-BE49-F238E27FC236}">
                <a16:creationId xmlns:a16="http://schemas.microsoft.com/office/drawing/2014/main" id="{4525C342-AD5A-45D3-83FE-FBA6ABBA547E}"/>
              </a:ext>
            </a:extLst>
          </p:cNvPr>
          <p:cNvSpPr txBox="1"/>
          <p:nvPr/>
        </p:nvSpPr>
        <p:spPr>
          <a:xfrm>
            <a:off x="3668805" y="5493850"/>
            <a:ext cx="1614545" cy="600164"/>
          </a:xfrm>
          <a:prstGeom prst="rect">
            <a:avLst/>
          </a:prstGeom>
          <a:noFill/>
          <a:ln w="19050">
            <a:solidFill>
              <a:srgbClr val="203864"/>
            </a:solidFill>
            <a:prstDash val="dash"/>
          </a:ln>
        </p:spPr>
        <p:txBody>
          <a:bodyPr wrap="none" rtlCol="0">
            <a:spAutoFit/>
          </a:bodyPr>
          <a:lstStyle/>
          <a:p>
            <a:pPr defTabSz="914400"/>
            <a:r>
              <a:rPr lang="en-IN" sz="1100" dirty="0">
                <a:solidFill>
                  <a:srgbClr val="203864"/>
                </a:solidFill>
                <a:latin typeface="Calibri" panose="020F0502020204030204"/>
              </a:rPr>
              <a:t>Training Dataset – </a:t>
            </a:r>
            <a:r>
              <a:rPr lang="en-IN" sz="1100" b="1" dirty="0">
                <a:solidFill>
                  <a:srgbClr val="203864"/>
                </a:solidFill>
                <a:latin typeface="Calibri" panose="020F0502020204030204"/>
              </a:rPr>
              <a:t>70%</a:t>
            </a:r>
          </a:p>
          <a:p>
            <a:pPr defTabSz="914400"/>
            <a:r>
              <a:rPr lang="en-IN" sz="1100" dirty="0">
                <a:solidFill>
                  <a:srgbClr val="203864"/>
                </a:solidFill>
                <a:latin typeface="Calibri" panose="020F0502020204030204"/>
              </a:rPr>
              <a:t>Validation Dataset – </a:t>
            </a:r>
            <a:r>
              <a:rPr lang="en-IN" sz="1100" b="1" dirty="0">
                <a:solidFill>
                  <a:srgbClr val="203864"/>
                </a:solidFill>
                <a:latin typeface="Calibri" panose="020F0502020204030204"/>
              </a:rPr>
              <a:t>10%</a:t>
            </a:r>
          </a:p>
          <a:p>
            <a:pPr defTabSz="914400"/>
            <a:r>
              <a:rPr lang="en-IN" sz="1100" dirty="0">
                <a:solidFill>
                  <a:srgbClr val="203864"/>
                </a:solidFill>
                <a:latin typeface="Calibri" panose="020F0502020204030204"/>
              </a:rPr>
              <a:t>Testing Dataset – </a:t>
            </a:r>
            <a:r>
              <a:rPr lang="en-IN" sz="1100" b="1" dirty="0">
                <a:solidFill>
                  <a:srgbClr val="203864"/>
                </a:solidFill>
                <a:latin typeface="Calibri" panose="020F0502020204030204"/>
              </a:rPr>
              <a:t>20%</a:t>
            </a:r>
          </a:p>
        </p:txBody>
      </p:sp>
      <p:graphicFrame>
        <p:nvGraphicFramePr>
          <p:cNvPr id="22" name="Chart 21">
            <a:extLst>
              <a:ext uri="{FF2B5EF4-FFF2-40B4-BE49-F238E27FC236}">
                <a16:creationId xmlns:a16="http://schemas.microsoft.com/office/drawing/2014/main" id="{3E11640A-2BE8-4F55-99B1-3F294F4893FC}"/>
              </a:ext>
            </a:extLst>
          </p:cNvPr>
          <p:cNvGraphicFramePr>
            <a:graphicFrameLocks/>
          </p:cNvGraphicFramePr>
          <p:nvPr>
            <p:extLst>
              <p:ext uri="{D42A27DB-BD31-4B8C-83A1-F6EECF244321}">
                <p14:modId xmlns:p14="http://schemas.microsoft.com/office/powerpoint/2010/main" val="3790308464"/>
              </p:ext>
            </p:extLst>
          </p:nvPr>
        </p:nvGraphicFramePr>
        <p:xfrm>
          <a:off x="6097200" y="2714244"/>
          <a:ext cx="6094800" cy="3073908"/>
        </p:xfrm>
        <a:graphic>
          <a:graphicData uri="http://schemas.openxmlformats.org/drawingml/2006/chart">
            <c:chart xmlns:c="http://schemas.openxmlformats.org/drawingml/2006/chart" xmlns:r="http://schemas.openxmlformats.org/officeDocument/2006/relationships" r:id="rId9"/>
          </a:graphicData>
        </a:graphic>
      </p:graphicFrame>
      <p:sp>
        <p:nvSpPr>
          <p:cNvPr id="23" name="TextBox 22">
            <a:extLst>
              <a:ext uri="{FF2B5EF4-FFF2-40B4-BE49-F238E27FC236}">
                <a16:creationId xmlns:a16="http://schemas.microsoft.com/office/drawing/2014/main" id="{C024B5DA-73B9-4F23-9B36-F5B5EB20E6CC}"/>
              </a:ext>
            </a:extLst>
          </p:cNvPr>
          <p:cNvSpPr txBox="1"/>
          <p:nvPr/>
        </p:nvSpPr>
        <p:spPr>
          <a:xfrm>
            <a:off x="6635495" y="5334914"/>
            <a:ext cx="1088761" cy="769441"/>
          </a:xfrm>
          <a:prstGeom prst="rect">
            <a:avLst/>
          </a:prstGeom>
          <a:noFill/>
          <a:ln w="19050">
            <a:solidFill>
              <a:srgbClr val="203864"/>
            </a:solidFill>
            <a:prstDash val="dash"/>
          </a:ln>
        </p:spPr>
        <p:txBody>
          <a:bodyPr wrap="none" rtlCol="0">
            <a:spAutoFit/>
          </a:bodyPr>
          <a:lstStyle/>
          <a:p>
            <a:pPr algn="ctr" defTabSz="914400"/>
            <a:r>
              <a:rPr lang="en-IN" sz="1100" b="1" dirty="0">
                <a:solidFill>
                  <a:srgbClr val="203864"/>
                </a:solidFill>
                <a:latin typeface="Calibri" panose="020F0502020204030204"/>
              </a:rPr>
              <a:t>LSTM</a:t>
            </a:r>
          </a:p>
          <a:p>
            <a:pPr algn="ctr" defTabSz="914400"/>
            <a:r>
              <a:rPr lang="en-IN" sz="1100" dirty="0">
                <a:solidFill>
                  <a:srgbClr val="203864"/>
                </a:solidFill>
                <a:latin typeface="Calibri" panose="020F0502020204030204"/>
              </a:rPr>
              <a:t>Precision – 0.91</a:t>
            </a:r>
          </a:p>
          <a:p>
            <a:pPr algn="ctr" defTabSz="914400"/>
            <a:r>
              <a:rPr lang="en-IN" sz="1100" dirty="0">
                <a:solidFill>
                  <a:srgbClr val="203864"/>
                </a:solidFill>
                <a:latin typeface="Calibri" panose="020F0502020204030204"/>
              </a:rPr>
              <a:t>Recall – 0.90</a:t>
            </a:r>
          </a:p>
          <a:p>
            <a:pPr algn="ctr" defTabSz="914400"/>
            <a:r>
              <a:rPr lang="en-IN" sz="1100" dirty="0">
                <a:solidFill>
                  <a:srgbClr val="203864"/>
                </a:solidFill>
                <a:latin typeface="Calibri" panose="020F0502020204030204"/>
              </a:rPr>
              <a:t>f1 Score – 0.90</a:t>
            </a:r>
          </a:p>
        </p:txBody>
      </p:sp>
      <p:sp>
        <p:nvSpPr>
          <p:cNvPr id="24" name="TextBox 23">
            <a:extLst>
              <a:ext uri="{FF2B5EF4-FFF2-40B4-BE49-F238E27FC236}">
                <a16:creationId xmlns:a16="http://schemas.microsoft.com/office/drawing/2014/main" id="{DBEBD046-1E01-48EA-9678-2879403541FD}"/>
              </a:ext>
            </a:extLst>
          </p:cNvPr>
          <p:cNvSpPr txBox="1"/>
          <p:nvPr/>
        </p:nvSpPr>
        <p:spPr>
          <a:xfrm>
            <a:off x="10586132" y="5330689"/>
            <a:ext cx="1088761" cy="769441"/>
          </a:xfrm>
          <a:prstGeom prst="rect">
            <a:avLst/>
          </a:prstGeom>
          <a:noFill/>
          <a:ln w="19050">
            <a:solidFill>
              <a:srgbClr val="203864"/>
            </a:solidFill>
            <a:prstDash val="dash"/>
          </a:ln>
        </p:spPr>
        <p:txBody>
          <a:bodyPr wrap="none" rtlCol="0">
            <a:spAutoFit/>
          </a:bodyPr>
          <a:lstStyle/>
          <a:p>
            <a:pPr algn="ctr" defTabSz="914400"/>
            <a:r>
              <a:rPr lang="en-IN" sz="1100" b="1" dirty="0">
                <a:solidFill>
                  <a:srgbClr val="203864"/>
                </a:solidFill>
                <a:latin typeface="Calibri" panose="020F0502020204030204"/>
              </a:rPr>
              <a:t>GRU</a:t>
            </a:r>
          </a:p>
          <a:p>
            <a:pPr algn="ctr" defTabSz="914400"/>
            <a:r>
              <a:rPr lang="en-IN" sz="1100" dirty="0">
                <a:solidFill>
                  <a:srgbClr val="203864"/>
                </a:solidFill>
                <a:latin typeface="Calibri" panose="020F0502020204030204"/>
              </a:rPr>
              <a:t>Precision – 0.90</a:t>
            </a:r>
          </a:p>
          <a:p>
            <a:pPr algn="ctr" defTabSz="914400"/>
            <a:r>
              <a:rPr lang="en-IN" sz="1100" dirty="0">
                <a:solidFill>
                  <a:srgbClr val="203864"/>
                </a:solidFill>
                <a:latin typeface="Calibri" panose="020F0502020204030204"/>
              </a:rPr>
              <a:t>Recall – 0.88</a:t>
            </a:r>
          </a:p>
          <a:p>
            <a:pPr algn="ctr" defTabSz="914400"/>
            <a:r>
              <a:rPr lang="en-IN" sz="1100" dirty="0">
                <a:solidFill>
                  <a:srgbClr val="203864"/>
                </a:solidFill>
                <a:latin typeface="Calibri" panose="020F0502020204030204"/>
              </a:rPr>
              <a:t>f1 Score – 0.89</a:t>
            </a:r>
          </a:p>
        </p:txBody>
      </p:sp>
      <p:cxnSp>
        <p:nvCxnSpPr>
          <p:cNvPr id="25" name="Straight Connector 24">
            <a:extLst>
              <a:ext uri="{FF2B5EF4-FFF2-40B4-BE49-F238E27FC236}">
                <a16:creationId xmlns:a16="http://schemas.microsoft.com/office/drawing/2014/main" id="{FF177F5C-EBB9-4318-B4E1-0C5EE002C3DD}"/>
              </a:ext>
            </a:extLst>
          </p:cNvPr>
          <p:cNvCxnSpPr>
            <a:cxnSpLocks/>
          </p:cNvCxnSpPr>
          <p:nvPr/>
        </p:nvCxnSpPr>
        <p:spPr>
          <a:xfrm>
            <a:off x="0" y="2759017"/>
            <a:ext cx="12192000" cy="0"/>
          </a:xfrm>
          <a:prstGeom prst="line">
            <a:avLst/>
          </a:prstGeom>
          <a:noFill/>
          <a:ln w="19050" cap="flat" cmpd="sng" algn="ctr">
            <a:solidFill>
              <a:srgbClr val="4472C4"/>
            </a:solidFill>
            <a:prstDash val="dash"/>
            <a:round/>
            <a:headEnd type="none" w="med" len="med"/>
            <a:tailEnd type="none" w="med" len="med"/>
          </a:ln>
          <a:effectLst/>
        </p:spPr>
      </p:cxnSp>
    </p:spTree>
    <p:extLst>
      <p:ext uri="{BB962C8B-B14F-4D97-AF65-F5344CB8AC3E}">
        <p14:creationId xmlns:p14="http://schemas.microsoft.com/office/powerpoint/2010/main" val="355082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5558B2-1065-4114-A9FD-F4406F0DFB93}"/>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Functional Details – Real-Time Cashflow Tracker for Payor</a:t>
            </a:r>
          </a:p>
        </p:txBody>
      </p:sp>
      <p:pic>
        <p:nvPicPr>
          <p:cNvPr id="7" name="Picture 6" descr="Diagram&#10;&#10;Description automatically generated">
            <a:extLst>
              <a:ext uri="{FF2B5EF4-FFF2-40B4-BE49-F238E27FC236}">
                <a16:creationId xmlns:a16="http://schemas.microsoft.com/office/drawing/2014/main" id="{AC2E2990-13CB-48D6-B3AD-A97710768B9F}"/>
              </a:ext>
            </a:extLst>
          </p:cNvPr>
          <p:cNvPicPr>
            <a:picLocks noChangeAspect="1"/>
          </p:cNvPicPr>
          <p:nvPr/>
        </p:nvPicPr>
        <p:blipFill>
          <a:blip r:embed="rId2"/>
          <a:stretch>
            <a:fillRect/>
          </a:stretch>
        </p:blipFill>
        <p:spPr>
          <a:xfrm>
            <a:off x="5728420" y="1683495"/>
            <a:ext cx="5697330" cy="4018548"/>
          </a:xfrm>
          <a:prstGeom prst="rect">
            <a:avLst/>
          </a:prstGeom>
        </p:spPr>
      </p:pic>
      <p:cxnSp>
        <p:nvCxnSpPr>
          <p:cNvPr id="8" name="Straight Connector 7">
            <a:extLst>
              <a:ext uri="{FF2B5EF4-FFF2-40B4-BE49-F238E27FC236}">
                <a16:creationId xmlns:a16="http://schemas.microsoft.com/office/drawing/2014/main" id="{929614CE-96BF-4578-A776-46979573BB8C}"/>
              </a:ext>
            </a:extLst>
          </p:cNvPr>
          <p:cNvCxnSpPr>
            <a:cxnSpLocks/>
          </p:cNvCxnSpPr>
          <p:nvPr/>
        </p:nvCxnSpPr>
        <p:spPr>
          <a:xfrm>
            <a:off x="5596379" y="993531"/>
            <a:ext cx="0" cy="5301760"/>
          </a:xfrm>
          <a:prstGeom prst="line">
            <a:avLst/>
          </a:prstGeom>
          <a:noFill/>
          <a:ln w="19050" cap="flat" cmpd="sng" algn="ctr">
            <a:solidFill>
              <a:srgbClr val="4472C4"/>
            </a:solidFill>
            <a:prstDash val="dash"/>
            <a:round/>
            <a:headEnd type="none" w="med" len="med"/>
            <a:tailEnd type="none" w="med" len="med"/>
          </a:ln>
          <a:effectLst/>
        </p:spPr>
      </p:cxnSp>
      <p:sp>
        <p:nvSpPr>
          <p:cNvPr id="12" name="TextBox 11">
            <a:extLst>
              <a:ext uri="{FF2B5EF4-FFF2-40B4-BE49-F238E27FC236}">
                <a16:creationId xmlns:a16="http://schemas.microsoft.com/office/drawing/2014/main" id="{75DD1300-085F-4F88-A393-97A7310B6477}"/>
              </a:ext>
            </a:extLst>
          </p:cNvPr>
          <p:cNvSpPr txBox="1"/>
          <p:nvPr/>
        </p:nvSpPr>
        <p:spPr>
          <a:xfrm>
            <a:off x="209697" y="1718605"/>
            <a:ext cx="1452705" cy="1200329"/>
          </a:xfrm>
          <a:prstGeom prst="rect">
            <a:avLst/>
          </a:prstGeom>
          <a:noFill/>
          <a:ln w="19050">
            <a:solidFill>
              <a:srgbClr val="203864"/>
            </a:solidFill>
            <a:prstDash val="dash"/>
          </a:ln>
        </p:spPr>
        <p:txBody>
          <a:bodyPr wrap="none" rtlCol="0">
            <a:spAutoFit/>
          </a:bodyPr>
          <a:lstStyle/>
          <a:p>
            <a:pPr algn="ctr" defTabSz="914400"/>
            <a:r>
              <a:rPr lang="en-IN" sz="1200" b="1" dirty="0">
                <a:solidFill>
                  <a:srgbClr val="203864"/>
                </a:solidFill>
                <a:latin typeface="Calibri" panose="020F0502020204030204"/>
              </a:rPr>
              <a:t>Plan Specific Info</a:t>
            </a:r>
          </a:p>
          <a:p>
            <a:pPr algn="ctr" defTabSz="914400"/>
            <a:endParaRPr lang="en-IN" sz="1200" b="1" dirty="0">
              <a:solidFill>
                <a:srgbClr val="203864"/>
              </a:solidFill>
              <a:latin typeface="Calibri" panose="020F0502020204030204"/>
            </a:endParaRPr>
          </a:p>
          <a:p>
            <a:pPr algn="ctr" defTabSz="914400"/>
            <a:r>
              <a:rPr lang="en-IN" sz="1200" dirty="0">
                <a:solidFill>
                  <a:srgbClr val="203864"/>
                </a:solidFill>
                <a:latin typeface="Calibri" panose="020F0502020204030204"/>
              </a:rPr>
              <a:t>Deductible</a:t>
            </a:r>
          </a:p>
          <a:p>
            <a:pPr algn="ctr" defTabSz="914400"/>
            <a:r>
              <a:rPr lang="en-IN" sz="1200" dirty="0">
                <a:solidFill>
                  <a:srgbClr val="203864"/>
                </a:solidFill>
                <a:latin typeface="Calibri" panose="020F0502020204030204"/>
              </a:rPr>
              <a:t>Coinsurance</a:t>
            </a:r>
          </a:p>
          <a:p>
            <a:pPr algn="ctr" defTabSz="914400"/>
            <a:r>
              <a:rPr lang="en-IN" sz="1200" dirty="0">
                <a:solidFill>
                  <a:srgbClr val="203864"/>
                </a:solidFill>
                <a:latin typeface="Calibri" panose="020F0502020204030204"/>
              </a:rPr>
              <a:t>Co-payment</a:t>
            </a:r>
          </a:p>
          <a:p>
            <a:pPr algn="ctr" defTabSz="914400"/>
            <a:r>
              <a:rPr lang="en-IN" sz="1200" dirty="0">
                <a:solidFill>
                  <a:srgbClr val="203864"/>
                </a:solidFill>
                <a:latin typeface="Calibri" panose="020F0502020204030204"/>
              </a:rPr>
              <a:t>Out-of-Pocket Limit</a:t>
            </a:r>
          </a:p>
        </p:txBody>
      </p:sp>
      <p:sp>
        <p:nvSpPr>
          <p:cNvPr id="13" name="TextBox 12">
            <a:extLst>
              <a:ext uri="{FF2B5EF4-FFF2-40B4-BE49-F238E27FC236}">
                <a16:creationId xmlns:a16="http://schemas.microsoft.com/office/drawing/2014/main" id="{5088B623-5DBD-4385-B5F5-19F13052F329}"/>
              </a:ext>
            </a:extLst>
          </p:cNvPr>
          <p:cNvSpPr txBox="1"/>
          <p:nvPr/>
        </p:nvSpPr>
        <p:spPr>
          <a:xfrm>
            <a:off x="1859464" y="1907402"/>
            <a:ext cx="1706173" cy="830997"/>
          </a:xfrm>
          <a:prstGeom prst="rect">
            <a:avLst/>
          </a:prstGeom>
          <a:noFill/>
          <a:ln w="19050">
            <a:solidFill>
              <a:srgbClr val="203864"/>
            </a:solidFill>
            <a:prstDash val="dash"/>
          </a:ln>
        </p:spPr>
        <p:txBody>
          <a:bodyPr wrap="none" rtlCol="0">
            <a:spAutoFit/>
          </a:bodyPr>
          <a:lstStyle/>
          <a:p>
            <a:pPr algn="ctr" defTabSz="914400"/>
            <a:r>
              <a:rPr lang="en-IN" sz="1200" b="1" dirty="0">
                <a:solidFill>
                  <a:srgbClr val="203864"/>
                </a:solidFill>
                <a:latin typeface="Calibri" panose="020F0502020204030204"/>
              </a:rPr>
              <a:t>Dependant Specific Info</a:t>
            </a:r>
          </a:p>
          <a:p>
            <a:pPr algn="ctr" defTabSz="914400"/>
            <a:endParaRPr lang="en-IN" sz="1200" b="1" dirty="0">
              <a:solidFill>
                <a:srgbClr val="203864"/>
              </a:solidFill>
              <a:latin typeface="Calibri" panose="020F0502020204030204"/>
            </a:endParaRPr>
          </a:p>
          <a:p>
            <a:pPr algn="ctr" defTabSz="914400"/>
            <a:r>
              <a:rPr lang="en-IN" sz="1200" dirty="0">
                <a:solidFill>
                  <a:srgbClr val="203864"/>
                </a:solidFill>
                <a:latin typeface="Calibri" panose="020F0502020204030204"/>
              </a:rPr>
              <a:t>Deductible Paid</a:t>
            </a:r>
          </a:p>
          <a:p>
            <a:pPr algn="ctr" defTabSz="914400"/>
            <a:r>
              <a:rPr lang="en-IN" sz="1200" dirty="0">
                <a:solidFill>
                  <a:srgbClr val="203864"/>
                </a:solidFill>
                <a:latin typeface="Calibri" panose="020F0502020204030204"/>
              </a:rPr>
              <a:t>Out-of-pocket Limit Left</a:t>
            </a:r>
          </a:p>
        </p:txBody>
      </p:sp>
      <p:sp>
        <p:nvSpPr>
          <p:cNvPr id="14" name="TextBox 13">
            <a:extLst>
              <a:ext uri="{FF2B5EF4-FFF2-40B4-BE49-F238E27FC236}">
                <a16:creationId xmlns:a16="http://schemas.microsoft.com/office/drawing/2014/main" id="{7069D48D-AEB4-4A96-B26E-88C5BA78477C}"/>
              </a:ext>
            </a:extLst>
          </p:cNvPr>
          <p:cNvSpPr txBox="1"/>
          <p:nvPr/>
        </p:nvSpPr>
        <p:spPr>
          <a:xfrm>
            <a:off x="3762698" y="2000018"/>
            <a:ext cx="1536959" cy="646331"/>
          </a:xfrm>
          <a:prstGeom prst="rect">
            <a:avLst/>
          </a:prstGeom>
          <a:noFill/>
          <a:ln w="19050">
            <a:solidFill>
              <a:srgbClr val="203864"/>
            </a:solidFill>
            <a:prstDash val="dash"/>
          </a:ln>
        </p:spPr>
        <p:txBody>
          <a:bodyPr wrap="none" rtlCol="0">
            <a:spAutoFit/>
          </a:bodyPr>
          <a:lstStyle/>
          <a:p>
            <a:pPr algn="ctr" defTabSz="914400"/>
            <a:r>
              <a:rPr lang="en-IN" sz="1200" b="1" dirty="0">
                <a:solidFill>
                  <a:srgbClr val="203864"/>
                </a:solidFill>
                <a:latin typeface="Calibri" panose="020F0502020204030204"/>
              </a:rPr>
              <a:t>Provider Specific Info</a:t>
            </a:r>
          </a:p>
          <a:p>
            <a:pPr algn="ctr" defTabSz="914400"/>
            <a:endParaRPr lang="en-IN" sz="1200" b="1" dirty="0">
              <a:solidFill>
                <a:srgbClr val="203864"/>
              </a:solidFill>
              <a:latin typeface="Calibri" panose="020F0502020204030204"/>
            </a:endParaRPr>
          </a:p>
          <a:p>
            <a:pPr algn="ctr" defTabSz="914400"/>
            <a:r>
              <a:rPr lang="en-IN" sz="1200" dirty="0">
                <a:solidFill>
                  <a:srgbClr val="203864"/>
                </a:solidFill>
                <a:latin typeface="Calibri" panose="020F0502020204030204"/>
              </a:rPr>
              <a:t>Consultation Fees</a:t>
            </a:r>
          </a:p>
        </p:txBody>
      </p:sp>
      <p:sp>
        <p:nvSpPr>
          <p:cNvPr id="15" name="TextBox 14">
            <a:extLst>
              <a:ext uri="{FF2B5EF4-FFF2-40B4-BE49-F238E27FC236}">
                <a16:creationId xmlns:a16="http://schemas.microsoft.com/office/drawing/2014/main" id="{3E24FEEB-0890-4560-98E3-96A8BC00CDF7}"/>
              </a:ext>
            </a:extLst>
          </p:cNvPr>
          <p:cNvSpPr txBox="1"/>
          <p:nvPr/>
        </p:nvSpPr>
        <p:spPr>
          <a:xfrm>
            <a:off x="1723111" y="3721965"/>
            <a:ext cx="1978875" cy="461665"/>
          </a:xfrm>
          <a:prstGeom prst="rect">
            <a:avLst/>
          </a:prstGeom>
          <a:noFill/>
          <a:ln w="19050">
            <a:solidFill>
              <a:srgbClr val="203864"/>
            </a:solidFill>
            <a:prstDash val="dash"/>
          </a:ln>
        </p:spPr>
        <p:txBody>
          <a:bodyPr wrap="none" rtlCol="0">
            <a:spAutoFit/>
          </a:bodyPr>
          <a:lstStyle/>
          <a:p>
            <a:pPr algn="ctr" defTabSz="914400"/>
            <a:r>
              <a:rPr lang="en-IN" sz="1200" dirty="0">
                <a:solidFill>
                  <a:srgbClr val="203864"/>
                </a:solidFill>
                <a:latin typeface="Calibri" panose="020F0502020204030204"/>
              </a:rPr>
              <a:t>Compute Payment for Payor</a:t>
            </a:r>
          </a:p>
          <a:p>
            <a:pPr algn="ctr" defTabSz="914400"/>
            <a:r>
              <a:rPr lang="en-IN" sz="1200" dirty="0">
                <a:solidFill>
                  <a:srgbClr val="203864"/>
                </a:solidFill>
                <a:latin typeface="Calibri" panose="020F0502020204030204"/>
              </a:rPr>
              <a:t>and Dependant</a:t>
            </a:r>
          </a:p>
        </p:txBody>
      </p:sp>
      <p:cxnSp>
        <p:nvCxnSpPr>
          <p:cNvPr id="16" name="Straight Arrow Connector 15">
            <a:extLst>
              <a:ext uri="{FF2B5EF4-FFF2-40B4-BE49-F238E27FC236}">
                <a16:creationId xmlns:a16="http://schemas.microsoft.com/office/drawing/2014/main" id="{64254FFF-19CC-4903-ACEE-36D68052815F}"/>
              </a:ext>
            </a:extLst>
          </p:cNvPr>
          <p:cNvCxnSpPr>
            <a:cxnSpLocks/>
            <a:stCxn id="12" idx="2"/>
            <a:endCxn id="15" idx="0"/>
          </p:cNvCxnSpPr>
          <p:nvPr/>
        </p:nvCxnSpPr>
        <p:spPr>
          <a:xfrm>
            <a:off x="936050" y="2918934"/>
            <a:ext cx="1776499" cy="803031"/>
          </a:xfrm>
          <a:prstGeom prst="straightConnector1">
            <a:avLst/>
          </a:prstGeom>
          <a:noFill/>
          <a:ln w="19050" cap="flat" cmpd="sng" algn="ctr">
            <a:solidFill>
              <a:srgbClr val="4472C4"/>
            </a:solidFill>
            <a:prstDash val="solid"/>
            <a:miter lim="800000"/>
            <a:tailEnd type="triangle"/>
          </a:ln>
          <a:effectLst/>
        </p:spPr>
      </p:cxnSp>
      <p:cxnSp>
        <p:nvCxnSpPr>
          <p:cNvPr id="19" name="Straight Arrow Connector 18">
            <a:extLst>
              <a:ext uri="{FF2B5EF4-FFF2-40B4-BE49-F238E27FC236}">
                <a16:creationId xmlns:a16="http://schemas.microsoft.com/office/drawing/2014/main" id="{5333E829-9458-41E9-A17A-6ADB61BBA63C}"/>
              </a:ext>
            </a:extLst>
          </p:cNvPr>
          <p:cNvCxnSpPr>
            <a:cxnSpLocks/>
            <a:stCxn id="13" idx="2"/>
            <a:endCxn id="15" idx="0"/>
          </p:cNvCxnSpPr>
          <p:nvPr/>
        </p:nvCxnSpPr>
        <p:spPr>
          <a:xfrm flipH="1">
            <a:off x="2712549" y="2738399"/>
            <a:ext cx="2" cy="983566"/>
          </a:xfrm>
          <a:prstGeom prst="straightConnector1">
            <a:avLst/>
          </a:prstGeom>
          <a:noFill/>
          <a:ln w="19050" cap="flat" cmpd="sng" algn="ctr">
            <a:solidFill>
              <a:srgbClr val="4472C4"/>
            </a:solidFill>
            <a:prstDash val="solid"/>
            <a:miter lim="800000"/>
            <a:tailEnd type="triangle"/>
          </a:ln>
          <a:effectLst/>
        </p:spPr>
      </p:cxnSp>
      <p:cxnSp>
        <p:nvCxnSpPr>
          <p:cNvPr id="22" name="Straight Arrow Connector 21">
            <a:extLst>
              <a:ext uri="{FF2B5EF4-FFF2-40B4-BE49-F238E27FC236}">
                <a16:creationId xmlns:a16="http://schemas.microsoft.com/office/drawing/2014/main" id="{2BB1089B-376B-4FBB-BD10-B71BDC6A0B97}"/>
              </a:ext>
            </a:extLst>
          </p:cNvPr>
          <p:cNvCxnSpPr>
            <a:cxnSpLocks/>
            <a:stCxn id="14" idx="2"/>
            <a:endCxn id="15" idx="0"/>
          </p:cNvCxnSpPr>
          <p:nvPr/>
        </p:nvCxnSpPr>
        <p:spPr>
          <a:xfrm flipH="1">
            <a:off x="2712549" y="2646349"/>
            <a:ext cx="1818629" cy="1075616"/>
          </a:xfrm>
          <a:prstGeom prst="straightConnector1">
            <a:avLst/>
          </a:prstGeom>
          <a:noFill/>
          <a:ln w="19050" cap="flat" cmpd="sng" algn="ctr">
            <a:solidFill>
              <a:srgbClr val="4472C4"/>
            </a:solidFill>
            <a:prstDash val="solid"/>
            <a:miter lim="800000"/>
            <a:tailEnd type="triangle"/>
          </a:ln>
          <a:effectLst/>
        </p:spPr>
      </p:cxnSp>
      <p:sp>
        <p:nvSpPr>
          <p:cNvPr id="25" name="TextBox 24">
            <a:extLst>
              <a:ext uri="{FF2B5EF4-FFF2-40B4-BE49-F238E27FC236}">
                <a16:creationId xmlns:a16="http://schemas.microsoft.com/office/drawing/2014/main" id="{F8499E11-9317-4A4B-B136-EBA7E3B5F2FF}"/>
              </a:ext>
            </a:extLst>
          </p:cNvPr>
          <p:cNvSpPr txBox="1"/>
          <p:nvPr/>
        </p:nvSpPr>
        <p:spPr>
          <a:xfrm>
            <a:off x="510836" y="5151034"/>
            <a:ext cx="1683667" cy="276999"/>
          </a:xfrm>
          <a:prstGeom prst="rect">
            <a:avLst/>
          </a:prstGeom>
          <a:noFill/>
          <a:ln w="19050">
            <a:solidFill>
              <a:srgbClr val="203864"/>
            </a:solidFill>
            <a:prstDash val="dash"/>
          </a:ln>
        </p:spPr>
        <p:txBody>
          <a:bodyPr wrap="none" rtlCol="0">
            <a:spAutoFit/>
          </a:bodyPr>
          <a:lstStyle/>
          <a:p>
            <a:pPr algn="ctr" defTabSz="914400"/>
            <a:r>
              <a:rPr lang="en-IN" sz="1200" b="1" dirty="0">
                <a:solidFill>
                  <a:srgbClr val="203864"/>
                </a:solidFill>
                <a:latin typeface="Calibri" panose="020F0502020204030204"/>
              </a:rPr>
              <a:t>Payment by Dependent</a:t>
            </a:r>
          </a:p>
        </p:txBody>
      </p:sp>
      <p:sp>
        <p:nvSpPr>
          <p:cNvPr id="26" name="TextBox 25">
            <a:extLst>
              <a:ext uri="{FF2B5EF4-FFF2-40B4-BE49-F238E27FC236}">
                <a16:creationId xmlns:a16="http://schemas.microsoft.com/office/drawing/2014/main" id="{E3FBD36F-74A1-43A7-908B-5A43B2E63D1F}"/>
              </a:ext>
            </a:extLst>
          </p:cNvPr>
          <p:cNvSpPr txBox="1"/>
          <p:nvPr/>
        </p:nvSpPr>
        <p:spPr>
          <a:xfrm>
            <a:off x="3371411" y="5151034"/>
            <a:ext cx="1329788" cy="276999"/>
          </a:xfrm>
          <a:prstGeom prst="rect">
            <a:avLst/>
          </a:prstGeom>
          <a:noFill/>
          <a:ln w="19050">
            <a:solidFill>
              <a:srgbClr val="203864"/>
            </a:solidFill>
            <a:prstDash val="dash"/>
          </a:ln>
        </p:spPr>
        <p:txBody>
          <a:bodyPr wrap="none" rtlCol="0">
            <a:spAutoFit/>
          </a:bodyPr>
          <a:lstStyle/>
          <a:p>
            <a:pPr algn="ctr" defTabSz="914400"/>
            <a:r>
              <a:rPr lang="en-IN" sz="1200" b="1" dirty="0">
                <a:solidFill>
                  <a:srgbClr val="203864"/>
                </a:solidFill>
                <a:latin typeface="Calibri" panose="020F0502020204030204"/>
              </a:rPr>
              <a:t>Payment by Payor</a:t>
            </a:r>
          </a:p>
        </p:txBody>
      </p:sp>
      <p:cxnSp>
        <p:nvCxnSpPr>
          <p:cNvPr id="27" name="Straight Arrow Connector 26">
            <a:extLst>
              <a:ext uri="{FF2B5EF4-FFF2-40B4-BE49-F238E27FC236}">
                <a16:creationId xmlns:a16="http://schemas.microsoft.com/office/drawing/2014/main" id="{02841C5A-B17F-4940-9566-7610F58556DE}"/>
              </a:ext>
            </a:extLst>
          </p:cNvPr>
          <p:cNvCxnSpPr>
            <a:cxnSpLocks/>
            <a:stCxn id="15" idx="2"/>
            <a:endCxn id="25" idx="0"/>
          </p:cNvCxnSpPr>
          <p:nvPr/>
        </p:nvCxnSpPr>
        <p:spPr>
          <a:xfrm flipH="1">
            <a:off x="1352670" y="4183630"/>
            <a:ext cx="1359879" cy="967404"/>
          </a:xfrm>
          <a:prstGeom prst="straightConnector1">
            <a:avLst/>
          </a:prstGeom>
          <a:noFill/>
          <a:ln w="19050" cap="flat" cmpd="sng" algn="ctr">
            <a:solidFill>
              <a:srgbClr val="4472C4"/>
            </a:solidFill>
            <a:prstDash val="solid"/>
            <a:miter lim="800000"/>
            <a:tailEnd type="triangle"/>
          </a:ln>
          <a:effectLst/>
        </p:spPr>
      </p:cxnSp>
      <p:cxnSp>
        <p:nvCxnSpPr>
          <p:cNvPr id="30" name="Straight Arrow Connector 29">
            <a:extLst>
              <a:ext uri="{FF2B5EF4-FFF2-40B4-BE49-F238E27FC236}">
                <a16:creationId xmlns:a16="http://schemas.microsoft.com/office/drawing/2014/main" id="{D50203D9-25E7-49BC-81B3-9A10030D77A4}"/>
              </a:ext>
            </a:extLst>
          </p:cNvPr>
          <p:cNvCxnSpPr>
            <a:cxnSpLocks/>
            <a:stCxn id="15" idx="2"/>
            <a:endCxn id="26" idx="0"/>
          </p:cNvCxnSpPr>
          <p:nvPr/>
        </p:nvCxnSpPr>
        <p:spPr>
          <a:xfrm>
            <a:off x="2712549" y="4183630"/>
            <a:ext cx="1323756" cy="967404"/>
          </a:xfrm>
          <a:prstGeom prst="straightConnector1">
            <a:avLst/>
          </a:prstGeom>
          <a:noFill/>
          <a:ln w="19050" cap="flat" cmpd="sng" algn="ctr">
            <a:solidFill>
              <a:srgbClr val="4472C4"/>
            </a:solidFill>
            <a:prstDash val="solid"/>
            <a:miter lim="800000"/>
            <a:tailEnd type="triangle"/>
          </a:ln>
          <a:effectLst/>
        </p:spPr>
      </p:cxnSp>
      <p:sp>
        <p:nvSpPr>
          <p:cNvPr id="33" name="Title 1">
            <a:extLst>
              <a:ext uri="{FF2B5EF4-FFF2-40B4-BE49-F238E27FC236}">
                <a16:creationId xmlns:a16="http://schemas.microsoft.com/office/drawing/2014/main" id="{99182E23-78A6-4441-B922-92D431FEBA72}"/>
              </a:ext>
            </a:extLst>
          </p:cNvPr>
          <p:cNvSpPr txBox="1">
            <a:spLocks/>
          </p:cNvSpPr>
          <p:nvPr/>
        </p:nvSpPr>
        <p:spPr>
          <a:xfrm>
            <a:off x="272030" y="1147615"/>
            <a:ext cx="48810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pPr algn="ctr"/>
            <a:r>
              <a:rPr lang="en-IN" sz="1200" dirty="0">
                <a:solidFill>
                  <a:srgbClr val="203864"/>
                </a:solidFill>
                <a:latin typeface="Calibri" panose="020F0502020204030204" pitchFamily="34" charset="0"/>
                <a:cs typeface="Calibri" panose="020F0502020204030204" pitchFamily="34" charset="0"/>
              </a:rPr>
              <a:t>We compute the payment by dependent and payment by payor using plan specific, dependent specific and provider specific information …</a:t>
            </a:r>
          </a:p>
        </p:txBody>
      </p:sp>
      <p:sp>
        <p:nvSpPr>
          <p:cNvPr id="35" name="Title 1">
            <a:extLst>
              <a:ext uri="{FF2B5EF4-FFF2-40B4-BE49-F238E27FC236}">
                <a16:creationId xmlns:a16="http://schemas.microsoft.com/office/drawing/2014/main" id="{CAC93888-1BB6-46E6-AD1A-E1BBCDFE0C61}"/>
              </a:ext>
            </a:extLst>
          </p:cNvPr>
          <p:cNvSpPr txBox="1">
            <a:spLocks/>
          </p:cNvSpPr>
          <p:nvPr/>
        </p:nvSpPr>
        <p:spPr>
          <a:xfrm>
            <a:off x="6137062" y="1147615"/>
            <a:ext cx="48810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pPr algn="ctr"/>
            <a:r>
              <a:rPr lang="en-IN" sz="1200" dirty="0">
                <a:solidFill>
                  <a:srgbClr val="203864"/>
                </a:solidFill>
                <a:latin typeface="Calibri" panose="020F0502020204030204" pitchFamily="34" charset="0"/>
                <a:cs typeface="Calibri" panose="020F0502020204030204" pitchFamily="34" charset="0"/>
              </a:rPr>
              <a:t>… and aggregating payment information for the next few time periods, a real-time cashflow tracker was created</a:t>
            </a:r>
          </a:p>
        </p:txBody>
      </p:sp>
    </p:spTree>
    <p:extLst>
      <p:ext uri="{BB962C8B-B14F-4D97-AF65-F5344CB8AC3E}">
        <p14:creationId xmlns:p14="http://schemas.microsoft.com/office/powerpoint/2010/main" val="2494859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A6981C-7384-461D-81B1-BC90010E0735}"/>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Design Details – The Database Flowchart</a:t>
            </a:r>
          </a:p>
        </p:txBody>
      </p:sp>
      <p:pic>
        <p:nvPicPr>
          <p:cNvPr id="9" name="Picture 8" descr="A picture containing graphical user interface&#10;&#10;Description automatically generated">
            <a:extLst>
              <a:ext uri="{FF2B5EF4-FFF2-40B4-BE49-F238E27FC236}">
                <a16:creationId xmlns:a16="http://schemas.microsoft.com/office/drawing/2014/main" id="{BCA80F96-9327-40C6-B5C2-C11655517F6F}"/>
              </a:ext>
            </a:extLst>
          </p:cNvPr>
          <p:cNvPicPr>
            <a:picLocks noChangeAspect="1"/>
          </p:cNvPicPr>
          <p:nvPr/>
        </p:nvPicPr>
        <p:blipFill>
          <a:blip r:embed="rId2"/>
          <a:stretch>
            <a:fillRect/>
          </a:stretch>
        </p:blipFill>
        <p:spPr>
          <a:xfrm>
            <a:off x="411788" y="1481641"/>
            <a:ext cx="5904016" cy="3578670"/>
          </a:xfrm>
          <a:prstGeom prst="rect">
            <a:avLst/>
          </a:prstGeom>
        </p:spPr>
      </p:pic>
      <p:sp>
        <p:nvSpPr>
          <p:cNvPr id="2" name="TextBox 1">
            <a:extLst>
              <a:ext uri="{FF2B5EF4-FFF2-40B4-BE49-F238E27FC236}">
                <a16:creationId xmlns:a16="http://schemas.microsoft.com/office/drawing/2014/main" id="{532A3637-557C-4858-84C7-7F7DF5DFAA96}"/>
              </a:ext>
            </a:extLst>
          </p:cNvPr>
          <p:cNvSpPr txBox="1"/>
          <p:nvPr/>
        </p:nvSpPr>
        <p:spPr>
          <a:xfrm>
            <a:off x="6694463" y="2470757"/>
            <a:ext cx="5085749" cy="1600438"/>
          </a:xfrm>
          <a:prstGeom prst="rect">
            <a:avLst/>
          </a:prstGeom>
          <a:noFill/>
          <a:ln w="19050">
            <a:solidFill>
              <a:srgbClr val="203864"/>
            </a:solidFill>
            <a:prstDash val="dash"/>
          </a:ln>
        </p:spPr>
        <p:txBody>
          <a:bodyPr wrap="square" rtlCol="0">
            <a:spAutoFit/>
          </a:bodyPr>
          <a:lstStyle/>
          <a:p>
            <a:pPr marL="0" indent="0" algn="ctr">
              <a:buFont typeface="Arial" panose="020B0604020202020204" pitchFamily="34" charset="0"/>
              <a:buNone/>
            </a:pPr>
            <a:r>
              <a:rPr lang="en-IN" sz="1400" b="1" dirty="0">
                <a:solidFill>
                  <a:srgbClr val="203864"/>
                </a:solidFill>
              </a:rPr>
              <a:t>Assumptions</a:t>
            </a:r>
          </a:p>
          <a:p>
            <a:pPr marL="0" indent="0" algn="l">
              <a:buFont typeface="Arial" panose="020B0604020202020204" pitchFamily="34" charset="0"/>
              <a:buNone/>
            </a:pPr>
            <a:endParaRPr lang="en-IN" sz="1400" b="1" dirty="0">
              <a:solidFill>
                <a:srgbClr val="203864"/>
              </a:solidFill>
            </a:endParaRPr>
          </a:p>
          <a:p>
            <a:pPr marL="285750" indent="-285750" algn="l">
              <a:buFont typeface="Arial" panose="020B0604020202020204" pitchFamily="34" charset="0"/>
              <a:buChar char="•"/>
            </a:pPr>
            <a:r>
              <a:rPr lang="en-IN" sz="1400" dirty="0">
                <a:solidFill>
                  <a:srgbClr val="203864"/>
                </a:solidFill>
              </a:rPr>
              <a:t>This portal is designed only for a single insurance payer</a:t>
            </a:r>
          </a:p>
          <a:p>
            <a:pPr marL="285750" indent="-285750" algn="l">
              <a:buFont typeface="Arial" panose="020B0604020202020204" pitchFamily="34" charset="0"/>
              <a:buChar char="•"/>
            </a:pPr>
            <a:r>
              <a:rPr lang="en-IN" sz="1400" dirty="0">
                <a:solidFill>
                  <a:srgbClr val="203864"/>
                </a:solidFill>
              </a:rPr>
              <a:t>Only the members of the insurance company has access to PCP assignment</a:t>
            </a:r>
          </a:p>
          <a:p>
            <a:pPr marL="285750" indent="-285750" algn="l">
              <a:buFont typeface="Arial" panose="020B0604020202020204" pitchFamily="34" charset="0"/>
              <a:buChar char="•"/>
            </a:pPr>
            <a:r>
              <a:rPr lang="en-IN" sz="1400" dirty="0">
                <a:solidFill>
                  <a:srgbClr val="203864"/>
                </a:solidFill>
              </a:rPr>
              <a:t>Whenever, a member signs up with the insurance firm, he is given a UID using which he can log into our portal</a:t>
            </a:r>
          </a:p>
        </p:txBody>
      </p:sp>
    </p:spTree>
    <p:extLst>
      <p:ext uri="{BB962C8B-B14F-4D97-AF65-F5344CB8AC3E}">
        <p14:creationId xmlns:p14="http://schemas.microsoft.com/office/powerpoint/2010/main" val="376016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B4B8414-EC40-4638-A74E-B48771439832}"/>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Design Details – Tools &amp; Technologies Used</a:t>
            </a:r>
          </a:p>
        </p:txBody>
      </p:sp>
      <p:graphicFrame>
        <p:nvGraphicFramePr>
          <p:cNvPr id="19" name="Table 19">
            <a:extLst>
              <a:ext uri="{FF2B5EF4-FFF2-40B4-BE49-F238E27FC236}">
                <a16:creationId xmlns:a16="http://schemas.microsoft.com/office/drawing/2014/main" id="{26D84073-1055-4238-8CEB-B7206EB96CCD}"/>
              </a:ext>
            </a:extLst>
          </p:cNvPr>
          <p:cNvGraphicFramePr>
            <a:graphicFrameLocks noGrp="1"/>
          </p:cNvGraphicFramePr>
          <p:nvPr>
            <p:extLst>
              <p:ext uri="{D42A27DB-BD31-4B8C-83A1-F6EECF244321}">
                <p14:modId xmlns:p14="http://schemas.microsoft.com/office/powerpoint/2010/main" val="3928927269"/>
              </p:ext>
            </p:extLst>
          </p:nvPr>
        </p:nvGraphicFramePr>
        <p:xfrm>
          <a:off x="0" y="826543"/>
          <a:ext cx="12192000" cy="5328072"/>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693699946"/>
                    </a:ext>
                  </a:extLst>
                </a:gridCol>
                <a:gridCol w="4064000">
                  <a:extLst>
                    <a:ext uri="{9D8B030D-6E8A-4147-A177-3AD203B41FA5}">
                      <a16:colId xmlns:a16="http://schemas.microsoft.com/office/drawing/2014/main" val="3286049034"/>
                    </a:ext>
                  </a:extLst>
                </a:gridCol>
                <a:gridCol w="4064000">
                  <a:extLst>
                    <a:ext uri="{9D8B030D-6E8A-4147-A177-3AD203B41FA5}">
                      <a16:colId xmlns:a16="http://schemas.microsoft.com/office/drawing/2014/main" val="607967538"/>
                    </a:ext>
                  </a:extLst>
                </a:gridCol>
              </a:tblGrid>
              <a:tr h="335719">
                <a:tc>
                  <a:txBody>
                    <a:bodyPr/>
                    <a:lstStyle/>
                    <a:p>
                      <a:pPr algn="ctr"/>
                      <a:r>
                        <a:rPr lang="en-IN" sz="1600" dirty="0">
                          <a:latin typeface="Calibri" panose="020F0502020204030204" pitchFamily="34" charset="0"/>
                          <a:cs typeface="Calibri" panose="020F0502020204030204" pitchFamily="34" charset="0"/>
                        </a:rPr>
                        <a:t>Backend</a:t>
                      </a:r>
                    </a:p>
                  </a:txBody>
                  <a:tcPr anchor="ctr"/>
                </a:tc>
                <a:tc>
                  <a:txBody>
                    <a:bodyPr/>
                    <a:lstStyle/>
                    <a:p>
                      <a:pPr algn="ctr"/>
                      <a:r>
                        <a:rPr lang="en-IN" sz="1600" dirty="0">
                          <a:latin typeface="Calibri" panose="020F0502020204030204" pitchFamily="34" charset="0"/>
                          <a:cs typeface="Calibri" panose="020F0502020204030204" pitchFamily="34" charset="0"/>
                        </a:rPr>
                        <a:t>ML/DL Model Building</a:t>
                      </a:r>
                    </a:p>
                  </a:txBody>
                  <a:tcPr anchor="ctr"/>
                </a:tc>
                <a:tc>
                  <a:txBody>
                    <a:bodyPr/>
                    <a:lstStyle/>
                    <a:p>
                      <a:pPr algn="ctr"/>
                      <a:r>
                        <a:rPr lang="en-IN" sz="1600" dirty="0">
                          <a:latin typeface="Calibri" panose="020F0502020204030204" pitchFamily="34" charset="0"/>
                          <a:cs typeface="Calibri" panose="020F0502020204030204" pitchFamily="34" charset="0"/>
                        </a:rPr>
                        <a:t>Frontend</a:t>
                      </a:r>
                    </a:p>
                  </a:txBody>
                  <a:tcPr anchor="ctr"/>
                </a:tc>
                <a:extLst>
                  <a:ext uri="{0D108BD9-81ED-4DB2-BD59-A6C34878D82A}">
                    <a16:rowId xmlns:a16="http://schemas.microsoft.com/office/drawing/2014/main" val="1616568525"/>
                  </a:ext>
                </a:extLst>
              </a:tr>
              <a:tr h="4992353">
                <a:tc>
                  <a:txBody>
                    <a:bodyPr/>
                    <a:lstStyle/>
                    <a:p>
                      <a:pPr algn="ctr"/>
                      <a:endParaRPr lang="en-IN" sz="1200" dirty="0">
                        <a:latin typeface="Calibri" panose="020F0502020204030204" pitchFamily="34" charset="0"/>
                        <a:cs typeface="Calibri" panose="020F0502020204030204" pitchFamily="34" charset="0"/>
                      </a:endParaRPr>
                    </a:p>
                  </a:txBody>
                  <a:tcPr anchor="ctr"/>
                </a:tc>
                <a:tc>
                  <a:txBody>
                    <a:bodyPr/>
                    <a:lstStyle/>
                    <a:p>
                      <a:pPr algn="ctr"/>
                      <a:endParaRPr lang="en-IN" sz="1200" dirty="0">
                        <a:latin typeface="Calibri" panose="020F0502020204030204" pitchFamily="34" charset="0"/>
                        <a:cs typeface="Calibri" panose="020F0502020204030204" pitchFamily="34" charset="0"/>
                      </a:endParaRPr>
                    </a:p>
                  </a:txBody>
                  <a:tcPr anchor="ctr"/>
                </a:tc>
                <a:tc>
                  <a:txBody>
                    <a:bodyPr/>
                    <a:lstStyle/>
                    <a:p>
                      <a:pPr algn="ctr"/>
                      <a:endParaRPr lang="en-IN" sz="12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80261506"/>
                  </a:ext>
                </a:extLst>
              </a:tr>
            </a:tbl>
          </a:graphicData>
        </a:graphic>
      </p:graphicFrame>
      <p:pic>
        <p:nvPicPr>
          <p:cNvPr id="24" name="Picture 23" descr="Logo&#10;&#10;Description automatically generated">
            <a:extLst>
              <a:ext uri="{FF2B5EF4-FFF2-40B4-BE49-F238E27FC236}">
                <a16:creationId xmlns:a16="http://schemas.microsoft.com/office/drawing/2014/main" id="{2C5AB24E-7095-49FC-B138-3EB9761106ED}"/>
              </a:ext>
            </a:extLst>
          </p:cNvPr>
          <p:cNvPicPr>
            <a:picLocks noChangeAspect="1"/>
          </p:cNvPicPr>
          <p:nvPr/>
        </p:nvPicPr>
        <p:blipFill>
          <a:blip r:embed="rId2"/>
          <a:stretch>
            <a:fillRect/>
          </a:stretch>
        </p:blipFill>
        <p:spPr>
          <a:xfrm>
            <a:off x="1283674" y="2183268"/>
            <a:ext cx="1444869" cy="657415"/>
          </a:xfrm>
          <a:prstGeom prst="rect">
            <a:avLst/>
          </a:prstGeom>
        </p:spPr>
      </p:pic>
      <p:pic>
        <p:nvPicPr>
          <p:cNvPr id="26" name="Picture 25" descr="Logo, company name&#10;&#10;Description automatically generated">
            <a:extLst>
              <a:ext uri="{FF2B5EF4-FFF2-40B4-BE49-F238E27FC236}">
                <a16:creationId xmlns:a16="http://schemas.microsoft.com/office/drawing/2014/main" id="{0F30A362-F3B5-4AD9-9EEA-2E4F753C758B}"/>
              </a:ext>
            </a:extLst>
          </p:cNvPr>
          <p:cNvPicPr>
            <a:picLocks noChangeAspect="1"/>
          </p:cNvPicPr>
          <p:nvPr/>
        </p:nvPicPr>
        <p:blipFill>
          <a:blip r:embed="rId3"/>
          <a:stretch>
            <a:fillRect/>
          </a:stretch>
        </p:blipFill>
        <p:spPr>
          <a:xfrm>
            <a:off x="1188301" y="4017318"/>
            <a:ext cx="1635617" cy="775555"/>
          </a:xfrm>
          <a:prstGeom prst="rect">
            <a:avLst/>
          </a:prstGeom>
        </p:spPr>
      </p:pic>
      <p:pic>
        <p:nvPicPr>
          <p:cNvPr id="28" name="Picture 27" descr="Logo&#10;&#10;Description automatically generated">
            <a:extLst>
              <a:ext uri="{FF2B5EF4-FFF2-40B4-BE49-F238E27FC236}">
                <a16:creationId xmlns:a16="http://schemas.microsoft.com/office/drawing/2014/main" id="{3BCFF9C6-ADDE-4613-981D-3BC9AB607268}"/>
              </a:ext>
            </a:extLst>
          </p:cNvPr>
          <p:cNvPicPr>
            <a:picLocks noChangeAspect="1"/>
          </p:cNvPicPr>
          <p:nvPr/>
        </p:nvPicPr>
        <p:blipFill>
          <a:blip r:embed="rId4"/>
          <a:stretch>
            <a:fillRect/>
          </a:stretch>
        </p:blipFill>
        <p:spPr>
          <a:xfrm>
            <a:off x="5437805" y="1438552"/>
            <a:ext cx="1316389" cy="708656"/>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C054CF70-1777-4755-A5CA-1D77259B1669}"/>
              </a:ext>
            </a:extLst>
          </p:cNvPr>
          <p:cNvPicPr>
            <a:picLocks noChangeAspect="1"/>
          </p:cNvPicPr>
          <p:nvPr/>
        </p:nvPicPr>
        <p:blipFill>
          <a:blip r:embed="rId5"/>
          <a:stretch>
            <a:fillRect/>
          </a:stretch>
        </p:blipFill>
        <p:spPr>
          <a:xfrm>
            <a:off x="4511553" y="2637882"/>
            <a:ext cx="3168894" cy="708656"/>
          </a:xfrm>
          <a:prstGeom prst="rect">
            <a:avLst/>
          </a:prstGeom>
        </p:spPr>
      </p:pic>
      <p:pic>
        <p:nvPicPr>
          <p:cNvPr id="32" name="Picture 31" descr="Icon&#10;&#10;Description automatically generated">
            <a:extLst>
              <a:ext uri="{FF2B5EF4-FFF2-40B4-BE49-F238E27FC236}">
                <a16:creationId xmlns:a16="http://schemas.microsoft.com/office/drawing/2014/main" id="{8D1A987F-7387-4BD8-AB76-B2B45E2FCBE3}"/>
              </a:ext>
            </a:extLst>
          </p:cNvPr>
          <p:cNvPicPr>
            <a:picLocks noChangeAspect="1"/>
          </p:cNvPicPr>
          <p:nvPr/>
        </p:nvPicPr>
        <p:blipFill>
          <a:blip r:embed="rId6"/>
          <a:stretch>
            <a:fillRect/>
          </a:stretch>
        </p:blipFill>
        <p:spPr>
          <a:xfrm>
            <a:off x="5170280" y="3796774"/>
            <a:ext cx="1851438" cy="536917"/>
          </a:xfrm>
          <a:prstGeom prst="rect">
            <a:avLst/>
          </a:prstGeom>
        </p:spPr>
      </p:pic>
      <p:pic>
        <p:nvPicPr>
          <p:cNvPr id="34" name="Picture 33" descr="Icon&#10;&#10;Description automatically generated">
            <a:extLst>
              <a:ext uri="{FF2B5EF4-FFF2-40B4-BE49-F238E27FC236}">
                <a16:creationId xmlns:a16="http://schemas.microsoft.com/office/drawing/2014/main" id="{31559141-25FB-44B8-B670-B2146DFC2B5E}"/>
              </a:ext>
            </a:extLst>
          </p:cNvPr>
          <p:cNvPicPr>
            <a:picLocks noChangeAspect="1"/>
          </p:cNvPicPr>
          <p:nvPr/>
        </p:nvPicPr>
        <p:blipFill>
          <a:blip r:embed="rId7"/>
          <a:stretch>
            <a:fillRect/>
          </a:stretch>
        </p:blipFill>
        <p:spPr>
          <a:xfrm>
            <a:off x="5640019" y="4783927"/>
            <a:ext cx="911960" cy="992065"/>
          </a:xfrm>
          <a:prstGeom prst="rect">
            <a:avLst/>
          </a:prstGeom>
        </p:spPr>
      </p:pic>
      <p:pic>
        <p:nvPicPr>
          <p:cNvPr id="36" name="Picture 35" descr="Logo, icon&#10;&#10;Description automatically generated">
            <a:extLst>
              <a:ext uri="{FF2B5EF4-FFF2-40B4-BE49-F238E27FC236}">
                <a16:creationId xmlns:a16="http://schemas.microsoft.com/office/drawing/2014/main" id="{CAE0CF3F-BF7D-48AF-B6A9-0024E916CAAA}"/>
              </a:ext>
            </a:extLst>
          </p:cNvPr>
          <p:cNvPicPr>
            <a:picLocks noChangeAspect="1"/>
          </p:cNvPicPr>
          <p:nvPr/>
        </p:nvPicPr>
        <p:blipFill>
          <a:blip r:embed="rId8"/>
          <a:stretch>
            <a:fillRect/>
          </a:stretch>
        </p:blipFill>
        <p:spPr>
          <a:xfrm>
            <a:off x="9650147" y="1451262"/>
            <a:ext cx="1060714" cy="1060714"/>
          </a:xfrm>
          <a:prstGeom prst="rect">
            <a:avLst/>
          </a:prstGeom>
        </p:spPr>
      </p:pic>
      <p:pic>
        <p:nvPicPr>
          <p:cNvPr id="38" name="Picture 37" descr="Icon&#10;&#10;Description automatically generated">
            <a:extLst>
              <a:ext uri="{FF2B5EF4-FFF2-40B4-BE49-F238E27FC236}">
                <a16:creationId xmlns:a16="http://schemas.microsoft.com/office/drawing/2014/main" id="{737282C1-CB46-4AF9-8E61-2AC204C69456}"/>
              </a:ext>
            </a:extLst>
          </p:cNvPr>
          <p:cNvPicPr>
            <a:picLocks noChangeAspect="1"/>
          </p:cNvPicPr>
          <p:nvPr/>
        </p:nvPicPr>
        <p:blipFill>
          <a:blip r:embed="rId9"/>
          <a:stretch>
            <a:fillRect/>
          </a:stretch>
        </p:blipFill>
        <p:spPr>
          <a:xfrm>
            <a:off x="9795707" y="2958644"/>
            <a:ext cx="754071" cy="1063869"/>
          </a:xfrm>
          <a:prstGeom prst="rect">
            <a:avLst/>
          </a:prstGeom>
        </p:spPr>
      </p:pic>
      <p:pic>
        <p:nvPicPr>
          <p:cNvPr id="40" name="Picture 39" descr="Logo&#10;&#10;Description automatically generated">
            <a:extLst>
              <a:ext uri="{FF2B5EF4-FFF2-40B4-BE49-F238E27FC236}">
                <a16:creationId xmlns:a16="http://schemas.microsoft.com/office/drawing/2014/main" id="{AB3DFDA6-243A-4340-8A98-63E9159D75F9}"/>
              </a:ext>
            </a:extLst>
          </p:cNvPr>
          <p:cNvPicPr>
            <a:picLocks noChangeAspect="1"/>
          </p:cNvPicPr>
          <p:nvPr/>
        </p:nvPicPr>
        <p:blipFill>
          <a:blip r:embed="rId10"/>
          <a:stretch>
            <a:fillRect/>
          </a:stretch>
        </p:blipFill>
        <p:spPr>
          <a:xfrm>
            <a:off x="9757488" y="4469181"/>
            <a:ext cx="846031" cy="1193609"/>
          </a:xfrm>
          <a:prstGeom prst="rect">
            <a:avLst/>
          </a:prstGeom>
        </p:spPr>
      </p:pic>
    </p:spTree>
    <p:extLst>
      <p:ext uri="{BB962C8B-B14F-4D97-AF65-F5344CB8AC3E}">
        <p14:creationId xmlns:p14="http://schemas.microsoft.com/office/powerpoint/2010/main" val="2476898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AC9FF6-744C-4CB1-91CB-E956E29D7738}"/>
              </a:ext>
            </a:extLst>
          </p:cNvPr>
          <p:cNvSpPr txBox="1"/>
          <p:nvPr/>
        </p:nvSpPr>
        <p:spPr>
          <a:xfrm>
            <a:off x="1670187" y="1033976"/>
            <a:ext cx="2005350" cy="307777"/>
          </a:xfrm>
          <a:prstGeom prst="rect">
            <a:avLst/>
          </a:prstGeom>
          <a:noFill/>
          <a:ln w="19050">
            <a:solidFill>
              <a:schemeClr val="tx1"/>
            </a:solidFill>
            <a:prstDash val="dash"/>
          </a:ln>
        </p:spPr>
        <p:txBody>
          <a:bodyPr wrap="square" rtlCol="0">
            <a:spAutoFit/>
          </a:bodyPr>
          <a:lstStyle/>
          <a:p>
            <a:pPr marL="0" indent="0" algn="ctr">
              <a:buFont typeface="Arial" panose="020B0604020202020204" pitchFamily="34" charset="0"/>
              <a:buNone/>
            </a:pPr>
            <a:r>
              <a:rPr lang="en-US" sz="1400" dirty="0">
                <a:solidFill>
                  <a:srgbClr val="203864"/>
                </a:solidFill>
              </a:rPr>
              <a:t>Find your PCP </a:t>
            </a:r>
            <a:r>
              <a:rPr lang="en-US" sz="1400" b="1" dirty="0">
                <a:solidFill>
                  <a:srgbClr val="203864"/>
                </a:solidFill>
                <a:hlinkClick r:id="rId2">
                  <a:extLst>
                    <a:ext uri="{A12FA001-AC4F-418D-AE19-62706E023703}">
                      <ahyp:hlinkClr xmlns:ahyp="http://schemas.microsoft.com/office/drawing/2018/hyperlinkcolor" val="tx"/>
                    </a:ext>
                  </a:extLst>
                </a:hlinkClick>
              </a:rPr>
              <a:t>Here</a:t>
            </a:r>
            <a:endParaRPr lang="en-US" sz="1400" b="1" dirty="0">
              <a:solidFill>
                <a:srgbClr val="203864"/>
              </a:solidFill>
            </a:endParaRPr>
          </a:p>
        </p:txBody>
      </p:sp>
      <p:sp>
        <p:nvSpPr>
          <p:cNvPr id="6" name="Title 1">
            <a:extLst>
              <a:ext uri="{FF2B5EF4-FFF2-40B4-BE49-F238E27FC236}">
                <a16:creationId xmlns:a16="http://schemas.microsoft.com/office/drawing/2014/main" id="{EDA37320-C934-4A0C-9E8E-29ADE29DC9A0}"/>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Demo Application</a:t>
            </a:r>
          </a:p>
        </p:txBody>
      </p:sp>
      <p:pic>
        <p:nvPicPr>
          <p:cNvPr id="3" name="Picture 2" descr="Graphical user interface, text, application, email&#10;&#10;Description automatically generated">
            <a:extLst>
              <a:ext uri="{FF2B5EF4-FFF2-40B4-BE49-F238E27FC236}">
                <a16:creationId xmlns:a16="http://schemas.microsoft.com/office/drawing/2014/main" id="{7C457C1D-CC8A-41D9-B9C9-D87A05A111CA}"/>
              </a:ext>
            </a:extLst>
          </p:cNvPr>
          <p:cNvPicPr>
            <a:picLocks noChangeAspect="1"/>
          </p:cNvPicPr>
          <p:nvPr/>
        </p:nvPicPr>
        <p:blipFill rotWithShape="1">
          <a:blip r:embed="rId3"/>
          <a:srcRect l="505" t="4231" r="4620" b="8462"/>
          <a:stretch/>
        </p:blipFill>
        <p:spPr>
          <a:xfrm>
            <a:off x="6096000" y="905609"/>
            <a:ext cx="5944997" cy="3077308"/>
          </a:xfrm>
          <a:prstGeom prst="rect">
            <a:avLst/>
          </a:prstGeom>
        </p:spPr>
      </p:pic>
      <p:pic>
        <p:nvPicPr>
          <p:cNvPr id="7" name="Picture 6" descr="Graphical user interface, text, application, Word&#10;&#10;Description automatically generated">
            <a:extLst>
              <a:ext uri="{FF2B5EF4-FFF2-40B4-BE49-F238E27FC236}">
                <a16:creationId xmlns:a16="http://schemas.microsoft.com/office/drawing/2014/main" id="{CDC42CBB-FB2E-4D15-9B05-3E3AA92D6248}"/>
              </a:ext>
            </a:extLst>
          </p:cNvPr>
          <p:cNvPicPr>
            <a:picLocks noChangeAspect="1"/>
          </p:cNvPicPr>
          <p:nvPr/>
        </p:nvPicPr>
        <p:blipFill rotWithShape="1">
          <a:blip r:embed="rId4"/>
          <a:srcRect l="644" t="3846" r="553" b="8590"/>
          <a:stretch/>
        </p:blipFill>
        <p:spPr>
          <a:xfrm>
            <a:off x="114300" y="3026270"/>
            <a:ext cx="6172945" cy="3077308"/>
          </a:xfrm>
          <a:prstGeom prst="rect">
            <a:avLst/>
          </a:prstGeom>
        </p:spPr>
      </p:pic>
      <p:grpSp>
        <p:nvGrpSpPr>
          <p:cNvPr id="12" name="Group 11">
            <a:extLst>
              <a:ext uri="{FF2B5EF4-FFF2-40B4-BE49-F238E27FC236}">
                <a16:creationId xmlns:a16="http://schemas.microsoft.com/office/drawing/2014/main" id="{FA791E14-581B-4120-A5A3-8D3673A02A51}"/>
              </a:ext>
            </a:extLst>
          </p:cNvPr>
          <p:cNvGrpSpPr/>
          <p:nvPr/>
        </p:nvGrpSpPr>
        <p:grpSpPr>
          <a:xfrm>
            <a:off x="3470268" y="1702122"/>
            <a:ext cx="2625732" cy="307777"/>
            <a:chOff x="3470268" y="1702122"/>
            <a:chExt cx="2625732" cy="307777"/>
          </a:xfrm>
        </p:grpSpPr>
        <p:sp>
          <p:nvSpPr>
            <p:cNvPr id="8" name="TextBox 7">
              <a:extLst>
                <a:ext uri="{FF2B5EF4-FFF2-40B4-BE49-F238E27FC236}">
                  <a16:creationId xmlns:a16="http://schemas.microsoft.com/office/drawing/2014/main" id="{616254D5-7CC4-4212-BDD6-A5115CB0FB47}"/>
                </a:ext>
              </a:extLst>
            </p:cNvPr>
            <p:cNvSpPr txBox="1"/>
            <p:nvPr/>
          </p:nvSpPr>
          <p:spPr>
            <a:xfrm>
              <a:off x="3470268" y="1702122"/>
              <a:ext cx="1994392" cy="307777"/>
            </a:xfrm>
            <a:prstGeom prst="rect">
              <a:avLst/>
            </a:prstGeom>
            <a:noFill/>
            <a:ln w="19050">
              <a:solidFill>
                <a:schemeClr val="tx1"/>
              </a:solidFill>
              <a:prstDash val="dash"/>
            </a:ln>
          </p:spPr>
          <p:txBody>
            <a:bodyPr wrap="none" rtlCol="0">
              <a:spAutoFit/>
            </a:bodyPr>
            <a:lstStyle/>
            <a:p>
              <a:pPr marL="0" indent="0" algn="l">
                <a:buFont typeface="Arial" panose="020B0604020202020204" pitchFamily="34" charset="0"/>
                <a:buNone/>
              </a:pPr>
              <a:r>
                <a:rPr lang="en-IN" sz="1400" dirty="0">
                  <a:solidFill>
                    <a:srgbClr val="203864"/>
                  </a:solidFill>
                </a:rPr>
                <a:t>The PCP Search Page</a:t>
              </a:r>
            </a:p>
          </p:txBody>
        </p:sp>
        <p:cxnSp>
          <p:nvCxnSpPr>
            <p:cNvPr id="10" name="Straight Arrow Connector 9">
              <a:extLst>
                <a:ext uri="{FF2B5EF4-FFF2-40B4-BE49-F238E27FC236}">
                  <a16:creationId xmlns:a16="http://schemas.microsoft.com/office/drawing/2014/main" id="{33173B1F-AC80-44E2-B630-C395D02B7E32}"/>
                </a:ext>
              </a:extLst>
            </p:cNvPr>
            <p:cNvCxnSpPr>
              <a:cxnSpLocks/>
              <a:stCxn id="8" idx="3"/>
            </p:cNvCxnSpPr>
            <p:nvPr/>
          </p:nvCxnSpPr>
          <p:spPr>
            <a:xfrm>
              <a:off x="5464660" y="1856011"/>
              <a:ext cx="631340" cy="0"/>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51E04807-9AFD-4CA3-BB9B-78BEAAC46C15}"/>
              </a:ext>
            </a:extLst>
          </p:cNvPr>
          <p:cNvGrpSpPr/>
          <p:nvPr/>
        </p:nvGrpSpPr>
        <p:grpSpPr>
          <a:xfrm>
            <a:off x="6287246" y="4920111"/>
            <a:ext cx="2222540" cy="307777"/>
            <a:chOff x="2820146" y="1702122"/>
            <a:chExt cx="2222540" cy="307777"/>
          </a:xfrm>
        </p:grpSpPr>
        <p:sp>
          <p:nvSpPr>
            <p:cNvPr id="14" name="TextBox 13">
              <a:extLst>
                <a:ext uri="{FF2B5EF4-FFF2-40B4-BE49-F238E27FC236}">
                  <a16:creationId xmlns:a16="http://schemas.microsoft.com/office/drawing/2014/main" id="{B3EF87A8-7D99-4580-85CB-09742F813C41}"/>
                </a:ext>
              </a:extLst>
            </p:cNvPr>
            <p:cNvSpPr txBox="1"/>
            <p:nvPr/>
          </p:nvSpPr>
          <p:spPr>
            <a:xfrm>
              <a:off x="3470268" y="1702122"/>
              <a:ext cx="1572418" cy="307777"/>
            </a:xfrm>
            <a:prstGeom prst="rect">
              <a:avLst/>
            </a:prstGeom>
            <a:noFill/>
            <a:ln w="19050">
              <a:solidFill>
                <a:schemeClr val="tx1"/>
              </a:solidFill>
              <a:prstDash val="dash"/>
            </a:ln>
          </p:spPr>
          <p:txBody>
            <a:bodyPr wrap="none" rtlCol="0">
              <a:spAutoFit/>
            </a:bodyPr>
            <a:lstStyle/>
            <a:p>
              <a:pPr marL="0" indent="0" algn="l">
                <a:buFont typeface="Arial" panose="020B0604020202020204" pitchFamily="34" charset="0"/>
                <a:buNone/>
              </a:pPr>
              <a:r>
                <a:rPr lang="en-IN" sz="1400" dirty="0">
                  <a:solidFill>
                    <a:srgbClr val="203864"/>
                  </a:solidFill>
                </a:rPr>
                <a:t>Your Profile Page</a:t>
              </a:r>
            </a:p>
          </p:txBody>
        </p:sp>
        <p:cxnSp>
          <p:nvCxnSpPr>
            <p:cNvPr id="15" name="Straight Arrow Connector 14">
              <a:extLst>
                <a:ext uri="{FF2B5EF4-FFF2-40B4-BE49-F238E27FC236}">
                  <a16:creationId xmlns:a16="http://schemas.microsoft.com/office/drawing/2014/main" id="{AC62E64E-6238-486E-9198-031887A34891}"/>
                </a:ext>
              </a:extLst>
            </p:cNvPr>
            <p:cNvCxnSpPr>
              <a:cxnSpLocks/>
              <a:stCxn id="14" idx="1"/>
            </p:cNvCxnSpPr>
            <p:nvPr/>
          </p:nvCxnSpPr>
          <p:spPr>
            <a:xfrm flipH="1">
              <a:off x="2820146" y="1856011"/>
              <a:ext cx="650122" cy="0"/>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8148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A223A7-1E44-488A-8F1D-C52F46676C3E}"/>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Conclusions &amp; Scope</a:t>
            </a:r>
          </a:p>
        </p:txBody>
      </p:sp>
      <p:sp>
        <p:nvSpPr>
          <p:cNvPr id="2" name="TextBox 1">
            <a:extLst>
              <a:ext uri="{FF2B5EF4-FFF2-40B4-BE49-F238E27FC236}">
                <a16:creationId xmlns:a16="http://schemas.microsoft.com/office/drawing/2014/main" id="{AA845B1A-B95C-4812-8ECA-C94184640D86}"/>
              </a:ext>
            </a:extLst>
          </p:cNvPr>
          <p:cNvSpPr txBox="1"/>
          <p:nvPr/>
        </p:nvSpPr>
        <p:spPr>
          <a:xfrm>
            <a:off x="563189" y="1248508"/>
            <a:ext cx="10839379" cy="2246769"/>
          </a:xfrm>
          <a:prstGeom prst="rect">
            <a:avLst/>
          </a:prstGeom>
          <a:noFill/>
          <a:ln w="19050">
            <a:solidFill>
              <a:srgbClr val="203864"/>
            </a:solidFill>
          </a:ln>
        </p:spPr>
        <p:txBody>
          <a:bodyPr wrap="square" rtlCol="0">
            <a:spAutoFit/>
          </a:bodyPr>
          <a:lstStyle/>
          <a:p>
            <a:pPr marL="0" indent="0" algn="l">
              <a:buFont typeface="Arial" panose="020B0604020202020204" pitchFamily="34" charset="0"/>
              <a:buNone/>
            </a:pPr>
            <a:r>
              <a:rPr lang="en-IN" sz="1400" dirty="0">
                <a:solidFill>
                  <a:srgbClr val="203864"/>
                </a:solidFill>
              </a:rPr>
              <a:t>The PCP Finder we developed has the following </a:t>
            </a:r>
            <a:r>
              <a:rPr lang="en-IN" sz="1400" b="1" dirty="0">
                <a:solidFill>
                  <a:srgbClr val="203864"/>
                </a:solidFill>
              </a:rPr>
              <a:t>features:</a:t>
            </a:r>
          </a:p>
          <a:p>
            <a:pPr marL="0" indent="0" algn="l">
              <a:buFont typeface="Arial" panose="020B0604020202020204" pitchFamily="34" charset="0"/>
              <a:buNone/>
            </a:pPr>
            <a:endParaRPr lang="en-IN" sz="1400" dirty="0">
              <a:solidFill>
                <a:srgbClr val="203864"/>
              </a:solidFill>
            </a:endParaRPr>
          </a:p>
          <a:p>
            <a:pPr marL="285750" indent="-285750" algn="l">
              <a:buFont typeface="Arial" panose="020B0604020202020204" pitchFamily="34" charset="0"/>
              <a:buChar char="•"/>
            </a:pPr>
            <a:r>
              <a:rPr lang="en-IN" sz="1400" dirty="0">
                <a:solidFill>
                  <a:srgbClr val="203864"/>
                </a:solidFill>
              </a:rPr>
              <a:t>It uses state-of-the-art </a:t>
            </a:r>
            <a:r>
              <a:rPr lang="en-IN" sz="1400" b="1" dirty="0">
                <a:solidFill>
                  <a:srgbClr val="203864"/>
                </a:solidFill>
              </a:rPr>
              <a:t>Deep Neural Network</a:t>
            </a:r>
            <a:r>
              <a:rPr lang="en-IN" sz="1400" dirty="0">
                <a:solidFill>
                  <a:srgbClr val="203864"/>
                </a:solidFill>
              </a:rPr>
              <a:t> model which helps dependant find best PCPs near them based their medical history</a:t>
            </a:r>
          </a:p>
          <a:p>
            <a:pPr marL="285750" indent="-285750" algn="l">
              <a:buFont typeface="Arial" panose="020B0604020202020204" pitchFamily="34" charset="0"/>
              <a:buChar char="•"/>
            </a:pPr>
            <a:r>
              <a:rPr lang="en-IN" sz="1400" dirty="0">
                <a:solidFill>
                  <a:srgbClr val="203864"/>
                </a:solidFill>
              </a:rPr>
              <a:t>It automatically suggests best PCPs near the new neighbourhood, as and when the dependant changes his/her address</a:t>
            </a:r>
          </a:p>
          <a:p>
            <a:pPr marL="285750" indent="-285750">
              <a:buFont typeface="Arial" panose="020B0604020202020204" pitchFamily="34" charset="0"/>
              <a:buChar char="•"/>
            </a:pPr>
            <a:r>
              <a:rPr lang="en-IN" sz="1400" dirty="0">
                <a:solidFill>
                  <a:srgbClr val="203864"/>
                </a:solidFill>
              </a:rPr>
              <a:t>It is capable to handle appointment scheduling for the dependant</a:t>
            </a:r>
          </a:p>
          <a:p>
            <a:pPr marL="285750" indent="-285750" algn="l">
              <a:buFont typeface="Arial" panose="020B0604020202020204" pitchFamily="34" charset="0"/>
              <a:buChar char="•"/>
            </a:pPr>
            <a:r>
              <a:rPr lang="en-IN" sz="1400" dirty="0">
                <a:solidFill>
                  <a:srgbClr val="203864"/>
                </a:solidFill>
              </a:rPr>
              <a:t>It uses </a:t>
            </a:r>
            <a:r>
              <a:rPr lang="en-IN" sz="1400" b="1" dirty="0">
                <a:solidFill>
                  <a:srgbClr val="203864"/>
                </a:solidFill>
              </a:rPr>
              <a:t>Recurrent Neural Network</a:t>
            </a:r>
            <a:r>
              <a:rPr lang="en-IN" sz="1400" dirty="0">
                <a:solidFill>
                  <a:srgbClr val="203864"/>
                </a:solidFill>
              </a:rPr>
              <a:t> models to predict if the dependant is satisfied or dissatisfied with his/her PCP, also suggesting an option to change his/her PCP accordingly</a:t>
            </a:r>
          </a:p>
          <a:p>
            <a:pPr marL="285750" indent="-285750" algn="l">
              <a:buFont typeface="Arial" panose="020B0604020202020204" pitchFamily="34" charset="0"/>
              <a:buChar char="•"/>
            </a:pPr>
            <a:r>
              <a:rPr lang="en-IN" sz="1400" dirty="0">
                <a:solidFill>
                  <a:srgbClr val="203864"/>
                </a:solidFill>
              </a:rPr>
              <a:t>The product analyses future appointments to </a:t>
            </a:r>
            <a:r>
              <a:rPr lang="en-IN" sz="1400" b="1" dirty="0">
                <a:solidFill>
                  <a:srgbClr val="203864"/>
                </a:solidFill>
              </a:rPr>
              <a:t>estimate cashflows</a:t>
            </a:r>
            <a:r>
              <a:rPr lang="en-IN" sz="1400" dirty="0">
                <a:solidFill>
                  <a:srgbClr val="203864"/>
                </a:solidFill>
              </a:rPr>
              <a:t> for the Payor based on provider Consultation Fees and the insurance plan details of the dependant</a:t>
            </a:r>
          </a:p>
          <a:p>
            <a:pPr marL="285750" indent="-285750" algn="l">
              <a:buFont typeface="Arial" panose="020B0604020202020204" pitchFamily="34" charset="0"/>
              <a:buChar char="•"/>
            </a:pPr>
            <a:r>
              <a:rPr lang="en-IN" sz="1400" dirty="0">
                <a:solidFill>
                  <a:srgbClr val="203864"/>
                </a:solidFill>
              </a:rPr>
              <a:t>The Deep Neural Network achieves an accuracy of </a:t>
            </a:r>
            <a:r>
              <a:rPr lang="en-IN" sz="1400" b="1" dirty="0">
                <a:solidFill>
                  <a:srgbClr val="203864"/>
                </a:solidFill>
              </a:rPr>
              <a:t>98.5%</a:t>
            </a:r>
            <a:r>
              <a:rPr lang="en-IN" sz="1400" dirty="0">
                <a:solidFill>
                  <a:srgbClr val="203864"/>
                </a:solidFill>
              </a:rPr>
              <a:t> and the Recurrent Neural Network achieves an accuracy of </a:t>
            </a:r>
            <a:r>
              <a:rPr lang="en-IN" sz="1400" b="1" dirty="0">
                <a:solidFill>
                  <a:srgbClr val="203864"/>
                </a:solidFill>
              </a:rPr>
              <a:t>90.68%</a:t>
            </a:r>
          </a:p>
        </p:txBody>
      </p:sp>
      <p:sp>
        <p:nvSpPr>
          <p:cNvPr id="4" name="TextBox 3">
            <a:extLst>
              <a:ext uri="{FF2B5EF4-FFF2-40B4-BE49-F238E27FC236}">
                <a16:creationId xmlns:a16="http://schemas.microsoft.com/office/drawing/2014/main" id="{319D7E9F-783E-47FF-89F4-52972C26763D}"/>
              </a:ext>
            </a:extLst>
          </p:cNvPr>
          <p:cNvSpPr txBox="1"/>
          <p:nvPr/>
        </p:nvSpPr>
        <p:spPr>
          <a:xfrm>
            <a:off x="563188" y="3915311"/>
            <a:ext cx="10839379" cy="1815882"/>
          </a:xfrm>
          <a:prstGeom prst="rect">
            <a:avLst/>
          </a:prstGeom>
          <a:noFill/>
          <a:ln w="19050">
            <a:solidFill>
              <a:srgbClr val="203864"/>
            </a:solidFill>
          </a:ln>
        </p:spPr>
        <p:txBody>
          <a:bodyPr wrap="square" rtlCol="0">
            <a:spAutoFit/>
          </a:bodyPr>
          <a:lstStyle/>
          <a:p>
            <a:pPr marL="0" indent="0" algn="l">
              <a:buFont typeface="Arial" panose="020B0604020202020204" pitchFamily="34" charset="0"/>
              <a:buNone/>
            </a:pPr>
            <a:r>
              <a:rPr lang="en-IN" sz="1400" dirty="0">
                <a:solidFill>
                  <a:srgbClr val="203864"/>
                </a:solidFill>
              </a:rPr>
              <a:t>The </a:t>
            </a:r>
            <a:r>
              <a:rPr lang="en-IN" sz="1400" b="1" dirty="0">
                <a:solidFill>
                  <a:srgbClr val="203864"/>
                </a:solidFill>
              </a:rPr>
              <a:t>future scope</a:t>
            </a:r>
            <a:r>
              <a:rPr lang="en-IN" sz="1400" dirty="0">
                <a:solidFill>
                  <a:srgbClr val="203864"/>
                </a:solidFill>
              </a:rPr>
              <a:t> of the product might include:</a:t>
            </a:r>
          </a:p>
          <a:p>
            <a:pPr marL="0" indent="0" algn="l">
              <a:buFont typeface="Arial" panose="020B0604020202020204" pitchFamily="34" charset="0"/>
              <a:buNone/>
            </a:pPr>
            <a:endParaRPr lang="en-IN" sz="1400" dirty="0">
              <a:solidFill>
                <a:srgbClr val="203864"/>
              </a:solidFill>
            </a:endParaRPr>
          </a:p>
          <a:p>
            <a:pPr marL="285750" indent="-285750">
              <a:buFont typeface="Arial" panose="020B0604020202020204" pitchFamily="34" charset="0"/>
              <a:buChar char="•"/>
            </a:pPr>
            <a:r>
              <a:rPr lang="en-IN" sz="1400" dirty="0">
                <a:solidFill>
                  <a:srgbClr val="203864"/>
                </a:solidFill>
              </a:rPr>
              <a:t>More elaborate medical history to help the dependant find an appropriate PCP for himself/herself</a:t>
            </a:r>
          </a:p>
          <a:p>
            <a:pPr marL="285750" indent="-285750">
              <a:buFont typeface="Arial" panose="020B0604020202020204" pitchFamily="34" charset="0"/>
              <a:buChar char="•"/>
            </a:pPr>
            <a:r>
              <a:rPr lang="en-IN" sz="1400" dirty="0">
                <a:solidFill>
                  <a:srgbClr val="203864"/>
                </a:solidFill>
              </a:rPr>
              <a:t>Use Natural Language Processing to better understand dependant needs for improved PCP recommendation</a:t>
            </a:r>
          </a:p>
          <a:p>
            <a:pPr marL="285750" indent="-285750" algn="l">
              <a:buFont typeface="Arial" panose="020B0604020202020204" pitchFamily="34" charset="0"/>
              <a:buChar char="•"/>
            </a:pPr>
            <a:r>
              <a:rPr lang="en-IN" sz="1400" dirty="0">
                <a:solidFill>
                  <a:srgbClr val="203864"/>
                </a:solidFill>
              </a:rPr>
              <a:t>Autodetection of location using GPS and Google Map API</a:t>
            </a:r>
          </a:p>
          <a:p>
            <a:pPr marL="285750" indent="-285750" algn="l">
              <a:buFont typeface="Arial" panose="020B0604020202020204" pitchFamily="34" charset="0"/>
              <a:buChar char="•"/>
            </a:pPr>
            <a:r>
              <a:rPr lang="en-IN" sz="1400" dirty="0">
                <a:solidFill>
                  <a:srgbClr val="203864"/>
                </a:solidFill>
              </a:rPr>
              <a:t>Automated payment gateway for payment of premiums and consultation fees</a:t>
            </a:r>
          </a:p>
          <a:p>
            <a:pPr marL="285750" indent="-285750" algn="l">
              <a:buFont typeface="Arial" panose="020B0604020202020204" pitchFamily="34" charset="0"/>
              <a:buChar char="•"/>
            </a:pPr>
            <a:r>
              <a:rPr lang="en-IN" sz="1400" dirty="0">
                <a:solidFill>
                  <a:srgbClr val="203864"/>
                </a:solidFill>
              </a:rPr>
              <a:t>Easy claim filing after each consultation</a:t>
            </a:r>
          </a:p>
          <a:p>
            <a:pPr marL="285750" indent="-285750" algn="l">
              <a:buFont typeface="Arial" panose="020B0604020202020204" pitchFamily="34" charset="0"/>
              <a:buChar char="•"/>
            </a:pPr>
            <a:r>
              <a:rPr lang="en-IN" sz="1400" dirty="0">
                <a:solidFill>
                  <a:srgbClr val="203864"/>
                </a:solidFill>
              </a:rPr>
              <a:t>Schedule management system for provider</a:t>
            </a:r>
          </a:p>
        </p:txBody>
      </p:sp>
    </p:spTree>
    <p:extLst>
      <p:ext uri="{BB962C8B-B14F-4D97-AF65-F5344CB8AC3E}">
        <p14:creationId xmlns:p14="http://schemas.microsoft.com/office/powerpoint/2010/main" val="400043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C90CD05-29BA-4BF5-93AB-28BF28074FEE}"/>
              </a:ext>
            </a:extLst>
          </p:cNvPr>
          <p:cNvSpPr>
            <a:spLocks noGrp="1"/>
          </p:cNvSpPr>
          <p:nvPr>
            <p:ph type="title"/>
          </p:nvPr>
        </p:nvSpPr>
        <p:spPr>
          <a:xfrm>
            <a:off x="563563" y="528162"/>
            <a:ext cx="8806564" cy="333488"/>
          </a:xfrm>
        </p:spPr>
        <p:txBody>
          <a:bodyPr/>
          <a:lstStyle/>
          <a:p>
            <a:r>
              <a:rPr lang="en-US" sz="2400" dirty="0">
                <a:solidFill>
                  <a:srgbClr val="203864"/>
                </a:solidFill>
              </a:rPr>
              <a:t>The Team</a:t>
            </a:r>
            <a:endParaRPr lang="en-US" sz="2000" dirty="0">
              <a:solidFill>
                <a:srgbClr val="203864"/>
              </a:solidFill>
            </a:endParaRPr>
          </a:p>
        </p:txBody>
      </p:sp>
      <p:grpSp>
        <p:nvGrpSpPr>
          <p:cNvPr id="10" name="Group 9">
            <a:extLst>
              <a:ext uri="{FF2B5EF4-FFF2-40B4-BE49-F238E27FC236}">
                <a16:creationId xmlns:a16="http://schemas.microsoft.com/office/drawing/2014/main" id="{F6A943F0-79FB-406B-A2FE-B0447B780AEB}"/>
              </a:ext>
            </a:extLst>
          </p:cNvPr>
          <p:cNvGrpSpPr/>
          <p:nvPr/>
        </p:nvGrpSpPr>
        <p:grpSpPr>
          <a:xfrm>
            <a:off x="6169909" y="1013516"/>
            <a:ext cx="2216801" cy="2550833"/>
            <a:chOff x="6169909" y="802508"/>
            <a:chExt cx="2216801" cy="2550833"/>
          </a:xfrm>
        </p:grpSpPr>
        <p:pic>
          <p:nvPicPr>
            <p:cNvPr id="11" name="Picture 8" descr="A person in a suit standing in front of a brick wall&#10;&#10;Description automatically generated">
              <a:extLst>
                <a:ext uri="{FF2B5EF4-FFF2-40B4-BE49-F238E27FC236}">
                  <a16:creationId xmlns:a16="http://schemas.microsoft.com/office/drawing/2014/main" id="{8BE7A971-0986-4C1F-BD5A-37B22D5388C8}"/>
                </a:ext>
              </a:extLst>
            </p:cNvPr>
            <p:cNvPicPr>
              <a:picLocks noChangeAspect="1"/>
            </p:cNvPicPr>
            <p:nvPr/>
          </p:nvPicPr>
          <p:blipFill rotWithShape="1">
            <a:blip r:embed="rId2"/>
            <a:srcRect l="24715" t="33466" r="23194" b="29188"/>
            <a:stretch/>
          </p:blipFill>
          <p:spPr>
            <a:xfrm>
              <a:off x="6494913" y="802508"/>
              <a:ext cx="1620494" cy="1708153"/>
            </a:xfrm>
            <a:prstGeom prst="rect">
              <a:avLst/>
            </a:prstGeom>
            <a:ln w="38100" cap="sq">
              <a:solidFill>
                <a:srgbClr val="203864"/>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C19F543E-6208-4A0B-BB0E-2BDE8962E04C}"/>
                </a:ext>
              </a:extLst>
            </p:cNvPr>
            <p:cNvSpPr txBox="1"/>
            <p:nvPr/>
          </p:nvSpPr>
          <p:spPr>
            <a:xfrm>
              <a:off x="6169909" y="2624447"/>
              <a:ext cx="22168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03864"/>
                  </a:solidFill>
                  <a:latin typeface="Calibri" panose="020F0502020204030204" pitchFamily="34" charset="0"/>
                  <a:cs typeface="Calibri" panose="020F0502020204030204" pitchFamily="34" charset="0"/>
                </a:rPr>
                <a:t>Vignesh Thakkar</a:t>
              </a:r>
            </a:p>
            <a:p>
              <a:pPr algn="ctr"/>
              <a:r>
                <a:rPr lang="en-US" sz="1200" dirty="0">
                  <a:solidFill>
                    <a:srgbClr val="203864"/>
                  </a:solidFill>
                  <a:latin typeface="Calibri" panose="020F0502020204030204" pitchFamily="34" charset="0"/>
                  <a:ea typeface="+mn-lt"/>
                  <a:cs typeface="Calibri" panose="020F0502020204030204" pitchFamily="34" charset="0"/>
                </a:rPr>
                <a:t>IIM Kashipur</a:t>
              </a:r>
              <a:endParaRPr lang="en-US" sz="1200" dirty="0">
                <a:solidFill>
                  <a:srgbClr val="203864"/>
                </a:solidFill>
                <a:latin typeface="Calibri" panose="020F0502020204030204" pitchFamily="34" charset="0"/>
                <a:cs typeface="Calibri" panose="020F0502020204030204" pitchFamily="34" charset="0"/>
              </a:endParaRPr>
            </a:p>
          </p:txBody>
        </p:sp>
        <p:pic>
          <p:nvPicPr>
            <p:cNvPr id="13" name="Picture 12" descr="Icon&#10;&#10;Description automatically generated">
              <a:hlinkClick r:id="rId3"/>
              <a:extLst>
                <a:ext uri="{FF2B5EF4-FFF2-40B4-BE49-F238E27FC236}">
                  <a16:creationId xmlns:a16="http://schemas.microsoft.com/office/drawing/2014/main" id="{7AFA22FF-4378-49E8-B728-9C51D0FF8D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7977" y="3012307"/>
              <a:ext cx="480668" cy="341034"/>
            </a:xfrm>
            <a:prstGeom prst="rect">
              <a:avLst/>
            </a:prstGeom>
          </p:spPr>
        </p:pic>
      </p:grpSp>
      <p:grpSp>
        <p:nvGrpSpPr>
          <p:cNvPr id="22" name="Group 21">
            <a:extLst>
              <a:ext uri="{FF2B5EF4-FFF2-40B4-BE49-F238E27FC236}">
                <a16:creationId xmlns:a16="http://schemas.microsoft.com/office/drawing/2014/main" id="{FC63D4DF-B1BB-45EA-A944-2A8CB0A1460E}"/>
              </a:ext>
            </a:extLst>
          </p:cNvPr>
          <p:cNvGrpSpPr/>
          <p:nvPr/>
        </p:nvGrpSpPr>
        <p:grpSpPr>
          <a:xfrm>
            <a:off x="6169909" y="3698207"/>
            <a:ext cx="2216801" cy="2566089"/>
            <a:chOff x="4982380" y="3272562"/>
            <a:chExt cx="2216801" cy="2566089"/>
          </a:xfrm>
        </p:grpSpPr>
        <p:grpSp>
          <p:nvGrpSpPr>
            <p:cNvPr id="23" name="Group 22">
              <a:extLst>
                <a:ext uri="{FF2B5EF4-FFF2-40B4-BE49-F238E27FC236}">
                  <a16:creationId xmlns:a16="http://schemas.microsoft.com/office/drawing/2014/main" id="{E59E1662-63B5-4D60-953C-6488197956CF}"/>
                </a:ext>
              </a:extLst>
            </p:cNvPr>
            <p:cNvGrpSpPr/>
            <p:nvPr/>
          </p:nvGrpSpPr>
          <p:grpSpPr>
            <a:xfrm>
              <a:off x="4982380" y="5092683"/>
              <a:ext cx="2216801" cy="745968"/>
              <a:chOff x="4982380" y="5048723"/>
              <a:chExt cx="2216801" cy="745968"/>
            </a:xfrm>
          </p:grpSpPr>
          <p:sp>
            <p:nvSpPr>
              <p:cNvPr id="25" name="TextBox 24">
                <a:extLst>
                  <a:ext uri="{FF2B5EF4-FFF2-40B4-BE49-F238E27FC236}">
                    <a16:creationId xmlns:a16="http://schemas.microsoft.com/office/drawing/2014/main" id="{04565886-0798-435E-93F4-7031AE770DA9}"/>
                  </a:ext>
                </a:extLst>
              </p:cNvPr>
              <p:cNvSpPr txBox="1"/>
              <p:nvPr/>
            </p:nvSpPr>
            <p:spPr>
              <a:xfrm>
                <a:off x="4982380" y="5048723"/>
                <a:ext cx="22168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03864"/>
                    </a:solidFill>
                    <a:latin typeface="Calibri" panose="020F0502020204030204" pitchFamily="34" charset="0"/>
                    <a:cs typeface="Calibri" panose="020F0502020204030204" pitchFamily="34" charset="0"/>
                  </a:rPr>
                  <a:t>Naga Bhaskar </a:t>
                </a:r>
                <a:r>
                  <a:rPr lang="en-US" sz="1200" b="1" dirty="0" err="1">
                    <a:solidFill>
                      <a:srgbClr val="203864"/>
                    </a:solidFill>
                    <a:latin typeface="Calibri" panose="020F0502020204030204" pitchFamily="34" charset="0"/>
                    <a:cs typeface="Calibri" panose="020F0502020204030204" pitchFamily="34" charset="0"/>
                  </a:rPr>
                  <a:t>Alaparthi</a:t>
                </a:r>
                <a:endParaRPr lang="en-US" sz="1200" b="1" dirty="0">
                  <a:solidFill>
                    <a:srgbClr val="203864"/>
                  </a:solidFill>
                  <a:latin typeface="Calibri" panose="020F0502020204030204" pitchFamily="34" charset="0"/>
                  <a:cs typeface="Calibri" panose="020F0502020204030204" pitchFamily="34" charset="0"/>
                </a:endParaRPr>
              </a:p>
              <a:p>
                <a:pPr algn="ctr"/>
                <a:r>
                  <a:rPr lang="en-IN" sz="1200" dirty="0">
                    <a:solidFill>
                      <a:srgbClr val="203864"/>
                    </a:solidFill>
                  </a:rPr>
                  <a:t>SRKR Engineering College</a:t>
                </a:r>
                <a:endParaRPr lang="en-US" sz="1200" dirty="0">
                  <a:solidFill>
                    <a:srgbClr val="203864"/>
                  </a:solidFill>
                  <a:latin typeface="Calibri" panose="020F0502020204030204" pitchFamily="34" charset="0"/>
                  <a:cs typeface="Calibri" panose="020F0502020204030204" pitchFamily="34" charset="0"/>
                </a:endParaRPr>
              </a:p>
            </p:txBody>
          </p:sp>
          <p:pic>
            <p:nvPicPr>
              <p:cNvPr id="26" name="Picture 25" descr="Icon&#10;&#10;Description automatically generated">
                <a:hlinkClick r:id="rId5"/>
                <a:extLst>
                  <a:ext uri="{FF2B5EF4-FFF2-40B4-BE49-F238E27FC236}">
                    <a16:creationId xmlns:a16="http://schemas.microsoft.com/office/drawing/2014/main" id="{93DFBCC3-2AA0-4243-B626-2D81C3AA2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297" y="5453657"/>
                <a:ext cx="480668" cy="341034"/>
              </a:xfrm>
              <a:prstGeom prst="rect">
                <a:avLst/>
              </a:prstGeom>
            </p:spPr>
          </p:pic>
        </p:grpSp>
        <p:pic>
          <p:nvPicPr>
            <p:cNvPr id="24" name="Picture 23" descr="A person in a striped shirt&#10;&#10;Description automatically generated">
              <a:extLst>
                <a:ext uri="{FF2B5EF4-FFF2-40B4-BE49-F238E27FC236}">
                  <a16:creationId xmlns:a16="http://schemas.microsoft.com/office/drawing/2014/main" id="{B6A9944E-113E-4803-9F49-2F75D91A0D48}"/>
                </a:ext>
              </a:extLst>
            </p:cNvPr>
            <p:cNvPicPr>
              <a:picLocks noChangeAspect="1"/>
            </p:cNvPicPr>
            <p:nvPr/>
          </p:nvPicPr>
          <p:blipFill rotWithShape="1">
            <a:blip r:embed="rId6">
              <a:extLst>
                <a:ext uri="{28A0092B-C50C-407E-A947-70E740481C1C}">
                  <a14:useLocalDpi xmlns:a14="http://schemas.microsoft.com/office/drawing/2010/main" val="0"/>
                </a:ext>
              </a:extLst>
            </a:blip>
            <a:srcRect b="18102"/>
            <a:stretch/>
          </p:blipFill>
          <p:spPr>
            <a:xfrm>
              <a:off x="5285754" y="3272562"/>
              <a:ext cx="1620494" cy="1706335"/>
            </a:xfrm>
            <a:prstGeom prst="rect">
              <a:avLst/>
            </a:prstGeom>
            <a:ln w="38100" cap="sq">
              <a:solidFill>
                <a:srgbClr val="203864"/>
              </a:solidFill>
              <a:miter lim="800000"/>
            </a:ln>
            <a:effectLst>
              <a:outerShdw blurRad="57150" dist="50800" dir="2700000" algn="tl" rotWithShape="0">
                <a:srgbClr val="000000">
                  <a:alpha val="40000"/>
                </a:srgbClr>
              </a:outerShdw>
            </a:effectLst>
          </p:spPr>
        </p:pic>
      </p:grpSp>
      <p:grpSp>
        <p:nvGrpSpPr>
          <p:cNvPr id="27" name="Group 26">
            <a:extLst>
              <a:ext uri="{FF2B5EF4-FFF2-40B4-BE49-F238E27FC236}">
                <a16:creationId xmlns:a16="http://schemas.microsoft.com/office/drawing/2014/main" id="{F463BA05-3964-45F1-A2E7-21123B933BF7}"/>
              </a:ext>
            </a:extLst>
          </p:cNvPr>
          <p:cNvGrpSpPr/>
          <p:nvPr/>
        </p:nvGrpSpPr>
        <p:grpSpPr>
          <a:xfrm>
            <a:off x="3805291" y="1002877"/>
            <a:ext cx="2216801" cy="2559821"/>
            <a:chOff x="3805291" y="1011669"/>
            <a:chExt cx="2216801" cy="2559821"/>
          </a:xfrm>
        </p:grpSpPr>
        <p:grpSp>
          <p:nvGrpSpPr>
            <p:cNvPr id="6" name="Group 5">
              <a:extLst>
                <a:ext uri="{FF2B5EF4-FFF2-40B4-BE49-F238E27FC236}">
                  <a16:creationId xmlns:a16="http://schemas.microsoft.com/office/drawing/2014/main" id="{0E0B6BB2-3202-4231-BF66-40E610C852E9}"/>
                </a:ext>
              </a:extLst>
            </p:cNvPr>
            <p:cNvGrpSpPr/>
            <p:nvPr/>
          </p:nvGrpSpPr>
          <p:grpSpPr>
            <a:xfrm>
              <a:off x="3805291" y="2835455"/>
              <a:ext cx="2216801" cy="736035"/>
              <a:chOff x="3805291" y="2624447"/>
              <a:chExt cx="2216801" cy="736035"/>
            </a:xfrm>
          </p:grpSpPr>
          <p:sp>
            <p:nvSpPr>
              <p:cNvPr id="8" name="TextBox 7">
                <a:extLst>
                  <a:ext uri="{FF2B5EF4-FFF2-40B4-BE49-F238E27FC236}">
                    <a16:creationId xmlns:a16="http://schemas.microsoft.com/office/drawing/2014/main" id="{56AA4ACF-07B6-449E-AED4-CA38FCEE5421}"/>
                  </a:ext>
                </a:extLst>
              </p:cNvPr>
              <p:cNvSpPr txBox="1"/>
              <p:nvPr/>
            </p:nvSpPr>
            <p:spPr>
              <a:xfrm>
                <a:off x="3805291" y="2624447"/>
                <a:ext cx="22168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03864"/>
                    </a:solidFill>
                    <a:latin typeface="Calibri" panose="020F0502020204030204" pitchFamily="34" charset="0"/>
                    <a:cs typeface="Calibri" panose="020F0502020204030204" pitchFamily="34" charset="0"/>
                  </a:rPr>
                  <a:t>Utkarsh Dev</a:t>
                </a:r>
              </a:p>
              <a:p>
                <a:pPr algn="ctr"/>
                <a:r>
                  <a:rPr lang="en-US" sz="1200" dirty="0">
                    <a:solidFill>
                      <a:srgbClr val="203864"/>
                    </a:solidFill>
                    <a:latin typeface="Calibri" panose="020F0502020204030204" pitchFamily="34" charset="0"/>
                    <a:ea typeface="+mn-lt"/>
                    <a:cs typeface="Calibri" panose="020F0502020204030204" pitchFamily="34" charset="0"/>
                  </a:rPr>
                  <a:t>Goa Institute of Management</a:t>
                </a:r>
                <a:endParaRPr lang="en-US" sz="1200" dirty="0">
                  <a:solidFill>
                    <a:srgbClr val="203864"/>
                  </a:solidFill>
                  <a:latin typeface="Calibri" panose="020F0502020204030204" pitchFamily="34" charset="0"/>
                  <a:cs typeface="Calibri" panose="020F0502020204030204" pitchFamily="34" charset="0"/>
                </a:endParaRPr>
              </a:p>
            </p:txBody>
          </p:sp>
          <p:pic>
            <p:nvPicPr>
              <p:cNvPr id="9" name="Picture 8" descr="Icon&#10;&#10;Description automatically generated">
                <a:hlinkClick r:id="rId7"/>
                <a:extLst>
                  <a:ext uri="{FF2B5EF4-FFF2-40B4-BE49-F238E27FC236}">
                    <a16:creationId xmlns:a16="http://schemas.microsoft.com/office/drawing/2014/main" id="{A3EAC5AE-08B1-46A5-BC05-C0397F775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357" y="3019448"/>
                <a:ext cx="480668" cy="341034"/>
              </a:xfrm>
              <a:prstGeom prst="rect">
                <a:avLst/>
              </a:prstGeom>
            </p:spPr>
          </p:pic>
        </p:grpSp>
        <p:pic>
          <p:nvPicPr>
            <p:cNvPr id="3" name="Picture 2" descr="A person wearing a suit and tie smiling at the camera&#10;&#10;Description automatically generated">
              <a:extLst>
                <a:ext uri="{FF2B5EF4-FFF2-40B4-BE49-F238E27FC236}">
                  <a16:creationId xmlns:a16="http://schemas.microsoft.com/office/drawing/2014/main" id="{C3E1209C-021A-420C-B113-B92ED83668CA}"/>
                </a:ext>
              </a:extLst>
            </p:cNvPr>
            <p:cNvPicPr>
              <a:picLocks noChangeAspect="1"/>
            </p:cNvPicPr>
            <p:nvPr/>
          </p:nvPicPr>
          <p:blipFill rotWithShape="1">
            <a:blip r:embed="rId8"/>
            <a:srcRect l="6362" r="3371"/>
            <a:stretch/>
          </p:blipFill>
          <p:spPr>
            <a:xfrm>
              <a:off x="4128648" y="1011669"/>
              <a:ext cx="1620494" cy="1710000"/>
            </a:xfrm>
            <a:prstGeom prst="rect">
              <a:avLst/>
            </a:prstGeom>
            <a:ln w="38100" cap="sq">
              <a:solidFill>
                <a:srgbClr val="053354"/>
              </a:solidFill>
              <a:miter lim="800000"/>
            </a:ln>
            <a:effectLst>
              <a:outerShdw blurRad="57150" dist="50800" dir="2700000" algn="tl" rotWithShape="0">
                <a:srgbClr val="000000">
                  <a:alpha val="40000"/>
                </a:srgbClr>
              </a:outerShdw>
            </a:effectLst>
          </p:spPr>
        </p:pic>
      </p:grpSp>
      <p:grpSp>
        <p:nvGrpSpPr>
          <p:cNvPr id="30" name="Group 29">
            <a:extLst>
              <a:ext uri="{FF2B5EF4-FFF2-40B4-BE49-F238E27FC236}">
                <a16:creationId xmlns:a16="http://schemas.microsoft.com/office/drawing/2014/main" id="{C0312FD5-05D7-4164-A866-5628EED90C32}"/>
              </a:ext>
            </a:extLst>
          </p:cNvPr>
          <p:cNvGrpSpPr/>
          <p:nvPr/>
        </p:nvGrpSpPr>
        <p:grpSpPr>
          <a:xfrm>
            <a:off x="3803644" y="3703927"/>
            <a:ext cx="2216801" cy="2569161"/>
            <a:chOff x="3803644" y="3703927"/>
            <a:chExt cx="2216801" cy="2569161"/>
          </a:xfrm>
        </p:grpSpPr>
        <p:grpSp>
          <p:nvGrpSpPr>
            <p:cNvPr id="14" name="Group 13">
              <a:extLst>
                <a:ext uri="{FF2B5EF4-FFF2-40B4-BE49-F238E27FC236}">
                  <a16:creationId xmlns:a16="http://schemas.microsoft.com/office/drawing/2014/main" id="{1C7BEF97-BB08-49CC-AB97-93899834AB64}"/>
                </a:ext>
              </a:extLst>
            </p:cNvPr>
            <p:cNvGrpSpPr/>
            <p:nvPr/>
          </p:nvGrpSpPr>
          <p:grpSpPr>
            <a:xfrm>
              <a:off x="3803644" y="5527120"/>
              <a:ext cx="2216801" cy="745968"/>
              <a:chOff x="2616115" y="5136643"/>
              <a:chExt cx="2216801" cy="745968"/>
            </a:xfrm>
          </p:grpSpPr>
          <p:sp>
            <p:nvSpPr>
              <p:cNvPr id="16" name="TextBox 15">
                <a:extLst>
                  <a:ext uri="{FF2B5EF4-FFF2-40B4-BE49-F238E27FC236}">
                    <a16:creationId xmlns:a16="http://schemas.microsoft.com/office/drawing/2014/main" id="{2BBF065C-8B67-4DFD-A73E-84F9B93C761C}"/>
                  </a:ext>
                </a:extLst>
              </p:cNvPr>
              <p:cNvSpPr txBox="1"/>
              <p:nvPr/>
            </p:nvSpPr>
            <p:spPr>
              <a:xfrm>
                <a:off x="2616115" y="5136643"/>
                <a:ext cx="22168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03864"/>
                    </a:solidFill>
                    <a:latin typeface="Calibri" panose="020F0502020204030204" pitchFamily="34" charset="0"/>
                    <a:cs typeface="Calibri" panose="020F0502020204030204" pitchFamily="34" charset="0"/>
                  </a:rPr>
                  <a:t>Vishal Kumar </a:t>
                </a:r>
              </a:p>
              <a:p>
                <a:pPr algn="ctr"/>
                <a:r>
                  <a:rPr lang="en-US" sz="1200" dirty="0">
                    <a:solidFill>
                      <a:srgbClr val="203864"/>
                    </a:solidFill>
                    <a:latin typeface="Calibri" panose="020F0502020204030204" pitchFamily="34" charset="0"/>
                    <a:ea typeface="+mn-lt"/>
                    <a:cs typeface="Calibri" panose="020F0502020204030204" pitchFamily="34" charset="0"/>
                  </a:rPr>
                  <a:t>RNS Institute of Technology</a:t>
                </a:r>
                <a:endParaRPr lang="en-US" sz="1200" dirty="0">
                  <a:solidFill>
                    <a:srgbClr val="203864"/>
                  </a:solidFill>
                  <a:latin typeface="Calibri" panose="020F0502020204030204" pitchFamily="34" charset="0"/>
                  <a:cs typeface="Calibri" panose="020F0502020204030204" pitchFamily="34" charset="0"/>
                </a:endParaRPr>
              </a:p>
            </p:txBody>
          </p:sp>
          <p:pic>
            <p:nvPicPr>
              <p:cNvPr id="17" name="Picture 16" descr="Icon&#10;&#10;Description automatically generated">
                <a:hlinkClick r:id="rId9"/>
                <a:extLst>
                  <a:ext uri="{FF2B5EF4-FFF2-40B4-BE49-F238E27FC236}">
                    <a16:creationId xmlns:a16="http://schemas.microsoft.com/office/drawing/2014/main" id="{6DF3314D-2C14-4D1E-A5EF-B1D74D0F2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4181" y="5541577"/>
                <a:ext cx="480668" cy="341034"/>
              </a:xfrm>
              <a:prstGeom prst="rect">
                <a:avLst/>
              </a:prstGeom>
            </p:spPr>
          </p:pic>
        </p:grpSp>
        <p:pic>
          <p:nvPicPr>
            <p:cNvPr id="29" name="Picture 28" descr="A person wearing a suit and tie&#10;&#10;Description automatically generated">
              <a:extLst>
                <a:ext uri="{FF2B5EF4-FFF2-40B4-BE49-F238E27FC236}">
                  <a16:creationId xmlns:a16="http://schemas.microsoft.com/office/drawing/2014/main" id="{A7A6C7F2-76EF-443F-BBA8-3E2ACA25266C}"/>
                </a:ext>
              </a:extLst>
            </p:cNvPr>
            <p:cNvPicPr>
              <a:picLocks noChangeAspect="1"/>
            </p:cNvPicPr>
            <p:nvPr/>
          </p:nvPicPr>
          <p:blipFill rotWithShape="1">
            <a:blip r:embed="rId10"/>
            <a:srcRect b="10716"/>
            <a:stretch/>
          </p:blipFill>
          <p:spPr>
            <a:xfrm>
              <a:off x="4128648" y="3703927"/>
              <a:ext cx="1620494" cy="1700616"/>
            </a:xfrm>
            <a:prstGeom prst="rect">
              <a:avLst/>
            </a:prstGeom>
            <a:ln w="38100" cap="sq">
              <a:solidFill>
                <a:srgbClr val="203864"/>
              </a:solidFill>
              <a:miter lim="800000"/>
            </a:ln>
            <a:effectLst>
              <a:outerShdw blurRad="57150" dist="50800" dir="2700000" algn="tl" rotWithShape="0">
                <a:srgbClr val="000000">
                  <a:alpha val="40000"/>
                </a:srgbClr>
              </a:outerShdw>
            </a:effectLst>
          </p:spPr>
        </p:pic>
      </p:grpSp>
    </p:spTree>
    <p:extLst>
      <p:ext uri="{BB962C8B-B14F-4D97-AF65-F5344CB8AC3E}">
        <p14:creationId xmlns:p14="http://schemas.microsoft.com/office/powerpoint/2010/main" val="245191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163EF246-C5DD-134C-8287-FAD6C4CF88E6}"/>
              </a:ext>
            </a:extLst>
          </p:cNvPr>
          <p:cNvSpPr/>
          <p:nvPr/>
        </p:nvSpPr>
        <p:spPr>
          <a:xfrm>
            <a:off x="-18826" y="0"/>
            <a:ext cx="3996518" cy="5174166"/>
          </a:xfrm>
          <a:custGeom>
            <a:avLst/>
            <a:gdLst>
              <a:gd name="connsiteX0" fmla="*/ 1423577 w 1416873"/>
              <a:gd name="connsiteY0" fmla="*/ 578706 h 1834381"/>
              <a:gd name="connsiteX1" fmla="*/ 276900 w 1416873"/>
              <a:gd name="connsiteY1" fmla="*/ 0 h 1834381"/>
              <a:gd name="connsiteX2" fmla="*/ 0 w 1416873"/>
              <a:gd name="connsiteY2" fmla="*/ 0 h 1834381"/>
              <a:gd name="connsiteX3" fmla="*/ 0 w 1416873"/>
              <a:gd name="connsiteY3" fmla="*/ 1840776 h 1834381"/>
              <a:gd name="connsiteX4" fmla="*/ 2133 w 1416873"/>
              <a:gd name="connsiteY4" fmla="*/ 1840776 h 1834381"/>
              <a:gd name="connsiteX5" fmla="*/ 1423577 w 1416873"/>
              <a:gd name="connsiteY5" fmla="*/ 578782 h 1834381"/>
              <a:gd name="connsiteX6" fmla="*/ 1423577 w 1416873"/>
              <a:gd name="connsiteY6" fmla="*/ 578706 h 183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73" h="1834381">
                <a:moveTo>
                  <a:pt x="1423577" y="578706"/>
                </a:moveTo>
                <a:cubicBezTo>
                  <a:pt x="954181" y="576194"/>
                  <a:pt x="538031" y="349370"/>
                  <a:pt x="276900" y="0"/>
                </a:cubicBezTo>
                <a:lnTo>
                  <a:pt x="0" y="0"/>
                </a:lnTo>
                <a:lnTo>
                  <a:pt x="0" y="1840776"/>
                </a:lnTo>
                <a:lnTo>
                  <a:pt x="2133" y="1840776"/>
                </a:lnTo>
                <a:cubicBezTo>
                  <a:pt x="89050" y="1132065"/>
                  <a:pt x="691678" y="582664"/>
                  <a:pt x="1423577" y="578782"/>
                </a:cubicBezTo>
                <a:lnTo>
                  <a:pt x="1423577" y="578706"/>
                </a:lnTo>
                <a:close/>
              </a:path>
            </a:pathLst>
          </a:custGeom>
          <a:solidFill>
            <a:srgbClr val="E1E0DF"/>
          </a:solidFill>
          <a:ln w="7609" cap="flat">
            <a:noFill/>
            <a:prstDash val="solid"/>
            <a:miter/>
          </a:ln>
        </p:spPr>
        <p:txBody>
          <a:bodyPr rtlCol="0" anchor="ctr"/>
          <a:lstStyle/>
          <a:p>
            <a:endParaRPr lang="en-US"/>
          </a:p>
        </p:txBody>
      </p:sp>
      <p:sp>
        <p:nvSpPr>
          <p:cNvPr id="29" name="Title">
            <a:extLst>
              <a:ext uri="{FF2B5EF4-FFF2-40B4-BE49-F238E27FC236}">
                <a16:creationId xmlns:a16="http://schemas.microsoft.com/office/drawing/2014/main" id="{C3698C31-D9CC-B945-AADD-507E014304DE}"/>
              </a:ext>
            </a:extLst>
          </p:cNvPr>
          <p:cNvSpPr txBox="1">
            <a:spLocks/>
          </p:cNvSpPr>
          <p:nvPr/>
        </p:nvSpPr>
        <p:spPr>
          <a:xfrm>
            <a:off x="1782390" y="2827865"/>
            <a:ext cx="5067144" cy="601135"/>
          </a:xfrm>
          <a:prstGeom prst="rect">
            <a:avLst/>
          </a:prstGeom>
        </p:spPr>
        <p:txBody>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US" dirty="0">
                <a:solidFill>
                  <a:srgbClr val="203864"/>
                </a:solidFill>
              </a:rPr>
              <a:t>Thank You</a:t>
            </a:r>
          </a:p>
        </p:txBody>
      </p:sp>
    </p:spTree>
    <p:extLst>
      <p:ext uri="{BB962C8B-B14F-4D97-AF65-F5344CB8AC3E}">
        <p14:creationId xmlns:p14="http://schemas.microsoft.com/office/powerpoint/2010/main" val="221053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7">
            <a:extLst>
              <a:ext uri="{FF2B5EF4-FFF2-40B4-BE49-F238E27FC236}">
                <a16:creationId xmlns:a16="http://schemas.microsoft.com/office/drawing/2014/main" id="{8C2A0140-6EA1-4929-B615-9E6515243616}"/>
              </a:ext>
            </a:extLst>
          </p:cNvPr>
          <p:cNvGraphicFramePr>
            <a:graphicFrameLocks noGrp="1"/>
          </p:cNvGraphicFramePr>
          <p:nvPr>
            <p:extLst>
              <p:ext uri="{D42A27DB-BD31-4B8C-83A1-F6EECF244321}">
                <p14:modId xmlns:p14="http://schemas.microsoft.com/office/powerpoint/2010/main" val="897553118"/>
              </p:ext>
            </p:extLst>
          </p:nvPr>
        </p:nvGraphicFramePr>
        <p:xfrm>
          <a:off x="0" y="826481"/>
          <a:ext cx="12192000" cy="5336919"/>
        </p:xfrm>
        <a:graphic>
          <a:graphicData uri="http://schemas.openxmlformats.org/drawingml/2006/table">
            <a:tbl>
              <a:tblPr firstRow="1" bandRow="1"/>
              <a:tblGrid>
                <a:gridCol w="4064000">
                  <a:extLst>
                    <a:ext uri="{9D8B030D-6E8A-4147-A177-3AD203B41FA5}">
                      <a16:colId xmlns:a16="http://schemas.microsoft.com/office/drawing/2014/main" val="2977901135"/>
                    </a:ext>
                  </a:extLst>
                </a:gridCol>
                <a:gridCol w="4064000">
                  <a:extLst>
                    <a:ext uri="{9D8B030D-6E8A-4147-A177-3AD203B41FA5}">
                      <a16:colId xmlns:a16="http://schemas.microsoft.com/office/drawing/2014/main" val="2062712019"/>
                    </a:ext>
                  </a:extLst>
                </a:gridCol>
                <a:gridCol w="4064000">
                  <a:extLst>
                    <a:ext uri="{9D8B030D-6E8A-4147-A177-3AD203B41FA5}">
                      <a16:colId xmlns:a16="http://schemas.microsoft.com/office/drawing/2014/main" val="2070720687"/>
                    </a:ext>
                  </a:extLst>
                </a:gridCol>
              </a:tblGrid>
              <a:tr h="355744">
                <a:tc>
                  <a:txBody>
                    <a:bodyPr/>
                    <a:lstStyle>
                      <a:lvl1pPr marL="0" algn="l" defTabSz="914377" rtl="0" eaLnBrk="1" latinLnBrk="0" hangingPunct="1">
                        <a:defRPr sz="1800" b="1" kern="1200">
                          <a:solidFill>
                            <a:schemeClr val="dk1"/>
                          </a:solidFill>
                          <a:latin typeface="Calibri" panose="020F0502020204030204"/>
                        </a:defRPr>
                      </a:lvl1pPr>
                      <a:lvl2pPr marL="457189" algn="l" defTabSz="914377" rtl="0" eaLnBrk="1" latinLnBrk="0" hangingPunct="1">
                        <a:defRPr sz="1800" b="1" kern="1200">
                          <a:solidFill>
                            <a:schemeClr val="dk1"/>
                          </a:solidFill>
                          <a:latin typeface="Calibri" panose="020F0502020204030204"/>
                        </a:defRPr>
                      </a:lvl2pPr>
                      <a:lvl3pPr marL="914377" algn="l" defTabSz="914377" rtl="0" eaLnBrk="1" latinLnBrk="0" hangingPunct="1">
                        <a:defRPr sz="1800" b="1" kern="1200">
                          <a:solidFill>
                            <a:schemeClr val="dk1"/>
                          </a:solidFill>
                          <a:latin typeface="Calibri" panose="020F0502020204030204"/>
                        </a:defRPr>
                      </a:lvl3pPr>
                      <a:lvl4pPr marL="1371566" algn="l" defTabSz="914377" rtl="0" eaLnBrk="1" latinLnBrk="0" hangingPunct="1">
                        <a:defRPr sz="1800" b="1" kern="1200">
                          <a:solidFill>
                            <a:schemeClr val="dk1"/>
                          </a:solidFill>
                          <a:latin typeface="Calibri" panose="020F0502020204030204"/>
                        </a:defRPr>
                      </a:lvl4pPr>
                      <a:lvl5pPr marL="1828754" algn="l" defTabSz="914377" rtl="0" eaLnBrk="1" latinLnBrk="0" hangingPunct="1">
                        <a:defRPr sz="1800" b="1" kern="1200">
                          <a:solidFill>
                            <a:schemeClr val="dk1"/>
                          </a:solidFill>
                          <a:latin typeface="Calibri" panose="020F0502020204030204"/>
                        </a:defRPr>
                      </a:lvl5pPr>
                      <a:lvl6pPr marL="2285943" algn="l" defTabSz="914377" rtl="0" eaLnBrk="1" latinLnBrk="0" hangingPunct="1">
                        <a:defRPr sz="1800" b="1" kern="1200">
                          <a:solidFill>
                            <a:schemeClr val="dk1"/>
                          </a:solidFill>
                          <a:latin typeface="Calibri" panose="020F0502020204030204"/>
                        </a:defRPr>
                      </a:lvl6pPr>
                      <a:lvl7pPr marL="2743131" algn="l" defTabSz="914377" rtl="0" eaLnBrk="1" latinLnBrk="0" hangingPunct="1">
                        <a:defRPr sz="1800" b="1" kern="1200">
                          <a:solidFill>
                            <a:schemeClr val="dk1"/>
                          </a:solidFill>
                          <a:latin typeface="Calibri" panose="020F0502020204030204"/>
                        </a:defRPr>
                      </a:lvl7pPr>
                      <a:lvl8pPr marL="3200320" algn="l" defTabSz="914377" rtl="0" eaLnBrk="1" latinLnBrk="0" hangingPunct="1">
                        <a:defRPr sz="1800" b="1" kern="1200">
                          <a:solidFill>
                            <a:schemeClr val="dk1"/>
                          </a:solidFill>
                          <a:latin typeface="Calibri" panose="020F0502020204030204"/>
                        </a:defRPr>
                      </a:lvl8pPr>
                      <a:lvl9pPr marL="3657509" algn="l" defTabSz="914377" rtl="0" eaLnBrk="1" latinLnBrk="0" hangingPunct="1">
                        <a:defRPr sz="1800" b="1" kern="1200">
                          <a:solidFill>
                            <a:schemeClr val="dk1"/>
                          </a:solidFill>
                          <a:latin typeface="Calibri" panose="020F0502020204030204"/>
                        </a:defRPr>
                      </a:lvl9pPr>
                    </a:lstStyle>
                    <a:p>
                      <a:pPr algn="ctr"/>
                      <a:r>
                        <a:rPr lang="en-IN" sz="1400" dirty="0">
                          <a:solidFill>
                            <a:schemeClr val="bg1"/>
                          </a:solidFill>
                        </a:rPr>
                        <a:t>John</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dk1"/>
                          </a:solidFill>
                          <a:latin typeface="Calibri" panose="020F0502020204030204"/>
                        </a:defRPr>
                      </a:lvl1pPr>
                      <a:lvl2pPr marL="457189" algn="l" defTabSz="914377" rtl="0" eaLnBrk="1" latinLnBrk="0" hangingPunct="1">
                        <a:defRPr sz="1800" b="1" kern="1200">
                          <a:solidFill>
                            <a:schemeClr val="dk1"/>
                          </a:solidFill>
                          <a:latin typeface="Calibri" panose="020F0502020204030204"/>
                        </a:defRPr>
                      </a:lvl2pPr>
                      <a:lvl3pPr marL="914377" algn="l" defTabSz="914377" rtl="0" eaLnBrk="1" latinLnBrk="0" hangingPunct="1">
                        <a:defRPr sz="1800" b="1" kern="1200">
                          <a:solidFill>
                            <a:schemeClr val="dk1"/>
                          </a:solidFill>
                          <a:latin typeface="Calibri" panose="020F0502020204030204"/>
                        </a:defRPr>
                      </a:lvl3pPr>
                      <a:lvl4pPr marL="1371566" algn="l" defTabSz="914377" rtl="0" eaLnBrk="1" latinLnBrk="0" hangingPunct="1">
                        <a:defRPr sz="1800" b="1" kern="1200">
                          <a:solidFill>
                            <a:schemeClr val="dk1"/>
                          </a:solidFill>
                          <a:latin typeface="Calibri" panose="020F0502020204030204"/>
                        </a:defRPr>
                      </a:lvl4pPr>
                      <a:lvl5pPr marL="1828754" algn="l" defTabSz="914377" rtl="0" eaLnBrk="1" latinLnBrk="0" hangingPunct="1">
                        <a:defRPr sz="1800" b="1" kern="1200">
                          <a:solidFill>
                            <a:schemeClr val="dk1"/>
                          </a:solidFill>
                          <a:latin typeface="Calibri" panose="020F0502020204030204"/>
                        </a:defRPr>
                      </a:lvl5pPr>
                      <a:lvl6pPr marL="2285943" algn="l" defTabSz="914377" rtl="0" eaLnBrk="1" latinLnBrk="0" hangingPunct="1">
                        <a:defRPr sz="1800" b="1" kern="1200">
                          <a:solidFill>
                            <a:schemeClr val="dk1"/>
                          </a:solidFill>
                          <a:latin typeface="Calibri" panose="020F0502020204030204"/>
                        </a:defRPr>
                      </a:lvl6pPr>
                      <a:lvl7pPr marL="2743131" algn="l" defTabSz="914377" rtl="0" eaLnBrk="1" latinLnBrk="0" hangingPunct="1">
                        <a:defRPr sz="1800" b="1" kern="1200">
                          <a:solidFill>
                            <a:schemeClr val="dk1"/>
                          </a:solidFill>
                          <a:latin typeface="Calibri" panose="020F0502020204030204"/>
                        </a:defRPr>
                      </a:lvl7pPr>
                      <a:lvl8pPr marL="3200320" algn="l" defTabSz="914377" rtl="0" eaLnBrk="1" latinLnBrk="0" hangingPunct="1">
                        <a:defRPr sz="1800" b="1" kern="1200">
                          <a:solidFill>
                            <a:schemeClr val="dk1"/>
                          </a:solidFill>
                          <a:latin typeface="Calibri" panose="020F0502020204030204"/>
                        </a:defRPr>
                      </a:lvl8pPr>
                      <a:lvl9pPr marL="3657509" algn="l" defTabSz="914377" rtl="0" eaLnBrk="1" latinLnBrk="0" hangingPunct="1">
                        <a:defRPr sz="1800" b="1"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rPr>
                        <a:t>Glenn</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dk1"/>
                          </a:solidFill>
                          <a:latin typeface="Calibri" panose="020F0502020204030204"/>
                        </a:defRPr>
                      </a:lvl1pPr>
                      <a:lvl2pPr marL="457189" algn="l" defTabSz="914377" rtl="0" eaLnBrk="1" latinLnBrk="0" hangingPunct="1">
                        <a:defRPr sz="1800" b="1" kern="1200">
                          <a:solidFill>
                            <a:schemeClr val="dk1"/>
                          </a:solidFill>
                          <a:latin typeface="Calibri" panose="020F0502020204030204"/>
                        </a:defRPr>
                      </a:lvl2pPr>
                      <a:lvl3pPr marL="914377" algn="l" defTabSz="914377" rtl="0" eaLnBrk="1" latinLnBrk="0" hangingPunct="1">
                        <a:defRPr sz="1800" b="1" kern="1200">
                          <a:solidFill>
                            <a:schemeClr val="dk1"/>
                          </a:solidFill>
                          <a:latin typeface="Calibri" panose="020F0502020204030204"/>
                        </a:defRPr>
                      </a:lvl3pPr>
                      <a:lvl4pPr marL="1371566" algn="l" defTabSz="914377" rtl="0" eaLnBrk="1" latinLnBrk="0" hangingPunct="1">
                        <a:defRPr sz="1800" b="1" kern="1200">
                          <a:solidFill>
                            <a:schemeClr val="dk1"/>
                          </a:solidFill>
                          <a:latin typeface="Calibri" panose="020F0502020204030204"/>
                        </a:defRPr>
                      </a:lvl4pPr>
                      <a:lvl5pPr marL="1828754" algn="l" defTabSz="914377" rtl="0" eaLnBrk="1" latinLnBrk="0" hangingPunct="1">
                        <a:defRPr sz="1800" b="1" kern="1200">
                          <a:solidFill>
                            <a:schemeClr val="dk1"/>
                          </a:solidFill>
                          <a:latin typeface="Calibri" panose="020F0502020204030204"/>
                        </a:defRPr>
                      </a:lvl5pPr>
                      <a:lvl6pPr marL="2285943" algn="l" defTabSz="914377" rtl="0" eaLnBrk="1" latinLnBrk="0" hangingPunct="1">
                        <a:defRPr sz="1800" b="1" kern="1200">
                          <a:solidFill>
                            <a:schemeClr val="dk1"/>
                          </a:solidFill>
                          <a:latin typeface="Calibri" panose="020F0502020204030204"/>
                        </a:defRPr>
                      </a:lvl6pPr>
                      <a:lvl7pPr marL="2743131" algn="l" defTabSz="914377" rtl="0" eaLnBrk="1" latinLnBrk="0" hangingPunct="1">
                        <a:defRPr sz="1800" b="1" kern="1200">
                          <a:solidFill>
                            <a:schemeClr val="dk1"/>
                          </a:solidFill>
                          <a:latin typeface="Calibri" panose="020F0502020204030204"/>
                        </a:defRPr>
                      </a:lvl7pPr>
                      <a:lvl8pPr marL="3200320" algn="l" defTabSz="914377" rtl="0" eaLnBrk="1" latinLnBrk="0" hangingPunct="1">
                        <a:defRPr sz="1800" b="1" kern="1200">
                          <a:solidFill>
                            <a:schemeClr val="dk1"/>
                          </a:solidFill>
                          <a:latin typeface="Calibri" panose="020F0502020204030204"/>
                        </a:defRPr>
                      </a:lvl8pPr>
                      <a:lvl9pPr marL="3657509" algn="l" defTabSz="914377" rtl="0" eaLnBrk="1" latinLnBrk="0" hangingPunct="1">
                        <a:defRPr sz="1800" b="1"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rPr>
                        <a:t>Tracy</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3853567123"/>
                  </a:ext>
                </a:extLst>
              </a:tr>
              <a:tr h="3205209">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endParaRPr lang="en-IN" sz="1400" dirty="0"/>
                    </a:p>
                    <a:p>
                      <a:pPr algn="ctr"/>
                      <a:endParaRPr lang="en-IN" sz="1400" dirty="0"/>
                    </a:p>
                    <a:p>
                      <a:pPr algn="ctr"/>
                      <a:endParaRPr lang="en-IN" sz="1400" dirty="0"/>
                    </a:p>
                    <a:p>
                      <a:pPr algn="ctr"/>
                      <a:endParaRPr lang="en-IN" sz="1400" dirty="0"/>
                    </a:p>
                    <a:p>
                      <a:pPr algn="ctr"/>
                      <a:r>
                        <a:rPr lang="en-IN" sz="1400" dirty="0">
                          <a:solidFill>
                            <a:srgbClr val="203864"/>
                          </a:solidFill>
                        </a:rPr>
                        <a:t>John has an insurance plan with one of the leading health insurance firms in America. He suffers from spondylosis and currently has back pain, neck pain and dizziness. He feels he needs to visit a doctor, but doesn’t have a PCP. He needs </a:t>
                      </a:r>
                      <a:r>
                        <a:rPr lang="en-IN" sz="1400" b="1" dirty="0">
                          <a:solidFill>
                            <a:srgbClr val="203864"/>
                          </a:solidFill>
                        </a:rPr>
                        <a:t>suggestion for best doctors near him</a:t>
                      </a:r>
                      <a:r>
                        <a:rPr lang="en-IN" sz="1400" dirty="0">
                          <a:solidFill>
                            <a:srgbClr val="203864"/>
                          </a:solidFill>
                        </a:rPr>
                        <a:t>.</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endParaRPr lang="en-IN" sz="1400" dirty="0"/>
                    </a:p>
                    <a:p>
                      <a:pPr algn="ctr"/>
                      <a:endParaRPr lang="en-IN" sz="1400" dirty="0"/>
                    </a:p>
                    <a:p>
                      <a:pPr algn="ctr"/>
                      <a:endParaRPr lang="en-IN" sz="1400" dirty="0"/>
                    </a:p>
                    <a:p>
                      <a:pPr algn="ctr"/>
                      <a:endParaRPr lang="en-IN" sz="1400" dirty="0"/>
                    </a:p>
                    <a:p>
                      <a:pPr algn="ctr"/>
                      <a:r>
                        <a:rPr lang="en-IN" sz="1400" dirty="0">
                          <a:solidFill>
                            <a:srgbClr val="203864"/>
                          </a:solidFill>
                        </a:rPr>
                        <a:t>Glenn has recently moved to his new house. </a:t>
                      </a:r>
                      <a:r>
                        <a:rPr lang="en-IN" sz="1400" b="1" dirty="0">
                          <a:solidFill>
                            <a:srgbClr val="203864"/>
                          </a:solidFill>
                        </a:rPr>
                        <a:t>Address change with the health insurance company</a:t>
                      </a:r>
                      <a:r>
                        <a:rPr lang="en-IN" sz="1400" dirty="0">
                          <a:solidFill>
                            <a:srgbClr val="203864"/>
                          </a:solidFill>
                        </a:rPr>
                        <a:t> has not been a pleasant experience for her.</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endParaRPr lang="en-IN" sz="1400" dirty="0"/>
                    </a:p>
                    <a:p>
                      <a:pPr algn="ctr"/>
                      <a:endParaRPr lang="en-IN" sz="1400" dirty="0"/>
                    </a:p>
                    <a:p>
                      <a:pPr algn="ctr"/>
                      <a:endParaRPr lang="en-IN" sz="1400" dirty="0"/>
                    </a:p>
                    <a:p>
                      <a:pPr algn="ctr"/>
                      <a:r>
                        <a:rPr lang="en-IN" sz="1400" dirty="0">
                          <a:solidFill>
                            <a:srgbClr val="203864"/>
                          </a:solidFill>
                        </a:rPr>
                        <a:t>Tracy has been </a:t>
                      </a:r>
                      <a:r>
                        <a:rPr lang="en-IN" sz="1400" b="1" dirty="0">
                          <a:solidFill>
                            <a:srgbClr val="203864"/>
                          </a:solidFill>
                        </a:rPr>
                        <a:t>dissatisfied with her PCP </a:t>
                      </a:r>
                      <a:r>
                        <a:rPr lang="en-IN" sz="1400" dirty="0">
                          <a:solidFill>
                            <a:srgbClr val="203864"/>
                          </a:solidFill>
                        </a:rPr>
                        <a:t>recently. She consulted her friends about a good doctor near her area. She is unable to decide.</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669295171"/>
                  </a:ext>
                </a:extLst>
              </a:tr>
              <a:tr h="1775966">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400" dirty="0">
                          <a:solidFill>
                            <a:srgbClr val="203864"/>
                          </a:solidFill>
                        </a:rPr>
                        <a:t>Can we help find a suitable doctor for him, given his health conditions?</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400" dirty="0">
                          <a:solidFill>
                            <a:srgbClr val="203864"/>
                          </a:solidFill>
                        </a:rPr>
                        <a:t>Can we automate the entire process of address change with the health insurance company and find a suitable PCP in and around her new neighbourhood?</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400" dirty="0">
                          <a:solidFill>
                            <a:srgbClr val="203864"/>
                          </a:solidFill>
                        </a:rPr>
                        <a:t>Given her medical history, can we help her find a good PCP in the neighbourhood?</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113833393"/>
                  </a:ext>
                </a:extLst>
              </a:tr>
            </a:tbl>
          </a:graphicData>
        </a:graphic>
      </p:graphicFrame>
      <p:pic>
        <p:nvPicPr>
          <p:cNvPr id="11" name="Graphic 10" descr="Doctor">
            <a:extLst>
              <a:ext uri="{FF2B5EF4-FFF2-40B4-BE49-F238E27FC236}">
                <a16:creationId xmlns:a16="http://schemas.microsoft.com/office/drawing/2014/main" id="{2BA8C105-4636-4D33-9A39-76ABC9FB07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6754" y="1441936"/>
            <a:ext cx="914400" cy="940882"/>
          </a:xfrm>
          <a:prstGeom prst="rect">
            <a:avLst/>
          </a:prstGeom>
        </p:spPr>
      </p:pic>
      <p:pic>
        <p:nvPicPr>
          <p:cNvPr id="12" name="Graphic 11" descr="Map with pin">
            <a:extLst>
              <a:ext uri="{FF2B5EF4-FFF2-40B4-BE49-F238E27FC236}">
                <a16:creationId xmlns:a16="http://schemas.microsoft.com/office/drawing/2014/main" id="{3B71890B-9D90-4C4F-A9E4-E9A3C4314A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9" y="1441936"/>
            <a:ext cx="914400" cy="940882"/>
          </a:xfrm>
          <a:prstGeom prst="rect">
            <a:avLst/>
          </a:prstGeom>
        </p:spPr>
      </p:pic>
      <p:pic>
        <p:nvPicPr>
          <p:cNvPr id="13" name="Graphic 12" descr="Worried face with no fill">
            <a:extLst>
              <a:ext uri="{FF2B5EF4-FFF2-40B4-BE49-F238E27FC236}">
                <a16:creationId xmlns:a16="http://schemas.microsoft.com/office/drawing/2014/main" id="{3236957B-855C-426B-932F-9C7FEF198F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0846" y="1441936"/>
            <a:ext cx="914400" cy="940882"/>
          </a:xfrm>
          <a:prstGeom prst="rect">
            <a:avLst/>
          </a:prstGeom>
        </p:spPr>
      </p:pic>
      <p:sp>
        <p:nvSpPr>
          <p:cNvPr id="14" name="Title 1">
            <a:extLst>
              <a:ext uri="{FF2B5EF4-FFF2-40B4-BE49-F238E27FC236}">
                <a16:creationId xmlns:a16="http://schemas.microsoft.com/office/drawing/2014/main" id="{49001841-77AC-485F-8CC6-C61BC4805C26}"/>
              </a:ext>
            </a:extLst>
          </p:cNvPr>
          <p:cNvSpPr txBox="1">
            <a:spLocks/>
          </p:cNvSpPr>
          <p:nvPr/>
        </p:nvSpPr>
        <p:spPr>
          <a:xfrm>
            <a:off x="563189" y="476504"/>
            <a:ext cx="9802942" cy="349977"/>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b="1" i="0" kern="1200">
                <a:solidFill>
                  <a:schemeClr val="tx1"/>
                </a:solidFill>
                <a:latin typeface="Georgia" panose="02040502050405020303" pitchFamily="18" charset="0"/>
                <a:ea typeface="+mj-ea"/>
                <a:cs typeface="+mj-cs"/>
              </a:defRPr>
            </a:lvl1pPr>
          </a:lstStyle>
          <a:p>
            <a:r>
              <a:rPr lang="en-IN" sz="2400" dirty="0">
                <a:solidFill>
                  <a:srgbClr val="203864"/>
                </a:solidFill>
              </a:rPr>
              <a:t>The Problem Statement</a:t>
            </a:r>
          </a:p>
        </p:txBody>
      </p:sp>
    </p:spTree>
    <p:extLst>
      <p:ext uri="{BB962C8B-B14F-4D97-AF65-F5344CB8AC3E}">
        <p14:creationId xmlns:p14="http://schemas.microsoft.com/office/powerpoint/2010/main" val="261780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C57C-6FD9-477C-8709-5A37755E4F46}"/>
              </a:ext>
            </a:extLst>
          </p:cNvPr>
          <p:cNvSpPr>
            <a:spLocks noGrp="1"/>
          </p:cNvSpPr>
          <p:nvPr>
            <p:ph type="title"/>
          </p:nvPr>
        </p:nvSpPr>
        <p:spPr>
          <a:xfrm>
            <a:off x="563189" y="476504"/>
            <a:ext cx="9802942" cy="349977"/>
          </a:xfrm>
        </p:spPr>
        <p:txBody>
          <a:bodyPr/>
          <a:lstStyle/>
          <a:p>
            <a:r>
              <a:rPr lang="en-IN" sz="2400" dirty="0">
                <a:solidFill>
                  <a:srgbClr val="203864"/>
                </a:solidFill>
              </a:rPr>
              <a:t>Insights – The US Healthcare Industry</a:t>
            </a:r>
          </a:p>
        </p:txBody>
      </p:sp>
      <p:graphicFrame>
        <p:nvGraphicFramePr>
          <p:cNvPr id="21" name="Table 2">
            <a:extLst>
              <a:ext uri="{FF2B5EF4-FFF2-40B4-BE49-F238E27FC236}">
                <a16:creationId xmlns:a16="http://schemas.microsoft.com/office/drawing/2014/main" id="{75FBDD63-9699-4293-AEBB-86BAA72CB912}"/>
              </a:ext>
            </a:extLst>
          </p:cNvPr>
          <p:cNvGraphicFramePr>
            <a:graphicFrameLocks noGrp="1"/>
          </p:cNvGraphicFramePr>
          <p:nvPr>
            <p:extLst>
              <p:ext uri="{D42A27DB-BD31-4B8C-83A1-F6EECF244321}">
                <p14:modId xmlns:p14="http://schemas.microsoft.com/office/powerpoint/2010/main" val="2822423030"/>
              </p:ext>
            </p:extLst>
          </p:nvPr>
        </p:nvGraphicFramePr>
        <p:xfrm>
          <a:off x="0" y="826477"/>
          <a:ext cx="12192000" cy="5345722"/>
        </p:xfrm>
        <a:graphic>
          <a:graphicData uri="http://schemas.openxmlformats.org/drawingml/2006/table">
            <a:tbl>
              <a:tblPr firstRow="1" bandRow="1"/>
              <a:tblGrid>
                <a:gridCol w="6096000">
                  <a:extLst>
                    <a:ext uri="{9D8B030D-6E8A-4147-A177-3AD203B41FA5}">
                      <a16:colId xmlns:a16="http://schemas.microsoft.com/office/drawing/2014/main" val="2904672031"/>
                    </a:ext>
                  </a:extLst>
                </a:gridCol>
                <a:gridCol w="6096000">
                  <a:extLst>
                    <a:ext uri="{9D8B030D-6E8A-4147-A177-3AD203B41FA5}">
                      <a16:colId xmlns:a16="http://schemas.microsoft.com/office/drawing/2014/main" val="2450217819"/>
                    </a:ext>
                  </a:extLst>
                </a:gridCol>
              </a:tblGrid>
              <a:tr h="2672861">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100" dirty="0">
                          <a:solidFill>
                            <a:srgbClr val="203864"/>
                          </a:solidFill>
                        </a:rPr>
                        <a:t>In 2017, Over 45% of all deaths in US is caused by Heart Disease, Cancer …</a:t>
                      </a:r>
                    </a:p>
                  </a:txBody>
                  <a:tcPr marL="45720" marR="45720">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100" dirty="0">
                          <a:solidFill>
                            <a:srgbClr val="203864"/>
                          </a:solidFill>
                        </a:rPr>
                        <a:t>… Diabetes, lead cause of heart diseases and cancer, is on the rise, and often goes undiagnosed …</a:t>
                      </a:r>
                    </a:p>
                  </a:txBody>
                  <a:tcPr marL="45720" marR="45720">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252448662"/>
                  </a:ext>
                </a:extLst>
              </a:tr>
              <a:tr h="2672861">
                <a:tc>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r>
                        <a:rPr lang="en-IN" sz="1100" b="1" dirty="0">
                          <a:solidFill>
                            <a:srgbClr val="203864"/>
                          </a:solidFill>
                        </a:rPr>
                        <a:t>… Obesity, one of the leading cause of diabetes, has shown an uptick among children and adults</a:t>
                      </a:r>
                    </a:p>
                  </a:txBody>
                  <a:tcPr marL="45720" marR="45720">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alpha val="20000"/>
                      </a:sysClr>
                    </a:solidFill>
                  </a:tcPr>
                </a:tc>
                <a:tc>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r>
                        <a:rPr lang="en-IN" sz="1100" b="1" dirty="0">
                          <a:solidFill>
                            <a:srgbClr val="203864"/>
                          </a:solidFill>
                        </a:rPr>
                        <a:t>In contrast to other countries, US has low life expectancy and higher avoidable mortality, despite high healthcare spending</a:t>
                      </a:r>
                    </a:p>
                  </a:txBody>
                  <a:tcPr marL="45720" marR="45720">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alpha val="20000"/>
                      </a:sysClr>
                    </a:solidFill>
                  </a:tcPr>
                </a:tc>
                <a:extLst>
                  <a:ext uri="{0D108BD9-81ED-4DB2-BD59-A6C34878D82A}">
                    <a16:rowId xmlns:a16="http://schemas.microsoft.com/office/drawing/2014/main" val="2746765475"/>
                  </a:ext>
                </a:extLst>
              </a:tr>
            </a:tbl>
          </a:graphicData>
        </a:graphic>
      </p:graphicFrame>
      <p:grpSp>
        <p:nvGrpSpPr>
          <p:cNvPr id="22" name="Group 21">
            <a:extLst>
              <a:ext uri="{FF2B5EF4-FFF2-40B4-BE49-F238E27FC236}">
                <a16:creationId xmlns:a16="http://schemas.microsoft.com/office/drawing/2014/main" id="{D0E76118-42A8-40A8-A237-DED60DBAD48F}"/>
              </a:ext>
            </a:extLst>
          </p:cNvPr>
          <p:cNvGrpSpPr/>
          <p:nvPr/>
        </p:nvGrpSpPr>
        <p:grpSpPr>
          <a:xfrm>
            <a:off x="-173843" y="1283017"/>
            <a:ext cx="6269843" cy="2251487"/>
            <a:chOff x="0" y="0"/>
            <a:chExt cx="7910090" cy="2743200"/>
          </a:xfrm>
        </p:grpSpPr>
        <p:graphicFrame>
          <p:nvGraphicFramePr>
            <p:cNvPr id="23" name="Chart 22">
              <a:extLst>
                <a:ext uri="{FF2B5EF4-FFF2-40B4-BE49-F238E27FC236}">
                  <a16:creationId xmlns:a16="http://schemas.microsoft.com/office/drawing/2014/main" id="{F7DC7007-1414-4698-937E-A097F136EB2F}"/>
                </a:ext>
              </a:extLst>
            </p:cNvPr>
            <p:cNvGraphicFramePr/>
            <p:nvPr>
              <p:extLst>
                <p:ext uri="{D42A27DB-BD31-4B8C-83A1-F6EECF244321}">
                  <p14:modId xmlns:p14="http://schemas.microsoft.com/office/powerpoint/2010/main" val="2304632176"/>
                </p:ext>
              </p:extLst>
            </p:nvPr>
          </p:nvGraphicFramePr>
          <p:xfrm>
            <a:off x="0" y="0"/>
            <a:ext cx="333808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BAB46F38-1932-4837-B44D-D1441BFD2D88}"/>
                </a:ext>
              </a:extLst>
            </p:cNvPr>
            <p:cNvGraphicFramePr/>
            <p:nvPr>
              <p:extLst>
                <p:ext uri="{D42A27DB-BD31-4B8C-83A1-F6EECF244321}">
                  <p14:modId xmlns:p14="http://schemas.microsoft.com/office/powerpoint/2010/main" val="2918439912"/>
                </p:ext>
              </p:extLst>
            </p:nvPr>
          </p:nvGraphicFramePr>
          <p:xfrm>
            <a:off x="3338090" y="0"/>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pic>
        <p:nvPicPr>
          <p:cNvPr id="25" name="Picture 24" descr="A close up of a map&#10;&#10;Description automatically generated">
            <a:extLst>
              <a:ext uri="{FF2B5EF4-FFF2-40B4-BE49-F238E27FC236}">
                <a16:creationId xmlns:a16="http://schemas.microsoft.com/office/drawing/2014/main" id="{0B8BF315-66E0-4440-8BE2-4245FA47F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376" y="4054032"/>
            <a:ext cx="6052040" cy="2111236"/>
          </a:xfrm>
          <a:prstGeom prst="rect">
            <a:avLst/>
          </a:prstGeom>
        </p:spPr>
      </p:pic>
      <p:sp>
        <p:nvSpPr>
          <p:cNvPr id="26" name="TextBox 25">
            <a:extLst>
              <a:ext uri="{FF2B5EF4-FFF2-40B4-BE49-F238E27FC236}">
                <a16:creationId xmlns:a16="http://schemas.microsoft.com/office/drawing/2014/main" id="{7E5BC0DA-EC9B-4680-AFFE-CA11678F11CE}"/>
              </a:ext>
            </a:extLst>
          </p:cNvPr>
          <p:cNvSpPr txBox="1"/>
          <p:nvPr/>
        </p:nvSpPr>
        <p:spPr>
          <a:xfrm>
            <a:off x="6460500" y="3831657"/>
            <a:ext cx="2040943" cy="246221"/>
          </a:xfrm>
          <a:prstGeom prst="rect">
            <a:avLst/>
          </a:prstGeom>
          <a:noFill/>
        </p:spPr>
        <p:txBody>
          <a:bodyPr wrap="none" rtlCol="0">
            <a:spAutoFit/>
          </a:bodyPr>
          <a:lstStyle/>
          <a:p>
            <a:pPr defTabSz="914400"/>
            <a:r>
              <a:rPr lang="en-IN" sz="1000" dirty="0">
                <a:solidFill>
                  <a:srgbClr val="4472C4">
                    <a:lumMod val="50000"/>
                  </a:srgbClr>
                </a:solidFill>
                <a:latin typeface="Calibri" panose="020F0502020204030204"/>
              </a:rPr>
              <a:t>Health Spending vs. Life Expectancy</a:t>
            </a:r>
          </a:p>
        </p:txBody>
      </p:sp>
      <p:sp>
        <p:nvSpPr>
          <p:cNvPr id="27" name="TextBox 26">
            <a:extLst>
              <a:ext uri="{FF2B5EF4-FFF2-40B4-BE49-F238E27FC236}">
                <a16:creationId xmlns:a16="http://schemas.microsoft.com/office/drawing/2014/main" id="{288EAA15-51DA-4663-94AE-5A213AC4CEA6}"/>
              </a:ext>
            </a:extLst>
          </p:cNvPr>
          <p:cNvSpPr txBox="1"/>
          <p:nvPr/>
        </p:nvSpPr>
        <p:spPr>
          <a:xfrm>
            <a:off x="9645979" y="3831657"/>
            <a:ext cx="2266967" cy="246221"/>
          </a:xfrm>
          <a:prstGeom prst="rect">
            <a:avLst/>
          </a:prstGeom>
          <a:noFill/>
        </p:spPr>
        <p:txBody>
          <a:bodyPr wrap="none" rtlCol="0">
            <a:spAutoFit/>
          </a:bodyPr>
          <a:lstStyle/>
          <a:p>
            <a:pPr defTabSz="914400"/>
            <a:r>
              <a:rPr lang="en-IN" sz="1000" dirty="0">
                <a:solidFill>
                  <a:srgbClr val="4472C4">
                    <a:lumMod val="50000"/>
                  </a:srgbClr>
                </a:solidFill>
                <a:latin typeface="Calibri" panose="020F0502020204030204"/>
              </a:rPr>
              <a:t>Health Spending vs. Avoidable Mortality</a:t>
            </a:r>
          </a:p>
        </p:txBody>
      </p:sp>
      <p:graphicFrame>
        <p:nvGraphicFramePr>
          <p:cNvPr id="28" name="Chart 27">
            <a:extLst>
              <a:ext uri="{FF2B5EF4-FFF2-40B4-BE49-F238E27FC236}">
                <a16:creationId xmlns:a16="http://schemas.microsoft.com/office/drawing/2014/main" id="{3CCD22CC-C20A-49B3-ADB1-5AAEDB6A7066}"/>
              </a:ext>
            </a:extLst>
          </p:cNvPr>
          <p:cNvGraphicFramePr>
            <a:graphicFrameLocks/>
          </p:cNvGraphicFramePr>
          <p:nvPr>
            <p:extLst>
              <p:ext uri="{D42A27DB-BD31-4B8C-83A1-F6EECF244321}">
                <p14:modId xmlns:p14="http://schemas.microsoft.com/office/powerpoint/2010/main" val="619049945"/>
              </p:ext>
            </p:extLst>
          </p:nvPr>
        </p:nvGraphicFramePr>
        <p:xfrm>
          <a:off x="6079875" y="1028697"/>
          <a:ext cx="6112125" cy="25761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9" name="Chart 28">
            <a:extLst>
              <a:ext uri="{FF2B5EF4-FFF2-40B4-BE49-F238E27FC236}">
                <a16:creationId xmlns:a16="http://schemas.microsoft.com/office/drawing/2014/main" id="{E6865E45-B719-48DE-B730-1BDFF78A86CF}"/>
              </a:ext>
            </a:extLst>
          </p:cNvPr>
          <p:cNvGraphicFramePr>
            <a:graphicFrameLocks/>
          </p:cNvGraphicFramePr>
          <p:nvPr>
            <p:extLst>
              <p:ext uri="{D42A27DB-BD31-4B8C-83A1-F6EECF244321}">
                <p14:modId xmlns:p14="http://schemas.microsoft.com/office/powerpoint/2010/main" val="3659624315"/>
              </p:ext>
            </p:extLst>
          </p:nvPr>
        </p:nvGraphicFramePr>
        <p:xfrm>
          <a:off x="552228" y="3727972"/>
          <a:ext cx="5017921" cy="2510754"/>
        </p:xfrm>
        <a:graphic>
          <a:graphicData uri="http://schemas.openxmlformats.org/drawingml/2006/chart">
            <c:chart xmlns:c="http://schemas.openxmlformats.org/drawingml/2006/chart" xmlns:r="http://schemas.openxmlformats.org/officeDocument/2006/relationships" r:id="rId6"/>
          </a:graphicData>
        </a:graphic>
      </p:graphicFrame>
      <p:sp>
        <p:nvSpPr>
          <p:cNvPr id="30" name="TextBox 29">
            <a:extLst>
              <a:ext uri="{FF2B5EF4-FFF2-40B4-BE49-F238E27FC236}">
                <a16:creationId xmlns:a16="http://schemas.microsoft.com/office/drawing/2014/main" id="{E893BD02-4FC6-4AA3-A2A7-9C091DAB4F71}"/>
              </a:ext>
            </a:extLst>
          </p:cNvPr>
          <p:cNvSpPr txBox="1"/>
          <p:nvPr/>
        </p:nvSpPr>
        <p:spPr>
          <a:xfrm>
            <a:off x="1484474" y="1107138"/>
            <a:ext cx="3153427" cy="246221"/>
          </a:xfrm>
          <a:prstGeom prst="rect">
            <a:avLst/>
          </a:prstGeom>
          <a:noFill/>
        </p:spPr>
        <p:txBody>
          <a:bodyPr wrap="none" rtlCol="0">
            <a:spAutoFit/>
          </a:bodyPr>
          <a:lstStyle/>
          <a:p>
            <a:pPr defTabSz="914400"/>
            <a:r>
              <a:rPr lang="en-IN" sz="1000" dirty="0">
                <a:solidFill>
                  <a:srgbClr val="203864"/>
                </a:solidFill>
                <a:latin typeface="Calibri" panose="020F0502020204030204"/>
              </a:rPr>
              <a:t>Leading Causes of death among males and females, 2017</a:t>
            </a:r>
          </a:p>
        </p:txBody>
      </p:sp>
      <p:sp>
        <p:nvSpPr>
          <p:cNvPr id="31" name="TextBox 30">
            <a:extLst>
              <a:ext uri="{FF2B5EF4-FFF2-40B4-BE49-F238E27FC236}">
                <a16:creationId xmlns:a16="http://schemas.microsoft.com/office/drawing/2014/main" id="{D12237F7-21CF-42C5-963E-CF2972A9B6D4}"/>
              </a:ext>
            </a:extLst>
          </p:cNvPr>
          <p:cNvSpPr txBox="1"/>
          <p:nvPr/>
        </p:nvSpPr>
        <p:spPr>
          <a:xfrm>
            <a:off x="8642066" y="4878818"/>
            <a:ext cx="478016" cy="230832"/>
          </a:xfrm>
          <a:prstGeom prst="rect">
            <a:avLst/>
          </a:prstGeom>
          <a:noFill/>
        </p:spPr>
        <p:txBody>
          <a:bodyPr wrap="none" rtlCol="0">
            <a:spAutoFit/>
          </a:bodyPr>
          <a:lstStyle/>
          <a:p>
            <a:pPr defTabSz="914400"/>
            <a:r>
              <a:rPr lang="en-IN" sz="900" dirty="0">
                <a:solidFill>
                  <a:srgbClr val="203864"/>
                </a:solidFill>
                <a:latin typeface="Calibri" panose="020F0502020204030204"/>
              </a:rPr>
              <a:t>Spend</a:t>
            </a:r>
          </a:p>
        </p:txBody>
      </p:sp>
      <p:sp>
        <p:nvSpPr>
          <p:cNvPr id="32" name="TextBox 31">
            <a:extLst>
              <a:ext uri="{FF2B5EF4-FFF2-40B4-BE49-F238E27FC236}">
                <a16:creationId xmlns:a16="http://schemas.microsoft.com/office/drawing/2014/main" id="{7C231BAC-6A17-4D9B-BE81-7CD29D9D1460}"/>
              </a:ext>
            </a:extLst>
          </p:cNvPr>
          <p:cNvSpPr txBox="1"/>
          <p:nvPr/>
        </p:nvSpPr>
        <p:spPr>
          <a:xfrm>
            <a:off x="11751089" y="5259818"/>
            <a:ext cx="478016" cy="230832"/>
          </a:xfrm>
          <a:prstGeom prst="rect">
            <a:avLst/>
          </a:prstGeom>
          <a:noFill/>
        </p:spPr>
        <p:txBody>
          <a:bodyPr wrap="none" rtlCol="0">
            <a:spAutoFit/>
          </a:bodyPr>
          <a:lstStyle/>
          <a:p>
            <a:pPr defTabSz="914400"/>
            <a:r>
              <a:rPr lang="en-IN" sz="900" dirty="0">
                <a:solidFill>
                  <a:srgbClr val="203864"/>
                </a:solidFill>
                <a:latin typeface="Calibri" panose="020F0502020204030204"/>
              </a:rPr>
              <a:t>Spend</a:t>
            </a:r>
          </a:p>
        </p:txBody>
      </p:sp>
      <p:sp>
        <p:nvSpPr>
          <p:cNvPr id="33" name="TextBox 32">
            <a:extLst>
              <a:ext uri="{FF2B5EF4-FFF2-40B4-BE49-F238E27FC236}">
                <a16:creationId xmlns:a16="http://schemas.microsoft.com/office/drawing/2014/main" id="{120038F8-5655-4640-8268-5E2B6AB5AE17}"/>
              </a:ext>
            </a:extLst>
          </p:cNvPr>
          <p:cNvSpPr txBox="1"/>
          <p:nvPr/>
        </p:nvSpPr>
        <p:spPr>
          <a:xfrm>
            <a:off x="7192110" y="4114799"/>
            <a:ext cx="288862" cy="230832"/>
          </a:xfrm>
          <a:prstGeom prst="rect">
            <a:avLst/>
          </a:prstGeom>
          <a:noFill/>
        </p:spPr>
        <p:txBody>
          <a:bodyPr wrap="none" rtlCol="0">
            <a:spAutoFit/>
          </a:bodyPr>
          <a:lstStyle/>
          <a:p>
            <a:pPr defTabSz="914400"/>
            <a:r>
              <a:rPr lang="en-IN" sz="900" dirty="0">
                <a:solidFill>
                  <a:srgbClr val="203864"/>
                </a:solidFill>
                <a:latin typeface="Calibri" panose="020F0502020204030204"/>
              </a:rPr>
              <a:t>LE</a:t>
            </a:r>
          </a:p>
        </p:txBody>
      </p:sp>
      <p:sp>
        <p:nvSpPr>
          <p:cNvPr id="34" name="TextBox 33">
            <a:extLst>
              <a:ext uri="{FF2B5EF4-FFF2-40B4-BE49-F238E27FC236}">
                <a16:creationId xmlns:a16="http://schemas.microsoft.com/office/drawing/2014/main" id="{B59F6C22-08C0-4CD9-A2CE-11C2BCC1E1BE}"/>
              </a:ext>
            </a:extLst>
          </p:cNvPr>
          <p:cNvSpPr txBox="1"/>
          <p:nvPr/>
        </p:nvSpPr>
        <p:spPr>
          <a:xfrm>
            <a:off x="10474571" y="4153141"/>
            <a:ext cx="304892" cy="230832"/>
          </a:xfrm>
          <a:prstGeom prst="rect">
            <a:avLst/>
          </a:prstGeom>
          <a:noFill/>
        </p:spPr>
        <p:txBody>
          <a:bodyPr wrap="none" rtlCol="0">
            <a:spAutoFit/>
          </a:bodyPr>
          <a:lstStyle/>
          <a:p>
            <a:pPr defTabSz="914400"/>
            <a:r>
              <a:rPr lang="en-IN" sz="900" dirty="0">
                <a:solidFill>
                  <a:srgbClr val="203864"/>
                </a:solidFill>
                <a:latin typeface="Calibri" panose="020F0502020204030204"/>
              </a:rPr>
              <a:t>Av</a:t>
            </a:r>
          </a:p>
        </p:txBody>
      </p:sp>
      <p:cxnSp>
        <p:nvCxnSpPr>
          <p:cNvPr id="35" name="Straight Connector 34">
            <a:extLst>
              <a:ext uri="{FF2B5EF4-FFF2-40B4-BE49-F238E27FC236}">
                <a16:creationId xmlns:a16="http://schemas.microsoft.com/office/drawing/2014/main" id="{77A63837-B90D-4D4E-9720-139668A219D8}"/>
              </a:ext>
            </a:extLst>
          </p:cNvPr>
          <p:cNvCxnSpPr>
            <a:cxnSpLocks/>
          </p:cNvCxnSpPr>
          <p:nvPr/>
        </p:nvCxnSpPr>
        <p:spPr>
          <a:xfrm>
            <a:off x="0" y="1071964"/>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36" name="Straight Connector 35">
            <a:extLst>
              <a:ext uri="{FF2B5EF4-FFF2-40B4-BE49-F238E27FC236}">
                <a16:creationId xmlns:a16="http://schemas.microsoft.com/office/drawing/2014/main" id="{98ADA493-D76A-43CA-AF91-1BE59F758018}"/>
              </a:ext>
            </a:extLst>
          </p:cNvPr>
          <p:cNvCxnSpPr>
            <a:cxnSpLocks/>
          </p:cNvCxnSpPr>
          <p:nvPr/>
        </p:nvCxnSpPr>
        <p:spPr>
          <a:xfrm>
            <a:off x="6088751" y="1071964"/>
            <a:ext cx="0" cy="5091443"/>
          </a:xfrm>
          <a:prstGeom prst="line">
            <a:avLst/>
          </a:prstGeom>
          <a:noFill/>
          <a:ln w="19050" cap="flat" cmpd="sng" algn="ctr">
            <a:solidFill>
              <a:srgbClr val="4472C4"/>
            </a:solidFill>
            <a:prstDash val="dash"/>
            <a:round/>
            <a:headEnd type="none" w="med" len="med"/>
            <a:tailEnd type="none" w="med" len="med"/>
          </a:ln>
          <a:effectLst/>
        </p:spPr>
      </p:cxnSp>
      <p:sp>
        <p:nvSpPr>
          <p:cNvPr id="39" name="TextBox 38">
            <a:extLst>
              <a:ext uri="{FF2B5EF4-FFF2-40B4-BE49-F238E27FC236}">
                <a16:creationId xmlns:a16="http://schemas.microsoft.com/office/drawing/2014/main" id="{797D25B0-5B44-4D99-86EA-B62A0185985C}"/>
              </a:ext>
            </a:extLst>
          </p:cNvPr>
          <p:cNvSpPr txBox="1"/>
          <p:nvPr/>
        </p:nvSpPr>
        <p:spPr>
          <a:xfrm>
            <a:off x="6646981" y="6374415"/>
            <a:ext cx="5657318" cy="246221"/>
          </a:xfrm>
          <a:prstGeom prst="rect">
            <a:avLst/>
          </a:prstGeom>
          <a:noFill/>
        </p:spPr>
        <p:txBody>
          <a:bodyPr wrap="none" rtlCol="0">
            <a:spAutoFit/>
          </a:bodyPr>
          <a:lstStyle/>
          <a:p>
            <a:pPr defTabSz="914400"/>
            <a:r>
              <a:rPr lang="en-IN" sz="1000" dirty="0">
                <a:solidFill>
                  <a:srgbClr val="4472C4">
                    <a:lumMod val="50000"/>
                  </a:srgbClr>
                </a:solidFill>
                <a:latin typeface="Calibri" panose="020F0502020204030204"/>
              </a:rPr>
              <a:t>Source : Health, US 2018, National Centre for Health Statistics, Centre for Disease Control and Prevention</a:t>
            </a:r>
          </a:p>
        </p:txBody>
      </p:sp>
    </p:spTree>
    <p:extLst>
      <p:ext uri="{BB962C8B-B14F-4D97-AF65-F5344CB8AC3E}">
        <p14:creationId xmlns:p14="http://schemas.microsoft.com/office/powerpoint/2010/main" val="45027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2">
            <a:extLst>
              <a:ext uri="{FF2B5EF4-FFF2-40B4-BE49-F238E27FC236}">
                <a16:creationId xmlns:a16="http://schemas.microsoft.com/office/drawing/2014/main" id="{11267833-8E1D-4B85-9C82-631CA358E720}"/>
              </a:ext>
            </a:extLst>
          </p:cNvPr>
          <p:cNvGraphicFramePr>
            <a:graphicFrameLocks noGrp="1"/>
          </p:cNvGraphicFramePr>
          <p:nvPr>
            <p:extLst>
              <p:ext uri="{D42A27DB-BD31-4B8C-83A1-F6EECF244321}">
                <p14:modId xmlns:p14="http://schemas.microsoft.com/office/powerpoint/2010/main" val="3526971210"/>
              </p:ext>
            </p:extLst>
          </p:nvPr>
        </p:nvGraphicFramePr>
        <p:xfrm>
          <a:off x="0" y="826480"/>
          <a:ext cx="12192000" cy="5301758"/>
        </p:xfrm>
        <a:graphic>
          <a:graphicData uri="http://schemas.openxmlformats.org/drawingml/2006/table">
            <a:tbl>
              <a:tblPr firstRow="1" bandRow="1"/>
              <a:tblGrid>
                <a:gridCol w="6096000">
                  <a:extLst>
                    <a:ext uri="{9D8B030D-6E8A-4147-A177-3AD203B41FA5}">
                      <a16:colId xmlns:a16="http://schemas.microsoft.com/office/drawing/2014/main" val="2873695113"/>
                    </a:ext>
                  </a:extLst>
                </a:gridCol>
                <a:gridCol w="6096000">
                  <a:extLst>
                    <a:ext uri="{9D8B030D-6E8A-4147-A177-3AD203B41FA5}">
                      <a16:colId xmlns:a16="http://schemas.microsoft.com/office/drawing/2014/main" val="2453454690"/>
                    </a:ext>
                  </a:extLst>
                </a:gridCol>
              </a:tblGrid>
              <a:tr h="2650879">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100" b="1" dirty="0">
                          <a:solidFill>
                            <a:srgbClr val="203864"/>
                          </a:solidFill>
                        </a:rPr>
                        <a:t>The industry is mostly dominated by private health insurance companies …</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100" dirty="0">
                          <a:solidFill>
                            <a:srgbClr val="203864"/>
                          </a:solidFill>
                        </a:rPr>
                        <a:t>… although coverage and insurance type vary across age groups, race and ethnicity</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2245887284"/>
                  </a:ext>
                </a:extLst>
              </a:tr>
              <a:tr h="2650879">
                <a:tc>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r>
                        <a:rPr lang="en-IN" sz="1100" b="1" dirty="0">
                          <a:solidFill>
                            <a:srgbClr val="203864"/>
                          </a:solidFill>
                        </a:rPr>
                        <a:t>The future of health insurance industry lies in continuous innovation and leveraging technology …</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alpha val="20000"/>
                      </a:sysClr>
                    </a:solidFill>
                  </a:tcPr>
                </a:tc>
                <a:tc>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r>
                        <a:rPr lang="en-IN" sz="1100" b="1" dirty="0">
                          <a:solidFill>
                            <a:srgbClr val="203864"/>
                          </a:solidFill>
                        </a:rPr>
                        <a:t>… to address customer pain points</a:t>
                      </a:r>
                    </a:p>
                  </a:txBody>
                  <a:tcP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alpha val="20000"/>
                      </a:sysClr>
                    </a:solidFill>
                  </a:tcPr>
                </a:tc>
                <a:extLst>
                  <a:ext uri="{0D108BD9-81ED-4DB2-BD59-A6C34878D82A}">
                    <a16:rowId xmlns:a16="http://schemas.microsoft.com/office/drawing/2014/main" val="839281608"/>
                  </a:ext>
                </a:extLst>
              </a:tr>
            </a:tbl>
          </a:graphicData>
        </a:graphic>
      </p:graphicFrame>
      <p:sp>
        <p:nvSpPr>
          <p:cNvPr id="5" name="Title 1">
            <a:extLst>
              <a:ext uri="{FF2B5EF4-FFF2-40B4-BE49-F238E27FC236}">
                <a16:creationId xmlns:a16="http://schemas.microsoft.com/office/drawing/2014/main" id="{7E3BF22A-CC7A-4606-A95A-2D2390CB94EB}"/>
              </a:ext>
            </a:extLst>
          </p:cNvPr>
          <p:cNvSpPr>
            <a:spLocks noGrp="1"/>
          </p:cNvSpPr>
          <p:nvPr>
            <p:ph type="title"/>
          </p:nvPr>
        </p:nvSpPr>
        <p:spPr>
          <a:xfrm>
            <a:off x="563189" y="476504"/>
            <a:ext cx="9802942" cy="349977"/>
          </a:xfrm>
        </p:spPr>
        <p:txBody>
          <a:bodyPr/>
          <a:lstStyle/>
          <a:p>
            <a:r>
              <a:rPr lang="en-IN" sz="2400" dirty="0">
                <a:solidFill>
                  <a:srgbClr val="203864"/>
                </a:solidFill>
              </a:rPr>
              <a:t>Insights – The US Health Insurance Industry</a:t>
            </a:r>
          </a:p>
        </p:txBody>
      </p:sp>
      <p:graphicFrame>
        <p:nvGraphicFramePr>
          <p:cNvPr id="6" name="Chart 5">
            <a:extLst>
              <a:ext uri="{FF2B5EF4-FFF2-40B4-BE49-F238E27FC236}">
                <a16:creationId xmlns:a16="http://schemas.microsoft.com/office/drawing/2014/main" id="{B3481526-6190-4211-B397-71811272226D}"/>
              </a:ext>
            </a:extLst>
          </p:cNvPr>
          <p:cNvGraphicFramePr>
            <a:graphicFrameLocks/>
          </p:cNvGraphicFramePr>
          <p:nvPr>
            <p:extLst>
              <p:ext uri="{D42A27DB-BD31-4B8C-83A1-F6EECF244321}">
                <p14:modId xmlns:p14="http://schemas.microsoft.com/office/powerpoint/2010/main" val="2714883774"/>
              </p:ext>
            </p:extLst>
          </p:nvPr>
        </p:nvGraphicFramePr>
        <p:xfrm>
          <a:off x="-79128" y="1028695"/>
          <a:ext cx="3059729" cy="25186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B221B7B4-D11F-4B9E-96C9-E407F25E9A23}"/>
              </a:ext>
            </a:extLst>
          </p:cNvPr>
          <p:cNvGraphicFramePr>
            <a:graphicFrameLocks/>
          </p:cNvGraphicFramePr>
          <p:nvPr>
            <p:extLst>
              <p:ext uri="{D42A27DB-BD31-4B8C-83A1-F6EECF244321}">
                <p14:modId xmlns:p14="http://schemas.microsoft.com/office/powerpoint/2010/main" val="2871207887"/>
              </p:ext>
            </p:extLst>
          </p:nvPr>
        </p:nvGraphicFramePr>
        <p:xfrm>
          <a:off x="3115105" y="1019913"/>
          <a:ext cx="3253447" cy="25849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DB91F00-B9D1-4066-83C5-206A5D566190}"/>
              </a:ext>
            </a:extLst>
          </p:cNvPr>
          <p:cNvGraphicFramePr>
            <a:graphicFrameLocks/>
          </p:cNvGraphicFramePr>
          <p:nvPr>
            <p:extLst>
              <p:ext uri="{D42A27DB-BD31-4B8C-83A1-F6EECF244321}">
                <p14:modId xmlns:p14="http://schemas.microsoft.com/office/powerpoint/2010/main" val="3011554151"/>
              </p:ext>
            </p:extLst>
          </p:nvPr>
        </p:nvGraphicFramePr>
        <p:xfrm>
          <a:off x="6674638" y="998277"/>
          <a:ext cx="5255236" cy="2527435"/>
        </p:xfrm>
        <a:graphic>
          <a:graphicData uri="http://schemas.openxmlformats.org/drawingml/2006/chart">
            <c:chart xmlns:c="http://schemas.openxmlformats.org/drawingml/2006/chart" xmlns:r="http://schemas.openxmlformats.org/officeDocument/2006/relationships" r:id="rId4"/>
          </a:graphicData>
        </a:graphic>
      </p:graphicFrame>
      <p:pic>
        <p:nvPicPr>
          <p:cNvPr id="9" name="Picture 8" descr="A close up of a map&#10;&#10;Description automatically generated">
            <a:extLst>
              <a:ext uri="{FF2B5EF4-FFF2-40B4-BE49-F238E27FC236}">
                <a16:creationId xmlns:a16="http://schemas.microsoft.com/office/drawing/2014/main" id="{03C00CC2-A04D-4CA9-9B00-B5414E3DC6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262" y="3701562"/>
            <a:ext cx="4850422" cy="2409092"/>
          </a:xfrm>
          <a:prstGeom prst="rect">
            <a:avLst/>
          </a:prstGeom>
        </p:spPr>
      </p:pic>
      <p:graphicFrame>
        <p:nvGraphicFramePr>
          <p:cNvPr id="10" name="Table 13">
            <a:extLst>
              <a:ext uri="{FF2B5EF4-FFF2-40B4-BE49-F238E27FC236}">
                <a16:creationId xmlns:a16="http://schemas.microsoft.com/office/drawing/2014/main" id="{60990CD8-5FED-4629-BC9E-F2FBD65B4172}"/>
              </a:ext>
            </a:extLst>
          </p:cNvPr>
          <p:cNvGraphicFramePr>
            <a:graphicFrameLocks noGrp="1"/>
          </p:cNvGraphicFramePr>
          <p:nvPr>
            <p:extLst>
              <p:ext uri="{D42A27DB-BD31-4B8C-83A1-F6EECF244321}">
                <p14:modId xmlns:p14="http://schemas.microsoft.com/office/powerpoint/2010/main" val="1788139055"/>
              </p:ext>
            </p:extLst>
          </p:nvPr>
        </p:nvGraphicFramePr>
        <p:xfrm>
          <a:off x="6208560" y="3807066"/>
          <a:ext cx="5888189" cy="1878972"/>
        </p:xfrm>
        <a:graphic>
          <a:graphicData uri="http://schemas.openxmlformats.org/drawingml/2006/table">
            <a:tbl>
              <a:tblPr firstRow="1" bandRow="1"/>
              <a:tblGrid>
                <a:gridCol w="2179763">
                  <a:extLst>
                    <a:ext uri="{9D8B030D-6E8A-4147-A177-3AD203B41FA5}">
                      <a16:colId xmlns:a16="http://schemas.microsoft.com/office/drawing/2014/main" val="1443446933"/>
                    </a:ext>
                  </a:extLst>
                </a:gridCol>
                <a:gridCol w="3708426">
                  <a:extLst>
                    <a:ext uri="{9D8B030D-6E8A-4147-A177-3AD203B41FA5}">
                      <a16:colId xmlns:a16="http://schemas.microsoft.com/office/drawing/2014/main" val="977380756"/>
                    </a:ext>
                  </a:extLst>
                </a:gridCol>
              </a:tblGrid>
              <a:tr h="260432">
                <a:tc>
                  <a:txBody>
                    <a:bodyPr/>
                    <a:lstStyle>
                      <a:lvl1pPr marL="0" algn="l" defTabSz="914377" rtl="0" eaLnBrk="1" latinLnBrk="0" hangingPunct="1">
                        <a:defRPr sz="1800" b="1" kern="1200">
                          <a:solidFill>
                            <a:schemeClr val="dk1"/>
                          </a:solidFill>
                          <a:latin typeface="Calibri" panose="020F0502020204030204"/>
                        </a:defRPr>
                      </a:lvl1pPr>
                      <a:lvl2pPr marL="457189" algn="l" defTabSz="914377" rtl="0" eaLnBrk="1" latinLnBrk="0" hangingPunct="1">
                        <a:defRPr sz="1800" b="1" kern="1200">
                          <a:solidFill>
                            <a:schemeClr val="dk1"/>
                          </a:solidFill>
                          <a:latin typeface="Calibri" panose="020F0502020204030204"/>
                        </a:defRPr>
                      </a:lvl2pPr>
                      <a:lvl3pPr marL="914377" algn="l" defTabSz="914377" rtl="0" eaLnBrk="1" latinLnBrk="0" hangingPunct="1">
                        <a:defRPr sz="1800" b="1" kern="1200">
                          <a:solidFill>
                            <a:schemeClr val="dk1"/>
                          </a:solidFill>
                          <a:latin typeface="Calibri" panose="020F0502020204030204"/>
                        </a:defRPr>
                      </a:lvl3pPr>
                      <a:lvl4pPr marL="1371566" algn="l" defTabSz="914377" rtl="0" eaLnBrk="1" latinLnBrk="0" hangingPunct="1">
                        <a:defRPr sz="1800" b="1" kern="1200">
                          <a:solidFill>
                            <a:schemeClr val="dk1"/>
                          </a:solidFill>
                          <a:latin typeface="Calibri" panose="020F0502020204030204"/>
                        </a:defRPr>
                      </a:lvl4pPr>
                      <a:lvl5pPr marL="1828754" algn="l" defTabSz="914377" rtl="0" eaLnBrk="1" latinLnBrk="0" hangingPunct="1">
                        <a:defRPr sz="1800" b="1" kern="1200">
                          <a:solidFill>
                            <a:schemeClr val="dk1"/>
                          </a:solidFill>
                          <a:latin typeface="Calibri" panose="020F0502020204030204"/>
                        </a:defRPr>
                      </a:lvl5pPr>
                      <a:lvl6pPr marL="2285943" algn="l" defTabSz="914377" rtl="0" eaLnBrk="1" latinLnBrk="0" hangingPunct="1">
                        <a:defRPr sz="1800" b="1" kern="1200">
                          <a:solidFill>
                            <a:schemeClr val="dk1"/>
                          </a:solidFill>
                          <a:latin typeface="Calibri" panose="020F0502020204030204"/>
                        </a:defRPr>
                      </a:lvl6pPr>
                      <a:lvl7pPr marL="2743131" algn="l" defTabSz="914377" rtl="0" eaLnBrk="1" latinLnBrk="0" hangingPunct="1">
                        <a:defRPr sz="1800" b="1" kern="1200">
                          <a:solidFill>
                            <a:schemeClr val="dk1"/>
                          </a:solidFill>
                          <a:latin typeface="Calibri" panose="020F0502020204030204"/>
                        </a:defRPr>
                      </a:lvl7pPr>
                      <a:lvl8pPr marL="3200320" algn="l" defTabSz="914377" rtl="0" eaLnBrk="1" latinLnBrk="0" hangingPunct="1">
                        <a:defRPr sz="1800" b="1" kern="1200">
                          <a:solidFill>
                            <a:schemeClr val="dk1"/>
                          </a:solidFill>
                          <a:latin typeface="Calibri" panose="020F0502020204030204"/>
                        </a:defRPr>
                      </a:lvl8pPr>
                      <a:lvl9pPr marL="3657509" algn="l" defTabSz="914377" rtl="0" eaLnBrk="1" latinLnBrk="0" hangingPunct="1">
                        <a:defRPr sz="1800" b="1" kern="1200">
                          <a:solidFill>
                            <a:schemeClr val="dk1"/>
                          </a:solidFill>
                          <a:latin typeface="Calibri" panose="020F0502020204030204"/>
                        </a:defRPr>
                      </a:lvl9pPr>
                    </a:lstStyle>
                    <a:p>
                      <a:pPr algn="ctr"/>
                      <a:r>
                        <a:rPr lang="en-IN" sz="1100" dirty="0">
                          <a:solidFill>
                            <a:schemeClr val="bg1"/>
                          </a:solidFill>
                        </a:rPr>
                        <a:t>Customer Needs</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dk1"/>
                          </a:solidFill>
                          <a:latin typeface="Calibri" panose="020F0502020204030204"/>
                        </a:defRPr>
                      </a:lvl1pPr>
                      <a:lvl2pPr marL="457189" algn="l" defTabSz="914377" rtl="0" eaLnBrk="1" latinLnBrk="0" hangingPunct="1">
                        <a:defRPr sz="1800" b="1" kern="1200">
                          <a:solidFill>
                            <a:schemeClr val="dk1"/>
                          </a:solidFill>
                          <a:latin typeface="Calibri" panose="020F0502020204030204"/>
                        </a:defRPr>
                      </a:lvl2pPr>
                      <a:lvl3pPr marL="914377" algn="l" defTabSz="914377" rtl="0" eaLnBrk="1" latinLnBrk="0" hangingPunct="1">
                        <a:defRPr sz="1800" b="1" kern="1200">
                          <a:solidFill>
                            <a:schemeClr val="dk1"/>
                          </a:solidFill>
                          <a:latin typeface="Calibri" panose="020F0502020204030204"/>
                        </a:defRPr>
                      </a:lvl3pPr>
                      <a:lvl4pPr marL="1371566" algn="l" defTabSz="914377" rtl="0" eaLnBrk="1" latinLnBrk="0" hangingPunct="1">
                        <a:defRPr sz="1800" b="1" kern="1200">
                          <a:solidFill>
                            <a:schemeClr val="dk1"/>
                          </a:solidFill>
                          <a:latin typeface="Calibri" panose="020F0502020204030204"/>
                        </a:defRPr>
                      </a:lvl4pPr>
                      <a:lvl5pPr marL="1828754" algn="l" defTabSz="914377" rtl="0" eaLnBrk="1" latinLnBrk="0" hangingPunct="1">
                        <a:defRPr sz="1800" b="1" kern="1200">
                          <a:solidFill>
                            <a:schemeClr val="dk1"/>
                          </a:solidFill>
                          <a:latin typeface="Calibri" panose="020F0502020204030204"/>
                        </a:defRPr>
                      </a:lvl5pPr>
                      <a:lvl6pPr marL="2285943" algn="l" defTabSz="914377" rtl="0" eaLnBrk="1" latinLnBrk="0" hangingPunct="1">
                        <a:defRPr sz="1800" b="1" kern="1200">
                          <a:solidFill>
                            <a:schemeClr val="dk1"/>
                          </a:solidFill>
                          <a:latin typeface="Calibri" panose="020F0502020204030204"/>
                        </a:defRPr>
                      </a:lvl6pPr>
                      <a:lvl7pPr marL="2743131" algn="l" defTabSz="914377" rtl="0" eaLnBrk="1" latinLnBrk="0" hangingPunct="1">
                        <a:defRPr sz="1800" b="1" kern="1200">
                          <a:solidFill>
                            <a:schemeClr val="dk1"/>
                          </a:solidFill>
                          <a:latin typeface="Calibri" panose="020F0502020204030204"/>
                        </a:defRPr>
                      </a:lvl7pPr>
                      <a:lvl8pPr marL="3200320" algn="l" defTabSz="914377" rtl="0" eaLnBrk="1" latinLnBrk="0" hangingPunct="1">
                        <a:defRPr sz="1800" b="1" kern="1200">
                          <a:solidFill>
                            <a:schemeClr val="dk1"/>
                          </a:solidFill>
                          <a:latin typeface="Calibri" panose="020F0502020204030204"/>
                        </a:defRPr>
                      </a:lvl8pPr>
                      <a:lvl9pPr marL="3657509" algn="l" defTabSz="914377" rtl="0" eaLnBrk="1" latinLnBrk="0" hangingPunct="1">
                        <a:defRPr sz="1800" b="1" kern="1200">
                          <a:solidFill>
                            <a:schemeClr val="dk1"/>
                          </a:solidFill>
                          <a:latin typeface="Calibri" panose="020F0502020204030204"/>
                        </a:defRPr>
                      </a:lvl9pPr>
                    </a:lstStyle>
                    <a:p>
                      <a:pPr algn="ctr"/>
                      <a:r>
                        <a:rPr lang="en-IN" sz="1100" dirty="0">
                          <a:solidFill>
                            <a:schemeClr val="bg1"/>
                          </a:solidFill>
                        </a:rPr>
                        <a:t>Solutions</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1887503486"/>
                  </a:ext>
                </a:extLst>
              </a:tr>
              <a:tr h="412738">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100" dirty="0">
                          <a:solidFill>
                            <a:srgbClr val="203864"/>
                          </a:solidFill>
                        </a:rPr>
                        <a:t>Personalized healthcare experience</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indent="0" algn="ctr">
                        <a:buFont typeface="Arial" panose="020B0604020202020204" pitchFamily="34" charset="0"/>
                        <a:buNone/>
                      </a:pPr>
                      <a:r>
                        <a:rPr lang="en-IN" sz="1100" b="1" dirty="0">
                          <a:solidFill>
                            <a:srgbClr val="203864"/>
                          </a:solidFill>
                        </a:rPr>
                        <a:t>Become truly customer centric</a:t>
                      </a:r>
                    </a:p>
                    <a:p>
                      <a:pPr marL="0" indent="0" algn="ctr">
                        <a:buFont typeface="Arial" panose="020B0604020202020204" pitchFamily="34" charset="0"/>
                        <a:buNone/>
                      </a:pPr>
                      <a:r>
                        <a:rPr lang="en-IN" sz="1100" dirty="0">
                          <a:solidFill>
                            <a:srgbClr val="203864"/>
                          </a:solidFill>
                        </a:rPr>
                        <a:t>Enhance customer engagement and customer experience</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782477888"/>
                  </a:ext>
                </a:extLst>
              </a:tr>
              <a:tr h="57488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100" dirty="0">
                          <a:solidFill>
                            <a:srgbClr val="203864"/>
                          </a:solidFill>
                        </a:rPr>
                        <a:t>Economically rational coverage and care choices</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100" b="1" dirty="0">
                          <a:solidFill>
                            <a:srgbClr val="203864"/>
                          </a:solidFill>
                        </a:rPr>
                        <a:t>Enhance transparency</a:t>
                      </a:r>
                    </a:p>
                    <a:p>
                      <a:pPr algn="ctr"/>
                      <a:r>
                        <a:rPr lang="en-IN" sz="1100" dirty="0">
                          <a:solidFill>
                            <a:srgbClr val="203864"/>
                          </a:solidFill>
                        </a:rPr>
                        <a:t>Steer members into making a well informed decisions by showing how costs add-up over time</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337633783"/>
                  </a:ext>
                </a:extLst>
              </a:tr>
              <a:tr h="59746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100" dirty="0">
                          <a:solidFill>
                            <a:srgbClr val="203864"/>
                          </a:solidFill>
                        </a:rPr>
                        <a:t>Overwhelmed by too many options</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100" b="1" dirty="0">
                          <a:solidFill>
                            <a:srgbClr val="203864"/>
                          </a:solidFill>
                        </a:rPr>
                        <a:t>Simplify</a:t>
                      </a:r>
                    </a:p>
                    <a:p>
                      <a:pPr algn="ctr"/>
                      <a:r>
                        <a:rPr lang="en-IN" sz="1100" dirty="0">
                          <a:solidFill>
                            <a:srgbClr val="203864"/>
                          </a:solidFill>
                        </a:rPr>
                        <a:t>Understand clients to personalized PCP and healthcare plan recommendations</a:t>
                      </a:r>
                    </a:p>
                  </a:txBody>
                  <a:tcPr anchor="ct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93695919"/>
                  </a:ext>
                </a:extLst>
              </a:tr>
            </a:tbl>
          </a:graphicData>
        </a:graphic>
      </p:graphicFrame>
      <p:sp>
        <p:nvSpPr>
          <p:cNvPr id="11" name="TextBox 10">
            <a:extLst>
              <a:ext uri="{FF2B5EF4-FFF2-40B4-BE49-F238E27FC236}">
                <a16:creationId xmlns:a16="http://schemas.microsoft.com/office/drawing/2014/main" id="{9BFDF419-D5E6-4C53-AA20-F0392BD4B993}"/>
              </a:ext>
            </a:extLst>
          </p:cNvPr>
          <p:cNvSpPr txBox="1"/>
          <p:nvPr/>
        </p:nvSpPr>
        <p:spPr>
          <a:xfrm>
            <a:off x="8269693" y="5728015"/>
            <a:ext cx="4006225" cy="430887"/>
          </a:xfrm>
          <a:prstGeom prst="rect">
            <a:avLst/>
          </a:prstGeom>
          <a:noFill/>
        </p:spPr>
        <p:txBody>
          <a:bodyPr wrap="none" rtlCol="0">
            <a:spAutoFit/>
          </a:bodyPr>
          <a:lstStyle/>
          <a:p>
            <a:pPr defTabSz="914400"/>
            <a:r>
              <a:rPr lang="en-IN" sz="1100" dirty="0">
                <a:solidFill>
                  <a:srgbClr val="4472C4">
                    <a:lumMod val="50000"/>
                  </a:srgbClr>
                </a:solidFill>
                <a:latin typeface="Calibri" panose="020F0502020204030204"/>
              </a:rPr>
              <a:t>Source : Enabling Healthcare Consumerism, McKinsey &amp; Co.</a:t>
            </a:r>
          </a:p>
          <a:p>
            <a:pPr defTabSz="914400"/>
            <a:r>
              <a:rPr lang="en-IN" sz="1100" dirty="0">
                <a:solidFill>
                  <a:srgbClr val="4472C4">
                    <a:lumMod val="50000"/>
                  </a:srgbClr>
                </a:solidFill>
                <a:latin typeface="Calibri" panose="020F0502020204030204"/>
              </a:rPr>
              <a:t>                What matters the most to healthcare consumers, Deloitte</a:t>
            </a:r>
          </a:p>
        </p:txBody>
      </p:sp>
      <p:cxnSp>
        <p:nvCxnSpPr>
          <p:cNvPr id="12" name="Straight Connector 11">
            <a:extLst>
              <a:ext uri="{FF2B5EF4-FFF2-40B4-BE49-F238E27FC236}">
                <a16:creationId xmlns:a16="http://schemas.microsoft.com/office/drawing/2014/main" id="{9D14FF3F-5AF6-4D54-B027-71954046D148}"/>
              </a:ext>
            </a:extLst>
          </p:cNvPr>
          <p:cNvCxnSpPr>
            <a:cxnSpLocks/>
          </p:cNvCxnSpPr>
          <p:nvPr/>
        </p:nvCxnSpPr>
        <p:spPr>
          <a:xfrm>
            <a:off x="0" y="1063172"/>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16B6C1C7-1AD7-4FFE-97E8-D29584E77C65}"/>
              </a:ext>
            </a:extLst>
          </p:cNvPr>
          <p:cNvCxnSpPr>
            <a:cxnSpLocks/>
          </p:cNvCxnSpPr>
          <p:nvPr/>
        </p:nvCxnSpPr>
        <p:spPr>
          <a:xfrm>
            <a:off x="0" y="3736730"/>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14" name="Straight Connector 13">
            <a:extLst>
              <a:ext uri="{FF2B5EF4-FFF2-40B4-BE49-F238E27FC236}">
                <a16:creationId xmlns:a16="http://schemas.microsoft.com/office/drawing/2014/main" id="{F62822F6-D7F6-47C4-9C3E-BD428F2A9F3F}"/>
              </a:ext>
            </a:extLst>
          </p:cNvPr>
          <p:cNvCxnSpPr>
            <a:cxnSpLocks/>
            <a:endCxn id="18" idx="2"/>
          </p:cNvCxnSpPr>
          <p:nvPr/>
        </p:nvCxnSpPr>
        <p:spPr>
          <a:xfrm flipH="1">
            <a:off x="6096000" y="3727938"/>
            <a:ext cx="11144" cy="2400300"/>
          </a:xfrm>
          <a:prstGeom prst="line">
            <a:avLst/>
          </a:prstGeom>
          <a:noFill/>
          <a:ln w="19050" cap="flat" cmpd="sng" algn="ctr">
            <a:solidFill>
              <a:srgbClr val="4472C4"/>
            </a:solidFill>
            <a:prstDash val="dash"/>
            <a:round/>
            <a:headEnd type="none" w="med" len="med"/>
            <a:tailEnd type="none" w="med" len="med"/>
          </a:ln>
          <a:effectLst/>
        </p:spPr>
      </p:cxnSp>
      <p:cxnSp>
        <p:nvCxnSpPr>
          <p:cNvPr id="15" name="Straight Connector 14">
            <a:extLst>
              <a:ext uri="{FF2B5EF4-FFF2-40B4-BE49-F238E27FC236}">
                <a16:creationId xmlns:a16="http://schemas.microsoft.com/office/drawing/2014/main" id="{01AA0C36-D4D5-4427-915A-738F48F76AFB}"/>
              </a:ext>
            </a:extLst>
          </p:cNvPr>
          <p:cNvCxnSpPr>
            <a:cxnSpLocks/>
          </p:cNvCxnSpPr>
          <p:nvPr/>
        </p:nvCxnSpPr>
        <p:spPr>
          <a:xfrm>
            <a:off x="6560342" y="1063172"/>
            <a:ext cx="18013" cy="2404703"/>
          </a:xfrm>
          <a:prstGeom prst="line">
            <a:avLst/>
          </a:prstGeom>
          <a:noFill/>
          <a:ln w="19050" cap="flat" cmpd="sng" algn="ctr">
            <a:solidFill>
              <a:srgbClr val="4472C4"/>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DFB1CCAC-EB05-4884-B922-6405F8F175A8}"/>
              </a:ext>
            </a:extLst>
          </p:cNvPr>
          <p:cNvCxnSpPr>
            <a:cxnSpLocks/>
          </p:cNvCxnSpPr>
          <p:nvPr/>
        </p:nvCxnSpPr>
        <p:spPr>
          <a:xfrm>
            <a:off x="2948486" y="1063172"/>
            <a:ext cx="0" cy="2431424"/>
          </a:xfrm>
          <a:prstGeom prst="line">
            <a:avLst/>
          </a:prstGeom>
          <a:noFill/>
          <a:ln w="19050" cap="flat" cmpd="sng" algn="ctr">
            <a:solidFill>
              <a:srgbClr val="4472C4"/>
            </a:solidFill>
            <a:prstDash val="dash"/>
            <a:round/>
            <a:headEnd type="none" w="med" len="med"/>
            <a:tailEnd type="none" w="med" len="med"/>
          </a:ln>
          <a:effectLst/>
        </p:spPr>
      </p:cxnSp>
    </p:spTree>
    <p:extLst>
      <p:ext uri="{BB962C8B-B14F-4D97-AF65-F5344CB8AC3E}">
        <p14:creationId xmlns:p14="http://schemas.microsoft.com/office/powerpoint/2010/main" val="7361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931ADD-ADA0-4458-8CE3-B5F27D784356}"/>
              </a:ext>
            </a:extLst>
          </p:cNvPr>
          <p:cNvSpPr>
            <a:spLocks noGrp="1"/>
          </p:cNvSpPr>
          <p:nvPr>
            <p:ph type="title"/>
          </p:nvPr>
        </p:nvSpPr>
        <p:spPr>
          <a:xfrm>
            <a:off x="563189" y="476504"/>
            <a:ext cx="9802942" cy="349977"/>
          </a:xfrm>
        </p:spPr>
        <p:txBody>
          <a:bodyPr/>
          <a:lstStyle/>
          <a:p>
            <a:r>
              <a:rPr lang="en-IN" sz="2400" dirty="0">
                <a:solidFill>
                  <a:srgbClr val="203864"/>
                </a:solidFill>
              </a:rPr>
              <a:t>Customer Segmentation</a:t>
            </a:r>
          </a:p>
        </p:txBody>
      </p:sp>
      <p:graphicFrame>
        <p:nvGraphicFramePr>
          <p:cNvPr id="6" name="Table 6">
            <a:extLst>
              <a:ext uri="{FF2B5EF4-FFF2-40B4-BE49-F238E27FC236}">
                <a16:creationId xmlns:a16="http://schemas.microsoft.com/office/drawing/2014/main" id="{7A76E421-3E35-41A5-AD9F-9AAFAAE334C0}"/>
              </a:ext>
            </a:extLst>
          </p:cNvPr>
          <p:cNvGraphicFramePr>
            <a:graphicFrameLocks noGrp="1"/>
          </p:cNvGraphicFramePr>
          <p:nvPr>
            <p:extLst>
              <p:ext uri="{D42A27DB-BD31-4B8C-83A1-F6EECF244321}">
                <p14:modId xmlns:p14="http://schemas.microsoft.com/office/powerpoint/2010/main" val="3314273647"/>
              </p:ext>
            </p:extLst>
          </p:nvPr>
        </p:nvGraphicFramePr>
        <p:xfrm>
          <a:off x="0" y="826481"/>
          <a:ext cx="12191999" cy="5349159"/>
        </p:xfrm>
        <a:graphic>
          <a:graphicData uri="http://schemas.openxmlformats.org/drawingml/2006/table">
            <a:tbl>
              <a:tblPr firstRow="1" bandRow="1"/>
              <a:tblGrid>
                <a:gridCol w="1266092">
                  <a:extLst>
                    <a:ext uri="{9D8B030D-6E8A-4147-A177-3AD203B41FA5}">
                      <a16:colId xmlns:a16="http://schemas.microsoft.com/office/drawing/2014/main" val="2054711060"/>
                    </a:ext>
                  </a:extLst>
                </a:gridCol>
                <a:gridCol w="1784839">
                  <a:extLst>
                    <a:ext uri="{9D8B030D-6E8A-4147-A177-3AD203B41FA5}">
                      <a16:colId xmlns:a16="http://schemas.microsoft.com/office/drawing/2014/main" val="3130064999"/>
                    </a:ext>
                  </a:extLst>
                </a:gridCol>
                <a:gridCol w="1811215">
                  <a:extLst>
                    <a:ext uri="{9D8B030D-6E8A-4147-A177-3AD203B41FA5}">
                      <a16:colId xmlns:a16="http://schemas.microsoft.com/office/drawing/2014/main" val="2773109545"/>
                    </a:ext>
                  </a:extLst>
                </a:gridCol>
                <a:gridCol w="1872762">
                  <a:extLst>
                    <a:ext uri="{9D8B030D-6E8A-4147-A177-3AD203B41FA5}">
                      <a16:colId xmlns:a16="http://schemas.microsoft.com/office/drawing/2014/main" val="1495705254"/>
                    </a:ext>
                  </a:extLst>
                </a:gridCol>
                <a:gridCol w="1793630">
                  <a:extLst>
                    <a:ext uri="{9D8B030D-6E8A-4147-A177-3AD203B41FA5}">
                      <a16:colId xmlns:a16="http://schemas.microsoft.com/office/drawing/2014/main" val="2017969723"/>
                    </a:ext>
                  </a:extLst>
                </a:gridCol>
                <a:gridCol w="1820008">
                  <a:extLst>
                    <a:ext uri="{9D8B030D-6E8A-4147-A177-3AD203B41FA5}">
                      <a16:colId xmlns:a16="http://schemas.microsoft.com/office/drawing/2014/main" val="2585637661"/>
                    </a:ext>
                  </a:extLst>
                </a:gridCol>
                <a:gridCol w="1843453">
                  <a:extLst>
                    <a:ext uri="{9D8B030D-6E8A-4147-A177-3AD203B41FA5}">
                      <a16:colId xmlns:a16="http://schemas.microsoft.com/office/drawing/2014/main" val="1613895274"/>
                    </a:ext>
                  </a:extLst>
                </a:gridCol>
              </a:tblGrid>
              <a:tr h="277028">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endParaRPr lang="en-IN" sz="1200" dirty="0"/>
                    </a:p>
                  </a:txBody>
                  <a:tcPr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300" dirty="0"/>
                        <a:t>Casual &amp; Cautious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300" dirty="0"/>
                        <a:t>Content &amp; Compliant</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300" dirty="0"/>
                        <a:t>Online &amp; Onboard</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300" dirty="0"/>
                        <a:t>Sick &amp; Savvy</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300" dirty="0"/>
                        <a:t>Out &amp; About</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300" dirty="0"/>
                        <a:t>Shop &amp; Save</a:t>
                      </a:r>
                    </a:p>
                  </a:txBody>
                  <a:tcPr marL="0" marR="0" marT="0" marB="0"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4281114947"/>
                  </a:ext>
                </a:extLst>
              </a:tr>
              <a:tr h="256178">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%age of population</a:t>
                      </a:r>
                    </a:p>
                  </a:txBody>
                  <a:tcPr marL="0" marR="0" marT="0" marB="0"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34%</a:t>
                      </a:r>
                      <a:r>
                        <a:rPr lang="en-IN" sz="1200" dirty="0">
                          <a:solidFill>
                            <a:srgbClr val="203864"/>
                          </a:solidFill>
                        </a:rPr>
                        <a:t> (112 Mn)</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22%</a:t>
                      </a:r>
                      <a:r>
                        <a:rPr lang="en-IN" sz="1200" dirty="0">
                          <a:solidFill>
                            <a:srgbClr val="203864"/>
                          </a:solidFill>
                        </a:rPr>
                        <a:t> (73 Mn)</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17%</a:t>
                      </a:r>
                      <a:r>
                        <a:rPr lang="en-IN" sz="1200" dirty="0">
                          <a:solidFill>
                            <a:srgbClr val="203864"/>
                          </a:solidFill>
                        </a:rPr>
                        <a:t> (56 Mn)</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14%</a:t>
                      </a:r>
                      <a:r>
                        <a:rPr lang="en-IN" sz="1200" dirty="0">
                          <a:solidFill>
                            <a:srgbClr val="203864"/>
                          </a:solidFill>
                        </a:rPr>
                        <a:t> (46 Mn)</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9%</a:t>
                      </a:r>
                      <a:r>
                        <a:rPr lang="en-IN" sz="1200" dirty="0">
                          <a:solidFill>
                            <a:srgbClr val="203864"/>
                          </a:solidFill>
                        </a:rPr>
                        <a:t> (30 Mn)</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4%</a:t>
                      </a:r>
                      <a:r>
                        <a:rPr lang="en-IN" sz="1200" dirty="0">
                          <a:solidFill>
                            <a:srgbClr val="203864"/>
                          </a:solidFill>
                        </a:rPr>
                        <a:t> (13 Mn)</a:t>
                      </a:r>
                    </a:p>
                  </a:txBody>
                  <a:tcPr marL="0" marR="0" marT="0" marB="0"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078646328"/>
                  </a:ext>
                </a:extLst>
              </a:tr>
              <a:tr h="79302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Demographic Profile</a:t>
                      </a:r>
                    </a:p>
                  </a:txBody>
                  <a:tcPr marL="0" marR="0" marT="0" marB="0"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lvl="0" indent="0" algn="ctr">
                        <a:buFont typeface="Arial" panose="020B0604020202020204" pitchFamily="34" charset="0"/>
                        <a:buNone/>
                      </a:pPr>
                      <a:r>
                        <a:rPr lang="en-IN" sz="1000" b="1" dirty="0">
                          <a:solidFill>
                            <a:srgbClr val="203864"/>
                          </a:solidFill>
                        </a:rPr>
                        <a:t>30% Millennials</a:t>
                      </a:r>
                    </a:p>
                    <a:p>
                      <a:pPr marL="171450" lvl="0" indent="-171450" algn="l">
                        <a:buFont typeface="Arial" panose="020B0604020202020204" pitchFamily="34" charset="0"/>
                        <a:buChar char="•"/>
                      </a:pPr>
                      <a:r>
                        <a:rPr lang="en-IN" sz="1000" dirty="0">
                          <a:solidFill>
                            <a:srgbClr val="203864"/>
                          </a:solidFill>
                        </a:rPr>
                        <a:t>Average age = 41 years</a:t>
                      </a:r>
                    </a:p>
                    <a:p>
                      <a:pPr marL="171450" indent="-171450" algn="l">
                        <a:buFont typeface="Arial" panose="020B0604020202020204" pitchFamily="34" charset="0"/>
                        <a:buChar char="•"/>
                      </a:pPr>
                      <a:r>
                        <a:rPr lang="en-IN" sz="1000" dirty="0">
                          <a:solidFill>
                            <a:srgbClr val="203864"/>
                          </a:solidFill>
                        </a:rPr>
                        <a:t>51% Male, 49% Female</a:t>
                      </a:r>
                    </a:p>
                    <a:p>
                      <a:pPr marL="171450" indent="-171450" algn="l">
                        <a:buFont typeface="Arial" panose="020B0604020202020204" pitchFamily="34" charset="0"/>
                        <a:buChar char="•"/>
                      </a:pPr>
                      <a:r>
                        <a:rPr lang="en-IN" sz="1000" dirty="0">
                          <a:solidFill>
                            <a:srgbClr val="203864"/>
                          </a:solidFill>
                        </a:rPr>
                        <a:t>Well educated, racially and ethnically diverse</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lvl="0" indent="0" algn="ctr">
                        <a:buFont typeface="Arial" panose="020B0604020202020204" pitchFamily="34" charset="0"/>
                        <a:buNone/>
                      </a:pPr>
                      <a:r>
                        <a:rPr lang="en-IN" sz="1000" b="1" dirty="0">
                          <a:solidFill>
                            <a:srgbClr val="203864"/>
                          </a:solidFill>
                        </a:rPr>
                        <a:t>23% Seniors</a:t>
                      </a:r>
                    </a:p>
                    <a:p>
                      <a:pPr marL="171450" lvl="0" indent="-171450" algn="l">
                        <a:buFont typeface="Arial" panose="020B0604020202020204" pitchFamily="34" charset="0"/>
                        <a:buChar char="•"/>
                      </a:pPr>
                      <a:r>
                        <a:rPr lang="en-IN" sz="1000" dirty="0">
                          <a:solidFill>
                            <a:srgbClr val="203864"/>
                          </a:solidFill>
                        </a:rPr>
                        <a:t>Average age = 52 years</a:t>
                      </a:r>
                    </a:p>
                    <a:p>
                      <a:pPr marL="171450" indent="-171450" algn="l">
                        <a:buFont typeface="Arial" panose="020B0604020202020204" pitchFamily="34" charset="0"/>
                        <a:buChar char="•"/>
                      </a:pPr>
                      <a:r>
                        <a:rPr lang="en-IN" sz="1000" dirty="0">
                          <a:solidFill>
                            <a:srgbClr val="203864"/>
                          </a:solidFill>
                        </a:rPr>
                        <a:t>53% Male, 47% Female</a:t>
                      </a:r>
                    </a:p>
                    <a:p>
                      <a:pPr marL="171450" indent="-171450" algn="l">
                        <a:buFont typeface="Arial" panose="020B0604020202020204" pitchFamily="34" charset="0"/>
                        <a:buChar char="•"/>
                      </a:pPr>
                      <a:r>
                        <a:rPr lang="en-IN" sz="1000" dirty="0">
                          <a:solidFill>
                            <a:srgbClr val="203864"/>
                          </a:solidFill>
                        </a:rPr>
                        <a:t>less educated, less racially and ethnically diverse</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lvl="0" indent="0" algn="ctr">
                        <a:buFont typeface="Arial" panose="020B0604020202020204" pitchFamily="34" charset="0"/>
                        <a:buNone/>
                      </a:pPr>
                      <a:r>
                        <a:rPr lang="en-IN" sz="1000" b="1" dirty="0">
                          <a:solidFill>
                            <a:srgbClr val="203864"/>
                          </a:solidFill>
                        </a:rPr>
                        <a:t>Millennials, Gen-X and Boomers</a:t>
                      </a:r>
                    </a:p>
                    <a:p>
                      <a:pPr marL="171450" lvl="0" indent="-171450" algn="l">
                        <a:buFont typeface="Arial" panose="020B0604020202020204" pitchFamily="34" charset="0"/>
                        <a:buChar char="•"/>
                      </a:pPr>
                      <a:r>
                        <a:rPr lang="en-IN" sz="1000" dirty="0">
                          <a:solidFill>
                            <a:srgbClr val="203864"/>
                          </a:solidFill>
                        </a:rPr>
                        <a:t>Average age = 44 years</a:t>
                      </a:r>
                    </a:p>
                    <a:p>
                      <a:pPr marL="171450" indent="-171450" algn="l">
                        <a:buFont typeface="Arial" panose="020B0604020202020204" pitchFamily="34" charset="0"/>
                        <a:buChar char="•"/>
                      </a:pPr>
                      <a:r>
                        <a:rPr lang="en-IN" sz="1000" dirty="0">
                          <a:solidFill>
                            <a:srgbClr val="203864"/>
                          </a:solidFill>
                        </a:rPr>
                        <a:t>44% Male, 56% Female</a:t>
                      </a:r>
                    </a:p>
                    <a:p>
                      <a:pPr marL="171450" indent="-171450" algn="l">
                        <a:buFont typeface="Arial" panose="020B0604020202020204" pitchFamily="34" charset="0"/>
                        <a:buChar char="•"/>
                      </a:pPr>
                      <a:r>
                        <a:rPr lang="en-IN" sz="1000" dirty="0">
                          <a:solidFill>
                            <a:srgbClr val="203864"/>
                          </a:solidFill>
                        </a:rPr>
                        <a:t>Well educated, racially and ethnically diverse</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lvl="0" indent="0" algn="ctr">
                        <a:buFont typeface="Arial" panose="020B0604020202020204" pitchFamily="34" charset="0"/>
                        <a:buNone/>
                      </a:pPr>
                      <a:r>
                        <a:rPr lang="en-IN" sz="1000" b="1" dirty="0">
                          <a:solidFill>
                            <a:srgbClr val="203864"/>
                          </a:solidFill>
                        </a:rPr>
                        <a:t>Boomers and Seniors</a:t>
                      </a:r>
                    </a:p>
                    <a:p>
                      <a:pPr marL="171450" lvl="0" indent="-171450" algn="l">
                        <a:buFont typeface="Arial" panose="020B0604020202020204" pitchFamily="34" charset="0"/>
                        <a:buChar char="•"/>
                      </a:pPr>
                      <a:r>
                        <a:rPr lang="en-IN" sz="1000" dirty="0">
                          <a:solidFill>
                            <a:srgbClr val="203864"/>
                          </a:solidFill>
                        </a:rPr>
                        <a:t>Average age = 54 years</a:t>
                      </a:r>
                    </a:p>
                    <a:p>
                      <a:pPr marL="171450" indent="-171450" algn="l">
                        <a:buFont typeface="Arial" panose="020B0604020202020204" pitchFamily="34" charset="0"/>
                        <a:buChar char="•"/>
                      </a:pPr>
                      <a:r>
                        <a:rPr lang="en-IN" sz="1000" dirty="0">
                          <a:solidFill>
                            <a:srgbClr val="203864"/>
                          </a:solidFill>
                        </a:rPr>
                        <a:t>41% Male, 59% Female</a:t>
                      </a:r>
                    </a:p>
                    <a:p>
                      <a:pPr marL="171450" indent="-171450" algn="l">
                        <a:buFont typeface="Arial" panose="020B0604020202020204" pitchFamily="34" charset="0"/>
                        <a:buChar char="•"/>
                      </a:pPr>
                      <a:r>
                        <a:rPr lang="en-IN" sz="1000" dirty="0">
                          <a:solidFill>
                            <a:srgbClr val="203864"/>
                          </a:solidFill>
                        </a:rPr>
                        <a:t>Well educated, less racially and ethnically diverse</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lvl="0" indent="0" algn="ctr">
                        <a:buFont typeface="Arial" panose="020B0604020202020204" pitchFamily="34" charset="0"/>
                        <a:buNone/>
                      </a:pPr>
                      <a:r>
                        <a:rPr lang="en-IN" sz="1000" b="1" dirty="0">
                          <a:solidFill>
                            <a:srgbClr val="203864"/>
                          </a:solidFill>
                        </a:rPr>
                        <a:t>Millennials, Gen-X and Boomers</a:t>
                      </a:r>
                    </a:p>
                    <a:p>
                      <a:pPr marL="171450" lvl="0" indent="-171450" algn="l">
                        <a:buFont typeface="Arial" panose="020B0604020202020204" pitchFamily="34" charset="0"/>
                        <a:buChar char="•"/>
                      </a:pPr>
                      <a:r>
                        <a:rPr lang="en-IN" sz="1000" dirty="0">
                          <a:solidFill>
                            <a:srgbClr val="203864"/>
                          </a:solidFill>
                        </a:rPr>
                        <a:t>Average age = 45 years</a:t>
                      </a:r>
                    </a:p>
                    <a:p>
                      <a:pPr marL="171450" indent="-171450" algn="l">
                        <a:buFont typeface="Arial" panose="020B0604020202020204" pitchFamily="34" charset="0"/>
                        <a:buChar char="•"/>
                      </a:pPr>
                      <a:r>
                        <a:rPr lang="en-IN" sz="1000" dirty="0">
                          <a:solidFill>
                            <a:srgbClr val="203864"/>
                          </a:solidFill>
                        </a:rPr>
                        <a:t>37% Male, 63% Female</a:t>
                      </a:r>
                    </a:p>
                    <a:p>
                      <a:pPr marL="171450" indent="-171450" algn="l">
                        <a:buFont typeface="Arial" panose="020B0604020202020204" pitchFamily="34" charset="0"/>
                        <a:buChar char="•"/>
                      </a:pPr>
                      <a:r>
                        <a:rPr lang="en-IN" sz="1000" dirty="0">
                          <a:solidFill>
                            <a:srgbClr val="203864"/>
                          </a:solidFill>
                        </a:rPr>
                        <a:t>Well educated, racially and ethnically diverse</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lvl="0" indent="0" algn="ctr">
                        <a:buFont typeface="Arial" panose="020B0604020202020204" pitchFamily="34" charset="0"/>
                        <a:buNone/>
                      </a:pPr>
                      <a:r>
                        <a:rPr lang="en-IN" sz="1000" b="1" dirty="0">
                          <a:solidFill>
                            <a:srgbClr val="203864"/>
                          </a:solidFill>
                        </a:rPr>
                        <a:t>36% Millennials</a:t>
                      </a:r>
                    </a:p>
                    <a:p>
                      <a:pPr marL="171450" lvl="0" indent="-171450" algn="l">
                        <a:buFont typeface="Arial" panose="020B0604020202020204" pitchFamily="34" charset="0"/>
                        <a:buChar char="•"/>
                      </a:pPr>
                      <a:r>
                        <a:rPr lang="en-IN" sz="1000" dirty="0">
                          <a:solidFill>
                            <a:srgbClr val="203864"/>
                          </a:solidFill>
                        </a:rPr>
                        <a:t>Average age = 39 years</a:t>
                      </a:r>
                    </a:p>
                    <a:p>
                      <a:pPr marL="171450" indent="-171450" algn="l">
                        <a:buFont typeface="Arial" panose="020B0604020202020204" pitchFamily="34" charset="0"/>
                        <a:buChar char="•"/>
                      </a:pPr>
                      <a:r>
                        <a:rPr lang="en-IN" sz="1000" dirty="0">
                          <a:solidFill>
                            <a:srgbClr val="203864"/>
                          </a:solidFill>
                        </a:rPr>
                        <a:t>56% Male, 44% Female</a:t>
                      </a:r>
                    </a:p>
                    <a:p>
                      <a:pPr marL="171450" indent="-171450" algn="l">
                        <a:buFont typeface="Arial" panose="020B0604020202020204" pitchFamily="34" charset="0"/>
                        <a:buChar char="•"/>
                      </a:pPr>
                      <a:r>
                        <a:rPr lang="en-IN" sz="1000" dirty="0">
                          <a:solidFill>
                            <a:srgbClr val="203864"/>
                          </a:solidFill>
                        </a:rPr>
                        <a:t>Well educated, racially and ethnically diverse</a:t>
                      </a:r>
                    </a:p>
                  </a:txBody>
                  <a:tcPr marL="0" marR="0" marT="0" marB="0"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640799272"/>
                  </a:ext>
                </a:extLst>
              </a:tr>
              <a:tr h="818417">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Economic Profile and Financial Preparedness</a:t>
                      </a:r>
                    </a:p>
                  </a:txBody>
                  <a:tcPr marL="0" marR="0" marT="0" marB="0"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Low Income</a:t>
                      </a:r>
                    </a:p>
                    <a:p>
                      <a:pPr algn="ctr"/>
                      <a:r>
                        <a:rPr lang="en-IN" sz="1000" b="1" dirty="0">
                          <a:solidFill>
                            <a:srgbClr val="203864"/>
                          </a:solidFill>
                        </a:rPr>
                        <a:t>59% earn &lt; $50K</a:t>
                      </a:r>
                    </a:p>
                    <a:p>
                      <a:pPr marL="171450" indent="-171450" algn="l">
                        <a:buFont typeface="Arial" panose="020B0604020202020204" pitchFamily="34" charset="0"/>
                        <a:buChar char="•"/>
                      </a:pPr>
                      <a:r>
                        <a:rPr lang="en-IN" sz="1000" dirty="0">
                          <a:solidFill>
                            <a:srgbClr val="203864"/>
                          </a:solidFill>
                        </a:rPr>
                        <a:t>Least likely to have insurance</a:t>
                      </a:r>
                    </a:p>
                    <a:p>
                      <a:pPr marL="171450" indent="-171450" algn="l">
                        <a:buFont typeface="Arial" panose="020B0604020202020204" pitchFamily="34" charset="0"/>
                        <a:buChar char="•"/>
                      </a:pPr>
                      <a:r>
                        <a:rPr lang="en-IN" sz="1000" dirty="0">
                          <a:solidFill>
                            <a:srgbClr val="203864"/>
                          </a:solidFill>
                        </a:rPr>
                        <a:t>Only 8% feel financially ready for future medical expenses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47% earn &lt; $50K,</a:t>
                      </a:r>
                    </a:p>
                    <a:p>
                      <a:pPr algn="ctr"/>
                      <a:r>
                        <a:rPr lang="en-IN" sz="1000" b="1" dirty="0">
                          <a:solidFill>
                            <a:srgbClr val="203864"/>
                          </a:solidFill>
                        </a:rPr>
                        <a:t>17% earn &gt; $100K</a:t>
                      </a:r>
                    </a:p>
                    <a:p>
                      <a:pPr marL="171450" indent="-171450" algn="l">
                        <a:buFont typeface="Arial" panose="020B0604020202020204" pitchFamily="34" charset="0"/>
                        <a:buChar char="•"/>
                      </a:pPr>
                      <a:r>
                        <a:rPr lang="en-IN" sz="1000" dirty="0">
                          <a:solidFill>
                            <a:srgbClr val="203864"/>
                          </a:solidFill>
                        </a:rPr>
                        <a:t>87% have health insurance</a:t>
                      </a:r>
                    </a:p>
                    <a:p>
                      <a:pPr marL="171450" indent="-171450" algn="l">
                        <a:buFont typeface="Arial" panose="020B0604020202020204" pitchFamily="34" charset="0"/>
                        <a:buChar char="•"/>
                      </a:pPr>
                      <a:r>
                        <a:rPr lang="en-IN" sz="1000" dirty="0">
                          <a:solidFill>
                            <a:srgbClr val="203864"/>
                          </a:solidFill>
                        </a:rPr>
                        <a:t>Feel most financially ready for future medical expenses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High income</a:t>
                      </a:r>
                    </a:p>
                    <a:p>
                      <a:pPr algn="ctr"/>
                      <a:r>
                        <a:rPr lang="en-IN" sz="1000" b="1" dirty="0">
                          <a:solidFill>
                            <a:srgbClr val="203864"/>
                          </a:solidFill>
                        </a:rPr>
                        <a:t>25% earn &gt; $100K</a:t>
                      </a:r>
                    </a:p>
                    <a:p>
                      <a:pPr marL="171450" indent="-171450" algn="l">
                        <a:buFont typeface="Arial" panose="020B0604020202020204" pitchFamily="34" charset="0"/>
                        <a:buChar char="•"/>
                      </a:pPr>
                      <a:r>
                        <a:rPr lang="en-IN" sz="1000" dirty="0">
                          <a:solidFill>
                            <a:srgbClr val="203864"/>
                          </a:solidFill>
                        </a:rPr>
                        <a:t>87% have health insurance</a:t>
                      </a:r>
                    </a:p>
                    <a:p>
                      <a:pPr marL="171450" indent="-171450" algn="l">
                        <a:buFont typeface="Arial" panose="020B0604020202020204" pitchFamily="34" charset="0"/>
                        <a:buChar char="•"/>
                      </a:pPr>
                      <a:r>
                        <a:rPr lang="en-IN" sz="1000" dirty="0">
                          <a:solidFill>
                            <a:srgbClr val="203864"/>
                          </a:solidFill>
                        </a:rPr>
                        <a:t>22% feel financially ready for future medical expenses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High income</a:t>
                      </a:r>
                    </a:p>
                    <a:p>
                      <a:pPr algn="ctr"/>
                      <a:r>
                        <a:rPr lang="en-IN" sz="1000" b="1" dirty="0">
                          <a:solidFill>
                            <a:srgbClr val="203864"/>
                          </a:solidFill>
                        </a:rPr>
                        <a:t>23% earn &gt; $100K</a:t>
                      </a:r>
                    </a:p>
                    <a:p>
                      <a:pPr marL="171450" indent="-171450" algn="l">
                        <a:buFont typeface="Arial" panose="020B0604020202020204" pitchFamily="34" charset="0"/>
                        <a:buChar char="•"/>
                      </a:pPr>
                      <a:r>
                        <a:rPr lang="en-IN" sz="1000" dirty="0">
                          <a:solidFill>
                            <a:srgbClr val="203864"/>
                          </a:solidFill>
                        </a:rPr>
                        <a:t>92% have health insurance</a:t>
                      </a:r>
                    </a:p>
                    <a:p>
                      <a:pPr marL="171450" indent="-171450" algn="l">
                        <a:buFont typeface="Arial" panose="020B0604020202020204" pitchFamily="34" charset="0"/>
                        <a:buChar char="•"/>
                      </a:pPr>
                      <a:r>
                        <a:rPr lang="en-IN" sz="1000" dirty="0">
                          <a:solidFill>
                            <a:srgbClr val="203864"/>
                          </a:solidFill>
                        </a:rPr>
                        <a:t>23% feel financially ready for future medical expenses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Low Income</a:t>
                      </a:r>
                    </a:p>
                    <a:p>
                      <a:pPr algn="ctr"/>
                      <a:r>
                        <a:rPr lang="en-IN" sz="1000" b="1" dirty="0">
                          <a:solidFill>
                            <a:srgbClr val="203864"/>
                          </a:solidFill>
                        </a:rPr>
                        <a:t>58% earn &lt; $50K</a:t>
                      </a:r>
                    </a:p>
                    <a:p>
                      <a:pPr marL="171450" indent="-171450" algn="l">
                        <a:buFont typeface="Arial" panose="020B0604020202020204" pitchFamily="34" charset="0"/>
                        <a:buChar char="•"/>
                      </a:pPr>
                      <a:r>
                        <a:rPr lang="en-IN" sz="1000" dirty="0">
                          <a:solidFill>
                            <a:srgbClr val="203864"/>
                          </a:solidFill>
                        </a:rPr>
                        <a:t>76% have health insurance</a:t>
                      </a:r>
                    </a:p>
                    <a:p>
                      <a:pPr marL="171450" indent="-171450" algn="l">
                        <a:buFont typeface="Arial" panose="020B0604020202020204" pitchFamily="34" charset="0"/>
                        <a:buChar char="•"/>
                      </a:pPr>
                      <a:r>
                        <a:rPr lang="en-IN" sz="1000" dirty="0">
                          <a:solidFill>
                            <a:srgbClr val="203864"/>
                          </a:solidFill>
                        </a:rPr>
                        <a:t>9% feel financially ready for future medical expenses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High Income</a:t>
                      </a:r>
                    </a:p>
                    <a:p>
                      <a:pPr algn="ctr"/>
                      <a:r>
                        <a:rPr lang="en-IN" sz="1000" b="1" dirty="0">
                          <a:solidFill>
                            <a:srgbClr val="203864"/>
                          </a:solidFill>
                        </a:rPr>
                        <a:t>24% earn &gt; $100K</a:t>
                      </a:r>
                    </a:p>
                    <a:p>
                      <a:pPr marL="171450" indent="-171450" algn="l">
                        <a:buFont typeface="Arial" panose="020B0604020202020204" pitchFamily="34" charset="0"/>
                        <a:buChar char="•"/>
                      </a:pPr>
                      <a:r>
                        <a:rPr lang="en-IN" sz="1000" dirty="0">
                          <a:solidFill>
                            <a:srgbClr val="203864"/>
                          </a:solidFill>
                        </a:rPr>
                        <a:t>93% have health insurance</a:t>
                      </a:r>
                    </a:p>
                    <a:p>
                      <a:pPr marL="171450" indent="-171450" algn="l">
                        <a:buFont typeface="Arial" panose="020B0604020202020204" pitchFamily="34" charset="0"/>
                        <a:buChar char="•"/>
                      </a:pPr>
                      <a:r>
                        <a:rPr lang="en-IN" sz="1000" dirty="0">
                          <a:solidFill>
                            <a:srgbClr val="203864"/>
                          </a:solidFill>
                        </a:rPr>
                        <a:t>22% feel financially ready for future medical expenses</a:t>
                      </a:r>
                    </a:p>
                  </a:txBody>
                  <a:tcPr marL="0" marR="0" marT="0" marB="0"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432993867"/>
                  </a:ext>
                </a:extLst>
              </a:tr>
              <a:tr h="66509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Use of healthcare technology</a:t>
                      </a:r>
                    </a:p>
                  </a:txBody>
                  <a:tcPr marL="0" marR="0" marT="0" marB="0"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Lowest</a:t>
                      </a:r>
                    </a:p>
                    <a:p>
                      <a:pPr marL="171450" indent="-171450" algn="l">
                        <a:buFont typeface="Arial" panose="020B0604020202020204" pitchFamily="34" charset="0"/>
                        <a:buChar char="•"/>
                      </a:pPr>
                      <a:r>
                        <a:rPr lang="en-IN" sz="1000" dirty="0">
                          <a:solidFill>
                            <a:srgbClr val="203864"/>
                          </a:solidFill>
                        </a:rPr>
                        <a:t>Least interest in comparing healthcare plans, providers</a:t>
                      </a:r>
                    </a:p>
                    <a:p>
                      <a:pPr marL="171450" indent="-171450" algn="l">
                        <a:buFont typeface="Arial" panose="020B0604020202020204" pitchFamily="34" charset="0"/>
                        <a:buChar char="•"/>
                      </a:pPr>
                      <a:r>
                        <a:rPr lang="en-IN" sz="1000" dirty="0">
                          <a:solidFill>
                            <a:srgbClr val="203864"/>
                          </a:solidFill>
                        </a:rPr>
                        <a:t>29% have privacy concerns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solidFill>
                            <a:srgbClr val="203864"/>
                          </a:solidFill>
                        </a:rPr>
                        <a:t>Less interest in comparing healthcare plans, providers</a:t>
                      </a:r>
                    </a:p>
                    <a:p>
                      <a:pPr marL="171450" indent="-171450" algn="l">
                        <a:buFont typeface="Arial" panose="020B0604020202020204" pitchFamily="34" charset="0"/>
                        <a:buChar char="•"/>
                      </a:pPr>
                      <a:r>
                        <a:rPr lang="en-IN" sz="1000" dirty="0">
                          <a:solidFill>
                            <a:srgbClr val="203864"/>
                          </a:solidFill>
                        </a:rPr>
                        <a:t>38% have privacy concerns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Highest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solidFill>
                            <a:srgbClr val="203864"/>
                          </a:solidFill>
                        </a:rPr>
                        <a:t>Interested in comparing healthcare plans, providers</a:t>
                      </a:r>
                    </a:p>
                    <a:p>
                      <a:pPr marL="171450" indent="-171450" algn="l">
                        <a:buFont typeface="Arial" panose="020B0604020202020204" pitchFamily="34" charset="0"/>
                        <a:buChar char="•"/>
                      </a:pPr>
                      <a:r>
                        <a:rPr lang="en-IN" sz="1000" dirty="0">
                          <a:solidFill>
                            <a:srgbClr val="203864"/>
                          </a:solidFill>
                        </a:rPr>
                        <a:t>But 38% have privacy concerns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High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solidFill>
                            <a:srgbClr val="203864"/>
                          </a:solidFill>
                        </a:rPr>
                        <a:t>Interested in comparing healthcare plans, providers</a:t>
                      </a:r>
                    </a:p>
                    <a:p>
                      <a:pPr marL="171450" indent="-171450" algn="l">
                        <a:buFont typeface="Arial" panose="020B0604020202020204" pitchFamily="34" charset="0"/>
                        <a:buChar char="•"/>
                      </a:pPr>
                      <a:r>
                        <a:rPr lang="en-IN" sz="1000" dirty="0">
                          <a:solidFill>
                            <a:srgbClr val="203864"/>
                          </a:solidFill>
                        </a:rPr>
                        <a:t>36% have privacy concerns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High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solidFill>
                            <a:srgbClr val="203864"/>
                          </a:solidFill>
                        </a:rPr>
                        <a:t>Interested in comparing healthcare plans, providers</a:t>
                      </a:r>
                    </a:p>
                    <a:p>
                      <a:pPr marL="171450" indent="-171450" algn="l">
                        <a:buFont typeface="Arial" panose="020B0604020202020204" pitchFamily="34" charset="0"/>
                        <a:buChar char="•"/>
                      </a:pPr>
                      <a:r>
                        <a:rPr lang="en-IN" sz="1000" dirty="0">
                          <a:solidFill>
                            <a:srgbClr val="203864"/>
                          </a:solidFill>
                        </a:rPr>
                        <a:t>37% have privacy concerns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Average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solidFill>
                            <a:srgbClr val="203864"/>
                          </a:solidFill>
                        </a:rPr>
                        <a:t>Open to comparing healthcare plans, providers</a:t>
                      </a:r>
                    </a:p>
                    <a:p>
                      <a:pPr marL="171450" indent="-171450" algn="l">
                        <a:buFont typeface="Arial" panose="020B0604020202020204" pitchFamily="34" charset="0"/>
                        <a:buChar char="•"/>
                      </a:pPr>
                      <a:r>
                        <a:rPr lang="en-IN" sz="1000" dirty="0">
                          <a:solidFill>
                            <a:srgbClr val="203864"/>
                          </a:solidFill>
                        </a:rPr>
                        <a:t>36% have privacy concerns</a:t>
                      </a:r>
                    </a:p>
                  </a:txBody>
                  <a:tcPr marL="0" marR="0" marT="0" marB="0"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830594545"/>
                  </a:ext>
                </a:extLst>
              </a:tr>
              <a:tr h="976701">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Health Status and beliefs</a:t>
                      </a:r>
                    </a:p>
                  </a:txBody>
                  <a:tcPr marL="0" marR="0" marT="0" marB="0"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Lowest rate of prevention</a:t>
                      </a:r>
                    </a:p>
                    <a:p>
                      <a:pPr marL="171450" indent="-171450" algn="l">
                        <a:buFont typeface="Arial" panose="020B0604020202020204" pitchFamily="34" charset="0"/>
                        <a:buChar char="•"/>
                      </a:pPr>
                      <a:r>
                        <a:rPr lang="en-IN" sz="1000" dirty="0">
                          <a:solidFill>
                            <a:srgbClr val="203864"/>
                          </a:solidFill>
                        </a:rPr>
                        <a:t>51% have excellent health</a:t>
                      </a:r>
                    </a:p>
                    <a:p>
                      <a:pPr marL="171450" indent="-171450" algn="l">
                        <a:buFont typeface="Arial" panose="020B0604020202020204" pitchFamily="34" charset="0"/>
                        <a:buChar char="•"/>
                      </a:pPr>
                      <a:r>
                        <a:rPr lang="en-IN" sz="1000" dirty="0">
                          <a:solidFill>
                            <a:srgbClr val="203864"/>
                          </a:solidFill>
                        </a:rPr>
                        <a:t>29% have 1 or more chronic conditions</a:t>
                      </a:r>
                    </a:p>
                    <a:p>
                      <a:pPr marL="171450" indent="-171450" algn="l">
                        <a:buFont typeface="Arial" panose="020B0604020202020204" pitchFamily="34" charset="0"/>
                        <a:buChar char="•"/>
                      </a:pPr>
                      <a:r>
                        <a:rPr lang="en-IN" sz="1000" dirty="0">
                          <a:solidFill>
                            <a:srgbClr val="203864"/>
                          </a:solidFill>
                        </a:rPr>
                        <a:t>34% believe that lifestyle have health consequences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Above avg. rate of prevention</a:t>
                      </a:r>
                    </a:p>
                    <a:p>
                      <a:pPr marL="171450" indent="-171450" algn="l">
                        <a:buFont typeface="Arial" panose="020B0604020202020204" pitchFamily="34" charset="0"/>
                        <a:buChar char="•"/>
                      </a:pPr>
                      <a:r>
                        <a:rPr lang="en-IN" sz="1000" dirty="0">
                          <a:solidFill>
                            <a:srgbClr val="203864"/>
                          </a:solidFill>
                        </a:rPr>
                        <a:t>53% have excellent health</a:t>
                      </a:r>
                    </a:p>
                    <a:p>
                      <a:pPr marL="171450" indent="-171450" algn="l">
                        <a:buFont typeface="Arial" panose="020B0604020202020204" pitchFamily="34" charset="0"/>
                        <a:buChar char="•"/>
                      </a:pPr>
                      <a:r>
                        <a:rPr lang="en-IN" sz="1000" dirty="0">
                          <a:solidFill>
                            <a:srgbClr val="203864"/>
                          </a:solidFill>
                        </a:rPr>
                        <a:t>59% have 1 or more chronic conditions</a:t>
                      </a:r>
                    </a:p>
                    <a:p>
                      <a:pPr marL="171450" indent="-171450" algn="l">
                        <a:buFont typeface="Arial" panose="020B0604020202020204" pitchFamily="34" charset="0"/>
                        <a:buChar char="•"/>
                      </a:pPr>
                      <a:r>
                        <a:rPr lang="en-IN" sz="1000" dirty="0">
                          <a:solidFill>
                            <a:srgbClr val="203864"/>
                          </a:solidFill>
                        </a:rPr>
                        <a:t>47% believe that lifestyle have health consequences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Above avg. rate of prevention</a:t>
                      </a:r>
                    </a:p>
                    <a:p>
                      <a:pPr marL="171450" indent="-171450" algn="l">
                        <a:buFont typeface="Arial" panose="020B0604020202020204" pitchFamily="34" charset="0"/>
                        <a:buChar char="•"/>
                      </a:pPr>
                      <a:r>
                        <a:rPr lang="en-IN" sz="1000" dirty="0">
                          <a:solidFill>
                            <a:srgbClr val="203864"/>
                          </a:solidFill>
                        </a:rPr>
                        <a:t>54% have excellent health</a:t>
                      </a:r>
                    </a:p>
                    <a:p>
                      <a:pPr marL="171450" indent="-171450" algn="l">
                        <a:buFont typeface="Arial" panose="020B0604020202020204" pitchFamily="34" charset="0"/>
                        <a:buChar char="•"/>
                      </a:pPr>
                      <a:r>
                        <a:rPr lang="en-IN" sz="1000" dirty="0">
                          <a:solidFill>
                            <a:srgbClr val="203864"/>
                          </a:solidFill>
                        </a:rPr>
                        <a:t>60% have 1 or more chronic conditions</a:t>
                      </a:r>
                    </a:p>
                    <a:p>
                      <a:pPr marL="171450" indent="-171450" algn="l">
                        <a:buFont typeface="Arial" panose="020B0604020202020204" pitchFamily="34" charset="0"/>
                        <a:buChar char="•"/>
                      </a:pPr>
                      <a:r>
                        <a:rPr lang="en-IN" sz="1000" dirty="0">
                          <a:solidFill>
                            <a:srgbClr val="203864"/>
                          </a:solidFill>
                        </a:rPr>
                        <a:t>54% believe that lifestyle have health consequences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Best rate of prevention</a:t>
                      </a:r>
                    </a:p>
                    <a:p>
                      <a:pPr marL="171450" indent="-171450" algn="l">
                        <a:buFont typeface="Arial" panose="020B0604020202020204" pitchFamily="34" charset="0"/>
                        <a:buChar char="•"/>
                      </a:pPr>
                      <a:r>
                        <a:rPr lang="en-IN" sz="1000" dirty="0">
                          <a:solidFill>
                            <a:srgbClr val="203864"/>
                          </a:solidFill>
                        </a:rPr>
                        <a:t>47% have excellent health</a:t>
                      </a:r>
                    </a:p>
                    <a:p>
                      <a:pPr marL="171450" indent="-171450" algn="l">
                        <a:buFont typeface="Arial" panose="020B0604020202020204" pitchFamily="34" charset="0"/>
                        <a:buChar char="•"/>
                      </a:pPr>
                      <a:r>
                        <a:rPr lang="en-IN" sz="1000" dirty="0">
                          <a:solidFill>
                            <a:srgbClr val="203864"/>
                          </a:solidFill>
                        </a:rPr>
                        <a:t>80% have 1 or more chronic conditions</a:t>
                      </a:r>
                    </a:p>
                    <a:p>
                      <a:pPr marL="171450" indent="-171450" algn="l">
                        <a:buFont typeface="Arial" panose="020B0604020202020204" pitchFamily="34" charset="0"/>
                        <a:buChar char="•"/>
                      </a:pPr>
                      <a:r>
                        <a:rPr lang="en-IN" sz="1000" dirty="0">
                          <a:solidFill>
                            <a:srgbClr val="203864"/>
                          </a:solidFill>
                        </a:rPr>
                        <a:t>58% believe that lifestyle have health consequences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Average rate of prevention</a:t>
                      </a:r>
                    </a:p>
                    <a:p>
                      <a:pPr marL="171450" indent="-171450" algn="l">
                        <a:buFont typeface="Arial" panose="020B0604020202020204" pitchFamily="34" charset="0"/>
                        <a:buChar char="•"/>
                      </a:pPr>
                      <a:r>
                        <a:rPr lang="en-IN" sz="1000" dirty="0">
                          <a:solidFill>
                            <a:srgbClr val="203864"/>
                          </a:solidFill>
                        </a:rPr>
                        <a:t>42% have excellent health</a:t>
                      </a:r>
                    </a:p>
                    <a:p>
                      <a:pPr marL="171450" indent="-171450" algn="l">
                        <a:buFont typeface="Arial" panose="020B0604020202020204" pitchFamily="34" charset="0"/>
                        <a:buChar char="•"/>
                      </a:pPr>
                      <a:r>
                        <a:rPr lang="en-IN" sz="1000" dirty="0">
                          <a:solidFill>
                            <a:srgbClr val="203864"/>
                          </a:solidFill>
                        </a:rPr>
                        <a:t>61% have 1 or more chronic conditions</a:t>
                      </a:r>
                    </a:p>
                    <a:p>
                      <a:pPr marL="171450" indent="-171450" algn="l">
                        <a:buFont typeface="Arial" panose="020B0604020202020204" pitchFamily="34" charset="0"/>
                        <a:buChar char="•"/>
                      </a:pPr>
                      <a:r>
                        <a:rPr lang="en-IN" sz="1000" dirty="0">
                          <a:solidFill>
                            <a:srgbClr val="203864"/>
                          </a:solidFill>
                        </a:rPr>
                        <a:t>54% believe that lifestyle have health consequences</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Average rate of prevention</a:t>
                      </a:r>
                    </a:p>
                    <a:p>
                      <a:pPr marL="171450" indent="-171450" algn="l">
                        <a:buFont typeface="Arial" panose="020B0604020202020204" pitchFamily="34" charset="0"/>
                        <a:buChar char="•"/>
                      </a:pPr>
                      <a:r>
                        <a:rPr lang="en-IN" sz="1000" dirty="0">
                          <a:solidFill>
                            <a:srgbClr val="203864"/>
                          </a:solidFill>
                        </a:rPr>
                        <a:t>53% have excellent health</a:t>
                      </a:r>
                    </a:p>
                    <a:p>
                      <a:pPr marL="171450" indent="-171450" algn="l">
                        <a:buFont typeface="Arial" panose="020B0604020202020204" pitchFamily="34" charset="0"/>
                        <a:buChar char="•"/>
                      </a:pPr>
                      <a:r>
                        <a:rPr lang="en-IN" sz="1000" dirty="0">
                          <a:solidFill>
                            <a:srgbClr val="203864"/>
                          </a:solidFill>
                        </a:rPr>
                        <a:t>57% have 1 or more chronic conditions</a:t>
                      </a:r>
                    </a:p>
                    <a:p>
                      <a:pPr marL="171450" indent="-171450" algn="l">
                        <a:buFont typeface="Arial" panose="020B0604020202020204" pitchFamily="34" charset="0"/>
                        <a:buChar char="•"/>
                      </a:pPr>
                      <a:r>
                        <a:rPr lang="en-IN" sz="1000" dirty="0">
                          <a:solidFill>
                            <a:srgbClr val="203864"/>
                          </a:solidFill>
                        </a:rPr>
                        <a:t>40% believe that lifestyle have health consequences</a:t>
                      </a:r>
                    </a:p>
                  </a:txBody>
                  <a:tcPr marL="0" marR="0" marT="0" marB="0"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040975613"/>
                  </a:ext>
                </a:extLst>
              </a:tr>
              <a:tr h="769522">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Healthcare use and satisfaction</a:t>
                      </a:r>
                    </a:p>
                  </a:txBody>
                  <a:tcPr marL="0" marR="0" marT="0" marB="0"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indent="0" algn="ctr">
                        <a:buFont typeface="Arial" panose="020B0604020202020204" pitchFamily="34" charset="0"/>
                        <a:buNone/>
                      </a:pPr>
                      <a:r>
                        <a:rPr lang="en-IN" sz="1000" b="1" dirty="0">
                          <a:solidFill>
                            <a:srgbClr val="203864"/>
                          </a:solidFill>
                        </a:rPr>
                        <a:t>Low use and satisfaction</a:t>
                      </a:r>
                    </a:p>
                    <a:p>
                      <a:pPr marL="171450" indent="-171450" algn="l">
                        <a:buFont typeface="Arial" panose="020B0604020202020204" pitchFamily="34" charset="0"/>
                        <a:buChar char="•"/>
                      </a:pPr>
                      <a:r>
                        <a:rPr lang="en-IN" sz="1000" dirty="0">
                          <a:solidFill>
                            <a:srgbClr val="203864"/>
                          </a:solidFill>
                        </a:rPr>
                        <a:t>61% have PCP (58% satisfied)</a:t>
                      </a:r>
                    </a:p>
                    <a:p>
                      <a:pPr marL="171450" indent="-171450" algn="l">
                        <a:buFont typeface="Arial" panose="020B0604020202020204" pitchFamily="34" charset="0"/>
                        <a:buChar char="•"/>
                      </a:pPr>
                      <a:r>
                        <a:rPr lang="en-IN" sz="1000" dirty="0">
                          <a:solidFill>
                            <a:srgbClr val="203864"/>
                          </a:solidFill>
                        </a:rPr>
                        <a:t>Unfavourable views of the system</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indent="0" algn="ctr">
                        <a:buFont typeface="Arial" panose="020B0604020202020204" pitchFamily="34" charset="0"/>
                        <a:buNone/>
                      </a:pPr>
                      <a:r>
                        <a:rPr lang="en-IN" sz="1000" b="1" dirty="0">
                          <a:solidFill>
                            <a:srgbClr val="203864"/>
                          </a:solidFill>
                        </a:rPr>
                        <a:t>High use and satisfaction</a:t>
                      </a:r>
                    </a:p>
                    <a:p>
                      <a:pPr marL="171450" indent="-171450" algn="l">
                        <a:buFont typeface="Arial" panose="020B0604020202020204" pitchFamily="34" charset="0"/>
                        <a:buChar char="•"/>
                      </a:pPr>
                      <a:r>
                        <a:rPr lang="en-IN" sz="1000" dirty="0">
                          <a:solidFill>
                            <a:srgbClr val="203864"/>
                          </a:solidFill>
                        </a:rPr>
                        <a:t>88% have PCP (91% satisfied)</a:t>
                      </a:r>
                    </a:p>
                    <a:p>
                      <a:pPr marL="171450" indent="-171450" algn="l">
                        <a:buFont typeface="Arial" panose="020B0604020202020204" pitchFamily="34" charset="0"/>
                        <a:buChar char="•"/>
                      </a:pPr>
                      <a:r>
                        <a:rPr lang="en-IN" sz="1000" dirty="0">
                          <a:solidFill>
                            <a:srgbClr val="203864"/>
                          </a:solidFill>
                        </a:rPr>
                        <a:t>Favourable views of the system</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indent="0" algn="ctr">
                        <a:buFont typeface="Arial" panose="020B0604020202020204" pitchFamily="34" charset="0"/>
                        <a:buNone/>
                      </a:pPr>
                      <a:r>
                        <a:rPr lang="en-IN" sz="1000" b="1" dirty="0">
                          <a:solidFill>
                            <a:srgbClr val="203864"/>
                          </a:solidFill>
                        </a:rPr>
                        <a:t>Satisfied, Open to alternatives</a:t>
                      </a:r>
                    </a:p>
                    <a:p>
                      <a:pPr marL="171450" indent="-171450" algn="l">
                        <a:buFont typeface="Arial" panose="020B0604020202020204" pitchFamily="34" charset="0"/>
                        <a:buChar char="•"/>
                      </a:pPr>
                      <a:r>
                        <a:rPr lang="en-IN" sz="1000" dirty="0">
                          <a:solidFill>
                            <a:srgbClr val="203864"/>
                          </a:solidFill>
                        </a:rPr>
                        <a:t>87% have PCP (83% satisfied)</a:t>
                      </a:r>
                    </a:p>
                    <a:p>
                      <a:pPr marL="171450" indent="-171450" algn="l">
                        <a:buFont typeface="Arial" panose="020B0604020202020204" pitchFamily="34" charset="0"/>
                        <a:buChar char="•"/>
                      </a:pPr>
                      <a:r>
                        <a:rPr lang="en-IN" sz="1000" dirty="0">
                          <a:solidFill>
                            <a:srgbClr val="203864"/>
                          </a:solidFill>
                        </a:rPr>
                        <a:t>Mixed views views of the system</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indent="0" algn="ctr">
                        <a:buFont typeface="Arial" panose="020B0604020202020204" pitchFamily="34" charset="0"/>
                        <a:buNone/>
                      </a:pPr>
                      <a:r>
                        <a:rPr lang="en-IN" sz="1000" b="1" dirty="0">
                          <a:solidFill>
                            <a:srgbClr val="203864"/>
                          </a:solidFill>
                        </a:rPr>
                        <a:t>Engaged &amp; Satisfied</a:t>
                      </a:r>
                    </a:p>
                    <a:p>
                      <a:pPr marL="171450" indent="-171450" algn="l">
                        <a:buFont typeface="Arial" panose="020B0604020202020204" pitchFamily="34" charset="0"/>
                        <a:buChar char="•"/>
                      </a:pPr>
                      <a:r>
                        <a:rPr lang="en-IN" sz="1000" dirty="0">
                          <a:solidFill>
                            <a:srgbClr val="203864"/>
                          </a:solidFill>
                        </a:rPr>
                        <a:t>94% have PCP (89% satisfied)</a:t>
                      </a:r>
                    </a:p>
                    <a:p>
                      <a:pPr marL="171450" indent="-171450" algn="l">
                        <a:buFont typeface="Arial" panose="020B0604020202020204" pitchFamily="34" charset="0"/>
                        <a:buChar char="•"/>
                      </a:pPr>
                      <a:r>
                        <a:rPr lang="en-IN" sz="1000" dirty="0">
                          <a:solidFill>
                            <a:srgbClr val="203864"/>
                          </a:solidFill>
                        </a:rPr>
                        <a:t>Favourable views of the system</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indent="0" algn="ctr">
                        <a:buFont typeface="Arial" panose="020B0604020202020204" pitchFamily="34" charset="0"/>
                        <a:buNone/>
                      </a:pPr>
                      <a:r>
                        <a:rPr lang="en-IN" sz="1000" b="1" dirty="0">
                          <a:solidFill>
                            <a:srgbClr val="203864"/>
                          </a:solidFill>
                        </a:rPr>
                        <a:t>Below avg. use and satisfaction</a:t>
                      </a:r>
                    </a:p>
                    <a:p>
                      <a:pPr marL="171450" indent="-171450" algn="l">
                        <a:buFont typeface="Arial" panose="020B0604020202020204" pitchFamily="34" charset="0"/>
                        <a:buChar char="•"/>
                      </a:pPr>
                      <a:r>
                        <a:rPr lang="en-IN" sz="1000" dirty="0">
                          <a:solidFill>
                            <a:srgbClr val="203864"/>
                          </a:solidFill>
                        </a:rPr>
                        <a:t>72% have PCP (55% satisfied)</a:t>
                      </a:r>
                    </a:p>
                    <a:p>
                      <a:pPr marL="171450" indent="-171450" algn="l">
                        <a:buFont typeface="Arial" panose="020B0604020202020204" pitchFamily="34" charset="0"/>
                        <a:buChar char="•"/>
                      </a:pPr>
                      <a:r>
                        <a:rPr lang="en-IN" sz="1000" dirty="0">
                          <a:solidFill>
                            <a:srgbClr val="203864"/>
                          </a:solidFill>
                        </a:rPr>
                        <a:t>Most unfavourable views of the system</a:t>
                      </a: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indent="0" algn="ctr">
                        <a:buFont typeface="Arial" panose="020B0604020202020204" pitchFamily="34" charset="0"/>
                        <a:buNone/>
                      </a:pPr>
                      <a:r>
                        <a:rPr lang="en-IN" sz="1000" b="1" dirty="0">
                          <a:solidFill>
                            <a:srgbClr val="203864"/>
                          </a:solidFill>
                        </a:rPr>
                        <a:t>Low satisfaction, open to alternatives</a:t>
                      </a:r>
                    </a:p>
                    <a:p>
                      <a:pPr marL="171450" indent="-171450" algn="l">
                        <a:buFont typeface="Arial" panose="020B0604020202020204" pitchFamily="34" charset="0"/>
                        <a:buChar char="•"/>
                      </a:pPr>
                      <a:r>
                        <a:rPr lang="en-IN" sz="1000" dirty="0">
                          <a:solidFill>
                            <a:srgbClr val="203864"/>
                          </a:solidFill>
                        </a:rPr>
                        <a:t>91% have PCP (57% satisfied)</a:t>
                      </a:r>
                    </a:p>
                    <a:p>
                      <a:pPr marL="171450" indent="-171450" algn="l">
                        <a:buFont typeface="Arial" panose="020B0604020202020204" pitchFamily="34" charset="0"/>
                        <a:buChar char="•"/>
                      </a:pPr>
                      <a:r>
                        <a:rPr lang="en-IN" sz="1000" dirty="0">
                          <a:solidFill>
                            <a:srgbClr val="203864"/>
                          </a:solidFill>
                        </a:rPr>
                        <a:t>Unfavourable views of the system</a:t>
                      </a:r>
                    </a:p>
                  </a:txBody>
                  <a:tcPr marL="0" marR="0" marT="0" marB="0"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32421418"/>
                  </a:ext>
                </a:extLst>
              </a:tr>
              <a:tr h="793199">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Preferences</a:t>
                      </a:r>
                    </a:p>
                  </a:txBody>
                  <a:tcPr marL="0" marR="0" marT="0" marB="0" anchor="ct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Independent &amp; Economical</a:t>
                      </a:r>
                    </a:p>
                    <a:p>
                      <a:pPr marL="171450" indent="-171450" algn="l">
                        <a:buFont typeface="Arial" panose="020B0604020202020204" pitchFamily="34" charset="0"/>
                        <a:buChar char="•"/>
                      </a:pPr>
                      <a:r>
                        <a:rPr lang="en-IN" sz="1000" dirty="0">
                          <a:solidFill>
                            <a:srgbClr val="203864"/>
                          </a:solidFill>
                        </a:rPr>
                        <a:t>69% prefer low cost healthcare plans</a:t>
                      </a:r>
                    </a:p>
                    <a:p>
                      <a:pPr marL="171450" indent="-171450" algn="l">
                        <a:buFont typeface="Arial" panose="020B0604020202020204" pitchFamily="34" charset="0"/>
                        <a:buChar char="•"/>
                      </a:pPr>
                      <a:r>
                        <a:rPr lang="en-IN" sz="1000" dirty="0">
                          <a:solidFill>
                            <a:srgbClr val="203864"/>
                          </a:solidFill>
                        </a:rPr>
                        <a:t>Prefer making treatment decisions in their own</a:t>
                      </a:r>
                      <a:endParaRPr lang="en-IN" sz="1000" b="0" dirty="0">
                        <a:solidFill>
                          <a:srgbClr val="203864"/>
                        </a:solidFill>
                      </a:endParaRP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Dependent &amp; Economical</a:t>
                      </a:r>
                    </a:p>
                    <a:p>
                      <a:pPr marL="171450" indent="-171450" algn="l">
                        <a:buFont typeface="Arial" panose="020B0604020202020204" pitchFamily="34" charset="0"/>
                        <a:buChar char="•"/>
                      </a:pPr>
                      <a:r>
                        <a:rPr lang="en-IN" sz="1000" dirty="0">
                          <a:solidFill>
                            <a:srgbClr val="203864"/>
                          </a:solidFill>
                        </a:rPr>
                        <a:t>54% prefer low cost healthcare plans</a:t>
                      </a:r>
                    </a:p>
                    <a:p>
                      <a:pPr marL="171450" indent="-171450" algn="l">
                        <a:buFont typeface="Arial" panose="020B0604020202020204" pitchFamily="34" charset="0"/>
                        <a:buChar char="•"/>
                      </a:pPr>
                      <a:r>
                        <a:rPr lang="en-IN" sz="1000" dirty="0">
                          <a:solidFill>
                            <a:srgbClr val="203864"/>
                          </a:solidFill>
                        </a:rPr>
                        <a:t>Prefer their doctor to make treatment decisions</a:t>
                      </a:r>
                      <a:endParaRPr lang="en-IN" sz="1000" b="0" dirty="0">
                        <a:solidFill>
                          <a:srgbClr val="203864"/>
                        </a:solidFill>
                      </a:endParaRP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Independent &amp; Economical</a:t>
                      </a:r>
                    </a:p>
                    <a:p>
                      <a:pPr marL="171450" indent="-171450" algn="l">
                        <a:buFont typeface="Arial" panose="020B0604020202020204" pitchFamily="34" charset="0"/>
                        <a:buChar char="•"/>
                      </a:pPr>
                      <a:r>
                        <a:rPr lang="en-IN" sz="1000" dirty="0">
                          <a:solidFill>
                            <a:srgbClr val="203864"/>
                          </a:solidFill>
                        </a:rPr>
                        <a:t>55% prefer low cost healthcare plans</a:t>
                      </a:r>
                    </a:p>
                    <a:p>
                      <a:pPr marL="171450" indent="-171450" algn="l">
                        <a:buFont typeface="Arial" panose="020B0604020202020204" pitchFamily="34" charset="0"/>
                        <a:buChar char="•"/>
                      </a:pPr>
                      <a:r>
                        <a:rPr lang="en-IN" sz="1000" dirty="0">
                          <a:solidFill>
                            <a:srgbClr val="203864"/>
                          </a:solidFill>
                        </a:rPr>
                        <a:t>Prefer making treatment decisions in their own</a:t>
                      </a:r>
                      <a:endParaRPr lang="en-IN" sz="1000" b="0" dirty="0">
                        <a:solidFill>
                          <a:srgbClr val="203864"/>
                        </a:solidFill>
                      </a:endParaRP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Independent &amp; Economical</a:t>
                      </a:r>
                    </a:p>
                    <a:p>
                      <a:pPr marL="171450" indent="-171450" algn="l">
                        <a:buFont typeface="Arial" panose="020B0604020202020204" pitchFamily="34" charset="0"/>
                        <a:buChar char="•"/>
                      </a:pPr>
                      <a:r>
                        <a:rPr lang="en-IN" sz="1000" dirty="0">
                          <a:solidFill>
                            <a:srgbClr val="203864"/>
                          </a:solidFill>
                        </a:rPr>
                        <a:t>56% prefer low cost healthcare plans</a:t>
                      </a:r>
                    </a:p>
                    <a:p>
                      <a:pPr marL="171450" indent="-171450" algn="l">
                        <a:buFont typeface="Arial" panose="020B0604020202020204" pitchFamily="34" charset="0"/>
                        <a:buChar char="•"/>
                      </a:pPr>
                      <a:r>
                        <a:rPr lang="en-IN" sz="1000" dirty="0">
                          <a:solidFill>
                            <a:srgbClr val="203864"/>
                          </a:solidFill>
                        </a:rPr>
                        <a:t>Prefer making treatment decisions in their own</a:t>
                      </a:r>
                      <a:endParaRPr lang="en-IN" sz="1000" b="0" dirty="0">
                        <a:solidFill>
                          <a:srgbClr val="203864"/>
                        </a:solidFill>
                      </a:endParaRP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Independent &amp; Economical</a:t>
                      </a:r>
                    </a:p>
                    <a:p>
                      <a:pPr marL="171450" indent="-171450" algn="l">
                        <a:buFont typeface="Arial" panose="020B0604020202020204" pitchFamily="34" charset="0"/>
                        <a:buChar char="•"/>
                      </a:pPr>
                      <a:r>
                        <a:rPr lang="en-IN" sz="1000" dirty="0">
                          <a:solidFill>
                            <a:srgbClr val="203864"/>
                          </a:solidFill>
                        </a:rPr>
                        <a:t>66% prefer low cost healthcare plans</a:t>
                      </a:r>
                    </a:p>
                    <a:p>
                      <a:pPr marL="171450" indent="-171450" algn="l">
                        <a:buFont typeface="Arial" panose="020B0604020202020204" pitchFamily="34" charset="0"/>
                        <a:buChar char="•"/>
                      </a:pPr>
                      <a:r>
                        <a:rPr lang="en-IN" sz="1000" dirty="0">
                          <a:solidFill>
                            <a:srgbClr val="203864"/>
                          </a:solidFill>
                        </a:rPr>
                        <a:t>Prefer making treatment decisions in their own</a:t>
                      </a:r>
                      <a:endParaRPr lang="en-IN" sz="1000" b="0" dirty="0">
                        <a:solidFill>
                          <a:srgbClr val="203864"/>
                        </a:solidFill>
                      </a:endParaRPr>
                    </a:p>
                  </a:txBody>
                  <a:tcPr marL="0" marR="0" marT="0" marB="0" anchor="ctr">
                    <a:lnL>
                      <a:no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000" b="1" dirty="0">
                          <a:solidFill>
                            <a:srgbClr val="203864"/>
                          </a:solidFill>
                        </a:rPr>
                        <a:t>Independent &amp; Economical</a:t>
                      </a:r>
                    </a:p>
                    <a:p>
                      <a:pPr marL="171450" indent="-171450" algn="l">
                        <a:buFont typeface="Arial" panose="020B0604020202020204" pitchFamily="34" charset="0"/>
                        <a:buChar char="•"/>
                      </a:pPr>
                      <a:r>
                        <a:rPr lang="en-IN" sz="1000" dirty="0">
                          <a:solidFill>
                            <a:srgbClr val="203864"/>
                          </a:solidFill>
                        </a:rPr>
                        <a:t>61% prefer low cost healthcare plans</a:t>
                      </a:r>
                    </a:p>
                    <a:p>
                      <a:pPr marL="171450" indent="-171450" algn="l">
                        <a:buFont typeface="Arial" panose="020B0604020202020204" pitchFamily="34" charset="0"/>
                        <a:buChar char="•"/>
                      </a:pPr>
                      <a:r>
                        <a:rPr lang="en-IN" sz="1000" dirty="0">
                          <a:solidFill>
                            <a:srgbClr val="203864"/>
                          </a:solidFill>
                        </a:rPr>
                        <a:t>Prefer making treatment decisions in their own</a:t>
                      </a:r>
                      <a:endParaRPr lang="en-IN" sz="1000" b="0" dirty="0">
                        <a:solidFill>
                          <a:srgbClr val="203864"/>
                        </a:solidFill>
                      </a:endParaRPr>
                    </a:p>
                  </a:txBody>
                  <a:tcPr marL="0" marR="0" marT="0" marB="0" anchor="ct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164177781"/>
                  </a:ext>
                </a:extLst>
              </a:tr>
            </a:tbl>
          </a:graphicData>
        </a:graphic>
      </p:graphicFrame>
    </p:spTree>
    <p:extLst>
      <p:ext uri="{BB962C8B-B14F-4D97-AF65-F5344CB8AC3E}">
        <p14:creationId xmlns:p14="http://schemas.microsoft.com/office/powerpoint/2010/main" val="197112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6">
            <a:extLst>
              <a:ext uri="{FF2B5EF4-FFF2-40B4-BE49-F238E27FC236}">
                <a16:creationId xmlns:a16="http://schemas.microsoft.com/office/drawing/2014/main" id="{1581E75F-8BFF-4BB6-B0CF-63FBBAC6A5BD}"/>
              </a:ext>
            </a:extLst>
          </p:cNvPr>
          <p:cNvGraphicFramePr>
            <a:graphicFrameLocks noGrp="1"/>
          </p:cNvGraphicFramePr>
          <p:nvPr>
            <p:extLst>
              <p:ext uri="{D42A27DB-BD31-4B8C-83A1-F6EECF244321}">
                <p14:modId xmlns:p14="http://schemas.microsoft.com/office/powerpoint/2010/main" val="1744824883"/>
              </p:ext>
            </p:extLst>
          </p:nvPr>
        </p:nvGraphicFramePr>
        <p:xfrm>
          <a:off x="4513531" y="1142928"/>
          <a:ext cx="7626237" cy="4572144"/>
        </p:xfrm>
        <a:graphic>
          <a:graphicData uri="http://schemas.openxmlformats.org/drawingml/2006/table">
            <a:tbl>
              <a:tblPr firstRow="1" bandRow="1"/>
              <a:tblGrid>
                <a:gridCol w="1290514">
                  <a:extLst>
                    <a:ext uri="{9D8B030D-6E8A-4147-A177-3AD203B41FA5}">
                      <a16:colId xmlns:a16="http://schemas.microsoft.com/office/drawing/2014/main" val="3520221165"/>
                    </a:ext>
                  </a:extLst>
                </a:gridCol>
                <a:gridCol w="1362807">
                  <a:extLst>
                    <a:ext uri="{9D8B030D-6E8A-4147-A177-3AD203B41FA5}">
                      <a16:colId xmlns:a16="http://schemas.microsoft.com/office/drawing/2014/main" val="3327827159"/>
                    </a:ext>
                  </a:extLst>
                </a:gridCol>
                <a:gridCol w="914400">
                  <a:extLst>
                    <a:ext uri="{9D8B030D-6E8A-4147-A177-3AD203B41FA5}">
                      <a16:colId xmlns:a16="http://schemas.microsoft.com/office/drawing/2014/main" val="1459989650"/>
                    </a:ext>
                  </a:extLst>
                </a:gridCol>
                <a:gridCol w="1002324">
                  <a:extLst>
                    <a:ext uri="{9D8B030D-6E8A-4147-A177-3AD203B41FA5}">
                      <a16:colId xmlns:a16="http://schemas.microsoft.com/office/drawing/2014/main" val="603832122"/>
                    </a:ext>
                  </a:extLst>
                </a:gridCol>
                <a:gridCol w="2066192">
                  <a:extLst>
                    <a:ext uri="{9D8B030D-6E8A-4147-A177-3AD203B41FA5}">
                      <a16:colId xmlns:a16="http://schemas.microsoft.com/office/drawing/2014/main" val="2691263922"/>
                    </a:ext>
                  </a:extLst>
                </a:gridCol>
                <a:gridCol w="990000">
                  <a:extLst>
                    <a:ext uri="{9D8B030D-6E8A-4147-A177-3AD203B41FA5}">
                      <a16:colId xmlns:a16="http://schemas.microsoft.com/office/drawing/2014/main" val="95814780"/>
                    </a:ext>
                  </a:extLst>
                </a:gridCol>
              </a:tblGrid>
              <a:tr h="274464">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endParaRPr lang="en-IN" sz="1200" dirty="0"/>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F5597"/>
                    </a:solidFill>
                  </a:tcPr>
                </a:tc>
                <a:tc gridSpan="3">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200" dirty="0"/>
                        <a:t>Recommend a PCP</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F5597"/>
                    </a:solidFill>
                  </a:tcPr>
                </a:tc>
                <a:tc hMerge="1">
                  <a:txBody>
                    <a:bodyPr/>
                    <a:lstStyle/>
                    <a:p>
                      <a:endParaRPr lang="en-IN"/>
                    </a:p>
                  </a:txBody>
                  <a:tcPr/>
                </a:tc>
                <a:tc hMerge="1">
                  <a:txBody>
                    <a:bodyPr/>
                    <a:lstStyle/>
                    <a:p>
                      <a:endParaRPr lang="en-IN"/>
                    </a:p>
                  </a:txBody>
                  <a:tcPr/>
                </a:tc>
                <a:tc gridSpan="2">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200" dirty="0"/>
                        <a:t>Recommend a Health Insurance Plan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F5597"/>
                    </a:solidFill>
                  </a:tcPr>
                </a:tc>
                <a:tc hMerge="1">
                  <a:txBody>
                    <a:bodyPr/>
                    <a:lstStyle/>
                    <a:p>
                      <a:endParaRPr lang="en-IN"/>
                    </a:p>
                  </a:txBody>
                  <a:tcPr/>
                </a:tc>
                <a:extLst>
                  <a:ext uri="{0D108BD9-81ED-4DB2-BD59-A6C34878D82A}">
                    <a16:rowId xmlns:a16="http://schemas.microsoft.com/office/drawing/2014/main" val="4102973340"/>
                  </a:ext>
                </a:extLst>
              </a:tr>
              <a:tr h="457200">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FFFFFF"/>
                          </a:solidFill>
                        </a:rPr>
                        <a:t>Online &amp; Onboard</a:t>
                      </a:r>
                    </a:p>
                    <a:p>
                      <a:pPr algn="ctr"/>
                      <a:r>
                        <a:rPr lang="en-IN" sz="1800" b="1" dirty="0">
                          <a:solidFill>
                            <a:srgbClr val="FFFFFF"/>
                          </a:solidFill>
                        </a:rPr>
                        <a:t>56 Mn</a:t>
                      </a:r>
                    </a:p>
                  </a:txBody>
                  <a:tcPr marL="45720" marR="4572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13%</a:t>
                      </a:r>
                      <a:r>
                        <a:rPr lang="en-IN" sz="1200" dirty="0">
                          <a:solidFill>
                            <a:srgbClr val="203864"/>
                          </a:solidFill>
                        </a:rPr>
                        <a:t> does not have PCP</a:t>
                      </a:r>
                    </a:p>
                  </a:txBody>
                  <a:tcPr marL="45720" marR="4572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7.28 Mn</a:t>
                      </a:r>
                    </a:p>
                  </a:txBody>
                  <a:tcPr marL="45720" marR="4572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15.56 Mn</a:t>
                      </a:r>
                    </a:p>
                  </a:txBody>
                  <a:tcPr marL="45720" marR="4572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13%</a:t>
                      </a:r>
                      <a:r>
                        <a:rPr lang="en-IN" sz="1200" dirty="0">
                          <a:solidFill>
                            <a:srgbClr val="203864"/>
                          </a:solidFill>
                        </a:rPr>
                        <a:t> do not have a health insurance plan</a:t>
                      </a:r>
                    </a:p>
                  </a:txBody>
                  <a:tcPr marL="45720" marR="4572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7.28 Mn</a:t>
                      </a:r>
                    </a:p>
                  </a:txBody>
                  <a:tcPr marL="45720" marR="4572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552869903"/>
                  </a:ext>
                </a:extLst>
              </a:tr>
              <a:tr h="457200">
                <a:tc vMerge="1">
                  <a:txBody>
                    <a:bodyPr/>
                    <a:lstStyle/>
                    <a:p>
                      <a:endParaRPr lang="en-IN"/>
                    </a:p>
                  </a:txBody>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14.79%</a:t>
                      </a:r>
                      <a:r>
                        <a:rPr lang="en-IN" sz="1200" dirty="0">
                          <a:solidFill>
                            <a:srgbClr val="203864"/>
                          </a:solidFill>
                        </a:rPr>
                        <a:t> dissatisfied with current PCP</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b="1" dirty="0">
                          <a:solidFill>
                            <a:srgbClr val="203864"/>
                          </a:solidFill>
                        </a:rPr>
                        <a:t>8.28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876971368"/>
                  </a:ext>
                </a:extLst>
              </a:tr>
              <a:tr h="274320">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FFFFFF"/>
                          </a:solidFill>
                        </a:rPr>
                        <a:t>Sick &amp; Savvy</a:t>
                      </a:r>
                    </a:p>
                    <a:p>
                      <a:pPr algn="ctr"/>
                      <a:r>
                        <a:rPr lang="en-IN" sz="1800" b="1" dirty="0">
                          <a:solidFill>
                            <a:srgbClr val="FFFFFF"/>
                          </a:solidFill>
                        </a:rPr>
                        <a:t>46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6%</a:t>
                      </a:r>
                      <a:r>
                        <a:rPr lang="en-IN" sz="1200" dirty="0">
                          <a:solidFill>
                            <a:srgbClr val="203864"/>
                          </a:solidFill>
                        </a:rPr>
                        <a:t> does not have PCP</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2.76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7.52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solidFill>
                            <a:srgbClr val="203864"/>
                          </a:solidFill>
                        </a:rPr>
                        <a:t>8%</a:t>
                      </a:r>
                      <a:r>
                        <a:rPr lang="en-IN" sz="1200" dirty="0">
                          <a:solidFill>
                            <a:srgbClr val="203864"/>
                          </a:solidFill>
                        </a:rPr>
                        <a:t> do not have a health insurance plan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3.68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3644442062"/>
                  </a:ext>
                </a:extLst>
              </a:tr>
              <a:tr h="274320">
                <a:tc vMerge="1">
                  <a:txBody>
                    <a:bodyPr/>
                    <a:lstStyle/>
                    <a:p>
                      <a:endParaRPr lang="en-IN"/>
                    </a:p>
                  </a:txBody>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10.34%</a:t>
                      </a:r>
                      <a:r>
                        <a:rPr lang="en-IN" sz="1200" dirty="0">
                          <a:solidFill>
                            <a:srgbClr val="203864"/>
                          </a:solidFill>
                        </a:rPr>
                        <a:t> dissatisfied with current PCP</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b="1" dirty="0">
                          <a:solidFill>
                            <a:srgbClr val="203864"/>
                          </a:solidFill>
                        </a:rPr>
                        <a:t>4.76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093139389"/>
                  </a:ext>
                </a:extLst>
              </a:tr>
              <a:tr h="274320">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FFFFFF"/>
                          </a:solidFill>
                        </a:rPr>
                        <a:t>Out &amp; About</a:t>
                      </a:r>
                    </a:p>
                    <a:p>
                      <a:pPr algn="ctr"/>
                      <a:r>
                        <a:rPr lang="en-IN" sz="1800" b="1" dirty="0">
                          <a:solidFill>
                            <a:srgbClr val="FFFFFF"/>
                          </a:solidFill>
                        </a:rPr>
                        <a:t>30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28%</a:t>
                      </a:r>
                      <a:r>
                        <a:rPr lang="en-IN" sz="1200" dirty="0">
                          <a:solidFill>
                            <a:srgbClr val="203864"/>
                          </a:solidFill>
                        </a:rPr>
                        <a:t> does not have PCP</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8.4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18.12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solidFill>
                            <a:srgbClr val="203864"/>
                          </a:solidFill>
                        </a:rPr>
                        <a:t>24%</a:t>
                      </a:r>
                      <a:r>
                        <a:rPr lang="en-IN" sz="1200" dirty="0">
                          <a:solidFill>
                            <a:srgbClr val="203864"/>
                          </a:solidFill>
                        </a:rPr>
                        <a:t> do not have a health insurance plan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7.2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3838719663"/>
                  </a:ext>
                </a:extLst>
              </a:tr>
              <a:tr h="274320">
                <a:tc vMerge="1">
                  <a:txBody>
                    <a:bodyPr/>
                    <a:lstStyle/>
                    <a:p>
                      <a:endParaRPr lang="en-IN"/>
                    </a:p>
                  </a:txBody>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32.4%</a:t>
                      </a:r>
                      <a:r>
                        <a:rPr lang="en-IN" sz="1200" dirty="0">
                          <a:solidFill>
                            <a:srgbClr val="203864"/>
                          </a:solidFill>
                        </a:rPr>
                        <a:t> dissatisfied with current PCP</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b="1" dirty="0">
                          <a:solidFill>
                            <a:srgbClr val="203864"/>
                          </a:solidFill>
                        </a:rPr>
                        <a:t>9.72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888459881"/>
                  </a:ext>
                </a:extLst>
              </a:tr>
              <a:tr h="274320">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FFFFFF"/>
                          </a:solidFill>
                        </a:rPr>
                        <a:t>Shop &amp; Save</a:t>
                      </a:r>
                    </a:p>
                    <a:p>
                      <a:pPr algn="ctr"/>
                      <a:r>
                        <a:rPr lang="en-IN" sz="1800" b="1" dirty="0">
                          <a:solidFill>
                            <a:srgbClr val="FFFFFF"/>
                          </a:solidFill>
                        </a:rPr>
                        <a:t>13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9%</a:t>
                      </a:r>
                      <a:r>
                        <a:rPr lang="en-IN" sz="1200" dirty="0">
                          <a:solidFill>
                            <a:srgbClr val="203864"/>
                          </a:solidFill>
                        </a:rPr>
                        <a:t> does not have PCP</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1.17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6.26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solidFill>
                            <a:srgbClr val="203864"/>
                          </a:solidFill>
                        </a:rPr>
                        <a:t>7%</a:t>
                      </a:r>
                      <a:r>
                        <a:rPr lang="en-IN" sz="1200" dirty="0">
                          <a:solidFill>
                            <a:srgbClr val="203864"/>
                          </a:solidFill>
                        </a:rPr>
                        <a:t> do not have a health insurance plan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row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0.91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1103892848"/>
                  </a:ext>
                </a:extLst>
              </a:tr>
              <a:tr h="274320">
                <a:tc vMerge="1">
                  <a:txBody>
                    <a:bodyPr/>
                    <a:lstStyle/>
                    <a:p>
                      <a:endParaRPr lang="en-IN"/>
                    </a:p>
                  </a:txBody>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39.13%</a:t>
                      </a:r>
                      <a:r>
                        <a:rPr lang="en-IN" sz="1200" dirty="0">
                          <a:solidFill>
                            <a:srgbClr val="203864"/>
                          </a:solidFill>
                        </a:rPr>
                        <a:t> dissatisfied with current PCP</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b="1" dirty="0">
                          <a:solidFill>
                            <a:srgbClr val="203864"/>
                          </a:solidFill>
                        </a:rPr>
                        <a:t>5.09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00484279"/>
                  </a:ext>
                </a:extLst>
              </a:tr>
              <a:tr h="27432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endParaRPr lang="en-IN" sz="1800" b="1" dirty="0">
                        <a:solidFill>
                          <a:schemeClr val="accent1">
                            <a:lumMod val="50000"/>
                          </a:schemeClr>
                        </a:solidFill>
                      </a:endParaRP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F5597"/>
                    </a:solidFill>
                  </a:tcPr>
                </a:tc>
                <a:tc gridSpan="2">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Potential Market for PCP Recommendation System</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hMerge="1">
                  <a:txBody>
                    <a:bodyPr/>
                    <a:lstStyle/>
                    <a:p>
                      <a:pPr algn="ctr"/>
                      <a:endParaRPr lang="en-IN" b="1" dirty="0">
                        <a:solidFill>
                          <a:schemeClr val="accent1">
                            <a:lumMod val="75000"/>
                          </a:schemeClr>
                        </a:solidFill>
                      </a:endParaRPr>
                    </a:p>
                  </a:txBody>
                  <a:tcPr marL="45720" marR="45720" anchor="ctr">
                    <a:solidFill>
                      <a:srgbClr val="DAE3F3"/>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47.46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Potential Market Size for Personalized Health Insurance Recommendation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800" b="1" dirty="0">
                          <a:solidFill>
                            <a:srgbClr val="203864"/>
                          </a:solidFill>
                        </a:rPr>
                        <a:t>19.07 Mn</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3330283572"/>
                  </a:ext>
                </a:extLst>
              </a:tr>
            </a:tbl>
          </a:graphicData>
        </a:graphic>
      </p:graphicFrame>
      <p:graphicFrame>
        <p:nvGraphicFramePr>
          <p:cNvPr id="6" name="Chart 5">
            <a:extLst>
              <a:ext uri="{FF2B5EF4-FFF2-40B4-BE49-F238E27FC236}">
                <a16:creationId xmlns:a16="http://schemas.microsoft.com/office/drawing/2014/main" id="{73A8C55C-F1F3-4D8E-9A9D-F50449951D5E}"/>
              </a:ext>
            </a:extLst>
          </p:cNvPr>
          <p:cNvGraphicFramePr>
            <a:graphicFrameLocks/>
          </p:cNvGraphicFramePr>
          <p:nvPr>
            <p:extLst>
              <p:ext uri="{D42A27DB-BD31-4B8C-83A1-F6EECF244321}">
                <p14:modId xmlns:p14="http://schemas.microsoft.com/office/powerpoint/2010/main" val="475583073"/>
              </p:ext>
            </p:extLst>
          </p:nvPr>
        </p:nvGraphicFramePr>
        <p:xfrm>
          <a:off x="-44480" y="813583"/>
          <a:ext cx="4496466" cy="27755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2C7658C-8E4E-4232-BECF-656767340FEE}"/>
              </a:ext>
            </a:extLst>
          </p:cNvPr>
          <p:cNvGraphicFramePr>
            <a:graphicFrameLocks/>
          </p:cNvGraphicFramePr>
          <p:nvPr>
            <p:extLst>
              <p:ext uri="{D42A27DB-BD31-4B8C-83A1-F6EECF244321}">
                <p14:modId xmlns:p14="http://schemas.microsoft.com/office/powerpoint/2010/main" val="234296192"/>
              </p:ext>
            </p:extLst>
          </p:nvPr>
        </p:nvGraphicFramePr>
        <p:xfrm>
          <a:off x="-44480" y="3589152"/>
          <a:ext cx="4496466" cy="2775600"/>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a:extLst>
              <a:ext uri="{FF2B5EF4-FFF2-40B4-BE49-F238E27FC236}">
                <a16:creationId xmlns:a16="http://schemas.microsoft.com/office/drawing/2014/main" id="{009DE97B-257D-4658-8C3E-F8A6B498E8E4}"/>
              </a:ext>
            </a:extLst>
          </p:cNvPr>
          <p:cNvGrpSpPr/>
          <p:nvPr/>
        </p:nvGrpSpPr>
        <p:grpSpPr>
          <a:xfrm>
            <a:off x="7453942" y="1717291"/>
            <a:ext cx="310662" cy="3052510"/>
            <a:chOff x="7007469" y="1454742"/>
            <a:chExt cx="310662" cy="3052510"/>
          </a:xfrm>
        </p:grpSpPr>
        <p:pic>
          <p:nvPicPr>
            <p:cNvPr id="9" name="Graphic 8" descr="Add">
              <a:extLst>
                <a:ext uri="{FF2B5EF4-FFF2-40B4-BE49-F238E27FC236}">
                  <a16:creationId xmlns:a16="http://schemas.microsoft.com/office/drawing/2014/main" id="{A796FC33-C23F-4A6C-921A-95CDB8686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07469" y="1454742"/>
              <a:ext cx="310662" cy="310662"/>
            </a:xfrm>
            <a:prstGeom prst="rect">
              <a:avLst/>
            </a:prstGeom>
          </p:spPr>
        </p:pic>
        <p:pic>
          <p:nvPicPr>
            <p:cNvPr id="10" name="Graphic 9" descr="Add">
              <a:extLst>
                <a:ext uri="{FF2B5EF4-FFF2-40B4-BE49-F238E27FC236}">
                  <a16:creationId xmlns:a16="http://schemas.microsoft.com/office/drawing/2014/main" id="{A2D99BB1-435C-4DB0-9AA8-A7765B3B8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07469" y="2369194"/>
              <a:ext cx="310662" cy="310662"/>
            </a:xfrm>
            <a:prstGeom prst="rect">
              <a:avLst/>
            </a:prstGeom>
          </p:spPr>
        </p:pic>
        <p:pic>
          <p:nvPicPr>
            <p:cNvPr id="11" name="Graphic 10" descr="Add">
              <a:extLst>
                <a:ext uri="{FF2B5EF4-FFF2-40B4-BE49-F238E27FC236}">
                  <a16:creationId xmlns:a16="http://schemas.microsoft.com/office/drawing/2014/main" id="{9D35FCD5-ED28-49C5-AD48-2A691994F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07469" y="3278496"/>
              <a:ext cx="310662" cy="310662"/>
            </a:xfrm>
            <a:prstGeom prst="rect">
              <a:avLst/>
            </a:prstGeom>
          </p:spPr>
        </p:pic>
        <p:pic>
          <p:nvPicPr>
            <p:cNvPr id="12" name="Graphic 11" descr="Add">
              <a:extLst>
                <a:ext uri="{FF2B5EF4-FFF2-40B4-BE49-F238E27FC236}">
                  <a16:creationId xmlns:a16="http://schemas.microsoft.com/office/drawing/2014/main" id="{E086BF31-36EC-43C8-8E10-EB99E58A87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07469" y="4196590"/>
              <a:ext cx="310662" cy="310662"/>
            </a:xfrm>
            <a:prstGeom prst="rect">
              <a:avLst/>
            </a:prstGeom>
          </p:spPr>
        </p:pic>
      </p:grpSp>
      <p:grpSp>
        <p:nvGrpSpPr>
          <p:cNvPr id="13" name="Group 12">
            <a:extLst>
              <a:ext uri="{FF2B5EF4-FFF2-40B4-BE49-F238E27FC236}">
                <a16:creationId xmlns:a16="http://schemas.microsoft.com/office/drawing/2014/main" id="{37923BDB-6BCC-4718-9750-63CCB0A05574}"/>
              </a:ext>
            </a:extLst>
          </p:cNvPr>
          <p:cNvGrpSpPr/>
          <p:nvPr/>
        </p:nvGrpSpPr>
        <p:grpSpPr>
          <a:xfrm>
            <a:off x="8421180" y="2168250"/>
            <a:ext cx="310662" cy="2142347"/>
            <a:chOff x="7955085" y="1907953"/>
            <a:chExt cx="310662" cy="2142347"/>
          </a:xfrm>
        </p:grpSpPr>
        <p:pic>
          <p:nvPicPr>
            <p:cNvPr id="14" name="Graphic 13" descr="Add">
              <a:extLst>
                <a:ext uri="{FF2B5EF4-FFF2-40B4-BE49-F238E27FC236}">
                  <a16:creationId xmlns:a16="http://schemas.microsoft.com/office/drawing/2014/main" id="{4A5E6BB5-6A19-4ED5-8AB4-77F62B02C2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5085" y="1907953"/>
              <a:ext cx="310662" cy="310662"/>
            </a:xfrm>
            <a:prstGeom prst="rect">
              <a:avLst/>
            </a:prstGeom>
          </p:spPr>
        </p:pic>
        <p:pic>
          <p:nvPicPr>
            <p:cNvPr id="15" name="Graphic 14" descr="Add">
              <a:extLst>
                <a:ext uri="{FF2B5EF4-FFF2-40B4-BE49-F238E27FC236}">
                  <a16:creationId xmlns:a16="http://schemas.microsoft.com/office/drawing/2014/main" id="{C6722909-0E54-4A9D-872C-9557B75CE6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5085" y="2825285"/>
              <a:ext cx="310662" cy="310662"/>
            </a:xfrm>
            <a:prstGeom prst="rect">
              <a:avLst/>
            </a:prstGeom>
          </p:spPr>
        </p:pic>
        <p:pic>
          <p:nvPicPr>
            <p:cNvPr id="16" name="Graphic 15" descr="Add">
              <a:extLst>
                <a:ext uri="{FF2B5EF4-FFF2-40B4-BE49-F238E27FC236}">
                  <a16:creationId xmlns:a16="http://schemas.microsoft.com/office/drawing/2014/main" id="{3A0C5747-B302-48B3-82E6-60B7B670F8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5085" y="3739638"/>
              <a:ext cx="310662" cy="310662"/>
            </a:xfrm>
            <a:prstGeom prst="rect">
              <a:avLst/>
            </a:prstGeom>
          </p:spPr>
        </p:pic>
      </p:grpSp>
      <p:grpSp>
        <p:nvGrpSpPr>
          <p:cNvPr id="17" name="Group 16">
            <a:extLst>
              <a:ext uri="{FF2B5EF4-FFF2-40B4-BE49-F238E27FC236}">
                <a16:creationId xmlns:a16="http://schemas.microsoft.com/office/drawing/2014/main" id="{D9138A63-B93B-480E-9370-71E59F61A00A}"/>
              </a:ext>
            </a:extLst>
          </p:cNvPr>
          <p:cNvGrpSpPr/>
          <p:nvPr/>
        </p:nvGrpSpPr>
        <p:grpSpPr>
          <a:xfrm>
            <a:off x="11499338" y="2177042"/>
            <a:ext cx="310662" cy="2142347"/>
            <a:chOff x="7955085" y="1907953"/>
            <a:chExt cx="310662" cy="2142347"/>
          </a:xfrm>
        </p:grpSpPr>
        <p:pic>
          <p:nvPicPr>
            <p:cNvPr id="18" name="Graphic 17" descr="Add">
              <a:extLst>
                <a:ext uri="{FF2B5EF4-FFF2-40B4-BE49-F238E27FC236}">
                  <a16:creationId xmlns:a16="http://schemas.microsoft.com/office/drawing/2014/main" id="{DD36C66F-2CC6-429F-A857-A6DE4F785B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5085" y="1907953"/>
              <a:ext cx="310662" cy="310662"/>
            </a:xfrm>
            <a:prstGeom prst="rect">
              <a:avLst/>
            </a:prstGeom>
          </p:spPr>
        </p:pic>
        <p:pic>
          <p:nvPicPr>
            <p:cNvPr id="19" name="Graphic 18" descr="Add">
              <a:extLst>
                <a:ext uri="{FF2B5EF4-FFF2-40B4-BE49-F238E27FC236}">
                  <a16:creationId xmlns:a16="http://schemas.microsoft.com/office/drawing/2014/main" id="{DB548454-3DAA-4322-86C1-84559962A4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5085" y="2825285"/>
              <a:ext cx="310662" cy="310662"/>
            </a:xfrm>
            <a:prstGeom prst="rect">
              <a:avLst/>
            </a:prstGeom>
          </p:spPr>
        </p:pic>
        <p:pic>
          <p:nvPicPr>
            <p:cNvPr id="20" name="Graphic 19" descr="Add">
              <a:extLst>
                <a:ext uri="{FF2B5EF4-FFF2-40B4-BE49-F238E27FC236}">
                  <a16:creationId xmlns:a16="http://schemas.microsoft.com/office/drawing/2014/main" id="{1F470B21-8A7F-448E-A0E1-70082EE5DE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5085" y="3739638"/>
              <a:ext cx="310662" cy="310662"/>
            </a:xfrm>
            <a:prstGeom prst="rect">
              <a:avLst/>
            </a:prstGeom>
          </p:spPr>
        </p:pic>
      </p:grpSp>
      <p:sp>
        <p:nvSpPr>
          <p:cNvPr id="21" name="Title 1">
            <a:extLst>
              <a:ext uri="{FF2B5EF4-FFF2-40B4-BE49-F238E27FC236}">
                <a16:creationId xmlns:a16="http://schemas.microsoft.com/office/drawing/2014/main" id="{9D23D190-7825-4A90-83F0-556E61F84087}"/>
              </a:ext>
            </a:extLst>
          </p:cNvPr>
          <p:cNvSpPr>
            <a:spLocks noGrp="1"/>
          </p:cNvSpPr>
          <p:nvPr>
            <p:ph type="title"/>
          </p:nvPr>
        </p:nvSpPr>
        <p:spPr>
          <a:xfrm>
            <a:off x="563189" y="476504"/>
            <a:ext cx="9802942" cy="349977"/>
          </a:xfrm>
        </p:spPr>
        <p:txBody>
          <a:bodyPr/>
          <a:lstStyle/>
          <a:p>
            <a:r>
              <a:rPr lang="en-IN" sz="2400" dirty="0">
                <a:solidFill>
                  <a:srgbClr val="203864"/>
                </a:solidFill>
              </a:rPr>
              <a:t>Targeting – Potential Market Size Estimation</a:t>
            </a:r>
          </a:p>
        </p:txBody>
      </p:sp>
    </p:spTree>
    <p:extLst>
      <p:ext uri="{BB962C8B-B14F-4D97-AF65-F5344CB8AC3E}">
        <p14:creationId xmlns:p14="http://schemas.microsoft.com/office/powerpoint/2010/main" val="289071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3350BB-45CE-4C3A-933B-5B3573334DB9}"/>
              </a:ext>
            </a:extLst>
          </p:cNvPr>
          <p:cNvSpPr>
            <a:spLocks noGrp="1"/>
          </p:cNvSpPr>
          <p:nvPr>
            <p:ph type="title"/>
          </p:nvPr>
        </p:nvSpPr>
        <p:spPr>
          <a:xfrm>
            <a:off x="563189" y="476504"/>
            <a:ext cx="9802942" cy="349977"/>
          </a:xfrm>
        </p:spPr>
        <p:txBody>
          <a:bodyPr/>
          <a:lstStyle/>
          <a:p>
            <a:r>
              <a:rPr lang="en-IN" sz="2400" dirty="0">
                <a:solidFill>
                  <a:srgbClr val="203864"/>
                </a:solidFill>
              </a:rPr>
              <a:t>The Value Proposition</a:t>
            </a:r>
          </a:p>
        </p:txBody>
      </p:sp>
      <p:graphicFrame>
        <p:nvGraphicFramePr>
          <p:cNvPr id="6" name="Table 12">
            <a:extLst>
              <a:ext uri="{FF2B5EF4-FFF2-40B4-BE49-F238E27FC236}">
                <a16:creationId xmlns:a16="http://schemas.microsoft.com/office/drawing/2014/main" id="{962C9A20-B9D3-43DA-B136-B752F5AB74E6}"/>
              </a:ext>
            </a:extLst>
          </p:cNvPr>
          <p:cNvGraphicFramePr>
            <a:graphicFrameLocks noGrp="1"/>
          </p:cNvGraphicFramePr>
          <p:nvPr>
            <p:extLst>
              <p:ext uri="{D42A27DB-BD31-4B8C-83A1-F6EECF244321}">
                <p14:modId xmlns:p14="http://schemas.microsoft.com/office/powerpoint/2010/main" val="3789856612"/>
              </p:ext>
            </p:extLst>
          </p:nvPr>
        </p:nvGraphicFramePr>
        <p:xfrm>
          <a:off x="0" y="826480"/>
          <a:ext cx="12192000" cy="5389021"/>
        </p:xfrm>
        <a:graphic>
          <a:graphicData uri="http://schemas.openxmlformats.org/drawingml/2006/table">
            <a:tbl>
              <a:tblPr firstRow="1" bandRow="1"/>
              <a:tblGrid>
                <a:gridCol w="4064000">
                  <a:extLst>
                    <a:ext uri="{9D8B030D-6E8A-4147-A177-3AD203B41FA5}">
                      <a16:colId xmlns:a16="http://schemas.microsoft.com/office/drawing/2014/main" val="3670603871"/>
                    </a:ext>
                  </a:extLst>
                </a:gridCol>
                <a:gridCol w="4064000">
                  <a:extLst>
                    <a:ext uri="{9D8B030D-6E8A-4147-A177-3AD203B41FA5}">
                      <a16:colId xmlns:a16="http://schemas.microsoft.com/office/drawing/2014/main" val="2264717045"/>
                    </a:ext>
                  </a:extLst>
                </a:gridCol>
                <a:gridCol w="4064000">
                  <a:extLst>
                    <a:ext uri="{9D8B030D-6E8A-4147-A177-3AD203B41FA5}">
                      <a16:colId xmlns:a16="http://schemas.microsoft.com/office/drawing/2014/main" val="4287965654"/>
                    </a:ext>
                  </a:extLst>
                </a:gridCol>
              </a:tblGrid>
              <a:tr h="359729">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600" dirty="0">
                          <a:solidFill>
                            <a:srgbClr val="FFFFFF"/>
                          </a:solidFill>
                        </a:rPr>
                        <a:t>Dependent</a:t>
                      </a:r>
                    </a:p>
                  </a:txBody>
                  <a:tcPr anchor="ctr">
                    <a:lnL w="12700" cmpd="sng">
                      <a:solidFill>
                        <a:srgbClr val="4472C4"/>
                      </a:solidFill>
                    </a:lnL>
                    <a:lnR w="12700" cmpd="sng">
                      <a:solidFill>
                        <a:srgbClr val="4472C4"/>
                      </a:solidFill>
                    </a:lnR>
                    <a:lnT w="12700" cmpd="sng">
                      <a:solidFill>
                        <a:srgbClr val="4472C4"/>
                      </a:solidFill>
                    </a:lnT>
                    <a:lnB w="254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600" dirty="0">
                          <a:solidFill>
                            <a:srgbClr val="FFFFFF"/>
                          </a:solidFill>
                        </a:rPr>
                        <a:t>Healthcare Provider</a:t>
                      </a:r>
                    </a:p>
                  </a:txBody>
                  <a:tcPr anchor="ctr">
                    <a:lnL w="12700" cmpd="sng">
                      <a:solidFill>
                        <a:srgbClr val="4472C4"/>
                      </a:solidFill>
                    </a:lnL>
                    <a:lnR w="12700" cmpd="sng">
                      <a:solidFill>
                        <a:srgbClr val="4472C4"/>
                      </a:solidFill>
                    </a:lnR>
                    <a:lnT w="12700" cmpd="sng">
                      <a:solidFill>
                        <a:srgbClr val="4472C4"/>
                      </a:solidFill>
                    </a:lnT>
                    <a:lnB w="25400" cmpd="sng">
                      <a:solidFill>
                        <a:srgbClr val="4472C4"/>
                      </a:solidFill>
                    </a:lnB>
                    <a:lnTlToBr w="12700" cmpd="sng">
                      <a:noFill/>
                      <a:prstDash val="solid"/>
                    </a:lnTlToBr>
                    <a:lnBlToTr w="12700" cmpd="sng">
                      <a:noFill/>
                      <a:prstDash val="solid"/>
                    </a:lnBlToTr>
                    <a:solidFill>
                      <a:srgbClr val="2F5597"/>
                    </a:solidFill>
                  </a:tcPr>
                </a:tc>
                <a:tc>
                  <a:txBody>
                    <a:bodyPr/>
                    <a:lstStyle>
                      <a:lvl1pPr marL="0" algn="l" defTabSz="914377" rtl="0" eaLnBrk="1" latinLnBrk="0" hangingPunct="1">
                        <a:defRPr sz="1800" b="1" kern="1200">
                          <a:solidFill>
                            <a:schemeClr val="tx1"/>
                          </a:solidFill>
                          <a:latin typeface="Calibri" panose="020F0502020204030204"/>
                        </a:defRPr>
                      </a:lvl1pPr>
                      <a:lvl2pPr marL="457189" algn="l" defTabSz="914377" rtl="0" eaLnBrk="1" latinLnBrk="0" hangingPunct="1">
                        <a:defRPr sz="1800" b="1" kern="1200">
                          <a:solidFill>
                            <a:schemeClr val="tx1"/>
                          </a:solidFill>
                          <a:latin typeface="Calibri" panose="020F0502020204030204"/>
                        </a:defRPr>
                      </a:lvl2pPr>
                      <a:lvl3pPr marL="914377" algn="l" defTabSz="914377" rtl="0" eaLnBrk="1" latinLnBrk="0" hangingPunct="1">
                        <a:defRPr sz="1800" b="1" kern="1200">
                          <a:solidFill>
                            <a:schemeClr val="tx1"/>
                          </a:solidFill>
                          <a:latin typeface="Calibri" panose="020F0502020204030204"/>
                        </a:defRPr>
                      </a:lvl3pPr>
                      <a:lvl4pPr marL="1371566" algn="l" defTabSz="914377" rtl="0" eaLnBrk="1" latinLnBrk="0" hangingPunct="1">
                        <a:defRPr sz="1800" b="1" kern="1200">
                          <a:solidFill>
                            <a:schemeClr val="tx1"/>
                          </a:solidFill>
                          <a:latin typeface="Calibri" panose="020F0502020204030204"/>
                        </a:defRPr>
                      </a:lvl4pPr>
                      <a:lvl5pPr marL="1828754" algn="l" defTabSz="914377" rtl="0" eaLnBrk="1" latinLnBrk="0" hangingPunct="1">
                        <a:defRPr sz="1800" b="1" kern="1200">
                          <a:solidFill>
                            <a:schemeClr val="tx1"/>
                          </a:solidFill>
                          <a:latin typeface="Calibri" panose="020F0502020204030204"/>
                        </a:defRPr>
                      </a:lvl5pPr>
                      <a:lvl6pPr marL="2285943" algn="l" defTabSz="914377" rtl="0" eaLnBrk="1" latinLnBrk="0" hangingPunct="1">
                        <a:defRPr sz="1800" b="1" kern="1200">
                          <a:solidFill>
                            <a:schemeClr val="tx1"/>
                          </a:solidFill>
                          <a:latin typeface="Calibri" panose="020F0502020204030204"/>
                        </a:defRPr>
                      </a:lvl6pPr>
                      <a:lvl7pPr marL="2743131" algn="l" defTabSz="914377" rtl="0" eaLnBrk="1" latinLnBrk="0" hangingPunct="1">
                        <a:defRPr sz="1800" b="1" kern="1200">
                          <a:solidFill>
                            <a:schemeClr val="tx1"/>
                          </a:solidFill>
                          <a:latin typeface="Calibri" panose="020F0502020204030204"/>
                        </a:defRPr>
                      </a:lvl7pPr>
                      <a:lvl8pPr marL="3200320" algn="l" defTabSz="914377" rtl="0" eaLnBrk="1" latinLnBrk="0" hangingPunct="1">
                        <a:defRPr sz="1800" b="1" kern="1200">
                          <a:solidFill>
                            <a:schemeClr val="tx1"/>
                          </a:solidFill>
                          <a:latin typeface="Calibri" panose="020F0502020204030204"/>
                        </a:defRPr>
                      </a:lvl8pPr>
                      <a:lvl9pPr marL="3657509" algn="l" defTabSz="914377" rtl="0" eaLnBrk="1" latinLnBrk="0" hangingPunct="1">
                        <a:defRPr sz="1800" b="1" kern="1200">
                          <a:solidFill>
                            <a:schemeClr val="tx1"/>
                          </a:solidFill>
                          <a:latin typeface="Calibri" panose="020F0502020204030204"/>
                        </a:defRPr>
                      </a:lvl9pPr>
                    </a:lstStyle>
                    <a:p>
                      <a:pPr algn="ctr"/>
                      <a:r>
                        <a:rPr lang="en-IN" sz="1600" dirty="0">
                          <a:solidFill>
                            <a:srgbClr val="FFFFFF"/>
                          </a:solidFill>
                        </a:rPr>
                        <a:t>Healthcare Payor (Healthcare Payer)</a:t>
                      </a:r>
                    </a:p>
                  </a:txBody>
                  <a:tcPr anchor="ctr">
                    <a:lnL w="12700" cmpd="sng">
                      <a:solidFill>
                        <a:srgbClr val="4472C4"/>
                      </a:solidFill>
                    </a:lnL>
                    <a:lnR w="12700" cmpd="sng">
                      <a:solidFill>
                        <a:srgbClr val="4472C4"/>
                      </a:solidFill>
                    </a:lnR>
                    <a:lnT w="12700" cmpd="sng">
                      <a:solidFill>
                        <a:srgbClr val="4472C4"/>
                      </a:solidFill>
                    </a:lnT>
                    <a:lnB w="25400" cmpd="sng">
                      <a:solidFill>
                        <a:srgbClr val="4472C4"/>
                      </a:solidFill>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4043738507"/>
                  </a:ext>
                </a:extLst>
              </a:tr>
              <a:tr h="1094551">
                <a:tc row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r>
                        <a:rPr lang="en-IN" sz="1400" dirty="0">
                          <a:solidFill>
                            <a:srgbClr val="203864"/>
                          </a:solidFill>
                        </a:rPr>
                        <a:t>All your health records at a single</a:t>
                      </a:r>
                    </a:p>
                    <a:p>
                      <a:pPr algn="ctr"/>
                      <a:r>
                        <a:rPr lang="en-IN" sz="1400" dirty="0">
                          <a:solidFill>
                            <a:srgbClr val="203864"/>
                          </a:solidFill>
                        </a:rPr>
                        <a:t>place, safe and secured</a:t>
                      </a:r>
                    </a:p>
                  </a:txBody>
                  <a:tcPr>
                    <a:lnL w="12700" cmpd="sng">
                      <a:solidFill>
                        <a:srgbClr val="4472C4"/>
                      </a:solidFill>
                    </a:lnL>
                    <a:lnR w="12700" cmpd="sng">
                      <a:solidFill>
                        <a:srgbClr val="4472C4"/>
                      </a:solidFill>
                    </a:lnR>
                    <a:lnT w="25400" cmpd="sng">
                      <a:solidFill>
                        <a:srgbClr val="4472C4"/>
                      </a:solidFill>
                    </a:lnT>
                    <a:lnB w="12700" cmpd="sng">
                      <a:solidFill>
                        <a:srgbClr val="4472C4"/>
                      </a:solidFill>
                    </a:lnB>
                    <a:lnTlToBr w="12700" cmpd="sng">
                      <a:noFill/>
                      <a:prstDash val="solid"/>
                    </a:lnTlToBr>
                    <a:lnBlToTr w="12700" cmpd="sng">
                      <a:noFill/>
                      <a:prstDash val="solid"/>
                    </a:lnBlToTr>
                    <a:solidFill>
                      <a:srgbClr val="FFFFFF"/>
                    </a:solidFill>
                  </a:tcPr>
                </a:tc>
                <a:tc row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r>
                        <a:rPr lang="en-IN" sz="1400" dirty="0">
                          <a:solidFill>
                            <a:srgbClr val="203864"/>
                          </a:solidFill>
                        </a:rPr>
                        <a:t>Better understand about your patients</a:t>
                      </a:r>
                    </a:p>
                    <a:p>
                      <a:pPr algn="ctr"/>
                      <a:r>
                        <a:rPr lang="en-IN" sz="1400" dirty="0">
                          <a:solidFill>
                            <a:srgbClr val="203864"/>
                          </a:solidFill>
                        </a:rPr>
                        <a:t>for improved healthcare decisions</a:t>
                      </a:r>
                    </a:p>
                  </a:txBody>
                  <a:tcPr>
                    <a:lnL w="12700" cmpd="sng">
                      <a:solidFill>
                        <a:srgbClr val="4472C4"/>
                      </a:solidFill>
                    </a:lnL>
                    <a:lnR w="12700" cmpd="sng">
                      <a:solidFill>
                        <a:srgbClr val="4472C4"/>
                      </a:solidFill>
                    </a:lnR>
                    <a:lnT w="25400" cmpd="sng">
                      <a:solidFill>
                        <a:srgbClr val="4472C4"/>
                      </a:solidFill>
                    </a:lnT>
                    <a:lnB w="12700" cmpd="sng">
                      <a:solidFill>
                        <a:srgbClr val="4472C4"/>
                      </a:solidFill>
                    </a:lnB>
                    <a:lnTlToBr w="12700" cmpd="sng">
                      <a:noFill/>
                      <a:prstDash val="solid"/>
                    </a:lnTlToBr>
                    <a:lnBlToTr w="12700" cmpd="sng">
                      <a:noFill/>
                      <a:prstDash val="solid"/>
                    </a:lnBlToTr>
                    <a:solidFill>
                      <a:srgbClr val="FFFFFF">
                        <a:alpha val="20000"/>
                      </a:srgbClr>
                    </a:solidFill>
                  </a:tcPr>
                </a:tc>
                <a:tc>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200" dirty="0">
                        <a:solidFill>
                          <a:srgbClr val="203864"/>
                        </a:solidFill>
                      </a:endParaRPr>
                    </a:p>
                    <a:p>
                      <a:pPr algn="ctr"/>
                      <a:endParaRPr lang="en-IN" sz="1200" dirty="0">
                        <a:solidFill>
                          <a:srgbClr val="203864"/>
                        </a:solidFill>
                      </a:endParaRPr>
                    </a:p>
                    <a:p>
                      <a:pPr algn="ctr"/>
                      <a:endParaRPr lang="en-IN" sz="1200" dirty="0">
                        <a:solidFill>
                          <a:srgbClr val="203864"/>
                        </a:solidFill>
                      </a:endParaRPr>
                    </a:p>
                    <a:p>
                      <a:pPr algn="ctr"/>
                      <a:r>
                        <a:rPr lang="en-IN" sz="1400" dirty="0">
                          <a:solidFill>
                            <a:srgbClr val="203864"/>
                          </a:solidFill>
                        </a:rPr>
                        <a:t>Enhanced customer intimacy and</a:t>
                      </a:r>
                    </a:p>
                    <a:p>
                      <a:pPr algn="ctr"/>
                      <a:r>
                        <a:rPr lang="en-IN" sz="1400" dirty="0">
                          <a:solidFill>
                            <a:srgbClr val="203864"/>
                          </a:solidFill>
                        </a:rPr>
                        <a:t>customer engagement</a:t>
                      </a:r>
                    </a:p>
                  </a:txBody>
                  <a:tcPr>
                    <a:lnL w="12700" cmpd="sng">
                      <a:solidFill>
                        <a:srgbClr val="4472C4"/>
                      </a:solidFill>
                    </a:lnL>
                    <a:lnR w="12700" cmpd="sng">
                      <a:solidFill>
                        <a:srgbClr val="4472C4"/>
                      </a:solidFill>
                    </a:lnR>
                    <a:lnT w="25400" cmpd="sng">
                      <a:solidFill>
                        <a:srgbClr val="4472C4"/>
                      </a:solidFill>
                    </a:lnT>
                    <a:lnB w="12700" cmpd="sng">
                      <a:solidFill>
                        <a:srgbClr val="4472C4"/>
                      </a:solidFill>
                    </a:lnB>
                    <a:lnTlToBr w="12700" cmpd="sng">
                      <a:noFill/>
                      <a:prstDash val="solid"/>
                    </a:lnTlToBr>
                    <a:lnBlToTr w="12700" cmpd="sng">
                      <a:noFill/>
                      <a:prstDash val="solid"/>
                    </a:lnBlToTr>
                    <a:solidFill>
                      <a:srgbClr val="FFFFFF">
                        <a:alpha val="20000"/>
                      </a:srgbClr>
                    </a:solidFill>
                  </a:tcPr>
                </a:tc>
                <a:extLst>
                  <a:ext uri="{0D108BD9-81ED-4DB2-BD59-A6C34878D82A}">
                    <a16:rowId xmlns:a16="http://schemas.microsoft.com/office/drawing/2014/main" val="3659644816"/>
                  </a:ext>
                </a:extLst>
              </a:tr>
              <a:tr h="646388">
                <a:tc vMerge="1">
                  <a:txBody>
                    <a:bodyPr/>
                    <a:lstStyle/>
                    <a:p>
                      <a:endParaRPr lang="en-IN"/>
                    </a:p>
                  </a:txBody>
                  <a:tcPr/>
                </a:tc>
                <a:tc vMerge="1">
                  <a:txBody>
                    <a:bodyPr/>
                    <a:lstStyle/>
                    <a:p>
                      <a:pPr algn="ctr"/>
                      <a:endParaRPr lang="en-IN" sz="1400" dirty="0"/>
                    </a:p>
                  </a:txBody>
                  <a:tcPr/>
                </a:tc>
                <a:tc row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200" dirty="0">
                        <a:solidFill>
                          <a:srgbClr val="203864"/>
                        </a:solidFill>
                      </a:endParaRPr>
                    </a:p>
                    <a:p>
                      <a:pPr algn="ctr"/>
                      <a:endParaRPr lang="en-IN" sz="1200" dirty="0">
                        <a:solidFill>
                          <a:srgbClr val="203864"/>
                        </a:solidFill>
                      </a:endParaRPr>
                    </a:p>
                    <a:p>
                      <a:pPr algn="ctr"/>
                      <a:endParaRPr lang="en-IN" sz="1200" dirty="0">
                        <a:solidFill>
                          <a:srgbClr val="203864"/>
                        </a:solidFill>
                      </a:endParaRPr>
                    </a:p>
                    <a:p>
                      <a:pPr algn="ctr"/>
                      <a:endParaRPr lang="en-IN" sz="1400" dirty="0">
                        <a:solidFill>
                          <a:srgbClr val="203864"/>
                        </a:solidFill>
                      </a:endParaRPr>
                    </a:p>
                    <a:p>
                      <a:pPr algn="ctr"/>
                      <a:r>
                        <a:rPr lang="en-IN" sz="1400" dirty="0">
                          <a:solidFill>
                            <a:srgbClr val="203864"/>
                          </a:solidFill>
                        </a:rPr>
                        <a:t>Achieve operational excellence by keeping</a:t>
                      </a:r>
                    </a:p>
                    <a:p>
                      <a:pPr algn="ctr"/>
                      <a:r>
                        <a:rPr lang="en-IN" sz="1400" dirty="0">
                          <a:solidFill>
                            <a:srgbClr val="203864"/>
                          </a:solidFill>
                        </a:rPr>
                        <a:t>closer tab on your cashflows</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2709579622"/>
                  </a:ext>
                </a:extLst>
              </a:tr>
              <a:tr h="667073">
                <a:tc row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r>
                        <a:rPr lang="en-IN" sz="1400" dirty="0">
                          <a:solidFill>
                            <a:srgbClr val="203864"/>
                          </a:solidFill>
                        </a:rPr>
                        <a:t>Get personalized recommendations for</a:t>
                      </a:r>
                    </a:p>
                    <a:p>
                      <a:pPr algn="ctr"/>
                      <a:r>
                        <a:rPr lang="en-IN" sz="1400" dirty="0">
                          <a:solidFill>
                            <a:srgbClr val="203864"/>
                          </a:solidFill>
                        </a:rPr>
                        <a:t>best healthcare providers near you</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FFFFFF">
                        <a:alpha val="20000"/>
                      </a:srgbClr>
                    </a:solidFill>
                  </a:tcPr>
                </a:tc>
                <a:tc row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r>
                        <a:rPr lang="en-IN" sz="1400" dirty="0">
                          <a:solidFill>
                            <a:srgbClr val="203864"/>
                          </a:solidFill>
                        </a:rPr>
                        <a:t>Shift focus from reactive care to preventive care</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FFFFFF">
                        <a:alpha val="20000"/>
                      </a:srgbClr>
                    </a:solidFill>
                  </a:tcPr>
                </a:tc>
                <a:tc vMerge="1">
                  <a:txBody>
                    <a:bodyPr/>
                    <a:lstStyle/>
                    <a:p>
                      <a:pPr algn="ctr"/>
                      <a:endParaRPr lang="en-IN" sz="1400" dirty="0">
                        <a:solidFill>
                          <a:schemeClr val="accent1">
                            <a:lumMod val="50000"/>
                          </a:schemeClr>
                        </a:solidFill>
                      </a:endParaRPr>
                    </a:p>
                  </a:txBody>
                  <a:tcPr/>
                </a:tc>
                <a:extLst>
                  <a:ext uri="{0D108BD9-81ED-4DB2-BD59-A6C34878D82A}">
                    <a16:rowId xmlns:a16="http://schemas.microsoft.com/office/drawing/2014/main" val="3428929961"/>
                  </a:ext>
                </a:extLst>
              </a:tr>
              <a:tr h="960579">
                <a:tc vMerge="1">
                  <a:txBody>
                    <a:bodyPr/>
                    <a:lstStyle/>
                    <a:p>
                      <a:pPr algn="ctr"/>
                      <a:endParaRPr lang="en-IN" sz="1400" dirty="0">
                        <a:solidFill>
                          <a:schemeClr val="accent1">
                            <a:lumMod val="50000"/>
                          </a:schemeClr>
                        </a:solidFill>
                      </a:endParaRPr>
                    </a:p>
                  </a:txBody>
                  <a:tcPr>
                    <a:solidFill>
                      <a:srgbClr val="E9EBF5"/>
                    </a:solidFill>
                  </a:tcPr>
                </a:tc>
                <a:tc vMerge="1">
                  <a:txBody>
                    <a:bodyPr/>
                    <a:lstStyle/>
                    <a:p>
                      <a:endParaRPr lang="en-IN"/>
                    </a:p>
                  </a:txBody>
                  <a:tcPr/>
                </a:tc>
                <a:tc row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200" dirty="0">
                        <a:solidFill>
                          <a:srgbClr val="203864"/>
                        </a:solidFill>
                      </a:endParaRPr>
                    </a:p>
                    <a:p>
                      <a:pPr algn="ctr"/>
                      <a:endParaRPr lang="en-IN" sz="1200" dirty="0">
                        <a:solidFill>
                          <a:srgbClr val="203864"/>
                        </a:solidFill>
                      </a:endParaRPr>
                    </a:p>
                    <a:p>
                      <a:pPr algn="ctr"/>
                      <a:endParaRPr lang="en-IN" sz="1200" dirty="0">
                        <a:solidFill>
                          <a:srgbClr val="203864"/>
                        </a:solidFill>
                      </a:endParaRPr>
                    </a:p>
                    <a:p>
                      <a:pPr algn="ctr"/>
                      <a:endParaRPr lang="en-IN" sz="1400" dirty="0">
                        <a:solidFill>
                          <a:srgbClr val="203864"/>
                        </a:solidFill>
                      </a:endParaRPr>
                    </a:p>
                    <a:p>
                      <a:pPr algn="ctr"/>
                      <a:r>
                        <a:rPr lang="en-IN" sz="1400" dirty="0">
                          <a:solidFill>
                            <a:srgbClr val="203864"/>
                          </a:solidFill>
                        </a:rPr>
                        <a:t>Enhanced risk assessment of existing</a:t>
                      </a:r>
                    </a:p>
                    <a:p>
                      <a:pPr algn="ctr"/>
                      <a:r>
                        <a:rPr lang="en-IN" sz="1400" dirty="0">
                          <a:solidFill>
                            <a:srgbClr val="203864"/>
                          </a:solidFill>
                        </a:rPr>
                        <a:t>and potential customers</a:t>
                      </a:r>
                      <a:endParaRPr lang="en-IN" dirty="0">
                        <a:solidFill>
                          <a:srgbClr val="203864"/>
                        </a:solidFill>
                      </a:endParaRP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458208653"/>
                  </a:ext>
                </a:extLst>
              </a:tr>
              <a:tr h="263385">
                <a:tc row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r>
                        <a:rPr lang="en-IN" sz="1400" dirty="0">
                          <a:solidFill>
                            <a:srgbClr val="203864"/>
                          </a:solidFill>
                        </a:rPr>
                        <a:t>Browse through our recommended list of personalized healthcare plans</a:t>
                      </a:r>
                      <a:endParaRPr lang="en-IN" dirty="0">
                        <a:solidFill>
                          <a:srgbClr val="203864"/>
                        </a:solidFill>
                      </a:endParaRP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FFFFFF">
                        <a:alpha val="20000"/>
                      </a:srgbClr>
                    </a:solidFill>
                  </a:tcPr>
                </a:tc>
                <a:tc rowSpan="2">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r>
                        <a:rPr lang="en-IN" sz="1400" dirty="0">
                          <a:solidFill>
                            <a:srgbClr val="203864"/>
                          </a:solidFill>
                        </a:rPr>
                        <a:t>Optimized use of healthcare resources</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solidFill>
                      <a:srgbClr val="FFFFFF">
                        <a:alpha val="20000"/>
                      </a:srgbClr>
                    </a:solidFill>
                  </a:tcPr>
                </a:tc>
                <a:tc vMerge="1">
                  <a:txBody>
                    <a:bodyPr/>
                    <a:lstStyle/>
                    <a:p>
                      <a:endParaRPr lang="en-IN"/>
                    </a:p>
                  </a:txBody>
                  <a:tcPr/>
                </a:tc>
                <a:extLst>
                  <a:ext uri="{0D108BD9-81ED-4DB2-BD59-A6C34878D82A}">
                    <a16:rowId xmlns:a16="http://schemas.microsoft.com/office/drawing/2014/main" val="3202926042"/>
                  </a:ext>
                </a:extLst>
              </a:tr>
              <a:tr h="1204844">
                <a:tc vMerge="1">
                  <a:txBody>
                    <a:bodyPr/>
                    <a:lstStyle/>
                    <a:p>
                      <a:endParaRPr lang="en-IN"/>
                    </a:p>
                  </a:txBody>
                  <a:tcPr/>
                </a:tc>
                <a:tc vMerge="1">
                  <a:txBody>
                    <a:bodyPr/>
                    <a:lstStyle/>
                    <a:p>
                      <a:pPr algn="ctr"/>
                      <a:endParaRPr lang="en-IN" dirty="0"/>
                    </a:p>
                  </a:txBody>
                  <a:tcPr/>
                </a:tc>
                <a:tc>
                  <a:txBody>
                    <a:bodyPr/>
                    <a:lstStyle>
                      <a:lvl1pPr marL="0" algn="l" defTabSz="914377" rtl="0" eaLnBrk="1" latinLnBrk="0" hangingPunct="1">
                        <a:defRPr sz="1800" kern="1200">
                          <a:solidFill>
                            <a:schemeClr val="tx1"/>
                          </a:solidFill>
                          <a:latin typeface="Calibri" panose="020F0502020204030204"/>
                        </a:defRPr>
                      </a:lvl1pPr>
                      <a:lvl2pPr marL="457189" algn="l" defTabSz="914377" rtl="0" eaLnBrk="1" latinLnBrk="0" hangingPunct="1">
                        <a:defRPr sz="1800" kern="1200">
                          <a:solidFill>
                            <a:schemeClr val="tx1"/>
                          </a:solidFill>
                          <a:latin typeface="Calibri" panose="020F0502020204030204"/>
                        </a:defRPr>
                      </a:lvl2pPr>
                      <a:lvl3pPr marL="914377" algn="l" defTabSz="914377" rtl="0" eaLnBrk="1" latinLnBrk="0" hangingPunct="1">
                        <a:defRPr sz="1800" kern="1200">
                          <a:solidFill>
                            <a:schemeClr val="tx1"/>
                          </a:solidFill>
                          <a:latin typeface="Calibri" panose="020F0502020204030204"/>
                        </a:defRPr>
                      </a:lvl3pPr>
                      <a:lvl4pPr marL="1371566" algn="l" defTabSz="914377" rtl="0" eaLnBrk="1" latinLnBrk="0" hangingPunct="1">
                        <a:defRPr sz="1800" kern="1200">
                          <a:solidFill>
                            <a:schemeClr val="tx1"/>
                          </a:solidFill>
                          <a:latin typeface="Calibri" panose="020F0502020204030204"/>
                        </a:defRPr>
                      </a:lvl4pPr>
                      <a:lvl5pPr marL="1828754" algn="l" defTabSz="914377" rtl="0" eaLnBrk="1" latinLnBrk="0" hangingPunct="1">
                        <a:defRPr sz="1800" kern="1200">
                          <a:solidFill>
                            <a:schemeClr val="tx1"/>
                          </a:solidFill>
                          <a:latin typeface="Calibri" panose="020F0502020204030204"/>
                        </a:defRPr>
                      </a:lvl5pPr>
                      <a:lvl6pPr marL="2285943" algn="l" defTabSz="914377" rtl="0" eaLnBrk="1" latinLnBrk="0" hangingPunct="1">
                        <a:defRPr sz="1800" kern="1200">
                          <a:solidFill>
                            <a:schemeClr val="tx1"/>
                          </a:solidFill>
                          <a:latin typeface="Calibri" panose="020F0502020204030204"/>
                        </a:defRPr>
                      </a:lvl6pPr>
                      <a:lvl7pPr marL="2743131" algn="l" defTabSz="914377" rtl="0" eaLnBrk="1" latinLnBrk="0" hangingPunct="1">
                        <a:defRPr sz="1800" kern="1200">
                          <a:solidFill>
                            <a:schemeClr val="tx1"/>
                          </a:solidFill>
                          <a:latin typeface="Calibri" panose="020F0502020204030204"/>
                        </a:defRPr>
                      </a:lvl7pPr>
                      <a:lvl8pPr marL="3200320" algn="l" defTabSz="914377" rtl="0" eaLnBrk="1" latinLnBrk="0" hangingPunct="1">
                        <a:defRPr sz="1800" kern="1200">
                          <a:solidFill>
                            <a:schemeClr val="tx1"/>
                          </a:solidFill>
                          <a:latin typeface="Calibri" panose="020F0502020204030204"/>
                        </a:defRPr>
                      </a:lvl8pPr>
                      <a:lvl9pPr marL="3657509" algn="l" defTabSz="914377" rtl="0" eaLnBrk="1" latinLnBrk="0" hangingPunct="1">
                        <a:defRPr sz="1800" kern="1200">
                          <a:solidFill>
                            <a:schemeClr val="tx1"/>
                          </a:solidFill>
                          <a:latin typeface="Calibri" panose="020F0502020204030204"/>
                        </a:defRPr>
                      </a:lvl9pPr>
                    </a:lstStyle>
                    <a:p>
                      <a:pPr algn="ctr"/>
                      <a:endParaRPr lang="en-IN" sz="12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endParaRPr lang="en-IN" sz="1400" dirty="0">
                        <a:solidFill>
                          <a:srgbClr val="203864"/>
                        </a:solidFill>
                      </a:endParaRPr>
                    </a:p>
                    <a:p>
                      <a:pPr algn="ctr"/>
                      <a:r>
                        <a:rPr lang="en-IN" sz="1400" dirty="0">
                          <a:solidFill>
                            <a:srgbClr val="203864"/>
                          </a:solidFill>
                        </a:rPr>
                        <a:t>Achieve product excellence by understanding your customers to remain relevant and competitive</a:t>
                      </a:r>
                    </a:p>
                  </a:txBody>
                  <a:tcPr>
                    <a:lnL w="12700" cmpd="sng">
                      <a:solidFill>
                        <a:srgbClr val="4472C4"/>
                      </a:solid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778907260"/>
                  </a:ext>
                </a:extLst>
              </a:tr>
            </a:tbl>
          </a:graphicData>
        </a:graphic>
      </p:graphicFrame>
      <p:pic>
        <p:nvPicPr>
          <p:cNvPr id="7" name="Graphic 6" descr="Database">
            <a:extLst>
              <a:ext uri="{FF2B5EF4-FFF2-40B4-BE49-F238E27FC236}">
                <a16:creationId xmlns:a16="http://schemas.microsoft.com/office/drawing/2014/main" id="{9EA41E12-2D60-46FD-886C-E30FA3FC2E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84708" y="1329635"/>
            <a:ext cx="720000" cy="720000"/>
          </a:xfrm>
          <a:prstGeom prst="rect">
            <a:avLst/>
          </a:prstGeom>
        </p:spPr>
      </p:pic>
      <p:pic>
        <p:nvPicPr>
          <p:cNvPr id="8" name="Graphic 7" descr="Doctor">
            <a:extLst>
              <a:ext uri="{FF2B5EF4-FFF2-40B4-BE49-F238E27FC236}">
                <a16:creationId xmlns:a16="http://schemas.microsoft.com/office/drawing/2014/main" id="{E4CCC40E-8ED5-4C48-B098-4945C11A3E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4708" y="3020374"/>
            <a:ext cx="720000" cy="720000"/>
          </a:xfrm>
          <a:prstGeom prst="rect">
            <a:avLst/>
          </a:prstGeom>
        </p:spPr>
      </p:pic>
      <p:pic>
        <p:nvPicPr>
          <p:cNvPr id="9" name="Graphic 8" descr="Document">
            <a:extLst>
              <a:ext uri="{FF2B5EF4-FFF2-40B4-BE49-F238E27FC236}">
                <a16:creationId xmlns:a16="http://schemas.microsoft.com/office/drawing/2014/main" id="{EB923CA1-403C-438A-9A6D-70E203808A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84708" y="4701352"/>
            <a:ext cx="720000" cy="720000"/>
          </a:xfrm>
          <a:prstGeom prst="rect">
            <a:avLst/>
          </a:prstGeom>
        </p:spPr>
      </p:pic>
      <p:pic>
        <p:nvPicPr>
          <p:cNvPr id="10" name="Graphic 9" descr="Target Audience">
            <a:extLst>
              <a:ext uri="{FF2B5EF4-FFF2-40B4-BE49-F238E27FC236}">
                <a16:creationId xmlns:a16="http://schemas.microsoft.com/office/drawing/2014/main" id="{5D2A5A3B-DE82-4875-B9C7-31A749D381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87292" y="1154335"/>
            <a:ext cx="720000" cy="720000"/>
          </a:xfrm>
          <a:prstGeom prst="rect">
            <a:avLst/>
          </a:prstGeom>
        </p:spPr>
      </p:pic>
      <p:pic>
        <p:nvPicPr>
          <p:cNvPr id="11" name="Graphic 10" descr="Presentation with bar chart">
            <a:extLst>
              <a:ext uri="{FF2B5EF4-FFF2-40B4-BE49-F238E27FC236}">
                <a16:creationId xmlns:a16="http://schemas.microsoft.com/office/drawing/2014/main" id="{089B5F88-BAFA-4BAE-9A67-535210C369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87292" y="2347550"/>
            <a:ext cx="720000" cy="720000"/>
          </a:xfrm>
          <a:prstGeom prst="rect">
            <a:avLst/>
          </a:prstGeom>
        </p:spPr>
      </p:pic>
      <p:pic>
        <p:nvPicPr>
          <p:cNvPr id="12" name="Graphic 11" descr="Research">
            <a:extLst>
              <a:ext uri="{FF2B5EF4-FFF2-40B4-BE49-F238E27FC236}">
                <a16:creationId xmlns:a16="http://schemas.microsoft.com/office/drawing/2014/main" id="{1ABC73B7-BB3A-4911-AB0C-3E98C54CEFA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97916" y="3640505"/>
            <a:ext cx="720000" cy="720000"/>
          </a:xfrm>
          <a:prstGeom prst="rect">
            <a:avLst/>
          </a:prstGeom>
        </p:spPr>
      </p:pic>
      <p:pic>
        <p:nvPicPr>
          <p:cNvPr id="13" name="Graphic 12" descr="Podium">
            <a:extLst>
              <a:ext uri="{FF2B5EF4-FFF2-40B4-BE49-F238E27FC236}">
                <a16:creationId xmlns:a16="http://schemas.microsoft.com/office/drawing/2014/main" id="{18A57EFC-83BB-42AC-94D3-A9BA91BD791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99748" y="5000739"/>
            <a:ext cx="720000" cy="720000"/>
          </a:xfrm>
          <a:prstGeom prst="rect">
            <a:avLst/>
          </a:prstGeom>
        </p:spPr>
      </p:pic>
      <p:pic>
        <p:nvPicPr>
          <p:cNvPr id="14" name="Graphic 13" descr="Boardroom">
            <a:extLst>
              <a:ext uri="{FF2B5EF4-FFF2-40B4-BE49-F238E27FC236}">
                <a16:creationId xmlns:a16="http://schemas.microsoft.com/office/drawing/2014/main" id="{56B2A51A-E053-401F-93CD-E62C894E326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35999" y="1338427"/>
            <a:ext cx="720000" cy="720000"/>
          </a:xfrm>
          <a:prstGeom prst="rect">
            <a:avLst/>
          </a:prstGeom>
        </p:spPr>
      </p:pic>
      <p:pic>
        <p:nvPicPr>
          <p:cNvPr id="15" name="Graphic 14" descr="Run">
            <a:extLst>
              <a:ext uri="{FF2B5EF4-FFF2-40B4-BE49-F238E27FC236}">
                <a16:creationId xmlns:a16="http://schemas.microsoft.com/office/drawing/2014/main" id="{86AC1A8F-CBA0-4125-A843-1817BEB7BEF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741312" y="3071074"/>
            <a:ext cx="720000" cy="720000"/>
          </a:xfrm>
          <a:prstGeom prst="rect">
            <a:avLst/>
          </a:prstGeom>
        </p:spPr>
      </p:pic>
      <p:pic>
        <p:nvPicPr>
          <p:cNvPr id="16" name="Graphic 15" descr="Hospital">
            <a:extLst>
              <a:ext uri="{FF2B5EF4-FFF2-40B4-BE49-F238E27FC236}">
                <a16:creationId xmlns:a16="http://schemas.microsoft.com/office/drawing/2014/main" id="{9A7E203B-1D8B-4A0C-AC98-D43819745CA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35999" y="4745312"/>
            <a:ext cx="720000" cy="720000"/>
          </a:xfrm>
          <a:prstGeom prst="rect">
            <a:avLst/>
          </a:prstGeom>
        </p:spPr>
      </p:pic>
    </p:spTree>
    <p:extLst>
      <p:ext uri="{BB962C8B-B14F-4D97-AF65-F5344CB8AC3E}">
        <p14:creationId xmlns:p14="http://schemas.microsoft.com/office/powerpoint/2010/main" val="105601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A6AB02EE-81B2-4377-B121-76C0B362DE02}"/>
              </a:ext>
            </a:extLst>
          </p:cNvPr>
          <p:cNvGraphicFramePr>
            <a:graphicFrameLocks noGrp="1"/>
          </p:cNvGraphicFramePr>
          <p:nvPr>
            <p:extLst>
              <p:ext uri="{D42A27DB-BD31-4B8C-83A1-F6EECF244321}">
                <p14:modId xmlns:p14="http://schemas.microsoft.com/office/powerpoint/2010/main" val="2826194054"/>
              </p:ext>
            </p:extLst>
          </p:nvPr>
        </p:nvGraphicFramePr>
        <p:xfrm>
          <a:off x="0" y="826481"/>
          <a:ext cx="12192000" cy="5363304"/>
        </p:xfrm>
        <a:graphic>
          <a:graphicData uri="http://schemas.openxmlformats.org/drawingml/2006/table">
            <a:tbl>
              <a:tblPr firstRow="1" bandRow="1"/>
              <a:tblGrid>
                <a:gridCol w="6096000">
                  <a:extLst>
                    <a:ext uri="{9D8B030D-6E8A-4147-A177-3AD203B41FA5}">
                      <a16:colId xmlns:a16="http://schemas.microsoft.com/office/drawing/2014/main" val="1545983773"/>
                    </a:ext>
                  </a:extLst>
                </a:gridCol>
                <a:gridCol w="6096000">
                  <a:extLst>
                    <a:ext uri="{9D8B030D-6E8A-4147-A177-3AD203B41FA5}">
                      <a16:colId xmlns:a16="http://schemas.microsoft.com/office/drawing/2014/main" val="2702406896"/>
                    </a:ext>
                  </a:extLst>
                </a:gridCol>
              </a:tblGrid>
              <a:tr h="2681652">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200" b="1" dirty="0">
                          <a:solidFill>
                            <a:srgbClr val="203864"/>
                          </a:solidFill>
                        </a:rPr>
                        <a:t>This dataset maps symptoms to their diseases …</a:t>
                      </a:r>
                    </a:p>
                  </a:txBody>
                  <a:tcP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IN" sz="1200" b="1" dirty="0">
                          <a:solidFill>
                            <a:srgbClr val="203864"/>
                          </a:solidFill>
                        </a:rPr>
                        <a:t>… and further maps diseases to their specialties</a:t>
                      </a:r>
                    </a:p>
                  </a:txBody>
                  <a:tcP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790844986"/>
                  </a:ext>
                </a:extLst>
              </a:tr>
              <a:tr h="2681652">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One symptoms can be associated with one or more specialties …</a:t>
                      </a:r>
                    </a:p>
                  </a:txBody>
                  <a:tcPr>
                    <a:lnL w="12700" cmpd="sng">
                      <a:solidFill>
                        <a:srgbClr val="4472C4"/>
                      </a:solidFill>
                    </a:lnL>
                    <a:lnR>
                      <a:no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IN" sz="1200" b="1" dirty="0">
                          <a:solidFill>
                            <a:srgbClr val="203864"/>
                          </a:solidFill>
                        </a:rPr>
                        <a:t>… but a combination of symptoms helps us predict the disease and specialty</a:t>
                      </a:r>
                    </a:p>
                  </a:txBody>
                  <a:tcPr>
                    <a:lnL>
                      <a:noFill/>
                    </a:lnL>
                    <a:lnR w="12700" cmpd="sng">
                      <a:solidFill>
                        <a:srgbClr val="4472C4"/>
                      </a:solidFill>
                    </a:lnR>
                    <a:lnT w="12700" cmpd="sng">
                      <a:solidFill>
                        <a:srgbClr val="4472C4"/>
                      </a:solid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2287229299"/>
                  </a:ext>
                </a:extLst>
              </a:tr>
            </a:tbl>
          </a:graphicData>
        </a:graphic>
      </p:graphicFrame>
      <p:sp>
        <p:nvSpPr>
          <p:cNvPr id="7" name="Title 1">
            <a:extLst>
              <a:ext uri="{FF2B5EF4-FFF2-40B4-BE49-F238E27FC236}">
                <a16:creationId xmlns:a16="http://schemas.microsoft.com/office/drawing/2014/main" id="{DCF2F17A-B813-40F4-97E0-2A32D1CFC305}"/>
              </a:ext>
            </a:extLst>
          </p:cNvPr>
          <p:cNvSpPr>
            <a:spLocks noGrp="1"/>
          </p:cNvSpPr>
          <p:nvPr>
            <p:ph type="title"/>
          </p:nvPr>
        </p:nvSpPr>
        <p:spPr>
          <a:xfrm>
            <a:off x="563189" y="476504"/>
            <a:ext cx="9802942" cy="349977"/>
          </a:xfrm>
        </p:spPr>
        <p:txBody>
          <a:bodyPr/>
          <a:lstStyle/>
          <a:p>
            <a:r>
              <a:rPr lang="en-IN" sz="2400" dirty="0">
                <a:solidFill>
                  <a:srgbClr val="203864"/>
                </a:solidFill>
              </a:rPr>
              <a:t>The Disease – Symptoms Dataset</a:t>
            </a:r>
          </a:p>
        </p:txBody>
      </p:sp>
      <p:cxnSp>
        <p:nvCxnSpPr>
          <p:cNvPr id="8" name="Straight Connector 7">
            <a:extLst>
              <a:ext uri="{FF2B5EF4-FFF2-40B4-BE49-F238E27FC236}">
                <a16:creationId xmlns:a16="http://schemas.microsoft.com/office/drawing/2014/main" id="{2C5B98DB-C443-41C5-AC82-E5046762EBEA}"/>
              </a:ext>
            </a:extLst>
          </p:cNvPr>
          <p:cNvCxnSpPr>
            <a:cxnSpLocks/>
          </p:cNvCxnSpPr>
          <p:nvPr/>
        </p:nvCxnSpPr>
        <p:spPr>
          <a:xfrm>
            <a:off x="0" y="3781030"/>
            <a:ext cx="12192000" cy="0"/>
          </a:xfrm>
          <a:prstGeom prst="line">
            <a:avLst/>
          </a:prstGeom>
          <a:noFill/>
          <a:ln w="19050" cap="flat" cmpd="sng" algn="ctr">
            <a:solidFill>
              <a:srgbClr val="4472C4"/>
            </a:solidFill>
            <a:prstDash val="dash"/>
            <a:round/>
            <a:headEnd type="none" w="med" len="med"/>
            <a:tailEnd type="none" w="med" len="med"/>
          </a:ln>
          <a:effectLst/>
        </p:spPr>
      </p:cxnSp>
      <p:cxnSp>
        <p:nvCxnSpPr>
          <p:cNvPr id="9" name="Straight Connector 8">
            <a:extLst>
              <a:ext uri="{FF2B5EF4-FFF2-40B4-BE49-F238E27FC236}">
                <a16:creationId xmlns:a16="http://schemas.microsoft.com/office/drawing/2014/main" id="{77474354-5C35-4946-A8C8-86E6DB9E13C6}"/>
              </a:ext>
            </a:extLst>
          </p:cNvPr>
          <p:cNvCxnSpPr>
            <a:cxnSpLocks/>
          </p:cNvCxnSpPr>
          <p:nvPr/>
        </p:nvCxnSpPr>
        <p:spPr>
          <a:xfrm>
            <a:off x="0" y="1084724"/>
            <a:ext cx="12192000" cy="0"/>
          </a:xfrm>
          <a:prstGeom prst="line">
            <a:avLst/>
          </a:prstGeom>
          <a:noFill/>
          <a:ln w="19050" cap="flat" cmpd="sng" algn="ctr">
            <a:solidFill>
              <a:srgbClr val="4472C4"/>
            </a:solidFill>
            <a:prstDash val="dash"/>
            <a:round/>
            <a:headEnd type="none" w="med" len="med"/>
            <a:tailEnd type="none" w="med" len="med"/>
          </a:ln>
          <a:effectLst/>
        </p:spPr>
      </p:cxnSp>
      <p:sp>
        <p:nvSpPr>
          <p:cNvPr id="10" name="TextBox 9">
            <a:extLst>
              <a:ext uri="{FF2B5EF4-FFF2-40B4-BE49-F238E27FC236}">
                <a16:creationId xmlns:a16="http://schemas.microsoft.com/office/drawing/2014/main" id="{5E267887-F2E0-4D17-8E78-749DA5916A38}"/>
              </a:ext>
            </a:extLst>
          </p:cNvPr>
          <p:cNvSpPr txBox="1"/>
          <p:nvPr/>
        </p:nvSpPr>
        <p:spPr>
          <a:xfrm>
            <a:off x="1440775" y="1263679"/>
            <a:ext cx="935641"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Symptom_1</a:t>
            </a:r>
          </a:p>
        </p:txBody>
      </p:sp>
      <p:sp>
        <p:nvSpPr>
          <p:cNvPr id="11" name="TextBox 10">
            <a:extLst>
              <a:ext uri="{FF2B5EF4-FFF2-40B4-BE49-F238E27FC236}">
                <a16:creationId xmlns:a16="http://schemas.microsoft.com/office/drawing/2014/main" id="{8C0D6383-D609-4EE3-ADB3-E632630348CD}"/>
              </a:ext>
            </a:extLst>
          </p:cNvPr>
          <p:cNvSpPr txBox="1"/>
          <p:nvPr/>
        </p:nvSpPr>
        <p:spPr>
          <a:xfrm>
            <a:off x="1440774" y="1790846"/>
            <a:ext cx="935641"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Symptom_2</a:t>
            </a:r>
          </a:p>
        </p:txBody>
      </p:sp>
      <p:sp>
        <p:nvSpPr>
          <p:cNvPr id="12" name="TextBox 11">
            <a:extLst>
              <a:ext uri="{FF2B5EF4-FFF2-40B4-BE49-F238E27FC236}">
                <a16:creationId xmlns:a16="http://schemas.microsoft.com/office/drawing/2014/main" id="{C7537EF5-326A-4623-99C8-0CE2EDA32B2D}"/>
              </a:ext>
            </a:extLst>
          </p:cNvPr>
          <p:cNvSpPr txBox="1"/>
          <p:nvPr/>
        </p:nvSpPr>
        <p:spPr>
          <a:xfrm>
            <a:off x="1363017" y="2845180"/>
            <a:ext cx="1092736"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Symptom_132</a:t>
            </a:r>
          </a:p>
        </p:txBody>
      </p:sp>
      <p:sp>
        <p:nvSpPr>
          <p:cNvPr id="13" name="TextBox 12">
            <a:extLst>
              <a:ext uri="{FF2B5EF4-FFF2-40B4-BE49-F238E27FC236}">
                <a16:creationId xmlns:a16="http://schemas.microsoft.com/office/drawing/2014/main" id="{595CCEF3-F3E0-4CC3-BE45-7F48CAEA4D0B}"/>
              </a:ext>
            </a:extLst>
          </p:cNvPr>
          <p:cNvSpPr txBox="1"/>
          <p:nvPr/>
        </p:nvSpPr>
        <p:spPr>
          <a:xfrm>
            <a:off x="3612081" y="1265336"/>
            <a:ext cx="854721"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Disease_1 </a:t>
            </a:r>
          </a:p>
        </p:txBody>
      </p:sp>
      <p:sp>
        <p:nvSpPr>
          <p:cNvPr id="14" name="TextBox 13">
            <a:extLst>
              <a:ext uri="{FF2B5EF4-FFF2-40B4-BE49-F238E27FC236}">
                <a16:creationId xmlns:a16="http://schemas.microsoft.com/office/drawing/2014/main" id="{622E75DC-453F-4175-BD51-62E49FF354C4}"/>
              </a:ext>
            </a:extLst>
          </p:cNvPr>
          <p:cNvSpPr txBox="1"/>
          <p:nvPr/>
        </p:nvSpPr>
        <p:spPr>
          <a:xfrm>
            <a:off x="3612080" y="1790845"/>
            <a:ext cx="854721"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Disease_2 </a:t>
            </a:r>
          </a:p>
        </p:txBody>
      </p:sp>
      <p:sp>
        <p:nvSpPr>
          <p:cNvPr id="15" name="TextBox 14">
            <a:extLst>
              <a:ext uri="{FF2B5EF4-FFF2-40B4-BE49-F238E27FC236}">
                <a16:creationId xmlns:a16="http://schemas.microsoft.com/office/drawing/2014/main" id="{19A73978-2601-4991-B21B-82976D9080DF}"/>
              </a:ext>
            </a:extLst>
          </p:cNvPr>
          <p:cNvSpPr txBox="1"/>
          <p:nvPr/>
        </p:nvSpPr>
        <p:spPr>
          <a:xfrm>
            <a:off x="3572807" y="2841863"/>
            <a:ext cx="933269"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Disease_41 </a:t>
            </a:r>
          </a:p>
        </p:txBody>
      </p:sp>
      <p:cxnSp>
        <p:nvCxnSpPr>
          <p:cNvPr id="16" name="Straight Arrow Connector 15">
            <a:extLst>
              <a:ext uri="{FF2B5EF4-FFF2-40B4-BE49-F238E27FC236}">
                <a16:creationId xmlns:a16="http://schemas.microsoft.com/office/drawing/2014/main" id="{F773AC8D-2B91-482F-8CA4-9D7AE09E0007}"/>
              </a:ext>
            </a:extLst>
          </p:cNvPr>
          <p:cNvCxnSpPr>
            <a:cxnSpLocks/>
            <a:stCxn id="10" idx="3"/>
            <a:endCxn id="13" idx="1"/>
          </p:cNvCxnSpPr>
          <p:nvPr/>
        </p:nvCxnSpPr>
        <p:spPr>
          <a:xfrm>
            <a:off x="2376416" y="1402179"/>
            <a:ext cx="1235665" cy="1657"/>
          </a:xfrm>
          <a:prstGeom prst="straightConnector1">
            <a:avLst/>
          </a:prstGeom>
          <a:noFill/>
          <a:ln w="19050" cap="flat" cmpd="sng" algn="ctr">
            <a:solidFill>
              <a:srgbClr val="4472C4"/>
            </a:solidFill>
            <a:prstDash val="solid"/>
            <a:miter lim="800000"/>
            <a:tailEnd type="triangle"/>
          </a:ln>
          <a:effectLst/>
        </p:spPr>
      </p:cxnSp>
      <p:cxnSp>
        <p:nvCxnSpPr>
          <p:cNvPr id="17" name="Straight Arrow Connector 16">
            <a:extLst>
              <a:ext uri="{FF2B5EF4-FFF2-40B4-BE49-F238E27FC236}">
                <a16:creationId xmlns:a16="http://schemas.microsoft.com/office/drawing/2014/main" id="{5370754A-B032-49F2-A58B-BCAB81DE5E6C}"/>
              </a:ext>
            </a:extLst>
          </p:cNvPr>
          <p:cNvCxnSpPr>
            <a:cxnSpLocks/>
            <a:stCxn id="10" idx="3"/>
            <a:endCxn id="14" idx="1"/>
          </p:cNvCxnSpPr>
          <p:nvPr/>
        </p:nvCxnSpPr>
        <p:spPr>
          <a:xfrm>
            <a:off x="2376416" y="1402179"/>
            <a:ext cx="1235664" cy="527166"/>
          </a:xfrm>
          <a:prstGeom prst="straightConnector1">
            <a:avLst/>
          </a:prstGeom>
          <a:noFill/>
          <a:ln w="19050" cap="flat" cmpd="sng" algn="ctr">
            <a:solidFill>
              <a:srgbClr val="4472C4"/>
            </a:solidFill>
            <a:prstDash val="solid"/>
            <a:miter lim="800000"/>
            <a:tailEnd type="triangle"/>
          </a:ln>
          <a:effectLst/>
        </p:spPr>
      </p:cxnSp>
      <p:cxnSp>
        <p:nvCxnSpPr>
          <p:cNvPr id="18" name="Straight Arrow Connector 17">
            <a:extLst>
              <a:ext uri="{FF2B5EF4-FFF2-40B4-BE49-F238E27FC236}">
                <a16:creationId xmlns:a16="http://schemas.microsoft.com/office/drawing/2014/main" id="{CD156EE8-8D4C-4D8F-9A78-58DC77BA1389}"/>
              </a:ext>
            </a:extLst>
          </p:cNvPr>
          <p:cNvCxnSpPr>
            <a:cxnSpLocks/>
            <a:stCxn id="10" idx="3"/>
            <a:endCxn id="15" idx="1"/>
          </p:cNvCxnSpPr>
          <p:nvPr/>
        </p:nvCxnSpPr>
        <p:spPr>
          <a:xfrm>
            <a:off x="2376416" y="1402179"/>
            <a:ext cx="1196391" cy="1578184"/>
          </a:xfrm>
          <a:prstGeom prst="straightConnector1">
            <a:avLst/>
          </a:prstGeom>
          <a:noFill/>
          <a:ln w="19050" cap="flat" cmpd="sng" algn="ctr">
            <a:solidFill>
              <a:srgbClr val="4472C4"/>
            </a:solidFill>
            <a:prstDash val="solid"/>
            <a:miter lim="800000"/>
            <a:tailEnd type="triangle"/>
          </a:ln>
          <a:effectLst/>
        </p:spPr>
      </p:cxnSp>
      <p:cxnSp>
        <p:nvCxnSpPr>
          <p:cNvPr id="19" name="Straight Arrow Connector 18">
            <a:extLst>
              <a:ext uri="{FF2B5EF4-FFF2-40B4-BE49-F238E27FC236}">
                <a16:creationId xmlns:a16="http://schemas.microsoft.com/office/drawing/2014/main" id="{F789707D-286A-4748-8344-8E1864FFC0E3}"/>
              </a:ext>
            </a:extLst>
          </p:cNvPr>
          <p:cNvCxnSpPr>
            <a:cxnSpLocks/>
            <a:stCxn id="11" idx="3"/>
            <a:endCxn id="13" idx="1"/>
          </p:cNvCxnSpPr>
          <p:nvPr/>
        </p:nvCxnSpPr>
        <p:spPr>
          <a:xfrm flipV="1">
            <a:off x="2376415" y="1403836"/>
            <a:ext cx="1235666" cy="525510"/>
          </a:xfrm>
          <a:prstGeom prst="straightConnector1">
            <a:avLst/>
          </a:prstGeom>
          <a:noFill/>
          <a:ln w="19050" cap="flat" cmpd="sng" algn="ctr">
            <a:solidFill>
              <a:srgbClr val="4472C4"/>
            </a:solidFill>
            <a:prstDash val="solid"/>
            <a:miter lim="800000"/>
            <a:tailEnd type="triangle"/>
          </a:ln>
          <a:effectLst/>
        </p:spPr>
      </p:cxnSp>
      <p:cxnSp>
        <p:nvCxnSpPr>
          <p:cNvPr id="20" name="Straight Arrow Connector 19">
            <a:extLst>
              <a:ext uri="{FF2B5EF4-FFF2-40B4-BE49-F238E27FC236}">
                <a16:creationId xmlns:a16="http://schemas.microsoft.com/office/drawing/2014/main" id="{899CBAEB-0F90-4D20-8E1C-4CB59FA96381}"/>
              </a:ext>
            </a:extLst>
          </p:cNvPr>
          <p:cNvCxnSpPr>
            <a:cxnSpLocks/>
            <a:stCxn id="11" idx="3"/>
            <a:endCxn id="14" idx="1"/>
          </p:cNvCxnSpPr>
          <p:nvPr/>
        </p:nvCxnSpPr>
        <p:spPr>
          <a:xfrm flipV="1">
            <a:off x="2376415" y="1929345"/>
            <a:ext cx="1235665" cy="1"/>
          </a:xfrm>
          <a:prstGeom prst="straightConnector1">
            <a:avLst/>
          </a:prstGeom>
          <a:noFill/>
          <a:ln w="19050" cap="flat" cmpd="sng" algn="ctr">
            <a:solidFill>
              <a:srgbClr val="4472C4"/>
            </a:solidFill>
            <a:prstDash val="solid"/>
            <a:miter lim="800000"/>
            <a:tailEnd type="triangle"/>
          </a:ln>
          <a:effectLst/>
        </p:spPr>
      </p:cxnSp>
      <p:cxnSp>
        <p:nvCxnSpPr>
          <p:cNvPr id="21" name="Straight Arrow Connector 20">
            <a:extLst>
              <a:ext uri="{FF2B5EF4-FFF2-40B4-BE49-F238E27FC236}">
                <a16:creationId xmlns:a16="http://schemas.microsoft.com/office/drawing/2014/main" id="{EE966C0B-D667-432E-928E-D66F9B44972D}"/>
              </a:ext>
            </a:extLst>
          </p:cNvPr>
          <p:cNvCxnSpPr>
            <a:cxnSpLocks/>
            <a:stCxn id="11" idx="3"/>
            <a:endCxn id="15" idx="1"/>
          </p:cNvCxnSpPr>
          <p:nvPr/>
        </p:nvCxnSpPr>
        <p:spPr>
          <a:xfrm>
            <a:off x="2376415" y="1929346"/>
            <a:ext cx="1196392" cy="1051017"/>
          </a:xfrm>
          <a:prstGeom prst="straightConnector1">
            <a:avLst/>
          </a:prstGeom>
          <a:noFill/>
          <a:ln w="19050" cap="flat" cmpd="sng" algn="ctr">
            <a:solidFill>
              <a:srgbClr val="4472C4"/>
            </a:solidFill>
            <a:prstDash val="solid"/>
            <a:miter lim="800000"/>
            <a:tailEnd type="triangle"/>
          </a:ln>
          <a:effectLst/>
        </p:spPr>
      </p:cxnSp>
      <p:cxnSp>
        <p:nvCxnSpPr>
          <p:cNvPr id="22" name="Straight Arrow Connector 21">
            <a:extLst>
              <a:ext uri="{FF2B5EF4-FFF2-40B4-BE49-F238E27FC236}">
                <a16:creationId xmlns:a16="http://schemas.microsoft.com/office/drawing/2014/main" id="{64DB2211-70F6-4DC8-9D74-AAF69C8DE999}"/>
              </a:ext>
            </a:extLst>
          </p:cNvPr>
          <p:cNvCxnSpPr>
            <a:cxnSpLocks/>
            <a:stCxn id="12" idx="3"/>
            <a:endCxn id="15" idx="1"/>
          </p:cNvCxnSpPr>
          <p:nvPr/>
        </p:nvCxnSpPr>
        <p:spPr>
          <a:xfrm flipV="1">
            <a:off x="2455753" y="2980363"/>
            <a:ext cx="1117054" cy="3317"/>
          </a:xfrm>
          <a:prstGeom prst="straightConnector1">
            <a:avLst/>
          </a:prstGeom>
          <a:noFill/>
          <a:ln w="19050" cap="flat" cmpd="sng" algn="ctr">
            <a:solidFill>
              <a:srgbClr val="4472C4"/>
            </a:solidFill>
            <a:prstDash val="solid"/>
            <a:miter lim="800000"/>
            <a:tailEnd type="triangle"/>
          </a:ln>
          <a:effectLst/>
        </p:spPr>
      </p:cxnSp>
      <p:cxnSp>
        <p:nvCxnSpPr>
          <p:cNvPr id="23" name="Straight Arrow Connector 22">
            <a:extLst>
              <a:ext uri="{FF2B5EF4-FFF2-40B4-BE49-F238E27FC236}">
                <a16:creationId xmlns:a16="http://schemas.microsoft.com/office/drawing/2014/main" id="{6E82641A-08EC-48A2-A192-A68850E01A24}"/>
              </a:ext>
            </a:extLst>
          </p:cNvPr>
          <p:cNvCxnSpPr>
            <a:cxnSpLocks/>
            <a:stCxn id="12" idx="3"/>
            <a:endCxn id="14" idx="1"/>
          </p:cNvCxnSpPr>
          <p:nvPr/>
        </p:nvCxnSpPr>
        <p:spPr>
          <a:xfrm flipV="1">
            <a:off x="2455753" y="1929345"/>
            <a:ext cx="1156327" cy="1054335"/>
          </a:xfrm>
          <a:prstGeom prst="straightConnector1">
            <a:avLst/>
          </a:prstGeom>
          <a:noFill/>
          <a:ln w="19050" cap="flat" cmpd="sng" algn="ctr">
            <a:solidFill>
              <a:srgbClr val="4472C4"/>
            </a:solidFill>
            <a:prstDash val="solid"/>
            <a:miter lim="800000"/>
            <a:tailEnd type="triangle"/>
          </a:ln>
          <a:effectLst/>
        </p:spPr>
      </p:cxnSp>
      <p:cxnSp>
        <p:nvCxnSpPr>
          <p:cNvPr id="24" name="Straight Arrow Connector 23">
            <a:extLst>
              <a:ext uri="{FF2B5EF4-FFF2-40B4-BE49-F238E27FC236}">
                <a16:creationId xmlns:a16="http://schemas.microsoft.com/office/drawing/2014/main" id="{EA076981-5153-4C82-9F0C-63A6219B0D81}"/>
              </a:ext>
            </a:extLst>
          </p:cNvPr>
          <p:cNvCxnSpPr>
            <a:cxnSpLocks/>
            <a:stCxn id="12" idx="3"/>
            <a:endCxn id="13" idx="1"/>
          </p:cNvCxnSpPr>
          <p:nvPr/>
        </p:nvCxnSpPr>
        <p:spPr>
          <a:xfrm flipV="1">
            <a:off x="2455753" y="1403836"/>
            <a:ext cx="1156328" cy="1579844"/>
          </a:xfrm>
          <a:prstGeom prst="straightConnector1">
            <a:avLst/>
          </a:prstGeom>
          <a:noFill/>
          <a:ln w="19050" cap="flat" cmpd="sng" algn="ctr">
            <a:solidFill>
              <a:srgbClr val="4472C4"/>
            </a:solidFill>
            <a:prstDash val="solid"/>
            <a:miter lim="800000"/>
            <a:tailEnd type="triangle"/>
          </a:ln>
          <a:effectLst/>
        </p:spPr>
      </p:cxnSp>
      <p:sp>
        <p:nvSpPr>
          <p:cNvPr id="25" name="TextBox 24">
            <a:extLst>
              <a:ext uri="{FF2B5EF4-FFF2-40B4-BE49-F238E27FC236}">
                <a16:creationId xmlns:a16="http://schemas.microsoft.com/office/drawing/2014/main" id="{01E258AD-FD0F-46F9-801C-574251F5356B}"/>
              </a:ext>
            </a:extLst>
          </p:cNvPr>
          <p:cNvSpPr txBox="1"/>
          <p:nvPr/>
        </p:nvSpPr>
        <p:spPr>
          <a:xfrm>
            <a:off x="99187" y="2076636"/>
            <a:ext cx="1111971" cy="276999"/>
          </a:xfrm>
          <a:prstGeom prst="rect">
            <a:avLst/>
          </a:prstGeom>
          <a:noFill/>
          <a:ln w="19050">
            <a:noFill/>
          </a:ln>
        </p:spPr>
        <p:txBody>
          <a:bodyPr wrap="none" rtlCol="0">
            <a:spAutoFit/>
          </a:bodyPr>
          <a:lstStyle/>
          <a:p>
            <a:pPr algn="ctr"/>
            <a:r>
              <a:rPr lang="en-IN" sz="1200" dirty="0">
                <a:solidFill>
                  <a:srgbClr val="203864"/>
                </a:solidFill>
              </a:rPr>
              <a:t>132 Symptoms</a:t>
            </a:r>
          </a:p>
        </p:txBody>
      </p:sp>
      <p:sp>
        <p:nvSpPr>
          <p:cNvPr id="26" name="TextBox 25">
            <a:extLst>
              <a:ext uri="{FF2B5EF4-FFF2-40B4-BE49-F238E27FC236}">
                <a16:creationId xmlns:a16="http://schemas.microsoft.com/office/drawing/2014/main" id="{72FC4A58-3A49-4D03-9A06-3E6B77DDEDD4}"/>
              </a:ext>
            </a:extLst>
          </p:cNvPr>
          <p:cNvSpPr txBox="1"/>
          <p:nvPr/>
        </p:nvSpPr>
        <p:spPr>
          <a:xfrm>
            <a:off x="4780146" y="2076636"/>
            <a:ext cx="917239" cy="276999"/>
          </a:xfrm>
          <a:prstGeom prst="rect">
            <a:avLst/>
          </a:prstGeom>
          <a:noFill/>
          <a:ln w="19050">
            <a:noFill/>
          </a:ln>
        </p:spPr>
        <p:txBody>
          <a:bodyPr wrap="none" rtlCol="0">
            <a:spAutoFit/>
          </a:bodyPr>
          <a:lstStyle/>
          <a:p>
            <a:pPr algn="ctr"/>
            <a:r>
              <a:rPr lang="en-IN" sz="1200" dirty="0">
                <a:solidFill>
                  <a:srgbClr val="203864"/>
                </a:solidFill>
              </a:rPr>
              <a:t>41 Diseases</a:t>
            </a:r>
          </a:p>
        </p:txBody>
      </p:sp>
      <p:sp>
        <p:nvSpPr>
          <p:cNvPr id="27" name="TextBox 26">
            <a:extLst>
              <a:ext uri="{FF2B5EF4-FFF2-40B4-BE49-F238E27FC236}">
                <a16:creationId xmlns:a16="http://schemas.microsoft.com/office/drawing/2014/main" id="{B44831F7-A655-48E4-AFBD-20AA32F10870}"/>
              </a:ext>
            </a:extLst>
          </p:cNvPr>
          <p:cNvSpPr txBox="1"/>
          <p:nvPr/>
        </p:nvSpPr>
        <p:spPr>
          <a:xfrm>
            <a:off x="2381921" y="3211021"/>
            <a:ext cx="1185388" cy="276999"/>
          </a:xfrm>
          <a:prstGeom prst="rect">
            <a:avLst/>
          </a:prstGeom>
          <a:noFill/>
          <a:ln w="19050">
            <a:noFill/>
          </a:ln>
        </p:spPr>
        <p:txBody>
          <a:bodyPr wrap="none" rtlCol="0">
            <a:spAutoFit/>
          </a:bodyPr>
          <a:lstStyle/>
          <a:p>
            <a:pPr algn="ctr"/>
            <a:r>
              <a:rPr lang="en-IN" sz="1200" b="1" dirty="0">
                <a:solidFill>
                  <a:srgbClr val="203864"/>
                </a:solidFill>
              </a:rPr>
              <a:t>Many-To-Many</a:t>
            </a:r>
          </a:p>
        </p:txBody>
      </p:sp>
      <p:sp>
        <p:nvSpPr>
          <p:cNvPr id="28" name="TextBox 27">
            <a:extLst>
              <a:ext uri="{FF2B5EF4-FFF2-40B4-BE49-F238E27FC236}">
                <a16:creationId xmlns:a16="http://schemas.microsoft.com/office/drawing/2014/main" id="{2C520D47-AD87-4DFB-8CA2-85172F740C11}"/>
              </a:ext>
            </a:extLst>
          </p:cNvPr>
          <p:cNvSpPr txBox="1"/>
          <p:nvPr/>
        </p:nvSpPr>
        <p:spPr>
          <a:xfrm>
            <a:off x="1758550" y="2326805"/>
            <a:ext cx="300083" cy="276999"/>
          </a:xfrm>
          <a:prstGeom prst="rect">
            <a:avLst/>
          </a:prstGeom>
          <a:noFill/>
          <a:ln w="19050">
            <a:noFill/>
          </a:ln>
        </p:spPr>
        <p:txBody>
          <a:bodyPr wrap="none" rtlCol="0">
            <a:spAutoFit/>
          </a:bodyPr>
          <a:lstStyle/>
          <a:p>
            <a:pPr algn="ctr"/>
            <a:r>
              <a:rPr lang="en-IN" sz="1200" dirty="0">
                <a:solidFill>
                  <a:srgbClr val="203864"/>
                </a:solidFill>
              </a:rPr>
              <a:t>…</a:t>
            </a:r>
          </a:p>
        </p:txBody>
      </p:sp>
      <p:sp>
        <p:nvSpPr>
          <p:cNvPr id="29" name="TextBox 28">
            <a:extLst>
              <a:ext uri="{FF2B5EF4-FFF2-40B4-BE49-F238E27FC236}">
                <a16:creationId xmlns:a16="http://schemas.microsoft.com/office/drawing/2014/main" id="{7BAB228A-1F33-4C24-A7CB-6DDD06EB00A0}"/>
              </a:ext>
            </a:extLst>
          </p:cNvPr>
          <p:cNvSpPr txBox="1"/>
          <p:nvPr/>
        </p:nvSpPr>
        <p:spPr>
          <a:xfrm>
            <a:off x="3871767" y="2325146"/>
            <a:ext cx="335349" cy="276999"/>
          </a:xfrm>
          <a:prstGeom prst="rect">
            <a:avLst/>
          </a:prstGeom>
          <a:noFill/>
          <a:ln w="19050">
            <a:noFill/>
          </a:ln>
        </p:spPr>
        <p:txBody>
          <a:bodyPr wrap="none" rtlCol="0">
            <a:spAutoFit/>
          </a:bodyPr>
          <a:lstStyle/>
          <a:p>
            <a:pPr algn="ctr"/>
            <a:r>
              <a:rPr lang="en-IN" sz="1200" dirty="0">
                <a:solidFill>
                  <a:srgbClr val="203864"/>
                </a:solidFill>
              </a:rPr>
              <a:t>… </a:t>
            </a:r>
          </a:p>
        </p:txBody>
      </p:sp>
      <p:sp>
        <p:nvSpPr>
          <p:cNvPr id="30" name="TextBox 29">
            <a:extLst>
              <a:ext uri="{FF2B5EF4-FFF2-40B4-BE49-F238E27FC236}">
                <a16:creationId xmlns:a16="http://schemas.microsoft.com/office/drawing/2014/main" id="{877821AF-1D0D-4A58-A100-0D6DCB019D26}"/>
              </a:ext>
            </a:extLst>
          </p:cNvPr>
          <p:cNvSpPr txBox="1"/>
          <p:nvPr/>
        </p:nvSpPr>
        <p:spPr>
          <a:xfrm>
            <a:off x="6040646" y="1267888"/>
            <a:ext cx="819455"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Disease_1</a:t>
            </a:r>
          </a:p>
        </p:txBody>
      </p:sp>
      <p:sp>
        <p:nvSpPr>
          <p:cNvPr id="31" name="TextBox 30">
            <a:extLst>
              <a:ext uri="{FF2B5EF4-FFF2-40B4-BE49-F238E27FC236}">
                <a16:creationId xmlns:a16="http://schemas.microsoft.com/office/drawing/2014/main" id="{C00BB685-4C03-44EC-A270-BE1AE2AD9811}"/>
              </a:ext>
            </a:extLst>
          </p:cNvPr>
          <p:cNvSpPr txBox="1"/>
          <p:nvPr/>
        </p:nvSpPr>
        <p:spPr>
          <a:xfrm>
            <a:off x="6040645" y="1795055"/>
            <a:ext cx="819455"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Disease_2</a:t>
            </a:r>
          </a:p>
        </p:txBody>
      </p:sp>
      <p:sp>
        <p:nvSpPr>
          <p:cNvPr id="32" name="TextBox 31">
            <a:extLst>
              <a:ext uri="{FF2B5EF4-FFF2-40B4-BE49-F238E27FC236}">
                <a16:creationId xmlns:a16="http://schemas.microsoft.com/office/drawing/2014/main" id="{AE8358A4-4AE9-4847-BBDF-AB9A851722BE}"/>
              </a:ext>
            </a:extLst>
          </p:cNvPr>
          <p:cNvSpPr txBox="1"/>
          <p:nvPr/>
        </p:nvSpPr>
        <p:spPr>
          <a:xfrm>
            <a:off x="6300328" y="2322222"/>
            <a:ext cx="300083" cy="276999"/>
          </a:xfrm>
          <a:prstGeom prst="rect">
            <a:avLst/>
          </a:prstGeom>
          <a:noFill/>
          <a:ln w="19050">
            <a:noFill/>
          </a:ln>
        </p:spPr>
        <p:txBody>
          <a:bodyPr wrap="none" rtlCol="0">
            <a:spAutoFit/>
          </a:bodyPr>
          <a:lstStyle/>
          <a:p>
            <a:pPr algn="ctr" defTabSz="914400"/>
            <a:r>
              <a:rPr lang="en-IN" sz="1200" dirty="0">
                <a:solidFill>
                  <a:srgbClr val="203864"/>
                </a:solidFill>
                <a:latin typeface="Calibri" panose="020F0502020204030204"/>
              </a:rPr>
              <a:t>…</a:t>
            </a:r>
          </a:p>
        </p:txBody>
      </p:sp>
      <p:sp>
        <p:nvSpPr>
          <p:cNvPr id="33" name="TextBox 32">
            <a:extLst>
              <a:ext uri="{FF2B5EF4-FFF2-40B4-BE49-F238E27FC236}">
                <a16:creationId xmlns:a16="http://schemas.microsoft.com/office/drawing/2014/main" id="{AF7D14AE-EC1D-4C38-AE6E-AFCEB6AFDD29}"/>
              </a:ext>
            </a:extLst>
          </p:cNvPr>
          <p:cNvSpPr txBox="1"/>
          <p:nvPr/>
        </p:nvSpPr>
        <p:spPr>
          <a:xfrm>
            <a:off x="6002162" y="2849389"/>
            <a:ext cx="898003"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Disease_41</a:t>
            </a:r>
          </a:p>
        </p:txBody>
      </p:sp>
      <p:sp>
        <p:nvSpPr>
          <p:cNvPr id="34" name="TextBox 33">
            <a:extLst>
              <a:ext uri="{FF2B5EF4-FFF2-40B4-BE49-F238E27FC236}">
                <a16:creationId xmlns:a16="http://schemas.microsoft.com/office/drawing/2014/main" id="{5C83DA83-5C08-41B2-972B-9B7C75687D76}"/>
              </a:ext>
            </a:extLst>
          </p:cNvPr>
          <p:cNvSpPr txBox="1"/>
          <p:nvPr/>
        </p:nvSpPr>
        <p:spPr>
          <a:xfrm>
            <a:off x="8114585" y="1510176"/>
            <a:ext cx="933269"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Specialty_1 </a:t>
            </a:r>
          </a:p>
        </p:txBody>
      </p:sp>
      <p:sp>
        <p:nvSpPr>
          <p:cNvPr id="35" name="TextBox 34">
            <a:extLst>
              <a:ext uri="{FF2B5EF4-FFF2-40B4-BE49-F238E27FC236}">
                <a16:creationId xmlns:a16="http://schemas.microsoft.com/office/drawing/2014/main" id="{E79F1988-69B6-4BD3-ABA1-0AF42DB252D8}"/>
              </a:ext>
            </a:extLst>
          </p:cNvPr>
          <p:cNvSpPr txBox="1"/>
          <p:nvPr/>
        </p:nvSpPr>
        <p:spPr>
          <a:xfrm>
            <a:off x="8115135" y="2591865"/>
            <a:ext cx="933269"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Specialty_9 </a:t>
            </a:r>
          </a:p>
        </p:txBody>
      </p:sp>
      <p:cxnSp>
        <p:nvCxnSpPr>
          <p:cNvPr id="36" name="Straight Arrow Connector 35">
            <a:extLst>
              <a:ext uri="{FF2B5EF4-FFF2-40B4-BE49-F238E27FC236}">
                <a16:creationId xmlns:a16="http://schemas.microsoft.com/office/drawing/2014/main" id="{ECE8B387-DB42-45E7-AD74-945B668C0BB8}"/>
              </a:ext>
            </a:extLst>
          </p:cNvPr>
          <p:cNvCxnSpPr>
            <a:cxnSpLocks/>
            <a:stCxn id="30" idx="3"/>
            <a:endCxn id="34" idx="1"/>
          </p:cNvCxnSpPr>
          <p:nvPr/>
        </p:nvCxnSpPr>
        <p:spPr>
          <a:xfrm>
            <a:off x="6860101" y="1406388"/>
            <a:ext cx="1254484" cy="242288"/>
          </a:xfrm>
          <a:prstGeom prst="straightConnector1">
            <a:avLst/>
          </a:prstGeom>
          <a:noFill/>
          <a:ln w="19050" cap="flat" cmpd="sng" algn="ctr">
            <a:solidFill>
              <a:srgbClr val="4472C4"/>
            </a:solidFill>
            <a:prstDash val="solid"/>
            <a:miter lim="800000"/>
            <a:tailEnd type="triangle"/>
          </a:ln>
          <a:effectLst/>
        </p:spPr>
      </p:cxnSp>
      <p:cxnSp>
        <p:nvCxnSpPr>
          <p:cNvPr id="37" name="Straight Arrow Connector 36">
            <a:extLst>
              <a:ext uri="{FF2B5EF4-FFF2-40B4-BE49-F238E27FC236}">
                <a16:creationId xmlns:a16="http://schemas.microsoft.com/office/drawing/2014/main" id="{7BAC5864-E28F-4870-A51C-E16DCC5DC508}"/>
              </a:ext>
            </a:extLst>
          </p:cNvPr>
          <p:cNvCxnSpPr>
            <a:cxnSpLocks/>
            <a:stCxn id="31" idx="3"/>
            <a:endCxn id="35" idx="1"/>
          </p:cNvCxnSpPr>
          <p:nvPr/>
        </p:nvCxnSpPr>
        <p:spPr>
          <a:xfrm>
            <a:off x="6860100" y="1933555"/>
            <a:ext cx="1255035" cy="796810"/>
          </a:xfrm>
          <a:prstGeom prst="straightConnector1">
            <a:avLst/>
          </a:prstGeom>
          <a:noFill/>
          <a:ln w="19050" cap="flat" cmpd="sng" algn="ctr">
            <a:solidFill>
              <a:srgbClr val="4472C4"/>
            </a:solidFill>
            <a:prstDash val="solid"/>
            <a:miter lim="800000"/>
            <a:tailEnd type="triangle"/>
          </a:ln>
          <a:effectLst/>
        </p:spPr>
      </p:cxnSp>
      <p:cxnSp>
        <p:nvCxnSpPr>
          <p:cNvPr id="38" name="Straight Arrow Connector 37">
            <a:extLst>
              <a:ext uri="{FF2B5EF4-FFF2-40B4-BE49-F238E27FC236}">
                <a16:creationId xmlns:a16="http://schemas.microsoft.com/office/drawing/2014/main" id="{36FC22B0-0BD8-4678-B019-9AE71E8B82C0}"/>
              </a:ext>
            </a:extLst>
          </p:cNvPr>
          <p:cNvCxnSpPr>
            <a:cxnSpLocks/>
            <a:stCxn id="33" idx="3"/>
            <a:endCxn id="34" idx="1"/>
          </p:cNvCxnSpPr>
          <p:nvPr/>
        </p:nvCxnSpPr>
        <p:spPr>
          <a:xfrm flipV="1">
            <a:off x="6900165" y="1648676"/>
            <a:ext cx="1214420" cy="1339213"/>
          </a:xfrm>
          <a:prstGeom prst="straightConnector1">
            <a:avLst/>
          </a:prstGeom>
          <a:noFill/>
          <a:ln w="19050" cap="flat" cmpd="sng" algn="ctr">
            <a:solidFill>
              <a:srgbClr val="4472C4"/>
            </a:solidFill>
            <a:prstDash val="solid"/>
            <a:miter lim="800000"/>
            <a:tailEnd type="triangle"/>
          </a:ln>
          <a:effectLst/>
        </p:spPr>
      </p:cxnSp>
      <p:sp>
        <p:nvSpPr>
          <p:cNvPr id="39" name="TextBox 38">
            <a:extLst>
              <a:ext uri="{FF2B5EF4-FFF2-40B4-BE49-F238E27FC236}">
                <a16:creationId xmlns:a16="http://schemas.microsoft.com/office/drawing/2014/main" id="{E5E477D7-6AE3-4A32-9F04-5DD61951405A}"/>
              </a:ext>
            </a:extLst>
          </p:cNvPr>
          <p:cNvSpPr txBox="1"/>
          <p:nvPr/>
        </p:nvSpPr>
        <p:spPr>
          <a:xfrm>
            <a:off x="8375388" y="2059292"/>
            <a:ext cx="300083" cy="276999"/>
          </a:xfrm>
          <a:prstGeom prst="rect">
            <a:avLst/>
          </a:prstGeom>
          <a:noFill/>
          <a:ln w="19050">
            <a:noFill/>
          </a:ln>
        </p:spPr>
        <p:txBody>
          <a:bodyPr wrap="none" rtlCol="0">
            <a:spAutoFit/>
          </a:bodyPr>
          <a:lstStyle/>
          <a:p>
            <a:pPr algn="ctr" defTabSz="914400"/>
            <a:r>
              <a:rPr lang="en-IN" sz="1200" dirty="0">
                <a:solidFill>
                  <a:srgbClr val="203864"/>
                </a:solidFill>
                <a:latin typeface="Calibri" panose="020F0502020204030204"/>
              </a:rPr>
              <a:t>…</a:t>
            </a:r>
          </a:p>
        </p:txBody>
      </p:sp>
      <p:sp>
        <p:nvSpPr>
          <p:cNvPr id="40" name="TextBox 39">
            <a:extLst>
              <a:ext uri="{FF2B5EF4-FFF2-40B4-BE49-F238E27FC236}">
                <a16:creationId xmlns:a16="http://schemas.microsoft.com/office/drawing/2014/main" id="{664C52CE-97E1-4543-BB68-409FDDE9DABD}"/>
              </a:ext>
            </a:extLst>
          </p:cNvPr>
          <p:cNvSpPr txBox="1"/>
          <p:nvPr/>
        </p:nvSpPr>
        <p:spPr>
          <a:xfrm>
            <a:off x="6938358" y="3211021"/>
            <a:ext cx="1087157" cy="276999"/>
          </a:xfrm>
          <a:prstGeom prst="rect">
            <a:avLst/>
          </a:prstGeom>
          <a:noFill/>
          <a:ln w="19050">
            <a:noFill/>
          </a:ln>
        </p:spPr>
        <p:txBody>
          <a:bodyPr wrap="none" rtlCol="0">
            <a:spAutoFit/>
          </a:bodyPr>
          <a:lstStyle/>
          <a:p>
            <a:pPr algn="ctr" defTabSz="914400"/>
            <a:r>
              <a:rPr lang="en-IN" sz="1200" b="1" dirty="0">
                <a:solidFill>
                  <a:srgbClr val="203864"/>
                </a:solidFill>
                <a:latin typeface="Calibri" panose="020F0502020204030204"/>
              </a:rPr>
              <a:t>Many-To-One</a:t>
            </a:r>
          </a:p>
        </p:txBody>
      </p:sp>
      <p:sp>
        <p:nvSpPr>
          <p:cNvPr id="41" name="TextBox 40">
            <a:extLst>
              <a:ext uri="{FF2B5EF4-FFF2-40B4-BE49-F238E27FC236}">
                <a16:creationId xmlns:a16="http://schemas.microsoft.com/office/drawing/2014/main" id="{99C6F51A-3C36-48FA-9226-725F37C81984}"/>
              </a:ext>
            </a:extLst>
          </p:cNvPr>
          <p:cNvSpPr txBox="1"/>
          <p:nvPr/>
        </p:nvSpPr>
        <p:spPr>
          <a:xfrm>
            <a:off x="10344175" y="1254525"/>
            <a:ext cx="1572675" cy="2123658"/>
          </a:xfrm>
          <a:prstGeom prst="rect">
            <a:avLst/>
          </a:prstGeom>
          <a:noFill/>
          <a:ln w="19050">
            <a:solidFill>
              <a:srgbClr val="203864"/>
            </a:solidFill>
          </a:ln>
        </p:spPr>
        <p:txBody>
          <a:bodyPr wrap="none" rtlCol="0">
            <a:spAutoFit/>
          </a:bodyPr>
          <a:lstStyle/>
          <a:p>
            <a:pPr algn="ctr" defTabSz="914400"/>
            <a:r>
              <a:rPr lang="en-IN" sz="1200" b="1" dirty="0">
                <a:solidFill>
                  <a:srgbClr val="203864"/>
                </a:solidFill>
                <a:latin typeface="Calibri" panose="020F0502020204030204"/>
              </a:rPr>
              <a:t>Specialties</a:t>
            </a:r>
          </a:p>
          <a:p>
            <a:pPr algn="ctr" defTabSz="914400"/>
            <a:endParaRPr lang="en-IN" sz="1200" b="1" dirty="0">
              <a:solidFill>
                <a:srgbClr val="203864"/>
              </a:solidFill>
              <a:latin typeface="Calibri" panose="020F0502020204030204"/>
            </a:endParaRPr>
          </a:p>
          <a:p>
            <a:pPr algn="ctr" defTabSz="914400"/>
            <a:r>
              <a:rPr lang="en-IN" sz="1200" dirty="0">
                <a:solidFill>
                  <a:srgbClr val="203864"/>
                </a:solidFill>
                <a:latin typeface="Calibri" panose="020F0502020204030204"/>
              </a:rPr>
              <a:t> Allergists</a:t>
            </a:r>
          </a:p>
          <a:p>
            <a:pPr algn="ctr" defTabSz="914400"/>
            <a:r>
              <a:rPr lang="en-IN" sz="1200" dirty="0">
                <a:solidFill>
                  <a:srgbClr val="203864"/>
                </a:solidFill>
                <a:latin typeface="Calibri" panose="020F0502020204030204"/>
              </a:rPr>
              <a:t>Cardiac Surgeons</a:t>
            </a:r>
          </a:p>
          <a:p>
            <a:pPr algn="ctr" defTabSz="914400"/>
            <a:r>
              <a:rPr lang="en-IN" sz="1200" dirty="0">
                <a:solidFill>
                  <a:srgbClr val="203864"/>
                </a:solidFill>
                <a:latin typeface="Calibri" panose="020F0502020204030204"/>
              </a:rPr>
              <a:t>Dermatologists</a:t>
            </a:r>
          </a:p>
          <a:p>
            <a:pPr algn="ctr" defTabSz="914400"/>
            <a:r>
              <a:rPr lang="en-IN" sz="1200" dirty="0">
                <a:solidFill>
                  <a:srgbClr val="203864"/>
                </a:solidFill>
                <a:latin typeface="Calibri" panose="020F0502020204030204"/>
              </a:rPr>
              <a:t>Endocrinologists</a:t>
            </a:r>
          </a:p>
          <a:p>
            <a:pPr algn="ctr" defTabSz="914400"/>
            <a:r>
              <a:rPr lang="en-IN" sz="1200" dirty="0">
                <a:solidFill>
                  <a:srgbClr val="203864"/>
                </a:solidFill>
                <a:latin typeface="Calibri" panose="020F0502020204030204"/>
              </a:rPr>
              <a:t>Gastroenterologists</a:t>
            </a:r>
          </a:p>
          <a:p>
            <a:pPr algn="ctr" defTabSz="914400"/>
            <a:r>
              <a:rPr lang="en-IN" sz="1200" dirty="0">
                <a:solidFill>
                  <a:srgbClr val="203864"/>
                </a:solidFill>
                <a:latin typeface="Calibri" panose="020F0502020204030204"/>
              </a:rPr>
              <a:t>Neurologists</a:t>
            </a:r>
          </a:p>
          <a:p>
            <a:pPr algn="ctr" defTabSz="914400"/>
            <a:r>
              <a:rPr lang="en-IN" sz="1200" dirty="0">
                <a:solidFill>
                  <a:srgbClr val="203864"/>
                </a:solidFill>
                <a:latin typeface="Calibri" panose="020F0502020204030204"/>
              </a:rPr>
              <a:t>Orthopaedic Surgeons</a:t>
            </a:r>
          </a:p>
          <a:p>
            <a:pPr algn="ctr" defTabSz="914400"/>
            <a:r>
              <a:rPr lang="en-IN" sz="1200" dirty="0">
                <a:solidFill>
                  <a:srgbClr val="203864"/>
                </a:solidFill>
                <a:latin typeface="Calibri" panose="020F0502020204030204"/>
              </a:rPr>
              <a:t>Physicians</a:t>
            </a:r>
          </a:p>
          <a:p>
            <a:pPr algn="ctr" defTabSz="914400"/>
            <a:r>
              <a:rPr lang="en-IN" sz="1200" dirty="0">
                <a:solidFill>
                  <a:srgbClr val="203864"/>
                </a:solidFill>
                <a:latin typeface="Calibri" panose="020F0502020204030204"/>
              </a:rPr>
              <a:t>Pulmonologists</a:t>
            </a:r>
          </a:p>
        </p:txBody>
      </p:sp>
      <p:sp>
        <p:nvSpPr>
          <p:cNvPr id="42" name="TextBox 41">
            <a:extLst>
              <a:ext uri="{FF2B5EF4-FFF2-40B4-BE49-F238E27FC236}">
                <a16:creationId xmlns:a16="http://schemas.microsoft.com/office/drawing/2014/main" id="{0C149E79-9885-491A-91B3-9E68CCFFDD30}"/>
              </a:ext>
            </a:extLst>
          </p:cNvPr>
          <p:cNvSpPr txBox="1"/>
          <p:nvPr/>
        </p:nvSpPr>
        <p:spPr>
          <a:xfrm>
            <a:off x="9210029" y="2005993"/>
            <a:ext cx="960519" cy="276999"/>
          </a:xfrm>
          <a:prstGeom prst="rect">
            <a:avLst/>
          </a:prstGeom>
          <a:noFill/>
          <a:ln w="19050">
            <a:noFill/>
          </a:ln>
        </p:spPr>
        <p:txBody>
          <a:bodyPr wrap="none" rtlCol="0">
            <a:spAutoFit/>
          </a:bodyPr>
          <a:lstStyle/>
          <a:p>
            <a:pPr algn="ctr" defTabSz="914400"/>
            <a:r>
              <a:rPr lang="en-IN" sz="1200" dirty="0">
                <a:solidFill>
                  <a:srgbClr val="203864"/>
                </a:solidFill>
                <a:latin typeface="Calibri" panose="020F0502020204030204"/>
              </a:rPr>
              <a:t>9 Specialties</a:t>
            </a:r>
          </a:p>
        </p:txBody>
      </p:sp>
      <p:graphicFrame>
        <p:nvGraphicFramePr>
          <p:cNvPr id="45" name="Chart 44">
            <a:extLst>
              <a:ext uri="{FF2B5EF4-FFF2-40B4-BE49-F238E27FC236}">
                <a16:creationId xmlns:a16="http://schemas.microsoft.com/office/drawing/2014/main" id="{9DA725BA-0EDB-4137-85F5-55A7F0B2D67B}"/>
              </a:ext>
            </a:extLst>
          </p:cNvPr>
          <p:cNvGraphicFramePr/>
          <p:nvPr>
            <p:extLst>
              <p:ext uri="{D42A27DB-BD31-4B8C-83A1-F6EECF244321}">
                <p14:modId xmlns:p14="http://schemas.microsoft.com/office/powerpoint/2010/main" val="3668873253"/>
              </p:ext>
            </p:extLst>
          </p:nvPr>
        </p:nvGraphicFramePr>
        <p:xfrm>
          <a:off x="2858475" y="3807984"/>
          <a:ext cx="3120304" cy="23905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6" name="Chart 45">
            <a:extLst>
              <a:ext uri="{FF2B5EF4-FFF2-40B4-BE49-F238E27FC236}">
                <a16:creationId xmlns:a16="http://schemas.microsoft.com/office/drawing/2014/main" id="{9B295FB3-1F6B-4988-AC0A-5FFA6A318911}"/>
              </a:ext>
            </a:extLst>
          </p:cNvPr>
          <p:cNvGraphicFramePr>
            <a:graphicFrameLocks/>
          </p:cNvGraphicFramePr>
          <p:nvPr>
            <p:extLst>
              <p:ext uri="{D42A27DB-BD31-4B8C-83A1-F6EECF244321}">
                <p14:modId xmlns:p14="http://schemas.microsoft.com/office/powerpoint/2010/main" val="601756621"/>
              </p:ext>
            </p:extLst>
          </p:nvPr>
        </p:nvGraphicFramePr>
        <p:xfrm>
          <a:off x="22110" y="3824994"/>
          <a:ext cx="3121200" cy="2390400"/>
        </p:xfrm>
        <a:graphic>
          <a:graphicData uri="http://schemas.openxmlformats.org/drawingml/2006/chart">
            <c:chart xmlns:c="http://schemas.openxmlformats.org/drawingml/2006/chart" xmlns:r="http://schemas.openxmlformats.org/officeDocument/2006/relationships" r:id="rId3"/>
          </a:graphicData>
        </a:graphic>
      </p:graphicFrame>
      <p:sp>
        <p:nvSpPr>
          <p:cNvPr id="59" name="TextBox 58">
            <a:extLst>
              <a:ext uri="{FF2B5EF4-FFF2-40B4-BE49-F238E27FC236}">
                <a16:creationId xmlns:a16="http://schemas.microsoft.com/office/drawing/2014/main" id="{956A321D-98E3-436E-A367-2A42DF7CC8BD}"/>
              </a:ext>
            </a:extLst>
          </p:cNvPr>
          <p:cNvSpPr txBox="1"/>
          <p:nvPr/>
        </p:nvSpPr>
        <p:spPr>
          <a:xfrm>
            <a:off x="6910183" y="4066782"/>
            <a:ext cx="932628"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Weight Loss</a:t>
            </a:r>
          </a:p>
        </p:txBody>
      </p:sp>
      <p:sp>
        <p:nvSpPr>
          <p:cNvPr id="60" name="TextBox 59">
            <a:extLst>
              <a:ext uri="{FF2B5EF4-FFF2-40B4-BE49-F238E27FC236}">
                <a16:creationId xmlns:a16="http://schemas.microsoft.com/office/drawing/2014/main" id="{918BE613-D54A-4443-8473-43BFA23264C3}"/>
              </a:ext>
            </a:extLst>
          </p:cNvPr>
          <p:cNvSpPr txBox="1"/>
          <p:nvPr/>
        </p:nvSpPr>
        <p:spPr>
          <a:xfrm>
            <a:off x="6953782" y="4593949"/>
            <a:ext cx="845424"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High Fever</a:t>
            </a:r>
          </a:p>
        </p:txBody>
      </p:sp>
      <p:sp>
        <p:nvSpPr>
          <p:cNvPr id="61" name="TextBox 60">
            <a:extLst>
              <a:ext uri="{FF2B5EF4-FFF2-40B4-BE49-F238E27FC236}">
                <a16:creationId xmlns:a16="http://schemas.microsoft.com/office/drawing/2014/main" id="{A074CFCF-95D4-4B55-80A8-F722459919DB}"/>
              </a:ext>
            </a:extLst>
          </p:cNvPr>
          <p:cNvSpPr txBox="1"/>
          <p:nvPr/>
        </p:nvSpPr>
        <p:spPr>
          <a:xfrm>
            <a:off x="6949122" y="5648283"/>
            <a:ext cx="856325"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Dark Urine</a:t>
            </a:r>
          </a:p>
        </p:txBody>
      </p:sp>
      <p:sp>
        <p:nvSpPr>
          <p:cNvPr id="62" name="TextBox 61">
            <a:extLst>
              <a:ext uri="{FF2B5EF4-FFF2-40B4-BE49-F238E27FC236}">
                <a16:creationId xmlns:a16="http://schemas.microsoft.com/office/drawing/2014/main" id="{DD953DBF-1EEC-4FA2-805E-83D566D5B3C0}"/>
              </a:ext>
            </a:extLst>
          </p:cNvPr>
          <p:cNvSpPr txBox="1"/>
          <p:nvPr/>
        </p:nvSpPr>
        <p:spPr>
          <a:xfrm>
            <a:off x="6848336" y="5117110"/>
            <a:ext cx="1056316"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Yellowish Skin</a:t>
            </a:r>
          </a:p>
        </p:txBody>
      </p:sp>
      <p:sp>
        <p:nvSpPr>
          <p:cNvPr id="63" name="TextBox 62">
            <a:extLst>
              <a:ext uri="{FF2B5EF4-FFF2-40B4-BE49-F238E27FC236}">
                <a16:creationId xmlns:a16="http://schemas.microsoft.com/office/drawing/2014/main" id="{C221CA89-A1FE-41FA-AC3D-7B71E72B88DF}"/>
              </a:ext>
            </a:extLst>
          </p:cNvPr>
          <p:cNvSpPr txBox="1"/>
          <p:nvPr/>
        </p:nvSpPr>
        <p:spPr>
          <a:xfrm>
            <a:off x="9133614" y="4834869"/>
            <a:ext cx="761747"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Jaundice </a:t>
            </a:r>
          </a:p>
        </p:txBody>
      </p:sp>
      <p:cxnSp>
        <p:nvCxnSpPr>
          <p:cNvPr id="64" name="Straight Arrow Connector 63">
            <a:extLst>
              <a:ext uri="{FF2B5EF4-FFF2-40B4-BE49-F238E27FC236}">
                <a16:creationId xmlns:a16="http://schemas.microsoft.com/office/drawing/2014/main" id="{40F24B2B-2F46-4EC7-A5C8-75DCD593F1F3}"/>
              </a:ext>
            </a:extLst>
          </p:cNvPr>
          <p:cNvCxnSpPr>
            <a:cxnSpLocks/>
            <a:stCxn id="59" idx="3"/>
            <a:endCxn id="63" idx="1"/>
          </p:cNvCxnSpPr>
          <p:nvPr/>
        </p:nvCxnSpPr>
        <p:spPr>
          <a:xfrm>
            <a:off x="7842811" y="4205282"/>
            <a:ext cx="1290803" cy="768087"/>
          </a:xfrm>
          <a:prstGeom prst="straightConnector1">
            <a:avLst/>
          </a:prstGeom>
          <a:noFill/>
          <a:ln w="19050" cap="flat" cmpd="sng" algn="ctr">
            <a:solidFill>
              <a:srgbClr val="4472C4"/>
            </a:solidFill>
            <a:prstDash val="solid"/>
            <a:miter lim="800000"/>
            <a:tailEnd type="triangle"/>
          </a:ln>
          <a:effectLst/>
        </p:spPr>
      </p:cxnSp>
      <p:cxnSp>
        <p:nvCxnSpPr>
          <p:cNvPr id="65" name="Straight Arrow Connector 64">
            <a:extLst>
              <a:ext uri="{FF2B5EF4-FFF2-40B4-BE49-F238E27FC236}">
                <a16:creationId xmlns:a16="http://schemas.microsoft.com/office/drawing/2014/main" id="{178E22D2-D742-4030-8CD1-63F2D5606A19}"/>
              </a:ext>
            </a:extLst>
          </p:cNvPr>
          <p:cNvCxnSpPr>
            <a:cxnSpLocks/>
            <a:stCxn id="60" idx="3"/>
            <a:endCxn id="63" idx="1"/>
          </p:cNvCxnSpPr>
          <p:nvPr/>
        </p:nvCxnSpPr>
        <p:spPr>
          <a:xfrm>
            <a:off x="7799206" y="4732449"/>
            <a:ext cx="1334408" cy="240920"/>
          </a:xfrm>
          <a:prstGeom prst="straightConnector1">
            <a:avLst/>
          </a:prstGeom>
          <a:noFill/>
          <a:ln w="19050" cap="flat" cmpd="sng" algn="ctr">
            <a:solidFill>
              <a:srgbClr val="4472C4"/>
            </a:solidFill>
            <a:prstDash val="solid"/>
            <a:miter lim="800000"/>
            <a:tailEnd type="triangle"/>
          </a:ln>
          <a:effectLst/>
        </p:spPr>
      </p:cxnSp>
      <p:cxnSp>
        <p:nvCxnSpPr>
          <p:cNvPr id="66" name="Straight Arrow Connector 65">
            <a:extLst>
              <a:ext uri="{FF2B5EF4-FFF2-40B4-BE49-F238E27FC236}">
                <a16:creationId xmlns:a16="http://schemas.microsoft.com/office/drawing/2014/main" id="{0BE65D62-4E93-4075-B1BF-62826EACF59D}"/>
              </a:ext>
            </a:extLst>
          </p:cNvPr>
          <p:cNvCxnSpPr>
            <a:cxnSpLocks/>
            <a:stCxn id="62" idx="3"/>
            <a:endCxn id="63" idx="1"/>
          </p:cNvCxnSpPr>
          <p:nvPr/>
        </p:nvCxnSpPr>
        <p:spPr>
          <a:xfrm flipV="1">
            <a:off x="7904652" y="4973369"/>
            <a:ext cx="1228962" cy="282241"/>
          </a:xfrm>
          <a:prstGeom prst="straightConnector1">
            <a:avLst/>
          </a:prstGeom>
          <a:noFill/>
          <a:ln w="19050" cap="flat" cmpd="sng" algn="ctr">
            <a:solidFill>
              <a:srgbClr val="4472C4"/>
            </a:solidFill>
            <a:prstDash val="solid"/>
            <a:miter lim="800000"/>
            <a:tailEnd type="triangle"/>
          </a:ln>
          <a:effectLst/>
        </p:spPr>
      </p:cxnSp>
      <p:cxnSp>
        <p:nvCxnSpPr>
          <p:cNvPr id="67" name="Straight Arrow Connector 66">
            <a:extLst>
              <a:ext uri="{FF2B5EF4-FFF2-40B4-BE49-F238E27FC236}">
                <a16:creationId xmlns:a16="http://schemas.microsoft.com/office/drawing/2014/main" id="{CF48CB37-C901-4D18-AA1C-437EF5AD35DA}"/>
              </a:ext>
            </a:extLst>
          </p:cNvPr>
          <p:cNvCxnSpPr>
            <a:cxnSpLocks/>
            <a:stCxn id="61" idx="3"/>
            <a:endCxn id="63" idx="1"/>
          </p:cNvCxnSpPr>
          <p:nvPr/>
        </p:nvCxnSpPr>
        <p:spPr>
          <a:xfrm flipV="1">
            <a:off x="7805447" y="4973369"/>
            <a:ext cx="1328167" cy="813414"/>
          </a:xfrm>
          <a:prstGeom prst="straightConnector1">
            <a:avLst/>
          </a:prstGeom>
          <a:noFill/>
          <a:ln w="19050" cap="flat" cmpd="sng" algn="ctr">
            <a:solidFill>
              <a:srgbClr val="4472C4"/>
            </a:solidFill>
            <a:prstDash val="solid"/>
            <a:miter lim="800000"/>
            <a:tailEnd type="triangle"/>
          </a:ln>
          <a:effectLst/>
        </p:spPr>
      </p:cxnSp>
      <p:sp>
        <p:nvSpPr>
          <p:cNvPr id="68" name="TextBox 67">
            <a:extLst>
              <a:ext uri="{FF2B5EF4-FFF2-40B4-BE49-F238E27FC236}">
                <a16:creationId xmlns:a16="http://schemas.microsoft.com/office/drawing/2014/main" id="{24868007-8471-41A2-A9F1-1B21F7C2D7FB}"/>
              </a:ext>
            </a:extLst>
          </p:cNvPr>
          <p:cNvSpPr txBox="1"/>
          <p:nvPr/>
        </p:nvSpPr>
        <p:spPr>
          <a:xfrm>
            <a:off x="10761113" y="4834869"/>
            <a:ext cx="795924" cy="276999"/>
          </a:xfrm>
          <a:prstGeom prst="rect">
            <a:avLst/>
          </a:prstGeom>
          <a:noFill/>
          <a:ln w="19050">
            <a:solidFill>
              <a:srgbClr val="203864"/>
            </a:solidFill>
          </a:ln>
        </p:spPr>
        <p:txBody>
          <a:bodyPr wrap="none" rtlCol="0">
            <a:spAutoFit/>
          </a:bodyPr>
          <a:lstStyle/>
          <a:p>
            <a:pPr algn="ctr" defTabSz="914400"/>
            <a:r>
              <a:rPr lang="en-IN" sz="1200" dirty="0">
                <a:solidFill>
                  <a:srgbClr val="203864"/>
                </a:solidFill>
                <a:latin typeface="Calibri" panose="020F0502020204030204"/>
              </a:rPr>
              <a:t>Physician </a:t>
            </a:r>
          </a:p>
        </p:txBody>
      </p:sp>
      <p:cxnSp>
        <p:nvCxnSpPr>
          <p:cNvPr id="69" name="Straight Arrow Connector 68">
            <a:extLst>
              <a:ext uri="{FF2B5EF4-FFF2-40B4-BE49-F238E27FC236}">
                <a16:creationId xmlns:a16="http://schemas.microsoft.com/office/drawing/2014/main" id="{2568A0FE-64EE-4F9F-8A70-218178380382}"/>
              </a:ext>
            </a:extLst>
          </p:cNvPr>
          <p:cNvCxnSpPr>
            <a:cxnSpLocks/>
            <a:endCxn id="68" idx="1"/>
          </p:cNvCxnSpPr>
          <p:nvPr/>
        </p:nvCxnSpPr>
        <p:spPr>
          <a:xfrm flipV="1">
            <a:off x="9894853" y="4973369"/>
            <a:ext cx="866260" cy="14488"/>
          </a:xfrm>
          <a:prstGeom prst="straightConnector1">
            <a:avLst/>
          </a:prstGeom>
          <a:noFill/>
          <a:ln w="19050" cap="flat" cmpd="sng" algn="ctr">
            <a:solidFill>
              <a:srgbClr val="4472C4"/>
            </a:solidFill>
            <a:prstDash val="solid"/>
            <a:miter lim="800000"/>
            <a:tailEnd type="triangle"/>
          </a:ln>
          <a:effectLst/>
        </p:spPr>
      </p:cxnSp>
      <p:cxnSp>
        <p:nvCxnSpPr>
          <p:cNvPr id="70" name="Straight Connector 69">
            <a:extLst>
              <a:ext uri="{FF2B5EF4-FFF2-40B4-BE49-F238E27FC236}">
                <a16:creationId xmlns:a16="http://schemas.microsoft.com/office/drawing/2014/main" id="{A25AC31E-34A2-4887-81CA-05C99DB6E68B}"/>
              </a:ext>
            </a:extLst>
          </p:cNvPr>
          <p:cNvCxnSpPr>
            <a:cxnSpLocks/>
          </p:cNvCxnSpPr>
          <p:nvPr/>
        </p:nvCxnSpPr>
        <p:spPr>
          <a:xfrm>
            <a:off x="6268609" y="3781030"/>
            <a:ext cx="0" cy="2399373"/>
          </a:xfrm>
          <a:prstGeom prst="line">
            <a:avLst/>
          </a:prstGeom>
          <a:noFill/>
          <a:ln w="19050" cap="flat" cmpd="sng" algn="ctr">
            <a:solidFill>
              <a:srgbClr val="4472C4"/>
            </a:solidFill>
            <a:prstDash val="dash"/>
            <a:round/>
            <a:headEnd type="none" w="med" len="med"/>
            <a:tailEnd type="none" w="med" len="med"/>
          </a:ln>
          <a:effectLst/>
        </p:spPr>
      </p:cxnSp>
      <p:sp>
        <p:nvSpPr>
          <p:cNvPr id="72" name="TextBox 71">
            <a:extLst>
              <a:ext uri="{FF2B5EF4-FFF2-40B4-BE49-F238E27FC236}">
                <a16:creationId xmlns:a16="http://schemas.microsoft.com/office/drawing/2014/main" id="{E4F67C68-141E-43B9-BA82-E85A5FC5D579}"/>
              </a:ext>
            </a:extLst>
          </p:cNvPr>
          <p:cNvSpPr txBox="1"/>
          <p:nvPr/>
        </p:nvSpPr>
        <p:spPr>
          <a:xfrm>
            <a:off x="6679678" y="6384752"/>
            <a:ext cx="5604419" cy="246221"/>
          </a:xfrm>
          <a:prstGeom prst="rect">
            <a:avLst/>
          </a:prstGeom>
          <a:noFill/>
        </p:spPr>
        <p:txBody>
          <a:bodyPr wrap="none" rtlCol="0">
            <a:spAutoFit/>
          </a:bodyPr>
          <a:lstStyle/>
          <a:p>
            <a:pPr defTabSz="914400"/>
            <a:r>
              <a:rPr lang="en-IN" sz="1000" dirty="0">
                <a:solidFill>
                  <a:srgbClr val="4472C4">
                    <a:lumMod val="50000"/>
                  </a:srgbClr>
                </a:solidFill>
                <a:latin typeface="Calibri" panose="020F0502020204030204"/>
              </a:rPr>
              <a:t>Sources : https://www.kaggle.com/itachi9604/disease-symptom-description-dataset?select=dataset.csv</a:t>
            </a:r>
          </a:p>
        </p:txBody>
      </p:sp>
    </p:spTree>
    <p:extLst>
      <p:ext uri="{BB962C8B-B14F-4D97-AF65-F5344CB8AC3E}">
        <p14:creationId xmlns:p14="http://schemas.microsoft.com/office/powerpoint/2010/main" val="249397566"/>
      </p:ext>
    </p:extLst>
  </p:cSld>
  <p:clrMapOvr>
    <a:masterClrMapping/>
  </p:clrMapOvr>
</p:sld>
</file>

<file path=ppt/theme/theme1.xml><?xml version="1.0" encoding="utf-8"?>
<a:theme xmlns:a="http://schemas.openxmlformats.org/drawingml/2006/main" name="Virtusa Master Template 062019">
  <a:themeElements>
    <a:clrScheme name="Virtusa">
      <a:dk1>
        <a:srgbClr val="000000"/>
      </a:dk1>
      <a:lt1>
        <a:srgbClr val="FFFFFF"/>
      </a:lt1>
      <a:dk2>
        <a:srgbClr val="00AAE8"/>
      </a:dk2>
      <a:lt2>
        <a:srgbClr val="F4F4F4"/>
      </a:lt2>
      <a:accent1>
        <a:srgbClr val="00FEFF"/>
      </a:accent1>
      <a:accent2>
        <a:srgbClr val="0069A4"/>
      </a:accent2>
      <a:accent3>
        <a:srgbClr val="053353"/>
      </a:accent3>
      <a:accent4>
        <a:srgbClr val="868381"/>
      </a:accent4>
      <a:accent5>
        <a:srgbClr val="894DFF"/>
      </a:accent5>
      <a:accent6>
        <a:srgbClr val="532ABE"/>
      </a:accent6>
      <a:hlink>
        <a:srgbClr val="00FEFF"/>
      </a:hlink>
      <a:folHlink>
        <a:srgbClr val="00FEFF"/>
      </a:folHlink>
    </a:clrScheme>
    <a:fontScheme name="Arial">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solidFill>
            <a:schemeClr val="bg1"/>
          </a:solidFill>
        </a:ln>
      </a:spPr>
      <a:bodyPr rtlCol="0" anchor="ctr"/>
      <a:lstStyle>
        <a:defPPr marL="0" indent="0" algn="l">
          <a:buFont typeface="Arial" panose="020B0604020202020204" pitchFamily="34" charset="0"/>
          <a:buNone/>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0" indent="0" algn="l">
          <a:buFont typeface="Arial" panose="020B0604020202020204" pitchFamily="34" charset="0"/>
          <a:buNone/>
          <a:defRPr sz="1400" dirty="0" smtClean="0"/>
        </a:defPPr>
      </a:lstStyle>
    </a:txDef>
  </a:objectDefaults>
  <a:extraClrSchemeLst/>
  <a:custClrLst>
    <a:custClr name="Blue 1">
      <a:srgbClr val="00FEFF"/>
    </a:custClr>
    <a:custClr name="Blue 2">
      <a:srgbClr val="00AAE8"/>
    </a:custClr>
    <a:custClr name="Blue 3">
      <a:srgbClr val="006AA5"/>
    </a:custClr>
    <a:custClr name="Blue 4">
      <a:srgbClr val="053354"/>
    </a:custClr>
    <a:custClr name="Purple 1">
      <a:srgbClr val="5C7AFF"/>
    </a:custClr>
    <a:custClr name="Purple 2">
      <a:srgbClr val="454DBD"/>
    </a:custClr>
    <a:custClr name="Purple 3">
      <a:srgbClr val="0D1861"/>
    </a:custClr>
    <a:custClr name="Purple 4">
      <a:srgbClr val="894DFF"/>
    </a:custClr>
    <a:custClr name="Purple 5">
      <a:srgbClr val="532ABF"/>
    </a:custClr>
    <a:custClr name="Purple 6">
      <a:srgbClr val="27005E"/>
    </a:custClr>
    <a:custClr name="Gray 1">
      <a:srgbClr val="36312D"/>
    </a:custClr>
    <a:custClr name="Gray 2">
      <a:srgbClr val="5E5A57"/>
    </a:custClr>
    <a:custClr name="Gray 3">
      <a:srgbClr val="868381"/>
    </a:custClr>
    <a:custClr name="Gray 4">
      <a:srgbClr val="AFADAB"/>
    </a:custClr>
    <a:custClr name="Gray 5">
      <a:srgbClr val="D7D6D5"/>
    </a:custClr>
    <a:custClr name="Gray 6">
      <a:srgbClr val="EBEAEA"/>
    </a:custClr>
    <a:custClr name="Gray 7">
      <a:srgbClr val="F5F5F4"/>
    </a:custClr>
  </a:custClrLst>
  <a:extLst>
    <a:ext uri="{05A4C25C-085E-4340-85A3-A5531E510DB2}">
      <thm15:themeFamily xmlns:thm15="http://schemas.microsoft.com/office/thememl/2012/main" name="Presentation2" id="{0D69DD31-ADBC-2F4F-B06F-5DCBF2B148FA}" vid="{18195571-8861-C249-B28E-E8A93AF4D4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5293F65A843E4999D15893456D4F4A" ma:contentTypeVersion="4" ma:contentTypeDescription="Create a new document." ma:contentTypeScope="" ma:versionID="586f620f3aceddd98173af828bda0350">
  <xsd:schema xmlns:xsd="http://www.w3.org/2001/XMLSchema" xmlns:xs="http://www.w3.org/2001/XMLSchema" xmlns:p="http://schemas.microsoft.com/office/2006/metadata/properties" xmlns:ns1="http://schemas.microsoft.com/sharepoint/v3" xmlns:ns2="9aef633f-d3bb-430a-960a-321dbf89dd71" targetNamespace="http://schemas.microsoft.com/office/2006/metadata/properties" ma:root="true" ma:fieldsID="64d50d80a6229881d06cf05e17210d24" ns1:_="" ns2:_="">
    <xsd:import namespace="http://schemas.microsoft.com/sharepoint/v3"/>
    <xsd:import namespace="9aef633f-d3bb-430a-960a-321dbf89dd71"/>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ef633f-d3bb-430a-960a-321dbf89dd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3098D9-C49B-4FD9-833E-7B65DD1A9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ef633f-d3bb-430a-960a-321dbf89dd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370B46-58A1-4559-841F-800FB1CDF627}">
  <ds:schemaRefs>
    <ds:schemaRef ds:uri="http://schemas.microsoft.com/sharepoint/v3"/>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infopath/2007/PartnerControls"/>
    <ds:schemaRef ds:uri="9aef633f-d3bb-430a-960a-321dbf89dd71"/>
    <ds:schemaRef ds:uri="http://www.w3.org/XML/1998/namespace"/>
    <ds:schemaRef ds:uri="http://purl.org/dc/terms/"/>
  </ds:schemaRefs>
</ds:datastoreItem>
</file>

<file path=customXml/itemProps3.xml><?xml version="1.0" encoding="utf-8"?>
<ds:datastoreItem xmlns:ds="http://schemas.openxmlformats.org/officeDocument/2006/customXml" ds:itemID="{21209DA3-B59E-4E09-B4BF-ADEF5887B1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Virtusa-Presentation-Template-2019 (1)</Template>
  <TotalTime>8523</TotalTime>
  <Words>2568</Words>
  <Application>Microsoft Office PowerPoint</Application>
  <PresentationFormat>Widescreen</PresentationFormat>
  <Paragraphs>541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Georgia</vt:lpstr>
      <vt:lpstr>Virtusa Master Template 062019</vt:lpstr>
      <vt:lpstr>AI-ML Solution Building Campus Solutions   TEAM 02 THEME – PCP Management System</vt:lpstr>
      <vt:lpstr>The Team</vt:lpstr>
      <vt:lpstr>PowerPoint Presentation</vt:lpstr>
      <vt:lpstr>Insights – The US Healthcare Industry</vt:lpstr>
      <vt:lpstr>Insights – The US Health Insurance Industry</vt:lpstr>
      <vt:lpstr>Customer Segmentation</vt:lpstr>
      <vt:lpstr>Targeting – Potential Market Size Estimation</vt:lpstr>
      <vt:lpstr>The Value Proposition</vt:lpstr>
      <vt:lpstr>The Disease – Symptoms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amandal@virtusa.com</dc:creator>
  <cp:lastModifiedBy>Vignesh</cp:lastModifiedBy>
  <cp:revision>149</cp:revision>
  <dcterms:created xsi:type="dcterms:W3CDTF">2019-09-06T04:48:45Z</dcterms:created>
  <dcterms:modified xsi:type="dcterms:W3CDTF">2020-09-28T16:56:31Z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0x010100715293F65A843E4999D15893456D4F4A</vt:lpwstr>
  </property>
  <property fmtid="{D5CDD505-2E9C-101B-9397-08002B2CF9AE}" pid="3" name="MSIP_Label_bc91c9e8-2fc1-43b9-91b0-ada54b548747_Enabled">
    <vt:lpwstr>True</vt:lpwstr>
  </property>
  <property fmtid="{D5CDD505-2E9C-101B-9397-08002B2CF9AE}" pid="4" name="MSIP_Label_bc91c9e8-2fc1-43b9-91b0-ada54b548747_SiteId">
    <vt:lpwstr>0d85160c-5899-44ca-acc8-db1501b993b6</vt:lpwstr>
  </property>
  <property fmtid="{D5CDD505-2E9C-101B-9397-08002B2CF9AE}" pid="5" name="MSIP_Label_bc91c9e8-2fc1-43b9-91b0-ada54b548747_Owner">
    <vt:lpwstr>krithivasan@Virtusa.com</vt:lpwstr>
  </property>
  <property fmtid="{D5CDD505-2E9C-101B-9397-08002B2CF9AE}" pid="6" name="MSIP_Label_bc91c9e8-2fc1-43b9-91b0-ada54b548747_SetDate">
    <vt:lpwstr>2020-02-11T06:05:22.5584912Z</vt:lpwstr>
  </property>
  <property fmtid="{D5CDD505-2E9C-101B-9397-08002B2CF9AE}" pid="7" name="MSIP_Label_bc91c9e8-2fc1-43b9-91b0-ada54b548747_Name">
    <vt:lpwstr>General</vt:lpwstr>
  </property>
  <property fmtid="{D5CDD505-2E9C-101B-9397-08002B2CF9AE}" pid="8" name="MSIP_Label_bc91c9e8-2fc1-43b9-91b0-ada54b548747_Application">
    <vt:lpwstr>Microsoft Azure Information Protection</vt:lpwstr>
  </property>
  <property fmtid="{D5CDD505-2E9C-101B-9397-08002B2CF9AE}" pid="9" name="MSIP_Label_bc91c9e8-2fc1-43b9-91b0-ada54b548747_Extended_MSFT_Method">
    <vt:lpwstr>Manual</vt:lpwstr>
  </property>
  <property fmtid="{D5CDD505-2E9C-101B-9397-08002B2CF9AE}" pid="10" name="Sensitivity">
    <vt:lpwstr>General</vt:lpwstr>
  </property>
</Properties>
</file>