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onten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Oq0mOfjZFqxsg2xb8A7ALVpO7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tent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onten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alpython.com/python-sockets/" TargetMode="External"/><Relationship Id="rId4" Type="http://schemas.openxmlformats.org/officeDocument/2006/relationships/hyperlink" Target="https://medium.com/analytics-vidhya/simplifying-social-media-sentiment-analysis-using-vader-in-python-f9e6ec6fc52f" TargetMode="External"/><Relationship Id="rId5" Type="http://schemas.openxmlformats.org/officeDocument/2006/relationships/hyperlink" Target="https://medium.com/@adriensieg/text-similarities-da019229c894" TargetMode="External"/><Relationship Id="rId6" Type="http://schemas.openxmlformats.org/officeDocument/2006/relationships/hyperlink" Target="https://medium.com/tensorflow/introducing-tensorflow-hub-a-library-for-reusable-machine-learning-modules-in-tensorflow-cdee41fa18f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41912" y="249382"/>
            <a:ext cx="9326088" cy="3260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NORTHEASTERN UNIVERSITY</a:t>
            </a:r>
            <a:br>
              <a:rPr lang="en-US" sz="2000"/>
            </a:br>
            <a:br>
              <a:rPr lang="en-US" sz="2000"/>
            </a:br>
            <a:r>
              <a:rPr b="1" lang="en-US" sz="1800"/>
              <a:t>EAI6010  APPLICATIONS OF ARTIFICIAL INTELLEGENCE </a:t>
            </a:r>
            <a:br>
              <a:rPr b="1" lang="en-US" sz="1800"/>
            </a:br>
            <a:br>
              <a:rPr b="1" lang="en-US" sz="1800"/>
            </a:br>
            <a:r>
              <a:rPr b="1" lang="en-US" sz="1800"/>
              <a:t>PROJECT TITLE : HUSKY CHATBOT FOR COVID-19</a:t>
            </a:r>
            <a:br>
              <a:rPr b="1" lang="en-US" sz="1800"/>
            </a:br>
            <a:br>
              <a:rPr b="1" lang="en-US" sz="1800"/>
            </a:br>
            <a:r>
              <a:rPr b="1" lang="en-US" sz="1800"/>
              <a:t>INSTRUCTOR: SERGIY SHEVCHENKO</a:t>
            </a:r>
            <a:br>
              <a:rPr lang="en-US" sz="1800"/>
            </a:br>
            <a:endParaRPr sz="1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74421" y="3847606"/>
            <a:ext cx="8300852" cy="185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t/>
            </a:r>
            <a:endParaRPr sz="78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b="1" lang="en-US" sz="1300"/>
              <a:t>SUBMITTED BY :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ARVIND PAWAR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ASHWINI KUMAR PATHAK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SHWETA GUPTA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SINCHEN GUNDMI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VIGNESH THULASI DASS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10"/>
          <p:cNvGrpSpPr/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</p:grpSpPr>
        <p:sp>
          <p:nvSpPr>
            <p:cNvPr id="222" name="Google Shape;222;p10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0800000">
              <a:off x="6081624" y="1998844"/>
              <a:ext cx="5372968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0"/>
          <p:cNvSpPr/>
          <p:nvPr/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1057025" y="922644"/>
            <a:ext cx="5040285" cy="1169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Example</a:t>
            </a:r>
            <a:endParaRPr sz="4000"/>
          </a:p>
        </p:txBody>
      </p:sp>
      <p:sp>
        <p:nvSpPr>
          <p:cNvPr id="226" name="Google Shape;226;p10"/>
          <p:cNvSpPr/>
          <p:nvPr/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1055715" y="2508105"/>
            <a:ext cx="5040285" cy="3632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0" i="0" lang="en-US" sz="1700"/>
              <a:t>The Positive, Negative and Neutral scores represent the proportion of text that falls in these categories. This means our sentence was rated as 67% Positive, 33% Neutral and 0% Negative. Hence all these should add up to 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Compound score is a metric that calculates the sum of all the lexicon ratings which have been normalized between -1(most extreme negative) and +1 (most extreme positive). In the below example, lexicon ratings for and “</a:t>
            </a:r>
            <a:r>
              <a:rPr b="0" i="0" lang="en-US" sz="1700" u="none" cap="none" strike="noStrike"/>
              <a:t>Best thing”</a:t>
            </a:r>
            <a:r>
              <a:rPr lang="en-US" sz="1700"/>
              <a:t> are </a:t>
            </a:r>
            <a:r>
              <a:rPr b="0" i="0" lang="en-US" sz="1700" u="none" cap="none" strike="noStrike"/>
              <a:t>2.9 </a:t>
            </a:r>
            <a:r>
              <a:rPr lang="en-US" sz="1700"/>
              <a:t>and respectively </a:t>
            </a:r>
            <a:r>
              <a:rPr b="0" i="0" lang="en-US" sz="1700" u="none" cap="none" strike="noStrike"/>
              <a:t>1.3</a:t>
            </a:r>
            <a:r>
              <a:rPr lang="en-US" sz="1700"/>
              <a:t>. The compound score turns out to be</a:t>
            </a:r>
            <a:r>
              <a:rPr b="0" i="0" lang="en-US" sz="1700" u="none" cap="none" strike="noStrike"/>
              <a:t> 0.63 </a:t>
            </a:r>
            <a:r>
              <a:rPr lang="en-US" sz="1700"/>
              <a:t>, denoting a very high positive sentiment.</a:t>
            </a:r>
            <a:r>
              <a:rPr b="0" i="0" lang="en-US" sz="1700" u="none" cap="none" strike="noStrike"/>
              <a:t> 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VADER performs very well with emojis, slangs, and acronyms in sentences.</a:t>
            </a:r>
            <a:endParaRPr/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667" y="860082"/>
            <a:ext cx="4389120" cy="2409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29" name="Google Shape;2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6667" y="3987836"/>
            <a:ext cx="4389120" cy="175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11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236" name="Google Shape;236;p1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Recommendations</a:t>
            </a:r>
            <a:r>
              <a:rPr b="1" lang="en-US" sz="3600"/>
              <a:t> </a:t>
            </a:r>
            <a:endParaRPr/>
          </a:p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1045029" y="2524721"/>
            <a:ext cx="4991629" cy="3677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input from the user is used to understand the sentiment of the user and provide recommendations for the sentiment using the cosine similarity.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sentiment is classified as Positive, Neutral and Negative using the VADER library.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recommendations are provided for mental and physical health during quarantine</a:t>
            </a:r>
            <a:r>
              <a:rPr lang="en-US" sz="1800"/>
              <a:t>.</a:t>
            </a:r>
            <a:endParaRPr/>
          </a:p>
        </p:txBody>
      </p:sp>
      <p:cxnSp>
        <p:nvCxnSpPr>
          <p:cNvPr id="242" name="Google Shape;242;p11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5638" y="98474"/>
            <a:ext cx="4808526" cy="639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12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250" name="Google Shape;250;p1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2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 txBox="1"/>
          <p:nvPr>
            <p:ph type="ctrTitle"/>
          </p:nvPr>
        </p:nvSpPr>
        <p:spPr>
          <a:xfrm>
            <a:off x="1043631" y="809898"/>
            <a:ext cx="6159570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Challenges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p12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12"/>
          <p:cNvSpPr txBox="1"/>
          <p:nvPr/>
        </p:nvSpPr>
        <p:spPr>
          <a:xfrm>
            <a:off x="351692" y="2849732"/>
            <a:ext cx="11195874" cy="332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Tensorflow_text has version compatibility issues with Windows; hence we could not implement Universal Sentence Encoder(USE) on Windows system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cosine similarity we can match the similar words in two different sentence, but we cannot find the similarity in the intent of the two.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merging the separate codes for topic identification, cosine similarity and sentiment analysis in socket programming, integration failed at many instances.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13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263" name="Google Shape;263;p1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13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 txBox="1"/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Conclusion</a:t>
            </a:r>
            <a:endParaRPr/>
          </a:p>
        </p:txBody>
      </p:sp>
      <p:sp>
        <p:nvSpPr>
          <p:cNvPr id="268" name="Google Shape;268;p13"/>
          <p:cNvSpPr txBox="1"/>
          <p:nvPr>
            <p:ph idx="1" type="body"/>
          </p:nvPr>
        </p:nvSpPr>
        <p:spPr>
          <a:xfrm>
            <a:off x="535671" y="2524721"/>
            <a:ext cx="5500988" cy="3677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Tensorflow-hub has been most effective in topic identification as compared to cosine similarity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chatbot can answer to the questions asked in 16 different languages, which is one of the advantages of USE module.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Socket programming acts as easy and effective in connecting more than 1 client to the server and has the capability to handle long texts.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recommendations on the chatbot are based on the sentiment and these recommendations can uplift the mood during the social distancing.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cxnSp>
        <p:nvCxnSpPr>
          <p:cNvPr id="269" name="Google Shape;269;p13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20489" r="12658" t="0"/>
          <a:stretch/>
        </p:blipFill>
        <p:spPr>
          <a:xfrm>
            <a:off x="6487793" y="2622608"/>
            <a:ext cx="4929098" cy="358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4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277" name="Google Shape;277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4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 txBox="1"/>
          <p:nvPr>
            <p:ph type="ctr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</a:rPr>
              <a:t>References</a:t>
            </a:r>
            <a:endParaRPr/>
          </a:p>
        </p:txBody>
      </p:sp>
      <p:sp>
        <p:nvSpPr>
          <p:cNvPr id="282" name="Google Shape;282;p14"/>
          <p:cNvSpPr txBox="1"/>
          <p:nvPr>
            <p:ph idx="1" type="subTitle"/>
          </p:nvPr>
        </p:nvSpPr>
        <p:spPr>
          <a:xfrm>
            <a:off x="640079" y="2967021"/>
            <a:ext cx="10907487" cy="3403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Socket Programming in Python (Guide). Retrieved from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https://realpython.com/python-sockets/</a:t>
            </a:r>
            <a:endParaRPr sz="1800"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Simplifying Sentiment Analysis using VADER in Python (on Social Media Text). (2019). Medium. Retrieved 13 May 2020, from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https://medium.com/analytics-vidhya/simplifying-social-media-sentiment-analysis-using-vader-in-python-f9e6ec6fc52f</a:t>
            </a:r>
            <a:endParaRPr sz="1800"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Adrien Sieg, Jul 2018, Cosine Similarity. Retrieved from 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https://medium.com/@adriensieg/text-similarities-da019229c894</a:t>
            </a:r>
            <a:endParaRPr sz="1800"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Introducing TensorFlow Hub: A Library for Reusable Machine Learning Modules in TensorFlow. (2019). Retrieved 13 May 2020, from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https://medium.com/tensorflow/introducing-tensorflow-hub-a-library-for-reusable-machine-learning-modules-in-tensorflow-cdee41fa18f9</a:t>
            </a:r>
            <a:endParaRPr sz="1800"/>
          </a:p>
        </p:txBody>
      </p:sp>
      <p:cxnSp>
        <p:nvCxnSpPr>
          <p:cNvPr id="283" name="Google Shape;283;p14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58" y="918546"/>
            <a:ext cx="4717918" cy="497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92" name="Google Shape;92;p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2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ctr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Table of Content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640079" y="2560323"/>
            <a:ext cx="9024426" cy="3810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Introduction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Socket programming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Steps for topic identification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Topic identification methods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Sentiment analysis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Recommendations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Challenges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Conclusion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References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" name="Google Shape;98;p2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105" name="Google Shape;105;p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type="ctr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</a:rPr>
              <a:t>Introduction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subTitle"/>
          </p:nvPr>
        </p:nvSpPr>
        <p:spPr>
          <a:xfrm>
            <a:off x="640079" y="2560323"/>
            <a:ext cx="4979671" cy="3810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COVID-19 was declared pandemic by WHO  and in order to help us understand the severity of the virus , internet and technology has helped us today.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 Our project utilizes the Artificial Intelligence to create a chatbot, with the help of  Advanced NLP and data on COVID-19  from the CDC and WHO.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Our chatbot answers the queries on COVID-19 and provides recommendations for people based on sentiment during quarantine.</a:t>
            </a:r>
            <a:endParaRPr/>
          </a:p>
          <a:p>
            <a:pPr indent="-17780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822" y="2622608"/>
            <a:ext cx="5287736" cy="373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4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119" name="Google Shape;119;p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4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type="ctr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</a:rPr>
              <a:t>Socket Programming</a:t>
            </a:r>
            <a:endParaRPr/>
          </a:p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640079" y="2967021"/>
            <a:ext cx="4979671" cy="3403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is the concept of connecting more than two nodes on a network to communicate with each other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has been used as a front end to accept user’s questions and provide the best possible answers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contains a server script which has the capability to handle multiple client or user who can connect to the server at the same time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Smooth transitioning among major objectives of chatbot has been achieved by developing high performance functions inside socket programming</a:t>
            </a:r>
            <a:endParaRPr/>
          </a:p>
          <a:p>
            <a:pPr indent="-1778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36389" l="15156" r="39453" t="24652"/>
          <a:stretch/>
        </p:blipFill>
        <p:spPr>
          <a:xfrm>
            <a:off x="6013541" y="3160810"/>
            <a:ext cx="5534025" cy="267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10800000">
              <a:off x="6081624" y="1998844"/>
              <a:ext cx="5372968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5"/>
          <p:cNvSpPr/>
          <p:nvPr/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1016280" y="717402"/>
            <a:ext cx="4216593" cy="1169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Example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055716" y="2508105"/>
            <a:ext cx="4720054" cy="3632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>
                <a:latin typeface="Calibri"/>
                <a:ea typeface="Calibri"/>
                <a:cs typeface="Calibri"/>
                <a:sym typeface="Calibri"/>
              </a:rPr>
              <a:t>On the server side,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logs are being shown which explains that how many active connections are present along with client IP address which is connected to the server.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>
                <a:latin typeface="Calibri"/>
                <a:ea typeface="Calibri"/>
                <a:cs typeface="Calibri"/>
                <a:sym typeface="Calibri"/>
              </a:rPr>
              <a:t>On the client side,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chatbot is answering user’s query based on  each question by user.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>
                <a:latin typeface="Calibri"/>
                <a:ea typeface="Calibri"/>
                <a:cs typeface="Calibri"/>
                <a:sym typeface="Calibri"/>
              </a:rPr>
              <a:t>Whole chatbot is divided into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two major objectives: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 resolve queries about COVID-19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0" i="0" lang="en-US" sz="1800">
                <a:latin typeface="Calibri"/>
                <a:ea typeface="Calibri"/>
                <a:cs typeface="Calibri"/>
                <a:sym typeface="Calibri"/>
              </a:rPr>
              <a:t>To provide recommendations to user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’s to improve quarantine life by analyzing their sentiments</a:t>
            </a:r>
            <a:endParaRPr b="0" i="0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4077" l="52324" r="0" t="0"/>
          <a:stretch/>
        </p:blipFill>
        <p:spPr>
          <a:xfrm>
            <a:off x="6195749" y="0"/>
            <a:ext cx="5915487" cy="669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6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146" name="Google Shape;146;p6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6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ctrTitle"/>
          </p:nvPr>
        </p:nvSpPr>
        <p:spPr>
          <a:xfrm>
            <a:off x="973813" y="783772"/>
            <a:ext cx="9942716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Steps for Topic Identification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" name="Google Shape;151;p6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2" name="Google Shape;152;p6"/>
          <p:cNvGrpSpPr/>
          <p:nvPr/>
        </p:nvGrpSpPr>
        <p:grpSpPr>
          <a:xfrm>
            <a:off x="1443667" y="2596786"/>
            <a:ext cx="9472862" cy="3798814"/>
            <a:chOff x="0" y="2972"/>
            <a:chExt cx="9472862" cy="3798814"/>
          </a:xfrm>
        </p:grpSpPr>
        <p:sp>
          <p:nvSpPr>
            <p:cNvPr id="153" name="Google Shape;153;p6"/>
            <p:cNvSpPr/>
            <p:nvPr/>
          </p:nvSpPr>
          <p:spPr>
            <a:xfrm>
              <a:off x="0" y="2972"/>
              <a:ext cx="9472862" cy="63313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91523" y="145428"/>
              <a:ext cx="348224" cy="3482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31271" y="2972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731271" y="2972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000" lIns="67000" spcFirstLastPara="1" rIns="67000" wrap="square" tIns="6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Converting the text to lower case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0" y="794392"/>
              <a:ext cx="9472862" cy="63313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91523" y="936847"/>
              <a:ext cx="348224" cy="3482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31271" y="794392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731271" y="794392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000" lIns="67000" spcFirstLastPara="1" rIns="67000" wrap="square" tIns="6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Removing Punctuation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1585812"/>
              <a:ext cx="9472862" cy="63313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91523" y="1728267"/>
              <a:ext cx="348224" cy="3482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31271" y="1585812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31271" y="1585812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000" lIns="67000" spcFirstLastPara="1" rIns="67000" wrap="square" tIns="6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Removing Stop words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0" y="2377231"/>
              <a:ext cx="9472862" cy="63313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91523" y="2519687"/>
              <a:ext cx="348224" cy="3482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731271" y="2377231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731271" y="2377231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000" lIns="67000" spcFirstLastPara="1" rIns="67000" wrap="square" tIns="6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Word Tokenization</a:t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0" y="3168651"/>
              <a:ext cx="9472862" cy="63313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91523" y="3311107"/>
              <a:ext cx="348224" cy="34822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31271" y="3168651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731271" y="3168651"/>
              <a:ext cx="8741590" cy="633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000" lIns="67000" spcFirstLastPara="1" rIns="67000" wrap="square" tIns="6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TF-IDF Vectorization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7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179" name="Google Shape;179;p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>
            <p:ph type="ctrTitle"/>
          </p:nvPr>
        </p:nvSpPr>
        <p:spPr>
          <a:xfrm>
            <a:off x="1043631" y="809898"/>
            <a:ext cx="6159570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Topic Identification Methods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7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874" y="3206507"/>
            <a:ext cx="5157068" cy="29524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/>
          <p:nvPr/>
        </p:nvSpPr>
        <p:spPr>
          <a:xfrm>
            <a:off x="675862" y="2647446"/>
            <a:ext cx="5830956" cy="357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 is a metric used to measure how similar the texts are.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calculates similarity by measuring the cosine of angle between two vectors.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TF-IDF, we converted the text into vectors and using the cosine_similarity function from sklearn package, we have calculated the similarity score.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score will range from 0 to 1,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 indicating highest similarity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indicating no similarity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4848" y="1469042"/>
            <a:ext cx="4389120" cy="130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8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194" name="Google Shape;194;p8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8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 txBox="1"/>
          <p:nvPr>
            <p:ph type="ctrTitle"/>
          </p:nvPr>
        </p:nvSpPr>
        <p:spPr>
          <a:xfrm>
            <a:off x="1043631" y="809898"/>
            <a:ext cx="6159570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Topic Identification Methods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" name="Google Shape;199;p8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8"/>
          <p:cNvSpPr txBox="1"/>
          <p:nvPr/>
        </p:nvSpPr>
        <p:spPr>
          <a:xfrm>
            <a:off x="351692" y="2849732"/>
            <a:ext cx="5744308" cy="332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Tensorflow_hub: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Universal Sentence Encoder(USE) module to extract text embedding from titles and from article contents.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encodes text into high dimensional vectors that can be used for text classification, semantic similarity, clustering and other natural language tasks.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is trained on a total of 16 languages.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1" l="0" r="7965" t="0"/>
          <a:stretch/>
        </p:blipFill>
        <p:spPr>
          <a:xfrm>
            <a:off x="6289766" y="1216597"/>
            <a:ext cx="5257800" cy="480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9"/>
          <p:cNvGrpSpPr/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</p:grpSpPr>
        <p:sp>
          <p:nvSpPr>
            <p:cNvPr id="208" name="Google Shape;208;p9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9"/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>
            <p:ph type="ctr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Sentiment analysis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9"/>
          <p:cNvCxnSpPr/>
          <p:nvPr/>
        </p:nvCxnSpPr>
        <p:spPr>
          <a:xfrm rot="10800000">
            <a:off x="838200" y="6485313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9"/>
          <p:cNvSpPr txBox="1"/>
          <p:nvPr>
            <p:ph idx="1" type="subTitle"/>
          </p:nvPr>
        </p:nvSpPr>
        <p:spPr>
          <a:xfrm>
            <a:off x="1045029" y="2508071"/>
            <a:ext cx="5050972" cy="383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>
                <a:latin typeface="Content"/>
                <a:ea typeface="Content"/>
                <a:cs typeface="Content"/>
                <a:sym typeface="Content"/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VADER (Valence Aware Dictionary and sEntiment Reasoner) is a lexicon and rule-based sentiment analysis tool that is specifically attuned to sentiments expressed in social media.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b="1" lang="en-US" sz="1615"/>
              <a:t>Advantages of using VADER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15"/>
              <a:buFont typeface="Arial"/>
              <a:buChar char="•"/>
            </a:pPr>
            <a:r>
              <a:rPr lang="en-US" sz="1615"/>
              <a:t>It works exceedingly well on social media type text, yet readily generalizes to multiple domains.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15"/>
              <a:buFont typeface="Arial"/>
              <a:buChar char="•"/>
            </a:pPr>
            <a:r>
              <a:rPr lang="en-US" sz="1615"/>
              <a:t>It</a:t>
            </a:r>
            <a:r>
              <a:rPr b="1" lang="en-US" sz="1615"/>
              <a:t> doesn’t require any training data</a:t>
            </a:r>
            <a:r>
              <a:rPr lang="en-US" sz="1615"/>
              <a:t> but is constructed from a generalizable, valence-based, human-curated gold standard sentiment lexicon.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15"/>
              <a:buFont typeface="Arial"/>
              <a:buChar char="•"/>
            </a:pPr>
            <a:r>
              <a:rPr lang="en-US" sz="1615"/>
              <a:t>It is fast enough to be used online with streaming data.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15"/>
              <a:buFont typeface="Arial"/>
              <a:buChar char="•"/>
            </a:pPr>
            <a:r>
              <a:rPr lang="en-US" sz="1615"/>
              <a:t>It does not severely suffer from a speed-performance tradeoff.</a:t>
            </a:r>
            <a:endParaRPr/>
          </a:p>
          <a:p>
            <a:pPr indent="80962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Arial"/>
              <a:buNone/>
            </a:pPr>
            <a:r>
              <a:t/>
            </a:r>
            <a:endParaRPr sz="1275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10845" l="0" r="196" t="0"/>
          <a:stretch/>
        </p:blipFill>
        <p:spPr>
          <a:xfrm>
            <a:off x="6204590" y="3007471"/>
            <a:ext cx="5050972" cy="25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2020-05-13T03:59:51Z</dcterms:created>
  <dc:creator>Sinchen Gundmi</dc:creator>
</cp:coreProperties>
</file>