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54" y="-3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4"/>
            <a:ext cx="6253226" cy="632224"/>
          </a:xfrm>
          <a:prstGeom prst="rect">
            <a:avLst/>
          </a:prstGeom>
        </p:spPr>
        <p:txBody>
          <a:bodyPr vert="horz" wrap="square" lIns="0" tIns="16510" rIns="0" bIns="0" rtlCol="0">
            <a:spAutoFit/>
          </a:bodyPr>
          <a:lstStyle/>
          <a:p>
            <a:pPr marL="3213735">
              <a:lnSpc>
                <a:spcPct val="100000"/>
              </a:lnSpc>
              <a:spcBef>
                <a:spcPts val="130"/>
              </a:spcBef>
            </a:pPr>
            <a:r>
              <a:rPr lang="en-IN" sz="4000" spc="15" dirty="0" smtClean="0">
                <a:latin typeface="Algerian" panose="04020705040A02060702" pitchFamily="82" charset="0"/>
              </a:rPr>
              <a:t>VIGNESH A</a:t>
            </a:r>
            <a:endParaRPr sz="4000" spc="15" dirty="0">
              <a:latin typeface="Algerian" panose="04020705040A02060702" pitchFamily="82" charset="0"/>
            </a:endParaRPr>
          </a:p>
        </p:txBody>
      </p:sp>
      <p:sp>
        <p:nvSpPr>
          <p:cNvPr id="8" name="object 8"/>
          <p:cNvSpPr txBox="1"/>
          <p:nvPr/>
        </p:nvSpPr>
        <p:spPr>
          <a:xfrm>
            <a:off x="6781800" y="2819400"/>
            <a:ext cx="1859280" cy="391795"/>
          </a:xfrm>
          <a:prstGeom prst="rect">
            <a:avLst/>
          </a:prstGeom>
        </p:spPr>
        <p:txBody>
          <a:bodyPr vert="horz" wrap="square" lIns="0" tIns="12700" rIns="0" bIns="0" rtlCol="0">
            <a:spAutoFit/>
          </a:bodyPr>
          <a:lstStyle/>
          <a:p>
            <a:pPr marL="12700" algn="ctr">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5486400" y="58769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962400" y="381000"/>
            <a:ext cx="3359468" cy="690574"/>
          </a:xfrm>
          <a:prstGeom prst="rect">
            <a:avLst/>
          </a:prstGeom>
        </p:spPr>
        <p:txBody>
          <a:bodyPr vert="horz" wrap="square" lIns="0" tIns="13335" rIns="0" bIns="0" rtlCol="0">
            <a:spAutoFit/>
          </a:bodyPr>
          <a:lstStyle/>
          <a:p>
            <a:pPr marL="12700">
              <a:lnSpc>
                <a:spcPct val="100000"/>
              </a:lnSpc>
              <a:spcBef>
                <a:spcPts val="105"/>
              </a:spcBef>
            </a:pPr>
            <a:r>
              <a:rPr sz="4400" dirty="0">
                <a:latin typeface="Algerian" panose="04020705040A02060702" pitchFamily="82" charset="0"/>
              </a:rPr>
              <a:t>R</a:t>
            </a:r>
            <a:r>
              <a:rPr sz="4400" spc="-40" dirty="0">
                <a:latin typeface="Algerian" panose="04020705040A02060702" pitchFamily="82" charset="0"/>
              </a:rPr>
              <a:t>E</a:t>
            </a:r>
            <a:r>
              <a:rPr sz="4400" spc="15" dirty="0">
                <a:latin typeface="Algerian" panose="04020705040A02060702" pitchFamily="82" charset="0"/>
              </a:rPr>
              <a:t>S</a:t>
            </a:r>
            <a:r>
              <a:rPr sz="4400" spc="-30" dirty="0">
                <a:latin typeface="Algerian" panose="04020705040A02060702" pitchFamily="82" charset="0"/>
              </a:rPr>
              <a:t>U</a:t>
            </a:r>
            <a:r>
              <a:rPr sz="4400" spc="-405" dirty="0">
                <a:latin typeface="Algerian" panose="04020705040A02060702" pitchFamily="82" charset="0"/>
              </a:rPr>
              <a:t>L</a:t>
            </a:r>
            <a:r>
              <a:rPr sz="4400" dirty="0">
                <a:latin typeface="Algerian" panose="04020705040A02060702" pitchFamily="82" charset="0"/>
              </a:rPr>
              <a:t>TS</a:t>
            </a:r>
          </a:p>
        </p:txBody>
      </p:sp>
      <p:sp>
        <p:nvSpPr>
          <p:cNvPr id="10" name="Text Placeholder 9"/>
          <p:cNvSpPr>
            <a:spLocks noGrp="1"/>
          </p:cNvSpPr>
          <p:nvPr>
            <p:ph type="body" idx="1"/>
          </p:nvPr>
        </p:nvSpPr>
        <p:spPr>
          <a:xfrm>
            <a:off x="580643" y="1600200"/>
            <a:ext cx="8953882" cy="2031325"/>
          </a:xfrm>
        </p:spPr>
        <p:txBody>
          <a:bodyPr/>
          <a:lstStyle/>
          <a:p>
            <a:r>
              <a:rPr lang="en-IN" sz="2400" dirty="0">
                <a:latin typeface="Arial Black" panose="020B0A04020102020204" pitchFamily="34" charset="0"/>
              </a:rPr>
              <a:t/>
            </a:r>
            <a:br>
              <a:rPr lang="en-IN" sz="2400" dirty="0">
                <a:latin typeface="Arial Black" panose="020B0A04020102020204" pitchFamily="34" charset="0"/>
              </a:rPr>
            </a:br>
            <a:r>
              <a:rPr lang="en-IN" dirty="0">
                <a:latin typeface="Arial Black" panose="020B0A04020102020204" pitchFamily="34" charset="0"/>
              </a:rPr>
              <a:t>Text-based stories with generative AI are a wild ride! Imagine giving the AI a starting line like "Once upon a time..." What comes next depends on the model you choose and how you tweak the settings. It could be anything from a </a:t>
            </a:r>
            <a:r>
              <a:rPr lang="en-IN" dirty="0" err="1">
                <a:latin typeface="Arial Black" panose="020B0A04020102020204" pitchFamily="34" charset="0"/>
              </a:rPr>
              <a:t>heartwarming</a:t>
            </a:r>
            <a:r>
              <a:rPr lang="en-IN" dirty="0">
                <a:latin typeface="Arial Black" panose="020B0A04020102020204" pitchFamily="34" charset="0"/>
              </a:rPr>
              <a:t> robot on Mars to a thrilling space adventure! This AI-powered storytelling opens doors to endless creative possibilities</a:t>
            </a:r>
            <a:endParaRPr lang="en-IN" dirty="0">
              <a:latin typeface="Arial Black" panose="020B0A04020102020204" pitchFamily="3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5" y="-740292"/>
            <a:ext cx="12954000" cy="760949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smtClean="0"/>
          </a:p>
          <a:p>
            <a:endParaRPr dirty="0"/>
          </a:p>
        </p:txBody>
      </p:sp>
      <p:grpSp>
        <p:nvGrpSpPr>
          <p:cNvPr id="3" name="object 3"/>
          <p:cNvGrpSpPr/>
          <p:nvPr/>
        </p:nvGrpSpPr>
        <p:grpSpPr>
          <a:xfrm>
            <a:off x="8214679" y="-752505"/>
            <a:ext cx="4752975" cy="7641737"/>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38100" y="4057592"/>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14400" y="33615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17" name="object 17"/>
          <p:cNvSpPr txBox="1">
            <a:spLocks noGrp="1"/>
          </p:cNvSpPr>
          <p:nvPr>
            <p:ph type="title"/>
          </p:nvPr>
        </p:nvSpPr>
        <p:spPr>
          <a:xfrm>
            <a:off x="1618555" y="-381000"/>
            <a:ext cx="8077200" cy="2047997"/>
          </a:xfrm>
          <a:prstGeom prst="rect">
            <a:avLst/>
          </a:prstGeom>
        </p:spPr>
        <p:txBody>
          <a:bodyPr vert="horz" wrap="square" lIns="0" tIns="16510" rIns="0" bIns="0" rtlCol="0">
            <a:spAutoFit/>
          </a:bodyPr>
          <a:lstStyle/>
          <a:p>
            <a:pPr marL="12700" algn="ctr">
              <a:lnSpc>
                <a:spcPct val="100000"/>
              </a:lnSpc>
              <a:spcBef>
                <a:spcPts val="130"/>
              </a:spcBef>
            </a:pPr>
            <a:r>
              <a:rPr lang="en-IN" sz="4400" dirty="0" smtClean="0">
                <a:latin typeface="Algerian" panose="04020705040A02060702" pitchFamily="82" charset="0"/>
              </a:rPr>
              <a:t>TEXT BASED STORY GENERATION</a:t>
            </a:r>
            <a:br>
              <a:rPr lang="en-IN" sz="4400" dirty="0" smtClean="0">
                <a:latin typeface="Algerian" panose="04020705040A02060702" pitchFamily="82" charset="0"/>
              </a:rPr>
            </a:br>
            <a:r>
              <a:rPr lang="en-IN" sz="4400" dirty="0">
                <a:latin typeface="Algerian" panose="04020705040A02060702" pitchFamily="82" charset="0"/>
              </a:rPr>
              <a:t> </a:t>
            </a:r>
            <a:r>
              <a:rPr lang="en-IN" sz="4400" dirty="0" smtClean="0">
                <a:latin typeface="Algerian" panose="04020705040A02060702" pitchFamily="82" charset="0"/>
              </a:rPr>
              <a:t>    USING GENRATIVE AI</a:t>
            </a:r>
            <a:r>
              <a:rPr lang="en-IN" sz="4400" dirty="0" smtClean="0">
                <a:latin typeface="Algerian" panose="04020705040A02060702" pitchFamily="82" charset="0"/>
              </a:rPr>
              <a:t>          </a:t>
            </a:r>
            <a:endParaRPr sz="4400" dirty="0">
              <a:latin typeface="Algerian" panose="04020705040A02060702" pitchFamily="82" charset="0"/>
            </a:endParaRPr>
          </a:p>
        </p:txBody>
      </p:sp>
      <p:sp>
        <p:nvSpPr>
          <p:cNvPr id="21" name="object 21"/>
          <p:cNvSpPr txBox="1"/>
          <p:nvPr/>
        </p:nvSpPr>
        <p:spPr>
          <a:xfrm>
            <a:off x="520382" y="6265084"/>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42323"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6600825" y="26451"/>
            <a:ext cx="55911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825307" y="402250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7362825" y="573405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2655467" y="-5080"/>
            <a:ext cx="3821534" cy="4937890"/>
          </a:xfrm>
          <a:prstGeom prst="rect">
            <a:avLst/>
          </a:prstGeom>
        </p:spPr>
        <p:txBody>
          <a:bodyPr vert="horz" wrap="square" lIns="0" tIns="13335" rIns="0" bIns="0" rtlCol="0">
            <a:spAutoFit/>
          </a:bodyPr>
          <a:lstStyle/>
          <a:p>
            <a:pPr algn="l"/>
            <a:r>
              <a:rPr sz="3200" spc="25" dirty="0" smtClean="0">
                <a:latin typeface="Algerian" panose="04020705040A02060702" pitchFamily="82" charset="0"/>
              </a:rPr>
              <a:t>A</a:t>
            </a:r>
            <a:r>
              <a:rPr sz="3200" spc="-5" dirty="0" smtClean="0">
                <a:latin typeface="Algerian" panose="04020705040A02060702" pitchFamily="82" charset="0"/>
              </a:rPr>
              <a:t>G</a:t>
            </a:r>
            <a:r>
              <a:rPr sz="3200" spc="-35" dirty="0" smtClean="0">
                <a:latin typeface="Algerian" panose="04020705040A02060702" pitchFamily="82" charset="0"/>
              </a:rPr>
              <a:t>E</a:t>
            </a:r>
            <a:r>
              <a:rPr sz="3200" spc="15" dirty="0" smtClean="0">
                <a:latin typeface="Algerian" panose="04020705040A02060702" pitchFamily="82" charset="0"/>
              </a:rPr>
              <a:t>N</a:t>
            </a:r>
            <a:r>
              <a:rPr sz="3200" dirty="0" smtClean="0">
                <a:latin typeface="Algerian" panose="04020705040A02060702" pitchFamily="82" charset="0"/>
              </a:rPr>
              <a:t>DA</a:t>
            </a:r>
            <a:r>
              <a:rPr lang="en-IN" dirty="0" smtClean="0"/>
              <a:t/>
            </a:r>
            <a:br>
              <a:rPr lang="en-IN" dirty="0" smtClean="0"/>
            </a:br>
            <a:r>
              <a:rPr lang="en-IN" dirty="0"/>
              <a:t/>
            </a:r>
            <a:br>
              <a:rPr lang="en-IN" dirty="0"/>
            </a:br>
            <a:r>
              <a:rPr lang="en-IN" dirty="0"/>
              <a:t/>
            </a:r>
            <a:br>
              <a:rPr lang="en-IN" dirty="0"/>
            </a:br>
            <a:r>
              <a:rPr lang="en-IN" dirty="0"/>
              <a:t/>
            </a:r>
            <a:br>
              <a:rPr lang="en-IN" dirty="0"/>
            </a:br>
            <a:r>
              <a:rPr lang="en-IN" b="0" dirty="0"/>
              <a:t/>
            </a:r>
            <a:br>
              <a:rPr lang="en-IN" b="0" dirty="0"/>
            </a:br>
            <a:r>
              <a:rPr lang="en-IN" b="0" dirty="0"/>
              <a:t> </a:t>
            </a:r>
            <a:r>
              <a:rPr lang="en-IN" dirty="0" smtClean="0"/>
              <a:t/>
            </a:r>
            <a:br>
              <a:rPr lang="en-IN" dirty="0" smtClean="0"/>
            </a:br>
            <a:endParaRPr dirty="0"/>
          </a:p>
        </p:txBody>
      </p:sp>
      <p:sp>
        <p:nvSpPr>
          <p:cNvPr id="25" name="Text Placeholder 24"/>
          <p:cNvSpPr>
            <a:spLocks noGrp="1"/>
          </p:cNvSpPr>
          <p:nvPr>
            <p:ph type="body" idx="1"/>
          </p:nvPr>
        </p:nvSpPr>
        <p:spPr>
          <a:xfrm>
            <a:off x="-228601" y="1524000"/>
            <a:ext cx="8280721" cy="1659255"/>
          </a:xfrm>
        </p:spPr>
        <p:txBody>
          <a:bodyPr/>
          <a:lstStyle/>
          <a:p>
            <a:r>
              <a:rPr lang="en-IN" dirty="0">
                <a:latin typeface="Arial Black" panose="020B0A04020102020204" pitchFamily="34" charset="0"/>
              </a:rPr>
              <a:t>The project agenda includes defining objectives, conducting background research, collecting and </a:t>
            </a:r>
            <a:r>
              <a:rPr lang="en-IN" dirty="0" err="1">
                <a:latin typeface="Arial Black" panose="020B0A04020102020204" pitchFamily="34" charset="0"/>
              </a:rPr>
              <a:t>preprocessing</a:t>
            </a:r>
            <a:r>
              <a:rPr lang="en-IN" dirty="0">
                <a:latin typeface="Arial Black" panose="020B0A04020102020204" pitchFamily="34" charset="0"/>
              </a:rPr>
              <a:t> data, selecting and training a Generative AI model, designing a user interface, generating and evaluating stories, iterating based on feedback, deploying the system, and concluding with summaries and future considerations.</a:t>
            </a:r>
            <a:endParaRPr lang="en-IN" dirty="0">
              <a:latin typeface="Arial Black" panose="020B0A04020102020204" pitchFamily="34"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pic>
        <p:nvPicPr>
          <p:cNvPr id="26" name="object 6"/>
          <p:cNvPicPr/>
          <p:nvPr/>
        </p:nvPicPr>
        <p:blipFill>
          <a:blip r:embed="rId3" cstate="print"/>
          <a:stretch>
            <a:fillRect/>
          </a:stretch>
        </p:blipFill>
        <p:spPr>
          <a:xfrm>
            <a:off x="-815782" y="3400422"/>
            <a:ext cx="3046201" cy="34795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9916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667827" y="128928"/>
            <a:ext cx="5950267" cy="1570943"/>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latin typeface="Algerian" panose="04020705040A02060702" pitchFamily="82" charset="0"/>
              </a:rPr>
              <a:t>P</a:t>
            </a:r>
            <a:r>
              <a:rPr sz="4250" spc="15" dirty="0">
                <a:latin typeface="Algerian" panose="04020705040A02060702" pitchFamily="82" charset="0"/>
              </a:rPr>
              <a:t>ROB</a:t>
            </a:r>
            <a:r>
              <a:rPr sz="4250" spc="55" dirty="0">
                <a:latin typeface="Algerian" panose="04020705040A02060702" pitchFamily="82" charset="0"/>
              </a:rPr>
              <a:t>L</a:t>
            </a:r>
            <a:r>
              <a:rPr sz="4250" spc="-20" dirty="0">
                <a:latin typeface="Algerian" panose="04020705040A02060702" pitchFamily="82" charset="0"/>
              </a:rPr>
              <a:t>E</a:t>
            </a:r>
            <a:r>
              <a:rPr sz="4250" spc="20" dirty="0">
                <a:latin typeface="Algerian" panose="04020705040A02060702" pitchFamily="82" charset="0"/>
              </a:rPr>
              <a:t>M</a:t>
            </a:r>
            <a:r>
              <a:rPr sz="4250" dirty="0">
                <a:latin typeface="Algerian" panose="04020705040A02060702" pitchFamily="82" charset="0"/>
              </a:rPr>
              <a:t>	</a:t>
            </a:r>
            <a:r>
              <a:rPr sz="4250" spc="10" dirty="0" smtClean="0">
                <a:latin typeface="Algerian" panose="04020705040A02060702" pitchFamily="82" charset="0"/>
              </a:rPr>
              <a:t>S</a:t>
            </a:r>
            <a:r>
              <a:rPr sz="4250" spc="-370" dirty="0" smtClean="0">
                <a:latin typeface="Algerian" panose="04020705040A02060702" pitchFamily="82" charset="0"/>
              </a:rPr>
              <a:t>T</a:t>
            </a:r>
            <a:r>
              <a:rPr sz="4250" spc="-375" dirty="0" smtClean="0">
                <a:latin typeface="Algerian" panose="04020705040A02060702" pitchFamily="82" charset="0"/>
              </a:rPr>
              <a:t>A</a:t>
            </a:r>
            <a:r>
              <a:rPr sz="4250" spc="15" dirty="0" smtClean="0">
                <a:latin typeface="Algerian" panose="04020705040A02060702" pitchFamily="82" charset="0"/>
              </a:rPr>
              <a:t>T</a:t>
            </a:r>
            <a:r>
              <a:rPr sz="4250" spc="-10" dirty="0" smtClean="0">
                <a:latin typeface="Algerian" panose="04020705040A02060702" pitchFamily="82" charset="0"/>
              </a:rPr>
              <a:t>E</a:t>
            </a:r>
            <a:r>
              <a:rPr sz="4250" spc="-20" dirty="0" smtClean="0">
                <a:latin typeface="Algerian" panose="04020705040A02060702" pitchFamily="82" charset="0"/>
              </a:rPr>
              <a:t>ME</a:t>
            </a:r>
            <a:r>
              <a:rPr sz="4250" spc="10" dirty="0" smtClean="0">
                <a:latin typeface="Algerian" panose="04020705040A02060702" pitchFamily="82" charset="0"/>
              </a:rPr>
              <a:t>NT</a:t>
            </a:r>
            <a:r>
              <a:rPr lang="en-IN" sz="4250" spc="10" dirty="0" smtClean="0"/>
              <a:t/>
            </a:r>
            <a:br>
              <a:rPr lang="en-IN" sz="4250" spc="10" dirty="0" smtClean="0"/>
            </a:br>
            <a:r>
              <a:rPr lang="en-IN" sz="4250" spc="10" dirty="0" smtClean="0"/>
              <a:t/>
            </a:r>
            <a:br>
              <a:rPr lang="en-IN" sz="4250" spc="10" dirty="0" smtClean="0"/>
            </a:br>
            <a:endParaRPr sz="1600" dirty="0">
              <a:latin typeface="Microsoft JhengHei" panose="020B0604030504040204" pitchFamily="34" charset="-120"/>
              <a:ea typeface="Microsoft JhengHei" panose="020B0604030504040204" pitchFamily="34" charset="-120"/>
            </a:endParaRPr>
          </a:p>
        </p:txBody>
      </p:sp>
      <p:sp>
        <p:nvSpPr>
          <p:cNvPr id="11" name="Text Placeholder 10"/>
          <p:cNvSpPr>
            <a:spLocks noGrp="1"/>
          </p:cNvSpPr>
          <p:nvPr>
            <p:ph type="body" idx="1"/>
          </p:nvPr>
        </p:nvSpPr>
        <p:spPr>
          <a:xfrm>
            <a:off x="533400" y="1293495"/>
            <a:ext cx="7458075" cy="4985980"/>
          </a:xfrm>
        </p:spPr>
        <p:txBody>
          <a:bodyPr/>
          <a:lstStyle/>
          <a:p>
            <a:pPr algn="l"/>
            <a:r>
              <a:rPr lang="en-IN" dirty="0">
                <a:latin typeface="Arial Black" panose="020B0A04020102020204" pitchFamily="34" charset="0"/>
                <a:ea typeface="Microsoft JhengHei" panose="020B0604030504040204" pitchFamily="34" charset="-120"/>
              </a:rPr>
              <a:t>The task involves developing an AI-powered system capable of autonomously generating coherent and engaging stories based on textual input prompts. The objective is to leverage Generative AI techniques to create a platform that can produce original narratives across various genres, styles, and themes. The challenge lies in training the AI model to understand the nuances of storytelling, including plot development, character interactions, and narrative coherence, to generate compelling stories that captivate readers. Additionally, ensuring that the generated stories exhibit creativity, originality, and relevance to the input prompts is crucial for the success of the system. Therefore, the problem statement revolves around designing and implementing an effective solution that harnesses the power of Generative AI for text-based story generation, catering to the diverse needs and preferences of users seeking immersive storytelling experiences</a:t>
            </a:r>
            <a:endParaRPr lang="en-IN" dirty="0">
              <a:latin typeface="Arial Black" panose="020B0A040201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267825"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3048000" y="152400"/>
            <a:ext cx="4343400"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smtClean="0">
                <a:latin typeface="Algerian" panose="04020705040A02060702" pitchFamily="82" charset="0"/>
              </a:rPr>
              <a:t>PROJECT</a:t>
            </a:r>
            <a:r>
              <a:rPr lang="en-IN" sz="3600" spc="5" dirty="0" smtClean="0">
                <a:latin typeface="Algerian" panose="04020705040A02060702" pitchFamily="82" charset="0"/>
              </a:rPr>
              <a:t> </a:t>
            </a:r>
            <a:r>
              <a:rPr sz="3600" spc="-20" dirty="0" smtClean="0">
                <a:latin typeface="Algerian" panose="04020705040A02060702" pitchFamily="82" charset="0"/>
              </a:rPr>
              <a:t>OVERVIEW</a:t>
            </a:r>
            <a:endParaRPr sz="3600" dirty="0">
              <a:latin typeface="Algerian" panose="04020705040A02060702" pitchFamily="82" charset="0"/>
            </a:endParaRPr>
          </a:p>
        </p:txBody>
      </p:sp>
      <p:sp>
        <p:nvSpPr>
          <p:cNvPr id="11" name="Subtitle 10"/>
          <p:cNvSpPr>
            <a:spLocks noGrp="1"/>
          </p:cNvSpPr>
          <p:nvPr>
            <p:ph type="subTitle" idx="4"/>
          </p:nvPr>
        </p:nvSpPr>
        <p:spPr>
          <a:xfrm>
            <a:off x="304800" y="1066800"/>
            <a:ext cx="8534400" cy="4431983"/>
          </a:xfrm>
        </p:spPr>
        <p:txBody>
          <a:bodyPr/>
          <a:lstStyle/>
          <a:p>
            <a:r>
              <a:rPr lang="en-IN" dirty="0" smtClean="0">
                <a:latin typeface="Arial Black" panose="020B0A04020102020204" pitchFamily="34" charset="0"/>
              </a:rPr>
              <a:t>The </a:t>
            </a:r>
            <a:r>
              <a:rPr lang="en-IN" dirty="0">
                <a:latin typeface="Arial Black" panose="020B0A04020102020204" pitchFamily="34" charset="0"/>
              </a:rPr>
              <a:t>project aims to develop a user-friendly system for generating original stories using Generative AI. It involves several key components: data collection and </a:t>
            </a:r>
            <a:r>
              <a:rPr lang="en-IN" dirty="0" err="1">
                <a:latin typeface="Arial Black" panose="020B0A04020102020204" pitchFamily="34" charset="0"/>
              </a:rPr>
              <a:t>preprocessing</a:t>
            </a:r>
            <a:r>
              <a:rPr lang="en-IN" dirty="0">
                <a:latin typeface="Arial Black" panose="020B0A04020102020204" pitchFamily="34" charset="0"/>
              </a:rPr>
              <a:t>, model selection and training, user interface development, story generation, and evaluation and feedback. Firstly, diverse story datasets will be collected and prepared for training by </a:t>
            </a:r>
            <a:r>
              <a:rPr lang="en-IN" dirty="0" err="1">
                <a:latin typeface="Arial Black" panose="020B0A04020102020204" pitchFamily="34" charset="0"/>
              </a:rPr>
              <a:t>preprocessing</a:t>
            </a:r>
            <a:r>
              <a:rPr lang="en-IN" dirty="0">
                <a:latin typeface="Arial Black" panose="020B0A04020102020204" pitchFamily="34" charset="0"/>
              </a:rPr>
              <a:t>. Next, a suitable Generative AI model will be chosen and trained on the collected data to understand storytelling conventions. A user-friendly interface will then be developed to allow users to input prompts and customize story parameters. The AI model will generate coherent and engaging stories based on these prompts. Finally, the generated stories will be evaluated for quality, and user feedback will be collected for iterative improvement. Overall, the project aims to create a platform capable of producing original, coherent, and engaging stories across various genres, styles, and themes, fostering creativity and immersion in narrative generation</a:t>
            </a:r>
            <a:endParaRPr lang="en-IN" dirty="0">
              <a:latin typeface="Arial Black" panose="020B0A040201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7630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362200" y="278843"/>
            <a:ext cx="534066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Algerian" panose="04020705040A02060702" pitchFamily="82" charset="0"/>
              </a:rPr>
              <a:t>W</a:t>
            </a:r>
            <a:r>
              <a:rPr sz="3200" spc="-20" dirty="0">
                <a:latin typeface="Algerian" panose="04020705040A02060702" pitchFamily="82" charset="0"/>
              </a:rPr>
              <a:t>H</a:t>
            </a:r>
            <a:r>
              <a:rPr sz="3200" spc="20" dirty="0">
                <a:latin typeface="Algerian" panose="04020705040A02060702" pitchFamily="82" charset="0"/>
              </a:rPr>
              <a:t>O</a:t>
            </a:r>
            <a:r>
              <a:rPr sz="3200" spc="-235" dirty="0">
                <a:latin typeface="Algerian" panose="04020705040A02060702" pitchFamily="82" charset="0"/>
              </a:rPr>
              <a:t> </a:t>
            </a:r>
            <a:r>
              <a:rPr sz="3200" spc="-10" dirty="0">
                <a:latin typeface="Algerian" panose="04020705040A02060702" pitchFamily="82" charset="0"/>
              </a:rPr>
              <a:t>AR</a:t>
            </a:r>
            <a:r>
              <a:rPr sz="3200" spc="15" dirty="0">
                <a:latin typeface="Algerian" panose="04020705040A02060702" pitchFamily="82" charset="0"/>
              </a:rPr>
              <a:t>E</a:t>
            </a:r>
            <a:r>
              <a:rPr sz="3200" spc="-35" dirty="0">
                <a:latin typeface="Algerian" panose="04020705040A02060702" pitchFamily="82" charset="0"/>
              </a:rPr>
              <a:t> </a:t>
            </a:r>
            <a:r>
              <a:rPr sz="3200" spc="-10" dirty="0">
                <a:latin typeface="Algerian" panose="04020705040A02060702" pitchFamily="82" charset="0"/>
              </a:rPr>
              <a:t>T</a:t>
            </a:r>
            <a:r>
              <a:rPr sz="3200" spc="-15" dirty="0">
                <a:latin typeface="Algerian" panose="04020705040A02060702" pitchFamily="82" charset="0"/>
              </a:rPr>
              <a:t>H</a:t>
            </a:r>
            <a:r>
              <a:rPr sz="3200" spc="15" dirty="0">
                <a:latin typeface="Algerian" panose="04020705040A02060702" pitchFamily="82" charset="0"/>
              </a:rPr>
              <a:t>E</a:t>
            </a:r>
            <a:r>
              <a:rPr sz="3200" spc="-35" dirty="0">
                <a:latin typeface="Algerian" panose="04020705040A02060702" pitchFamily="82" charset="0"/>
              </a:rPr>
              <a:t> </a:t>
            </a:r>
            <a:r>
              <a:rPr sz="3200" spc="-20" dirty="0">
                <a:latin typeface="Algerian" panose="04020705040A02060702" pitchFamily="82" charset="0"/>
              </a:rPr>
              <a:t>E</a:t>
            </a:r>
            <a:r>
              <a:rPr sz="3200" spc="30" dirty="0">
                <a:latin typeface="Algerian" panose="04020705040A02060702" pitchFamily="82" charset="0"/>
              </a:rPr>
              <a:t>N</a:t>
            </a:r>
            <a:r>
              <a:rPr sz="3200" spc="15" dirty="0">
                <a:latin typeface="Algerian" panose="04020705040A02060702" pitchFamily="82" charset="0"/>
              </a:rPr>
              <a:t>D</a:t>
            </a:r>
            <a:r>
              <a:rPr sz="3200" spc="-45" dirty="0">
                <a:latin typeface="Algerian" panose="04020705040A02060702" pitchFamily="82" charset="0"/>
              </a:rPr>
              <a:t> </a:t>
            </a:r>
            <a:r>
              <a:rPr sz="3200" dirty="0">
                <a:latin typeface="Algerian" panose="04020705040A02060702" pitchFamily="82" charset="0"/>
              </a:rPr>
              <a:t>U</a:t>
            </a:r>
            <a:r>
              <a:rPr sz="3200" spc="10" dirty="0">
                <a:latin typeface="Algerian" panose="04020705040A02060702" pitchFamily="82" charset="0"/>
              </a:rPr>
              <a:t>S</a:t>
            </a:r>
            <a:r>
              <a:rPr sz="3200" spc="-25" dirty="0">
                <a:latin typeface="Algerian" panose="04020705040A02060702" pitchFamily="82" charset="0"/>
              </a:rPr>
              <a:t>E</a:t>
            </a:r>
            <a:r>
              <a:rPr sz="3200" spc="-10" dirty="0">
                <a:latin typeface="Algerian" panose="04020705040A02060702" pitchFamily="82" charset="0"/>
              </a:rPr>
              <a:t>R</a:t>
            </a:r>
            <a:r>
              <a:rPr sz="3200" spc="5" dirty="0">
                <a:latin typeface="Algerian" panose="04020705040A02060702" pitchFamily="82" charset="0"/>
              </a:rPr>
              <a:t>S?</a:t>
            </a:r>
            <a:endParaRPr sz="3200" dirty="0">
              <a:latin typeface="Algerian" panose="04020705040A02060702" pitchFamily="82" charset="0"/>
            </a:endParaRPr>
          </a:p>
        </p:txBody>
      </p:sp>
      <p:sp>
        <p:nvSpPr>
          <p:cNvPr id="9" name="Text Placeholder 8"/>
          <p:cNvSpPr>
            <a:spLocks noGrp="1"/>
          </p:cNvSpPr>
          <p:nvPr>
            <p:ph type="body" idx="1"/>
          </p:nvPr>
        </p:nvSpPr>
        <p:spPr>
          <a:xfrm>
            <a:off x="304800" y="1186995"/>
            <a:ext cx="9048750" cy="4299406"/>
          </a:xfrm>
        </p:spPr>
        <p:txBody>
          <a:bodyPr/>
          <a:lstStyle/>
          <a:p>
            <a:r>
              <a:rPr lang="en-IN" dirty="0">
                <a:latin typeface="Arial Black" panose="020B0A04020102020204" pitchFamily="34" charset="0"/>
              </a:rPr>
              <a:t>Certainly! Text-based story generation using generative AI has a wide range of end users. Marketing and brand communication teams can use it to tell engaging and inspiring stories that are essential to a brand’s success. Software development teams can use it to quickly create user stories that align with the product’s goals and user needs, which is a crucial component in Agile project management.</a:t>
            </a:r>
          </a:p>
          <a:p>
            <a:r>
              <a:rPr lang="en-IN" dirty="0">
                <a:latin typeface="Arial Black" panose="020B0A04020102020204" pitchFamily="34" charset="0"/>
              </a:rPr>
              <a:t>Content creators, writers, and artists can use generative AI to visualize their stories by turning text into visually engaging images or comics. The media and entertainment industry can use it to develop a fictional universe for a manga series or other forms of entertainment.</a:t>
            </a:r>
          </a:p>
          <a:p>
            <a:r>
              <a:rPr lang="en-IN" dirty="0">
                <a:latin typeface="Arial Black" panose="020B0A04020102020204" pitchFamily="34" charset="0"/>
              </a:rPr>
              <a:t>Educators and researchers can use generative AI as a powerful tool to generate large amounts of text for various purposes. However, while generative AI has the potential to revolutionize many fields, it’s important to use it responsibly and ethically.</a:t>
            </a:r>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1465" y="4343400"/>
            <a:ext cx="2695574" cy="208597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582453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381000"/>
            <a:ext cx="8688705" cy="505908"/>
          </a:xfrm>
          <a:prstGeom prst="rect">
            <a:avLst/>
          </a:prstGeom>
        </p:spPr>
        <p:txBody>
          <a:bodyPr vert="horz" wrap="square" lIns="0" tIns="13335" rIns="0" bIns="0" rtlCol="0">
            <a:spAutoFit/>
          </a:bodyPr>
          <a:lstStyle/>
          <a:p>
            <a:pPr marL="12700">
              <a:lnSpc>
                <a:spcPct val="100000"/>
              </a:lnSpc>
              <a:spcBef>
                <a:spcPts val="105"/>
              </a:spcBef>
            </a:pPr>
            <a:r>
              <a:rPr sz="3200" spc="-40" dirty="0">
                <a:latin typeface="Algerian" panose="04020705040A02060702" pitchFamily="82" charset="0"/>
              </a:rPr>
              <a:t>Y</a:t>
            </a:r>
            <a:r>
              <a:rPr sz="3200" spc="10" dirty="0">
                <a:latin typeface="Algerian" panose="04020705040A02060702" pitchFamily="82" charset="0"/>
              </a:rPr>
              <a:t>O</a:t>
            </a:r>
            <a:r>
              <a:rPr sz="3200" spc="25" dirty="0">
                <a:latin typeface="Algerian" panose="04020705040A02060702" pitchFamily="82" charset="0"/>
              </a:rPr>
              <a:t>U</a:t>
            </a:r>
            <a:r>
              <a:rPr sz="3200" dirty="0">
                <a:latin typeface="Algerian" panose="04020705040A02060702" pitchFamily="82" charset="0"/>
              </a:rPr>
              <a:t>R</a:t>
            </a:r>
            <a:r>
              <a:rPr sz="3200" spc="5" dirty="0">
                <a:latin typeface="Algerian" panose="04020705040A02060702" pitchFamily="82" charset="0"/>
              </a:rPr>
              <a:t> </a:t>
            </a:r>
            <a:r>
              <a:rPr sz="3200" spc="25" dirty="0">
                <a:latin typeface="Algerian" panose="04020705040A02060702" pitchFamily="82" charset="0"/>
              </a:rPr>
              <a:t>S</a:t>
            </a:r>
            <a:r>
              <a:rPr sz="3200" spc="10" dirty="0">
                <a:latin typeface="Algerian" panose="04020705040A02060702" pitchFamily="82" charset="0"/>
              </a:rPr>
              <a:t>O</a:t>
            </a:r>
            <a:r>
              <a:rPr sz="3200" spc="25" dirty="0">
                <a:latin typeface="Algerian" panose="04020705040A02060702" pitchFamily="82" charset="0"/>
              </a:rPr>
              <a:t>LU</a:t>
            </a:r>
            <a:r>
              <a:rPr sz="3200" spc="-35" dirty="0">
                <a:latin typeface="Algerian" panose="04020705040A02060702" pitchFamily="82" charset="0"/>
              </a:rPr>
              <a:t>T</a:t>
            </a:r>
            <a:r>
              <a:rPr sz="3200" spc="-30" dirty="0">
                <a:latin typeface="Algerian" panose="04020705040A02060702" pitchFamily="82" charset="0"/>
              </a:rPr>
              <a:t>I</a:t>
            </a:r>
            <a:r>
              <a:rPr sz="3200" spc="10" dirty="0">
                <a:latin typeface="Algerian" panose="04020705040A02060702" pitchFamily="82" charset="0"/>
              </a:rPr>
              <a:t>O</a:t>
            </a:r>
            <a:r>
              <a:rPr sz="3200" dirty="0">
                <a:latin typeface="Algerian" panose="04020705040A02060702" pitchFamily="82" charset="0"/>
              </a:rPr>
              <a:t>N</a:t>
            </a:r>
            <a:r>
              <a:rPr sz="3200" spc="-345" dirty="0">
                <a:latin typeface="Algerian" panose="04020705040A02060702" pitchFamily="82" charset="0"/>
              </a:rPr>
              <a:t> </a:t>
            </a:r>
            <a:r>
              <a:rPr sz="3200" spc="-35" dirty="0">
                <a:latin typeface="Algerian" panose="04020705040A02060702" pitchFamily="82" charset="0"/>
              </a:rPr>
              <a:t>A</a:t>
            </a:r>
            <a:r>
              <a:rPr sz="3200" spc="-5" dirty="0">
                <a:latin typeface="Algerian" panose="04020705040A02060702" pitchFamily="82" charset="0"/>
              </a:rPr>
              <a:t>N</a:t>
            </a:r>
            <a:r>
              <a:rPr sz="3200" dirty="0">
                <a:latin typeface="Algerian" panose="04020705040A02060702" pitchFamily="82" charset="0"/>
              </a:rPr>
              <a:t>D</a:t>
            </a:r>
            <a:r>
              <a:rPr sz="3200" spc="35" dirty="0">
                <a:latin typeface="Algerian" panose="04020705040A02060702" pitchFamily="82" charset="0"/>
              </a:rPr>
              <a:t> </a:t>
            </a:r>
            <a:r>
              <a:rPr sz="3200" spc="-30" dirty="0">
                <a:latin typeface="Algerian" panose="04020705040A02060702" pitchFamily="82" charset="0"/>
              </a:rPr>
              <a:t>I</a:t>
            </a:r>
            <a:r>
              <a:rPr sz="3200" spc="-35" dirty="0">
                <a:latin typeface="Algerian" panose="04020705040A02060702" pitchFamily="82" charset="0"/>
              </a:rPr>
              <a:t>T</a:t>
            </a:r>
            <a:r>
              <a:rPr sz="3200" dirty="0">
                <a:latin typeface="Algerian" panose="04020705040A02060702" pitchFamily="82" charset="0"/>
              </a:rPr>
              <a:t>S</a:t>
            </a:r>
            <a:r>
              <a:rPr sz="3200" spc="60" dirty="0">
                <a:latin typeface="Algerian" panose="04020705040A02060702" pitchFamily="82" charset="0"/>
              </a:rPr>
              <a:t> </a:t>
            </a:r>
            <a:r>
              <a:rPr sz="3200" spc="-295" dirty="0">
                <a:latin typeface="Algerian" panose="04020705040A02060702" pitchFamily="82" charset="0"/>
              </a:rPr>
              <a:t>V</a:t>
            </a:r>
            <a:r>
              <a:rPr sz="3200" spc="-35" dirty="0">
                <a:latin typeface="Algerian" panose="04020705040A02060702" pitchFamily="82" charset="0"/>
              </a:rPr>
              <a:t>A</a:t>
            </a:r>
            <a:r>
              <a:rPr sz="3200" spc="25" dirty="0">
                <a:latin typeface="Algerian" panose="04020705040A02060702" pitchFamily="82" charset="0"/>
              </a:rPr>
              <a:t>LU</a:t>
            </a:r>
            <a:r>
              <a:rPr sz="3200" dirty="0">
                <a:latin typeface="Algerian" panose="04020705040A02060702" pitchFamily="82" charset="0"/>
              </a:rPr>
              <a:t>E</a:t>
            </a:r>
            <a:r>
              <a:rPr sz="3200" spc="-65" dirty="0">
                <a:latin typeface="Algerian" panose="04020705040A02060702" pitchFamily="82" charset="0"/>
              </a:rPr>
              <a:t> </a:t>
            </a:r>
            <a:r>
              <a:rPr sz="3200" spc="-15" dirty="0">
                <a:latin typeface="Algerian" panose="04020705040A02060702" pitchFamily="82" charset="0"/>
              </a:rPr>
              <a:t>P</a:t>
            </a:r>
            <a:r>
              <a:rPr sz="3200" spc="-30" dirty="0">
                <a:latin typeface="Algerian" panose="04020705040A02060702" pitchFamily="82" charset="0"/>
              </a:rPr>
              <a:t>R</a:t>
            </a:r>
            <a:r>
              <a:rPr sz="3200" spc="10" dirty="0">
                <a:latin typeface="Algerian" panose="04020705040A02060702" pitchFamily="82" charset="0"/>
              </a:rPr>
              <a:t>O</a:t>
            </a:r>
            <a:r>
              <a:rPr sz="3200" spc="-15" dirty="0">
                <a:latin typeface="Algerian" panose="04020705040A02060702" pitchFamily="82" charset="0"/>
              </a:rPr>
              <a:t>P</a:t>
            </a:r>
            <a:r>
              <a:rPr sz="3200" spc="10" dirty="0">
                <a:latin typeface="Algerian" panose="04020705040A02060702" pitchFamily="82" charset="0"/>
              </a:rPr>
              <a:t>O</a:t>
            </a:r>
            <a:r>
              <a:rPr sz="3200" spc="25" dirty="0">
                <a:latin typeface="Algerian" panose="04020705040A02060702" pitchFamily="82" charset="0"/>
              </a:rPr>
              <a:t>S</a:t>
            </a:r>
            <a:r>
              <a:rPr sz="3200" spc="-30" dirty="0">
                <a:latin typeface="Algerian" panose="04020705040A02060702" pitchFamily="82" charset="0"/>
              </a:rPr>
              <a:t>I</a:t>
            </a:r>
            <a:r>
              <a:rPr sz="3200" spc="-35" dirty="0">
                <a:latin typeface="Algerian" panose="04020705040A02060702" pitchFamily="82" charset="0"/>
              </a:rPr>
              <a:t>T</a:t>
            </a:r>
            <a:r>
              <a:rPr sz="3200" spc="-30" dirty="0">
                <a:latin typeface="Algerian" panose="04020705040A02060702" pitchFamily="82" charset="0"/>
              </a:rPr>
              <a:t>I</a:t>
            </a:r>
            <a:r>
              <a:rPr sz="3200" spc="10" dirty="0">
                <a:latin typeface="Algerian" panose="04020705040A02060702" pitchFamily="82" charset="0"/>
              </a:rPr>
              <a:t>O</a:t>
            </a:r>
            <a:r>
              <a:rPr sz="3200" dirty="0">
                <a:latin typeface="Algerian" panose="04020705040A02060702" pitchFamily="82" charset="0"/>
              </a:rPr>
              <a:t>N</a:t>
            </a:r>
          </a:p>
        </p:txBody>
      </p:sp>
      <p:sp>
        <p:nvSpPr>
          <p:cNvPr id="10" name="Text Placeholder 9"/>
          <p:cNvSpPr>
            <a:spLocks noGrp="1"/>
          </p:cNvSpPr>
          <p:nvPr>
            <p:ph type="body" idx="1"/>
          </p:nvPr>
        </p:nvSpPr>
        <p:spPr>
          <a:xfrm>
            <a:off x="609600" y="1219200"/>
            <a:ext cx="8458200" cy="3354765"/>
          </a:xfrm>
        </p:spPr>
        <p:txBody>
          <a:bodyPr/>
          <a:lstStyle/>
          <a:p>
            <a:pPr algn="l" rtl="0"/>
            <a:r>
              <a:rPr lang="en-IN" sz="2000" dirty="0">
                <a:latin typeface="Arial Black" panose="020B0A04020102020204" pitchFamily="34" charset="0"/>
              </a:rPr>
              <a:t>Unleash your inner storyteller with generative AI! We offer a powerful tool for text-based story creation. Trained on a vast library of narratives, our AI understands the magic of storytelling. From character arcs to world-building, it absorbs the secrets of great stories. Craft your own adventure! Provide prompts, genre preferences, and character details, and the AI personalizes a story for you. Explore different paths with branching narratives and alternate endings. This is more than just writing - it's an interactive playground for your imagination.</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44036"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5029201"/>
            <a:ext cx="2466975" cy="1771648"/>
          </a:xfrm>
          <a:prstGeom prst="rect">
            <a:avLst/>
          </a:prstGeom>
        </p:spPr>
      </p:pic>
      <p:sp>
        <p:nvSpPr>
          <p:cNvPr id="7" name="object 7"/>
          <p:cNvSpPr txBox="1">
            <a:spLocks noGrp="1"/>
          </p:cNvSpPr>
          <p:nvPr>
            <p:ph type="title"/>
          </p:nvPr>
        </p:nvSpPr>
        <p:spPr>
          <a:xfrm>
            <a:off x="1639252" y="291329"/>
            <a:ext cx="7239000"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Algerian" panose="04020705040A02060702" pitchFamily="82" charset="0"/>
              </a:rPr>
              <a:t>THE</a:t>
            </a:r>
            <a:r>
              <a:rPr sz="4250" spc="20" dirty="0">
                <a:latin typeface="Algerian" panose="04020705040A02060702" pitchFamily="82" charset="0"/>
              </a:rPr>
              <a:t> </a:t>
            </a:r>
            <a:r>
              <a:rPr sz="4250" spc="10" dirty="0">
                <a:latin typeface="Algerian" panose="04020705040A02060702" pitchFamily="82" charset="0"/>
              </a:rPr>
              <a:t>WOW</a:t>
            </a:r>
            <a:r>
              <a:rPr sz="4250" spc="85" dirty="0">
                <a:latin typeface="Algerian" panose="04020705040A02060702" pitchFamily="82" charset="0"/>
              </a:rPr>
              <a:t> </a:t>
            </a:r>
            <a:r>
              <a:rPr sz="4250" spc="10" dirty="0">
                <a:latin typeface="Algerian" panose="04020705040A02060702" pitchFamily="82" charset="0"/>
              </a:rPr>
              <a:t>IN</a:t>
            </a:r>
            <a:r>
              <a:rPr sz="4250" spc="-5" dirty="0">
                <a:latin typeface="Algerian" panose="04020705040A02060702" pitchFamily="82" charset="0"/>
              </a:rPr>
              <a:t> </a:t>
            </a:r>
            <a:r>
              <a:rPr sz="4250" spc="15" dirty="0">
                <a:latin typeface="Algerian" panose="04020705040A02060702" pitchFamily="82" charset="0"/>
              </a:rPr>
              <a:t>YOUR</a:t>
            </a:r>
            <a:r>
              <a:rPr sz="4250" spc="-10" dirty="0">
                <a:latin typeface="Algerian" panose="04020705040A02060702" pitchFamily="82" charset="0"/>
              </a:rPr>
              <a:t> </a:t>
            </a:r>
            <a:r>
              <a:rPr sz="4250" spc="20" dirty="0">
                <a:latin typeface="Algerian" panose="04020705040A02060702" pitchFamily="82" charset="0"/>
              </a:rPr>
              <a:t>SOLUTION</a:t>
            </a:r>
            <a:endParaRPr sz="4250" dirty="0">
              <a:latin typeface="Algerian" panose="04020705040A02060702" pitchFamily="82" charset="0"/>
            </a:endParaRPr>
          </a:p>
        </p:txBody>
      </p:sp>
      <p:sp>
        <p:nvSpPr>
          <p:cNvPr id="9" name="Text Placeholder 8"/>
          <p:cNvSpPr>
            <a:spLocks noGrp="1"/>
          </p:cNvSpPr>
          <p:nvPr>
            <p:ph type="body" idx="1"/>
          </p:nvPr>
        </p:nvSpPr>
        <p:spPr>
          <a:xfrm>
            <a:off x="333374" y="1314450"/>
            <a:ext cx="8743950" cy="3877985"/>
          </a:xfrm>
        </p:spPr>
        <p:txBody>
          <a:bodyPr/>
          <a:lstStyle/>
          <a:p>
            <a:r>
              <a:rPr lang="en-IN" dirty="0">
                <a:latin typeface="Arial Black" panose="020B0A04020102020204" pitchFamily="34" charset="0"/>
              </a:rPr>
              <a:t>My previous description contained an error regarding "winning." Here's a clearer explanation of the value proposition:</a:t>
            </a:r>
          </a:p>
          <a:p>
            <a:r>
              <a:rPr lang="en-IN" dirty="0">
                <a:latin typeface="Arial Black" panose="020B0A04020102020204" pitchFamily="34" charset="0"/>
              </a:rPr>
              <a:t>This AI solution empowers you to craft captivating stories. It delves into a vast collection of narratives, absorbing the secrets of plot, character, and world-building. This rich training data fuels a specialized AI model, adept at generating compelling stories.</a:t>
            </a:r>
          </a:p>
          <a:p>
            <a:r>
              <a:rPr lang="en-IN" dirty="0">
                <a:latin typeface="Arial Black" panose="020B0A04020102020204" pitchFamily="34" charset="0"/>
              </a:rPr>
              <a:t>The true win lies in the interactive interface. Provide story prompts, genre preferences, and character details, and the AI personalizes a narrative just for you. Want to explore different paths? The system allows you to generate variations based on your choices within the story, offering branching narratives and alternate endings. This isn't just writing, it's an interactive playground where your imagination takes </a:t>
            </a:r>
            <a:r>
              <a:rPr lang="en-IN" dirty="0" err="1">
                <a:latin typeface="Arial Black" panose="020B0A04020102020204" pitchFamily="34" charset="0"/>
              </a:rPr>
              <a:t>center</a:t>
            </a:r>
            <a:r>
              <a:rPr lang="en-IN" dirty="0">
                <a:latin typeface="Arial Black" panose="020B0A04020102020204" pitchFamily="34" charset="0"/>
              </a:rPr>
              <a:t> stage.</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3463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2971800" y="2286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Algerian" panose="04020705040A02060702" pitchFamily="82" charset="0"/>
                <a:cs typeface="Trebuchet MS"/>
              </a:rPr>
              <a:t>M</a:t>
            </a:r>
            <a:r>
              <a:rPr sz="4800" b="1" dirty="0">
                <a:latin typeface="Algerian" panose="04020705040A02060702" pitchFamily="82" charset="0"/>
                <a:cs typeface="Trebuchet MS"/>
              </a:rPr>
              <a:t>O</a:t>
            </a:r>
            <a:r>
              <a:rPr sz="4800" b="1" spc="-15" dirty="0">
                <a:latin typeface="Algerian" panose="04020705040A02060702" pitchFamily="82" charset="0"/>
                <a:cs typeface="Trebuchet MS"/>
              </a:rPr>
              <a:t>D</a:t>
            </a:r>
            <a:r>
              <a:rPr sz="4800" b="1" spc="-35" dirty="0">
                <a:latin typeface="Algerian" panose="04020705040A02060702" pitchFamily="82" charset="0"/>
                <a:cs typeface="Trebuchet MS"/>
              </a:rPr>
              <a:t>E</a:t>
            </a:r>
            <a:r>
              <a:rPr sz="4800" b="1" spc="-30" dirty="0">
                <a:latin typeface="Algerian" panose="04020705040A02060702" pitchFamily="82" charset="0"/>
                <a:cs typeface="Trebuchet MS"/>
              </a:rPr>
              <a:t>LL</a:t>
            </a:r>
            <a:r>
              <a:rPr sz="4800" b="1" spc="-5" dirty="0">
                <a:latin typeface="Algerian" panose="04020705040A02060702" pitchFamily="82" charset="0"/>
                <a:cs typeface="Trebuchet MS"/>
              </a:rPr>
              <a:t>I</a:t>
            </a:r>
            <a:r>
              <a:rPr sz="4800" b="1" spc="30" dirty="0">
                <a:latin typeface="Algerian" panose="04020705040A02060702" pitchFamily="82" charset="0"/>
                <a:cs typeface="Trebuchet MS"/>
              </a:rPr>
              <a:t>N</a:t>
            </a:r>
            <a:r>
              <a:rPr sz="4800" b="1" spc="5" dirty="0">
                <a:latin typeface="Algerian" panose="04020705040A02060702" pitchFamily="82" charset="0"/>
                <a:cs typeface="Trebuchet MS"/>
              </a:rPr>
              <a:t>G</a:t>
            </a:r>
            <a:endParaRPr sz="4800" dirty="0">
              <a:latin typeface="Algerian" panose="04020705040A02060702" pitchFamily="82" charset="0"/>
              <a:cs typeface="Trebuchet MS"/>
            </a:endParaRPr>
          </a:p>
        </p:txBody>
      </p:sp>
      <p:sp>
        <p:nvSpPr>
          <p:cNvPr id="13" name="Subtitle 12"/>
          <p:cNvSpPr>
            <a:spLocks noGrp="1"/>
          </p:cNvSpPr>
          <p:nvPr>
            <p:ph type="subTitle" idx="4294967295"/>
          </p:nvPr>
        </p:nvSpPr>
        <p:spPr>
          <a:xfrm>
            <a:off x="542924" y="1447800"/>
            <a:ext cx="9210675" cy="3505199"/>
          </a:xfrm>
        </p:spPr>
        <p:txBody>
          <a:bodyPr/>
          <a:lstStyle/>
          <a:p>
            <a:r>
              <a:rPr lang="en-IN" dirty="0">
                <a:latin typeface="Arial Black" panose="020B0A04020102020204" pitchFamily="34" charset="0"/>
              </a:rPr>
              <a:t>The code relies solely on a powerful </a:t>
            </a:r>
            <a:r>
              <a:rPr lang="en-IN" dirty="0" err="1">
                <a:latin typeface="Arial Black" panose="020B0A04020102020204" pitchFamily="34" charset="0"/>
              </a:rPr>
              <a:t>modeling</a:t>
            </a:r>
            <a:r>
              <a:rPr lang="en-IN" dirty="0">
                <a:latin typeface="Arial Black" panose="020B0A04020102020204" pitchFamily="34" charset="0"/>
              </a:rPr>
              <a:t> technique called the Generative Pre-trained Transformer (GPT-2) model. This pre-trained model is the heart of the text generation process. Imagine it as a vast network of interconnected elements, trained on a massive dataset of text. The GPT-2 model leverages a specific architecture called a Transformer, which allows it to understand the relationships between words in a sequence. When generating text, the model predicts the next word based on the prompt you provide and the patterns it has learned from its training data. In simpler terms, the GPT-2 model acts as a powerful language engine, </a:t>
            </a:r>
            <a:r>
              <a:rPr lang="en-IN" dirty="0" err="1">
                <a:latin typeface="Arial Black" panose="020B0A04020102020204" pitchFamily="34" charset="0"/>
              </a:rPr>
              <a:t>fueled</a:t>
            </a:r>
            <a:r>
              <a:rPr lang="en-IN" dirty="0">
                <a:latin typeface="Arial Black" panose="020B0A04020102020204" pitchFamily="34" charset="0"/>
              </a:rPr>
              <a:t> by pre-existing knowledge, to create new and creative text based on your input.</a:t>
            </a:r>
            <a:endParaRPr lang="en-IN" dirty="0">
              <a:latin typeface="Arial Black" panose="020B0A040201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TotalTime>
  <Words>964</Words>
  <Application>Microsoft Office PowerPoint</Application>
  <PresentationFormat>Custom</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VIGNESH A</vt:lpstr>
      <vt:lpstr>TEXT BASED STORY GENERATION      USING GENRATIVE AI          </vt:lpstr>
      <vt:lpstr>AGENDA       </vt:lpstr>
      <vt:lpstr>PROBLEM STATEMENT  </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VIGNESH A</dc:title>
  <dc:creator>2021PITAI275</dc:creator>
  <cp:lastModifiedBy>2021PITAI275</cp:lastModifiedBy>
  <cp:revision>10</cp:revision>
  <dcterms:created xsi:type="dcterms:W3CDTF">2024-03-28T03:30:03Z</dcterms:created>
  <dcterms:modified xsi:type="dcterms:W3CDTF">2024-03-28T05:21:21Z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