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3" r:id="rId4"/>
    <p:sldId id="258" r:id="rId5"/>
    <p:sldId id="259" r:id="rId6"/>
    <p:sldId id="287" r:id="rId7"/>
    <p:sldId id="294" r:id="rId8"/>
    <p:sldId id="261" r:id="rId9"/>
    <p:sldId id="262" r:id="rId10"/>
    <p:sldId id="283" r:id="rId11"/>
    <p:sldId id="292" r:id="rId12"/>
    <p:sldId id="284" r:id="rId13"/>
    <p:sldId id="275" r:id="rId14"/>
    <p:sldId id="282" r:id="rId15"/>
    <p:sldId id="288" r:id="rId16"/>
    <p:sldId id="289" r:id="rId17"/>
    <p:sldId id="290" r:id="rId18"/>
    <p:sldId id="291" r:id="rId19"/>
    <p:sldId id="293" r:id="rId20"/>
    <p:sldId id="264" r:id="rId21"/>
    <p:sldId id="265" r:id="rId22"/>
    <p:sldId id="276" r:id="rId23"/>
    <p:sldId id="266" r:id="rId24"/>
    <p:sldId id="267" r:id="rId25"/>
    <p:sldId id="270" r:id="rId26"/>
    <p:sldId id="277" r:id="rId27"/>
    <p:sldId id="278" r:id="rId28"/>
    <p:sldId id="279"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62" d="100"/>
          <a:sy n="62" d="100"/>
        </p:scale>
        <p:origin x="1416" y="5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87912-BC87-4970-B703-E382EF252865}" type="datetimeFigureOut">
              <a:rPr lang="en-US" smtClean="0"/>
              <a:t>12/15/2020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7C1C8-318D-4DC5-8446-FABE0FBC07E7}" type="slidenum">
              <a:rPr lang="en-US" smtClean="0"/>
              <a:t>‹#›</a:t>
            </a:fld>
            <a:endParaRPr lang="en-US"/>
          </a:p>
        </p:txBody>
      </p:sp>
    </p:spTree>
    <p:extLst>
      <p:ext uri="{BB962C8B-B14F-4D97-AF65-F5344CB8AC3E}">
        <p14:creationId xmlns:p14="http://schemas.microsoft.com/office/powerpoint/2010/main" val="172344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47C1C8-318D-4DC5-8446-FABE0FBC07E7}" type="slidenum">
              <a:rPr lang="en-US" smtClean="0"/>
              <a:t>12</a:t>
            </a:fld>
            <a:endParaRPr lang="en-US"/>
          </a:p>
        </p:txBody>
      </p:sp>
    </p:spTree>
    <p:extLst>
      <p:ext uri="{BB962C8B-B14F-4D97-AF65-F5344CB8AC3E}">
        <p14:creationId xmlns:p14="http://schemas.microsoft.com/office/powerpoint/2010/main" val="1317480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NEU-Logo.png"/>
          <p:cNvPicPr/>
          <p:nvPr userDrawn="1"/>
        </p:nvPicPr>
        <p:blipFill>
          <a:blip r:embed="rId2" cstate="print"/>
          <a:stretch>
            <a:fillRect/>
          </a:stretch>
        </p:blipFill>
        <p:spPr>
          <a:xfrm>
            <a:off x="7772400" y="152400"/>
            <a:ext cx="1247775" cy="11334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24600" cy="563562"/>
          </a:xfrm>
          <a:solidFill>
            <a:srgbClr val="FF0000"/>
          </a:solidFill>
          <a:ln w="25400" cmpd="dbl">
            <a:solidFill>
              <a:schemeClr val="tx2"/>
            </a:solidFill>
          </a:ln>
        </p:spPr>
        <p:txBody>
          <a:bodyPr>
            <a:noAutofit/>
          </a:bodyPr>
          <a:lstStyle>
            <a:lvl1pPr>
              <a:defRPr sz="3600" b="1" i="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solidFill>
            <a:schemeClr val="accent2">
              <a:lumMod val="20000"/>
              <a:lumOff val="80000"/>
            </a:schemeClr>
          </a:solidFill>
        </p:spPr>
        <p:txBody>
          <a:bodyPr/>
          <a:lstStyle/>
          <a:p>
            <a:r>
              <a:rPr lang="en-US"/>
              <a:t>Project By: Vignesh</a:t>
            </a:r>
            <a:endParaRPr lang="en-US" dirty="0"/>
          </a:p>
        </p:txBody>
      </p:sp>
      <p:sp>
        <p:nvSpPr>
          <p:cNvPr id="5" name="Footer Placeholder 4"/>
          <p:cNvSpPr>
            <a:spLocks noGrp="1"/>
          </p:cNvSpPr>
          <p:nvPr>
            <p:ph type="ftr" sz="quarter" idx="11"/>
          </p:nvPr>
        </p:nvSpPr>
        <p:spPr>
          <a:solidFill>
            <a:srgbClr val="FFFF00"/>
          </a:solidFill>
          <a:ln w="12700" cmpd="sng">
            <a:solidFill>
              <a:schemeClr val="tx2"/>
            </a:solidFill>
          </a:ln>
        </p:spPr>
        <p:txBody>
          <a:bodyPr/>
          <a:lstStyle>
            <a:lvl1pPr>
              <a:defRPr baseline="0">
                <a:solidFill>
                  <a:schemeClr val="tx1"/>
                </a:solidFill>
              </a:defRPr>
            </a:lvl1pPr>
          </a:lstStyle>
          <a:p>
            <a:r>
              <a:rPr lang="en-US"/>
              <a:t>NEU SDN, Fall-2020, Prof. Dr. B. Khasnabish</a:t>
            </a:r>
            <a:endParaRPr lang="en-US" dirty="0"/>
          </a:p>
        </p:txBody>
      </p:sp>
      <p:sp>
        <p:nvSpPr>
          <p:cNvPr id="6" name="Slide Number Placeholder 5"/>
          <p:cNvSpPr>
            <a:spLocks noGrp="1"/>
          </p:cNvSpPr>
          <p:nvPr>
            <p:ph type="sldNum" sz="quarter" idx="12"/>
          </p:nvPr>
        </p:nvSpPr>
        <p:spPr>
          <a:solidFill>
            <a:schemeClr val="accent6">
              <a:lumMod val="20000"/>
              <a:lumOff val="80000"/>
            </a:schemeClr>
          </a:solidFill>
        </p:spPr>
        <p:txBody>
          <a:bodyPr/>
          <a:lstStyle/>
          <a:p>
            <a:fld id="{B6F15528-21DE-4FAA-801E-634DDDAF4B2B}" type="slidenum">
              <a:rPr lang="en-US" smtClean="0"/>
              <a:pPr/>
              <a:t>‹#›</a:t>
            </a:fld>
            <a:endParaRPr lang="en-US"/>
          </a:p>
        </p:txBody>
      </p:sp>
      <p:pic>
        <p:nvPicPr>
          <p:cNvPr id="7" name="Picture 6" descr="NEU-Logo.png"/>
          <p:cNvPicPr/>
          <p:nvPr userDrawn="1"/>
        </p:nvPicPr>
        <p:blipFill>
          <a:blip r:embed="rId2" cstate="print"/>
          <a:stretch>
            <a:fillRect/>
          </a:stretch>
        </p:blipFill>
        <p:spPr>
          <a:xfrm>
            <a:off x="7696200" y="0"/>
            <a:ext cx="1247775" cy="11334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Project By: Vignesh</a:t>
            </a:r>
          </a:p>
        </p:txBody>
      </p:sp>
      <p:sp>
        <p:nvSpPr>
          <p:cNvPr id="6" name="Footer Placeholder 5"/>
          <p:cNvSpPr>
            <a:spLocks noGrp="1"/>
          </p:cNvSpPr>
          <p:nvPr>
            <p:ph type="ftr" sz="quarter" idx="11"/>
          </p:nvPr>
        </p:nvSpPr>
        <p:spPr/>
        <p:txBody>
          <a:bodyPr/>
          <a:lstStyle/>
          <a:p>
            <a:r>
              <a:rPr lang="en-US"/>
              <a:t>NEU SDN,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Project By: Vignesh</a:t>
            </a:r>
          </a:p>
        </p:txBody>
      </p:sp>
      <p:sp>
        <p:nvSpPr>
          <p:cNvPr id="8" name="Footer Placeholder 7"/>
          <p:cNvSpPr>
            <a:spLocks noGrp="1"/>
          </p:cNvSpPr>
          <p:nvPr>
            <p:ph type="ftr" sz="quarter" idx="11"/>
          </p:nvPr>
        </p:nvSpPr>
        <p:spPr/>
        <p:txBody>
          <a:bodyPr/>
          <a:lstStyle/>
          <a:p>
            <a:r>
              <a:rPr lang="en-US"/>
              <a:t>NEU SDN, Fall-2020, Prof. Dr. B. Khasnabish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Project By: Vignesh</a:t>
            </a:r>
          </a:p>
        </p:txBody>
      </p:sp>
      <p:sp>
        <p:nvSpPr>
          <p:cNvPr id="4" name="Footer Placeholder 3"/>
          <p:cNvSpPr>
            <a:spLocks noGrp="1"/>
          </p:cNvSpPr>
          <p:nvPr>
            <p:ph type="ftr" sz="quarter" idx="11"/>
          </p:nvPr>
        </p:nvSpPr>
        <p:spPr/>
        <p:txBody>
          <a:bodyPr/>
          <a:lstStyle/>
          <a:p>
            <a:r>
              <a:rPr lang="en-US"/>
              <a:t>NEU SDN, Fall-2020, Prof. Dr. B. Khasnabish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Project By: Vignesh</a:t>
            </a:r>
          </a:p>
        </p:txBody>
      </p:sp>
      <p:sp>
        <p:nvSpPr>
          <p:cNvPr id="3" name="Footer Placeholder 2"/>
          <p:cNvSpPr>
            <a:spLocks noGrp="1"/>
          </p:cNvSpPr>
          <p:nvPr>
            <p:ph type="ftr" sz="quarter" idx="11"/>
          </p:nvPr>
        </p:nvSpPr>
        <p:spPr/>
        <p:txBody>
          <a:bodyPr/>
          <a:lstStyle/>
          <a:p>
            <a:r>
              <a:rPr lang="en-US"/>
              <a:t>NEU SDN, Fall-2020, Prof. Dr. B. Khasnabish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Vignesh</a:t>
            </a:r>
          </a:p>
        </p:txBody>
      </p:sp>
      <p:sp>
        <p:nvSpPr>
          <p:cNvPr id="6" name="Footer Placeholder 5"/>
          <p:cNvSpPr>
            <a:spLocks noGrp="1"/>
          </p:cNvSpPr>
          <p:nvPr>
            <p:ph type="ftr" sz="quarter" idx="11"/>
          </p:nvPr>
        </p:nvSpPr>
        <p:spPr/>
        <p:txBody>
          <a:bodyPr/>
          <a:lstStyle/>
          <a:p>
            <a:r>
              <a:rPr lang="en-US"/>
              <a:t>NEU SDN,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Vignesh</a:t>
            </a:r>
          </a:p>
        </p:txBody>
      </p:sp>
      <p:sp>
        <p:nvSpPr>
          <p:cNvPr id="6" name="Footer Placeholder 5"/>
          <p:cNvSpPr>
            <a:spLocks noGrp="1"/>
          </p:cNvSpPr>
          <p:nvPr>
            <p:ph type="ftr" sz="quarter" idx="11"/>
          </p:nvPr>
        </p:nvSpPr>
        <p:spPr/>
        <p:txBody>
          <a:bodyPr/>
          <a:lstStyle/>
          <a:p>
            <a:r>
              <a:rPr lang="en-US"/>
              <a:t>NEU SDN,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Project By: Vignesh</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NEU SDN, Fall-2020, Prof. Dr. B. Khasnabish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4w-U5NP5h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hyperlink" Target="http://www.gilles-bertrand.com/2014/03/dijkstra-algorithm-python-example-source-code-shortest-path.html" TargetMode="External"/><Relationship Id="rId2" Type="http://schemas.openxmlformats.org/officeDocument/2006/relationships/hyperlink" Target="http://www.gilles-bertrand.com/2014/03/disjkstra-algorithm-description-shortest-path-pseudo-code-data-structure-example-image.html" TargetMode="External"/><Relationship Id="rId1" Type="http://schemas.openxmlformats.org/officeDocument/2006/relationships/slideLayout" Target="../slideLayouts/slideLayout2.xml"/><Relationship Id="rId6" Type="http://schemas.openxmlformats.org/officeDocument/2006/relationships/hyperlink" Target="https://www.researchgate.net/figure/4-Pod-Fat-Tree-topology_fig5_312538681" TargetMode="External"/><Relationship Id="rId5" Type="http://schemas.openxmlformats.org/officeDocument/2006/relationships/hyperlink" Target="https://www.sciencedirect.com/topics/computer-science/fat-tree-topology" TargetMode="External"/><Relationship Id="rId4" Type="http://schemas.openxmlformats.org/officeDocument/2006/relationships/hyperlink" Target="https://tools.ietf.org/html/rfc299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cr.sigcomm.org/online/files/p63-alfare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7325249300" TargetMode="External"/><Relationship Id="rId3" Type="http://schemas.openxmlformats.org/officeDocument/2006/relationships/hyperlink" Target="https://ieeexplore.ieee.org/author/37085469486" TargetMode="External"/><Relationship Id="rId7" Type="http://schemas.openxmlformats.org/officeDocument/2006/relationships/hyperlink" Target="https://ieeexplore.ieee.org/author/37945728400" TargetMode="External"/><Relationship Id="rId2" Type="http://schemas.openxmlformats.org/officeDocument/2006/relationships/hyperlink" Target="https://ieeexplore.ieee.org/author/37085453091" TargetMode="External"/><Relationship Id="rId1" Type="http://schemas.openxmlformats.org/officeDocument/2006/relationships/slideLayout" Target="../slideLayouts/slideLayout2.xml"/><Relationship Id="rId6" Type="http://schemas.openxmlformats.org/officeDocument/2006/relationships/hyperlink" Target="https://ieeexplore.ieee.org/author/37085556760" TargetMode="External"/><Relationship Id="rId5" Type="http://schemas.openxmlformats.org/officeDocument/2006/relationships/hyperlink" Target="https://ieeexplore.ieee.org/author/37085475116" TargetMode="External"/><Relationship Id="rId4" Type="http://schemas.openxmlformats.org/officeDocument/2006/relationships/hyperlink" Target="https://ieeexplore.ieee.org/author/37085475587" TargetMode="External"/><Relationship Id="rId9" Type="http://schemas.openxmlformats.org/officeDocument/2006/relationships/hyperlink" Target="https://ieeexplore.ieee.org/author/382352387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 y="1295400"/>
            <a:ext cx="8763000" cy="5105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47700" y="1447800"/>
            <a:ext cx="7772400" cy="1470025"/>
          </a:xfrm>
        </p:spPr>
        <p:txBody>
          <a:bodyPr>
            <a:normAutofit fontScale="90000"/>
          </a:bodyPr>
          <a:lstStyle/>
          <a:p>
            <a:pPr algn="l"/>
            <a:r>
              <a:rPr lang="en-US" b="1" dirty="0">
                <a:solidFill>
                  <a:schemeClr val="accent1"/>
                </a:solidFill>
              </a:rPr>
              <a:t>Project Title: </a:t>
            </a:r>
            <a:r>
              <a:rPr lang="en-US" b="1" dirty="0">
                <a:solidFill>
                  <a:schemeClr val="accent1"/>
                </a:solidFill>
                <a:effectLst/>
                <a:ea typeface="Calibri" panose="020F0502020204030204" pitchFamily="34" charset="0"/>
                <a:cs typeface="Times New Roman" panose="02020603050405020304" pitchFamily="18" charset="0"/>
              </a:rPr>
              <a:t>Implementation of Routing algorithms in data center networks</a:t>
            </a:r>
            <a:endParaRPr lang="en-US" b="1" dirty="0">
              <a:solidFill>
                <a:schemeClr val="accent1"/>
              </a:solidFill>
            </a:endParaRPr>
          </a:p>
        </p:txBody>
      </p:sp>
      <p:sp>
        <p:nvSpPr>
          <p:cNvPr id="3" name="Subtitle 2"/>
          <p:cNvSpPr>
            <a:spLocks noGrp="1"/>
          </p:cNvSpPr>
          <p:nvPr>
            <p:ph type="subTitle" idx="1"/>
          </p:nvPr>
        </p:nvSpPr>
        <p:spPr>
          <a:xfrm>
            <a:off x="342900" y="4038600"/>
            <a:ext cx="8382000" cy="2209800"/>
          </a:xfrm>
        </p:spPr>
        <p:txBody>
          <a:bodyPr>
            <a:normAutofit lnSpcReduction="10000"/>
          </a:bodyPr>
          <a:lstStyle/>
          <a:p>
            <a:pPr algn="l"/>
            <a:r>
              <a:rPr lang="en-US" sz="2600" b="1" dirty="0">
                <a:solidFill>
                  <a:srgbClr val="3333FF"/>
                </a:solidFill>
              </a:rPr>
              <a:t>Student’s Name</a:t>
            </a:r>
            <a:r>
              <a:rPr lang="en-US" sz="2600" dirty="0">
                <a:solidFill>
                  <a:srgbClr val="3333FF"/>
                </a:solidFill>
              </a:rPr>
              <a:t>: Vignesh Vaidyanathan</a:t>
            </a:r>
          </a:p>
          <a:p>
            <a:pPr algn="l"/>
            <a:r>
              <a:rPr lang="en-US" sz="2600" dirty="0">
                <a:solidFill>
                  <a:srgbClr val="3333FF"/>
                </a:solidFill>
              </a:rPr>
              <a:t>Course : TELE6400 (SDN),  Semester: Fall 2020</a:t>
            </a:r>
          </a:p>
          <a:p>
            <a:pPr algn="l"/>
            <a:r>
              <a:rPr lang="en-US" sz="2600" dirty="0">
                <a:solidFill>
                  <a:srgbClr val="3333FF"/>
                </a:solidFill>
              </a:rPr>
              <a:t>Professor’s Name: Prof. Dr. Bhumip KHASNABISH   </a:t>
            </a:r>
          </a:p>
          <a:p>
            <a:pPr algn="l"/>
            <a:r>
              <a:rPr lang="en-US" sz="2600" dirty="0">
                <a:solidFill>
                  <a:srgbClr val="3333FF"/>
                </a:solidFill>
              </a:rPr>
              <a:t>Presentation Date, Location &amp; Time: 12/15/2020, 6pm to 9.30pm </a:t>
            </a:r>
          </a:p>
          <a:p>
            <a:endParaRPr lang="en-US" dirty="0"/>
          </a:p>
          <a:p>
            <a:endParaRPr lang="en-US" dirty="0"/>
          </a:p>
        </p:txBody>
      </p:sp>
      <p:sp>
        <p:nvSpPr>
          <p:cNvPr id="4" name="Date Placeholder 3"/>
          <p:cNvSpPr>
            <a:spLocks noGrp="1"/>
          </p:cNvSpPr>
          <p:nvPr>
            <p:ph type="dt" sz="half" idx="10"/>
          </p:nvPr>
        </p:nvSpPr>
        <p:spPr/>
        <p:txBody>
          <a:bodyPr/>
          <a:lstStyle/>
          <a:p>
            <a:r>
              <a:rPr lang="en-US"/>
              <a:t>Project By: Vignesh</a:t>
            </a:r>
            <a:endParaRPr lang="en-US" dirty="0"/>
          </a:p>
        </p:txBody>
      </p:sp>
      <p:sp>
        <p:nvSpPr>
          <p:cNvPr id="5" name="Footer Placeholder 4"/>
          <p:cNvSpPr>
            <a:spLocks noGrp="1"/>
          </p:cNvSpPr>
          <p:nvPr>
            <p:ph type="ftr" sz="quarter" idx="11"/>
          </p:nvPr>
        </p:nvSpPr>
        <p:spPr/>
        <p:txBody>
          <a:bodyPr/>
          <a:lstStyle/>
          <a:p>
            <a:r>
              <a:rPr lang="en-US"/>
              <a:t>NEU SDN, Fall-2020, Prof. Dr. B. Khasnabish</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2859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914400"/>
          </a:xfrm>
        </p:spPr>
        <p:txBody>
          <a:bodyPr>
            <a:normAutofit fontScale="90000"/>
          </a:bodyPr>
          <a:lstStyle/>
          <a:p>
            <a:r>
              <a:rPr lang="en-US" dirty="0"/>
              <a:t>Simulation/Emulation Details </a:t>
            </a:r>
            <a:br>
              <a:rPr lang="en-US" dirty="0"/>
            </a:br>
            <a:r>
              <a:rPr lang="en-US" sz="3100" dirty="0"/>
              <a:t>(Environment and Setup)</a:t>
            </a:r>
          </a:p>
        </p:txBody>
      </p:sp>
      <p:sp>
        <p:nvSpPr>
          <p:cNvPr id="3" name="Content Placeholder 2"/>
          <p:cNvSpPr>
            <a:spLocks noGrp="1"/>
          </p:cNvSpPr>
          <p:nvPr>
            <p:ph idx="1"/>
          </p:nvPr>
        </p:nvSpPr>
        <p:spPr/>
        <p:txBody>
          <a:bodyPr>
            <a:normAutofit fontScale="92500" lnSpcReduction="20000"/>
          </a:bodyPr>
          <a:lstStyle/>
          <a:p>
            <a:r>
              <a:rPr lang="en-US" dirty="0"/>
              <a:t>In my topology I have made use of 20 switches of which 4 switches are the central switches or the core switches which is also known as number of pods(k).</a:t>
            </a:r>
          </a:p>
          <a:p>
            <a:r>
              <a:rPr lang="en-US" dirty="0"/>
              <a:t>Then the aggregator and the edge switches are determined by the value of the pods. The number of switches in a topology is calculated by equation k(k+1) </a:t>
            </a:r>
          </a:p>
          <a:p>
            <a:r>
              <a:rPr lang="en-US" dirty="0"/>
              <a:t>The total number of hosts/servers is calculated by the equation k^2.</a:t>
            </a:r>
          </a:p>
          <a:p>
            <a:r>
              <a:rPr lang="en-US" dirty="0"/>
              <a:t>Lastly,</a:t>
            </a:r>
            <a:r>
              <a:rPr lang="en-US" b="0" i="0" dirty="0">
                <a:solidFill>
                  <a:srgbClr val="2E2E2E"/>
                </a:solidFill>
                <a:effectLst/>
                <a:latin typeface="NexusSans"/>
              </a:rPr>
              <a:t> there are (k/2)^2 paths connecting every pair of host/servers.</a:t>
            </a:r>
            <a:r>
              <a:rPr lang="en-US" dirty="0"/>
              <a:t> </a:t>
            </a:r>
          </a:p>
          <a:p>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264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914400"/>
          </a:xfrm>
        </p:spPr>
        <p:txBody>
          <a:bodyPr>
            <a:normAutofit fontScale="90000"/>
          </a:bodyPr>
          <a:lstStyle/>
          <a:p>
            <a:r>
              <a:rPr lang="en-US"/>
              <a:t>Simulation/Emulation Details </a:t>
            </a:r>
            <a:br>
              <a:rPr lang="en-US"/>
            </a:br>
            <a:r>
              <a:rPr lang="en-US" sz="3100"/>
              <a:t>(Environment and Setup)</a:t>
            </a:r>
            <a:endParaRPr lang="en-US" sz="3100" dirty="0"/>
          </a:p>
        </p:txBody>
      </p:sp>
      <p:sp>
        <p:nvSpPr>
          <p:cNvPr id="3" name="Content Placeholder 2"/>
          <p:cNvSpPr>
            <a:spLocks noGrp="1"/>
          </p:cNvSpPr>
          <p:nvPr>
            <p:ph idx="1"/>
          </p:nvPr>
        </p:nvSpPr>
        <p:spPr>
          <a:xfrm>
            <a:off x="457200" y="1219201"/>
            <a:ext cx="8229600" cy="1295400"/>
          </a:xfrm>
        </p:spPr>
        <p:txBody>
          <a:bodyPr/>
          <a:lstStyle/>
          <a:p>
            <a:r>
              <a:rPr lang="en-US" dirty="0"/>
              <a:t>The actual figure or the diagram in a data </a:t>
            </a:r>
            <a:r>
              <a:rPr lang="en-US" dirty="0" err="1"/>
              <a:t>centre</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3074" name="Picture 2">
            <a:extLst>
              <a:ext uri="{FF2B5EF4-FFF2-40B4-BE49-F238E27FC236}">
                <a16:creationId xmlns:a16="http://schemas.microsoft.com/office/drawing/2014/main" id="{1C50650F-D770-46FD-847C-0D54CE485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6324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914400"/>
          </a:xfrm>
        </p:spPr>
        <p:txBody>
          <a:bodyPr>
            <a:normAutofit fontScale="90000"/>
          </a:bodyPr>
          <a:lstStyle/>
          <a:p>
            <a:r>
              <a:rPr lang="en-US" dirty="0"/>
              <a:t>Simulation/Emulation Details </a:t>
            </a:r>
            <a:br>
              <a:rPr lang="en-US" dirty="0"/>
            </a:br>
            <a:r>
              <a:rPr lang="en-US" sz="3100" dirty="0"/>
              <a:t>(Environment and Setup)</a:t>
            </a:r>
          </a:p>
        </p:txBody>
      </p:sp>
      <p:sp>
        <p:nvSpPr>
          <p:cNvPr id="3" name="Content Placeholder 2"/>
          <p:cNvSpPr>
            <a:spLocks noGrp="1"/>
          </p:cNvSpPr>
          <p:nvPr>
            <p:ph idx="1"/>
          </p:nvPr>
        </p:nvSpPr>
        <p:spPr/>
        <p:txBody>
          <a:bodyPr>
            <a:normAutofit lnSpcReduction="10000"/>
          </a:bodyPr>
          <a:lstStyle/>
          <a:p>
            <a:r>
              <a:rPr lang="en-US" dirty="0"/>
              <a:t>Next step after designing the topology is to write a algorithm for implementation of </a:t>
            </a:r>
            <a:r>
              <a:rPr lang="en-US" dirty="0" err="1"/>
              <a:t>Dijkstras</a:t>
            </a:r>
            <a:r>
              <a:rPr lang="en-US" dirty="0"/>
              <a:t> Shortest Path First.</a:t>
            </a:r>
          </a:p>
          <a:p>
            <a:r>
              <a:rPr lang="en-US" dirty="0"/>
              <a:t>Simultaneously implemented the ECMP algorithm as well which is also known as the Hashed </a:t>
            </a:r>
            <a:r>
              <a:rPr lang="en-US" dirty="0" err="1"/>
              <a:t>Dijkstras</a:t>
            </a:r>
            <a:r>
              <a:rPr lang="en-US" dirty="0"/>
              <a:t>.</a:t>
            </a:r>
          </a:p>
          <a:p>
            <a:r>
              <a:rPr lang="en-US" dirty="0"/>
              <a:t>Wrote a separate script for the POX controller for the working of the topology so that the switches get to know about the destination through the controller. </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44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858000" cy="914400"/>
          </a:xfrm>
        </p:spPr>
        <p:txBody>
          <a:bodyPr>
            <a:normAutofit fontScale="90000"/>
          </a:bodyPr>
          <a:lstStyle/>
          <a:p>
            <a:r>
              <a:rPr lang="en-US" dirty="0"/>
              <a:t>Simulation/Emulation Details</a:t>
            </a:r>
            <a:br>
              <a:rPr lang="en-US" dirty="0"/>
            </a:br>
            <a:r>
              <a:rPr lang="en-US" sz="3100" dirty="0"/>
              <a:t>(Tools and Monitoring  Options)  </a:t>
            </a:r>
            <a:endParaRPr lang="en-US" dirty="0"/>
          </a:p>
        </p:txBody>
      </p:sp>
      <p:sp>
        <p:nvSpPr>
          <p:cNvPr id="3" name="Content Placeholder 2"/>
          <p:cNvSpPr>
            <a:spLocks noGrp="1"/>
          </p:cNvSpPr>
          <p:nvPr>
            <p:ph idx="1"/>
          </p:nvPr>
        </p:nvSpPr>
        <p:spPr>
          <a:xfrm>
            <a:off x="457200" y="1219201"/>
            <a:ext cx="8229600" cy="1676400"/>
          </a:xfrm>
        </p:spPr>
        <p:txBody>
          <a:bodyPr/>
          <a:lstStyle/>
          <a:p>
            <a:r>
              <a:rPr lang="en-US" dirty="0"/>
              <a:t>Now I ran both the scripts for the controller as well as the </a:t>
            </a:r>
            <a:r>
              <a:rPr lang="en-US" dirty="0" err="1"/>
              <a:t>mininet</a:t>
            </a:r>
            <a:r>
              <a:rPr lang="en-US" dirty="0"/>
              <a:t> topology simultaneously in two separate terminals.</a:t>
            </a:r>
          </a:p>
          <a:p>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a:extLst>
              <a:ext uri="{FF2B5EF4-FFF2-40B4-BE49-F238E27FC236}">
                <a16:creationId xmlns:a16="http://schemas.microsoft.com/office/drawing/2014/main" id="{CDF2C2B8-B020-4EBE-B1C0-C5DED37C1C4B}"/>
              </a:ext>
            </a:extLst>
          </p:cNvPr>
          <p:cNvPicPr>
            <a:picLocks noChangeAspect="1"/>
          </p:cNvPicPr>
          <p:nvPr/>
        </p:nvPicPr>
        <p:blipFill>
          <a:blip r:embed="rId2"/>
          <a:stretch>
            <a:fillRect/>
          </a:stretch>
        </p:blipFill>
        <p:spPr>
          <a:xfrm>
            <a:off x="457200" y="2743200"/>
            <a:ext cx="8382000" cy="3363659"/>
          </a:xfrm>
          <a:prstGeom prst="rect">
            <a:avLst/>
          </a:prstGeom>
        </p:spPr>
      </p:pic>
    </p:spTree>
    <p:extLst>
      <p:ext uri="{BB962C8B-B14F-4D97-AF65-F5344CB8AC3E}">
        <p14:creationId xmlns:p14="http://schemas.microsoft.com/office/powerpoint/2010/main" val="124390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3" name="Content Placeholder 2"/>
          <p:cNvSpPr>
            <a:spLocks noGrp="1"/>
          </p:cNvSpPr>
          <p:nvPr>
            <p:ph idx="1"/>
          </p:nvPr>
        </p:nvSpPr>
        <p:spPr>
          <a:xfrm>
            <a:off x="457200" y="1219201"/>
            <a:ext cx="8229600" cy="4724400"/>
          </a:xfrm>
        </p:spPr>
        <p:txBody>
          <a:bodyPr>
            <a:normAutofit lnSpcReduction="10000"/>
          </a:bodyPr>
          <a:lstStyle/>
          <a:p>
            <a:r>
              <a:rPr lang="en-US" dirty="0"/>
              <a:t>First I run the script for the </a:t>
            </a:r>
            <a:r>
              <a:rPr lang="en-US" dirty="0" err="1"/>
              <a:t>Dijstras</a:t>
            </a:r>
            <a:r>
              <a:rPr lang="en-US" dirty="0"/>
              <a:t> algorithm and the POX controller simultaneously.</a:t>
            </a:r>
          </a:p>
          <a:p>
            <a:r>
              <a:rPr lang="en-US" dirty="0"/>
              <a:t>Over here I have given the input </a:t>
            </a:r>
            <a:r>
              <a:rPr lang="en-US" dirty="0" err="1"/>
              <a:t>i.e</a:t>
            </a:r>
            <a:r>
              <a:rPr lang="en-US" dirty="0"/>
              <a:t> pinging of host to the another through </a:t>
            </a:r>
            <a:r>
              <a:rPr lang="en-US" dirty="0" err="1"/>
              <a:t>iperf</a:t>
            </a:r>
            <a:r>
              <a:rPr lang="en-US" dirty="0"/>
              <a:t> command through a file.</a:t>
            </a:r>
          </a:p>
          <a:p>
            <a:r>
              <a:rPr lang="en-US" dirty="0"/>
              <a:t>On execution of the </a:t>
            </a:r>
            <a:r>
              <a:rPr lang="en-US" dirty="0" err="1"/>
              <a:t>iperf</a:t>
            </a:r>
            <a:r>
              <a:rPr lang="en-US" dirty="0"/>
              <a:t> command the output is written in a different file which tells about the bandwidth required to reach the current destination and also whether the destination is reachable or not.</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9872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Picture 7">
            <a:extLst>
              <a:ext uri="{FF2B5EF4-FFF2-40B4-BE49-F238E27FC236}">
                <a16:creationId xmlns:a16="http://schemas.microsoft.com/office/drawing/2014/main" id="{E81BF14E-AAFA-465C-8783-AE4179782630}"/>
              </a:ext>
            </a:extLst>
          </p:cNvPr>
          <p:cNvPicPr>
            <a:picLocks noChangeAspect="1"/>
          </p:cNvPicPr>
          <p:nvPr/>
        </p:nvPicPr>
        <p:blipFill>
          <a:blip r:embed="rId2"/>
          <a:stretch>
            <a:fillRect/>
          </a:stretch>
        </p:blipFill>
        <p:spPr>
          <a:xfrm>
            <a:off x="304800" y="1219200"/>
            <a:ext cx="8534400" cy="2133600"/>
          </a:xfrm>
          <a:prstGeom prst="rect">
            <a:avLst/>
          </a:prstGeom>
        </p:spPr>
      </p:pic>
      <p:pic>
        <p:nvPicPr>
          <p:cNvPr id="10" name="Picture 9">
            <a:extLst>
              <a:ext uri="{FF2B5EF4-FFF2-40B4-BE49-F238E27FC236}">
                <a16:creationId xmlns:a16="http://schemas.microsoft.com/office/drawing/2014/main" id="{0B53C132-CB3A-4BEC-9A90-DF70F9148883}"/>
              </a:ext>
            </a:extLst>
          </p:cNvPr>
          <p:cNvPicPr>
            <a:picLocks noChangeAspect="1"/>
          </p:cNvPicPr>
          <p:nvPr/>
        </p:nvPicPr>
        <p:blipFill>
          <a:blip r:embed="rId3"/>
          <a:stretch>
            <a:fillRect/>
          </a:stretch>
        </p:blipFill>
        <p:spPr>
          <a:xfrm>
            <a:off x="304800" y="3352800"/>
            <a:ext cx="8534400" cy="2819400"/>
          </a:xfrm>
          <a:prstGeom prst="rect">
            <a:avLst/>
          </a:prstGeom>
        </p:spPr>
      </p:pic>
    </p:spTree>
    <p:extLst>
      <p:ext uri="{BB962C8B-B14F-4D97-AF65-F5344CB8AC3E}">
        <p14:creationId xmlns:p14="http://schemas.microsoft.com/office/powerpoint/2010/main" val="2543103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3" name="Content Placeholder 2"/>
          <p:cNvSpPr>
            <a:spLocks noGrp="1"/>
          </p:cNvSpPr>
          <p:nvPr>
            <p:ph idx="1"/>
          </p:nvPr>
        </p:nvSpPr>
        <p:spPr>
          <a:xfrm>
            <a:off x="457200" y="1219201"/>
            <a:ext cx="8229600" cy="1066800"/>
          </a:xfrm>
        </p:spPr>
        <p:txBody>
          <a:bodyPr>
            <a:normAutofit fontScale="77500" lnSpcReduction="20000"/>
          </a:bodyPr>
          <a:lstStyle/>
          <a:p>
            <a:r>
              <a:rPr lang="en-US" dirty="0"/>
              <a:t>I also ran the Wireshark simultaneously with the controller and we can see the flow of packets or the flow generated in the topology.</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a:extLst>
              <a:ext uri="{FF2B5EF4-FFF2-40B4-BE49-F238E27FC236}">
                <a16:creationId xmlns:a16="http://schemas.microsoft.com/office/drawing/2014/main" id="{F01FF609-AAD8-4A6D-87BA-3C9C37BE6441}"/>
              </a:ext>
            </a:extLst>
          </p:cNvPr>
          <p:cNvPicPr>
            <a:picLocks noChangeAspect="1"/>
          </p:cNvPicPr>
          <p:nvPr/>
        </p:nvPicPr>
        <p:blipFill>
          <a:blip r:embed="rId2"/>
          <a:stretch>
            <a:fillRect/>
          </a:stretch>
        </p:blipFill>
        <p:spPr>
          <a:xfrm>
            <a:off x="304800" y="2438402"/>
            <a:ext cx="8458200" cy="3733798"/>
          </a:xfrm>
          <a:prstGeom prst="rect">
            <a:avLst/>
          </a:prstGeom>
        </p:spPr>
      </p:pic>
    </p:spTree>
    <p:extLst>
      <p:ext uri="{BB962C8B-B14F-4D97-AF65-F5344CB8AC3E}">
        <p14:creationId xmlns:p14="http://schemas.microsoft.com/office/powerpoint/2010/main" val="214753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3" name="Content Placeholder 2"/>
          <p:cNvSpPr>
            <a:spLocks noGrp="1"/>
          </p:cNvSpPr>
          <p:nvPr>
            <p:ph idx="1"/>
          </p:nvPr>
        </p:nvSpPr>
        <p:spPr/>
        <p:txBody>
          <a:bodyPr/>
          <a:lstStyle/>
          <a:p>
            <a:r>
              <a:rPr lang="en-US" dirty="0"/>
              <a:t>The same thing is repeated for the ECMP algorithm I ran the controller and the script simultaneously.</a:t>
            </a:r>
          </a:p>
          <a:p>
            <a:r>
              <a:rPr lang="en-US" dirty="0"/>
              <a:t>Again I had given inputs through a file and recorded the output through </a:t>
            </a:r>
            <a:r>
              <a:rPr lang="en-US" dirty="0" err="1"/>
              <a:t>iperf</a:t>
            </a:r>
            <a:r>
              <a:rPr lang="en-US" dirty="0"/>
              <a:t> command into a separate file.</a:t>
            </a:r>
          </a:p>
          <a:p>
            <a:r>
              <a:rPr lang="en-US" dirty="0"/>
              <a:t>We can see the reachability of each and every host in the topology.</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52614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Picture 7">
            <a:extLst>
              <a:ext uri="{FF2B5EF4-FFF2-40B4-BE49-F238E27FC236}">
                <a16:creationId xmlns:a16="http://schemas.microsoft.com/office/drawing/2014/main" id="{5876F7E9-20B9-4F00-85D5-5262D23BCBE1}"/>
              </a:ext>
            </a:extLst>
          </p:cNvPr>
          <p:cNvPicPr>
            <a:picLocks noChangeAspect="1"/>
          </p:cNvPicPr>
          <p:nvPr/>
        </p:nvPicPr>
        <p:blipFill>
          <a:blip r:embed="rId2"/>
          <a:stretch>
            <a:fillRect/>
          </a:stretch>
        </p:blipFill>
        <p:spPr>
          <a:xfrm>
            <a:off x="304800" y="1295401"/>
            <a:ext cx="8458200" cy="2057399"/>
          </a:xfrm>
          <a:prstGeom prst="rect">
            <a:avLst/>
          </a:prstGeom>
        </p:spPr>
      </p:pic>
      <p:pic>
        <p:nvPicPr>
          <p:cNvPr id="10" name="Picture 9">
            <a:extLst>
              <a:ext uri="{FF2B5EF4-FFF2-40B4-BE49-F238E27FC236}">
                <a16:creationId xmlns:a16="http://schemas.microsoft.com/office/drawing/2014/main" id="{D55FE134-EEE8-4E7C-AAF2-1A55F86B1407}"/>
              </a:ext>
            </a:extLst>
          </p:cNvPr>
          <p:cNvPicPr>
            <a:picLocks noChangeAspect="1"/>
          </p:cNvPicPr>
          <p:nvPr/>
        </p:nvPicPr>
        <p:blipFill>
          <a:blip r:embed="rId3"/>
          <a:stretch>
            <a:fillRect/>
          </a:stretch>
        </p:blipFill>
        <p:spPr>
          <a:xfrm>
            <a:off x="304800" y="3200399"/>
            <a:ext cx="8381999" cy="2971801"/>
          </a:xfrm>
          <a:prstGeom prst="rect">
            <a:avLst/>
          </a:prstGeom>
        </p:spPr>
      </p:pic>
    </p:spTree>
    <p:extLst>
      <p:ext uri="{BB962C8B-B14F-4D97-AF65-F5344CB8AC3E}">
        <p14:creationId xmlns:p14="http://schemas.microsoft.com/office/powerpoint/2010/main" val="164831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14400"/>
          </a:xfrm>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3" name="Content Placeholder 2"/>
          <p:cNvSpPr>
            <a:spLocks noGrp="1"/>
          </p:cNvSpPr>
          <p:nvPr>
            <p:ph idx="1"/>
          </p:nvPr>
        </p:nvSpPr>
        <p:spPr>
          <a:xfrm>
            <a:off x="457200" y="1219201"/>
            <a:ext cx="8229600" cy="1219199"/>
          </a:xfrm>
        </p:spPr>
        <p:txBody>
          <a:bodyPr>
            <a:normAutofit fontScale="92500" lnSpcReduction="20000"/>
          </a:bodyPr>
          <a:lstStyle/>
          <a:p>
            <a:r>
              <a:rPr lang="en-US" dirty="0"/>
              <a:t>Apart from the </a:t>
            </a:r>
            <a:r>
              <a:rPr lang="en-US" dirty="0" err="1"/>
              <a:t>iperf</a:t>
            </a:r>
            <a:r>
              <a:rPr lang="en-US" dirty="0"/>
              <a:t> command I even ran </a:t>
            </a:r>
            <a:r>
              <a:rPr lang="en-US" dirty="0" err="1"/>
              <a:t>wireshark</a:t>
            </a:r>
            <a:r>
              <a:rPr lang="en-US" dirty="0"/>
              <a:t> simultaneously while running the script so as to se the flow of packets in the topology.</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a:extLst>
              <a:ext uri="{FF2B5EF4-FFF2-40B4-BE49-F238E27FC236}">
                <a16:creationId xmlns:a16="http://schemas.microsoft.com/office/drawing/2014/main" id="{C952F669-6D2F-496B-AA29-94D0BAE81501}"/>
              </a:ext>
            </a:extLst>
          </p:cNvPr>
          <p:cNvPicPr>
            <a:picLocks noChangeAspect="1"/>
          </p:cNvPicPr>
          <p:nvPr/>
        </p:nvPicPr>
        <p:blipFill>
          <a:blip r:embed="rId2"/>
          <a:stretch>
            <a:fillRect/>
          </a:stretch>
        </p:blipFill>
        <p:spPr>
          <a:xfrm>
            <a:off x="304800" y="2481210"/>
            <a:ext cx="8458200" cy="3763900"/>
          </a:xfrm>
          <a:prstGeom prst="rect">
            <a:avLst/>
          </a:prstGeom>
        </p:spPr>
      </p:pic>
    </p:spTree>
    <p:extLst>
      <p:ext uri="{BB962C8B-B14F-4D97-AF65-F5344CB8AC3E}">
        <p14:creationId xmlns:p14="http://schemas.microsoft.com/office/powerpoint/2010/main" val="96631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639762"/>
          </a:xfrm>
        </p:spPr>
        <p:txBody>
          <a:bodyPr>
            <a:normAutofit fontScale="90000"/>
          </a:bodyPr>
          <a:lstStyle/>
          <a:p>
            <a:r>
              <a:rPr lang="en-US" dirty="0"/>
              <a:t>Outline</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a:t>Abstract and Summary</a:t>
            </a:r>
          </a:p>
          <a:p>
            <a:r>
              <a:rPr lang="en-US" dirty="0"/>
              <a:t>Main Focus of the Project</a:t>
            </a:r>
          </a:p>
          <a:p>
            <a:r>
              <a:rPr lang="en-US" dirty="0"/>
              <a:t>Survey of Previous works </a:t>
            </a:r>
          </a:p>
          <a:p>
            <a:r>
              <a:rPr lang="en-US" dirty="0"/>
              <a:t>Distinction of the Current Work</a:t>
            </a:r>
          </a:p>
          <a:p>
            <a:r>
              <a:rPr lang="en-US" dirty="0"/>
              <a:t>Usefulness of the Current Work</a:t>
            </a:r>
          </a:p>
          <a:p>
            <a:r>
              <a:rPr lang="en-US" dirty="0"/>
              <a:t>Simulation/Emulation Details </a:t>
            </a:r>
          </a:p>
          <a:p>
            <a:r>
              <a:rPr lang="en-US" dirty="0"/>
              <a:t>Results </a:t>
            </a:r>
          </a:p>
          <a:p>
            <a:r>
              <a:rPr lang="en-US" dirty="0"/>
              <a:t>Future works</a:t>
            </a:r>
          </a:p>
          <a:p>
            <a:r>
              <a:rPr lang="en-US" dirty="0"/>
              <a:t>Q&amp;A and Discussion </a:t>
            </a:r>
          </a:p>
          <a:p>
            <a:r>
              <a:rPr lang="en-US" dirty="0"/>
              <a:t>References </a:t>
            </a:r>
          </a:p>
          <a:p>
            <a:r>
              <a:rPr lang="en-US" dirty="0"/>
              <a:t>Background and Other Information </a:t>
            </a:r>
          </a:p>
          <a:p>
            <a:endParaRPr lang="en-US" dirty="0"/>
          </a:p>
          <a:p>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960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553200" cy="944562"/>
          </a:xfrm>
        </p:spPr>
        <p:txBody>
          <a:bodyPr/>
          <a:lstStyle/>
          <a:p>
            <a:r>
              <a:rPr lang="en-US" dirty="0"/>
              <a:t>Results </a:t>
            </a:r>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a:t>After the implementation of the project I can say that both </a:t>
            </a:r>
            <a:r>
              <a:rPr lang="en-US" dirty="0" err="1"/>
              <a:t>Dijkstras</a:t>
            </a:r>
            <a:r>
              <a:rPr lang="en-US" dirty="0"/>
              <a:t> and the ECMP algorithm has its own advantages.</a:t>
            </a:r>
          </a:p>
          <a:p>
            <a:r>
              <a:rPr lang="en-US" dirty="0"/>
              <a:t>If we consider </a:t>
            </a:r>
            <a:r>
              <a:rPr lang="en-US" dirty="0" err="1"/>
              <a:t>Dijkstras</a:t>
            </a:r>
            <a:r>
              <a:rPr lang="en-US" dirty="0"/>
              <a:t> algorithm in a data center only one single path will be considered for packet transfer from one host to another.</a:t>
            </a:r>
          </a:p>
          <a:p>
            <a:r>
              <a:rPr lang="en-US" dirty="0"/>
              <a:t>While if we consider ECMP then we can send traffic through different paths having same cost. This will indeed increase the throughput significantly.  </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258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858000" cy="868362"/>
          </a:xfrm>
        </p:spPr>
        <p:txBody>
          <a:bodyPr>
            <a:normAutofit/>
          </a:bodyPr>
          <a:lstStyle/>
          <a:p>
            <a:r>
              <a:rPr lang="en-US" dirty="0"/>
              <a:t>Future Works</a:t>
            </a:r>
          </a:p>
        </p:txBody>
      </p:sp>
      <p:sp>
        <p:nvSpPr>
          <p:cNvPr id="3" name="Content Placeholder 2"/>
          <p:cNvSpPr>
            <a:spLocks noGrp="1"/>
          </p:cNvSpPr>
          <p:nvPr>
            <p:ph idx="1"/>
          </p:nvPr>
        </p:nvSpPr>
        <p:spPr>
          <a:xfrm>
            <a:off x="304800" y="1219200"/>
            <a:ext cx="8534400" cy="5029200"/>
          </a:xfrm>
        </p:spPr>
        <p:txBody>
          <a:bodyPr/>
          <a:lstStyle/>
          <a:p>
            <a:r>
              <a:rPr lang="en-US" dirty="0"/>
              <a:t>Multiple controllers can be used in a data center network in order to configure different routing algorithms.</a:t>
            </a:r>
          </a:p>
          <a:p>
            <a:r>
              <a:rPr lang="en-US" dirty="0"/>
              <a:t>Apart from linked state algorithms like the </a:t>
            </a:r>
            <a:r>
              <a:rPr lang="en-US" dirty="0" err="1"/>
              <a:t>dijkstras</a:t>
            </a:r>
            <a:r>
              <a:rPr lang="en-US" dirty="0"/>
              <a:t> and ECMP we can even make use of Path-vector Algorithms and Distance Vector Algorithms.</a:t>
            </a:r>
          </a:p>
          <a:p>
            <a:r>
              <a:rPr lang="en-US" dirty="0"/>
              <a:t>The link to the video is </a:t>
            </a:r>
            <a:r>
              <a:rPr lang="en-US" dirty="0">
                <a:hlinkClick r:id="rId2"/>
              </a:rPr>
              <a:t>https://youtu.be/-4w-U5NP5h4</a:t>
            </a: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1764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17" y="228600"/>
            <a:ext cx="6922717" cy="715962"/>
          </a:xfrm>
        </p:spPr>
        <p:txBody>
          <a:bodyPr>
            <a:normAutofit/>
          </a:bodyPr>
          <a:lstStyle/>
          <a:p>
            <a:r>
              <a:rPr lang="en-US" dirty="0"/>
              <a:t>Q&amp;A and Discussion </a:t>
            </a:r>
          </a:p>
        </p:txBody>
      </p:sp>
      <p:sp>
        <p:nvSpPr>
          <p:cNvPr id="3" name="Content Placeholder 2"/>
          <p:cNvSpPr>
            <a:spLocks noGrp="1"/>
          </p:cNvSpPr>
          <p:nvPr>
            <p:ph idx="1"/>
          </p:nvPr>
        </p:nvSpPr>
        <p:spPr>
          <a:xfrm>
            <a:off x="533400" y="1219200"/>
            <a:ext cx="8229600" cy="762000"/>
          </a:xfrm>
          <a:solidFill>
            <a:srgbClr val="3333FF"/>
          </a:solidFill>
          <a:ln>
            <a:solidFill>
              <a:schemeClr val="tx1"/>
            </a:solidFill>
          </a:ln>
        </p:spPr>
        <p:txBody>
          <a:bodyPr>
            <a:normAutofit fontScale="92500"/>
          </a:bodyPr>
          <a:lstStyle/>
          <a:p>
            <a:pPr marL="0" indent="0">
              <a:buNone/>
            </a:pPr>
            <a:r>
              <a:rPr lang="en-US" sz="4000" b="1" dirty="0">
                <a:solidFill>
                  <a:schemeClr val="bg1"/>
                </a:solidFill>
                <a:latin typeface="Comic Sans MS" panose="030F0702030302020204" pitchFamily="66" charset="0"/>
              </a:rPr>
              <a:t>Thanks for Your KIND Attention</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pSp>
        <p:nvGrpSpPr>
          <p:cNvPr id="7" name="Group 6"/>
          <p:cNvGrpSpPr/>
          <p:nvPr/>
        </p:nvGrpSpPr>
        <p:grpSpPr>
          <a:xfrm>
            <a:off x="1000433" y="2133600"/>
            <a:ext cx="7143136" cy="3352800"/>
            <a:chOff x="381001" y="675968"/>
            <a:chExt cx="8382000" cy="5208180"/>
          </a:xfrm>
        </p:grpSpPr>
        <p:sp>
          <p:nvSpPr>
            <p:cNvPr id="8" name="Donut 7"/>
            <p:cNvSpPr/>
            <p:nvPr/>
          </p:nvSpPr>
          <p:spPr>
            <a:xfrm>
              <a:off x="381001" y="762000"/>
              <a:ext cx="8382000" cy="5122148"/>
            </a:xfrm>
            <a:prstGeom prst="don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9" name="Picture 2" descr="C:\Users\bhumip\AppData\Local\Microsoft\Windows\Temporary Internet Files\Content.IE5\88B1N4KD\question_mar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0536" y="675968"/>
              <a:ext cx="25908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bhumip\AppData\Local\Microsoft\Windows\Temporary Internet Files\Content.IE5\4KOCR1JA\quest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967" y="675968"/>
              <a:ext cx="2111477" cy="2219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bhumip\AppData\Local\Microsoft\Windows\Temporary Internet Files\Content.IE5\HTN636D9\Blue_question_mar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136" y="3562506"/>
              <a:ext cx="2362200" cy="23216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bhumip\AppData\Local\Microsoft\Windows\Temporary Internet Files\Content.IE5\5ON0T54U\clipart-illustration-orange-man-holding-question-mark[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467" y="1866592"/>
              <a:ext cx="192466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bhumip\AppData\Local\Microsoft\Windows\Temporary Internet Files\Content.IE5\HTN636D9\questions_logo_by_garbo_x-d4n83tb[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8967" y="3547754"/>
              <a:ext cx="2095499" cy="233639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4972322" y="5477470"/>
            <a:ext cx="3714479"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Discussion</a:t>
            </a:r>
          </a:p>
        </p:txBody>
      </p:sp>
    </p:spTree>
    <p:extLst>
      <p:ext uri="{BB962C8B-B14F-4D97-AF65-F5344CB8AC3E}">
        <p14:creationId xmlns:p14="http://schemas.microsoft.com/office/powerpoint/2010/main" val="240316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92162"/>
          </a:xfrm>
        </p:spPr>
        <p:txBody>
          <a:bodyPr/>
          <a:lstStyle/>
          <a:p>
            <a:r>
              <a:rPr lang="en-US" dirty="0"/>
              <a:t>References</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a:hlinkClick r:id="rId2"/>
              </a:rPr>
              <a:t>http://www.gilles-bertrand.com/2014/03/disjkstra-algorithm-description-shortest-path-pseudo-code-data-structure-example-image.html</a:t>
            </a:r>
            <a:endParaRPr lang="en-US" dirty="0"/>
          </a:p>
          <a:p>
            <a:r>
              <a:rPr lang="en-US" dirty="0">
                <a:hlinkClick r:id="rId3"/>
              </a:rPr>
              <a:t>http://www.gilles-bertrand.com/2014/03/dijkstra-algorithm-python-example-source-code-shortest-path.html</a:t>
            </a:r>
            <a:endParaRPr lang="en-US" dirty="0"/>
          </a:p>
          <a:p>
            <a:r>
              <a:rPr lang="en-US" dirty="0">
                <a:hlinkClick r:id="rId4"/>
              </a:rPr>
              <a:t>https://tools.ietf.org/html/rfc2992</a:t>
            </a:r>
            <a:endParaRPr lang="en-US" dirty="0"/>
          </a:p>
          <a:p>
            <a:r>
              <a:rPr lang="en-US" dirty="0">
                <a:hlinkClick r:id="rId5"/>
              </a:rPr>
              <a:t>https://www.sciencedirect.com/topics/computer-science/fat-tree-topology</a:t>
            </a:r>
            <a:endParaRPr lang="en-US" dirty="0"/>
          </a:p>
          <a:p>
            <a:r>
              <a:rPr lang="en-US" dirty="0">
                <a:hlinkClick r:id="rId6"/>
              </a:rPr>
              <a:t>https://www.researchgate.net/figure/4-Pod-Fat-Tree-topology_fig5_312538681</a:t>
            </a:r>
            <a:endParaRPr lang="en-US" dirty="0"/>
          </a:p>
          <a:p>
            <a:r>
              <a:rPr lang="en-US" dirty="0"/>
              <a:t>http://csie.nqu.edu.tw/smallko/sdn/dijkstra_ecmp.htm</a:t>
            </a:r>
          </a:p>
          <a:p>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5228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9800"/>
            <a:ext cx="6477000" cy="1905000"/>
          </a:xfrm>
          <a:solidFill>
            <a:schemeClr val="tx2">
              <a:lumMod val="60000"/>
              <a:lumOff val="40000"/>
            </a:schemeClr>
          </a:solidFill>
        </p:spPr>
        <p:txBody>
          <a:bodyPr>
            <a:normAutofit/>
          </a:bodyPr>
          <a:lstStyle/>
          <a:p>
            <a:r>
              <a:rPr lang="en-US" b="1" dirty="0">
                <a:solidFill>
                  <a:srgbClr val="FFFF00"/>
                </a:solidFill>
                <a:latin typeface="Comic Sans MS" panose="030F0702030302020204" pitchFamily="66" charset="0"/>
              </a:rPr>
              <a:t>Background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and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Other Information </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486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184576"/>
              </p:ext>
            </p:extLst>
          </p:nvPr>
        </p:nvGraphicFramePr>
        <p:xfrm>
          <a:off x="152400" y="1143000"/>
          <a:ext cx="8229600" cy="51222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617621">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941095">
                <a:tc>
                  <a:txBody>
                    <a:bodyPr/>
                    <a:lstStyle/>
                    <a:p>
                      <a:r>
                        <a:rPr lang="en-US" dirty="0"/>
                        <a:t>03</a:t>
                      </a:r>
                    </a:p>
                  </a:txBody>
                  <a:tcPr/>
                </a:tc>
                <a:tc>
                  <a:txBody>
                    <a:bodyPr/>
                    <a:lstStyle/>
                    <a:p>
                      <a:r>
                        <a:rPr lang="en-US" dirty="0"/>
                        <a:t>In this week I planned to study about different routing protocols and algorithms that can be used in data center networks</a:t>
                      </a:r>
                    </a:p>
                    <a:p>
                      <a:endParaRPr lang="en-US" dirty="0"/>
                    </a:p>
                    <a:p>
                      <a:endParaRPr lang="en-US" dirty="0"/>
                    </a:p>
                    <a:p>
                      <a:endParaRPr lang="en-US" dirty="0"/>
                    </a:p>
                  </a:txBody>
                  <a:tcPr/>
                </a:tc>
                <a:tc>
                  <a:txBody>
                    <a:bodyPr/>
                    <a:lstStyle/>
                    <a:p>
                      <a:r>
                        <a:rPr lang="en-US" dirty="0"/>
                        <a:t>Came across different algorithms like the </a:t>
                      </a:r>
                      <a:r>
                        <a:rPr lang="en-US" dirty="0" err="1"/>
                        <a:t>Dijkstras</a:t>
                      </a:r>
                      <a:r>
                        <a:rPr lang="en-US" dirty="0"/>
                        <a:t> , ECMP and also the Path Vector Algorithms that are used in Data center Networks.</a:t>
                      </a:r>
                    </a:p>
                  </a:txBody>
                  <a:tcPr/>
                </a:tc>
                <a:extLst>
                  <a:ext uri="{0D108BD9-81ED-4DB2-BD59-A6C34878D82A}">
                    <a16:rowId xmlns:a16="http://schemas.microsoft.com/office/drawing/2014/main" val="10001"/>
                  </a:ext>
                </a:extLst>
              </a:tr>
              <a:tr h="2470484">
                <a:tc>
                  <a:txBody>
                    <a:bodyPr/>
                    <a:lstStyle/>
                    <a:p>
                      <a:r>
                        <a:rPr lang="en-US" dirty="0"/>
                        <a:t>04</a:t>
                      </a:r>
                    </a:p>
                  </a:txBody>
                  <a:tcPr/>
                </a:tc>
                <a:tc>
                  <a:txBody>
                    <a:bodyPr/>
                    <a:lstStyle/>
                    <a:p>
                      <a:r>
                        <a:rPr lang="en-US" dirty="0"/>
                        <a:t>The plan for this week was to do complete literature survey and select an approach to start the project.</a:t>
                      </a:r>
                    </a:p>
                    <a:p>
                      <a:endParaRPr lang="en-US" dirty="0"/>
                    </a:p>
                    <a:p>
                      <a:endParaRPr lang="en-US" dirty="0"/>
                    </a:p>
                    <a:p>
                      <a:endParaRPr lang="en-US" dirty="0"/>
                    </a:p>
                    <a:p>
                      <a:endParaRPr lang="en-US" dirty="0"/>
                    </a:p>
                  </a:txBody>
                  <a:tcPr/>
                </a:tc>
                <a:tc>
                  <a:txBody>
                    <a:bodyPr/>
                    <a:lstStyle/>
                    <a:p>
                      <a:r>
                        <a:rPr lang="en-US" dirty="0"/>
                        <a:t>I read around 4-5 technical papers related to data center networking, how the routing is configured in data center and also how to </a:t>
                      </a:r>
                      <a:r>
                        <a:rPr lang="en-US" dirty="0" err="1"/>
                        <a:t>SDNization</a:t>
                      </a:r>
                      <a:r>
                        <a:rPr lang="en-US" dirty="0"/>
                        <a:t> is implemented in Data Center Networks.</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2305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1753652"/>
              </p:ext>
            </p:extLst>
          </p:nvPr>
        </p:nvGraphicFramePr>
        <p:xfrm>
          <a:off x="304800" y="1143000"/>
          <a:ext cx="8458200" cy="5359133"/>
        </p:xfrm>
        <a:graphic>
          <a:graphicData uri="http://schemas.openxmlformats.org/drawingml/2006/table">
            <a:tbl>
              <a:tblPr firstRow="1" bandRow="1">
                <a:tableStyleId>{5C22544A-7EE6-4342-B048-85BDC9FD1C3A}</a:tableStyleId>
              </a:tblPr>
              <a:tblGrid>
                <a:gridCol w="783167">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4150783">
                  <a:extLst>
                    <a:ext uri="{9D8B030D-6E8A-4147-A177-3AD203B41FA5}">
                      <a16:colId xmlns:a16="http://schemas.microsoft.com/office/drawing/2014/main" val="20002"/>
                    </a:ext>
                  </a:extLst>
                </a:gridCol>
              </a:tblGrid>
              <a:tr h="608263">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911684">
                <a:tc>
                  <a:txBody>
                    <a:bodyPr/>
                    <a:lstStyle/>
                    <a:p>
                      <a:r>
                        <a:rPr lang="en-US" dirty="0"/>
                        <a:t>05</a:t>
                      </a:r>
                    </a:p>
                  </a:txBody>
                  <a:tcPr/>
                </a:tc>
                <a:tc>
                  <a:txBody>
                    <a:bodyPr/>
                    <a:lstStyle/>
                    <a:p>
                      <a:r>
                        <a:rPr lang="en-US" dirty="0"/>
                        <a:t>The plan for this week is to Finalize and Design a topology for my Project.</a:t>
                      </a:r>
                    </a:p>
                    <a:p>
                      <a:endParaRPr lang="en-US" dirty="0"/>
                    </a:p>
                    <a:p>
                      <a:endParaRPr lang="en-US" dirty="0"/>
                    </a:p>
                    <a:p>
                      <a:endParaRPr lang="en-US" dirty="0"/>
                    </a:p>
                    <a:p>
                      <a:endParaRPr lang="en-US" dirty="0"/>
                    </a:p>
                    <a:p>
                      <a:endParaRPr lang="en-US" dirty="0"/>
                    </a:p>
                  </a:txBody>
                  <a:tcPr/>
                </a:tc>
                <a:tc>
                  <a:txBody>
                    <a:bodyPr/>
                    <a:lstStyle/>
                    <a:p>
                      <a:r>
                        <a:rPr lang="en-US" dirty="0" err="1"/>
                        <a:t>Finalising</a:t>
                      </a:r>
                      <a:r>
                        <a:rPr lang="en-US" dirty="0"/>
                        <a:t> the topology was an issue as I came across difficulties in understanding the layer structure of the fat tree topology, what is the relation between the layers, Formulas to determine the hosts, switches , the links etc.</a:t>
                      </a:r>
                    </a:p>
                  </a:txBody>
                  <a:tcPr/>
                </a:tc>
                <a:extLst>
                  <a:ext uri="{0D108BD9-81ED-4DB2-BD59-A6C34878D82A}">
                    <a16:rowId xmlns:a16="http://schemas.microsoft.com/office/drawing/2014/main" val="10001"/>
                  </a:ext>
                </a:extLst>
              </a:tr>
              <a:tr h="2433053">
                <a:tc>
                  <a:txBody>
                    <a:bodyPr/>
                    <a:lstStyle/>
                    <a:p>
                      <a:r>
                        <a:rPr lang="en-US" dirty="0"/>
                        <a:t>06</a:t>
                      </a:r>
                    </a:p>
                  </a:txBody>
                  <a:tcPr/>
                </a:tc>
                <a:tc>
                  <a:txBody>
                    <a:bodyPr/>
                    <a:lstStyle/>
                    <a:p>
                      <a:r>
                        <a:rPr lang="en-US" dirty="0"/>
                        <a:t>In this week I planned to select the controller that I would be using in this project. </a:t>
                      </a:r>
                    </a:p>
                    <a:p>
                      <a:endParaRPr lang="en-US" dirty="0"/>
                    </a:p>
                    <a:p>
                      <a:endParaRPr lang="en-US" dirty="0"/>
                    </a:p>
                    <a:p>
                      <a:endParaRPr lang="en-US" dirty="0"/>
                    </a:p>
                  </a:txBody>
                  <a:tcPr/>
                </a:tc>
                <a:tc>
                  <a:txBody>
                    <a:bodyPr/>
                    <a:lstStyle/>
                    <a:p>
                      <a:r>
                        <a:rPr lang="en-US" dirty="0"/>
                        <a:t>After a carful and deep understanding of the POX and RYU controller I </a:t>
                      </a:r>
                      <a:r>
                        <a:rPr lang="en-US" dirty="0" err="1"/>
                        <a:t>finalsed</a:t>
                      </a:r>
                      <a:r>
                        <a:rPr lang="en-US" dirty="0"/>
                        <a:t> to use the POX controller because it can be easily coded using Python and yes </a:t>
                      </a:r>
                      <a:r>
                        <a:rPr lang="en-US" dirty="0" err="1"/>
                        <a:t>mininet</a:t>
                      </a:r>
                      <a:r>
                        <a:rPr lang="en-US" dirty="0"/>
                        <a:t> is preinstalled in the controller itself.</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77184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1220594"/>
              </p:ext>
            </p:extLst>
          </p:nvPr>
        </p:nvGraphicFramePr>
        <p:xfrm>
          <a:off x="228600" y="1280160"/>
          <a:ext cx="8686800" cy="5212080"/>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gridCol w="4262967">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r>
                        <a:rPr lang="en-US" dirty="0"/>
                        <a:t>07</a:t>
                      </a:r>
                    </a:p>
                  </a:txBody>
                  <a:tcPr/>
                </a:tc>
                <a:tc>
                  <a:txBody>
                    <a:bodyPr/>
                    <a:lstStyle/>
                    <a:p>
                      <a:r>
                        <a:rPr lang="en-US" dirty="0"/>
                        <a:t>Plan for this week was to create a small topology in </a:t>
                      </a:r>
                      <a:r>
                        <a:rPr lang="en-US" dirty="0" err="1"/>
                        <a:t>minnet</a:t>
                      </a:r>
                      <a:r>
                        <a:rPr lang="en-US" dirty="0"/>
                        <a:t>. </a:t>
                      </a:r>
                    </a:p>
                    <a:p>
                      <a:endParaRPr lang="en-US" dirty="0"/>
                    </a:p>
                    <a:p>
                      <a:endParaRPr lang="en-US" dirty="0"/>
                    </a:p>
                    <a:p>
                      <a:endParaRPr lang="en-US" dirty="0"/>
                    </a:p>
                    <a:p>
                      <a:endParaRPr lang="en-US" dirty="0"/>
                    </a:p>
                    <a:p>
                      <a:endParaRPr lang="en-US" dirty="0"/>
                    </a:p>
                  </a:txBody>
                  <a:tcPr/>
                </a:tc>
                <a:tc>
                  <a:txBody>
                    <a:bodyPr/>
                    <a:lstStyle/>
                    <a:p>
                      <a:r>
                        <a:rPr lang="en-US" dirty="0"/>
                        <a:t>Running the code for testing the topology and then made an analysis how many switches and host I need to set up for my final topology.</a:t>
                      </a:r>
                    </a:p>
                  </a:txBody>
                  <a:tcPr/>
                </a:tc>
                <a:extLst>
                  <a:ext uri="{0D108BD9-81ED-4DB2-BD59-A6C34878D82A}">
                    <a16:rowId xmlns:a16="http://schemas.microsoft.com/office/drawing/2014/main" val="10001"/>
                  </a:ext>
                </a:extLst>
              </a:tr>
              <a:tr h="1727200">
                <a:tc>
                  <a:txBody>
                    <a:bodyPr/>
                    <a:lstStyle/>
                    <a:p>
                      <a:r>
                        <a:rPr lang="en-US" dirty="0"/>
                        <a:t>08</a:t>
                      </a:r>
                    </a:p>
                  </a:txBody>
                  <a:tcPr/>
                </a:tc>
                <a:tc>
                  <a:txBody>
                    <a:bodyPr/>
                    <a:lstStyle/>
                    <a:p>
                      <a:r>
                        <a:rPr lang="en-US" dirty="0"/>
                        <a:t>In this I planned to work on the </a:t>
                      </a:r>
                      <a:r>
                        <a:rPr lang="en-US" dirty="0" err="1"/>
                        <a:t>Dijkstras</a:t>
                      </a:r>
                      <a:r>
                        <a:rPr lang="en-US" dirty="0"/>
                        <a:t> algorithm for my project</a:t>
                      </a:r>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Went through a lot websites and researched on the algorithm and wrote the code which will determine the shorted path from one host to the another.</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7184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638675"/>
              </p:ext>
            </p:extLst>
          </p:nvPr>
        </p:nvGraphicFramePr>
        <p:xfrm>
          <a:off x="304800" y="1447800"/>
          <a:ext cx="8458200" cy="5212080"/>
        </p:xfrm>
        <a:graphic>
          <a:graphicData uri="http://schemas.openxmlformats.org/drawingml/2006/table">
            <a:tbl>
              <a:tblPr firstRow="1" bandRow="1">
                <a:tableStyleId>{5C22544A-7EE6-4342-B048-85BDC9FD1C3A}</a:tableStyleId>
              </a:tblPr>
              <a:tblGrid>
                <a:gridCol w="861484">
                  <a:extLst>
                    <a:ext uri="{9D8B030D-6E8A-4147-A177-3AD203B41FA5}">
                      <a16:colId xmlns:a16="http://schemas.microsoft.com/office/drawing/2014/main" val="20000"/>
                    </a:ext>
                  </a:extLst>
                </a:gridCol>
                <a:gridCol w="3445933">
                  <a:extLst>
                    <a:ext uri="{9D8B030D-6E8A-4147-A177-3AD203B41FA5}">
                      <a16:colId xmlns:a16="http://schemas.microsoft.com/office/drawing/2014/main" val="20001"/>
                    </a:ext>
                  </a:extLst>
                </a:gridCol>
                <a:gridCol w="4150783">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a:t>
                      </a:r>
                      <a:r>
                        <a:rPr lang="en-US" b="1" baseline="0" dirty="0"/>
                        <a:t>s,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r>
                        <a:rPr lang="en-US" dirty="0"/>
                        <a:t>09</a:t>
                      </a:r>
                    </a:p>
                  </a:txBody>
                  <a:tcPr/>
                </a:tc>
                <a:tc>
                  <a:txBody>
                    <a:bodyPr/>
                    <a:lstStyle/>
                    <a:p>
                      <a:r>
                        <a:rPr lang="en-US" dirty="0"/>
                        <a:t>In this week , the plan was to work on the ECMP algorithm</a:t>
                      </a:r>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Did a lot of research on the algorithm how it can be implemented , how will it work and also got a algorithm in </a:t>
                      </a:r>
                      <a:r>
                        <a:rPr lang="en-US" dirty="0" err="1"/>
                        <a:t>github</a:t>
                      </a:r>
                      <a:r>
                        <a:rPr lang="en-US" dirty="0"/>
                        <a:t> for the same which can be used for implementation in my project.</a:t>
                      </a:r>
                    </a:p>
                  </a:txBody>
                  <a:tcPr/>
                </a:tc>
                <a:extLst>
                  <a:ext uri="{0D108BD9-81ED-4DB2-BD59-A6C34878D82A}">
                    <a16:rowId xmlns:a16="http://schemas.microsoft.com/office/drawing/2014/main" val="10001"/>
                  </a:ext>
                </a:extLst>
              </a:tr>
              <a:tr h="1727200">
                <a:tc>
                  <a:txBody>
                    <a:bodyPr/>
                    <a:lstStyle/>
                    <a:p>
                      <a:r>
                        <a:rPr lang="en-US" dirty="0"/>
                        <a:t>10</a:t>
                      </a:r>
                    </a:p>
                  </a:txBody>
                  <a:tcPr/>
                </a:tc>
                <a:tc>
                  <a:txBody>
                    <a:bodyPr/>
                    <a:lstStyle/>
                    <a:p>
                      <a:r>
                        <a:rPr lang="en-US" dirty="0"/>
                        <a:t>Plan was to start with the testing of the project.</a:t>
                      </a:r>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Created the virtual machine and ran the code for the controller as well as the </a:t>
                      </a:r>
                      <a:r>
                        <a:rPr lang="en-US" dirty="0" err="1"/>
                        <a:t>dijkstras</a:t>
                      </a:r>
                      <a:r>
                        <a:rPr lang="en-US" dirty="0"/>
                        <a:t> algorithm. Came across few errors like the </a:t>
                      </a:r>
                      <a:r>
                        <a:rPr lang="en-US" dirty="0" err="1"/>
                        <a:t>mininet</a:t>
                      </a:r>
                      <a:r>
                        <a:rPr lang="en-US" dirty="0"/>
                        <a:t> not responding, error in the code where it cannot fetch the topology, error in running the controller. </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71845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092616"/>
              </p:ext>
            </p:extLst>
          </p:nvPr>
        </p:nvGraphicFramePr>
        <p:xfrm>
          <a:off x="228600" y="1209468"/>
          <a:ext cx="8610600" cy="4945085"/>
        </p:xfrm>
        <a:graphic>
          <a:graphicData uri="http://schemas.openxmlformats.org/drawingml/2006/table">
            <a:tbl>
              <a:tblPr firstRow="1" bandRow="1">
                <a:tableStyleId>{5C22544A-7EE6-4342-B048-85BDC9FD1C3A}</a:tableStyleId>
              </a:tblPr>
              <a:tblGrid>
                <a:gridCol w="797278">
                  <a:extLst>
                    <a:ext uri="{9D8B030D-6E8A-4147-A177-3AD203B41FA5}">
                      <a16:colId xmlns:a16="http://schemas.microsoft.com/office/drawing/2014/main" val="20000"/>
                    </a:ext>
                  </a:extLst>
                </a:gridCol>
                <a:gridCol w="3587750">
                  <a:extLst>
                    <a:ext uri="{9D8B030D-6E8A-4147-A177-3AD203B41FA5}">
                      <a16:colId xmlns:a16="http://schemas.microsoft.com/office/drawing/2014/main" val="20001"/>
                    </a:ext>
                  </a:extLst>
                </a:gridCol>
                <a:gridCol w="4225572">
                  <a:extLst>
                    <a:ext uri="{9D8B030D-6E8A-4147-A177-3AD203B41FA5}">
                      <a16:colId xmlns:a16="http://schemas.microsoft.com/office/drawing/2014/main" val="20002"/>
                    </a:ext>
                  </a:extLst>
                </a:gridCol>
              </a:tblGrid>
              <a:tr h="630348">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894202">
                <a:tc>
                  <a:txBody>
                    <a:bodyPr/>
                    <a:lstStyle/>
                    <a:p>
                      <a:r>
                        <a:rPr lang="en-US" dirty="0"/>
                        <a:t>11</a:t>
                      </a:r>
                    </a:p>
                  </a:txBody>
                  <a:tcPr/>
                </a:tc>
                <a:tc>
                  <a:txBody>
                    <a:bodyPr/>
                    <a:lstStyle/>
                    <a:p>
                      <a:r>
                        <a:rPr lang="en-US" dirty="0"/>
                        <a:t>Testing of the </a:t>
                      </a:r>
                      <a:r>
                        <a:rPr lang="en-US" dirty="0" err="1"/>
                        <a:t>Dijkstras</a:t>
                      </a:r>
                      <a:r>
                        <a:rPr lang="en-US" dirty="0"/>
                        <a:t> Algorithm</a:t>
                      </a:r>
                    </a:p>
                    <a:p>
                      <a:endParaRPr lang="en-US" dirty="0"/>
                    </a:p>
                    <a:p>
                      <a:endParaRPr lang="en-US" dirty="0"/>
                    </a:p>
                    <a:p>
                      <a:endParaRPr lang="en-US" dirty="0"/>
                    </a:p>
                    <a:p>
                      <a:endParaRPr lang="en-US" dirty="0"/>
                    </a:p>
                    <a:p>
                      <a:endParaRPr lang="en-US" dirty="0"/>
                    </a:p>
                  </a:txBody>
                  <a:tcPr/>
                </a:tc>
                <a:tc>
                  <a:txBody>
                    <a:bodyPr/>
                    <a:lstStyle/>
                    <a:p>
                      <a:r>
                        <a:rPr lang="en-US" dirty="0"/>
                        <a:t>Created flows and performed testing using </a:t>
                      </a:r>
                      <a:r>
                        <a:rPr lang="en-US" dirty="0" err="1"/>
                        <a:t>iperf</a:t>
                      </a:r>
                      <a:r>
                        <a:rPr lang="en-US" dirty="0"/>
                        <a:t> command. Also ran </a:t>
                      </a:r>
                      <a:r>
                        <a:rPr lang="en-US" dirty="0" err="1"/>
                        <a:t>wireshark</a:t>
                      </a:r>
                      <a:r>
                        <a:rPr lang="en-US" dirty="0"/>
                        <a:t> in the background to  see how packets flow from one host to another. </a:t>
                      </a:r>
                    </a:p>
                  </a:txBody>
                  <a:tcPr/>
                </a:tc>
                <a:extLst>
                  <a:ext uri="{0D108BD9-81ED-4DB2-BD59-A6C34878D82A}">
                    <a16:rowId xmlns:a16="http://schemas.microsoft.com/office/drawing/2014/main" val="10001"/>
                  </a:ext>
                </a:extLst>
              </a:tr>
              <a:tr h="2410803">
                <a:tc>
                  <a:txBody>
                    <a:bodyPr/>
                    <a:lstStyle/>
                    <a:p>
                      <a:r>
                        <a:rPr lang="en-US" dirty="0"/>
                        <a:t>12</a:t>
                      </a:r>
                    </a:p>
                  </a:txBody>
                  <a:tcPr/>
                </a:tc>
                <a:tc>
                  <a:txBody>
                    <a:bodyPr/>
                    <a:lstStyle/>
                    <a:p>
                      <a:r>
                        <a:rPr lang="en-US" dirty="0"/>
                        <a:t>Testing of the ECMP algorithm.</a:t>
                      </a:r>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Faced an issue of the controller not stopping or </a:t>
                      </a:r>
                      <a:r>
                        <a:rPr lang="en-US" dirty="0" err="1"/>
                        <a:t>quiting</a:t>
                      </a:r>
                      <a:r>
                        <a:rPr lang="en-US" dirty="0"/>
                        <a:t> even after giving command to quit it. Testing the ECMP algorithm and followed the same process as done for </a:t>
                      </a:r>
                      <a:r>
                        <a:rPr lang="en-US" dirty="0" err="1"/>
                        <a:t>Dijkstras</a:t>
                      </a:r>
                      <a:r>
                        <a:rPr lang="en-US" dirty="0"/>
                        <a:t> algorithm.</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7184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868362"/>
          </a:xfrm>
        </p:spPr>
        <p:txBody>
          <a:bodyPr>
            <a:normAutofit/>
          </a:bodyPr>
          <a:lstStyle/>
          <a:p>
            <a:r>
              <a:rPr lang="en-US" dirty="0"/>
              <a:t>Abstract and Summary</a:t>
            </a:r>
          </a:p>
        </p:txBody>
      </p:sp>
      <p:sp>
        <p:nvSpPr>
          <p:cNvPr id="3" name="Content Placeholder 2"/>
          <p:cNvSpPr>
            <a:spLocks noGrp="1"/>
          </p:cNvSpPr>
          <p:nvPr>
            <p:ph idx="1"/>
          </p:nvPr>
        </p:nvSpPr>
        <p:spPr/>
        <p:txBody>
          <a:bodyPr>
            <a:noAutofit/>
          </a:bodyPr>
          <a:lstStyle/>
          <a:p>
            <a:pPr algn="just"/>
            <a:r>
              <a:rPr lang="en-US" sz="2200" dirty="0">
                <a:effectLst/>
                <a:ea typeface="Calibri" panose="020F0502020204030204" pitchFamily="34" charset="0"/>
              </a:rPr>
              <a:t>In the modern era of data center technology, we have a huge network to works with or to maintain.</a:t>
            </a:r>
          </a:p>
          <a:p>
            <a:pPr algn="just"/>
            <a:r>
              <a:rPr lang="en-US" sz="2200" dirty="0">
                <a:effectLst/>
                <a:ea typeface="Calibri" panose="020F0502020204030204" pitchFamily="34" charset="0"/>
              </a:rPr>
              <a:t>In order to make sure that the network is working at its most efficient manner we make use of different routing algorithm so that the traffic is routed to the optimum path and make sure that the network is maintained.</a:t>
            </a:r>
          </a:p>
          <a:p>
            <a:pPr algn="just"/>
            <a:r>
              <a:rPr lang="en-US" sz="2200" dirty="0">
                <a:effectLst/>
                <a:ea typeface="Calibri" panose="020F0502020204030204" pitchFamily="34" charset="0"/>
              </a:rPr>
              <a:t>This can be achieved using different routing algorithm in our data centers like the Dijkstra’s and the ECMP algorithm in the software defined network virtualized topologies.</a:t>
            </a:r>
          </a:p>
          <a:p>
            <a:pPr algn="just"/>
            <a:r>
              <a:rPr lang="en-US" sz="2200" dirty="0"/>
              <a:t>Over here I am making use of the POX controller because it is a Python-based open-source OpenFlow Controller and provides well defined APIs, and I am familiar with Python. And its main advantage is that it supports all and latest versions of OpenFlow protocol and is also been selected as one of the best controllers for SDN based environment. </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12827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142747"/>
              </p:ext>
            </p:extLst>
          </p:nvPr>
        </p:nvGraphicFramePr>
        <p:xfrm>
          <a:off x="228600" y="1203961"/>
          <a:ext cx="8686800" cy="6035040"/>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gridCol w="4262967">
                  <a:extLst>
                    <a:ext uri="{9D8B030D-6E8A-4147-A177-3AD203B41FA5}">
                      <a16:colId xmlns:a16="http://schemas.microsoft.com/office/drawing/2014/main" val="20002"/>
                    </a:ext>
                  </a:extLst>
                </a:gridCol>
              </a:tblGrid>
              <a:tr h="535016">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910772">
                <a:tc>
                  <a:txBody>
                    <a:bodyPr/>
                    <a:lstStyle/>
                    <a:p>
                      <a:r>
                        <a:rPr lang="en-US" dirty="0"/>
                        <a:t>13</a:t>
                      </a:r>
                    </a:p>
                  </a:txBody>
                  <a:tcPr/>
                </a:tc>
                <a:tc>
                  <a:txBody>
                    <a:bodyPr/>
                    <a:lstStyle/>
                    <a:p>
                      <a:r>
                        <a:rPr lang="en-US" dirty="0"/>
                        <a:t>In this week the plan was to see what should I change in my code for smooth working of the project.</a:t>
                      </a:r>
                    </a:p>
                    <a:p>
                      <a:endParaRPr lang="en-US" dirty="0"/>
                    </a:p>
                    <a:p>
                      <a:endParaRPr lang="en-US" dirty="0"/>
                    </a:p>
                    <a:p>
                      <a:endParaRPr lang="en-US" dirty="0"/>
                    </a:p>
                    <a:p>
                      <a:endParaRPr lang="en-US" dirty="0"/>
                    </a:p>
                    <a:p>
                      <a:endParaRPr lang="en-US" dirty="0"/>
                    </a:p>
                  </a:txBody>
                  <a:tcPr/>
                </a:tc>
                <a:tc>
                  <a:txBody>
                    <a:bodyPr/>
                    <a:lstStyle/>
                    <a:p>
                      <a:r>
                        <a:rPr lang="en-US" dirty="0"/>
                        <a:t>Created a set of input file to determine the flow from each host to the another and to see if it is working properly or not.</a:t>
                      </a:r>
                    </a:p>
                  </a:txBody>
                  <a:tcPr/>
                </a:tc>
                <a:extLst>
                  <a:ext uri="{0D108BD9-81ED-4DB2-BD59-A6C34878D82A}">
                    <a16:rowId xmlns:a16="http://schemas.microsoft.com/office/drawing/2014/main" val="10001"/>
                  </a:ext>
                </a:extLst>
              </a:tr>
              <a:tr h="2598650">
                <a:tc>
                  <a:txBody>
                    <a:bodyPr/>
                    <a:lstStyle/>
                    <a:p>
                      <a:r>
                        <a:rPr lang="en-US" dirty="0"/>
                        <a:t>14</a:t>
                      </a:r>
                    </a:p>
                  </a:txBody>
                  <a:tcPr/>
                </a:tc>
                <a:tc>
                  <a:txBody>
                    <a:bodyPr/>
                    <a:lstStyle/>
                    <a:p>
                      <a:r>
                        <a:rPr lang="en-US" dirty="0"/>
                        <a:t>The task for this week is the completion of the ppt for presentation and to have a review of it with the TA.</a:t>
                      </a:r>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Completed the presentation according to the guidelines provided by the professor and reviewed it with the TA.</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77184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Focus of the Project </a:t>
            </a:r>
          </a:p>
        </p:txBody>
      </p:sp>
      <p:sp>
        <p:nvSpPr>
          <p:cNvPr id="3" name="Content Placeholder 2"/>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Calibri" panose="020F0502020204030204" pitchFamily="34" charset="0"/>
              </a:rPr>
              <a:t>My project is focusing on how different routing protocols are used in data center networks for the smooth operation of different SDN virtualized topology. </a:t>
            </a:r>
            <a:r>
              <a:rPr lang="en-US" sz="1800" dirty="0">
                <a:solidFill>
                  <a:srgbClr val="24292E"/>
                </a:solidFill>
                <a:effectLst/>
                <a:latin typeface="Calibri" panose="020F0502020204030204" pitchFamily="34" charset="0"/>
                <a:ea typeface="Calibri" panose="020F0502020204030204" pitchFamily="34" charset="0"/>
              </a:rPr>
              <a:t>The goal of this final project was to implement a simulation of a Fat Tree / Clos topology for a data center network in Mininet with various routing protocols.</a:t>
            </a:r>
          </a:p>
          <a:p>
            <a:r>
              <a:rPr lang="en-US" sz="1800" dirty="0">
                <a:solidFill>
                  <a:srgbClr val="24292E"/>
                </a:solidFill>
                <a:effectLst/>
                <a:latin typeface="Calibri" panose="020F0502020204030204" pitchFamily="34" charset="0"/>
                <a:ea typeface="Calibri" panose="020F0502020204030204" pitchFamily="34" charset="0"/>
              </a:rPr>
              <a:t>We build a software defined networking (SDN) network using simulated switches with an SDN controller. The First part of the project is to develop a fat tree topology in the Mininet using the script. Next part is run Dijkstra’s algorithm between two pairs of end hosts. </a:t>
            </a:r>
          </a:p>
          <a:p>
            <a:r>
              <a:rPr lang="en-US" sz="1800" dirty="0">
                <a:solidFill>
                  <a:srgbClr val="24292E"/>
                </a:solidFill>
                <a:effectLst/>
                <a:latin typeface="Calibri" panose="020F0502020204030204" pitchFamily="34" charset="0"/>
                <a:ea typeface="Calibri" panose="020F0502020204030204" pitchFamily="34" charset="0"/>
              </a:rPr>
              <a:t>First, we built the algorithm that takes in a nested dictionary list that holds all nodes and every connected node to that given node. Last and the final part of the project is to implement ECMP which uses a hash function to pick a given path through the fat tree network topology from the k different paths. </a:t>
            </a:r>
          </a:p>
          <a:p>
            <a:r>
              <a:rPr lang="en-US" sz="1800" dirty="0">
                <a:solidFill>
                  <a:srgbClr val="24292E"/>
                </a:solidFill>
                <a:effectLst/>
                <a:latin typeface="Calibri" panose="020F0502020204030204" pitchFamily="34" charset="0"/>
                <a:ea typeface="Calibri" panose="020F0502020204030204" pitchFamily="34" charset="0"/>
              </a:rPr>
              <a:t>After application of these routing algorithms, I will run an analysis on which routing algorithm will be the best suited for the modern-day data centers. Apart from analysis I will be making use of Wireshark to run the traces in the messages sent from one host to the other to check the fastest and the shortest path to reach the destination.</a:t>
            </a:r>
          </a:p>
          <a:p>
            <a:r>
              <a:rPr lang="en-US" sz="1800" dirty="0">
                <a:solidFill>
                  <a:srgbClr val="24292E"/>
                </a:solidFill>
                <a:latin typeface="Calibri" panose="020F0502020204030204" pitchFamily="34" charset="0"/>
              </a:rPr>
              <a:t>I will also be using Mininet to build the fat tree topology. </a:t>
            </a:r>
            <a:r>
              <a:rPr lang="en-US" sz="1800" dirty="0">
                <a:solidFill>
                  <a:srgbClr val="24292E"/>
                </a:solidFill>
                <a:effectLst/>
                <a:latin typeface="Calibri" panose="020F0502020204030204" pitchFamily="34" charset="0"/>
                <a:ea typeface="Calibri" panose="020F0502020204030204" pitchFamily="34" charset="0"/>
              </a:rPr>
              <a:t>Adding to this project gives us the knowledge of how there is a controllers and routing protocols be used in the designing a complete data center. </a:t>
            </a: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4006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629400" cy="914400"/>
          </a:xfrm>
        </p:spPr>
        <p:txBody>
          <a:bodyPr>
            <a:normAutofit fontScale="90000"/>
          </a:bodyPr>
          <a:lstStyle/>
          <a:p>
            <a:r>
              <a:rPr lang="en-US" dirty="0"/>
              <a:t>Survey of 5 Previous Similar Works     </a:t>
            </a:r>
            <a:r>
              <a:rPr lang="en-US" sz="3100" dirty="0"/>
              <a:t>(over last 3 years or so) </a:t>
            </a:r>
          </a:p>
        </p:txBody>
      </p:sp>
      <p:sp>
        <p:nvSpPr>
          <p:cNvPr id="3" name="Content Placeholder 2"/>
          <p:cNvSpPr>
            <a:spLocks noGrp="1"/>
          </p:cNvSpPr>
          <p:nvPr>
            <p:ph idx="1"/>
          </p:nvPr>
        </p:nvSpPr>
        <p:spPr/>
        <p:txBody>
          <a:bodyPr>
            <a:no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[1]</a:t>
            </a:r>
            <a:r>
              <a:rPr lang="en-US" sz="2400" dirty="0">
                <a:effectLst/>
                <a:latin typeface="Calibri" panose="020F0502020204030204" pitchFamily="34" charset="0"/>
                <a:ea typeface="Calibri" panose="020F0502020204030204" pitchFamily="34" charset="0"/>
                <a:cs typeface="Times New Roman" panose="02020603050405020304" pitchFamily="18" charset="0"/>
              </a:rPr>
              <a:t> A Scalable, Commodity Data Center Network Architecture by Mohammad Al-Fares, Alexander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Loukissas</a:t>
            </a:r>
            <a:r>
              <a:rPr lang="en-US" sz="2400" dirty="0">
                <a:effectLst/>
                <a:latin typeface="Calibri" panose="020F0502020204030204" pitchFamily="34" charset="0"/>
                <a:ea typeface="Calibri" panose="020F0502020204030204" pitchFamily="34" charset="0"/>
                <a:cs typeface="Times New Roman" panose="02020603050405020304" pitchFamily="18" charset="0"/>
              </a:rPr>
              <a:t>, Amin Vahdat.</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http://ccr.sigcomm.org/online/files/p63-alfares.pdf</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[2] http://www.brianlinkletter.com/using-the-pox-sdn-controller/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[3] R. </a:t>
            </a:r>
            <a:r>
              <a:rPr lang="en-US" sz="2400" dirty="0" err="1">
                <a:effectLst/>
                <a:latin typeface="Calibri" panose="020F0502020204030204" pitchFamily="34" charset="0"/>
                <a:ea typeface="Calibri" panose="020F0502020204030204" pitchFamily="34" charset="0"/>
                <a:cs typeface="Calibri" panose="020F0502020204030204" pitchFamily="34" charset="0"/>
              </a:rPr>
              <a:t>Khondoker</a:t>
            </a:r>
            <a:r>
              <a:rPr lang="en-US" sz="2400" dirty="0">
                <a:effectLst/>
                <a:latin typeface="Calibri" panose="020F0502020204030204" pitchFamily="34" charset="0"/>
                <a:ea typeface="Calibri" panose="020F0502020204030204" pitchFamily="34" charset="0"/>
                <a:cs typeface="Calibri" panose="020F0502020204030204" pitchFamily="34" charset="0"/>
              </a:rPr>
              <a:t>, A. </a:t>
            </a:r>
            <a:r>
              <a:rPr lang="en-US" sz="2400" dirty="0" err="1">
                <a:effectLst/>
                <a:latin typeface="Calibri" panose="020F0502020204030204" pitchFamily="34" charset="0"/>
                <a:ea typeface="Calibri" panose="020F0502020204030204" pitchFamily="34" charset="0"/>
                <a:cs typeface="Calibri" panose="020F0502020204030204" pitchFamily="34" charset="0"/>
              </a:rPr>
              <a:t>Zaalouk</a:t>
            </a:r>
            <a:r>
              <a:rPr lang="en-US" sz="2400" dirty="0">
                <a:effectLst/>
                <a:latin typeface="Calibri" panose="020F0502020204030204" pitchFamily="34" charset="0"/>
                <a:ea typeface="Calibri" panose="020F0502020204030204" pitchFamily="34" charset="0"/>
                <a:cs typeface="Calibri" panose="020F0502020204030204" pitchFamily="34" charset="0"/>
              </a:rPr>
              <a:t>, R. Marx, and K. </a:t>
            </a:r>
            <a:r>
              <a:rPr lang="en-US" sz="2400" dirty="0" err="1">
                <a:effectLst/>
                <a:latin typeface="Calibri" panose="020F0502020204030204" pitchFamily="34" charset="0"/>
                <a:ea typeface="Calibri" panose="020F0502020204030204" pitchFamily="34" charset="0"/>
                <a:cs typeface="Calibri" panose="020F0502020204030204" pitchFamily="34" charset="0"/>
              </a:rPr>
              <a:t>Bayarou</a:t>
            </a:r>
            <a:r>
              <a:rPr lang="en-US" sz="2400" dirty="0">
                <a:effectLst/>
                <a:latin typeface="Calibri" panose="020F0502020204030204" pitchFamily="34" charset="0"/>
                <a:ea typeface="Calibri" panose="020F0502020204030204" pitchFamily="34" charset="0"/>
                <a:cs typeface="Calibri" panose="020F0502020204030204" pitchFamily="34" charset="0"/>
              </a:rPr>
              <a:t>. Feature-based comparison and selection of Software Defined Networking (SDN) controllers. In Computer Applications and Information Systems (WCCAIS), 2014 World Congress on, pages 1–7, Jan 2014.</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[4] Software-Defined Networking: The New Norm for Networks. White Paper, Open Networking Foundation, April 2012.</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560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629400" cy="914400"/>
          </a:xfrm>
        </p:spPr>
        <p:txBody>
          <a:bodyPr>
            <a:normAutofit fontScale="90000"/>
          </a:bodyPr>
          <a:lstStyle/>
          <a:p>
            <a:r>
              <a:rPr lang="en-US" dirty="0"/>
              <a:t>Survey of 5 Previous Similar Works     </a:t>
            </a:r>
            <a:r>
              <a:rPr lang="en-US" sz="3100" dirty="0"/>
              <a:t>(over last 3 years or so) </a:t>
            </a:r>
          </a:p>
        </p:txBody>
      </p:sp>
      <p:sp>
        <p:nvSpPr>
          <p:cNvPr id="3" name="Content Placeholder 2"/>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Calibri" panose="020F0502020204030204" pitchFamily="34" charset="0"/>
              </a:rPr>
              <a:t>[5] Extending Dijkstra's shortest path algorithm for software defined networking by </a:t>
            </a:r>
            <a:r>
              <a:rPr lang="en-US"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Jehn-Ruey</a:t>
            </a:r>
            <a:r>
              <a:rPr lang="en-US"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 Jiang </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Hsin</a:t>
            </a:r>
            <a:r>
              <a:rPr lang="en-US"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-Wen Huang </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Ji-</a:t>
            </a:r>
            <a:r>
              <a:rPr lang="en-US"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Hau</a:t>
            </a:r>
            <a:r>
              <a:rPr lang="en-US"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 Liao </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Szu</a:t>
            </a:r>
            <a:r>
              <a:rPr lang="en-US"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-Yuan Chen</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800" b="1" dirty="0">
                <a:solidFill>
                  <a:srgbClr val="000000"/>
                </a:solidFill>
                <a:effectLst/>
                <a:latin typeface="Calibri" panose="020F0502020204030204" pitchFamily="34" charset="0"/>
                <a:ea typeface="Times New Roman" panose="02020603050405020304" pitchFamily="18" charset="0"/>
              </a:rPr>
              <a:t>[6] </a:t>
            </a:r>
            <a:r>
              <a:rPr lang="en-GB" sz="2800" b="0" dirty="0">
                <a:solidFill>
                  <a:srgbClr val="000000"/>
                </a:solidFill>
                <a:effectLst/>
                <a:latin typeface="Calibri" panose="020F0502020204030204" pitchFamily="34" charset="0"/>
                <a:ea typeface="Times New Roman" panose="02020603050405020304" pitchFamily="18" charset="0"/>
              </a:rPr>
              <a:t>A new approach to dynamic routing in SDN networks by </a:t>
            </a:r>
            <a:r>
              <a:rPr lang="en-GB" sz="2800" b="0" u="sng" dirty="0" err="1">
                <a:solidFill>
                  <a:srgbClr val="000000"/>
                </a:solidFill>
                <a:effectLst/>
                <a:latin typeface="Calibri" panose="020F0502020204030204" pitchFamily="34" charset="0"/>
                <a:ea typeface="Times New Roman" panose="02020603050405020304" pitchFamily="18" charset="0"/>
                <a:hlinkClick r:id="rId6"/>
              </a:rPr>
              <a:t>Slavica</a:t>
            </a:r>
            <a:r>
              <a:rPr lang="en-GB" sz="2800" b="0" u="sng" dirty="0">
                <a:solidFill>
                  <a:srgbClr val="000000"/>
                </a:solidFill>
                <a:effectLst/>
                <a:latin typeface="Calibri" panose="020F0502020204030204" pitchFamily="34" charset="0"/>
                <a:ea typeface="Times New Roman" panose="02020603050405020304" pitchFamily="18" charset="0"/>
                <a:hlinkClick r:id="rId6"/>
              </a:rPr>
              <a:t> </a:t>
            </a:r>
            <a:r>
              <a:rPr lang="en-GB" sz="2800" b="0" u="sng" dirty="0" err="1">
                <a:solidFill>
                  <a:srgbClr val="000000"/>
                </a:solidFill>
                <a:effectLst/>
                <a:latin typeface="Calibri" panose="020F0502020204030204" pitchFamily="34" charset="0"/>
                <a:ea typeface="Times New Roman" panose="02020603050405020304" pitchFamily="18" charset="0"/>
                <a:hlinkClick r:id="rId6"/>
              </a:rPr>
              <a:t>Tomovic</a:t>
            </a:r>
            <a:r>
              <a:rPr lang="en-GB" sz="2800" b="0" u="sng" dirty="0">
                <a:solidFill>
                  <a:srgbClr val="000000"/>
                </a:solidFill>
                <a:effectLst/>
                <a:latin typeface="Calibri" panose="020F0502020204030204" pitchFamily="34" charset="0"/>
                <a:ea typeface="Times New Roman" panose="02020603050405020304" pitchFamily="18" charset="0"/>
                <a:hlinkClick r:id="rId6"/>
              </a:rPr>
              <a:t> </a:t>
            </a:r>
            <a:r>
              <a:rPr lang="en-GB" sz="2800" b="0" dirty="0">
                <a:solidFill>
                  <a:srgbClr val="000000"/>
                </a:solidFill>
                <a:effectLst/>
                <a:latin typeface="Calibri" panose="020F0502020204030204" pitchFamily="34" charset="0"/>
                <a:ea typeface="Times New Roman" panose="02020603050405020304" pitchFamily="18" charset="0"/>
              </a:rPr>
              <a:t>; </a:t>
            </a:r>
            <a:r>
              <a:rPr lang="en-GB" sz="2800" b="0" u="sng" dirty="0" err="1">
                <a:solidFill>
                  <a:srgbClr val="000000"/>
                </a:solidFill>
                <a:effectLst/>
                <a:latin typeface="Calibri" panose="020F0502020204030204" pitchFamily="34" charset="0"/>
                <a:ea typeface="Times New Roman" panose="02020603050405020304" pitchFamily="18" charset="0"/>
                <a:hlinkClick r:id="rId7"/>
              </a:rPr>
              <a:t>Nedjeljko</a:t>
            </a:r>
            <a:r>
              <a:rPr lang="en-GB" sz="2800" b="0" u="sng" dirty="0">
                <a:solidFill>
                  <a:srgbClr val="000000"/>
                </a:solidFill>
                <a:effectLst/>
                <a:latin typeface="Calibri" panose="020F0502020204030204" pitchFamily="34" charset="0"/>
                <a:ea typeface="Times New Roman" panose="02020603050405020304" pitchFamily="18" charset="0"/>
                <a:hlinkClick r:id="rId7"/>
              </a:rPr>
              <a:t> </a:t>
            </a:r>
            <a:r>
              <a:rPr lang="en-GB" sz="2800" b="0" u="sng" dirty="0" err="1">
                <a:solidFill>
                  <a:srgbClr val="000000"/>
                </a:solidFill>
                <a:effectLst/>
                <a:latin typeface="Calibri" panose="020F0502020204030204" pitchFamily="34" charset="0"/>
                <a:ea typeface="Times New Roman" panose="02020603050405020304" pitchFamily="18" charset="0"/>
                <a:hlinkClick r:id="rId7"/>
              </a:rPr>
              <a:t>Lekic</a:t>
            </a:r>
            <a:r>
              <a:rPr lang="en-GB" sz="2800" b="0" u="sng" dirty="0">
                <a:solidFill>
                  <a:srgbClr val="000000"/>
                </a:solidFill>
                <a:effectLst/>
                <a:latin typeface="Calibri" panose="020F0502020204030204" pitchFamily="34" charset="0"/>
                <a:ea typeface="Times New Roman" panose="02020603050405020304" pitchFamily="18" charset="0"/>
                <a:hlinkClick r:id="rId7"/>
              </a:rPr>
              <a:t> </a:t>
            </a:r>
            <a:r>
              <a:rPr lang="en-GB" sz="2800" b="0" dirty="0">
                <a:solidFill>
                  <a:srgbClr val="000000"/>
                </a:solidFill>
                <a:effectLst/>
                <a:latin typeface="Calibri" panose="020F0502020204030204" pitchFamily="34" charset="0"/>
                <a:ea typeface="Times New Roman" panose="02020603050405020304" pitchFamily="18" charset="0"/>
              </a:rPr>
              <a:t>; </a:t>
            </a:r>
            <a:r>
              <a:rPr lang="en-GB" sz="2800" b="0" u="sng" dirty="0">
                <a:solidFill>
                  <a:srgbClr val="000000"/>
                </a:solidFill>
                <a:effectLst/>
                <a:latin typeface="Calibri" panose="020F0502020204030204" pitchFamily="34" charset="0"/>
                <a:ea typeface="Times New Roman" panose="02020603050405020304" pitchFamily="18" charset="0"/>
                <a:hlinkClick r:id="rId8"/>
              </a:rPr>
              <a:t>Igor </a:t>
            </a:r>
            <a:r>
              <a:rPr lang="en-GB" sz="2800" b="0" u="sng" dirty="0" err="1">
                <a:solidFill>
                  <a:srgbClr val="000000"/>
                </a:solidFill>
                <a:effectLst/>
                <a:latin typeface="Calibri" panose="020F0502020204030204" pitchFamily="34" charset="0"/>
                <a:ea typeface="Times New Roman" panose="02020603050405020304" pitchFamily="18" charset="0"/>
                <a:hlinkClick r:id="rId8"/>
              </a:rPr>
              <a:t>Radusinovic</a:t>
            </a:r>
            <a:r>
              <a:rPr lang="en-GB" sz="2800" b="0" u="sng" dirty="0">
                <a:solidFill>
                  <a:srgbClr val="000000"/>
                </a:solidFill>
                <a:effectLst/>
                <a:latin typeface="Calibri" panose="020F0502020204030204" pitchFamily="34" charset="0"/>
                <a:ea typeface="Times New Roman" panose="02020603050405020304" pitchFamily="18" charset="0"/>
                <a:hlinkClick r:id="rId8"/>
              </a:rPr>
              <a:t> </a:t>
            </a:r>
            <a:r>
              <a:rPr lang="en-GB" sz="2800" b="0" dirty="0">
                <a:solidFill>
                  <a:srgbClr val="000000"/>
                </a:solidFill>
                <a:effectLst/>
                <a:latin typeface="Calibri" panose="020F0502020204030204" pitchFamily="34" charset="0"/>
                <a:ea typeface="Times New Roman" panose="02020603050405020304" pitchFamily="18" charset="0"/>
              </a:rPr>
              <a:t>; </a:t>
            </a:r>
            <a:r>
              <a:rPr lang="en-GB" sz="2800" b="0" u="sng" dirty="0" err="1">
                <a:solidFill>
                  <a:srgbClr val="000000"/>
                </a:solidFill>
                <a:effectLst/>
                <a:latin typeface="Calibri" panose="020F0502020204030204" pitchFamily="34" charset="0"/>
                <a:ea typeface="Times New Roman" panose="02020603050405020304" pitchFamily="18" charset="0"/>
                <a:hlinkClick r:id="rId9"/>
              </a:rPr>
              <a:t>Gordana</a:t>
            </a:r>
            <a:r>
              <a:rPr lang="en-GB" sz="2800" b="0" u="sng" dirty="0">
                <a:solidFill>
                  <a:srgbClr val="000000"/>
                </a:solidFill>
                <a:effectLst/>
                <a:latin typeface="Calibri" panose="020F0502020204030204" pitchFamily="34" charset="0"/>
                <a:ea typeface="Times New Roman" panose="02020603050405020304" pitchFamily="18" charset="0"/>
                <a:hlinkClick r:id="rId9"/>
              </a:rPr>
              <a:t> </a:t>
            </a:r>
            <a:r>
              <a:rPr lang="en-GB" sz="2800" b="0" u="sng" dirty="0" err="1">
                <a:solidFill>
                  <a:srgbClr val="000000"/>
                </a:solidFill>
                <a:effectLst/>
                <a:latin typeface="Calibri" panose="020F0502020204030204" pitchFamily="34" charset="0"/>
                <a:ea typeface="Times New Roman" panose="02020603050405020304" pitchFamily="18" charset="0"/>
                <a:hlinkClick r:id="rId9"/>
              </a:rPr>
              <a:t>Gardasevic</a:t>
            </a:r>
            <a:endParaRPr lang="en-GB" sz="2800" b="1" dirty="0">
              <a:effectLst/>
              <a:latin typeface="Times New Roman" panose="02020603050405020304" pitchFamily="18" charset="0"/>
              <a:ea typeface="Times New Roman" panose="02020603050405020304" pitchFamily="18" charset="0"/>
            </a:endParaRPr>
          </a:p>
          <a:p>
            <a:r>
              <a:rPr lang="en-US" sz="2800" dirty="0"/>
              <a:t>[7]http://www.gilles-bertrand.com/2014/03/disjkstra-algorithm-description-shortest-path-pseudo-code-data-structure-example-image.html</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872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792162"/>
          </a:xfrm>
        </p:spPr>
        <p:txBody>
          <a:bodyPr/>
          <a:lstStyle/>
          <a:p>
            <a:r>
              <a:rPr lang="en-US" dirty="0"/>
              <a:t>Distinction of the Current Work </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sz="3200" dirty="0"/>
              <a:t>What is new in my project is that I have installed a controller which will apply the </a:t>
            </a:r>
            <a:r>
              <a:rPr lang="en-US" sz="3200" dirty="0" err="1"/>
              <a:t>dijkstras</a:t>
            </a:r>
            <a:r>
              <a:rPr lang="en-US" sz="3200" dirty="0"/>
              <a:t> algorithm in the topology (</a:t>
            </a:r>
            <a:r>
              <a:rPr lang="en-US" sz="3200" dirty="0" err="1"/>
              <a:t>Fattree</a:t>
            </a:r>
            <a:r>
              <a:rPr lang="en-US" sz="3200" dirty="0"/>
              <a:t> topology in my case) and then perform the </a:t>
            </a:r>
            <a:r>
              <a:rPr lang="en-US" sz="3200" dirty="0" err="1"/>
              <a:t>iperf</a:t>
            </a:r>
            <a:r>
              <a:rPr lang="en-US" sz="3200" dirty="0"/>
              <a:t> command to see the shortest path traced in the topology.</a:t>
            </a:r>
          </a:p>
          <a:p>
            <a:r>
              <a:rPr lang="en-US" sz="3200" dirty="0"/>
              <a:t>I have made use of the POX controller because it is used in small scale applications and </a:t>
            </a:r>
            <a:r>
              <a:rPr lang="en-US" sz="3200" b="0" i="0" dirty="0">
                <a:solidFill>
                  <a:srgbClr val="333333"/>
                </a:solidFill>
                <a:effectLst/>
                <a:latin typeface="Roboto"/>
              </a:rPr>
              <a:t>POX is used for faster development and prototyping of new network applications</a:t>
            </a:r>
            <a:endParaRPr lang="en-US" sz="3200" dirty="0"/>
          </a:p>
          <a:p>
            <a:r>
              <a:rPr lang="en-US" sz="3200" dirty="0"/>
              <a:t>The path over here is considered by the use of cost between the link which is considered by the bandwidth. The formula for the cost is determined by </a:t>
            </a:r>
          </a:p>
          <a:p>
            <a:pPr marL="0" indent="0">
              <a:buNone/>
            </a:pPr>
            <a:r>
              <a:rPr lang="en-US" sz="3200" dirty="0"/>
              <a:t> Cost = Reference Bandwidth/Bandwidth of the link</a:t>
            </a:r>
          </a:p>
          <a:p>
            <a:endParaRPr lang="en-US" altLang="zh-TW" sz="3100" dirty="0"/>
          </a:p>
          <a:p>
            <a:endParaRPr lang="en-US" altLang="zh-TW" dirty="0"/>
          </a:p>
          <a:p>
            <a:pPr marL="0" indent="0">
              <a:buNone/>
            </a:pPr>
            <a:endParaRPr lang="en-US" altLang="zh-TW" sz="3200" dirty="0"/>
          </a:p>
          <a:p>
            <a:endParaRPr lang="zh-TW" altLang="en-US" sz="3200" dirty="0"/>
          </a:p>
          <a:p>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16435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639762"/>
          </a:xfrm>
        </p:spPr>
        <p:txBody>
          <a:bodyPr>
            <a:normAutofit fontScale="90000"/>
          </a:bodyPr>
          <a:lstStyle/>
          <a:p>
            <a:r>
              <a:rPr lang="en-US" dirty="0"/>
              <a:t>Usefulness of the Current Work </a:t>
            </a: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The first use case of this project is to understand the working of a data center network.</a:t>
            </a:r>
          </a:p>
          <a:p>
            <a:r>
              <a:rPr lang="en-US" dirty="0"/>
              <a:t>Second thing that I have learnt from this project is how can we make use of SDN in todays data center and how can we improve on it.</a:t>
            </a:r>
          </a:p>
          <a:p>
            <a:r>
              <a:rPr lang="en-US" dirty="0"/>
              <a:t>Advantage of this project is that due to the use of SDN we can improve the over all throughput,  speed, efficiency  in a data center network.</a:t>
            </a:r>
          </a:p>
          <a:p>
            <a:r>
              <a:rPr lang="en-US" dirty="0"/>
              <a:t>Also, this gives us the ability for companies to use open-source products in data center networking to improve the overall working of data center.</a:t>
            </a:r>
          </a:p>
          <a:p>
            <a:pPr marL="0" indent="0">
              <a:buNone/>
            </a:pPr>
            <a:r>
              <a:rPr lang="en-US" dirty="0"/>
              <a:t> </a:t>
            </a:r>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1546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914400"/>
          </a:xfrm>
        </p:spPr>
        <p:txBody>
          <a:bodyPr>
            <a:normAutofit fontScale="90000"/>
          </a:bodyPr>
          <a:lstStyle/>
          <a:p>
            <a:r>
              <a:rPr lang="en-US"/>
              <a:t>Simulation/Emulation Details </a:t>
            </a:r>
            <a:br>
              <a:rPr lang="en-US"/>
            </a:br>
            <a:r>
              <a:rPr lang="en-US" sz="3100"/>
              <a:t>(Environment and Setup)</a:t>
            </a:r>
            <a:endParaRPr lang="en-US" sz="3100" dirty="0"/>
          </a:p>
        </p:txBody>
      </p:sp>
      <p:sp>
        <p:nvSpPr>
          <p:cNvPr id="3" name="Content Placeholder 2"/>
          <p:cNvSpPr>
            <a:spLocks noGrp="1"/>
          </p:cNvSpPr>
          <p:nvPr>
            <p:ph idx="1"/>
          </p:nvPr>
        </p:nvSpPr>
        <p:spPr>
          <a:xfrm>
            <a:off x="457200" y="1219201"/>
            <a:ext cx="8229600" cy="1295400"/>
          </a:xfrm>
        </p:spPr>
        <p:txBody>
          <a:bodyPr/>
          <a:lstStyle/>
          <a:p>
            <a:r>
              <a:rPr lang="en-US" dirty="0"/>
              <a:t>The topology that I have built over here is given in the following diagram below:</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Project By: Vignesh</a:t>
            </a:r>
          </a:p>
        </p:txBody>
      </p:sp>
      <p:sp>
        <p:nvSpPr>
          <p:cNvPr id="5" name="Footer Placeholder 4"/>
          <p:cNvSpPr>
            <a:spLocks noGrp="1"/>
          </p:cNvSpPr>
          <p:nvPr>
            <p:ph type="ftr" sz="quarter" idx="11"/>
          </p:nvPr>
        </p:nvSpPr>
        <p:spPr/>
        <p:txBody>
          <a:bodyPr/>
          <a:lstStyle/>
          <a:p>
            <a:r>
              <a:rPr lang="en-US"/>
              <a:t>NEU SDN,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8" name="Picture 4" descr="A simple 3-level Fat-Tree topology.">
            <a:extLst>
              <a:ext uri="{FF2B5EF4-FFF2-40B4-BE49-F238E27FC236}">
                <a16:creationId xmlns:a16="http://schemas.microsoft.com/office/drawing/2014/main" id="{F0A9A62C-070C-46CA-8E0C-B10A384EC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6858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4297</TotalTime>
  <Words>2908</Words>
  <Application>Microsoft Office PowerPoint</Application>
  <PresentationFormat>On-screen Show (4:3)</PresentationFormat>
  <Paragraphs>289</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Comic Sans MS</vt:lpstr>
      <vt:lpstr>NexusSans</vt:lpstr>
      <vt:lpstr>Roboto</vt:lpstr>
      <vt:lpstr>Times New Roman</vt:lpstr>
      <vt:lpstr>Office Theme</vt:lpstr>
      <vt:lpstr>Project Title: Implementation of Routing algorithms in data center networks</vt:lpstr>
      <vt:lpstr>Outline</vt:lpstr>
      <vt:lpstr>Abstract and Summary</vt:lpstr>
      <vt:lpstr>Main Focus of the Project </vt:lpstr>
      <vt:lpstr>Survey of 5 Previous Similar Works     (over last 3 years or so) </vt:lpstr>
      <vt:lpstr>Survey of 5 Previous Similar Works     (over last 3 years or so) </vt:lpstr>
      <vt:lpstr>Distinction of the Current Work </vt:lpstr>
      <vt:lpstr>Usefulness of the Current Work </vt:lpstr>
      <vt:lpstr>Simulation/Emulation Details  (Environment and Setup)</vt:lpstr>
      <vt:lpstr>Simulation/Emulation Details  (Environment and Setup)</vt:lpstr>
      <vt:lpstr>Simulation/Emulation Details  (Environment and Setup)</vt:lpstr>
      <vt:lpstr>Simulation/Emulation Details  (Environment and Setup)</vt:lpstr>
      <vt:lpstr>Simulation/Emulation Details (Tools and Monitoring  Options)  </vt:lpstr>
      <vt:lpstr>Simulation/Emulation Details [Adjustment(s), Adaptations, etc.]  </vt:lpstr>
      <vt:lpstr>Simulation/Emulation Details [Adjustment(s), Adaptations, etc.]  </vt:lpstr>
      <vt:lpstr>Simulation/Emulation Details [Adjustment(s), Adaptations, etc.]  </vt:lpstr>
      <vt:lpstr>Simulation/Emulation Details [Adjustment(s), Adaptations, etc.]  </vt:lpstr>
      <vt:lpstr>Simulation/Emulation Details [Adjustment(s), Adaptations, etc.]  </vt:lpstr>
      <vt:lpstr>Simulation/Emulation Details [Adjustment(s), Adaptations, etc.]  </vt:lpstr>
      <vt:lpstr>Results </vt:lpstr>
      <vt:lpstr>Future Works</vt:lpstr>
      <vt:lpstr>Q&amp;A and Discussion </vt:lpstr>
      <vt:lpstr>References</vt:lpstr>
      <vt:lpstr>Background  and  Other Information </vt:lpstr>
      <vt:lpstr>Weekly Activities Log </vt:lpstr>
      <vt:lpstr>Weekly Activities Log </vt:lpstr>
      <vt:lpstr>Weekly Activities Log </vt:lpstr>
      <vt:lpstr>Weekly Activities Log </vt:lpstr>
      <vt:lpstr>Weekly Activities Log </vt:lpstr>
      <vt:lpstr>Weekly Activities Log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Khasnabish, Dr.Bhumip</dc:creator>
  <cp:lastModifiedBy>Vignesh Vaidyanathan</cp:lastModifiedBy>
  <cp:revision>81</cp:revision>
  <dcterms:created xsi:type="dcterms:W3CDTF">2006-08-16T00:00:00Z</dcterms:created>
  <dcterms:modified xsi:type="dcterms:W3CDTF">2020-12-16T04:23:43Z</dcterms:modified>
</cp:coreProperties>
</file>