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theme/themeOverride11.xml" ContentType="application/vnd.openxmlformats-officedocument.themeOverride+xml"/>
  <Override PartName="/ppt/notesSlides/notesSlide19.xml" ContentType="application/vnd.openxmlformats-officedocument.presentationml.notesSlide+xml"/>
  <Override PartName="/ppt/theme/themeOverride12.xml" ContentType="application/vnd.openxmlformats-officedocument.themeOverride+xml"/>
  <Override PartName="/ppt/notesSlides/notesSlide20.xml" ContentType="application/vnd.openxmlformats-officedocument.presentationml.notesSlide+xml"/>
  <Override PartName="/ppt/theme/themeOverride13.xml" ContentType="application/vnd.openxmlformats-officedocument.themeOverr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75" r:id="rId2"/>
    <p:sldId id="323" r:id="rId3"/>
    <p:sldId id="337" r:id="rId4"/>
    <p:sldId id="297" r:id="rId5"/>
    <p:sldId id="322" r:id="rId6"/>
    <p:sldId id="324" r:id="rId7"/>
    <p:sldId id="326" r:id="rId8"/>
    <p:sldId id="299" r:id="rId9"/>
    <p:sldId id="327" r:id="rId10"/>
    <p:sldId id="329" r:id="rId11"/>
    <p:sldId id="331" r:id="rId12"/>
    <p:sldId id="330" r:id="rId13"/>
    <p:sldId id="345" r:id="rId14"/>
    <p:sldId id="347" r:id="rId15"/>
    <p:sldId id="346" r:id="rId16"/>
    <p:sldId id="332" r:id="rId17"/>
    <p:sldId id="333" r:id="rId18"/>
    <p:sldId id="402" r:id="rId19"/>
    <p:sldId id="335" r:id="rId20"/>
    <p:sldId id="348" r:id="rId21"/>
    <p:sldId id="349" r:id="rId22"/>
    <p:sldId id="350" r:id="rId23"/>
    <p:sldId id="351" r:id="rId24"/>
    <p:sldId id="352" r:id="rId25"/>
    <p:sldId id="338" r:id="rId26"/>
    <p:sldId id="339" r:id="rId27"/>
    <p:sldId id="340" r:id="rId28"/>
    <p:sldId id="341" r:id="rId29"/>
    <p:sldId id="342" r:id="rId30"/>
    <p:sldId id="343" r:id="rId31"/>
    <p:sldId id="344" r:id="rId32"/>
    <p:sldId id="353" r:id="rId33"/>
    <p:sldId id="401" r:id="rId34"/>
    <p:sldId id="361" r:id="rId35"/>
    <p:sldId id="364" r:id="rId36"/>
    <p:sldId id="367" r:id="rId37"/>
    <p:sldId id="368" r:id="rId38"/>
    <p:sldId id="369" r:id="rId39"/>
    <p:sldId id="371" r:id="rId40"/>
    <p:sldId id="365" r:id="rId41"/>
    <p:sldId id="366" r:id="rId42"/>
    <p:sldId id="372" r:id="rId43"/>
    <p:sldId id="385" r:id="rId44"/>
    <p:sldId id="374" r:id="rId45"/>
    <p:sldId id="375" r:id="rId46"/>
    <p:sldId id="384" r:id="rId47"/>
    <p:sldId id="376" r:id="rId48"/>
    <p:sldId id="377" r:id="rId49"/>
    <p:sldId id="379" r:id="rId50"/>
    <p:sldId id="380" r:id="rId51"/>
    <p:sldId id="381" r:id="rId52"/>
    <p:sldId id="382" r:id="rId53"/>
    <p:sldId id="363" r:id="rId54"/>
    <p:sldId id="357" r:id="rId55"/>
    <p:sldId id="355" r:id="rId56"/>
    <p:sldId id="356" r:id="rId57"/>
    <p:sldId id="354" r:id="rId58"/>
    <p:sldId id="358" r:id="rId59"/>
    <p:sldId id="359" r:id="rId60"/>
    <p:sldId id="360" r:id="rId61"/>
    <p:sldId id="362" r:id="rId62"/>
    <p:sldId id="383" r:id="rId63"/>
    <p:sldId id="386" r:id="rId64"/>
    <p:sldId id="388" r:id="rId65"/>
    <p:sldId id="390" r:id="rId66"/>
    <p:sldId id="389" r:id="rId67"/>
    <p:sldId id="391" r:id="rId68"/>
    <p:sldId id="392" r:id="rId69"/>
    <p:sldId id="393" r:id="rId70"/>
    <p:sldId id="395" r:id="rId71"/>
    <p:sldId id="396" r:id="rId72"/>
    <p:sldId id="397" r:id="rId73"/>
    <p:sldId id="398" r:id="rId74"/>
    <p:sldId id="399" r:id="rId75"/>
    <p:sldId id="400" r:id="rId76"/>
    <p:sldId id="39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9"/>
    <p:restoredTop sz="61342"/>
  </p:normalViewPr>
  <p:slideViewPr>
    <p:cSldViewPr snapToGrid="0" snapToObjects="1">
      <p:cViewPr varScale="1">
        <p:scale>
          <a:sx n="63" d="100"/>
          <a:sy n="63" d="100"/>
        </p:scale>
        <p:origin x="2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407DD-5576-4211-887A-B2570F4C0AC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333F66E-4396-4544-BCEA-0243E0AB44C0}">
      <dgm:prSet/>
      <dgm:spPr/>
      <dgm:t>
        <a:bodyPr/>
        <a:lstStyle/>
        <a:p>
          <a:r>
            <a:rPr lang="en-IN"/>
            <a:t>Like HTML, CSS is not a programming language. </a:t>
          </a:r>
          <a:endParaRPr lang="en-US"/>
        </a:p>
      </dgm:t>
    </dgm:pt>
    <dgm:pt modelId="{C670CD6D-36E1-4055-9E52-72514E5B00E5}" type="parTrans" cxnId="{5CC8408E-5DD2-4258-B3F2-9C470D4E2298}">
      <dgm:prSet/>
      <dgm:spPr/>
      <dgm:t>
        <a:bodyPr/>
        <a:lstStyle/>
        <a:p>
          <a:endParaRPr lang="en-US"/>
        </a:p>
      </dgm:t>
    </dgm:pt>
    <dgm:pt modelId="{92175112-A1E6-4830-809D-453E2207272E}" type="sibTrans" cxnId="{5CC8408E-5DD2-4258-B3F2-9C470D4E2298}">
      <dgm:prSet/>
      <dgm:spPr/>
      <dgm:t>
        <a:bodyPr/>
        <a:lstStyle/>
        <a:p>
          <a:endParaRPr lang="en-US"/>
        </a:p>
      </dgm:t>
    </dgm:pt>
    <dgm:pt modelId="{834A4D6D-8976-48AB-8F0C-726A3C38413C}">
      <dgm:prSet/>
      <dgm:spPr/>
      <dgm:t>
        <a:bodyPr/>
        <a:lstStyle/>
        <a:p>
          <a:r>
            <a:rPr lang="en-IN"/>
            <a:t>It's not a markup language either. </a:t>
          </a:r>
          <a:r>
            <a:rPr lang="en-IN" b="1"/>
            <a:t>CSS is a style sheet language.</a:t>
          </a:r>
          <a:r>
            <a:rPr lang="en-IN"/>
            <a:t> </a:t>
          </a:r>
          <a:endParaRPr lang="en-US"/>
        </a:p>
      </dgm:t>
    </dgm:pt>
    <dgm:pt modelId="{96360ED2-7466-4500-9273-9FEE4C49AE10}" type="parTrans" cxnId="{1A2E175F-FAA4-4702-A321-581B1C311022}">
      <dgm:prSet/>
      <dgm:spPr/>
      <dgm:t>
        <a:bodyPr/>
        <a:lstStyle/>
        <a:p>
          <a:endParaRPr lang="en-US"/>
        </a:p>
      </dgm:t>
    </dgm:pt>
    <dgm:pt modelId="{5E15918E-CBDD-4120-AFA0-B6472C98D143}" type="sibTrans" cxnId="{1A2E175F-FAA4-4702-A321-581B1C311022}">
      <dgm:prSet/>
      <dgm:spPr/>
      <dgm:t>
        <a:bodyPr/>
        <a:lstStyle/>
        <a:p>
          <a:endParaRPr lang="en-US"/>
        </a:p>
      </dgm:t>
    </dgm:pt>
    <dgm:pt modelId="{F6562E67-8959-A649-BEAC-A9D25CD7CC0E}" type="pres">
      <dgm:prSet presAssocID="{79E407DD-5576-4211-887A-B2570F4C0AC8}" presName="hierChild1" presStyleCnt="0">
        <dgm:presLayoutVars>
          <dgm:chPref val="1"/>
          <dgm:dir/>
          <dgm:animOne val="branch"/>
          <dgm:animLvl val="lvl"/>
          <dgm:resizeHandles/>
        </dgm:presLayoutVars>
      </dgm:prSet>
      <dgm:spPr/>
    </dgm:pt>
    <dgm:pt modelId="{9E6F7AFE-63B2-F748-906F-D35C9CA98927}" type="pres">
      <dgm:prSet presAssocID="{4333F66E-4396-4544-BCEA-0243E0AB44C0}" presName="hierRoot1" presStyleCnt="0"/>
      <dgm:spPr/>
    </dgm:pt>
    <dgm:pt modelId="{12DD4BEF-0CC3-AA4C-AD94-522C6B94B3C6}" type="pres">
      <dgm:prSet presAssocID="{4333F66E-4396-4544-BCEA-0243E0AB44C0}" presName="composite" presStyleCnt="0"/>
      <dgm:spPr/>
    </dgm:pt>
    <dgm:pt modelId="{F655A824-AC87-CA40-B862-00374F97D5F0}" type="pres">
      <dgm:prSet presAssocID="{4333F66E-4396-4544-BCEA-0243E0AB44C0}" presName="background" presStyleLbl="node0" presStyleIdx="0" presStyleCnt="2"/>
      <dgm:spPr/>
    </dgm:pt>
    <dgm:pt modelId="{6A9336D2-72CD-2D4D-86CD-F09DAE2806B8}" type="pres">
      <dgm:prSet presAssocID="{4333F66E-4396-4544-BCEA-0243E0AB44C0}" presName="text" presStyleLbl="fgAcc0" presStyleIdx="0" presStyleCnt="2">
        <dgm:presLayoutVars>
          <dgm:chPref val="3"/>
        </dgm:presLayoutVars>
      </dgm:prSet>
      <dgm:spPr/>
    </dgm:pt>
    <dgm:pt modelId="{612C975A-D571-A144-BA37-14F5DA7549A5}" type="pres">
      <dgm:prSet presAssocID="{4333F66E-4396-4544-BCEA-0243E0AB44C0}" presName="hierChild2" presStyleCnt="0"/>
      <dgm:spPr/>
    </dgm:pt>
    <dgm:pt modelId="{E10B5821-554F-7348-A189-FB5633175B1D}" type="pres">
      <dgm:prSet presAssocID="{834A4D6D-8976-48AB-8F0C-726A3C38413C}" presName="hierRoot1" presStyleCnt="0"/>
      <dgm:spPr/>
    </dgm:pt>
    <dgm:pt modelId="{664A6A6C-AC60-8E4C-B79F-9F737C08EC2A}" type="pres">
      <dgm:prSet presAssocID="{834A4D6D-8976-48AB-8F0C-726A3C38413C}" presName="composite" presStyleCnt="0"/>
      <dgm:spPr/>
    </dgm:pt>
    <dgm:pt modelId="{C868D63C-D842-474C-A962-13856E51F597}" type="pres">
      <dgm:prSet presAssocID="{834A4D6D-8976-48AB-8F0C-726A3C38413C}" presName="background" presStyleLbl="node0" presStyleIdx="1" presStyleCnt="2"/>
      <dgm:spPr/>
    </dgm:pt>
    <dgm:pt modelId="{4D3318A4-32A5-1E48-B8C2-D41BBA520C35}" type="pres">
      <dgm:prSet presAssocID="{834A4D6D-8976-48AB-8F0C-726A3C38413C}" presName="text" presStyleLbl="fgAcc0" presStyleIdx="1" presStyleCnt="2">
        <dgm:presLayoutVars>
          <dgm:chPref val="3"/>
        </dgm:presLayoutVars>
      </dgm:prSet>
      <dgm:spPr/>
    </dgm:pt>
    <dgm:pt modelId="{801FBD85-6119-2F4E-A4E2-DB7803CDAB8A}" type="pres">
      <dgm:prSet presAssocID="{834A4D6D-8976-48AB-8F0C-726A3C38413C}" presName="hierChild2" presStyleCnt="0"/>
      <dgm:spPr/>
    </dgm:pt>
  </dgm:ptLst>
  <dgm:cxnLst>
    <dgm:cxn modelId="{63ABCC0D-DC61-8D49-BD83-4350E7B8698B}" type="presOf" srcId="{4333F66E-4396-4544-BCEA-0243E0AB44C0}" destId="{6A9336D2-72CD-2D4D-86CD-F09DAE2806B8}" srcOrd="0" destOrd="0" presId="urn:microsoft.com/office/officeart/2005/8/layout/hierarchy1"/>
    <dgm:cxn modelId="{12FCBB26-72A3-D346-A9CA-0D4153C00C93}" type="presOf" srcId="{834A4D6D-8976-48AB-8F0C-726A3C38413C}" destId="{4D3318A4-32A5-1E48-B8C2-D41BBA520C35}" srcOrd="0" destOrd="0" presId="urn:microsoft.com/office/officeart/2005/8/layout/hierarchy1"/>
    <dgm:cxn modelId="{6E4D315D-B933-1B45-856E-DD496C5E29F8}" type="presOf" srcId="{79E407DD-5576-4211-887A-B2570F4C0AC8}" destId="{F6562E67-8959-A649-BEAC-A9D25CD7CC0E}" srcOrd="0" destOrd="0" presId="urn:microsoft.com/office/officeart/2005/8/layout/hierarchy1"/>
    <dgm:cxn modelId="{1A2E175F-FAA4-4702-A321-581B1C311022}" srcId="{79E407DD-5576-4211-887A-B2570F4C0AC8}" destId="{834A4D6D-8976-48AB-8F0C-726A3C38413C}" srcOrd="1" destOrd="0" parTransId="{96360ED2-7466-4500-9273-9FEE4C49AE10}" sibTransId="{5E15918E-CBDD-4120-AFA0-B6472C98D143}"/>
    <dgm:cxn modelId="{5CC8408E-5DD2-4258-B3F2-9C470D4E2298}" srcId="{79E407DD-5576-4211-887A-B2570F4C0AC8}" destId="{4333F66E-4396-4544-BCEA-0243E0AB44C0}" srcOrd="0" destOrd="0" parTransId="{C670CD6D-36E1-4055-9E52-72514E5B00E5}" sibTransId="{92175112-A1E6-4830-809D-453E2207272E}"/>
    <dgm:cxn modelId="{A8E8010A-3B42-1F40-9E09-2CBB58874F14}" type="presParOf" srcId="{F6562E67-8959-A649-BEAC-A9D25CD7CC0E}" destId="{9E6F7AFE-63B2-F748-906F-D35C9CA98927}" srcOrd="0" destOrd="0" presId="urn:microsoft.com/office/officeart/2005/8/layout/hierarchy1"/>
    <dgm:cxn modelId="{8593F9CA-7976-904E-9730-FCDDEF1BDFC1}" type="presParOf" srcId="{9E6F7AFE-63B2-F748-906F-D35C9CA98927}" destId="{12DD4BEF-0CC3-AA4C-AD94-522C6B94B3C6}" srcOrd="0" destOrd="0" presId="urn:microsoft.com/office/officeart/2005/8/layout/hierarchy1"/>
    <dgm:cxn modelId="{9F4862A7-77B5-CD44-A0F9-FF0D57214EA7}" type="presParOf" srcId="{12DD4BEF-0CC3-AA4C-AD94-522C6B94B3C6}" destId="{F655A824-AC87-CA40-B862-00374F97D5F0}" srcOrd="0" destOrd="0" presId="urn:microsoft.com/office/officeart/2005/8/layout/hierarchy1"/>
    <dgm:cxn modelId="{D3F30B8A-FA99-0243-BBAE-5A4E0E645B7A}" type="presParOf" srcId="{12DD4BEF-0CC3-AA4C-AD94-522C6B94B3C6}" destId="{6A9336D2-72CD-2D4D-86CD-F09DAE2806B8}" srcOrd="1" destOrd="0" presId="urn:microsoft.com/office/officeart/2005/8/layout/hierarchy1"/>
    <dgm:cxn modelId="{FABE82F9-BCC5-7147-B1DF-946E976FE86B}" type="presParOf" srcId="{9E6F7AFE-63B2-F748-906F-D35C9CA98927}" destId="{612C975A-D571-A144-BA37-14F5DA7549A5}" srcOrd="1" destOrd="0" presId="urn:microsoft.com/office/officeart/2005/8/layout/hierarchy1"/>
    <dgm:cxn modelId="{565CCC02-62DC-AF48-86BE-1BAD8BCA7845}" type="presParOf" srcId="{F6562E67-8959-A649-BEAC-A9D25CD7CC0E}" destId="{E10B5821-554F-7348-A189-FB5633175B1D}" srcOrd="1" destOrd="0" presId="urn:microsoft.com/office/officeart/2005/8/layout/hierarchy1"/>
    <dgm:cxn modelId="{49E0012C-9C69-234F-9AE9-B3C4796719AA}" type="presParOf" srcId="{E10B5821-554F-7348-A189-FB5633175B1D}" destId="{664A6A6C-AC60-8E4C-B79F-9F737C08EC2A}" srcOrd="0" destOrd="0" presId="urn:microsoft.com/office/officeart/2005/8/layout/hierarchy1"/>
    <dgm:cxn modelId="{E97B832C-4F58-AA4E-A827-E67691F598DB}" type="presParOf" srcId="{664A6A6C-AC60-8E4C-B79F-9F737C08EC2A}" destId="{C868D63C-D842-474C-A962-13856E51F597}" srcOrd="0" destOrd="0" presId="urn:microsoft.com/office/officeart/2005/8/layout/hierarchy1"/>
    <dgm:cxn modelId="{D3C597AE-1EF7-E14E-B45D-C57CEE37DBC5}" type="presParOf" srcId="{664A6A6C-AC60-8E4C-B79F-9F737C08EC2A}" destId="{4D3318A4-32A5-1E48-B8C2-D41BBA520C35}" srcOrd="1" destOrd="0" presId="urn:microsoft.com/office/officeart/2005/8/layout/hierarchy1"/>
    <dgm:cxn modelId="{094C1BA4-EB89-154A-9555-754C02B4BB62}" type="presParOf" srcId="{E10B5821-554F-7348-A189-FB5633175B1D}" destId="{801FBD85-6119-2F4E-A4E2-DB7803CDAB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5A824-AC87-CA40-B862-00374F97D5F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336D2-72CD-2D4D-86CD-F09DAE2806B8}">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a:t>Like HTML, CSS is not a programming language. </a:t>
          </a:r>
          <a:endParaRPr lang="en-US" sz="3700" kern="1200"/>
        </a:p>
      </dsp:txBody>
      <dsp:txXfrm>
        <a:off x="696297" y="538547"/>
        <a:ext cx="4171627" cy="2590157"/>
      </dsp:txXfrm>
    </dsp:sp>
    <dsp:sp modelId="{C868D63C-D842-474C-A962-13856E51F59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318A4-32A5-1E48-B8C2-D41BBA520C3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a:t>It's not a markup language either. </a:t>
          </a:r>
          <a:r>
            <a:rPr lang="en-IN" sz="3700" b="1" kern="1200"/>
            <a:t>CSS is a style sheet language.</a:t>
          </a:r>
          <a:r>
            <a:rPr lang="en-IN" sz="3700" kern="1200"/>
            <a:t> </a:t>
          </a:r>
          <a:endParaRPr lang="en-US" sz="37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C19F7-BF0B-D34F-B7EB-525240F2E9B5}" type="datetimeFigureOut">
              <a:rPr lang="en-US" smtClean="0"/>
              <a:t>9/9/22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161FD-F15E-8A4C-8B68-CE60E69D7E29}" type="slidenum">
              <a:rPr lang="en-US" smtClean="0"/>
              <a:t>‹#›</a:t>
            </a:fld>
            <a:endParaRPr lang="en-US"/>
          </a:p>
        </p:txBody>
      </p:sp>
    </p:spTree>
    <p:extLst>
      <p:ext uri="{BB962C8B-B14F-4D97-AF65-F5344CB8AC3E}">
        <p14:creationId xmlns:p14="http://schemas.microsoft.com/office/powerpoint/2010/main" val="1013615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1</a:t>
            </a:fld>
            <a:endParaRPr lang="en-US"/>
          </a:p>
        </p:txBody>
      </p:sp>
    </p:spTree>
    <p:extLst>
      <p:ext uri="{BB962C8B-B14F-4D97-AF65-F5344CB8AC3E}">
        <p14:creationId xmlns:p14="http://schemas.microsoft.com/office/powerpoint/2010/main" val="2436711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674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722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391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164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5441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012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93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68</a:t>
            </a:fld>
            <a:endParaRPr lang="en-US"/>
          </a:p>
        </p:txBody>
      </p:sp>
    </p:spTree>
    <p:extLst>
      <p:ext uri="{BB962C8B-B14F-4D97-AF65-F5344CB8AC3E}">
        <p14:creationId xmlns:p14="http://schemas.microsoft.com/office/powerpoint/2010/main" val="3841372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97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73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18</a:t>
            </a:fld>
            <a:endParaRPr lang="en-US"/>
          </a:p>
        </p:txBody>
      </p:sp>
    </p:spTree>
    <p:extLst>
      <p:ext uri="{BB962C8B-B14F-4D97-AF65-F5344CB8AC3E}">
        <p14:creationId xmlns:p14="http://schemas.microsoft.com/office/powerpoint/2010/main" val="2550623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40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189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9190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4970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977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39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might think it is rather inconvenient to have to add up the border and padding to get the real size of the box, and you would be right! For this reason,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77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14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41</a:t>
            </a:fld>
            <a:endParaRPr lang="en-US"/>
          </a:p>
        </p:txBody>
      </p:sp>
    </p:spTree>
    <p:extLst>
      <p:ext uri="{BB962C8B-B14F-4D97-AF65-F5344CB8AC3E}">
        <p14:creationId xmlns:p14="http://schemas.microsoft.com/office/powerpoint/2010/main" val="285459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407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08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803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75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0D48-CB34-8DF6-5210-5D2D248713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C541BC-0EFD-0324-2F79-13257A831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6A1819-8651-709D-FC41-2F92C074DDBA}"/>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5" name="Footer Placeholder 4">
            <a:extLst>
              <a:ext uri="{FF2B5EF4-FFF2-40B4-BE49-F238E27FC236}">
                <a16:creationId xmlns:a16="http://schemas.microsoft.com/office/drawing/2014/main" id="{005342FE-80F4-24F5-5318-B0BACC7B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DD32E-6F77-EA32-E406-0072C27B7635}"/>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7172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5A4-1B96-A5D2-B1A5-EA2A0F22BE1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F7D0F7-0ABE-5FED-C5D6-41F75CFCDA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CA95DC-64A2-BD0A-7D1D-380E86DA3097}"/>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5" name="Footer Placeholder 4">
            <a:extLst>
              <a:ext uri="{FF2B5EF4-FFF2-40B4-BE49-F238E27FC236}">
                <a16:creationId xmlns:a16="http://schemas.microsoft.com/office/drawing/2014/main" id="{465916C7-E29D-EF10-CEF6-4E1F64A9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917CF-ACC3-7321-B946-6E8B6828FC0F}"/>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119963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1993B-11A2-1E87-759C-4909F221B76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17852-4283-C5AB-30D8-909FE295C4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BC7D10-CF50-4D68-6A21-62BA40853C21}"/>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5" name="Footer Placeholder 4">
            <a:extLst>
              <a:ext uri="{FF2B5EF4-FFF2-40B4-BE49-F238E27FC236}">
                <a16:creationId xmlns:a16="http://schemas.microsoft.com/office/drawing/2014/main" id="{43937B36-0360-90B0-F019-C6C96E5E5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37164-BC08-6303-E037-05ACC17CE5DD}"/>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392483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A2AF-4CDA-C5A3-146C-E9AD5DE699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705C95-226B-E8B6-37F8-DD9C3C7764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FAE593-A6B1-BD2D-22B4-E377967EE1DD}"/>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5" name="Footer Placeholder 4">
            <a:extLst>
              <a:ext uri="{FF2B5EF4-FFF2-40B4-BE49-F238E27FC236}">
                <a16:creationId xmlns:a16="http://schemas.microsoft.com/office/drawing/2014/main" id="{01F92386-7C3A-B137-FCB2-5327B270B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2516A-947A-19BB-B0E0-407D09A3FCD3}"/>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50677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B26-9CD4-6CBC-7C84-AF9910A152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D2F96CD-3334-138C-F511-260A144B7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5C53D0-279D-96B5-F0CD-06D64C670D62}"/>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5" name="Footer Placeholder 4">
            <a:extLst>
              <a:ext uri="{FF2B5EF4-FFF2-40B4-BE49-F238E27FC236}">
                <a16:creationId xmlns:a16="http://schemas.microsoft.com/office/drawing/2014/main" id="{E2C1FCAE-3208-0078-3E61-A27459045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0A6DB-B7DE-9B74-DE07-F304F8E62723}"/>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212667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66F9-9ADE-6474-E1FB-719633BE4F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A4E927-DF5C-58CB-F16C-6CA23A1006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8F50BB-C5DC-DA22-35AF-7DDF0338823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417B488-3D76-1B34-093E-E74360B279CB}"/>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6" name="Footer Placeholder 5">
            <a:extLst>
              <a:ext uri="{FF2B5EF4-FFF2-40B4-BE49-F238E27FC236}">
                <a16:creationId xmlns:a16="http://schemas.microsoft.com/office/drawing/2014/main" id="{00076750-E4C4-5EA3-614A-8FC59417F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2164F-0D0F-8A89-2621-E824AD1EF17A}"/>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296556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3A86-AA8C-6E00-D67C-FB5D34A74D4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621762-B451-9130-6D21-4F9DB6B4E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9414E8-61E6-BA99-E647-C8DDDA6EE9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A83370-382D-CA04-47BB-95F44FFE8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1791B-FD05-C4F9-A37D-D740EF3D0F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07276F-D4E5-8D01-73DE-964D1521CA87}"/>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8" name="Footer Placeholder 7">
            <a:extLst>
              <a:ext uri="{FF2B5EF4-FFF2-40B4-BE49-F238E27FC236}">
                <a16:creationId xmlns:a16="http://schemas.microsoft.com/office/drawing/2014/main" id="{FCFDBC8D-1CF5-AC2A-6CFD-7626440DC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A12A0-0A05-AB48-AB01-FB15E6983795}"/>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99627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74D7-E204-A032-AE5A-E120F0EA03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1025D7-9DA6-B299-0F07-3190A2B2E940}"/>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4" name="Footer Placeholder 3">
            <a:extLst>
              <a:ext uri="{FF2B5EF4-FFF2-40B4-BE49-F238E27FC236}">
                <a16:creationId xmlns:a16="http://schemas.microsoft.com/office/drawing/2014/main" id="{AA2B4460-8537-9C9C-FDD0-62B208D945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5234BA-FAAA-9037-B76B-6114C1852A90}"/>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411185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91D40-8241-F399-4B3B-7929D235F9C7}"/>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3" name="Footer Placeholder 2">
            <a:extLst>
              <a:ext uri="{FF2B5EF4-FFF2-40B4-BE49-F238E27FC236}">
                <a16:creationId xmlns:a16="http://schemas.microsoft.com/office/drawing/2014/main" id="{2FB7E61C-B6EA-AB89-7B75-2232968C1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81D99-1C93-5871-D7C1-946C3FFDDBF1}"/>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205330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8BD7-A296-F054-3339-9BC498AFF8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CEB45C5-E79D-344D-937E-CEEEDAAB6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EA1630-A805-5F86-F890-8211AAE49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325D21-24E1-A50A-C09E-772931ECC1D1}"/>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6" name="Footer Placeholder 5">
            <a:extLst>
              <a:ext uri="{FF2B5EF4-FFF2-40B4-BE49-F238E27FC236}">
                <a16:creationId xmlns:a16="http://schemas.microsoft.com/office/drawing/2014/main" id="{B44C7D32-2978-F872-E799-6E201A25A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FF193-7BEF-DAB7-9457-0C002798E794}"/>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70646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9A73-4D5E-7E0F-B7DF-470F9A88DE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E8B5C0-0452-4A4A-CBD0-96AEC7300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987EF5-6E93-FD60-036E-211669EF7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69A77F-9499-ECC6-850A-7899E2B4D9BE}"/>
              </a:ext>
            </a:extLst>
          </p:cNvPr>
          <p:cNvSpPr>
            <a:spLocks noGrp="1"/>
          </p:cNvSpPr>
          <p:nvPr>
            <p:ph type="dt" sz="half" idx="10"/>
          </p:nvPr>
        </p:nvSpPr>
        <p:spPr/>
        <p:txBody>
          <a:bodyPr/>
          <a:lstStyle/>
          <a:p>
            <a:fld id="{1B3EC6EC-7A90-1F46-92BD-E60EC4C10CA6}" type="datetimeFigureOut">
              <a:rPr lang="en-US" smtClean="0"/>
              <a:t>9/9/22</a:t>
            </a:fld>
            <a:endParaRPr lang="en-US"/>
          </a:p>
        </p:txBody>
      </p:sp>
      <p:sp>
        <p:nvSpPr>
          <p:cNvPr id="6" name="Footer Placeholder 5">
            <a:extLst>
              <a:ext uri="{FF2B5EF4-FFF2-40B4-BE49-F238E27FC236}">
                <a16:creationId xmlns:a16="http://schemas.microsoft.com/office/drawing/2014/main" id="{4BA3FB41-BCDE-D2BE-F644-A32DA4F8E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6BEA0-0B2E-F86E-2339-BEC834C36054}"/>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349496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C9604-4F30-9E76-672D-19ACE5D93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9524C4-FBE5-4F70-B455-1E0869372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761990-B8F2-8E4C-58BB-3AA30F7270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EC6EC-7A90-1F46-92BD-E60EC4C10CA6}" type="datetimeFigureOut">
              <a:rPr lang="en-US" smtClean="0"/>
              <a:t>9/9/22</a:t>
            </a:fld>
            <a:endParaRPr lang="en-US"/>
          </a:p>
        </p:txBody>
      </p:sp>
      <p:sp>
        <p:nvSpPr>
          <p:cNvPr id="5" name="Footer Placeholder 4">
            <a:extLst>
              <a:ext uri="{FF2B5EF4-FFF2-40B4-BE49-F238E27FC236}">
                <a16:creationId xmlns:a16="http://schemas.microsoft.com/office/drawing/2014/main" id="{2E4802D7-9D7F-EB39-AE29-09C9BC4C7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EF882-D006-E086-E437-625A1032B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982E0-2E06-5349-8489-7EE2FD965BBC}" type="slidenum">
              <a:rPr lang="en-US" smtClean="0"/>
              <a:t>‹#›</a:t>
            </a:fld>
            <a:endParaRPr lang="en-US"/>
          </a:p>
        </p:txBody>
      </p:sp>
    </p:spTree>
    <p:extLst>
      <p:ext uri="{BB962C8B-B14F-4D97-AF65-F5344CB8AC3E}">
        <p14:creationId xmlns:p14="http://schemas.microsoft.com/office/powerpoint/2010/main" val="189718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CSS/widt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en-US/docs/Web/CSS/@layer" TargetMode="External"/><Relationship Id="rId3" Type="http://schemas.openxmlformats.org/officeDocument/2006/relationships/hyperlink" Target="https://developer.mozilla.org/en-US/docs/Web/CSS/initial" TargetMode="External"/><Relationship Id="rId7" Type="http://schemas.openxmlformats.org/officeDocument/2006/relationships/hyperlink" Target="https://developer.mozilla.org/en-US/docs/Web/CSS/revert-layer" TargetMode="External"/><Relationship Id="rId2" Type="http://schemas.openxmlformats.org/officeDocument/2006/relationships/hyperlink" Target="https://developer.mozilla.org/en-US/docs/Web/CSS/inheri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unset" TargetMode="External"/><Relationship Id="rId5" Type="http://schemas.openxmlformats.org/officeDocument/2006/relationships/hyperlink" Target="https://developer.mozilla.org/en-US/docs/Web/CSS/revert" TargetMode="External"/><Relationship Id="rId4" Type="http://schemas.openxmlformats.org/officeDocument/2006/relationships/hyperlink" Target="https://developer.mozilla.org/en-US/docs/Web/CSS/initial_valu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eb.dev/learn/css/" TargetMode="External"/><Relationship Id="rId7" Type="http://schemas.openxmlformats.org/officeDocument/2006/relationships/hyperlink" Target="https://pod.link/thecsspodcast" TargetMode="External"/><Relationship Id="rId2" Type="http://schemas.openxmlformats.org/officeDocument/2006/relationships/hyperlink" Target="https://developer.mozilla.org/en-US/docs/Learn/CSS" TargetMode="External"/><Relationship Id="rId1" Type="http://schemas.openxmlformats.org/officeDocument/2006/relationships/slideLayout" Target="../slideLayouts/slideLayout2.xml"/><Relationship Id="rId6" Type="http://schemas.openxmlformats.org/officeDocument/2006/relationships/hyperlink" Target="https://www.youtube.com/c/LayoutLand/playlists" TargetMode="External"/><Relationship Id="rId5" Type="http://schemas.openxmlformats.org/officeDocument/2006/relationships/hyperlink" Target="https://www.smashingmagazine.com/2019/01/how-to-learn-css/" TargetMode="External"/><Relationship Id="rId4" Type="http://schemas.openxmlformats.org/officeDocument/2006/relationships/hyperlink" Target="https://www.w3.org/TR/css-2021/#w3c-proces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Web/CSS/width" TargetMode="External"/><Relationship Id="rId7" Type="http://schemas.openxmlformats.org/officeDocument/2006/relationships/hyperlink" Target="https://developer.mozilla.org/en-US/docs/Web/CSS/margin"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developer.mozilla.org/en-US/docs/Web/CSS/border" TargetMode="External"/><Relationship Id="rId5" Type="http://schemas.openxmlformats.org/officeDocument/2006/relationships/hyperlink" Target="https://developer.mozilla.org/en-US/docs/Web/CSS/padding" TargetMode="External"/><Relationship Id="rId4" Type="http://schemas.openxmlformats.org/officeDocument/2006/relationships/hyperlink" Target="https://developer.mozilla.org/en-US/docs/Web/CSS/heigh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mozilla.org/en-US/docs/Web/CSS/height" TargetMode="External"/><Relationship Id="rId2" Type="http://schemas.openxmlformats.org/officeDocument/2006/relationships/hyperlink" Target="https://developer.mozilla.org/en-US/docs/Web/CSS/widt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mozilla.org/en-US/docs/Web/CSS/widt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en-US/docs/Web/CSS/heigh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mozilla.org/en-US/docs/Web/CSS/margin-to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veloper.mozilla.org/en-US/docs/Web/CSS/margin-left" TargetMode="External"/><Relationship Id="rId5" Type="http://schemas.openxmlformats.org/officeDocument/2006/relationships/hyperlink" Target="https://developer.mozilla.org/en-US/docs/Web/CSS/margin-bottom" TargetMode="External"/><Relationship Id="rId4" Type="http://schemas.openxmlformats.org/officeDocument/2006/relationships/hyperlink" Target="https://developer.mozilla.org/en-US/docs/Web/CSS/margin-righ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mozilla.org/en-US/docs/Web/CSS/border" TargetMode="External"/><Relationship Id="rId7" Type="http://schemas.openxmlformats.org/officeDocument/2006/relationships/hyperlink" Target="https://developer.mozilla.org/en-US/docs/Web/CSS/border-lef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eveloper.mozilla.org/en-US/docs/Web/CSS/border-bottom" TargetMode="External"/><Relationship Id="rId5" Type="http://schemas.openxmlformats.org/officeDocument/2006/relationships/hyperlink" Target="https://developer.mozilla.org/en-US/docs/Web/CSS/border-right" TargetMode="External"/><Relationship Id="rId4" Type="http://schemas.openxmlformats.org/officeDocument/2006/relationships/hyperlink" Target="https://developer.mozilla.org/en-US/docs/Web/CSS/border-top"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CSS/padding" TargetMode="External"/><Relationship Id="rId7" Type="http://schemas.openxmlformats.org/officeDocument/2006/relationships/hyperlink" Target="https://developer.mozilla.org/en-US/docs/Web/CSS/padding-lef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eveloper.mozilla.org/en-US/docs/Web/CSS/padding-bottom" TargetMode="External"/><Relationship Id="rId5" Type="http://schemas.openxmlformats.org/officeDocument/2006/relationships/hyperlink" Target="https://developer.mozilla.org/en-US/docs/Web/CSS/padding-right" TargetMode="External"/><Relationship Id="rId4" Type="http://schemas.openxmlformats.org/officeDocument/2006/relationships/hyperlink" Target="https://developer.mozilla.org/en-US/docs/Web/CSS/padding-top"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hyperlink" Target="https://developer.mozilla.org/en-US/docs/Web/CSS/resolution" TargetMode="External"/><Relationship Id="rId3" Type="http://schemas.openxmlformats.org/officeDocument/2006/relationships/hyperlink" Target="https://developer.mozilla.org/en-US/docs/Web/CSS/number" TargetMode="External"/><Relationship Id="rId7" Type="http://schemas.openxmlformats.org/officeDocument/2006/relationships/hyperlink" Target="https://developer.mozilla.org/en-US/docs/Web/CSS/time" TargetMode="External"/><Relationship Id="rId2" Type="http://schemas.openxmlformats.org/officeDocument/2006/relationships/hyperlink" Target="https://developer.mozilla.org/en-US/docs/Web/CSS/integer"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angle" TargetMode="External"/><Relationship Id="rId5" Type="http://schemas.openxmlformats.org/officeDocument/2006/relationships/hyperlink" Target="https://developer.mozilla.org/en-US/docs/Web/CSS/length" TargetMode="External"/><Relationship Id="rId4" Type="http://schemas.openxmlformats.org/officeDocument/2006/relationships/hyperlink" Target="https://developer.mozilla.org/en-US/docs/Web/CSS/dimension" TargetMode="External"/><Relationship Id="rId9" Type="http://schemas.openxmlformats.org/officeDocument/2006/relationships/hyperlink" Target="https://developer.mozilla.org/en-US/docs/Web/CSS/percentag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mozilla.org/en-US/docs/Web/CSS/font-size" TargetMode="External"/><Relationship Id="rId2" Type="http://schemas.openxmlformats.org/officeDocument/2006/relationships/hyperlink" Target="https://developer.mozilla.org/en-US/docs/Web/HTML/Element/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line-height" TargetMode="External"/></Relationships>
</file>

<file path=ppt/slides/_rels/slide5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mozilla.org/en-US/docs/Web/CSS/image"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9.xml.rels><?xml version="1.0" encoding="UTF-8" standalone="yes"?>
<Relationships xmlns="http://schemas.openxmlformats.org/package/2006/relationships"><Relationship Id="rId3" Type="http://schemas.openxmlformats.org/officeDocument/2006/relationships/hyperlink" Target="https://developer.mozilla.org/en-US/docs/Web/CSS/position_value" TargetMode="Externa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hyperlink" Target="https://developer.mozilla.org/en-US/docs/Web/CSS/background-posi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65.xml.rels><?xml version="1.0" encoding="UTF-8" standalone="yes"?>
<Relationships xmlns="http://schemas.openxmlformats.org/package/2006/relationships"><Relationship Id="rId3" Type="http://schemas.openxmlformats.org/officeDocument/2006/relationships/hyperlink" Target="https://www.fontsquirrel.com/tools/webfont-generator"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hyperlink" Target="https://developer.mozilla.org/en-US/docs/Web/CSS/At-rule" TargetMode="External"/><Relationship Id="rId4" Type="http://schemas.openxmlformats.org/officeDocument/2006/relationships/hyperlink" Target="https://developer.mozilla.org/en-US/docs/Web/CSS/Syntax#css_statements"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hyperlink" Target="https://developer.mozilla.org/en-US/docs/Web/CSS/display" TargetMode="Externa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hyperlink" Target="https://developer.mozilla.org/en-US/docs/Web/HTML/Inline_elements" TargetMode="External"/><Relationship Id="rId4" Type="http://schemas.openxmlformats.org/officeDocument/2006/relationships/hyperlink" Target="https://developer.mozilla.org/en-US/docs/Web/HTML/Block-level_ele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hyperlink" Target="https://developer.mozilla.org/en-US/docs/Web/CSS/right" TargetMode="Externa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hyperlink" Target="https://developer.mozilla.org/en-US/docs/Web/CSS/left" TargetMode="External"/><Relationship Id="rId5" Type="http://schemas.openxmlformats.org/officeDocument/2006/relationships/hyperlink" Target="https://developer.mozilla.org/en-US/docs/Web/CSS/bottom" TargetMode="External"/><Relationship Id="rId4" Type="http://schemas.openxmlformats.org/officeDocument/2006/relationships/hyperlink" Target="https://developer.mozilla.org/en-US/docs/Web/CSS/top" TargetMode="Externa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hyperlink" Target="https://developer.mozilla.org/en-US/docs/Web/Guide/CSS/Block_formatting_context" TargetMode="External"/><Relationship Id="rId5" Type="http://schemas.openxmlformats.org/officeDocument/2006/relationships/hyperlink" Target="https://developer.mozilla.org/en-US/docs/Web/CSS/Shorthand_properties" TargetMode="External"/><Relationship Id="rId4" Type="http://schemas.openxmlformats.org/officeDocument/2006/relationships/hyperlink" Target="https://developer.mozilla.org/en-US/docs/Web/CSS" TargetMode="Externa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hyperlink" Target="https://developer.mozilla.org/en-US/docs/Web/CSS/CSS_Flexible_Box_Layou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en-US/docs/Web/HTML/Element/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43631" y="809898"/>
            <a:ext cx="9942716" cy="1554480"/>
          </a:xfrm>
        </p:spPr>
        <p:txBody>
          <a:bodyPr anchor="ctr">
            <a:normAutofit/>
          </a:bodyPr>
          <a:lstStyle/>
          <a:p>
            <a:r>
              <a:rPr lang="en-IN" sz="4800" dirty="0">
                <a:latin typeface="Arial"/>
                <a:cs typeface="Arial"/>
              </a:rPr>
              <a:t>Agenda(Part1/3)</a:t>
            </a:r>
            <a:endParaRPr lang="en-US" sz="4800" dirty="0"/>
          </a:p>
        </p:txBody>
      </p:sp>
      <p:sp>
        <p:nvSpPr>
          <p:cNvPr id="4" name="Content Placeholder 3"/>
          <p:cNvSpPr>
            <a:spLocks noGrp="1"/>
          </p:cNvSpPr>
          <p:nvPr>
            <p:ph idx="1"/>
          </p:nvPr>
        </p:nvSpPr>
        <p:spPr>
          <a:xfrm>
            <a:off x="1045028" y="3017522"/>
            <a:ext cx="9941319" cy="3124658"/>
          </a:xfrm>
        </p:spPr>
        <p:txBody>
          <a:bodyPr vert="horz" lIns="91440" tIns="45720" rIns="91440" bIns="45720" rtlCol="0" anchor="ctr">
            <a:normAutofit/>
          </a:bodyPr>
          <a:lstStyle/>
          <a:p>
            <a:r>
              <a:rPr lang="en-IN" sz="1500" dirty="0"/>
              <a:t>Why we need to style webpage? </a:t>
            </a:r>
          </a:p>
          <a:p>
            <a:r>
              <a:rPr lang="en-IN" sz="1500" dirty="0"/>
              <a:t>What is CSS and why CSS? </a:t>
            </a:r>
          </a:p>
          <a:p>
            <a:r>
              <a:rPr lang="en-US" sz="1500" dirty="0"/>
              <a:t>CSS evolution</a:t>
            </a:r>
          </a:p>
          <a:p>
            <a:r>
              <a:rPr lang="en-IN" sz="1500" dirty="0"/>
              <a:t>Anatomy of CSS </a:t>
            </a:r>
          </a:p>
          <a:p>
            <a:r>
              <a:rPr lang="en-IN" sz="1500" dirty="0"/>
              <a:t>Selectors </a:t>
            </a:r>
          </a:p>
          <a:p>
            <a:r>
              <a:rPr lang="en-IN" sz="1500" dirty="0"/>
              <a:t>Combinators</a:t>
            </a:r>
          </a:p>
          <a:p>
            <a:r>
              <a:rPr lang="en-IN" sz="1500" dirty="0"/>
              <a:t>Cascading </a:t>
            </a:r>
          </a:p>
          <a:p>
            <a:r>
              <a:rPr lang="en-IN" sz="1500" dirty="0"/>
              <a:t>Specificity </a:t>
            </a:r>
          </a:p>
          <a:p>
            <a:r>
              <a:rPr lang="en-IN" sz="1500" dirty="0"/>
              <a:t>Inheritance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39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FEA45-438B-EF2B-98AB-7C6C0B14E14E}"/>
              </a:ext>
            </a:extLst>
          </p:cNvPr>
          <p:cNvSpPr>
            <a:spLocks noGrp="1"/>
          </p:cNvSpPr>
          <p:nvPr>
            <p:ph type="title"/>
          </p:nvPr>
        </p:nvSpPr>
        <p:spPr>
          <a:xfrm>
            <a:off x="1043631" y="809898"/>
            <a:ext cx="10173010" cy="1554480"/>
          </a:xfrm>
        </p:spPr>
        <p:txBody>
          <a:bodyPr vert="horz" lIns="91440" tIns="45720" rIns="91440" bIns="45720" rtlCol="0" anchor="ctr" anchorCtr="0">
            <a:normAutofit/>
          </a:bodyPr>
          <a:lstStyle/>
          <a:p>
            <a:r>
              <a:rPr lang="en-US" sz="4800" b="0" kern="1200">
                <a:solidFill>
                  <a:schemeClr val="tx1"/>
                </a:solidFill>
                <a:latin typeface="+mj-lt"/>
                <a:ea typeface="+mj-ea"/>
                <a:cs typeface="+mj-cs"/>
              </a:rPr>
              <a:t>Selectors</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0E176CE9-AFD3-21EA-A110-0DC88138DE23}"/>
              </a:ext>
            </a:extLst>
          </p:cNvPr>
          <p:cNvSpPr>
            <a:spLocks noChangeArrowheads="1"/>
          </p:cNvSpPr>
          <p:nvPr/>
        </p:nvSpPr>
        <p:spPr bwMode="auto">
          <a:xfrm>
            <a:off x="6197602" y="1600200"/>
            <a:ext cx="5181600" cy="46481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6680" eaLnBrk="1" fontAlgn="base" hangingPunct="1">
              <a:spcBef>
                <a:spcPct val="20000"/>
              </a:spcBef>
              <a:spcAft>
                <a:spcPct val="0"/>
              </a:spcAft>
              <a:buClr>
                <a:schemeClr val="tx2"/>
              </a:buClr>
              <a:buSzTx/>
              <a:buFontTx/>
              <a:buNone/>
              <a:tabLst/>
            </a:pPr>
            <a:endParaRPr kumimoji="0" lang="en-US" altLang="en-US" sz="2400" b="0" i="0" u="none" strike="noStrike" cap="none" normalizeH="0" baseline="0" dirty="0">
              <a:ln>
                <a:noFill/>
              </a:ln>
              <a:effectLst/>
              <a:cs typeface="Arial" pitchFamily="34" charset="0"/>
            </a:endParaRPr>
          </a:p>
        </p:txBody>
      </p:sp>
      <p:graphicFrame>
        <p:nvGraphicFramePr>
          <p:cNvPr id="4" name="Content Placeholder 3">
            <a:extLst>
              <a:ext uri="{FF2B5EF4-FFF2-40B4-BE49-F238E27FC236}">
                <a16:creationId xmlns:a16="http://schemas.microsoft.com/office/drawing/2014/main" id="{D8324DAB-7FB5-D035-778A-0700CC3F2001}"/>
              </a:ext>
            </a:extLst>
          </p:cNvPr>
          <p:cNvGraphicFramePr>
            <a:graphicFrameLocks noGrp="1"/>
          </p:cNvGraphicFramePr>
          <p:nvPr>
            <p:ph sz="half" idx="1"/>
            <p:extLst>
              <p:ext uri="{D42A27DB-BD31-4B8C-83A1-F6EECF244321}">
                <p14:modId xmlns:p14="http://schemas.microsoft.com/office/powerpoint/2010/main" val="2135072100"/>
              </p:ext>
            </p:extLst>
          </p:nvPr>
        </p:nvGraphicFramePr>
        <p:xfrm>
          <a:off x="904602" y="3053249"/>
          <a:ext cx="10378441" cy="3138446"/>
        </p:xfrm>
        <a:graphic>
          <a:graphicData uri="http://schemas.openxmlformats.org/drawingml/2006/table">
            <a:tbl>
              <a:tblPr firstRow="1" bandRow="1">
                <a:tableStyleId>{8799B23B-EC83-4686-B30A-512413B5E67A}</a:tableStyleId>
              </a:tblPr>
              <a:tblGrid>
                <a:gridCol w="3286869">
                  <a:extLst>
                    <a:ext uri="{9D8B030D-6E8A-4147-A177-3AD203B41FA5}">
                      <a16:colId xmlns:a16="http://schemas.microsoft.com/office/drawing/2014/main" val="3401511827"/>
                    </a:ext>
                  </a:extLst>
                </a:gridCol>
                <a:gridCol w="3867420">
                  <a:extLst>
                    <a:ext uri="{9D8B030D-6E8A-4147-A177-3AD203B41FA5}">
                      <a16:colId xmlns:a16="http://schemas.microsoft.com/office/drawing/2014/main" val="2464856299"/>
                    </a:ext>
                  </a:extLst>
                </a:gridCol>
                <a:gridCol w="3224152">
                  <a:extLst>
                    <a:ext uri="{9D8B030D-6E8A-4147-A177-3AD203B41FA5}">
                      <a16:colId xmlns:a16="http://schemas.microsoft.com/office/drawing/2014/main" val="810951409"/>
                    </a:ext>
                  </a:extLst>
                </a:gridCol>
              </a:tblGrid>
              <a:tr h="349245">
                <a:tc>
                  <a:txBody>
                    <a:bodyPr/>
                    <a:lstStyle/>
                    <a:p>
                      <a:pPr algn="l" fontAlgn="ctr"/>
                      <a:r>
                        <a:rPr lang="en-IN" sz="1900">
                          <a:effectLst/>
                        </a:rPr>
                        <a:t>Selector name</a:t>
                      </a:r>
                    </a:p>
                  </a:txBody>
                  <a:tcPr marL="36350" marR="36350" marT="18175" marB="18175" anchor="ctr"/>
                </a:tc>
                <a:tc>
                  <a:txBody>
                    <a:bodyPr/>
                    <a:lstStyle/>
                    <a:p>
                      <a:pPr algn="l" fontAlgn="ctr"/>
                      <a:r>
                        <a:rPr lang="en-IN" sz="1900">
                          <a:effectLst/>
                        </a:rPr>
                        <a:t>What does it select</a:t>
                      </a:r>
                    </a:p>
                  </a:txBody>
                  <a:tcPr marL="36350" marR="36350" marT="18175" marB="18175" anchor="ctr"/>
                </a:tc>
                <a:tc>
                  <a:txBody>
                    <a:bodyPr/>
                    <a:lstStyle/>
                    <a:p>
                      <a:pPr algn="l" fontAlgn="ctr"/>
                      <a:r>
                        <a:rPr lang="en-IN" sz="1900">
                          <a:effectLst/>
                        </a:rPr>
                        <a:t>Example</a:t>
                      </a:r>
                    </a:p>
                  </a:txBody>
                  <a:tcPr marL="36350" marR="36350" marT="18175" marB="18175" anchor="ctr"/>
                </a:tc>
                <a:extLst>
                  <a:ext uri="{0D108BD9-81ED-4DB2-BD59-A6C34878D82A}">
                    <a16:rowId xmlns:a16="http://schemas.microsoft.com/office/drawing/2014/main" val="1906738636"/>
                  </a:ext>
                </a:extLst>
              </a:tr>
              <a:tr h="444061">
                <a:tc>
                  <a:txBody>
                    <a:bodyPr/>
                    <a:lstStyle/>
                    <a:p>
                      <a:pPr fontAlgn="ctr"/>
                      <a:r>
                        <a:rPr lang="en-IN" sz="1200">
                          <a:effectLst/>
                        </a:rPr>
                        <a:t>Element selector (sometimes called a tag or type selector)</a:t>
                      </a:r>
                    </a:p>
                  </a:txBody>
                  <a:tcPr marL="36350" marR="36350" marT="18175" marB="18175" anchor="ctr"/>
                </a:tc>
                <a:tc>
                  <a:txBody>
                    <a:bodyPr/>
                    <a:lstStyle/>
                    <a:p>
                      <a:pPr fontAlgn="ctr"/>
                      <a:r>
                        <a:rPr lang="en-IN" sz="1200">
                          <a:effectLst/>
                        </a:rPr>
                        <a:t>All HTML elements of the specified type.</a:t>
                      </a:r>
                    </a:p>
                  </a:txBody>
                  <a:tcPr marL="36350" marR="36350" marT="18175" marB="18175" anchor="ctr"/>
                </a:tc>
                <a:tc>
                  <a:txBody>
                    <a:bodyPr/>
                    <a:lstStyle/>
                    <a:p>
                      <a:pPr fontAlgn="ctr"/>
                      <a:r>
                        <a:rPr lang="en-IN" sz="1200">
                          <a:effectLst/>
                        </a:rPr>
                        <a:t>p</a:t>
                      </a:r>
                      <a:br>
                        <a:rPr lang="en-IN" sz="1200">
                          <a:effectLst/>
                        </a:rPr>
                      </a:br>
                      <a:r>
                        <a:rPr lang="en-IN" sz="1200">
                          <a:effectLst/>
                        </a:rPr>
                        <a:t>selects &lt;p&gt;</a:t>
                      </a:r>
                    </a:p>
                  </a:txBody>
                  <a:tcPr marL="36350" marR="36350" marT="18175" marB="18175" anchor="ctr"/>
                </a:tc>
                <a:extLst>
                  <a:ext uri="{0D108BD9-81ED-4DB2-BD59-A6C34878D82A}">
                    <a16:rowId xmlns:a16="http://schemas.microsoft.com/office/drawing/2014/main" val="2062064390"/>
                  </a:ext>
                </a:extLst>
              </a:tr>
              <a:tr h="444061">
                <a:tc>
                  <a:txBody>
                    <a:bodyPr/>
                    <a:lstStyle/>
                    <a:p>
                      <a:pPr fontAlgn="ctr"/>
                      <a:r>
                        <a:rPr lang="en-IN" sz="1200">
                          <a:effectLst/>
                        </a:rPr>
                        <a:t>ID selector</a:t>
                      </a:r>
                    </a:p>
                  </a:txBody>
                  <a:tcPr marL="36350" marR="36350" marT="18175" marB="18175" anchor="ctr"/>
                </a:tc>
                <a:tc>
                  <a:txBody>
                    <a:bodyPr/>
                    <a:lstStyle/>
                    <a:p>
                      <a:pPr fontAlgn="ctr"/>
                      <a:r>
                        <a:rPr lang="en-IN" sz="1200">
                          <a:effectLst/>
                        </a:rPr>
                        <a:t>The element on the page with the specified ID. On a given HTML page, each id value should be unique.</a:t>
                      </a:r>
                    </a:p>
                  </a:txBody>
                  <a:tcPr marL="36350" marR="36350" marT="18175" marB="18175" anchor="ctr"/>
                </a:tc>
                <a:tc>
                  <a:txBody>
                    <a:bodyPr/>
                    <a:lstStyle/>
                    <a:p>
                      <a:pPr fontAlgn="ctr"/>
                      <a:r>
                        <a:rPr lang="en-IN" sz="1200">
                          <a:effectLst/>
                        </a:rPr>
                        <a:t>#my-id</a:t>
                      </a:r>
                      <a:br>
                        <a:rPr lang="en-IN" sz="1200">
                          <a:effectLst/>
                        </a:rPr>
                      </a:br>
                      <a:r>
                        <a:rPr lang="en-IN" sz="1200">
                          <a:effectLst/>
                        </a:rPr>
                        <a:t>selects &lt;p id="my-id"&gt; or&lt;a id="my-id"&gt;</a:t>
                      </a:r>
                    </a:p>
                  </a:txBody>
                  <a:tcPr marL="36350" marR="36350" marT="18175" marB="18175" anchor="ctr"/>
                </a:tc>
                <a:extLst>
                  <a:ext uri="{0D108BD9-81ED-4DB2-BD59-A6C34878D82A}">
                    <a16:rowId xmlns:a16="http://schemas.microsoft.com/office/drawing/2014/main" val="1429304800"/>
                  </a:ext>
                </a:extLst>
              </a:tr>
              <a:tr h="633693">
                <a:tc>
                  <a:txBody>
                    <a:bodyPr/>
                    <a:lstStyle/>
                    <a:p>
                      <a:pPr fontAlgn="ctr"/>
                      <a:r>
                        <a:rPr lang="en-IN" sz="1200">
                          <a:effectLst/>
                        </a:rPr>
                        <a:t>Class selector</a:t>
                      </a:r>
                    </a:p>
                  </a:txBody>
                  <a:tcPr marL="36350" marR="36350" marT="18175" marB="18175" anchor="ctr"/>
                </a:tc>
                <a:tc>
                  <a:txBody>
                    <a:bodyPr/>
                    <a:lstStyle/>
                    <a:p>
                      <a:pPr fontAlgn="ctr"/>
                      <a:r>
                        <a:rPr lang="en-IN" sz="1200">
                          <a:effectLst/>
                        </a:rPr>
                        <a:t>The element(s) on the page with the specified class. Multiple instances of the same class can appear on a page.</a:t>
                      </a:r>
                    </a:p>
                  </a:txBody>
                  <a:tcPr marL="36350" marR="36350" marT="18175" marB="18175" anchor="ctr"/>
                </a:tc>
                <a:tc>
                  <a:txBody>
                    <a:bodyPr/>
                    <a:lstStyle/>
                    <a:p>
                      <a:pPr fontAlgn="ctr"/>
                      <a:r>
                        <a:rPr lang="en-IN" sz="1200">
                          <a:effectLst/>
                        </a:rPr>
                        <a:t>.my-class</a:t>
                      </a:r>
                      <a:br>
                        <a:rPr lang="en-IN" sz="1200">
                          <a:effectLst/>
                        </a:rPr>
                      </a:br>
                      <a:r>
                        <a:rPr lang="en-IN" sz="1200">
                          <a:effectLst/>
                        </a:rPr>
                        <a:t>selects &lt;p class="my-class"&gt; and &lt;a class="my-class"&gt;</a:t>
                      </a:r>
                    </a:p>
                  </a:txBody>
                  <a:tcPr marL="36350" marR="36350" marT="18175" marB="18175" anchor="ctr"/>
                </a:tc>
                <a:extLst>
                  <a:ext uri="{0D108BD9-81ED-4DB2-BD59-A6C34878D82A}">
                    <a16:rowId xmlns:a16="http://schemas.microsoft.com/office/drawing/2014/main" val="2412479357"/>
                  </a:ext>
                </a:extLst>
              </a:tr>
              <a:tr h="633693">
                <a:tc>
                  <a:txBody>
                    <a:bodyPr/>
                    <a:lstStyle/>
                    <a:p>
                      <a:pPr fontAlgn="ctr"/>
                      <a:r>
                        <a:rPr lang="en-IN" sz="1200">
                          <a:effectLst/>
                        </a:rPr>
                        <a:t>Attribute selector</a:t>
                      </a:r>
                    </a:p>
                  </a:txBody>
                  <a:tcPr marL="36350" marR="36350" marT="18175" marB="18175" anchor="ctr"/>
                </a:tc>
                <a:tc>
                  <a:txBody>
                    <a:bodyPr/>
                    <a:lstStyle/>
                    <a:p>
                      <a:pPr fontAlgn="ctr"/>
                      <a:r>
                        <a:rPr lang="en-IN" sz="1200">
                          <a:effectLst/>
                        </a:rPr>
                        <a:t>The element(s) on the page with the specified attribute.</a:t>
                      </a:r>
                    </a:p>
                  </a:txBody>
                  <a:tcPr marL="36350" marR="36350" marT="18175" marB="18175" anchor="ctr"/>
                </a:tc>
                <a:tc>
                  <a:txBody>
                    <a:bodyPr/>
                    <a:lstStyle/>
                    <a:p>
                      <a:pPr fontAlgn="ctr"/>
                      <a:r>
                        <a:rPr lang="en-IN" sz="1200">
                          <a:effectLst/>
                        </a:rPr>
                        <a:t>img[src]</a:t>
                      </a:r>
                      <a:br>
                        <a:rPr lang="en-IN" sz="1200">
                          <a:effectLst/>
                        </a:rPr>
                      </a:br>
                      <a:r>
                        <a:rPr lang="en-IN" sz="1200">
                          <a:effectLst/>
                        </a:rPr>
                        <a:t>selects &lt;img src="myimage.png"&gt; but not&lt;img&gt;</a:t>
                      </a:r>
                    </a:p>
                  </a:txBody>
                  <a:tcPr marL="36350" marR="36350" marT="18175" marB="18175" anchor="ctr"/>
                </a:tc>
                <a:extLst>
                  <a:ext uri="{0D108BD9-81ED-4DB2-BD59-A6C34878D82A}">
                    <a16:rowId xmlns:a16="http://schemas.microsoft.com/office/drawing/2014/main" val="1288530857"/>
                  </a:ext>
                </a:extLst>
              </a:tr>
              <a:tr h="633693">
                <a:tc>
                  <a:txBody>
                    <a:bodyPr/>
                    <a:lstStyle/>
                    <a:p>
                      <a:pPr fontAlgn="ctr"/>
                      <a:r>
                        <a:rPr lang="en-IN" sz="1200">
                          <a:effectLst/>
                        </a:rPr>
                        <a:t>Pseudo-class selector</a:t>
                      </a:r>
                    </a:p>
                  </a:txBody>
                  <a:tcPr marL="36350" marR="36350" marT="18175" marB="18175" anchor="ctr"/>
                </a:tc>
                <a:tc>
                  <a:txBody>
                    <a:bodyPr/>
                    <a:lstStyle/>
                    <a:p>
                      <a:pPr fontAlgn="ctr"/>
                      <a:r>
                        <a:rPr lang="en-IN" sz="1200">
                          <a:effectLst/>
                        </a:rPr>
                        <a:t>The specified element(s), but only when in the specified state. (For example, when a cursor hovers over a link.)</a:t>
                      </a:r>
                    </a:p>
                  </a:txBody>
                  <a:tcPr marL="36350" marR="36350" marT="18175" marB="18175" anchor="ctr"/>
                </a:tc>
                <a:tc>
                  <a:txBody>
                    <a:bodyPr/>
                    <a:lstStyle/>
                    <a:p>
                      <a:pPr fontAlgn="ctr"/>
                      <a:r>
                        <a:rPr lang="en-IN" sz="1200">
                          <a:effectLst/>
                        </a:rPr>
                        <a:t>a:hover</a:t>
                      </a:r>
                      <a:br>
                        <a:rPr lang="en-IN" sz="1200">
                          <a:effectLst/>
                        </a:rPr>
                      </a:br>
                      <a:r>
                        <a:rPr lang="en-IN" sz="1200">
                          <a:effectLst/>
                        </a:rPr>
                        <a:t>selects &lt;a&gt;, but only when the mouse pointer is hovering over the link.</a:t>
                      </a:r>
                    </a:p>
                  </a:txBody>
                  <a:tcPr marL="36350" marR="36350" marT="18175" marB="18175" anchor="ctr"/>
                </a:tc>
                <a:extLst>
                  <a:ext uri="{0D108BD9-81ED-4DB2-BD59-A6C34878D82A}">
                    <a16:rowId xmlns:a16="http://schemas.microsoft.com/office/drawing/2014/main" val="3963264936"/>
                  </a:ext>
                </a:extLst>
              </a:tr>
            </a:tbl>
          </a:graphicData>
        </a:graphic>
      </p:graphicFrame>
    </p:spTree>
    <p:extLst>
      <p:ext uri="{BB962C8B-B14F-4D97-AF65-F5344CB8AC3E}">
        <p14:creationId xmlns:p14="http://schemas.microsoft.com/office/powerpoint/2010/main" val="263607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9588-9A6B-CBED-0C33-0109E37D58E7}"/>
              </a:ext>
            </a:extLst>
          </p:cNvPr>
          <p:cNvSpPr>
            <a:spLocks noGrp="1"/>
          </p:cNvSpPr>
          <p:nvPr>
            <p:ph type="title"/>
          </p:nvPr>
        </p:nvSpPr>
        <p:spPr>
          <a:xfrm>
            <a:off x="645064" y="525982"/>
            <a:ext cx="4282983" cy="1200361"/>
          </a:xfrm>
        </p:spPr>
        <p:txBody>
          <a:bodyPr anchor="b">
            <a:normAutofit/>
          </a:bodyPr>
          <a:lstStyle/>
          <a:p>
            <a:r>
              <a:rPr lang="en-US" sz="3600"/>
              <a:t>Universal selector</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474C06-FC4E-6BE6-0CD5-A409BB2CBFAE}"/>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&lt;!– HTML --&gt;</a:t>
            </a:r>
          </a:p>
          <a:p>
            <a:pPr marL="0" indent="0">
              <a:buNone/>
            </a:pPr>
            <a:r>
              <a:rPr lang="en-US" sz="1800" dirty="0"/>
              <a:t>&lt;p&gt;Lorem Ipsum has been the industry's standard dummy text ever since the &lt;span&gt; 1500s &lt;/span&gt;, when an unknown printer took a galley of type and scrambled it to make a type specimen book. &lt;/p&gt;</a:t>
            </a:r>
          </a:p>
          <a:p>
            <a:pPr marL="0" indent="0">
              <a:buNone/>
            </a:pPr>
            <a:endParaRPr lang="en-US" sz="1800" dirty="0"/>
          </a:p>
          <a:p>
            <a:pPr marL="0" indent="0">
              <a:buNone/>
            </a:pPr>
            <a:r>
              <a:rPr lang="en-US" sz="1800" dirty="0"/>
              <a:t>* {</a:t>
            </a:r>
          </a:p>
          <a:p>
            <a:pPr marL="0" indent="0">
              <a:buNone/>
            </a:pPr>
            <a:r>
              <a:rPr lang="en-US" sz="1800" dirty="0"/>
              <a:t>    font-weight: bold;</a:t>
            </a:r>
          </a:p>
          <a:p>
            <a:pPr marL="0" indent="0">
              <a:buNone/>
            </a:pPr>
            <a:r>
              <a:rPr lang="en-US" sz="1800" dirty="0"/>
              <a:t>}</a:t>
            </a:r>
          </a:p>
          <a:p>
            <a:pPr marL="0" indent="0">
              <a:buNone/>
            </a:pPr>
            <a:endParaRPr lang="en-US" sz="1800" dirty="0"/>
          </a:p>
          <a:p>
            <a:pPr marL="0" indent="0">
              <a:buNone/>
            </a:pPr>
            <a:endParaRPr lang="en-US" sz="1800" b="1" dirty="0"/>
          </a:p>
          <a:p>
            <a:pPr marL="0" indent="0">
              <a:buNone/>
            </a:pPr>
            <a:endParaRPr lang="en-US" sz="1800" dirty="0"/>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09F129F6-A3EA-3B7B-D996-2407CF8D0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2883429"/>
            <a:ext cx="5628018" cy="858272"/>
          </a:xfrm>
          <a:prstGeom prst="rect">
            <a:avLst/>
          </a:prstGeom>
        </p:spPr>
      </p:pic>
    </p:spTree>
    <p:extLst>
      <p:ext uri="{BB962C8B-B14F-4D97-AF65-F5344CB8AC3E}">
        <p14:creationId xmlns:p14="http://schemas.microsoft.com/office/powerpoint/2010/main" val="51306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F5181-DBCC-6D33-0679-2B9A9C855B91}"/>
              </a:ext>
            </a:extLst>
          </p:cNvPr>
          <p:cNvSpPr>
            <a:spLocks noGrp="1"/>
          </p:cNvSpPr>
          <p:nvPr>
            <p:ph type="title"/>
          </p:nvPr>
        </p:nvSpPr>
        <p:spPr>
          <a:xfrm>
            <a:off x="793662" y="386930"/>
            <a:ext cx="10066122" cy="1298448"/>
          </a:xfrm>
        </p:spPr>
        <p:txBody>
          <a:bodyPr anchor="b">
            <a:normAutofit/>
          </a:bodyPr>
          <a:lstStyle/>
          <a:p>
            <a:r>
              <a:rPr lang="en-US" sz="4800"/>
              <a:t>Element Selector</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756C58A-03B9-98F4-B478-9B5B739BC057}"/>
              </a:ext>
            </a:extLst>
          </p:cNvPr>
          <p:cNvSpPr>
            <a:spLocks noGrp="1"/>
          </p:cNvSpPr>
          <p:nvPr>
            <p:ph idx="1"/>
          </p:nvPr>
        </p:nvSpPr>
        <p:spPr>
          <a:xfrm>
            <a:off x="793661" y="2599509"/>
            <a:ext cx="4530898" cy="3639450"/>
          </a:xfrm>
        </p:spPr>
        <p:txBody>
          <a:bodyPr anchor="ctr">
            <a:normAutofit/>
          </a:bodyPr>
          <a:lstStyle/>
          <a:p>
            <a:pPr marL="0" indent="0">
              <a:buNone/>
            </a:pPr>
            <a:r>
              <a:rPr lang="en-US" sz="1600"/>
              <a:t>&lt;!– HTML --&gt;</a:t>
            </a:r>
          </a:p>
          <a:p>
            <a:pPr marL="0" indent="0">
              <a:buNone/>
            </a:pPr>
            <a:r>
              <a:rPr lang="en-US" sz="1600"/>
              <a:t>&lt;p&gt;</a:t>
            </a:r>
            <a:r>
              <a:rPr lang="en-IN" sz="1600"/>
              <a:t>Lorem Ipsum has been the industry's standard dummy text ever since the </a:t>
            </a:r>
            <a:r>
              <a:rPr lang="en-US" sz="1600"/>
              <a:t>&lt;span&gt; </a:t>
            </a:r>
            <a:r>
              <a:rPr lang="en-IN" sz="1600"/>
              <a:t>1500s</a:t>
            </a:r>
            <a:r>
              <a:rPr lang="en-US" sz="1600"/>
              <a:t> &lt;/span&gt;</a:t>
            </a:r>
            <a:r>
              <a:rPr lang="en-IN" sz="1600"/>
              <a:t>, when an unknown printer took a galley of type and scrambled it to make a type specimen book. &lt;/</a:t>
            </a:r>
            <a:r>
              <a:rPr lang="en-US" sz="1600"/>
              <a:t>p&gt;</a:t>
            </a:r>
          </a:p>
          <a:p>
            <a:pPr marL="0" indent="0">
              <a:buNone/>
            </a:pPr>
            <a:endParaRPr lang="en-US" sz="1600" b="1"/>
          </a:p>
          <a:p>
            <a:pPr marL="0" indent="0">
              <a:buNone/>
            </a:pPr>
            <a:r>
              <a:rPr lang="en-IN" sz="1600"/>
              <a:t>/* From CSS Set background color to yellow*/</a:t>
            </a:r>
            <a:endParaRPr lang="en-US" sz="1600" b="1"/>
          </a:p>
          <a:p>
            <a:pPr marL="0" indent="0">
              <a:buNone/>
            </a:pPr>
            <a:r>
              <a:rPr lang="en-US" sz="1600"/>
              <a:t>span {</a:t>
            </a:r>
          </a:p>
          <a:p>
            <a:pPr marL="0" indent="0">
              <a:buNone/>
            </a:pPr>
            <a:r>
              <a:rPr lang="en-US" sz="1600"/>
              <a:t>    background-color: yellow;</a:t>
            </a:r>
          </a:p>
          <a:p>
            <a:pPr marL="0" indent="0">
              <a:buNone/>
            </a:pPr>
            <a:r>
              <a:rPr lang="en-US" sz="1600"/>
              <a:t>}</a:t>
            </a:r>
          </a:p>
          <a:p>
            <a:pPr marL="0" indent="0">
              <a:buNone/>
            </a:pPr>
            <a:br>
              <a:rPr lang="en-US" sz="1600"/>
            </a:br>
            <a:endParaRPr lang="en-US" sz="1600"/>
          </a:p>
          <a:p>
            <a:pPr marL="0" indent="0">
              <a:buNone/>
            </a:pPr>
            <a:endParaRPr lang="en-US" sz="1600" b="1"/>
          </a:p>
          <a:p>
            <a:pPr marL="0" indent="0">
              <a:buNone/>
            </a:pPr>
            <a:endParaRPr lang="en-US" sz="1600" b="1"/>
          </a:p>
        </p:txBody>
      </p:sp>
      <p:pic>
        <p:nvPicPr>
          <p:cNvPr id="7" name="Picture 6">
            <a:extLst>
              <a:ext uri="{FF2B5EF4-FFF2-40B4-BE49-F238E27FC236}">
                <a16:creationId xmlns:a16="http://schemas.microsoft.com/office/drawing/2014/main" id="{E8328EE9-12AC-FCA5-9BB2-B9808D5FC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4025923"/>
            <a:ext cx="5150277" cy="630908"/>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59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09C6A4F-A63E-A8D1-1A6A-628DFB684800}"/>
              </a:ext>
            </a:extLst>
          </p:cNvPr>
          <p:cNvSpPr>
            <a:spLocks noGrp="1"/>
          </p:cNvSpPr>
          <p:nvPr>
            <p:ph type="title"/>
          </p:nvPr>
        </p:nvSpPr>
        <p:spPr>
          <a:xfrm>
            <a:off x="1043631" y="809898"/>
            <a:ext cx="9942716" cy="1554480"/>
          </a:xfrm>
        </p:spPr>
        <p:txBody>
          <a:bodyPr anchor="ctr">
            <a:normAutofit/>
          </a:bodyPr>
          <a:lstStyle/>
          <a:p>
            <a:r>
              <a:rPr lang="en-US" sz="4800"/>
              <a:t>Pseudo elements</a:t>
            </a:r>
          </a:p>
        </p:txBody>
      </p:sp>
      <p:sp>
        <p:nvSpPr>
          <p:cNvPr id="6" name="Content Placeholder 5">
            <a:extLst>
              <a:ext uri="{FF2B5EF4-FFF2-40B4-BE49-F238E27FC236}">
                <a16:creationId xmlns:a16="http://schemas.microsoft.com/office/drawing/2014/main" id="{93FB2AD2-39A7-E977-B6EB-052F91B776C8}"/>
              </a:ext>
            </a:extLst>
          </p:cNvPr>
          <p:cNvSpPr>
            <a:spLocks noGrp="1"/>
          </p:cNvSpPr>
          <p:nvPr>
            <p:ph idx="1"/>
          </p:nvPr>
        </p:nvSpPr>
        <p:spPr>
          <a:xfrm>
            <a:off x="1045028" y="3017522"/>
            <a:ext cx="9941319" cy="3124658"/>
          </a:xfrm>
        </p:spPr>
        <p:txBody>
          <a:bodyPr anchor="ctr">
            <a:normAutofit/>
          </a:bodyPr>
          <a:lstStyle/>
          <a:p>
            <a:pPr marL="0" indent="0">
              <a:buNone/>
            </a:pPr>
            <a:r>
              <a:rPr lang="en-IN" sz="1500"/>
              <a:t>Pseudo elements allows to add/modify your HTML from CSS. There are two styles of pseudo elements.</a:t>
            </a:r>
          </a:p>
          <a:p>
            <a:pPr marL="0" indent="0">
              <a:buNone/>
            </a:pPr>
            <a:endParaRPr lang="en-IN" sz="1500"/>
          </a:p>
          <a:p>
            <a:r>
              <a:rPr lang="en-IN" sz="1500"/>
              <a:t>The first and by far most popular type are pseudo elements that allow you to add content to your HTML from CSS. There are only two of these pseudo elements (::before and ::after)</a:t>
            </a:r>
          </a:p>
          <a:p>
            <a:r>
              <a:rPr lang="en-IN" sz="1500"/>
              <a:t>The other style of pseudo elements allow you to treat specific sections of your HTML as if they were their own element. Good examples of this are the first-letter and first-line pseudo element that allow you to style the first letter or line of text as if it was its own element. </a:t>
            </a:r>
          </a:p>
          <a:p>
            <a:pPr marL="0" indent="0">
              <a:buNone/>
            </a:pPr>
            <a:endParaRPr lang="en-US" sz="1500"/>
          </a:p>
          <a:p>
            <a:pPr marL="0" indent="0">
              <a:buNone/>
            </a:pPr>
            <a:r>
              <a:rPr lang="en-IN" sz="1500"/>
              <a:t>Why Use Before/After Pseudo Elements</a:t>
            </a:r>
          </a:p>
          <a:p>
            <a:r>
              <a:rPr lang="en-IN" sz="1500"/>
              <a:t>It may seem like these elements are useless, but they are useful when we want to add specific content to specific HTML elements without repeating that content in your HTML.</a:t>
            </a:r>
          </a:p>
          <a:p>
            <a:pPr marL="0" indent="0">
              <a:buNone/>
            </a:pPr>
            <a:endParaRPr lang="en-US" sz="150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2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09C6A4F-A63E-A8D1-1A6A-628DFB684800}"/>
              </a:ext>
            </a:extLst>
          </p:cNvPr>
          <p:cNvSpPr>
            <a:spLocks noGrp="1"/>
          </p:cNvSpPr>
          <p:nvPr>
            <p:ph type="title"/>
          </p:nvPr>
        </p:nvSpPr>
        <p:spPr>
          <a:xfrm>
            <a:off x="1045028" y="1372905"/>
            <a:ext cx="3892732" cy="4305519"/>
          </a:xfrm>
        </p:spPr>
        <p:txBody>
          <a:bodyPr anchor="ctr">
            <a:normAutofit/>
          </a:bodyPr>
          <a:lstStyle/>
          <a:p>
            <a:r>
              <a:rPr lang="en-US" sz="5400"/>
              <a:t>Pseudo element selector</a:t>
            </a:r>
          </a:p>
        </p:txBody>
      </p:sp>
      <p:grpSp>
        <p:nvGrpSpPr>
          <p:cNvPr id="2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3FB2AD2-39A7-E977-B6EB-052F91B776C8}"/>
              </a:ext>
            </a:extLst>
          </p:cNvPr>
          <p:cNvSpPr>
            <a:spLocks noGrp="1"/>
          </p:cNvSpPr>
          <p:nvPr>
            <p:ph idx="1"/>
          </p:nvPr>
        </p:nvSpPr>
        <p:spPr>
          <a:xfrm>
            <a:off x="6096000" y="1372905"/>
            <a:ext cx="5224272" cy="4305519"/>
          </a:xfrm>
        </p:spPr>
        <p:txBody>
          <a:bodyPr anchor="ctr">
            <a:normAutofit/>
          </a:bodyPr>
          <a:lstStyle/>
          <a:p>
            <a:pPr marL="0" indent="0">
              <a:buNone/>
            </a:pPr>
            <a:r>
              <a:rPr lang="en-IN" sz="1400"/>
              <a:t>&lt;button data-tooltip="Hovered"&gt;Hover Me&lt;/button&gt;</a:t>
            </a:r>
          </a:p>
          <a:p>
            <a:pPr marL="0" indent="0">
              <a:buNone/>
            </a:pPr>
            <a:r>
              <a:rPr lang="en-IN" sz="1400"/>
              <a:t>[data-tooltip] { </a:t>
            </a:r>
          </a:p>
          <a:p>
            <a:pPr marL="0" indent="0">
              <a:buNone/>
            </a:pPr>
            <a:r>
              <a:rPr lang="en-IN" sz="1400"/>
              <a:t>	position: relative; </a:t>
            </a:r>
          </a:p>
          <a:p>
            <a:pPr marL="0" indent="0">
              <a:buNone/>
            </a:pPr>
            <a:r>
              <a:rPr lang="en-IN" sz="1400"/>
              <a:t>} </a:t>
            </a:r>
          </a:p>
          <a:p>
            <a:pPr marL="0" indent="0">
              <a:buNone/>
            </a:pPr>
            <a:endParaRPr lang="en-IN" sz="1400"/>
          </a:p>
          <a:p>
            <a:pPr marL="0" indent="0">
              <a:buNone/>
            </a:pPr>
            <a:r>
              <a:rPr lang="en-IN" sz="1400"/>
              <a:t>[data-tooltip]::before { </a:t>
            </a:r>
          </a:p>
          <a:p>
            <a:pPr marL="0" indent="0">
              <a:buNone/>
            </a:pPr>
            <a:r>
              <a:rPr lang="en-IN" sz="1400"/>
              <a:t>	content: attr(data-tooltip); </a:t>
            </a:r>
          </a:p>
          <a:p>
            <a:pPr marL="0" indent="0">
              <a:buNone/>
            </a:pPr>
            <a:r>
              <a:rPr lang="en-IN" sz="1400"/>
              <a:t>	position: absolute; left: 50%; </a:t>
            </a:r>
          </a:p>
          <a:p>
            <a:pPr marL="0" indent="0">
              <a:buNone/>
            </a:pPr>
            <a:r>
              <a:rPr lang="en-IN" sz="1400"/>
              <a:t>	bottom: calc(100% + .25rem); </a:t>
            </a:r>
          </a:p>
          <a:p>
            <a:pPr marL="0" indent="0">
              <a:buNone/>
            </a:pPr>
            <a:r>
              <a:rPr lang="en-IN" sz="1400"/>
              <a:t>	transform: translateX(-50%); </a:t>
            </a:r>
          </a:p>
          <a:p>
            <a:pPr marL="0" indent="0">
              <a:buNone/>
            </a:pPr>
            <a:r>
              <a:rPr lang="en-IN" sz="1400"/>
              <a:t>	background-color: blue; </a:t>
            </a:r>
          </a:p>
          <a:p>
            <a:pPr marL="0" indent="0">
              <a:buNone/>
            </a:pPr>
            <a:r>
              <a:rPr lang="en-IN" sz="1400"/>
              <a:t>	padding: .25rem .5rem; </a:t>
            </a:r>
          </a:p>
          <a:p>
            <a:pPr marL="0" indent="0">
              <a:buNone/>
            </a:pPr>
            <a:r>
              <a:rPr lang="en-IN" sz="1400"/>
              <a:t>}</a:t>
            </a:r>
            <a:endParaRPr lang="en-US" sz="1400"/>
          </a:p>
        </p:txBody>
      </p:sp>
      <p:sp>
        <p:nvSpPr>
          <p:cNvPr id="28"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5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9C6A4F-A63E-A8D1-1A6A-628DFB684800}"/>
              </a:ext>
            </a:extLst>
          </p:cNvPr>
          <p:cNvSpPr>
            <a:spLocks noGrp="1"/>
          </p:cNvSpPr>
          <p:nvPr>
            <p:ph type="title"/>
          </p:nvPr>
        </p:nvSpPr>
        <p:spPr>
          <a:xfrm>
            <a:off x="609602" y="84845"/>
            <a:ext cx="10077450" cy="549275"/>
          </a:xfrm>
        </p:spPr>
        <p:txBody>
          <a:bodyPr>
            <a:normAutofit fontScale="90000"/>
          </a:bodyPr>
          <a:lstStyle/>
          <a:p>
            <a:r>
              <a:rPr lang="en-US" dirty="0"/>
              <a:t>Pseudo element selector</a:t>
            </a:r>
          </a:p>
        </p:txBody>
      </p:sp>
      <p:sp>
        <p:nvSpPr>
          <p:cNvPr id="6" name="Content Placeholder 5">
            <a:extLst>
              <a:ext uri="{FF2B5EF4-FFF2-40B4-BE49-F238E27FC236}">
                <a16:creationId xmlns:a16="http://schemas.microsoft.com/office/drawing/2014/main" id="{93FB2AD2-39A7-E977-B6EB-052F91B776C8}"/>
              </a:ext>
            </a:extLst>
          </p:cNvPr>
          <p:cNvSpPr>
            <a:spLocks noGrp="1"/>
          </p:cNvSpPr>
          <p:nvPr>
            <p:ph idx="1"/>
          </p:nvPr>
        </p:nvSpPr>
        <p:spPr>
          <a:xfrm>
            <a:off x="609602" y="914400"/>
            <a:ext cx="10769600" cy="4371584"/>
          </a:xfrm>
        </p:spPr>
        <p:txBody>
          <a:bodyPr/>
          <a:lstStyle/>
          <a:p>
            <a:pPr marL="0" indent="0">
              <a:buNone/>
            </a:pPr>
            <a:r>
              <a:rPr lang="en-US" sz="1600" dirty="0"/>
              <a:t>&lt;p&gt;You can use the ::first-line pseudo-element to add a special effect to the first line of a text. Some more text. And even more, and more, and more, and more, and more, and more, and more, and more, and more, and more, and more, and more.&lt;/p&gt;</a:t>
            </a:r>
          </a:p>
          <a:p>
            <a:pPr marL="0" indent="0">
              <a:buNone/>
            </a:pPr>
            <a:endParaRPr lang="en-US" sz="1600" dirty="0"/>
          </a:p>
          <a:p>
            <a:pPr marL="0" indent="0">
              <a:buNone/>
            </a:pPr>
            <a:r>
              <a:rPr lang="en-US" sz="1600" dirty="0"/>
              <a:t>p::first-line {</a:t>
            </a:r>
          </a:p>
          <a:p>
            <a:pPr marL="0" indent="0">
              <a:buNone/>
            </a:pPr>
            <a:r>
              <a:rPr lang="en-US" sz="1600" dirty="0"/>
              <a:t>  color: #ff0000;</a:t>
            </a:r>
          </a:p>
          <a:p>
            <a:pPr marL="0" indent="0">
              <a:buNone/>
            </a:pPr>
            <a:r>
              <a:rPr lang="en-US" sz="1600" dirty="0"/>
              <a:t>  font-variant: small-caps;</a:t>
            </a:r>
          </a:p>
          <a:p>
            <a:pPr marL="0" indent="0">
              <a:buNone/>
            </a:pPr>
            <a:r>
              <a:rPr lang="en-US" sz="1600" dirty="0"/>
              <a:t>}</a:t>
            </a:r>
          </a:p>
        </p:txBody>
      </p:sp>
      <p:pic>
        <p:nvPicPr>
          <p:cNvPr id="8" name="Picture 7" descr="Graphical user interface&#10;&#10;Description automatically generated with medium confidence">
            <a:extLst>
              <a:ext uri="{FF2B5EF4-FFF2-40B4-BE49-F238E27FC236}">
                <a16:creationId xmlns:a16="http://schemas.microsoft.com/office/drawing/2014/main" id="{7D2E31AC-A3F3-AA5B-BA84-150B70289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2" y="3289561"/>
            <a:ext cx="8775700" cy="1155700"/>
          </a:xfrm>
          <a:prstGeom prst="rect">
            <a:avLst/>
          </a:prstGeom>
        </p:spPr>
      </p:pic>
      <p:sp>
        <p:nvSpPr>
          <p:cNvPr id="10" name="TextBox 9">
            <a:extLst>
              <a:ext uri="{FF2B5EF4-FFF2-40B4-BE49-F238E27FC236}">
                <a16:creationId xmlns:a16="http://schemas.microsoft.com/office/drawing/2014/main" id="{751D255B-8B55-B25D-84FE-F4D79F05A86D}"/>
              </a:ext>
            </a:extLst>
          </p:cNvPr>
          <p:cNvSpPr txBox="1"/>
          <p:nvPr/>
        </p:nvSpPr>
        <p:spPr>
          <a:xfrm>
            <a:off x="609602" y="5297269"/>
            <a:ext cx="6100174" cy="646331"/>
          </a:xfrm>
          <a:prstGeom prst="rect">
            <a:avLst/>
          </a:prstGeom>
          <a:noFill/>
        </p:spPr>
        <p:txBody>
          <a:bodyPr wrap="square">
            <a:spAutoFit/>
          </a:bodyPr>
          <a:lstStyle/>
          <a:p>
            <a:r>
              <a:rPr lang="en-IN" b="1" i="0" dirty="0">
                <a:solidFill>
                  <a:srgbClr val="000000"/>
                </a:solidFill>
                <a:effectLst/>
                <a:latin typeface="Verdana" panose="020B0604030504040204" pitchFamily="34" charset="0"/>
              </a:rPr>
              <a:t>Note:</a:t>
            </a:r>
            <a:r>
              <a:rPr lang="en-IN" b="0" i="0" dirty="0">
                <a:solidFill>
                  <a:srgbClr val="000000"/>
                </a:solidFill>
                <a:effectLst/>
                <a:latin typeface="Verdana" panose="020B0604030504040204" pitchFamily="34" charset="0"/>
              </a:rPr>
              <a:t> The </a:t>
            </a:r>
            <a:r>
              <a:rPr lang="en-IN" dirty="0"/>
              <a:t>::first-letter</a:t>
            </a:r>
            <a:r>
              <a:rPr lang="en-IN" b="0" i="0" dirty="0">
                <a:solidFill>
                  <a:srgbClr val="000000"/>
                </a:solidFill>
                <a:effectLst/>
                <a:latin typeface="Verdana" panose="020B0604030504040204" pitchFamily="34" charset="0"/>
              </a:rPr>
              <a:t> pseudo-element can only be applied to block-level elements.</a:t>
            </a:r>
            <a:endParaRPr lang="en-US" dirty="0"/>
          </a:p>
        </p:txBody>
      </p:sp>
    </p:spTree>
    <p:extLst>
      <p:ext uri="{BB962C8B-B14F-4D97-AF65-F5344CB8AC3E}">
        <p14:creationId xmlns:p14="http://schemas.microsoft.com/office/powerpoint/2010/main" val="24831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ADC78-1CD6-B554-5DF3-82D19F7A1944}"/>
              </a:ext>
            </a:extLst>
          </p:cNvPr>
          <p:cNvSpPr>
            <a:spLocks noGrp="1"/>
          </p:cNvSpPr>
          <p:nvPr>
            <p:ph type="title"/>
          </p:nvPr>
        </p:nvSpPr>
        <p:spPr>
          <a:xfrm>
            <a:off x="793661" y="386930"/>
            <a:ext cx="10066122" cy="1298448"/>
          </a:xfrm>
        </p:spPr>
        <p:txBody>
          <a:bodyPr anchor="b">
            <a:normAutofit/>
          </a:bodyPr>
          <a:lstStyle/>
          <a:p>
            <a:r>
              <a:rPr lang="en-US" sz="4800"/>
              <a:t>Class selectors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EACA3E-6AB7-D5CC-27EC-B15B0688263B}"/>
              </a:ext>
            </a:extLst>
          </p:cNvPr>
          <p:cNvSpPr>
            <a:spLocks noGrp="1"/>
          </p:cNvSpPr>
          <p:nvPr>
            <p:ph idx="1"/>
          </p:nvPr>
        </p:nvSpPr>
        <p:spPr>
          <a:xfrm>
            <a:off x="793661" y="2599509"/>
            <a:ext cx="4530898" cy="3639450"/>
          </a:xfrm>
        </p:spPr>
        <p:txBody>
          <a:bodyPr anchor="ctr">
            <a:normAutofit/>
          </a:bodyPr>
          <a:lstStyle/>
          <a:p>
            <a:pPr marL="0" indent="0">
              <a:buNone/>
            </a:pPr>
            <a:r>
              <a:rPr lang="en-US" sz="1700"/>
              <a:t>&lt;!– HTML --&gt;</a:t>
            </a:r>
          </a:p>
          <a:p>
            <a:pPr marL="0" indent="0">
              <a:buNone/>
            </a:pPr>
            <a:r>
              <a:rPr lang="en-US" sz="1700"/>
              <a:t>&lt;p class=“foo”&gt;Lorem Ipsum has been the industry's standard dummy text ever since the &lt;span class=“</a:t>
            </a:r>
          </a:p>
          <a:p>
            <a:pPr marL="0" indent="0">
              <a:buNone/>
            </a:pPr>
            <a:r>
              <a:rPr lang="en-US" sz="1700"/>
              <a:t>foo”&gt; 1500s &lt;/span&gt;, when an unknown printer took a galley of type and scrambled it to make a type specimen book. &lt;/p&gt;</a:t>
            </a:r>
          </a:p>
          <a:p>
            <a:endParaRPr lang="en-US" sz="1700"/>
          </a:p>
          <a:p>
            <a:pPr marL="0" indent="0">
              <a:buNone/>
            </a:pPr>
            <a:r>
              <a:rPr lang="en-US" sz="1700"/>
              <a:t>.foo {                                    or                span.foo {</a:t>
            </a:r>
          </a:p>
          <a:p>
            <a:pPr marL="0" indent="0">
              <a:buNone/>
            </a:pPr>
            <a:r>
              <a:rPr lang="en-US" sz="1700"/>
              <a:t>     color: blue;       		           color: blue; </a:t>
            </a:r>
          </a:p>
          <a:p>
            <a:pPr marL="0" indent="0">
              <a:buNone/>
            </a:pPr>
            <a:r>
              <a:rPr lang="en-US" sz="1700"/>
              <a:t>} 				     }</a:t>
            </a:r>
          </a:p>
          <a:p>
            <a:pPr marL="0" indent="0">
              <a:buNone/>
            </a:pPr>
            <a:endParaRPr lang="en-US" sz="1700"/>
          </a:p>
        </p:txBody>
      </p:sp>
      <p:pic>
        <p:nvPicPr>
          <p:cNvPr id="5" name="Picture 4">
            <a:extLst>
              <a:ext uri="{FF2B5EF4-FFF2-40B4-BE49-F238E27FC236}">
                <a16:creationId xmlns:a16="http://schemas.microsoft.com/office/drawing/2014/main" id="{EF8937C1-36F9-D21D-9EA2-EA7D77CF0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4083863"/>
            <a:ext cx="5150277" cy="515027"/>
          </a:xfrm>
          <a:prstGeom prst="rect">
            <a:avLst/>
          </a:prstGeom>
          <a:ln>
            <a:solidFill>
              <a:schemeClr val="accent1"/>
            </a:solidFill>
          </a:ln>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46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4AFC-EC27-CF20-1206-A5317A054ACE}"/>
              </a:ext>
            </a:extLst>
          </p:cNvPr>
          <p:cNvSpPr>
            <a:spLocks noGrp="1"/>
          </p:cNvSpPr>
          <p:nvPr>
            <p:ph type="title"/>
          </p:nvPr>
        </p:nvSpPr>
        <p:spPr>
          <a:xfrm>
            <a:off x="609602" y="262059"/>
            <a:ext cx="10515600" cy="662782"/>
          </a:xfrm>
        </p:spPr>
        <p:txBody>
          <a:bodyPr>
            <a:normAutofit fontScale="90000"/>
          </a:bodyPr>
          <a:lstStyle/>
          <a:p>
            <a:r>
              <a:rPr lang="en-IN" dirty="0"/>
              <a:t>Class selector with more than one class</a:t>
            </a:r>
            <a:br>
              <a:rPr lang="en-IN" b="1" dirty="0"/>
            </a:br>
            <a:endParaRPr lang="en-US" dirty="0"/>
          </a:p>
        </p:txBody>
      </p:sp>
      <p:sp>
        <p:nvSpPr>
          <p:cNvPr id="3" name="Content Placeholder 2">
            <a:extLst>
              <a:ext uri="{FF2B5EF4-FFF2-40B4-BE49-F238E27FC236}">
                <a16:creationId xmlns:a16="http://schemas.microsoft.com/office/drawing/2014/main" id="{48758EBE-CEA6-A633-7E76-B86AB6863806}"/>
              </a:ext>
            </a:extLst>
          </p:cNvPr>
          <p:cNvSpPr>
            <a:spLocks noGrp="1"/>
          </p:cNvSpPr>
          <p:nvPr>
            <p:ph sz="half" idx="1"/>
          </p:nvPr>
        </p:nvSpPr>
        <p:spPr>
          <a:xfrm>
            <a:off x="609602" y="924842"/>
            <a:ext cx="3761982" cy="5171158"/>
          </a:xfrm>
        </p:spPr>
        <p:txBody>
          <a:bodyPr>
            <a:normAutofit fontScale="92500" lnSpcReduction="20000"/>
          </a:bodyPr>
          <a:lstStyle/>
          <a:p>
            <a:pPr marL="0" indent="0">
              <a:buNone/>
            </a:pPr>
            <a:r>
              <a:rPr lang="en-US" sz="1800" dirty="0"/>
              <a:t>&lt;div class="</a:t>
            </a:r>
            <a:r>
              <a:rPr lang="en-US" sz="1800" dirty="0" err="1"/>
              <a:t>notebox</a:t>
            </a:r>
            <a:r>
              <a:rPr lang="en-US" sz="1800" dirty="0"/>
              <a:t>"&gt;</a:t>
            </a:r>
          </a:p>
          <a:p>
            <a:pPr marL="0" indent="0">
              <a:buNone/>
            </a:pPr>
            <a:r>
              <a:rPr lang="en-US" sz="1800" dirty="0"/>
              <a:t>    This is an informational note.</a:t>
            </a:r>
          </a:p>
          <a:p>
            <a:pPr marL="0" indent="0">
              <a:buNone/>
            </a:pPr>
            <a:r>
              <a:rPr lang="en-US" sz="1800" dirty="0"/>
              <a:t>&lt;/div&gt;</a:t>
            </a:r>
          </a:p>
          <a:p>
            <a:pPr marL="0" indent="0">
              <a:buNone/>
            </a:pPr>
            <a:r>
              <a:rPr lang="en-US" sz="1800" dirty="0"/>
              <a:t>&lt;div class="</a:t>
            </a:r>
            <a:r>
              <a:rPr lang="en-US" sz="1800" dirty="0" err="1"/>
              <a:t>notebox</a:t>
            </a:r>
            <a:r>
              <a:rPr lang="en-US" sz="1800" dirty="0"/>
              <a:t> warning"&gt;</a:t>
            </a:r>
          </a:p>
          <a:p>
            <a:pPr marL="0" indent="0">
              <a:buNone/>
            </a:pPr>
            <a:r>
              <a:rPr lang="en-US" sz="1800" dirty="0"/>
              <a:t>    This note shows a warning.</a:t>
            </a:r>
          </a:p>
          <a:p>
            <a:pPr marL="0" indent="0">
              <a:buNone/>
            </a:pPr>
            <a:r>
              <a:rPr lang="en-US" sz="1800" dirty="0"/>
              <a:t>&lt;/div&gt;</a:t>
            </a:r>
          </a:p>
          <a:p>
            <a:pPr marL="0" indent="0">
              <a:buNone/>
            </a:pPr>
            <a:r>
              <a:rPr lang="en-US" sz="1800" dirty="0"/>
              <a:t>&lt;div class="</a:t>
            </a:r>
            <a:r>
              <a:rPr lang="en-US" sz="1800" dirty="0" err="1"/>
              <a:t>notebox</a:t>
            </a:r>
            <a:r>
              <a:rPr lang="en-US" sz="1800" dirty="0"/>
              <a:t> danger"&gt;</a:t>
            </a:r>
          </a:p>
          <a:p>
            <a:pPr marL="0" indent="0">
              <a:buNone/>
            </a:pPr>
            <a:r>
              <a:rPr lang="en-US" sz="1800" dirty="0"/>
              <a:t>    This note shows danger!</a:t>
            </a:r>
          </a:p>
          <a:p>
            <a:pPr marL="0" indent="0">
              <a:buNone/>
            </a:pPr>
            <a:r>
              <a:rPr lang="en-US" sz="1800" dirty="0"/>
              <a:t>&lt;/div&gt;</a:t>
            </a:r>
            <a:endParaRPr lang="en-US" dirty="0"/>
          </a:p>
          <a:p>
            <a:pPr marL="0" indent="0">
              <a:buNone/>
            </a:pPr>
            <a:r>
              <a:rPr lang="en-US" sz="1800" dirty="0"/>
              <a:t>&lt;div class="danger"&gt;</a:t>
            </a:r>
          </a:p>
          <a:p>
            <a:pPr marL="0" indent="0">
              <a:buNone/>
            </a:pPr>
            <a:r>
              <a:rPr lang="en-US" sz="1800" dirty="0"/>
              <a:t>    This won't get styled — it also needs to have the </a:t>
            </a:r>
            <a:r>
              <a:rPr lang="en-US" sz="1800" dirty="0" err="1"/>
              <a:t>notebox</a:t>
            </a:r>
            <a:r>
              <a:rPr lang="en-US" sz="1800" dirty="0"/>
              <a:t> class</a:t>
            </a:r>
          </a:p>
          <a:p>
            <a:pPr marL="0" indent="0">
              <a:buNone/>
            </a:pPr>
            <a:r>
              <a:rPr lang="en-US" sz="1800" dirty="0"/>
              <a:t>&lt;/div&gt;</a:t>
            </a:r>
          </a:p>
          <a:p>
            <a:pPr marL="0" indent="0">
              <a:buNone/>
            </a:pPr>
            <a:endParaRPr lang="en-US" dirty="0"/>
          </a:p>
        </p:txBody>
      </p:sp>
      <p:sp>
        <p:nvSpPr>
          <p:cNvPr id="4" name="Content Placeholder 3">
            <a:extLst>
              <a:ext uri="{FF2B5EF4-FFF2-40B4-BE49-F238E27FC236}">
                <a16:creationId xmlns:a16="http://schemas.microsoft.com/office/drawing/2014/main" id="{25188399-C635-C944-F129-AC4FAC925154}"/>
              </a:ext>
            </a:extLst>
          </p:cNvPr>
          <p:cNvSpPr>
            <a:spLocks noGrp="1"/>
          </p:cNvSpPr>
          <p:nvPr>
            <p:ph sz="half" idx="2"/>
          </p:nvPr>
        </p:nvSpPr>
        <p:spPr>
          <a:xfrm>
            <a:off x="5007629" y="1284961"/>
            <a:ext cx="2370201" cy="4648199"/>
          </a:xfrm>
        </p:spPr>
        <p:txBody>
          <a:bodyPr>
            <a:normAutofit fontScale="92500" lnSpcReduction="20000"/>
          </a:bodyPr>
          <a:lstStyle/>
          <a:p>
            <a:pPr marL="0" indent="0">
              <a:buNone/>
            </a:pPr>
            <a:r>
              <a:rPr lang="en-US" sz="1800" dirty="0"/>
              <a:t>.</a:t>
            </a:r>
            <a:r>
              <a:rPr lang="en-US" sz="1800" dirty="0" err="1"/>
              <a:t>notebox</a:t>
            </a:r>
            <a:r>
              <a:rPr lang="en-US" sz="1800" dirty="0"/>
              <a:t> {</a:t>
            </a:r>
          </a:p>
          <a:p>
            <a:pPr marL="0" indent="0">
              <a:buNone/>
            </a:pPr>
            <a:r>
              <a:rPr lang="en-US" sz="1800" dirty="0"/>
              <a:t>  border: 4px solid #666;</a:t>
            </a:r>
          </a:p>
          <a:p>
            <a:pPr marL="0" indent="0">
              <a:buNone/>
            </a:pPr>
            <a:r>
              <a:rPr lang="en-US" sz="1800" dirty="0"/>
              <a:t>  padding: .5em;</a:t>
            </a:r>
          </a:p>
          <a:p>
            <a:pPr marL="0" indent="0">
              <a:buNone/>
            </a:pPr>
            <a:r>
              <a:rPr lang="en-US" sz="1800" dirty="0"/>
              <a:t>}</a:t>
            </a:r>
          </a:p>
          <a:p>
            <a:pPr marL="0" indent="0">
              <a:buNone/>
            </a:pPr>
            <a:endParaRPr lang="en-US" sz="1800" dirty="0"/>
          </a:p>
          <a:p>
            <a:pPr marL="0" indent="0">
              <a:buNone/>
            </a:pPr>
            <a:r>
              <a:rPr lang="en-US" sz="1800" dirty="0"/>
              <a:t>.</a:t>
            </a:r>
            <a:r>
              <a:rPr lang="en-US" sz="1800" dirty="0" err="1"/>
              <a:t>notebox.warning</a:t>
            </a:r>
            <a:r>
              <a:rPr lang="en-US" sz="1800" dirty="0"/>
              <a:t> {</a:t>
            </a:r>
          </a:p>
          <a:p>
            <a:pPr marL="0" indent="0">
              <a:buNone/>
            </a:pPr>
            <a:r>
              <a:rPr lang="en-US" sz="1800" dirty="0"/>
              <a:t>  border-color: orange;</a:t>
            </a:r>
          </a:p>
          <a:p>
            <a:pPr marL="0" indent="0">
              <a:buNone/>
            </a:pPr>
            <a:r>
              <a:rPr lang="en-US" sz="1800" dirty="0"/>
              <a:t>  font-weight: bold;</a:t>
            </a:r>
          </a:p>
          <a:p>
            <a:pPr marL="0" indent="0">
              <a:buNone/>
            </a:pPr>
            <a:r>
              <a:rPr lang="en-US" sz="1800" dirty="0"/>
              <a:t>}</a:t>
            </a:r>
          </a:p>
          <a:p>
            <a:pPr marL="0" indent="0">
              <a:buNone/>
            </a:pPr>
            <a:endParaRPr lang="en-US" sz="1800" dirty="0"/>
          </a:p>
          <a:p>
            <a:pPr marL="0" indent="0">
              <a:buNone/>
            </a:pPr>
            <a:r>
              <a:rPr lang="en-US" sz="1800" dirty="0"/>
              <a:t>.</a:t>
            </a:r>
            <a:r>
              <a:rPr lang="en-US" sz="1800" dirty="0" err="1"/>
              <a:t>notebox.danger</a:t>
            </a:r>
            <a:r>
              <a:rPr lang="en-US" sz="1800" dirty="0"/>
              <a:t> {</a:t>
            </a:r>
          </a:p>
          <a:p>
            <a:pPr marL="0" indent="0">
              <a:buNone/>
            </a:pPr>
            <a:r>
              <a:rPr lang="en-US" sz="1800" dirty="0"/>
              <a:t>  border-color: red;</a:t>
            </a:r>
          </a:p>
          <a:p>
            <a:pPr marL="0" indent="0">
              <a:buNone/>
            </a:pPr>
            <a:r>
              <a:rPr lang="en-US" sz="1800" dirty="0"/>
              <a:t>  font-weight: bold;</a:t>
            </a:r>
          </a:p>
          <a:p>
            <a:pPr marL="0" indent="0">
              <a:buNone/>
            </a:pPr>
            <a:r>
              <a:rPr lang="en-US" sz="1800" dirty="0"/>
              <a:t>}</a:t>
            </a:r>
          </a:p>
        </p:txBody>
      </p:sp>
      <p:pic>
        <p:nvPicPr>
          <p:cNvPr id="5" name="Content Placeholder 5">
            <a:extLst>
              <a:ext uri="{FF2B5EF4-FFF2-40B4-BE49-F238E27FC236}">
                <a16:creationId xmlns:a16="http://schemas.microsoft.com/office/drawing/2014/main" id="{C2D12B15-4890-3E07-52B0-E164C21D1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830" y="1802704"/>
            <a:ext cx="4715679" cy="2404997"/>
          </a:xfrm>
          <a:prstGeom prst="rect">
            <a:avLst/>
          </a:prstGeom>
          <a:noFill/>
        </p:spPr>
      </p:pic>
    </p:spTree>
    <p:extLst>
      <p:ext uri="{BB962C8B-B14F-4D97-AF65-F5344CB8AC3E}">
        <p14:creationId xmlns:p14="http://schemas.microsoft.com/office/powerpoint/2010/main" val="402952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50DF-BF56-09D7-B820-1F9F6645AB29}"/>
              </a:ext>
            </a:extLst>
          </p:cNvPr>
          <p:cNvSpPr>
            <a:spLocks noGrp="1"/>
          </p:cNvSpPr>
          <p:nvPr>
            <p:ph type="title"/>
          </p:nvPr>
        </p:nvSpPr>
        <p:spPr>
          <a:xfrm>
            <a:off x="838200" y="385445"/>
            <a:ext cx="10515600" cy="915035"/>
          </a:xfrm>
        </p:spPr>
        <p:txBody>
          <a:bodyPr/>
          <a:lstStyle/>
          <a:p>
            <a:r>
              <a:rPr lang="en-US" dirty="0"/>
              <a:t>More class selectors</a:t>
            </a:r>
          </a:p>
        </p:txBody>
      </p:sp>
      <p:sp>
        <p:nvSpPr>
          <p:cNvPr id="3" name="Content Placeholder 2">
            <a:extLst>
              <a:ext uri="{FF2B5EF4-FFF2-40B4-BE49-F238E27FC236}">
                <a16:creationId xmlns:a16="http://schemas.microsoft.com/office/drawing/2014/main" id="{08E09A1D-F8ED-9C71-21D9-76F892C535F1}"/>
              </a:ext>
            </a:extLst>
          </p:cNvPr>
          <p:cNvSpPr>
            <a:spLocks noGrp="1"/>
          </p:cNvSpPr>
          <p:nvPr>
            <p:ph idx="1"/>
          </p:nvPr>
        </p:nvSpPr>
        <p:spPr>
          <a:ln>
            <a:solidFill>
              <a:schemeClr val="accent1"/>
            </a:solidFill>
          </a:ln>
        </p:spPr>
        <p:txBody>
          <a:bodyPr/>
          <a:lstStyle/>
          <a:p>
            <a:pPr fontAlgn="base"/>
            <a:r>
              <a:rPr lang="en-IN" dirty="0"/>
              <a:t>.</a:t>
            </a:r>
            <a:r>
              <a:rPr lang="en-IN" dirty="0" err="1"/>
              <a:t>foo.bar</a:t>
            </a:r>
            <a:r>
              <a:rPr lang="en-IN" dirty="0"/>
              <a:t> { ... } is for when both classes are used together.</a:t>
            </a:r>
          </a:p>
          <a:p>
            <a:pPr fontAlgn="base"/>
            <a:r>
              <a:rPr lang="en-IN" dirty="0"/>
              <a:t>.foo, .bar { ... } is for either class.</a:t>
            </a:r>
          </a:p>
          <a:p>
            <a:pPr fontAlgn="base"/>
            <a:r>
              <a:rPr lang="en-IN" dirty="0"/>
              <a:t>.foo .bar { ... } is for where ‘.bar' is the child </a:t>
            </a:r>
            <a:r>
              <a:rPr lang="en-IN"/>
              <a:t>of ‘.foo’. </a:t>
            </a:r>
            <a:r>
              <a:rPr lang="en-IN" dirty="0"/>
              <a:t>(Note: There is white space between .foo &amp; .bar</a:t>
            </a:r>
          </a:p>
          <a:p>
            <a:pPr marL="0" indent="0">
              <a:buNone/>
            </a:pPr>
            <a:endParaRPr lang="en-US" dirty="0"/>
          </a:p>
        </p:txBody>
      </p:sp>
    </p:spTree>
    <p:extLst>
      <p:ext uri="{BB962C8B-B14F-4D97-AF65-F5344CB8AC3E}">
        <p14:creationId xmlns:p14="http://schemas.microsoft.com/office/powerpoint/2010/main" val="60890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9588-9A6B-CBED-0C33-0109E37D58E7}"/>
              </a:ext>
            </a:extLst>
          </p:cNvPr>
          <p:cNvSpPr>
            <a:spLocks noGrp="1"/>
          </p:cNvSpPr>
          <p:nvPr>
            <p:ph type="title"/>
          </p:nvPr>
        </p:nvSpPr>
        <p:spPr>
          <a:xfrm>
            <a:off x="609602" y="457200"/>
            <a:ext cx="10769600" cy="657616"/>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E8474C06-FC4E-6BE6-0CD5-A409BB2CBFAE}"/>
              </a:ext>
            </a:extLst>
          </p:cNvPr>
          <p:cNvSpPr>
            <a:spLocks noGrp="1"/>
          </p:cNvSpPr>
          <p:nvPr>
            <p:ph idx="1"/>
          </p:nvPr>
        </p:nvSpPr>
        <p:spPr>
          <a:xfrm>
            <a:off x="609602" y="1114816"/>
            <a:ext cx="10769600" cy="4334006"/>
          </a:xfrm>
        </p:spPr>
        <p:txBody>
          <a:bodyPr/>
          <a:lstStyle/>
          <a:p>
            <a:pPr marL="0" indent="0">
              <a:buNone/>
            </a:pPr>
            <a:r>
              <a:rPr lang="en-US" sz="1800" dirty="0"/>
              <a:t>&lt;!– HTML --&gt;</a:t>
            </a:r>
          </a:p>
          <a:p>
            <a:pPr marL="0" indent="0">
              <a:buNone/>
            </a:pPr>
            <a:r>
              <a:rPr lang="en-US" sz="1800" dirty="0"/>
              <a:t>&lt;p&gt;Lorem Ipsum has been the industry's standard dummy text ever since the &lt;span id=“foo”&gt; 1500s &lt;/span&gt;, when an unknown printer took a galley of type and scrambled it to make a type specimen book. &lt;/p&gt;</a:t>
            </a:r>
          </a:p>
          <a:p>
            <a:pPr marL="0" indent="0">
              <a:buNone/>
            </a:pPr>
            <a:endParaRPr lang="en-US" sz="1800" dirty="0"/>
          </a:p>
          <a:p>
            <a:pPr marL="0" indent="0">
              <a:buNone/>
            </a:pPr>
            <a:r>
              <a:rPr lang="en-US" sz="1800" dirty="0"/>
              <a:t>#foo {</a:t>
            </a:r>
          </a:p>
          <a:p>
            <a:pPr marL="0" indent="0">
              <a:buNone/>
            </a:pPr>
            <a:r>
              <a:rPr lang="en-US" sz="1800" dirty="0"/>
              <a:t> font-weight: bold;</a:t>
            </a:r>
          </a:p>
          <a:p>
            <a:pPr marL="0" indent="0">
              <a:buNone/>
            </a:pPr>
            <a:r>
              <a:rPr lang="en-US" sz="1800" dirty="0"/>
              <a:t>}</a:t>
            </a:r>
            <a:endParaRPr lang="en-US" b="1"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82017A13-B0AC-E532-B0D1-E1C39F1EE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2" y="3964343"/>
            <a:ext cx="7302500" cy="1117600"/>
          </a:xfrm>
          <a:prstGeom prst="rect">
            <a:avLst/>
          </a:prstGeom>
        </p:spPr>
      </p:pic>
      <p:sp>
        <p:nvSpPr>
          <p:cNvPr id="7" name="TextBox 6">
            <a:extLst>
              <a:ext uri="{FF2B5EF4-FFF2-40B4-BE49-F238E27FC236}">
                <a16:creationId xmlns:a16="http://schemas.microsoft.com/office/drawing/2014/main" id="{6BCA4FD1-535B-37BD-0217-C964373E2D75}"/>
              </a:ext>
            </a:extLst>
          </p:cNvPr>
          <p:cNvSpPr txBox="1"/>
          <p:nvPr/>
        </p:nvSpPr>
        <p:spPr>
          <a:xfrm>
            <a:off x="609602" y="5832664"/>
            <a:ext cx="10338146" cy="646331"/>
          </a:xfrm>
          <a:prstGeom prst="rect">
            <a:avLst/>
          </a:prstGeom>
          <a:noFill/>
        </p:spPr>
        <p:txBody>
          <a:bodyPr wrap="square">
            <a:spAutoFit/>
          </a:bodyPr>
          <a:lstStyle/>
          <a:p>
            <a:r>
              <a:rPr lang="en-IN" i="0" u="none" strike="noStrike" dirty="0">
                <a:solidFill>
                  <a:srgbClr val="CDCDCD"/>
                </a:solidFill>
                <a:effectLst/>
                <a:highlight>
                  <a:srgbClr val="FF0000"/>
                </a:highlight>
                <a:latin typeface="+mj-lt"/>
              </a:rPr>
              <a:t>Warning:</a:t>
            </a:r>
            <a:r>
              <a:rPr lang="en-IN" i="0" u="none" strike="noStrike" dirty="0">
                <a:solidFill>
                  <a:srgbClr val="CDCDCD"/>
                </a:solidFill>
                <a:effectLst/>
                <a:latin typeface="+mj-lt"/>
              </a:rPr>
              <a:t> </a:t>
            </a:r>
            <a:r>
              <a:rPr lang="en-IN" i="0" u="none" strike="noStrike" dirty="0">
                <a:effectLst/>
                <a:latin typeface="+mj-lt"/>
              </a:rPr>
              <a:t>Using</a:t>
            </a:r>
            <a:r>
              <a:rPr lang="en-IN" i="0" u="none" strike="noStrike" dirty="0">
                <a:solidFill>
                  <a:srgbClr val="CDCDCD"/>
                </a:solidFill>
                <a:effectLst/>
                <a:latin typeface="+mj-lt"/>
              </a:rPr>
              <a:t> </a:t>
            </a:r>
            <a:r>
              <a:rPr lang="en-IN" i="0" u="none" strike="noStrike" dirty="0">
                <a:effectLst/>
                <a:latin typeface="+mj-lt"/>
              </a:rPr>
              <a:t>the same ID multiple times in a document may appear to work for styling purposes but will cause strange </a:t>
            </a:r>
            <a:r>
              <a:rPr lang="en-IN" i="0" u="none" strike="noStrike" dirty="0" err="1">
                <a:effectLst/>
                <a:latin typeface="+mj-lt"/>
              </a:rPr>
              <a:t>behavior</a:t>
            </a:r>
            <a:r>
              <a:rPr lang="en-IN" i="0" u="none" strike="noStrike" dirty="0">
                <a:effectLst/>
                <a:latin typeface="+mj-lt"/>
              </a:rPr>
              <a:t> in many places</a:t>
            </a:r>
            <a:r>
              <a:rPr lang="en-IN" b="0" i="0" u="none" strike="noStrike" dirty="0">
                <a:effectLst/>
                <a:latin typeface="Inter"/>
              </a:rPr>
              <a:t>.</a:t>
            </a:r>
            <a:endParaRPr lang="en-US" dirty="0"/>
          </a:p>
        </p:txBody>
      </p:sp>
    </p:spTree>
    <p:extLst>
      <p:ext uri="{BB962C8B-B14F-4D97-AF65-F5344CB8AC3E}">
        <p14:creationId xmlns:p14="http://schemas.microsoft.com/office/powerpoint/2010/main" val="168382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808638" y="386930"/>
            <a:ext cx="9236700" cy="1188950"/>
          </a:xfrm>
        </p:spPr>
        <p:txBody>
          <a:bodyPr anchor="b">
            <a:normAutofit/>
          </a:bodyPr>
          <a:lstStyle/>
          <a:p>
            <a:r>
              <a:rPr lang="en-US" sz="5400"/>
              <a:t>Why </a:t>
            </a:r>
            <a:r>
              <a:rPr lang="en-IN" sz="5400"/>
              <a:t>we need to style webpage</a:t>
            </a:r>
            <a:r>
              <a:rPr lang="en-US" sz="5400"/>
              <a:t>?</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793660" y="2599509"/>
            <a:ext cx="10143668" cy="3435531"/>
          </a:xfrm>
        </p:spPr>
        <p:txBody>
          <a:bodyPr vert="horz" lIns="91440" tIns="45720" rIns="91440" bIns="45720" rtlCol="0" anchor="ctr">
            <a:normAutofit/>
          </a:bodyPr>
          <a:lstStyle/>
          <a:p>
            <a:pPr fontAlgn="base"/>
            <a:r>
              <a:rPr lang="en-IN" sz="2400"/>
              <a:t>Raw data is boring e.g Wikipedia (No offense intended)</a:t>
            </a:r>
          </a:p>
          <a:p>
            <a:pPr fontAlgn="base"/>
            <a:r>
              <a:rPr lang="en-IN" sz="2400"/>
              <a:t>Style enables ergonomics</a:t>
            </a:r>
          </a:p>
          <a:p>
            <a:endParaRPr lang="en-US" sz="2400"/>
          </a:p>
          <a:p>
            <a:pPr fontAlgn="base"/>
            <a:endParaRPr lang="en-IN" sz="2400"/>
          </a:p>
          <a:p>
            <a:pPr marL="0" indent="0" fontAlgn="base">
              <a:buNone/>
            </a:pPr>
            <a:endParaRPr lang="en-IN" sz="2400"/>
          </a:p>
        </p:txBody>
      </p:sp>
    </p:spTree>
    <p:extLst>
      <p:ext uri="{BB962C8B-B14F-4D97-AF65-F5344CB8AC3E}">
        <p14:creationId xmlns:p14="http://schemas.microsoft.com/office/powerpoint/2010/main" val="365610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1043631" y="809898"/>
            <a:ext cx="9942716" cy="1554480"/>
          </a:xfrm>
        </p:spPr>
        <p:txBody>
          <a:bodyPr anchor="ctr">
            <a:normAutofit/>
          </a:bodyPr>
          <a:lstStyle/>
          <a:p>
            <a:r>
              <a:rPr lang="en-US" sz="4800"/>
              <a:t>Combinators</a:t>
            </a:r>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idx="1"/>
          </p:nvPr>
        </p:nvSpPr>
        <p:spPr>
          <a:xfrm>
            <a:off x="1045028" y="3017522"/>
            <a:ext cx="9941319" cy="3124658"/>
          </a:xfrm>
        </p:spPr>
        <p:txBody>
          <a:bodyPr anchor="ctr">
            <a:normAutofit/>
          </a:bodyPr>
          <a:lstStyle/>
          <a:p>
            <a:pPr marL="0" indent="0">
              <a:buNone/>
            </a:pPr>
            <a:r>
              <a:rPr lang="en-IN" sz="2400"/>
              <a:t>A CSS selector can contain more than one simple selector. There are four different combinators in CSS:</a:t>
            </a:r>
          </a:p>
          <a:p>
            <a:r>
              <a:rPr lang="en-IN" sz="2400"/>
              <a:t>descendant selector (space)</a:t>
            </a:r>
          </a:p>
          <a:p>
            <a:r>
              <a:rPr lang="en-IN" sz="2400"/>
              <a:t>child selector (&gt;)</a:t>
            </a:r>
          </a:p>
          <a:p>
            <a:r>
              <a:rPr lang="en-IN" sz="2400"/>
              <a:t>adjacent sibling selector (+)</a:t>
            </a:r>
          </a:p>
          <a:p>
            <a:r>
              <a:rPr lang="en-IN" sz="2400"/>
              <a:t>general sibling selector (~)</a:t>
            </a:r>
          </a:p>
          <a:p>
            <a:pPr marL="0" indent="0">
              <a:buNone/>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7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kern="1200">
                <a:solidFill>
                  <a:schemeClr val="tx1"/>
                </a:solidFill>
                <a:latin typeface="+mj-lt"/>
                <a:ea typeface="+mj-ea"/>
                <a:cs typeface="+mj-cs"/>
              </a:rPr>
              <a:t>Combinators: Descendant selector (space)</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pPr marL="0"/>
            <a:endParaRPr lang="en-US" sz="1300"/>
          </a:p>
          <a:p>
            <a:pPr marL="0"/>
            <a:r>
              <a:rPr lang="en-US" sz="1300"/>
              <a:t>&lt;div&gt;</a:t>
            </a:r>
          </a:p>
          <a:p>
            <a:pPr marL="0"/>
            <a:r>
              <a:rPr lang="en-US" sz="1300"/>
              <a:t>  &lt;p&gt;Paragraph 1 in the div.&lt;/p&gt;</a:t>
            </a:r>
          </a:p>
          <a:p>
            <a:pPr marL="0"/>
            <a:r>
              <a:rPr lang="en-US" sz="1300"/>
              <a:t>  &lt;p&gt;Paragraph 2 in the div.&lt;/p&gt;</a:t>
            </a:r>
          </a:p>
          <a:p>
            <a:pPr marL="0"/>
            <a:r>
              <a:rPr lang="en-US" sz="1300"/>
              <a:t>  &lt;section&gt;&lt;p&gt;Paragraph 3 in the div.&lt;/p&gt;&lt;/section&gt;</a:t>
            </a:r>
          </a:p>
          <a:p>
            <a:pPr marL="0"/>
            <a:r>
              <a:rPr lang="en-US" sz="1300"/>
              <a:t>&lt;/div&gt;</a:t>
            </a:r>
          </a:p>
          <a:p>
            <a:pPr marL="0"/>
            <a:endParaRPr lang="en-US" sz="1300"/>
          </a:p>
          <a:p>
            <a:pPr marL="0"/>
            <a:r>
              <a:rPr lang="en-US" sz="1300"/>
              <a:t>&lt;p&gt;Paragraph 4 not in the div.&lt;/p&gt;</a:t>
            </a:r>
          </a:p>
          <a:p>
            <a:pPr marL="0"/>
            <a:endParaRPr lang="en-US" sz="1300"/>
          </a:p>
          <a:p>
            <a:pPr marL="0"/>
            <a:r>
              <a:rPr lang="en-US" sz="1300"/>
              <a:t>div p {</a:t>
            </a:r>
          </a:p>
          <a:p>
            <a:pPr marL="0"/>
            <a:r>
              <a:rPr lang="en-US" sz="1300"/>
              <a:t>  background-color: yellow;</a:t>
            </a:r>
          </a:p>
          <a:p>
            <a:pPr marL="0"/>
            <a:r>
              <a:rPr lang="en-US" sz="130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8A399AB3-AA33-E110-58C8-B8EA0EF2AB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1532" y="2693777"/>
            <a:ext cx="5150277" cy="329520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11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kern="1200">
                <a:solidFill>
                  <a:schemeClr val="tx1"/>
                </a:solidFill>
                <a:latin typeface="+mj-lt"/>
                <a:ea typeface="+mj-ea"/>
                <a:cs typeface="+mj-cs"/>
              </a:rPr>
              <a:t>Combinators : Child selector</a:t>
            </a:r>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pPr marL="0"/>
            <a:r>
              <a:rPr lang="en-US" sz="700"/>
              <a:t>&lt;div&gt;</a:t>
            </a:r>
          </a:p>
          <a:p>
            <a:pPr marL="0"/>
            <a:r>
              <a:rPr lang="en-US" sz="700"/>
              <a:t>  &lt;p&gt;Paragraph 1 in the div.&lt;/p&gt;</a:t>
            </a:r>
          </a:p>
          <a:p>
            <a:pPr marL="0"/>
            <a:r>
              <a:rPr lang="en-US" sz="700"/>
              <a:t>  &lt;p&gt;Paragraph 2 in the div.&lt;/p&gt;</a:t>
            </a:r>
          </a:p>
          <a:p>
            <a:pPr marL="0"/>
            <a:r>
              <a:rPr lang="en-US" sz="700"/>
              <a:t>  &lt;section&gt;</a:t>
            </a:r>
          </a:p>
          <a:p>
            <a:pPr marL="0"/>
            <a:r>
              <a:rPr lang="en-US" sz="700"/>
              <a:t>    &lt;!-- not Child but Descendant --&gt;</a:t>
            </a:r>
          </a:p>
          <a:p>
            <a:pPr marL="0"/>
            <a:r>
              <a:rPr lang="en-US" sz="700"/>
              <a:t>    &lt;p&gt;Paragraph 3 in the div (inside a section element).&lt;/p&gt;</a:t>
            </a:r>
          </a:p>
          <a:p>
            <a:pPr marL="0"/>
            <a:r>
              <a:rPr lang="en-US" sz="700"/>
              <a:t>  &lt;/section&gt;</a:t>
            </a:r>
          </a:p>
          <a:p>
            <a:pPr marL="0"/>
            <a:r>
              <a:rPr lang="en-US" sz="700"/>
              <a:t>  &lt;p&gt;Paragraph 4 in the div.&lt;/p&gt;</a:t>
            </a:r>
          </a:p>
          <a:p>
            <a:pPr marL="0"/>
            <a:r>
              <a:rPr lang="en-US" sz="700"/>
              <a:t>&lt;/div&gt;</a:t>
            </a:r>
          </a:p>
          <a:p>
            <a:pPr marL="0"/>
            <a:endParaRPr lang="en-US" sz="700"/>
          </a:p>
          <a:p>
            <a:pPr marL="0"/>
            <a:r>
              <a:rPr lang="en-US" sz="700"/>
              <a:t>&lt;p&gt;Paragraph 5 not in the div.&lt;/p&gt;</a:t>
            </a:r>
          </a:p>
          <a:p>
            <a:pPr marL="0"/>
            <a:endParaRPr lang="en-US" sz="700"/>
          </a:p>
          <a:p>
            <a:pPr marL="0"/>
            <a:r>
              <a:rPr lang="en-US" sz="700"/>
              <a:t>div &gt; p {</a:t>
            </a:r>
          </a:p>
          <a:p>
            <a:pPr marL="0"/>
            <a:r>
              <a:rPr lang="en-US" sz="700"/>
              <a:t>  background-color: yellow;</a:t>
            </a:r>
          </a:p>
          <a:p>
            <a:pPr marL="0"/>
            <a:r>
              <a:rPr lang="en-US" sz="700"/>
              <a:t>}</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with medium confidence">
            <a:extLst>
              <a:ext uri="{FF2B5EF4-FFF2-40B4-BE49-F238E27FC236}">
                <a16:creationId xmlns:a16="http://schemas.microsoft.com/office/drawing/2014/main" id="{4DD45AD8-939D-371B-6248-051470C5FFA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0493" y="2387492"/>
            <a:ext cx="4223252" cy="2143299"/>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10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300"/>
              <a:t>Combinators : Adjacent sibling selector </a:t>
            </a:r>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pPr marL="0"/>
            <a:r>
              <a:rPr lang="en-US" sz="700"/>
              <a:t>&lt;div&gt;</a:t>
            </a:r>
          </a:p>
          <a:p>
            <a:pPr marL="0"/>
            <a:r>
              <a:rPr lang="en-US" sz="700"/>
              <a:t>  &lt;p&gt;Paragraph 1 in the div.&lt;/p&gt;</a:t>
            </a:r>
          </a:p>
          <a:p>
            <a:pPr marL="0"/>
            <a:r>
              <a:rPr lang="en-US" sz="700"/>
              <a:t>  &lt;p&gt;Paragraph 2 in the div.&lt;/p&gt;</a:t>
            </a:r>
          </a:p>
          <a:p>
            <a:pPr marL="0"/>
            <a:r>
              <a:rPr lang="en-US" sz="700"/>
              <a:t>&lt;/div&gt;</a:t>
            </a:r>
          </a:p>
          <a:p>
            <a:pPr marL="0"/>
            <a:endParaRPr lang="en-US" sz="700"/>
          </a:p>
          <a:p>
            <a:pPr marL="0"/>
            <a:r>
              <a:rPr lang="en-US" sz="700"/>
              <a:t>&lt;p&gt;Paragraph 3. After a div.&lt;/p&gt;</a:t>
            </a:r>
          </a:p>
          <a:p>
            <a:pPr marL="0"/>
            <a:r>
              <a:rPr lang="en-US" sz="700"/>
              <a:t>&lt;p&gt;Paragraph 4. After a div.&lt;/p&gt;</a:t>
            </a:r>
          </a:p>
          <a:p>
            <a:pPr marL="0"/>
            <a:r>
              <a:rPr lang="en-US" sz="700"/>
              <a:t>&lt;div&gt;</a:t>
            </a:r>
          </a:p>
          <a:p>
            <a:pPr marL="0"/>
            <a:r>
              <a:rPr lang="en-US" sz="700"/>
              <a:t>  &lt;p&gt;Paragraph 5 in the div.&lt;/p&gt;</a:t>
            </a:r>
          </a:p>
          <a:p>
            <a:pPr marL="0"/>
            <a:r>
              <a:rPr lang="en-US" sz="700"/>
              <a:t>  &lt;p&gt;Paragraph 6 in the div.&lt;/p&gt;</a:t>
            </a:r>
          </a:p>
          <a:p>
            <a:pPr marL="0"/>
            <a:r>
              <a:rPr lang="en-US" sz="700"/>
              <a:t>&lt;/div&gt;</a:t>
            </a:r>
          </a:p>
          <a:p>
            <a:pPr marL="0"/>
            <a:r>
              <a:rPr lang="en-US" sz="700"/>
              <a:t>&lt;p&gt;Paragraph 7. After a div.&lt;/p&gt;</a:t>
            </a:r>
          </a:p>
          <a:p>
            <a:pPr marL="0"/>
            <a:endParaRPr lang="en-US" sz="700"/>
          </a:p>
          <a:p>
            <a:pPr marL="0"/>
            <a:r>
              <a:rPr lang="en-US" sz="700"/>
              <a:t>div + p {</a:t>
            </a:r>
          </a:p>
          <a:p>
            <a:pPr marL="0"/>
            <a:r>
              <a:rPr lang="en-US" sz="700"/>
              <a:t>  background-color: yellow;</a:t>
            </a:r>
          </a:p>
          <a:p>
            <a:pPr marL="0"/>
            <a:r>
              <a:rPr lang="en-US" sz="700"/>
              <a:t>}</a:t>
            </a:r>
          </a:p>
        </p:txBody>
      </p:sp>
      <p:pic>
        <p:nvPicPr>
          <p:cNvPr id="8" name="Content Placeholder 7" descr="Text&#10;&#10;Description automatically generated with low confidence">
            <a:extLst>
              <a:ext uri="{FF2B5EF4-FFF2-40B4-BE49-F238E27FC236}">
                <a16:creationId xmlns:a16="http://schemas.microsoft.com/office/drawing/2014/main" id="{3168141C-D97A-0447-1802-29C29D9A8EB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48" r="-2" b="-2"/>
          <a:stretch/>
        </p:blipFill>
        <p:spPr>
          <a:xfrm>
            <a:off x="6788383" y="613147"/>
            <a:ext cx="4565417" cy="5593443"/>
          </a:xfrm>
          <a:prstGeom prst="rect">
            <a:avLst/>
          </a:prstGeom>
        </p:spPr>
      </p:pic>
      <p:cxnSp>
        <p:nvCxnSpPr>
          <p:cNvPr id="52" name="Straight Connector 5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39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Combinators : Any sibling selector </a:t>
            </a:r>
          </a:p>
        </p:txBody>
      </p:sp>
      <p:sp>
        <p:nvSpPr>
          <p:cNvPr id="23"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0"/>
            <a:endParaRPr lang="en-US" sz="700"/>
          </a:p>
          <a:p>
            <a:pPr marL="0"/>
            <a:r>
              <a:rPr lang="en-US" sz="700"/>
              <a:t>&lt;p&gt;Paragraph 1.&lt;/p&gt;</a:t>
            </a:r>
          </a:p>
          <a:p>
            <a:pPr marL="0"/>
            <a:endParaRPr lang="en-US" sz="700"/>
          </a:p>
          <a:p>
            <a:pPr marL="0"/>
            <a:r>
              <a:rPr lang="en-US" sz="700"/>
              <a:t>&lt;div&gt;</a:t>
            </a:r>
          </a:p>
          <a:p>
            <a:pPr marL="0"/>
            <a:r>
              <a:rPr lang="en-US" sz="700"/>
              <a:t>  &lt;p&gt;Paragraph 2.&lt;/p&gt;</a:t>
            </a:r>
          </a:p>
          <a:p>
            <a:pPr marL="0"/>
            <a:r>
              <a:rPr lang="en-US" sz="700"/>
              <a:t>&lt;/div&gt;</a:t>
            </a:r>
          </a:p>
          <a:p>
            <a:pPr marL="0"/>
            <a:endParaRPr lang="en-US" sz="700"/>
          </a:p>
          <a:p>
            <a:pPr marL="0"/>
            <a:r>
              <a:rPr lang="en-US" sz="700"/>
              <a:t>&lt;p&gt;Paragraph 3.&lt;/p&gt;</a:t>
            </a:r>
          </a:p>
          <a:p>
            <a:pPr marL="0"/>
            <a:r>
              <a:rPr lang="en-US" sz="700"/>
              <a:t>&lt;span&gt; Some code.&lt;/span&gt;</a:t>
            </a:r>
          </a:p>
          <a:p>
            <a:pPr marL="0"/>
            <a:r>
              <a:rPr lang="en-US" sz="700"/>
              <a:t>&lt;p&gt;Paragraph 4.&lt;/p&gt;</a:t>
            </a:r>
          </a:p>
          <a:p>
            <a:pPr marL="0"/>
            <a:endParaRPr lang="en-US" sz="700"/>
          </a:p>
          <a:p>
            <a:pPr marL="0"/>
            <a:endParaRPr lang="en-US" sz="700"/>
          </a:p>
          <a:p>
            <a:pPr marL="0"/>
            <a:r>
              <a:rPr lang="en-US" sz="700"/>
              <a:t>div ~ p {</a:t>
            </a:r>
          </a:p>
          <a:p>
            <a:pPr marL="0"/>
            <a:r>
              <a:rPr lang="en-US" sz="700"/>
              <a:t>  background-color: yellow;</a:t>
            </a:r>
          </a:p>
          <a:p>
            <a:pPr marL="0"/>
            <a:r>
              <a:rPr lang="en-US" sz="700"/>
              <a:t>}</a:t>
            </a:r>
          </a:p>
        </p:txBody>
      </p:sp>
      <p:sp>
        <p:nvSpPr>
          <p:cNvPr id="24"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CFE96107-CC9F-1F54-CD60-AFD15EBDF4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6434" y="650494"/>
            <a:ext cx="3610625" cy="5324142"/>
          </a:xfrm>
          <a:prstGeom prst="rect">
            <a:avLst/>
          </a:prstGeom>
        </p:spPr>
      </p:pic>
    </p:spTree>
    <p:extLst>
      <p:ext uri="{BB962C8B-B14F-4D97-AF65-F5344CB8AC3E}">
        <p14:creationId xmlns:p14="http://schemas.microsoft.com/office/powerpoint/2010/main" val="193816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552C-39A8-D5D1-524B-ABFAB8F7C49E}"/>
              </a:ext>
            </a:extLst>
          </p:cNvPr>
          <p:cNvSpPr>
            <a:spLocks noGrp="1"/>
          </p:cNvSpPr>
          <p:nvPr>
            <p:ph type="title"/>
          </p:nvPr>
        </p:nvSpPr>
        <p:spPr>
          <a:xfrm>
            <a:off x="609602" y="457200"/>
            <a:ext cx="10769600" cy="645090"/>
          </a:xfrm>
        </p:spPr>
        <p:txBody>
          <a:bodyPr>
            <a:normAutofit fontScale="90000"/>
          </a:bodyPr>
          <a:lstStyle/>
          <a:p>
            <a:r>
              <a:rPr lang="en-US" dirty="0"/>
              <a:t>Cascading</a:t>
            </a:r>
          </a:p>
        </p:txBody>
      </p:sp>
      <p:sp>
        <p:nvSpPr>
          <p:cNvPr id="3" name="Content Placeholder 2">
            <a:extLst>
              <a:ext uri="{FF2B5EF4-FFF2-40B4-BE49-F238E27FC236}">
                <a16:creationId xmlns:a16="http://schemas.microsoft.com/office/drawing/2014/main" id="{463E294E-7230-9D3E-1349-531312449416}"/>
              </a:ext>
            </a:extLst>
          </p:cNvPr>
          <p:cNvSpPr>
            <a:spLocks noGrp="1"/>
          </p:cNvSpPr>
          <p:nvPr>
            <p:ph idx="1"/>
          </p:nvPr>
        </p:nvSpPr>
        <p:spPr>
          <a:xfrm>
            <a:off x="812798" y="1102290"/>
            <a:ext cx="10541002" cy="5074673"/>
          </a:xfrm>
        </p:spPr>
        <p:txBody>
          <a:bodyPr/>
          <a:lstStyle/>
          <a:p>
            <a:pPr marL="0" indent="0">
              <a:buNone/>
            </a:pPr>
            <a:r>
              <a:rPr lang="en-IN" dirty="0"/>
              <a:t>Stylesheets </a:t>
            </a:r>
            <a:r>
              <a:rPr lang="en-IN" b="1" dirty="0"/>
              <a:t>cascade</a:t>
            </a:r>
            <a:r>
              <a:rPr lang="en-IN" dirty="0"/>
              <a:t> — at a very simple level, this means that the order of CSS rules matters; when two rules apply that have equal specificity, the one that comes last in the CSS is the one that will be used.</a:t>
            </a:r>
            <a:endParaRPr lang="en-US" dirty="0"/>
          </a:p>
        </p:txBody>
      </p:sp>
      <p:sp>
        <p:nvSpPr>
          <p:cNvPr id="5" name="TextBox 4">
            <a:extLst>
              <a:ext uri="{FF2B5EF4-FFF2-40B4-BE49-F238E27FC236}">
                <a16:creationId xmlns:a16="http://schemas.microsoft.com/office/drawing/2014/main" id="{3A98AC72-2F50-6B51-582F-F9A5CD99B5EC}"/>
              </a:ext>
            </a:extLst>
          </p:cNvPr>
          <p:cNvSpPr txBox="1"/>
          <p:nvPr/>
        </p:nvSpPr>
        <p:spPr>
          <a:xfrm>
            <a:off x="1020871" y="2924485"/>
            <a:ext cx="6100174" cy="1754326"/>
          </a:xfrm>
          <a:prstGeom prst="rect">
            <a:avLst/>
          </a:prstGeom>
          <a:noFill/>
        </p:spPr>
        <p:txBody>
          <a:bodyPr wrap="square">
            <a:spAutoFit/>
          </a:bodyPr>
          <a:lstStyle/>
          <a:p>
            <a:r>
              <a:rPr lang="en-US" dirty="0"/>
              <a:t>h1 { </a:t>
            </a:r>
          </a:p>
          <a:p>
            <a:r>
              <a:rPr lang="en-US" dirty="0"/>
              <a:t>    color: red; </a:t>
            </a:r>
          </a:p>
          <a:p>
            <a:r>
              <a:rPr lang="en-US" dirty="0"/>
              <a:t>}</a:t>
            </a:r>
          </a:p>
          <a:p>
            <a:r>
              <a:rPr lang="en-US" dirty="0"/>
              <a:t>h1 { </a:t>
            </a:r>
          </a:p>
          <a:p>
            <a:r>
              <a:rPr lang="en-US" dirty="0"/>
              <a:t>    color: blue; </a:t>
            </a:r>
          </a:p>
          <a:p>
            <a:r>
              <a:rPr lang="en-US" dirty="0"/>
              <a:t>}</a:t>
            </a:r>
          </a:p>
        </p:txBody>
      </p:sp>
      <p:sp>
        <p:nvSpPr>
          <p:cNvPr id="7" name="TextBox 6">
            <a:extLst>
              <a:ext uri="{FF2B5EF4-FFF2-40B4-BE49-F238E27FC236}">
                <a16:creationId xmlns:a16="http://schemas.microsoft.com/office/drawing/2014/main" id="{1E599FAB-B403-D9EA-2A08-6D754239AAF4}"/>
              </a:ext>
            </a:extLst>
          </p:cNvPr>
          <p:cNvSpPr txBox="1"/>
          <p:nvPr/>
        </p:nvSpPr>
        <p:spPr>
          <a:xfrm>
            <a:off x="1020871" y="4831211"/>
            <a:ext cx="6100174" cy="369332"/>
          </a:xfrm>
          <a:prstGeom prst="rect">
            <a:avLst/>
          </a:prstGeom>
          <a:noFill/>
        </p:spPr>
        <p:txBody>
          <a:bodyPr wrap="square">
            <a:spAutoFit/>
          </a:bodyPr>
          <a:lstStyle/>
          <a:p>
            <a:r>
              <a:rPr lang="en-US" dirty="0"/>
              <a:t>&lt;h1&gt;This is my heading.&lt;/h1&gt;</a:t>
            </a:r>
          </a:p>
        </p:txBody>
      </p:sp>
      <p:pic>
        <p:nvPicPr>
          <p:cNvPr id="9" name="Picture 8">
            <a:extLst>
              <a:ext uri="{FF2B5EF4-FFF2-40B4-BE49-F238E27FC236}">
                <a16:creationId xmlns:a16="http://schemas.microsoft.com/office/drawing/2014/main" id="{B91153AE-1CAB-6880-33A4-7442D1F5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71" y="5453491"/>
            <a:ext cx="2812093" cy="947309"/>
          </a:xfrm>
          <a:prstGeom prst="rect">
            <a:avLst/>
          </a:prstGeom>
        </p:spPr>
      </p:pic>
    </p:spTree>
    <p:extLst>
      <p:ext uri="{BB962C8B-B14F-4D97-AF65-F5344CB8AC3E}">
        <p14:creationId xmlns:p14="http://schemas.microsoft.com/office/powerpoint/2010/main" val="418545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54580-8C36-17A0-B5C8-77AA64D510CE}"/>
              </a:ext>
            </a:extLst>
          </p:cNvPr>
          <p:cNvSpPr>
            <a:spLocks noGrp="1"/>
          </p:cNvSpPr>
          <p:nvPr>
            <p:ph type="title"/>
          </p:nvPr>
        </p:nvSpPr>
        <p:spPr>
          <a:xfrm>
            <a:off x="1043631" y="809898"/>
            <a:ext cx="9942716" cy="1554480"/>
          </a:xfrm>
        </p:spPr>
        <p:txBody>
          <a:bodyPr anchor="ctr">
            <a:normAutofit/>
          </a:bodyPr>
          <a:lstStyle/>
          <a:p>
            <a:r>
              <a:rPr lang="en-US" sz="4800"/>
              <a:t>Specificity</a:t>
            </a:r>
          </a:p>
        </p:txBody>
      </p:sp>
      <p:sp>
        <p:nvSpPr>
          <p:cNvPr id="3" name="Content Placeholder 2">
            <a:extLst>
              <a:ext uri="{FF2B5EF4-FFF2-40B4-BE49-F238E27FC236}">
                <a16:creationId xmlns:a16="http://schemas.microsoft.com/office/drawing/2014/main" id="{93F465DF-F46A-DAA5-1AEE-C320E963BAEF}"/>
              </a:ext>
            </a:extLst>
          </p:cNvPr>
          <p:cNvSpPr>
            <a:spLocks noGrp="1"/>
          </p:cNvSpPr>
          <p:nvPr>
            <p:ph idx="1"/>
          </p:nvPr>
        </p:nvSpPr>
        <p:spPr>
          <a:xfrm>
            <a:off x="1045028" y="3017522"/>
            <a:ext cx="9941319" cy="3124658"/>
          </a:xfrm>
        </p:spPr>
        <p:txBody>
          <a:bodyPr anchor="ctr">
            <a:normAutofit/>
          </a:bodyPr>
          <a:lstStyle/>
          <a:p>
            <a:r>
              <a:rPr lang="en-IN" sz="2200"/>
              <a:t>Specificity is how the browser decides which rule applies if multiple rules have different selectors but could still apply to the same element. It is basically a measure of how specific a selector's selection will be:</a:t>
            </a:r>
          </a:p>
          <a:p>
            <a:endParaRPr lang="en-IN" sz="2200"/>
          </a:p>
          <a:p>
            <a:pPr lvl="1"/>
            <a:r>
              <a:rPr lang="en-IN" sz="2200"/>
              <a:t>An element selector is less specific — it will select all elements of that type that appear on a page — so will get a lower score.</a:t>
            </a:r>
          </a:p>
          <a:p>
            <a:pPr lvl="1"/>
            <a:r>
              <a:rPr lang="en-IN" sz="2200"/>
              <a:t>A class selector is more specific — it will select only the elements on a page that have a specific class attribute value — so will get a higher score.</a:t>
            </a:r>
          </a:p>
          <a:p>
            <a:endParaRPr lang="en-US"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71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D71A4-202F-83BF-3A62-544905FE6C1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Specificity</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524102-4DE5-D279-4721-B2E8FBEF5A81}"/>
              </a:ext>
            </a:extLst>
          </p:cNvPr>
          <p:cNvGraphicFramePr>
            <a:graphicFrameLocks noGrp="1"/>
          </p:cNvGraphicFramePr>
          <p:nvPr>
            <p:ph idx="1"/>
            <p:extLst>
              <p:ext uri="{D42A27DB-BD31-4B8C-83A1-F6EECF244321}">
                <p14:modId xmlns:p14="http://schemas.microsoft.com/office/powerpoint/2010/main" val="1076652844"/>
              </p:ext>
            </p:extLst>
          </p:nvPr>
        </p:nvGraphicFramePr>
        <p:xfrm>
          <a:off x="5922492" y="1029155"/>
          <a:ext cx="5536003" cy="4740941"/>
        </p:xfrm>
        <a:graphic>
          <a:graphicData uri="http://schemas.openxmlformats.org/drawingml/2006/table">
            <a:tbl>
              <a:tblPr firstRow="1" bandRow="1"/>
              <a:tblGrid>
                <a:gridCol w="2004838">
                  <a:extLst>
                    <a:ext uri="{9D8B030D-6E8A-4147-A177-3AD203B41FA5}">
                      <a16:colId xmlns:a16="http://schemas.microsoft.com/office/drawing/2014/main" val="3191119335"/>
                    </a:ext>
                  </a:extLst>
                </a:gridCol>
                <a:gridCol w="1894412">
                  <a:extLst>
                    <a:ext uri="{9D8B030D-6E8A-4147-A177-3AD203B41FA5}">
                      <a16:colId xmlns:a16="http://schemas.microsoft.com/office/drawing/2014/main" val="1418927112"/>
                    </a:ext>
                  </a:extLst>
                </a:gridCol>
                <a:gridCol w="1636753">
                  <a:extLst>
                    <a:ext uri="{9D8B030D-6E8A-4147-A177-3AD203B41FA5}">
                      <a16:colId xmlns:a16="http://schemas.microsoft.com/office/drawing/2014/main" val="34196478"/>
                    </a:ext>
                  </a:extLst>
                </a:gridCol>
              </a:tblGrid>
              <a:tr h="447592">
                <a:tc>
                  <a:txBody>
                    <a:bodyPr/>
                    <a:lstStyle/>
                    <a:p>
                      <a:pPr algn="l" fontAlgn="t"/>
                      <a:r>
                        <a:rPr lang="en-IN" sz="1700">
                          <a:effectLst/>
                        </a:rPr>
                        <a:t>Selector</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Specificity Value</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Calculation</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8068981"/>
                  </a:ext>
                </a:extLst>
              </a:tr>
              <a:tr h="447592">
                <a:tc>
                  <a:txBody>
                    <a:bodyPr/>
                    <a:lstStyle/>
                    <a:p>
                      <a:pPr algn="l" fontAlgn="t"/>
                      <a:r>
                        <a:rPr lang="en-IN" sz="1700">
                          <a:effectLst/>
                        </a:rPr>
                        <a:t>p</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66437615"/>
                  </a:ext>
                </a:extLst>
              </a:tr>
              <a:tr h="447592">
                <a:tc>
                  <a:txBody>
                    <a:bodyPr/>
                    <a:lstStyle/>
                    <a:p>
                      <a:pPr algn="l" fontAlgn="t"/>
                      <a:r>
                        <a:rPr lang="en-IN" sz="1700">
                          <a:effectLst/>
                        </a:rPr>
                        <a:t>p.test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 + 10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77436688"/>
                  </a:ext>
                </a:extLst>
              </a:tr>
              <a:tr h="447592">
                <a:tc>
                  <a:txBody>
                    <a:bodyPr/>
                    <a:lstStyle/>
                    <a:p>
                      <a:pPr algn="l" fontAlgn="t"/>
                      <a:r>
                        <a:rPr lang="en-IN" sz="1700">
                          <a:effectLst/>
                        </a:rPr>
                        <a:t>p#demo</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101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 + 100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70503669"/>
                  </a:ext>
                </a:extLst>
              </a:tr>
              <a:tr h="712613">
                <a:tc>
                  <a:txBody>
                    <a:bodyPr/>
                    <a:lstStyle/>
                    <a:p>
                      <a:pPr algn="l" fontAlgn="t"/>
                      <a:r>
                        <a:rPr lang="en-IN" sz="1700">
                          <a:effectLst/>
                        </a:rPr>
                        <a:t>&lt;p style="color: pink;"&gt;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4252929"/>
                  </a:ext>
                </a:extLst>
              </a:tr>
              <a:tr h="447592">
                <a:tc>
                  <a:txBody>
                    <a:bodyPr/>
                    <a:lstStyle/>
                    <a:p>
                      <a:pPr algn="l" fontAlgn="t"/>
                      <a:r>
                        <a:rPr lang="en-IN" sz="1700">
                          <a:effectLst/>
                        </a:rPr>
                        <a:t>#demo</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71699471"/>
                  </a:ext>
                </a:extLst>
              </a:tr>
              <a:tr h="447592">
                <a:tc>
                  <a:txBody>
                    <a:bodyPr/>
                    <a:lstStyle/>
                    <a:p>
                      <a:pPr algn="l" fontAlgn="t"/>
                      <a:r>
                        <a:rPr lang="en-IN" sz="1700">
                          <a:effectLst/>
                        </a:rPr>
                        <a:t>.test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9373929"/>
                  </a:ext>
                </a:extLst>
              </a:tr>
              <a:tr h="447592">
                <a:tc>
                  <a:txBody>
                    <a:bodyPr/>
                    <a:lstStyle/>
                    <a:p>
                      <a:pPr algn="l" fontAlgn="t"/>
                      <a:r>
                        <a:rPr lang="en-IN" sz="1700">
                          <a:effectLst/>
                        </a:rPr>
                        <a:t>p.test1.test2</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21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 + 10 + 10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85805954"/>
                  </a:ext>
                </a:extLst>
              </a:tr>
              <a:tr h="447592">
                <a:tc>
                  <a:txBody>
                    <a:bodyPr/>
                    <a:lstStyle/>
                    <a:p>
                      <a:pPr algn="l" fontAlgn="t"/>
                      <a:r>
                        <a:rPr lang="en-IN" sz="1700">
                          <a:effectLst/>
                        </a:rPr>
                        <a:t>#navbar p#demo</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201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100 + 1 + 100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47633818"/>
                  </a:ext>
                </a:extLst>
              </a:tr>
              <a:tr h="447592">
                <a:tc>
                  <a:txBody>
                    <a:bodyPr/>
                    <a:lstStyle/>
                    <a:p>
                      <a:pPr algn="l" fontAlgn="t"/>
                      <a:r>
                        <a:rPr lang="en-IN" sz="1700">
                          <a:effectLst/>
                        </a:rPr>
                        <a: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a:effectLst/>
                        </a:rPr>
                        <a:t>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a:effectLst/>
                        </a:rPr>
                        <a:t>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835099161"/>
                  </a:ext>
                </a:extLst>
              </a:tr>
            </a:tbl>
          </a:graphicData>
        </a:graphic>
      </p:graphicFrame>
    </p:spTree>
    <p:extLst>
      <p:ext uri="{BB962C8B-B14F-4D97-AF65-F5344CB8AC3E}">
        <p14:creationId xmlns:p14="http://schemas.microsoft.com/office/powerpoint/2010/main" val="166769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8666D-237A-103B-8502-C60FB3C25E45}"/>
              </a:ext>
            </a:extLst>
          </p:cNvPr>
          <p:cNvSpPr>
            <a:spLocks noGrp="1"/>
          </p:cNvSpPr>
          <p:nvPr>
            <p:ph type="title"/>
          </p:nvPr>
        </p:nvSpPr>
        <p:spPr>
          <a:xfrm>
            <a:off x="1043631" y="873940"/>
            <a:ext cx="5052369" cy="1035781"/>
          </a:xfrm>
        </p:spPr>
        <p:txBody>
          <a:bodyPr anchor="ctr">
            <a:normAutofit/>
          </a:bodyPr>
          <a:lstStyle/>
          <a:p>
            <a:r>
              <a:rPr lang="en-US" sz="3600"/>
              <a:t>Important rule</a:t>
            </a:r>
          </a:p>
        </p:txBody>
      </p:sp>
      <p:sp>
        <p:nvSpPr>
          <p:cNvPr id="3" name="Content Placeholder 2">
            <a:extLst>
              <a:ext uri="{FF2B5EF4-FFF2-40B4-BE49-F238E27FC236}">
                <a16:creationId xmlns:a16="http://schemas.microsoft.com/office/drawing/2014/main" id="{BCF9975A-C94F-F05A-7545-8BFFF21B547A}"/>
              </a:ext>
            </a:extLst>
          </p:cNvPr>
          <p:cNvSpPr>
            <a:spLocks noGrp="1"/>
          </p:cNvSpPr>
          <p:nvPr>
            <p:ph idx="1"/>
          </p:nvPr>
        </p:nvSpPr>
        <p:spPr>
          <a:xfrm>
            <a:off x="1045029" y="2524721"/>
            <a:ext cx="4991629" cy="3677123"/>
          </a:xfrm>
        </p:spPr>
        <p:txBody>
          <a:bodyPr anchor="ctr">
            <a:normAutofit/>
          </a:bodyPr>
          <a:lstStyle/>
          <a:p>
            <a:pPr marL="0" indent="0">
              <a:buNone/>
            </a:pPr>
            <a:r>
              <a:rPr lang="en-IN" sz="1100" dirty="0"/>
              <a:t>!</a:t>
            </a:r>
            <a:r>
              <a:rPr lang="en-IN" sz="1100" dirty="0" err="1"/>
              <a:t>importat</a:t>
            </a:r>
            <a:r>
              <a:rPr lang="en-IN" sz="1100" dirty="0"/>
              <a:t> rule, it will override ALL previous styling rules for that specific property on that element</a:t>
            </a:r>
          </a:p>
          <a:p>
            <a:endParaRPr lang="en-IN" sz="1100" dirty="0"/>
          </a:p>
          <a:p>
            <a:pPr marL="0" indent="0">
              <a:buNone/>
            </a:pPr>
            <a:r>
              <a:rPr lang="en-US" sz="1100" dirty="0"/>
              <a:t>.</a:t>
            </a:r>
            <a:r>
              <a:rPr lang="en-US" sz="1100" dirty="0" err="1"/>
              <a:t>myclass</a:t>
            </a:r>
            <a:r>
              <a:rPr lang="en-US" sz="1100" dirty="0"/>
              <a:t> {</a:t>
            </a:r>
          </a:p>
          <a:p>
            <a:pPr marL="0" indent="0">
              <a:buNone/>
            </a:pPr>
            <a:r>
              <a:rPr lang="en-US" sz="1100" dirty="0"/>
              <a:t>  background-color: gray;</a:t>
            </a:r>
          </a:p>
          <a:p>
            <a:pPr marL="0" indent="0">
              <a:buNone/>
            </a:pPr>
            <a:r>
              <a:rPr lang="en-US" sz="1100" dirty="0"/>
              <a:t>}</a:t>
            </a:r>
          </a:p>
          <a:p>
            <a:pPr marL="0" indent="0">
              <a:buNone/>
            </a:pPr>
            <a:endParaRPr lang="en-US" sz="1100" dirty="0"/>
          </a:p>
          <a:p>
            <a:pPr marL="0" indent="0">
              <a:buNone/>
            </a:pPr>
            <a:r>
              <a:rPr lang="en-US" sz="1100" dirty="0"/>
              <a:t>p {</a:t>
            </a:r>
          </a:p>
          <a:p>
            <a:pPr marL="0" indent="0">
              <a:buNone/>
            </a:pPr>
            <a:r>
              <a:rPr lang="en-US" sz="1100" dirty="0"/>
              <a:t>  background-color: red !important;</a:t>
            </a:r>
          </a:p>
          <a:p>
            <a:pPr marL="0" indent="0">
              <a:buNone/>
            </a:pPr>
            <a:r>
              <a:rPr lang="en-US" sz="1100" dirty="0"/>
              <a:t>}</a:t>
            </a:r>
          </a:p>
          <a:p>
            <a:pPr marL="0" indent="0">
              <a:buNone/>
            </a:pPr>
            <a:endParaRPr lang="en-US" sz="1100" dirty="0"/>
          </a:p>
          <a:p>
            <a:pPr marL="0" indent="0">
              <a:buNone/>
            </a:pPr>
            <a:r>
              <a:rPr lang="en-US" sz="1100" dirty="0"/>
              <a:t>&lt;p&gt;This is some text in a paragraph.&lt;/p&gt;</a:t>
            </a:r>
          </a:p>
          <a:p>
            <a:pPr marL="0" indent="0">
              <a:buNone/>
            </a:pPr>
            <a:r>
              <a:rPr lang="en-US" sz="1100" dirty="0"/>
              <a:t>&lt;p class="</a:t>
            </a:r>
            <a:r>
              <a:rPr lang="en-US" sz="1100" dirty="0" err="1"/>
              <a:t>myclass</a:t>
            </a:r>
            <a:r>
              <a:rPr lang="en-US" sz="1100" dirty="0"/>
              <a:t>"&gt;This is some text in a paragraph.&lt;/p&gt;</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8D47FD5-6BD5-489A-4625-E5AD8084442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670884" y="2524722"/>
            <a:ext cx="4482861" cy="1182536"/>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33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8AE3E-D1A9-4A54-156B-68C042D367EB}"/>
              </a:ext>
            </a:extLst>
          </p:cNvPr>
          <p:cNvSpPr>
            <a:spLocks noGrp="1"/>
          </p:cNvSpPr>
          <p:nvPr>
            <p:ph type="title"/>
          </p:nvPr>
        </p:nvSpPr>
        <p:spPr>
          <a:xfrm>
            <a:off x="1043631" y="809898"/>
            <a:ext cx="9942716" cy="1554480"/>
          </a:xfrm>
        </p:spPr>
        <p:txBody>
          <a:bodyPr anchor="ctr">
            <a:normAutofit/>
          </a:bodyPr>
          <a:lstStyle/>
          <a:p>
            <a:r>
              <a:rPr lang="en-US" sz="4800"/>
              <a:t>Inheritance</a:t>
            </a:r>
          </a:p>
        </p:txBody>
      </p:sp>
      <p:sp>
        <p:nvSpPr>
          <p:cNvPr id="22" name="Content Placeholder 2">
            <a:extLst>
              <a:ext uri="{FF2B5EF4-FFF2-40B4-BE49-F238E27FC236}">
                <a16:creationId xmlns:a16="http://schemas.microsoft.com/office/drawing/2014/main" id="{B029CA7C-8EC4-FB46-9736-C65E4F64B6D1}"/>
              </a:ext>
            </a:extLst>
          </p:cNvPr>
          <p:cNvSpPr>
            <a:spLocks noGrp="1"/>
          </p:cNvSpPr>
          <p:nvPr>
            <p:ph idx="1"/>
          </p:nvPr>
        </p:nvSpPr>
        <p:spPr>
          <a:xfrm>
            <a:off x="1045028" y="3017522"/>
            <a:ext cx="9941319" cy="3124658"/>
          </a:xfrm>
        </p:spPr>
        <p:txBody>
          <a:bodyPr anchor="ctr">
            <a:normAutofit/>
          </a:bodyPr>
          <a:lstStyle/>
          <a:p>
            <a:pPr marL="0" indent="0">
              <a:buNone/>
            </a:pPr>
            <a:r>
              <a:rPr lang="en-IN" sz="2400"/>
              <a:t>Some CSS property values set on parent elements are inherited by their child elements, and some aren’t, For example,</a:t>
            </a:r>
          </a:p>
          <a:p>
            <a:r>
              <a:rPr lang="en-IN" sz="2400"/>
              <a:t> if you set a color and font-family on an element, every element inside it will also be styled with that color and font, unless you've applied different color and font values directly to them.</a:t>
            </a:r>
          </a:p>
          <a:p>
            <a:r>
              <a:rPr lang="en-IN" sz="2400"/>
              <a:t>if you set a </a:t>
            </a:r>
            <a:r>
              <a:rPr lang="en-IN" sz="2400" u="sng">
                <a:hlinkClick r:id="rId2"/>
              </a:rPr>
              <a:t>width</a:t>
            </a:r>
            <a:r>
              <a:rPr lang="en-IN" sz="2400"/>
              <a:t> of 50% on an element, all of its descendants do not get a width of 50% of their parent's width. Properties like margins, padding, and borders do not inherit. </a:t>
            </a:r>
          </a:p>
          <a:p>
            <a:endParaRPr lang="en-IN" sz="2400"/>
          </a:p>
          <a:p>
            <a:pPr marL="0" indent="0">
              <a:buNone/>
            </a:pPr>
            <a:endParaRPr lang="en-IN" sz="2400"/>
          </a:p>
          <a:p>
            <a:endParaRPr lang="en-IN"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14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F0640F-3E4F-49B9-6B8C-741627644FE8}"/>
              </a:ext>
            </a:extLst>
          </p:cNvPr>
          <p:cNvSpPr>
            <a:spLocks noGrp="1"/>
          </p:cNvSpPr>
          <p:nvPr>
            <p:ph type="title"/>
          </p:nvPr>
        </p:nvSpPr>
        <p:spPr>
          <a:xfrm>
            <a:off x="804672" y="1412489"/>
            <a:ext cx="2871095" cy="2156621"/>
          </a:xfrm>
        </p:spPr>
        <p:txBody>
          <a:bodyPr anchor="t">
            <a:normAutofit/>
          </a:bodyPr>
          <a:lstStyle/>
          <a:p>
            <a:r>
              <a:rPr lang="en-US" sz="3600" b="1">
                <a:solidFill>
                  <a:srgbClr val="FFFFFF"/>
                </a:solidFill>
              </a:rPr>
              <a:t>Different ways to style HTML element</a:t>
            </a:r>
            <a:br>
              <a:rPr lang="en-US" sz="3600" b="1">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4C7799C8-5B54-3340-6818-B114AC62A6CD}"/>
              </a:ext>
            </a:extLst>
          </p:cNvPr>
          <p:cNvSpPr>
            <a:spLocks noGrp="1"/>
          </p:cNvSpPr>
          <p:nvPr>
            <p:ph sz="half" idx="1"/>
          </p:nvPr>
        </p:nvSpPr>
        <p:spPr>
          <a:xfrm>
            <a:off x="5198993" y="1412489"/>
            <a:ext cx="2926080" cy="4363844"/>
          </a:xfrm>
        </p:spPr>
        <p:txBody>
          <a:bodyPr>
            <a:normAutofit/>
          </a:bodyPr>
          <a:lstStyle/>
          <a:p>
            <a:pPr fontAlgn="base"/>
            <a:r>
              <a:rPr lang="en-IN" sz="1300" b="1"/>
              <a:t>Inline</a:t>
            </a:r>
            <a:r>
              <a:rPr lang="en-IN" sz="1300"/>
              <a:t> - Using the style attribute inside HTML elements</a:t>
            </a:r>
          </a:p>
          <a:p>
            <a:pPr marL="458340" lvl="1" indent="0" fontAlgn="base">
              <a:buNone/>
            </a:pPr>
            <a:r>
              <a:rPr lang="en-IN" sz="1300"/>
              <a:t>e.g &lt;p style="color:red;"&gt;foo&lt;/p&gt;</a:t>
            </a:r>
          </a:p>
          <a:p>
            <a:pPr fontAlgn="base"/>
            <a:r>
              <a:rPr lang="en-IN" sz="1300" b="1"/>
              <a:t>Internal</a:t>
            </a:r>
            <a:r>
              <a:rPr lang="en-IN" sz="1300"/>
              <a:t> - Using a &lt;style&gt; element in the &lt;head&gt; section</a:t>
            </a:r>
          </a:p>
          <a:p>
            <a:pPr marL="0" indent="0" fontAlgn="base">
              <a:buNone/>
            </a:pPr>
            <a:r>
              <a:rPr lang="en-IN" sz="1300"/>
              <a:t>       e.g</a:t>
            </a:r>
          </a:p>
          <a:p>
            <a:pPr marL="802095" lvl="2" indent="0" fontAlgn="base">
              <a:buNone/>
            </a:pPr>
            <a:r>
              <a:rPr lang="en-IN" sz="1300"/>
              <a:t>&lt;html&gt;</a:t>
            </a:r>
          </a:p>
          <a:p>
            <a:pPr marL="802095" lvl="2" indent="0" fontAlgn="base">
              <a:buNone/>
            </a:pPr>
            <a:r>
              <a:rPr lang="en-IN" sz="1300"/>
              <a:t>&lt;head&gt;</a:t>
            </a:r>
          </a:p>
          <a:p>
            <a:pPr marL="802095" lvl="2" indent="0" fontAlgn="base">
              <a:buNone/>
            </a:pPr>
            <a:r>
              <a:rPr lang="en-IN" sz="1300"/>
              <a:t>	&lt;style&gt;</a:t>
            </a:r>
            <a:br>
              <a:rPr lang="en-IN" sz="1300"/>
            </a:br>
            <a:r>
              <a:rPr lang="en-IN" sz="1300"/>
              <a:t>	     p    {color: red;}</a:t>
            </a:r>
            <a:br>
              <a:rPr lang="en-IN" sz="1300"/>
            </a:br>
            <a:r>
              <a:rPr lang="en-IN" sz="1300"/>
              <a:t>   &lt;/style&gt;</a:t>
            </a:r>
          </a:p>
          <a:p>
            <a:pPr marL="802095" lvl="2" indent="0" fontAlgn="base">
              <a:buNone/>
            </a:pPr>
            <a:br>
              <a:rPr lang="en-IN" sz="1300"/>
            </a:br>
            <a:r>
              <a:rPr lang="en-IN" sz="1300"/>
              <a:t>&lt;/head&gt;</a:t>
            </a:r>
            <a:br>
              <a:rPr lang="en-IN" sz="1300"/>
            </a:br>
            <a:r>
              <a:rPr lang="en-IN" sz="1300"/>
              <a:t>&lt;body&gt;</a:t>
            </a:r>
            <a:br>
              <a:rPr lang="en-IN" sz="1300"/>
            </a:br>
            <a:r>
              <a:rPr lang="en-IN" sz="1300"/>
              <a:t>	&lt;p&gt;This is a paragraph.&lt;/p&gt;</a:t>
            </a:r>
            <a:br>
              <a:rPr lang="en-IN" sz="1300"/>
            </a:br>
            <a:br>
              <a:rPr lang="en-IN" sz="1300"/>
            </a:br>
            <a:r>
              <a:rPr lang="en-IN" sz="1300"/>
              <a:t>&lt;/body&gt;</a:t>
            </a:r>
            <a:br>
              <a:rPr lang="en-IN" sz="1300"/>
            </a:br>
            <a:r>
              <a:rPr lang="en-IN" sz="1300"/>
              <a:t>&lt;/html&gt;</a:t>
            </a:r>
          </a:p>
          <a:p>
            <a:endParaRPr lang="en-US" sz="1300"/>
          </a:p>
        </p:txBody>
      </p:sp>
      <p:sp>
        <p:nvSpPr>
          <p:cNvPr id="4" name="Content Placeholder 3">
            <a:extLst>
              <a:ext uri="{FF2B5EF4-FFF2-40B4-BE49-F238E27FC236}">
                <a16:creationId xmlns:a16="http://schemas.microsoft.com/office/drawing/2014/main" id="{2EEB6C3D-EC2B-9226-09E2-13C7F2E7CB66}"/>
              </a:ext>
            </a:extLst>
          </p:cNvPr>
          <p:cNvSpPr>
            <a:spLocks noGrp="1"/>
          </p:cNvSpPr>
          <p:nvPr>
            <p:ph sz="half" idx="2"/>
          </p:nvPr>
        </p:nvSpPr>
        <p:spPr>
          <a:xfrm>
            <a:off x="8451604" y="1412489"/>
            <a:ext cx="2926080" cy="4363844"/>
          </a:xfrm>
        </p:spPr>
        <p:txBody>
          <a:bodyPr>
            <a:normAutofit/>
          </a:bodyPr>
          <a:lstStyle/>
          <a:p>
            <a:pPr fontAlgn="base"/>
            <a:r>
              <a:rPr lang="en-IN" sz="1700" b="1"/>
              <a:t>External - </a:t>
            </a:r>
            <a:r>
              <a:rPr lang="en-IN" sz="1700"/>
              <a:t>Using a &lt;link&gt; element to link to an external CSS file</a:t>
            </a:r>
          </a:p>
          <a:p>
            <a:pPr marL="0" indent="0">
              <a:buNone/>
            </a:pPr>
            <a:r>
              <a:rPr lang="en-IN" sz="1700"/>
              <a:t>      e.g</a:t>
            </a:r>
          </a:p>
          <a:p>
            <a:pPr marL="0" indent="0">
              <a:buNone/>
            </a:pPr>
            <a:r>
              <a:rPr lang="en-IN" sz="1700"/>
              <a:t>          &lt;!DOCTYPE html&gt;</a:t>
            </a:r>
            <a:br>
              <a:rPr lang="en-IN" sz="1700"/>
            </a:br>
            <a:r>
              <a:rPr lang="en-IN" sz="1700"/>
              <a:t>          &lt;html&gt;</a:t>
            </a:r>
            <a:br>
              <a:rPr lang="en-IN" sz="1700"/>
            </a:br>
            <a:r>
              <a:rPr lang="en-IN" sz="1700"/>
              <a:t>          &lt;head&gt;</a:t>
            </a:r>
            <a:br>
              <a:rPr lang="en-IN" sz="1700"/>
            </a:br>
            <a:r>
              <a:rPr lang="en-IN" sz="1700"/>
              <a:t>                &lt;link rel="stylesheet" href="styles.css"&gt;</a:t>
            </a:r>
            <a:br>
              <a:rPr lang="en-IN" sz="1700"/>
            </a:br>
            <a:r>
              <a:rPr lang="en-IN" sz="1700"/>
              <a:t>          &lt;/head&gt;</a:t>
            </a:r>
            <a:br>
              <a:rPr lang="en-IN" sz="1700"/>
            </a:br>
            <a:r>
              <a:rPr lang="en-IN" sz="1700"/>
              <a:t>          &lt;body&gt;</a:t>
            </a:r>
            <a:br>
              <a:rPr lang="en-IN" sz="1700"/>
            </a:br>
            <a:r>
              <a:rPr lang="en-IN" sz="1700"/>
              <a:t>                 &lt;p&gt;This is a paragraph.&lt;/p&gt;</a:t>
            </a:r>
          </a:p>
          <a:p>
            <a:pPr marL="0" indent="0">
              <a:buNone/>
            </a:pPr>
            <a:r>
              <a:rPr lang="en-IN" sz="1700"/>
              <a:t>          &lt;/body&gt;</a:t>
            </a:r>
            <a:br>
              <a:rPr lang="en-IN" sz="1700"/>
            </a:br>
            <a:r>
              <a:rPr lang="en-IN" sz="1700"/>
              <a:t>          &lt;/html&gt;</a:t>
            </a:r>
            <a:endParaRPr lang="en-US" sz="1700"/>
          </a:p>
        </p:txBody>
      </p:sp>
    </p:spTree>
    <p:extLst>
      <p:ext uri="{BB962C8B-B14F-4D97-AF65-F5344CB8AC3E}">
        <p14:creationId xmlns:p14="http://schemas.microsoft.com/office/powerpoint/2010/main" val="366681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B42E6-8445-64E6-3AF7-47D595E02DB8}"/>
              </a:ext>
            </a:extLst>
          </p:cNvPr>
          <p:cNvSpPr>
            <a:spLocks noGrp="1"/>
          </p:cNvSpPr>
          <p:nvPr>
            <p:ph type="title"/>
          </p:nvPr>
        </p:nvSpPr>
        <p:spPr>
          <a:xfrm>
            <a:off x="1043631" y="809898"/>
            <a:ext cx="9942716" cy="1554480"/>
          </a:xfrm>
        </p:spPr>
        <p:txBody>
          <a:bodyPr anchor="ctr">
            <a:normAutofit/>
          </a:bodyPr>
          <a:lstStyle/>
          <a:p>
            <a:r>
              <a:rPr lang="en-US" sz="4800"/>
              <a:t>Controlling inheritance</a:t>
            </a:r>
          </a:p>
        </p:txBody>
      </p:sp>
      <p:sp>
        <p:nvSpPr>
          <p:cNvPr id="3" name="Content Placeholder 2">
            <a:extLst>
              <a:ext uri="{FF2B5EF4-FFF2-40B4-BE49-F238E27FC236}">
                <a16:creationId xmlns:a16="http://schemas.microsoft.com/office/drawing/2014/main" id="{C62F1BBE-FBBE-0792-5AA9-6318AC149CC6}"/>
              </a:ext>
            </a:extLst>
          </p:cNvPr>
          <p:cNvSpPr>
            <a:spLocks noGrp="1"/>
          </p:cNvSpPr>
          <p:nvPr>
            <p:ph idx="1"/>
          </p:nvPr>
        </p:nvSpPr>
        <p:spPr>
          <a:xfrm>
            <a:off x="1045028" y="3017522"/>
            <a:ext cx="9941319" cy="3124658"/>
          </a:xfrm>
        </p:spPr>
        <p:txBody>
          <a:bodyPr anchor="ctr">
            <a:normAutofit/>
          </a:bodyPr>
          <a:lstStyle/>
          <a:p>
            <a:pPr marL="0" indent="0">
              <a:buNone/>
            </a:pPr>
            <a:r>
              <a:rPr lang="en-IN" sz="1700"/>
              <a:t>Every CSS property accepts these values.</a:t>
            </a:r>
          </a:p>
          <a:p>
            <a:r>
              <a:rPr lang="en-IN" sz="1700" u="sng">
                <a:hlinkClick r:id="rId2"/>
              </a:rPr>
              <a:t>Inherit</a:t>
            </a:r>
            <a:r>
              <a:rPr lang="en-IN" sz="1700" u="sng"/>
              <a:t> </a:t>
            </a:r>
            <a:r>
              <a:rPr lang="en-IN" sz="1700"/>
              <a:t>Sets the property value applied to a selected element to be the same as that of its parent element. Effectively, this "turns on inheritance".</a:t>
            </a:r>
          </a:p>
          <a:p>
            <a:r>
              <a:rPr lang="en-IN" sz="1700" u="sng">
                <a:hlinkClick r:id="rId3"/>
              </a:rPr>
              <a:t>Initial</a:t>
            </a:r>
            <a:r>
              <a:rPr lang="en-IN" sz="1700" u="sng"/>
              <a:t> </a:t>
            </a:r>
            <a:r>
              <a:rPr lang="en-IN" sz="1700"/>
              <a:t>Sets the property value applied to a selected element to the </a:t>
            </a:r>
            <a:r>
              <a:rPr lang="en-IN" sz="1700" u="sng">
                <a:hlinkClick r:id="rId4"/>
              </a:rPr>
              <a:t>initial value</a:t>
            </a:r>
            <a:r>
              <a:rPr lang="en-IN" sz="1700"/>
              <a:t> of that property.</a:t>
            </a:r>
          </a:p>
          <a:p>
            <a:r>
              <a:rPr lang="en-IN" sz="1700" u="sng">
                <a:hlinkClick r:id="rId5"/>
              </a:rPr>
              <a:t>Revert</a:t>
            </a:r>
            <a:r>
              <a:rPr lang="en-IN" sz="1700" u="sng"/>
              <a:t> </a:t>
            </a:r>
            <a:r>
              <a:rPr lang="en-IN" sz="1700"/>
              <a:t>Resets the property value applied to a selected element to the browser's default styling rather than the defaults applied to that property. This value acts like </a:t>
            </a:r>
            <a:r>
              <a:rPr lang="en-IN" sz="1700" u="sng">
                <a:hlinkClick r:id="rId6"/>
              </a:rPr>
              <a:t>unset</a:t>
            </a:r>
            <a:r>
              <a:rPr lang="en-IN" sz="1700"/>
              <a:t> in many cases.</a:t>
            </a:r>
          </a:p>
          <a:p>
            <a:r>
              <a:rPr lang="en-IN" sz="1700" u="sng">
                <a:hlinkClick r:id="rId7"/>
              </a:rPr>
              <a:t>revert-layer</a:t>
            </a:r>
            <a:r>
              <a:rPr lang="en-IN" sz="1700" u="sng"/>
              <a:t> </a:t>
            </a:r>
            <a:r>
              <a:rPr lang="en-IN" sz="1700"/>
              <a:t>Resets the property value applied to a selected element to the value established in a previous </a:t>
            </a:r>
            <a:r>
              <a:rPr lang="en-IN" sz="1700" u="sng">
                <a:hlinkClick r:id="rId8"/>
              </a:rPr>
              <a:t>cascade layer</a:t>
            </a:r>
            <a:r>
              <a:rPr lang="en-IN" sz="1700"/>
              <a:t>.</a:t>
            </a:r>
          </a:p>
          <a:p>
            <a:r>
              <a:rPr lang="en-IN" sz="1700" u="sng">
                <a:hlinkClick r:id="rId6"/>
              </a:rPr>
              <a:t>Unset</a:t>
            </a:r>
            <a:r>
              <a:rPr lang="en-IN" sz="1700" u="sng"/>
              <a:t> </a:t>
            </a:r>
            <a:r>
              <a:rPr lang="en-IN" sz="1700"/>
              <a:t>Resets the property to its natural value, which means that if the property is naturally inherited it acts like inherit, otherwise it acts like initial.</a:t>
            </a:r>
          </a:p>
          <a:p>
            <a:endParaRPr lang="en-US"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575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49E35-CE41-CEC8-221D-B7862499E2D3}"/>
              </a:ext>
            </a:extLst>
          </p:cNvPr>
          <p:cNvSpPr>
            <a:spLocks noGrp="1"/>
          </p:cNvSpPr>
          <p:nvPr>
            <p:ph type="title"/>
          </p:nvPr>
        </p:nvSpPr>
        <p:spPr>
          <a:xfrm>
            <a:off x="609602" y="457200"/>
            <a:ext cx="10769600" cy="557408"/>
          </a:xfrm>
        </p:spPr>
        <p:txBody>
          <a:bodyPr>
            <a:normAutofit fontScale="90000"/>
          </a:bodyPr>
          <a:lstStyle/>
          <a:p>
            <a:r>
              <a:rPr lang="en-US" dirty="0"/>
              <a:t>Controlling inheritance</a:t>
            </a:r>
          </a:p>
        </p:txBody>
      </p:sp>
      <p:sp>
        <p:nvSpPr>
          <p:cNvPr id="3" name="Content Placeholder 2">
            <a:extLst>
              <a:ext uri="{FF2B5EF4-FFF2-40B4-BE49-F238E27FC236}">
                <a16:creationId xmlns:a16="http://schemas.microsoft.com/office/drawing/2014/main" id="{EE8C5D9D-E4BB-82DC-4314-F82C2698C78D}"/>
              </a:ext>
            </a:extLst>
          </p:cNvPr>
          <p:cNvSpPr>
            <a:spLocks noGrp="1"/>
          </p:cNvSpPr>
          <p:nvPr>
            <p:ph sz="half" idx="1"/>
          </p:nvPr>
        </p:nvSpPr>
        <p:spPr/>
        <p:txBody>
          <a:bodyPr/>
          <a:lstStyle/>
          <a:p>
            <a:pPr marL="0" indent="0">
              <a:buNone/>
            </a:pPr>
            <a:r>
              <a:rPr lang="en-US" sz="1600" dirty="0"/>
              <a:t>&lt;</a:t>
            </a:r>
            <a:r>
              <a:rPr lang="en-US" sz="1600" dirty="0" err="1"/>
              <a:t>ul</a:t>
            </a:r>
            <a:r>
              <a:rPr lang="en-US" sz="1600" dirty="0"/>
              <a:t>&gt;</a:t>
            </a:r>
          </a:p>
          <a:p>
            <a:pPr marL="0" indent="0">
              <a:buNone/>
            </a:pPr>
            <a:r>
              <a:rPr lang="en-US" sz="1600" dirty="0"/>
              <a:t>    &lt;li&gt;Default &lt;a </a:t>
            </a:r>
            <a:r>
              <a:rPr lang="en-US" sz="1600" dirty="0" err="1"/>
              <a:t>href</a:t>
            </a:r>
            <a:r>
              <a:rPr lang="en-US" sz="1600" dirty="0"/>
              <a:t>="#"&gt;link&lt;/a&gt; color&lt;/li&gt;</a:t>
            </a:r>
          </a:p>
          <a:p>
            <a:pPr marL="0" indent="0">
              <a:buNone/>
            </a:pPr>
            <a:r>
              <a:rPr lang="en-US" sz="1600" dirty="0"/>
              <a:t>    &lt;li class="my-class-1"&gt;Inherit the &lt;a </a:t>
            </a:r>
            <a:r>
              <a:rPr lang="en-US" sz="1600" dirty="0" err="1"/>
              <a:t>href</a:t>
            </a:r>
            <a:r>
              <a:rPr lang="en-US" sz="1600" dirty="0"/>
              <a:t>="#"&gt;link&lt;/a&gt; color&lt;/li&gt;</a:t>
            </a:r>
          </a:p>
          <a:p>
            <a:pPr marL="0" indent="0">
              <a:buNone/>
            </a:pPr>
            <a:r>
              <a:rPr lang="en-US" sz="1600" dirty="0"/>
              <a:t>    &lt;li class="my-class-2"&gt;Reset the &lt;a </a:t>
            </a:r>
            <a:r>
              <a:rPr lang="en-US" sz="1600" dirty="0" err="1"/>
              <a:t>href</a:t>
            </a:r>
            <a:r>
              <a:rPr lang="en-US" sz="1600" dirty="0"/>
              <a:t>="#"&gt;link&lt;/a&gt; color&lt;/li&gt;</a:t>
            </a:r>
          </a:p>
          <a:p>
            <a:pPr marL="0" indent="0">
              <a:buNone/>
            </a:pPr>
            <a:r>
              <a:rPr lang="en-US" sz="1600" dirty="0"/>
              <a:t>    &lt;li class="my-class-3"&gt;Unset the &lt;a </a:t>
            </a:r>
            <a:r>
              <a:rPr lang="en-US" sz="1600" dirty="0" err="1"/>
              <a:t>href</a:t>
            </a:r>
            <a:r>
              <a:rPr lang="en-US" sz="1600" dirty="0"/>
              <a:t>="#"&gt;link&lt;/a&gt; color&lt;/li&gt;</a:t>
            </a:r>
          </a:p>
          <a:p>
            <a:pPr marL="0" indent="0">
              <a:buNone/>
            </a:pPr>
            <a:r>
              <a:rPr lang="en-US" sz="1600" dirty="0"/>
              <a:t>&lt;/</a:t>
            </a:r>
            <a:r>
              <a:rPr lang="en-US" sz="1600" dirty="0" err="1"/>
              <a:t>ul</a:t>
            </a:r>
            <a:r>
              <a:rPr lang="en-US" sz="1600" dirty="0"/>
              <a:t>&gt;</a:t>
            </a:r>
          </a:p>
          <a:p>
            <a:pPr marL="0" indent="0">
              <a:buNone/>
            </a:pPr>
            <a:endParaRPr lang="en-US" dirty="0"/>
          </a:p>
        </p:txBody>
      </p:sp>
      <p:sp>
        <p:nvSpPr>
          <p:cNvPr id="5" name="Content Placeholder 4">
            <a:extLst>
              <a:ext uri="{FF2B5EF4-FFF2-40B4-BE49-F238E27FC236}">
                <a16:creationId xmlns:a16="http://schemas.microsoft.com/office/drawing/2014/main" id="{A5A76784-D5A6-6646-C287-33E75863001F}"/>
              </a:ext>
            </a:extLst>
          </p:cNvPr>
          <p:cNvSpPr>
            <a:spLocks noGrp="1"/>
          </p:cNvSpPr>
          <p:nvPr>
            <p:ph sz="half" idx="2"/>
          </p:nvPr>
        </p:nvSpPr>
        <p:spPr>
          <a:xfrm>
            <a:off x="5812108" y="1528764"/>
            <a:ext cx="2046017" cy="4648199"/>
          </a:xfrm>
        </p:spPr>
        <p:txBody>
          <a:bodyPr/>
          <a:lstStyle/>
          <a:p>
            <a:pPr marL="0" indent="0">
              <a:buNone/>
            </a:pPr>
            <a:r>
              <a:rPr lang="en-US" sz="1600" dirty="0"/>
              <a:t>body {</a:t>
            </a:r>
          </a:p>
          <a:p>
            <a:pPr marL="0" indent="0">
              <a:buNone/>
            </a:pPr>
            <a:r>
              <a:rPr lang="en-US" sz="1600" dirty="0"/>
              <a:t>    color: green;</a:t>
            </a:r>
          </a:p>
          <a:p>
            <a:pPr marL="0" indent="0">
              <a:buNone/>
            </a:pPr>
            <a:r>
              <a:rPr lang="en-US" sz="1600" dirty="0"/>
              <a:t>}      </a:t>
            </a:r>
          </a:p>
          <a:p>
            <a:pPr marL="0" indent="0">
              <a:buNone/>
            </a:pPr>
            <a:r>
              <a:rPr lang="en-US" sz="1600" dirty="0"/>
              <a:t>.my-class-1 a {</a:t>
            </a:r>
          </a:p>
          <a:p>
            <a:pPr marL="0" indent="0">
              <a:buNone/>
            </a:pPr>
            <a:r>
              <a:rPr lang="en-US" sz="1600" dirty="0"/>
              <a:t>    color: inherit;</a:t>
            </a:r>
          </a:p>
          <a:p>
            <a:pPr marL="0" indent="0">
              <a:buNone/>
            </a:pPr>
            <a:r>
              <a:rPr lang="en-US" sz="1600" dirty="0"/>
              <a:t>}      </a:t>
            </a:r>
          </a:p>
          <a:p>
            <a:pPr marL="0" indent="0">
              <a:buNone/>
            </a:pPr>
            <a:r>
              <a:rPr lang="en-US" sz="1600" dirty="0"/>
              <a:t>.my-class-2 a {</a:t>
            </a:r>
          </a:p>
          <a:p>
            <a:pPr marL="0" indent="0">
              <a:buNone/>
            </a:pPr>
            <a:r>
              <a:rPr lang="en-US" sz="1600" dirty="0"/>
              <a:t>    color: initial;</a:t>
            </a:r>
          </a:p>
          <a:p>
            <a:pPr marL="0" indent="0">
              <a:buNone/>
            </a:pPr>
            <a:r>
              <a:rPr lang="en-US" sz="1600" dirty="0"/>
              <a:t>}         </a:t>
            </a:r>
          </a:p>
          <a:p>
            <a:pPr marL="0" indent="0">
              <a:buNone/>
            </a:pPr>
            <a:r>
              <a:rPr lang="en-US" sz="1600" dirty="0"/>
              <a:t>.my-class-3 a {</a:t>
            </a:r>
          </a:p>
          <a:p>
            <a:pPr marL="0" indent="0">
              <a:buNone/>
            </a:pPr>
            <a:r>
              <a:rPr lang="en-US" sz="1600" dirty="0"/>
              <a:t>    color: unset;</a:t>
            </a:r>
          </a:p>
          <a:p>
            <a:pPr marL="0" indent="0">
              <a:buNone/>
            </a:pPr>
            <a:r>
              <a:rPr lang="en-US" sz="1600"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AD629D9-54A2-6BCB-E12D-2C1C510D3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8" y="1691014"/>
            <a:ext cx="4442852" cy="2233285"/>
          </a:xfrm>
          <a:prstGeom prst="rect">
            <a:avLst/>
          </a:prstGeom>
        </p:spPr>
      </p:pic>
    </p:spTree>
    <p:extLst>
      <p:ext uri="{BB962C8B-B14F-4D97-AF65-F5344CB8AC3E}">
        <p14:creationId xmlns:p14="http://schemas.microsoft.com/office/powerpoint/2010/main" val="2279579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511F5-A1CC-C7CF-5421-3536706442F3}"/>
              </a:ext>
            </a:extLst>
          </p:cNvPr>
          <p:cNvSpPr>
            <a:spLocks noGrp="1"/>
          </p:cNvSpPr>
          <p:nvPr>
            <p:ph type="title"/>
          </p:nvPr>
        </p:nvSpPr>
        <p:spPr>
          <a:xfrm>
            <a:off x="1043631" y="809898"/>
            <a:ext cx="9942716" cy="1554480"/>
          </a:xfrm>
        </p:spPr>
        <p:txBody>
          <a:bodyPr anchor="ctr">
            <a:normAutofit/>
          </a:bodyPr>
          <a:lstStyle/>
          <a:p>
            <a:r>
              <a:rPr lang="en-US" sz="4800"/>
              <a:t>Future reads and references</a:t>
            </a:r>
          </a:p>
        </p:txBody>
      </p:sp>
      <p:sp>
        <p:nvSpPr>
          <p:cNvPr id="5" name="Content Placeholder 4">
            <a:extLst>
              <a:ext uri="{FF2B5EF4-FFF2-40B4-BE49-F238E27FC236}">
                <a16:creationId xmlns:a16="http://schemas.microsoft.com/office/drawing/2014/main" id="{9E6CD61F-2238-E4D7-8BB5-AC2A8EA10D77}"/>
              </a:ext>
            </a:extLst>
          </p:cNvPr>
          <p:cNvSpPr>
            <a:spLocks noGrp="1"/>
          </p:cNvSpPr>
          <p:nvPr>
            <p:ph idx="1"/>
          </p:nvPr>
        </p:nvSpPr>
        <p:spPr>
          <a:xfrm>
            <a:off x="1043631" y="2704014"/>
            <a:ext cx="9941319" cy="3124658"/>
          </a:xfrm>
        </p:spPr>
        <p:txBody>
          <a:bodyPr anchor="ctr">
            <a:normAutofit/>
          </a:bodyPr>
          <a:lstStyle/>
          <a:p>
            <a:r>
              <a:rPr lang="en-IN" sz="2400" dirty="0">
                <a:hlinkClick r:id="rId2" tooltip="https://developer.mozilla.org/en-us/docs/learn/css"/>
              </a:rPr>
              <a:t>https://developer.mozilla.org/en-US/docs/Learn/CSS</a:t>
            </a:r>
            <a:r>
              <a:rPr lang="en-IN" sz="2400" dirty="0"/>
              <a:t> </a:t>
            </a:r>
            <a:r>
              <a:rPr lang="en-IN" sz="2400" dirty="0">
                <a:hlinkClick r:id="rId3" tooltip="https://web.dev/learn/css/"/>
              </a:rPr>
              <a:t>https://web.dev/learn/css/</a:t>
            </a:r>
            <a:r>
              <a:rPr lang="en-IN" sz="2400" dirty="0"/>
              <a:t> </a:t>
            </a:r>
            <a:r>
              <a:rPr lang="en-IN" sz="2400" dirty="0">
                <a:hlinkClick r:id="rId4" tooltip="https://www.w3.org/tr/css-2021/#w3c-process"/>
              </a:rPr>
              <a:t>https://www.w3.org/TR/css-2021/#w3c-process</a:t>
            </a:r>
            <a:r>
              <a:rPr lang="en-IN" sz="2400" dirty="0"/>
              <a:t> </a:t>
            </a:r>
            <a:r>
              <a:rPr lang="en-IN" sz="2400" dirty="0">
                <a:hlinkClick r:id="rId5" tooltip="https://www.smashingmagazine.com/2019/01/how-to-learn-css/"/>
              </a:rPr>
              <a:t>https://www.smashingmagazine.com/2019/01/how-to-learn-css/</a:t>
            </a:r>
            <a:r>
              <a:rPr lang="en-IN" sz="2400" dirty="0"/>
              <a:t> </a:t>
            </a:r>
          </a:p>
          <a:p>
            <a:r>
              <a:rPr lang="en-IN" sz="2400" dirty="0"/>
              <a:t>YT: </a:t>
            </a:r>
            <a:r>
              <a:rPr lang="en-IN" sz="2400" dirty="0">
                <a:hlinkClick r:id="rId6" tooltip="https://www.youtube.com/c/layoutland/playlists"/>
              </a:rPr>
              <a:t>https://www.youtube.com/c/LayoutLand/playlists</a:t>
            </a:r>
            <a:r>
              <a:rPr lang="en-IN" sz="2400" dirty="0"/>
              <a:t> </a:t>
            </a:r>
          </a:p>
          <a:p>
            <a:r>
              <a:rPr lang="en-IN" sz="2400" dirty="0"/>
              <a:t>Podcast: </a:t>
            </a:r>
            <a:r>
              <a:rPr lang="en-IN" sz="2400" dirty="0">
                <a:hlinkClick r:id="rId7" tooltip="https://pod.link/thecsspodcast"/>
              </a:rPr>
              <a:t>https://pod.link/thecsspodcast</a:t>
            </a:r>
            <a:endParaRPr lang="en-IN"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34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p:cNvSpPr>
            <a:spLocks noGrp="1"/>
          </p:cNvSpPr>
          <p:nvPr>
            <p:ph type="title"/>
          </p:nvPr>
        </p:nvSpPr>
        <p:spPr>
          <a:xfrm>
            <a:off x="1043631" y="809898"/>
            <a:ext cx="9942716" cy="1554480"/>
          </a:xfrm>
        </p:spPr>
        <p:txBody>
          <a:bodyPr anchor="ctr">
            <a:normAutofit/>
          </a:bodyPr>
          <a:lstStyle/>
          <a:p>
            <a:r>
              <a:rPr lang="en-IN" sz="4800" dirty="0">
                <a:latin typeface="Arial"/>
                <a:cs typeface="Arial"/>
              </a:rPr>
              <a:t>Agenda(Part2/3)</a:t>
            </a:r>
            <a:endParaRPr lang="en-US" sz="4800" dirty="0"/>
          </a:p>
        </p:txBody>
      </p:sp>
      <p:sp>
        <p:nvSpPr>
          <p:cNvPr id="4" name="Content Placeholder 3"/>
          <p:cNvSpPr>
            <a:spLocks noGrp="1"/>
          </p:cNvSpPr>
          <p:nvPr>
            <p:ph idx="1"/>
          </p:nvPr>
        </p:nvSpPr>
        <p:spPr>
          <a:xfrm>
            <a:off x="731526" y="2704014"/>
            <a:ext cx="10254822" cy="3438166"/>
          </a:xfrm>
        </p:spPr>
        <p:txBody>
          <a:bodyPr vert="horz" lIns="91440" tIns="45720" rIns="91440" bIns="45720" rtlCol="0" anchor="ctr">
            <a:normAutofit fontScale="92500" lnSpcReduction="20000"/>
          </a:bodyPr>
          <a:lstStyle/>
          <a:p>
            <a:endParaRPr lang="en-US" sz="1800" dirty="0"/>
          </a:p>
          <a:p>
            <a:endParaRPr lang="en-US" sz="1800" dirty="0"/>
          </a:p>
          <a:p>
            <a:endParaRPr lang="en-US" sz="1800" dirty="0"/>
          </a:p>
          <a:p>
            <a:r>
              <a:rPr lang="en-US" sz="1800" dirty="0"/>
              <a:t>Box model (Margin, border, padding)</a:t>
            </a:r>
          </a:p>
          <a:p>
            <a:r>
              <a:rPr lang="en-US" sz="1800" dirty="0"/>
              <a:t>Box vs Inline element</a:t>
            </a:r>
          </a:p>
          <a:p>
            <a:r>
              <a:rPr lang="en-US" sz="1800" dirty="0"/>
              <a:t>CSS values and Units</a:t>
            </a:r>
          </a:p>
          <a:p>
            <a:r>
              <a:rPr lang="en-US" sz="1800"/>
              <a:t>Font styling</a:t>
            </a:r>
            <a:endParaRPr lang="en-US" sz="1800" dirty="0"/>
          </a:p>
          <a:p>
            <a:r>
              <a:rPr lang="en-US" sz="1800" dirty="0"/>
              <a:t>Layout management</a:t>
            </a:r>
          </a:p>
          <a:p>
            <a:pPr lvl="1"/>
            <a:r>
              <a:rPr lang="en-US" sz="1800" dirty="0"/>
              <a:t>Normal layout</a:t>
            </a:r>
          </a:p>
          <a:p>
            <a:pPr lvl="1"/>
            <a:r>
              <a:rPr lang="en-US" sz="1800" dirty="0"/>
              <a:t>Display property</a:t>
            </a:r>
          </a:p>
          <a:p>
            <a:pPr lvl="1"/>
            <a:r>
              <a:rPr lang="en-US" sz="1800" dirty="0"/>
              <a:t>Position</a:t>
            </a:r>
          </a:p>
          <a:p>
            <a:pPr lvl="1"/>
            <a:r>
              <a:rPr lang="en-US" sz="1800" dirty="0"/>
              <a:t>Text overflow</a:t>
            </a:r>
          </a:p>
          <a:p>
            <a:endParaRPr lang="en-US" sz="1500" dirty="0"/>
          </a:p>
          <a:p>
            <a:endParaRPr lang="en-US" sz="1500" dirty="0"/>
          </a:p>
          <a:p>
            <a:endParaRPr lang="en-US" sz="1500" dirty="0"/>
          </a:p>
          <a:p>
            <a:endParaRPr lang="en-IN" sz="15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5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Box model</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350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99C9-517F-4546-80EC-BF7A00371D39}"/>
              </a:ext>
            </a:extLst>
          </p:cNvPr>
          <p:cNvSpPr>
            <a:spLocks noGrp="1"/>
          </p:cNvSpPr>
          <p:nvPr>
            <p:ph type="title"/>
          </p:nvPr>
        </p:nvSpPr>
        <p:spPr>
          <a:xfrm>
            <a:off x="1653363" y="365760"/>
            <a:ext cx="9367203" cy="1188720"/>
          </a:xfrm>
        </p:spPr>
        <p:txBody>
          <a:bodyPr>
            <a:normAutofit/>
          </a:bodyPr>
          <a:lstStyle/>
          <a:p>
            <a:r>
              <a:rPr lang="en-US"/>
              <a:t>The box model</a:t>
            </a:r>
            <a:endParaRPr lang="en-US" dirty="0"/>
          </a:p>
        </p:txBody>
      </p:sp>
      <p:sp>
        <p:nvSpPr>
          <p:cNvPr id="20"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83E25B-CC7A-43C2-0FEF-6CEA9305F44A}"/>
              </a:ext>
            </a:extLst>
          </p:cNvPr>
          <p:cNvSpPr>
            <a:spLocks noGrp="1"/>
          </p:cNvSpPr>
          <p:nvPr>
            <p:ph idx="1"/>
          </p:nvPr>
        </p:nvSpPr>
        <p:spPr>
          <a:xfrm>
            <a:off x="1653363" y="2176272"/>
            <a:ext cx="9367204" cy="4041648"/>
          </a:xfrm>
        </p:spPr>
        <p:txBody>
          <a:bodyPr anchor="t">
            <a:normAutofit/>
          </a:bodyPr>
          <a:lstStyle/>
          <a:p>
            <a:pPr marL="0" indent="0">
              <a:buNone/>
            </a:pPr>
            <a:r>
              <a:rPr lang="en-IN" sz="2000" dirty="0"/>
              <a:t>Everything in CSS has a box around it, and understanding these boxes is key to being able to create layouts with CSS, or to align items with other items</a:t>
            </a:r>
          </a:p>
          <a:p>
            <a:pPr marL="0" indent="0">
              <a:buNone/>
            </a:pPr>
            <a:r>
              <a:rPr lang="en-IN" sz="2000" dirty="0"/>
              <a:t>Types of boxes</a:t>
            </a:r>
          </a:p>
          <a:p>
            <a:pPr marL="457200" indent="-457200">
              <a:buAutoNum type="arabicPeriod"/>
            </a:pPr>
            <a:r>
              <a:rPr lang="en-IN" sz="2000" dirty="0"/>
              <a:t>Block</a:t>
            </a:r>
          </a:p>
          <a:p>
            <a:pPr marL="457200" indent="-457200">
              <a:buAutoNum type="arabicPeriod"/>
            </a:pPr>
            <a:r>
              <a:rPr lang="en-IN" sz="2000" dirty="0"/>
              <a:t>Inline</a:t>
            </a:r>
          </a:p>
        </p:txBody>
      </p:sp>
    </p:spTree>
    <p:extLst>
      <p:ext uri="{BB962C8B-B14F-4D97-AF65-F5344CB8AC3E}">
        <p14:creationId xmlns:p14="http://schemas.microsoft.com/office/powerpoint/2010/main" val="2628495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7" name="Rectangle 16">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99FA67E6-DA1B-BC91-84AA-8375DCCFEB5D}"/>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Parts of box model</a:t>
            </a:r>
          </a:p>
        </p:txBody>
      </p:sp>
      <p:pic>
        <p:nvPicPr>
          <p:cNvPr id="5" name="Content Placeholder 4" descr="Shape&#10;&#10;Description automatically generated">
            <a:extLst>
              <a:ext uri="{FF2B5EF4-FFF2-40B4-BE49-F238E27FC236}">
                <a16:creationId xmlns:a16="http://schemas.microsoft.com/office/drawing/2014/main" id="{3A50A176-9FDF-B68C-940C-B426FD90F0E7}"/>
              </a:ext>
            </a:extLst>
          </p:cNvPr>
          <p:cNvPicPr>
            <a:picLocks noGrp="1" noChangeAspect="1"/>
          </p:cNvPicPr>
          <p:nvPr>
            <p:ph idx="1"/>
          </p:nvPr>
        </p:nvPicPr>
        <p:blipFill>
          <a:blip r:embed="rId2"/>
          <a:stretch>
            <a:fillRect/>
          </a:stretch>
        </p:blipFill>
        <p:spPr>
          <a:xfrm>
            <a:off x="825337" y="1782981"/>
            <a:ext cx="5889474" cy="4361892"/>
          </a:xfrm>
          <a:prstGeom prst="rect">
            <a:avLst/>
          </a:prstGeom>
        </p:spPr>
      </p:pic>
      <p:sp>
        <p:nvSpPr>
          <p:cNvPr id="9" name="TextBox 8">
            <a:extLst>
              <a:ext uri="{FF2B5EF4-FFF2-40B4-BE49-F238E27FC236}">
                <a16:creationId xmlns:a16="http://schemas.microsoft.com/office/drawing/2014/main" id="{7A949E45-9A9F-3776-A132-AF843D5A4613}"/>
              </a:ext>
            </a:extLst>
          </p:cNvPr>
          <p:cNvSpPr txBox="1"/>
          <p:nvPr/>
        </p:nvSpPr>
        <p:spPr>
          <a:xfrm>
            <a:off x="7544052" y="1782981"/>
            <a:ext cx="4004479" cy="4393982"/>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Content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area where your content is displayed, which can be sized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using properties like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width</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4"/>
              </a:rPr>
              <a:t>height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Padding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padding sits around the content as white space; its size can be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controlled using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padding</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related properties.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Border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border box wraps the content and any padding.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Its size and style can be controlled using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6"/>
              </a:rPr>
              <a:t>border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related properties.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Margin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margin is the outermost layer, wrapping the content, padding,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and border as whitespace between this box and other elements. Its size can be controlled using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7"/>
              </a:rPr>
              <a:t>margin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related properties.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1" name="Isosceles Triangle 20">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21695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F408-1FE2-EB5A-DB86-6671370ACAE6}"/>
              </a:ext>
            </a:extLst>
          </p:cNvPr>
          <p:cNvSpPr>
            <a:spLocks noGrp="1"/>
          </p:cNvSpPr>
          <p:nvPr>
            <p:ph type="title"/>
          </p:nvPr>
        </p:nvSpPr>
        <p:spPr>
          <a:xfrm>
            <a:off x="1653363" y="365760"/>
            <a:ext cx="9367203" cy="1188720"/>
          </a:xfrm>
        </p:spPr>
        <p:txBody>
          <a:bodyPr>
            <a:normAutofit/>
          </a:bodyPr>
          <a:lstStyle/>
          <a:p>
            <a:r>
              <a:rPr lang="en-US" dirty="0"/>
              <a:t>Standard box model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92CA91-3B00-6CA9-A51A-FC1692B0892B}"/>
              </a:ext>
            </a:extLst>
          </p:cNvPr>
          <p:cNvSpPr>
            <a:spLocks noGrp="1"/>
          </p:cNvSpPr>
          <p:nvPr>
            <p:ph idx="1"/>
          </p:nvPr>
        </p:nvSpPr>
        <p:spPr>
          <a:xfrm>
            <a:off x="1653363" y="2176272"/>
            <a:ext cx="9367204" cy="4041648"/>
          </a:xfrm>
        </p:spPr>
        <p:txBody>
          <a:bodyPr anchor="t">
            <a:normAutofit/>
          </a:bodyPr>
          <a:lstStyle/>
          <a:p>
            <a:pPr marL="0" indent="0">
              <a:buNone/>
            </a:pPr>
            <a:r>
              <a:rPr lang="en-IN" sz="2200" dirty="0"/>
              <a:t>.box { </a:t>
            </a:r>
          </a:p>
          <a:p>
            <a:pPr marL="457200" lvl="1" indent="0">
              <a:buNone/>
            </a:pPr>
            <a:r>
              <a:rPr lang="en-IN" sz="2200" dirty="0"/>
              <a:t>width: 350px; </a:t>
            </a:r>
          </a:p>
          <a:p>
            <a:pPr marL="457200" lvl="1" indent="0">
              <a:buNone/>
            </a:pPr>
            <a:r>
              <a:rPr lang="en-IN" sz="2200" dirty="0"/>
              <a:t>height: 150px; </a:t>
            </a:r>
          </a:p>
          <a:p>
            <a:pPr marL="457200" lvl="1" indent="0">
              <a:buNone/>
            </a:pPr>
            <a:r>
              <a:rPr lang="en-IN" sz="2200" dirty="0"/>
              <a:t>margin: 10px; </a:t>
            </a:r>
          </a:p>
          <a:p>
            <a:pPr marL="457200" lvl="1" indent="0">
              <a:buNone/>
            </a:pPr>
            <a:r>
              <a:rPr lang="en-IN" sz="2200" dirty="0"/>
              <a:t>padding: 25px; </a:t>
            </a:r>
          </a:p>
          <a:p>
            <a:pPr marL="457200" lvl="1" indent="0">
              <a:buNone/>
            </a:pPr>
            <a:r>
              <a:rPr lang="en-IN" sz="2200" dirty="0"/>
              <a:t>border: 5px solid black; </a:t>
            </a:r>
          </a:p>
          <a:p>
            <a:pPr marL="0" indent="0">
              <a:buNone/>
            </a:pPr>
            <a:r>
              <a:rPr lang="en-IN" sz="2200" dirty="0"/>
              <a:t>}</a:t>
            </a:r>
          </a:p>
          <a:p>
            <a:pPr marL="0" indent="0">
              <a:buNone/>
            </a:pPr>
            <a:endParaRPr lang="en-IN" sz="2200" dirty="0"/>
          </a:p>
          <a:p>
            <a:pPr marL="0" indent="0">
              <a:buNone/>
            </a:pPr>
            <a:r>
              <a:rPr lang="en-IN" sz="2200" dirty="0"/>
              <a:t>The </a:t>
            </a:r>
            <a:r>
              <a:rPr lang="en-IN" sz="2200" i="1" dirty="0"/>
              <a:t>actual</a:t>
            </a:r>
            <a:r>
              <a:rPr lang="en-IN" sz="2200" dirty="0"/>
              <a:t> space taken up by the box will be 410px wide (350 + 25 + 25 + 5 + 5) and 210px high (150 + 25 + 25 + 5 + 5).</a:t>
            </a:r>
            <a:endParaRPr lang="en-US" sz="2200" dirty="0"/>
          </a:p>
        </p:txBody>
      </p:sp>
    </p:spTree>
    <p:extLst>
      <p:ext uri="{BB962C8B-B14F-4D97-AF65-F5344CB8AC3E}">
        <p14:creationId xmlns:p14="http://schemas.microsoft.com/office/powerpoint/2010/main" val="3158172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Alternate to standard box model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653363" y="2176272"/>
            <a:ext cx="9367204" cy="4041648"/>
          </a:xfrm>
        </p:spPr>
        <p:txBody>
          <a:bodyPr anchor="t">
            <a:normAutofit/>
          </a:bodyPr>
          <a:lstStyle/>
          <a:p>
            <a:pPr marL="0" indent="0">
              <a:buNone/>
            </a:pPr>
            <a:r>
              <a:rPr lang="en-IN" sz="1700" dirty="0"/>
              <a:t>CSS had an alternative box model introduced some time after the standard box model. Using this model, any width is the width of the visible box on the page, therefore the content area width is that width minus the width for the padding and border. The same CSS as used above would give the below result (width = 350px, height = 150px).</a:t>
            </a:r>
          </a:p>
          <a:p>
            <a:pPr marL="0" indent="0">
              <a:buNone/>
            </a:pPr>
            <a:endParaRPr lang="en-IN" sz="1700" dirty="0"/>
          </a:p>
          <a:p>
            <a:pPr marL="457200" lvl="1" indent="0">
              <a:buNone/>
            </a:pPr>
            <a:r>
              <a:rPr lang="en-IN" sz="1700" dirty="0"/>
              <a:t>.box {</a:t>
            </a:r>
          </a:p>
          <a:p>
            <a:pPr marL="914400" lvl="2" indent="0">
              <a:buNone/>
            </a:pPr>
            <a:r>
              <a:rPr lang="en-IN" sz="1700" dirty="0"/>
              <a:t>width: 350px; </a:t>
            </a:r>
          </a:p>
          <a:p>
            <a:pPr marL="914400" lvl="2" indent="0">
              <a:buNone/>
            </a:pPr>
            <a:r>
              <a:rPr lang="en-IN" sz="1700" dirty="0"/>
              <a:t>height: 150px; </a:t>
            </a:r>
          </a:p>
          <a:p>
            <a:pPr marL="914400" lvl="2" indent="0">
              <a:buNone/>
            </a:pPr>
            <a:r>
              <a:rPr lang="en-IN" sz="1700" dirty="0"/>
              <a:t>margin: 10px; </a:t>
            </a:r>
          </a:p>
          <a:p>
            <a:pPr marL="914400" lvl="2" indent="0">
              <a:buNone/>
            </a:pPr>
            <a:r>
              <a:rPr lang="en-IN" sz="1700" dirty="0"/>
              <a:t>padding: 25px; </a:t>
            </a:r>
          </a:p>
          <a:p>
            <a:pPr marL="914400" lvl="2" indent="0">
              <a:buNone/>
            </a:pPr>
            <a:r>
              <a:rPr lang="en-IN" sz="1700" dirty="0"/>
              <a:t>border: 5px solid black; </a:t>
            </a:r>
          </a:p>
          <a:p>
            <a:pPr marL="914400" lvl="2" indent="0">
              <a:buNone/>
            </a:pPr>
            <a:r>
              <a:rPr lang="en-IN" sz="1700" b="1" dirty="0"/>
              <a:t>box-sizing: border-box;</a:t>
            </a:r>
          </a:p>
          <a:p>
            <a:pPr marL="457200" lvl="1" indent="0">
              <a:buNone/>
            </a:pPr>
            <a:r>
              <a:rPr lang="en-IN" sz="1700" dirty="0"/>
              <a:t>}</a:t>
            </a:r>
            <a:endParaRPr lang="en-US" sz="1700" dirty="0"/>
          </a:p>
        </p:txBody>
      </p:sp>
    </p:spTree>
    <p:extLst>
      <p:ext uri="{BB962C8B-B14F-4D97-AF65-F5344CB8AC3E}">
        <p14:creationId xmlns:p14="http://schemas.microsoft.com/office/powerpoint/2010/main" val="3946707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Alternate to standard box model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653363" y="2176272"/>
            <a:ext cx="9367204" cy="4041648"/>
          </a:xfrm>
        </p:spPr>
        <p:txBody>
          <a:bodyPr anchor="t">
            <a:normAutofit/>
          </a:bodyPr>
          <a:lstStyle/>
          <a:p>
            <a:pPr marL="0" indent="0">
              <a:buNone/>
            </a:pPr>
            <a:r>
              <a:rPr lang="en-IN" sz="1800" dirty="0"/>
              <a:t>If you want all of your elements to use the alternative box model</a:t>
            </a:r>
          </a:p>
          <a:p>
            <a:pPr marL="0" indent="0">
              <a:buNone/>
            </a:pPr>
            <a:endParaRPr lang="en-IN" sz="1800" dirty="0"/>
          </a:p>
          <a:p>
            <a:pPr marL="0" indent="0">
              <a:buNone/>
            </a:pPr>
            <a:r>
              <a:rPr lang="en-IN" sz="1800" dirty="0"/>
              <a:t>html { </a:t>
            </a:r>
          </a:p>
          <a:p>
            <a:pPr marL="0" indent="0">
              <a:buNone/>
            </a:pPr>
            <a:r>
              <a:rPr lang="en-IN" sz="1800" dirty="0"/>
              <a:t>	box-sizing: border-box; </a:t>
            </a:r>
          </a:p>
          <a:p>
            <a:pPr marL="0" indent="0">
              <a:buNone/>
            </a:pPr>
            <a:r>
              <a:rPr lang="en-IN" sz="1800" dirty="0"/>
              <a:t>} </a:t>
            </a:r>
          </a:p>
          <a:p>
            <a:pPr marL="0" indent="0">
              <a:buNone/>
            </a:pPr>
            <a:endParaRPr lang="en-IN" sz="1800" dirty="0"/>
          </a:p>
          <a:p>
            <a:pPr marL="0" indent="0">
              <a:buNone/>
            </a:pPr>
            <a:r>
              <a:rPr lang="en-IN" sz="1800" dirty="0"/>
              <a:t>*, *::before, *::after { </a:t>
            </a:r>
          </a:p>
          <a:p>
            <a:pPr marL="0" indent="0">
              <a:buNone/>
            </a:pPr>
            <a:r>
              <a:rPr lang="en-IN" sz="1800" dirty="0"/>
              <a:t>	box-sizing: inherit; </a:t>
            </a:r>
          </a:p>
          <a:p>
            <a:pPr marL="0" indent="0">
              <a:buNone/>
            </a:pPr>
            <a:r>
              <a:rPr lang="en-IN" sz="1800" dirty="0"/>
              <a:t>}</a:t>
            </a:r>
            <a:endParaRPr lang="en-US" sz="1800" dirty="0"/>
          </a:p>
        </p:txBody>
      </p:sp>
    </p:spTree>
    <p:extLst>
      <p:ext uri="{BB962C8B-B14F-4D97-AF65-F5344CB8AC3E}">
        <p14:creationId xmlns:p14="http://schemas.microsoft.com/office/powerpoint/2010/main" val="179059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1043631" y="809898"/>
            <a:ext cx="10173010" cy="1554480"/>
          </a:xfrm>
        </p:spPr>
        <p:txBody>
          <a:bodyPr anchor="ctr">
            <a:normAutofit/>
          </a:bodyPr>
          <a:lstStyle/>
          <a:p>
            <a:r>
              <a:rPr lang="en-US" sz="4800"/>
              <a:t>What is CSS?</a:t>
            </a:r>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D740CDEC-BE20-C772-0994-E46DDCFBF904}"/>
              </a:ext>
            </a:extLst>
          </p:cNvPr>
          <p:cNvSpPr txBox="1">
            <a:spLocks/>
          </p:cNvSpPr>
          <p:nvPr/>
        </p:nvSpPr>
        <p:spPr>
          <a:xfrm>
            <a:off x="6096000" y="442912"/>
            <a:ext cx="2619373" cy="990600"/>
          </a:xfrm>
          <a:prstGeom prst="rect">
            <a:avLst/>
          </a:prstGeom>
        </p:spPr>
        <p:txBody>
          <a:bodyPr vert="horz" lIns="91440" tIns="45720" rIns="91440" bIns="45720" rtlCol="0" anchor="t" anchorCtr="0">
            <a:normAutofit/>
          </a:bodyPr>
          <a:lst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a:lstStyle>
          <a:p>
            <a:endParaRPr lang="en-US" dirty="0"/>
          </a:p>
        </p:txBody>
      </p:sp>
      <p:graphicFrame>
        <p:nvGraphicFramePr>
          <p:cNvPr id="11" name="Content Placeholder 2">
            <a:extLst>
              <a:ext uri="{FF2B5EF4-FFF2-40B4-BE49-F238E27FC236}">
                <a16:creationId xmlns:a16="http://schemas.microsoft.com/office/drawing/2014/main" id="{19684192-B2D6-1BFC-34E4-7093D1C58FB7}"/>
              </a:ext>
            </a:extLst>
          </p:cNvPr>
          <p:cNvGraphicFramePr>
            <a:graphicFrameLocks noGrp="1"/>
          </p:cNvGraphicFramePr>
          <p:nvPr>
            <p:ph idx="1"/>
            <p:extLst>
              <p:ext uri="{D42A27DB-BD31-4B8C-83A1-F6EECF244321}">
                <p14:modId xmlns:p14="http://schemas.microsoft.com/office/powerpoint/2010/main" val="88004156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59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0215-7B7D-C611-B4A5-5A6C11CD6916}"/>
              </a:ext>
            </a:extLst>
          </p:cNvPr>
          <p:cNvSpPr>
            <a:spLocks noGrp="1"/>
          </p:cNvSpPr>
          <p:nvPr>
            <p:ph type="title"/>
          </p:nvPr>
        </p:nvSpPr>
        <p:spPr>
          <a:xfrm>
            <a:off x="1653363" y="365760"/>
            <a:ext cx="9367203" cy="1188720"/>
          </a:xfrm>
        </p:spPr>
        <p:txBody>
          <a:bodyPr>
            <a:normAutofit/>
          </a:bodyPr>
          <a:lstStyle/>
          <a:p>
            <a:r>
              <a:rPr lang="en-US" dirty="0"/>
              <a:t>Block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DAD7D-09A6-1C07-ABB2-BCFE5A754AB7}"/>
              </a:ext>
            </a:extLst>
          </p:cNvPr>
          <p:cNvSpPr>
            <a:spLocks noGrp="1"/>
          </p:cNvSpPr>
          <p:nvPr>
            <p:ph idx="1"/>
          </p:nvPr>
        </p:nvSpPr>
        <p:spPr>
          <a:xfrm>
            <a:off x="1653363" y="2176272"/>
            <a:ext cx="9367204" cy="4041648"/>
          </a:xfrm>
        </p:spPr>
        <p:txBody>
          <a:bodyPr anchor="t">
            <a:normAutofit/>
          </a:bodyPr>
          <a:lstStyle/>
          <a:p>
            <a:r>
              <a:rPr lang="en-IN" sz="2400" dirty="0"/>
              <a:t>The box will break onto a new line.</a:t>
            </a:r>
          </a:p>
          <a:p>
            <a:r>
              <a:rPr lang="en-IN" sz="2400" dirty="0"/>
              <a:t>The box will extend in the inline direction to fill the space available in its container. In most cases this means that the box will become as wide as its container, filling up 100% of the space available.</a:t>
            </a:r>
          </a:p>
          <a:p>
            <a:r>
              <a:rPr lang="en-IN" sz="2400" dirty="0"/>
              <a:t>The </a:t>
            </a:r>
            <a:r>
              <a:rPr lang="en-IN" sz="2400" u="sng" dirty="0">
                <a:hlinkClick r:id="rId2"/>
              </a:rPr>
              <a:t>width</a:t>
            </a:r>
            <a:r>
              <a:rPr lang="en-IN" sz="2400" dirty="0"/>
              <a:t> and </a:t>
            </a:r>
            <a:r>
              <a:rPr lang="en-IN" sz="2400" u="sng" dirty="0">
                <a:hlinkClick r:id="rId3"/>
              </a:rPr>
              <a:t>height</a:t>
            </a:r>
            <a:r>
              <a:rPr lang="en-IN" sz="2400" dirty="0"/>
              <a:t> properties are respected.</a:t>
            </a:r>
          </a:p>
          <a:p>
            <a:r>
              <a:rPr lang="en-IN" sz="2400" dirty="0"/>
              <a:t>Padding, margin and border will cause other elements to be pushed away from the box</a:t>
            </a:r>
          </a:p>
          <a:p>
            <a:pPr marL="0" indent="0">
              <a:buNone/>
            </a:pPr>
            <a:endParaRPr lang="en-IN" sz="2400" dirty="0"/>
          </a:p>
          <a:p>
            <a:pPr marL="0" indent="0">
              <a:buNone/>
            </a:pPr>
            <a:r>
              <a:rPr lang="en-IN" sz="2400" dirty="0"/>
              <a:t>Some HTML elements, such as &lt;h1&gt; and &lt;p&gt;, use block as their outer display type by default.</a:t>
            </a:r>
          </a:p>
          <a:p>
            <a:endParaRPr lang="en-US" sz="2400" dirty="0"/>
          </a:p>
        </p:txBody>
      </p:sp>
    </p:spTree>
    <p:extLst>
      <p:ext uri="{BB962C8B-B14F-4D97-AF65-F5344CB8AC3E}">
        <p14:creationId xmlns:p14="http://schemas.microsoft.com/office/powerpoint/2010/main" val="2615626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4BBB-084B-487D-9084-B5334EF29B0C}"/>
              </a:ext>
            </a:extLst>
          </p:cNvPr>
          <p:cNvSpPr>
            <a:spLocks noGrp="1"/>
          </p:cNvSpPr>
          <p:nvPr>
            <p:ph type="title"/>
          </p:nvPr>
        </p:nvSpPr>
        <p:spPr>
          <a:xfrm>
            <a:off x="1653363" y="365760"/>
            <a:ext cx="9367203" cy="1188720"/>
          </a:xfrm>
        </p:spPr>
        <p:txBody>
          <a:bodyPr>
            <a:normAutofit/>
          </a:bodyPr>
          <a:lstStyle/>
          <a:p>
            <a:r>
              <a:rPr lang="en-US" dirty="0"/>
              <a:t>Inline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4B011C-A7B6-F053-2EB3-980B1FBF5E78}"/>
              </a:ext>
            </a:extLst>
          </p:cNvPr>
          <p:cNvSpPr>
            <a:spLocks noGrp="1"/>
          </p:cNvSpPr>
          <p:nvPr>
            <p:ph idx="1"/>
          </p:nvPr>
        </p:nvSpPr>
        <p:spPr>
          <a:xfrm>
            <a:off x="1653363" y="2176272"/>
            <a:ext cx="9367204" cy="4041648"/>
          </a:xfrm>
        </p:spPr>
        <p:txBody>
          <a:bodyPr anchor="t">
            <a:normAutofit/>
          </a:bodyPr>
          <a:lstStyle/>
          <a:p>
            <a:r>
              <a:rPr lang="en-IN" sz="2400" dirty="0"/>
              <a:t>The box will not break onto a new line.</a:t>
            </a:r>
          </a:p>
          <a:p>
            <a:r>
              <a:rPr lang="en-IN" sz="2400" dirty="0"/>
              <a:t>The </a:t>
            </a:r>
            <a:r>
              <a:rPr lang="en-IN" sz="2400" u="sng" dirty="0">
                <a:hlinkClick r:id="rId3"/>
              </a:rPr>
              <a:t>width</a:t>
            </a:r>
            <a:r>
              <a:rPr lang="en-IN" sz="2400" dirty="0"/>
              <a:t> and </a:t>
            </a:r>
            <a:r>
              <a:rPr lang="en-IN" sz="2400" u="sng" dirty="0">
                <a:hlinkClick r:id="rId4"/>
              </a:rPr>
              <a:t>height</a:t>
            </a:r>
            <a:r>
              <a:rPr lang="en-IN" sz="2400" dirty="0"/>
              <a:t> properties will not apply.</a:t>
            </a:r>
          </a:p>
          <a:p>
            <a:r>
              <a:rPr lang="en-IN" sz="2400" dirty="0"/>
              <a:t>Vertical padding, margins, and borders will apply but will not cause other inline boxes to move away from the box.</a:t>
            </a:r>
          </a:p>
          <a:p>
            <a:r>
              <a:rPr lang="en-IN" sz="2400" dirty="0"/>
              <a:t>Horizontal padding, margins, and borders will apply and will cause other inline boxes to move away from the box.</a:t>
            </a:r>
          </a:p>
          <a:p>
            <a:endParaRPr lang="en-IN" sz="2400" dirty="0"/>
          </a:p>
          <a:p>
            <a:r>
              <a:rPr lang="en-IN" sz="2400" dirty="0"/>
              <a:t>&lt;a&gt;</a:t>
            </a:r>
            <a:r>
              <a:rPr lang="en-IN" dirty="0"/>
              <a:t>, </a:t>
            </a:r>
            <a:r>
              <a:rPr lang="en-IN" sz="2400" dirty="0"/>
              <a:t>&lt;span&gt;</a:t>
            </a:r>
            <a:r>
              <a:rPr lang="en-IN" dirty="0"/>
              <a:t>, </a:t>
            </a:r>
            <a:r>
              <a:rPr lang="en-IN" sz="2400" dirty="0"/>
              <a:t>&lt;</a:t>
            </a:r>
            <a:r>
              <a:rPr lang="en-IN" sz="2400" dirty="0" err="1"/>
              <a:t>em</a:t>
            </a:r>
            <a:r>
              <a:rPr lang="en-IN" sz="2400" dirty="0"/>
              <a:t>&gt;</a:t>
            </a:r>
            <a:r>
              <a:rPr lang="en-IN" dirty="0"/>
              <a:t> and </a:t>
            </a:r>
            <a:r>
              <a:rPr lang="en-IN" sz="2400" dirty="0"/>
              <a:t>&lt;strong&gt;</a:t>
            </a:r>
            <a:r>
              <a:rPr lang="en-IN" dirty="0"/>
              <a:t> </a:t>
            </a:r>
            <a:r>
              <a:rPr lang="en-IN" sz="2400" dirty="0"/>
              <a:t>use inline as their outer display type by default.</a:t>
            </a:r>
          </a:p>
          <a:p>
            <a:endParaRPr lang="en-US" sz="2400" dirty="0"/>
          </a:p>
        </p:txBody>
      </p:sp>
    </p:spTree>
    <p:extLst>
      <p:ext uri="{BB962C8B-B14F-4D97-AF65-F5344CB8AC3E}">
        <p14:creationId xmlns:p14="http://schemas.microsoft.com/office/powerpoint/2010/main" val="1270578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Margins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653362" y="1920240"/>
            <a:ext cx="9367204" cy="4041648"/>
          </a:xfrm>
        </p:spPr>
        <p:txBody>
          <a:bodyPr anchor="t">
            <a:normAutofit fontScale="92500" lnSpcReduction="10000"/>
          </a:bodyPr>
          <a:lstStyle/>
          <a:p>
            <a:pPr marL="0" indent="0">
              <a:buNone/>
            </a:pPr>
            <a:r>
              <a:rPr lang="en-IN" dirty="0"/>
              <a:t>It is an invisible space around your box. It pushes other elements away from the box. Margins can have positive or negative values. Setting a negative margin on one side of your box can cause it to overlap other things on the page.</a:t>
            </a:r>
          </a:p>
          <a:p>
            <a:pPr marL="0" indent="0">
              <a:buNone/>
            </a:pPr>
            <a:endParaRPr lang="en-IN" sz="1800" dirty="0"/>
          </a:p>
          <a:p>
            <a:pPr marL="0" indent="0">
              <a:buNone/>
            </a:pPr>
            <a:r>
              <a:rPr lang="en-IN" dirty="0"/>
              <a:t>Each side individually using the equivalent longhand properties:</a:t>
            </a:r>
          </a:p>
          <a:p>
            <a:r>
              <a:rPr lang="en-IN" u="sng" dirty="0">
                <a:hlinkClick r:id="rId3"/>
              </a:rPr>
              <a:t>margin-top</a:t>
            </a:r>
            <a:endParaRPr lang="en-IN" dirty="0"/>
          </a:p>
          <a:p>
            <a:r>
              <a:rPr lang="en-IN" u="sng" dirty="0">
                <a:hlinkClick r:id="rId4"/>
              </a:rPr>
              <a:t>margin-right</a:t>
            </a:r>
            <a:endParaRPr lang="en-IN" dirty="0"/>
          </a:p>
          <a:p>
            <a:r>
              <a:rPr lang="en-IN" u="sng" dirty="0">
                <a:hlinkClick r:id="rId5"/>
              </a:rPr>
              <a:t>margin-bottom</a:t>
            </a:r>
            <a:endParaRPr lang="en-IN" dirty="0"/>
          </a:p>
          <a:p>
            <a:r>
              <a:rPr lang="en-IN" u="sng" dirty="0">
                <a:hlinkClick r:id="rId6"/>
              </a:rPr>
              <a:t>margin-left</a:t>
            </a:r>
            <a:endParaRPr lang="en-IN" dirty="0"/>
          </a:p>
          <a:p>
            <a:pPr marL="0" indent="0">
              <a:buNone/>
            </a:pPr>
            <a:endParaRPr lang="en-US" sz="1800" dirty="0"/>
          </a:p>
        </p:txBody>
      </p:sp>
    </p:spTree>
    <p:extLst>
      <p:ext uri="{BB962C8B-B14F-4D97-AF65-F5344CB8AC3E}">
        <p14:creationId xmlns:p14="http://schemas.microsoft.com/office/powerpoint/2010/main" val="541046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D536-C95E-F997-6442-21E31F4A9F0C}"/>
              </a:ext>
            </a:extLst>
          </p:cNvPr>
          <p:cNvSpPr>
            <a:spLocks noGrp="1"/>
          </p:cNvSpPr>
          <p:nvPr>
            <p:ph type="title"/>
          </p:nvPr>
        </p:nvSpPr>
        <p:spPr>
          <a:xfrm>
            <a:off x="1653363" y="365760"/>
            <a:ext cx="9367203" cy="1188720"/>
          </a:xfrm>
        </p:spPr>
        <p:txBody>
          <a:bodyPr>
            <a:normAutofit/>
          </a:bodyPr>
          <a:lstStyle/>
          <a:p>
            <a:r>
              <a:rPr lang="en-IN" b="1" dirty="0"/>
              <a:t>Negative margins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7DC2E47-B602-6FE9-5B9D-8490ABC6ADEE}"/>
              </a:ext>
            </a:extLst>
          </p:cNvPr>
          <p:cNvSpPr>
            <a:spLocks noGrp="1"/>
          </p:cNvSpPr>
          <p:nvPr>
            <p:ph idx="1"/>
          </p:nvPr>
        </p:nvSpPr>
        <p:spPr>
          <a:xfrm>
            <a:off x="1653363" y="2176272"/>
            <a:ext cx="9367204" cy="4041648"/>
          </a:xfrm>
        </p:spPr>
        <p:txBody>
          <a:bodyPr anchor="t">
            <a:normAutofit/>
          </a:bodyPr>
          <a:lstStyle/>
          <a:p>
            <a:pPr marL="0" indent="0">
              <a:buNone/>
            </a:pPr>
            <a:r>
              <a:rPr lang="en-IN" sz="2400" dirty="0"/>
              <a:t>Negative margins allow us to reduce the space between two elements. It lets us pull a child outside its parent's bounding box, or reduce the space between siblings until they overlap.</a:t>
            </a:r>
          </a:p>
          <a:p>
            <a:pPr marL="0" indent="0">
              <a:buNone/>
            </a:pPr>
            <a:endParaRPr lang="en-IN" sz="2400" dirty="0"/>
          </a:p>
          <a:p>
            <a:pPr marL="0" indent="0">
              <a:buNone/>
            </a:pPr>
            <a:r>
              <a:rPr lang="en-IN" sz="2400" dirty="0"/>
              <a:t>When +</a:t>
            </a:r>
            <a:r>
              <a:rPr lang="en-IN" sz="2400" dirty="0" err="1"/>
              <a:t>ve</a:t>
            </a:r>
            <a:r>
              <a:rPr lang="en-IN" sz="2400" dirty="0"/>
              <a:t> and –</a:t>
            </a:r>
            <a:r>
              <a:rPr lang="en-IN" sz="2400" dirty="0" err="1"/>
              <a:t>ve</a:t>
            </a:r>
            <a:r>
              <a:rPr lang="en-IN" sz="2400" dirty="0"/>
              <a:t> margin is involved, cumulative of them will be used</a:t>
            </a:r>
          </a:p>
          <a:p>
            <a:endParaRPr lang="en-US" sz="2400" dirty="0"/>
          </a:p>
        </p:txBody>
      </p:sp>
    </p:spTree>
    <p:extLst>
      <p:ext uri="{BB962C8B-B14F-4D97-AF65-F5344CB8AC3E}">
        <p14:creationId xmlns:p14="http://schemas.microsoft.com/office/powerpoint/2010/main" val="2830517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643467" y="321735"/>
            <a:ext cx="10905066" cy="612544"/>
          </a:xfrm>
        </p:spPr>
        <p:txBody>
          <a:bodyPr>
            <a:normAutofit/>
          </a:bodyPr>
          <a:lstStyle/>
          <a:p>
            <a:r>
              <a:rPr lang="en-US" sz="3600" dirty="0"/>
              <a:t>Margin collapsing</a:t>
            </a: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643467" y="1256013"/>
            <a:ext cx="10905066" cy="5058839"/>
          </a:xfrm>
        </p:spPr>
        <p:txBody>
          <a:bodyPr>
            <a:normAutofit fontScale="92500" lnSpcReduction="20000"/>
          </a:bodyPr>
          <a:lstStyle/>
          <a:p>
            <a:pPr marL="0" indent="0">
              <a:buNone/>
            </a:pPr>
            <a:r>
              <a:rPr lang="en-IN" sz="2200" dirty="0"/>
              <a:t>If you have two elements whose margins touch, and both margins are positive, those margins will combine to become one margin, and its size will be equal to the largest individual margin. </a:t>
            </a:r>
          </a:p>
          <a:p>
            <a:pPr marL="0" indent="0">
              <a:buNone/>
            </a:pPr>
            <a:endParaRPr lang="en-IN" sz="1100" dirty="0"/>
          </a:p>
          <a:p>
            <a:pPr marL="0" indent="0">
              <a:buNone/>
            </a:pPr>
            <a:r>
              <a:rPr lang="en-IN" sz="1800" dirty="0"/>
              <a:t>&lt;div class="container"&gt;</a:t>
            </a:r>
          </a:p>
          <a:p>
            <a:pPr marL="0" indent="0">
              <a:buNone/>
            </a:pPr>
            <a:r>
              <a:rPr lang="en-IN" sz="1800" dirty="0"/>
              <a:t>  &lt;p class="one"&gt;I am paragraph one.&lt;/p&gt;</a:t>
            </a:r>
          </a:p>
          <a:p>
            <a:pPr marL="0" indent="0">
              <a:buNone/>
            </a:pPr>
            <a:r>
              <a:rPr lang="en-IN" sz="1800" dirty="0"/>
              <a:t>  &lt;p class="two"&gt;I am paragraph two.&lt;/p&gt;</a:t>
            </a:r>
          </a:p>
          <a:p>
            <a:pPr marL="0" indent="0">
              <a:buNone/>
            </a:pPr>
            <a:r>
              <a:rPr lang="en-IN" sz="1800" dirty="0"/>
              <a:t>&lt;/div&gt;</a:t>
            </a:r>
          </a:p>
          <a:p>
            <a:pPr marL="0" indent="0">
              <a:buNone/>
            </a:pPr>
            <a:r>
              <a:rPr lang="en-IN" sz="1800" dirty="0"/>
              <a:t> .one {</a:t>
            </a:r>
          </a:p>
          <a:p>
            <a:pPr marL="0" indent="0">
              <a:buNone/>
            </a:pPr>
            <a:r>
              <a:rPr lang="en-IN" sz="1800" dirty="0"/>
              <a:t>  margin-bottom: 50px;</a:t>
            </a:r>
          </a:p>
          <a:p>
            <a:pPr marL="0" indent="0">
              <a:buNone/>
            </a:pPr>
            <a:r>
              <a:rPr lang="en-IN" sz="1800" dirty="0"/>
              <a:t>}</a:t>
            </a:r>
          </a:p>
          <a:p>
            <a:pPr marL="0" indent="0">
              <a:buNone/>
            </a:pPr>
            <a:endParaRPr lang="en-IN" sz="1800" dirty="0"/>
          </a:p>
          <a:p>
            <a:pPr marL="0" indent="0">
              <a:buNone/>
            </a:pPr>
            <a:r>
              <a:rPr lang="en-IN" sz="1800" dirty="0"/>
              <a:t>.two {</a:t>
            </a:r>
          </a:p>
          <a:p>
            <a:pPr marL="0" indent="0">
              <a:buNone/>
            </a:pPr>
            <a:r>
              <a:rPr lang="en-IN" sz="1800" dirty="0"/>
              <a:t>  margin-top: 30px;</a:t>
            </a:r>
          </a:p>
          <a:p>
            <a:pPr marL="0" indent="0">
              <a:buNone/>
            </a:pPr>
            <a:r>
              <a:rPr lang="en-IN" sz="1800" dirty="0"/>
              <a:t>}</a:t>
            </a:r>
          </a:p>
          <a:p>
            <a:pPr marL="0" indent="0">
              <a:buNone/>
            </a:pPr>
            <a:endParaRPr lang="en-IN" sz="1800" dirty="0"/>
          </a:p>
          <a:p>
            <a:pPr marL="0" indent="0">
              <a:buNone/>
            </a:pPr>
            <a:r>
              <a:rPr lang="en-IN" sz="1800" dirty="0"/>
              <a:t>Note: Only vertical margin collapse</a:t>
            </a:r>
          </a:p>
        </p:txBody>
      </p:sp>
      <p:sp>
        <p:nvSpPr>
          <p:cNvPr id="32"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37562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Margin collapsing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a:bodyPr>
          <a:lstStyle/>
          <a:p>
            <a:pPr marL="0" indent="0">
              <a:buNone/>
            </a:pPr>
            <a:r>
              <a:rPr lang="en-IN" sz="2400" dirty="0"/>
              <a:t>Margin collapsing occurs in three basic cases:</a:t>
            </a:r>
          </a:p>
          <a:p>
            <a:r>
              <a:rPr lang="en-IN" sz="2400" b="1" dirty="0"/>
              <a:t>Only adjacent elements collapse</a:t>
            </a:r>
          </a:p>
          <a:p>
            <a:r>
              <a:rPr lang="en-IN" sz="2400" b="1" dirty="0"/>
              <a:t>Vertical Worlds Collide</a:t>
            </a:r>
            <a:r>
              <a:rPr lang="en-IN" b="1" dirty="0"/>
              <a:t>: </a:t>
            </a:r>
            <a:r>
              <a:rPr lang="en-IN" sz="2400" dirty="0"/>
              <a:t>When two vertical margins come in contact with one another. If one margin is greater than the other, then that margin overrides the other, leaving one margin.</a:t>
            </a:r>
          </a:p>
          <a:p>
            <a:r>
              <a:rPr lang="en-IN" sz="2400" b="1" dirty="0"/>
              <a:t>Parents Ground Their Children: </a:t>
            </a:r>
            <a:r>
              <a:rPr lang="en-IN" sz="2400" dirty="0"/>
              <a:t>Collapsing margins also occur when the margin of a child element crosses the margin of its parent.</a:t>
            </a:r>
            <a:br>
              <a:rPr lang="en-IN" sz="1800" dirty="0"/>
            </a:br>
            <a:r>
              <a:rPr lang="en-IN" sz="1800" dirty="0"/>
              <a:t>`</a:t>
            </a:r>
            <a:endParaRPr lang="en-US" sz="1800" dirty="0"/>
          </a:p>
        </p:txBody>
      </p:sp>
    </p:spTree>
    <p:extLst>
      <p:ext uri="{BB962C8B-B14F-4D97-AF65-F5344CB8AC3E}">
        <p14:creationId xmlns:p14="http://schemas.microsoft.com/office/powerpoint/2010/main" val="2172971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184746"/>
            <a:ext cx="9367203" cy="1188720"/>
          </a:xfrm>
        </p:spPr>
        <p:txBody>
          <a:bodyPr>
            <a:normAutofit/>
          </a:bodyPr>
          <a:lstStyle/>
          <a:p>
            <a:pPr fontAlgn="base"/>
            <a:r>
              <a:rPr lang="en-IN" dirty="0"/>
              <a:t>How to Avoid Margin Collapse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a:bodyPr>
          <a:lstStyle/>
          <a:p>
            <a:pPr marL="0" indent="0">
              <a:buNone/>
            </a:pPr>
            <a:r>
              <a:rPr lang="en-IN" dirty="0"/>
              <a:t>Margins should preferably be used to increase the distance between sibling elements, not to create spacing between a child and a parent. If you need to increase space within the Flow layout, reach first for padding if possible.</a:t>
            </a:r>
          </a:p>
          <a:p>
            <a:pPr marL="0" indent="0">
              <a:buNone/>
            </a:pPr>
            <a:endParaRPr lang="en-IN" sz="1800" dirty="0"/>
          </a:p>
          <a:p>
            <a:pPr marL="0" indent="0">
              <a:buNone/>
            </a:pPr>
            <a:r>
              <a:rPr lang="en-IN" dirty="0"/>
              <a:t>To add spacing between siblings and avoid margin collapse altogether, consider using Flexbox or Grid and utilizing their gap functionalities.</a:t>
            </a:r>
            <a:endParaRPr lang="en-US" sz="1800" dirty="0"/>
          </a:p>
        </p:txBody>
      </p:sp>
    </p:spTree>
    <p:extLst>
      <p:ext uri="{BB962C8B-B14F-4D97-AF65-F5344CB8AC3E}">
        <p14:creationId xmlns:p14="http://schemas.microsoft.com/office/powerpoint/2010/main" val="1089323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Borders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a:bodyPr>
          <a:lstStyle/>
          <a:p>
            <a:pPr marL="0" indent="0">
              <a:buNone/>
            </a:pPr>
            <a:r>
              <a:rPr lang="en-IN" dirty="0"/>
              <a:t>The border is drawn between the margin and the padding of a box. Only If you are using the standard box model, the size of the border is added to the </a:t>
            </a:r>
            <a:r>
              <a:rPr lang="en-IN" sz="2400" dirty="0"/>
              <a:t>width</a:t>
            </a:r>
            <a:r>
              <a:rPr lang="en-IN" dirty="0"/>
              <a:t> and </a:t>
            </a:r>
            <a:r>
              <a:rPr lang="en-IN" sz="2400" dirty="0"/>
              <a:t>height</a:t>
            </a:r>
            <a:r>
              <a:rPr lang="en-IN" dirty="0"/>
              <a:t> of the box. You can set the width, style, or </a:t>
            </a:r>
            <a:r>
              <a:rPr lang="en-IN" dirty="0" err="1"/>
              <a:t>color</a:t>
            </a:r>
            <a:r>
              <a:rPr lang="en-IN" dirty="0"/>
              <a:t> of all four borders at once using the </a:t>
            </a:r>
            <a:r>
              <a:rPr lang="en-IN" u="sng" dirty="0" err="1">
                <a:hlinkClick r:id="rId3"/>
              </a:rPr>
              <a:t>border</a:t>
            </a:r>
            <a:r>
              <a:rPr lang="en-IN" dirty="0" err="1"/>
              <a:t>property</a:t>
            </a:r>
            <a:r>
              <a:rPr lang="en-IN" dirty="0"/>
              <a:t>. </a:t>
            </a:r>
          </a:p>
          <a:p>
            <a:pPr marL="0" indent="0">
              <a:buNone/>
            </a:pPr>
            <a:r>
              <a:rPr lang="en-IN" dirty="0"/>
              <a:t>To set the properties of each side individually, you can use:</a:t>
            </a:r>
          </a:p>
          <a:p>
            <a:r>
              <a:rPr lang="en-IN" u="sng" dirty="0">
                <a:hlinkClick r:id="rId4"/>
              </a:rPr>
              <a:t>border-top</a:t>
            </a:r>
            <a:endParaRPr lang="en-IN" dirty="0"/>
          </a:p>
          <a:p>
            <a:r>
              <a:rPr lang="en-IN" u="sng" dirty="0">
                <a:hlinkClick r:id="rId5"/>
              </a:rPr>
              <a:t>border-right</a:t>
            </a:r>
            <a:endParaRPr lang="en-IN" dirty="0"/>
          </a:p>
          <a:p>
            <a:r>
              <a:rPr lang="en-IN" u="sng" dirty="0">
                <a:hlinkClick r:id="rId6"/>
              </a:rPr>
              <a:t>border-bottom</a:t>
            </a:r>
            <a:endParaRPr lang="en-IN" dirty="0"/>
          </a:p>
          <a:p>
            <a:r>
              <a:rPr lang="en-IN" u="sng" dirty="0">
                <a:hlinkClick r:id="rId7"/>
              </a:rPr>
              <a:t>border-left</a:t>
            </a:r>
            <a:endParaRPr lang="en-IN" dirty="0"/>
          </a:p>
          <a:p>
            <a:pPr marL="0" indent="0">
              <a:buNone/>
            </a:pPr>
            <a:endParaRPr lang="en-US" sz="1800" dirty="0"/>
          </a:p>
        </p:txBody>
      </p:sp>
    </p:spTree>
    <p:extLst>
      <p:ext uri="{BB962C8B-B14F-4D97-AF65-F5344CB8AC3E}">
        <p14:creationId xmlns:p14="http://schemas.microsoft.com/office/powerpoint/2010/main" val="3671477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Padding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fontScale="92500" lnSpcReduction="20000"/>
          </a:bodyPr>
          <a:lstStyle/>
          <a:p>
            <a:pPr marL="0" indent="0">
              <a:buNone/>
            </a:pPr>
            <a:r>
              <a:rPr lang="en-IN" dirty="0"/>
              <a:t>Padding sits between the border and the content area. Unlike margins, you cannot have negative amounts of padding, so the value must be 0 or a positive value. Padding is typically used to push the content away from the border. Any background applied to your element will display behind the padding.</a:t>
            </a:r>
          </a:p>
          <a:p>
            <a:pPr marL="0" indent="0">
              <a:buNone/>
            </a:pPr>
            <a:endParaRPr lang="en-IN" sz="1800" dirty="0"/>
          </a:p>
          <a:p>
            <a:pPr marL="0" indent="0">
              <a:buNone/>
            </a:pPr>
            <a:r>
              <a:rPr lang="en-IN" dirty="0"/>
              <a:t>We can control the padding on all sides of an element using the </a:t>
            </a:r>
            <a:r>
              <a:rPr lang="en-IN" u="sng" dirty="0">
                <a:hlinkClick r:id="rId3"/>
              </a:rPr>
              <a:t>padding</a:t>
            </a:r>
            <a:r>
              <a:rPr lang="en-IN" dirty="0"/>
              <a:t> property, or on each side individually using the equivalent longhand properties:</a:t>
            </a:r>
          </a:p>
          <a:p>
            <a:r>
              <a:rPr lang="en-IN" u="sng" dirty="0">
                <a:hlinkClick r:id="rId4"/>
              </a:rPr>
              <a:t>padding-top</a:t>
            </a:r>
            <a:endParaRPr lang="en-IN" dirty="0"/>
          </a:p>
          <a:p>
            <a:r>
              <a:rPr lang="en-IN" u="sng" dirty="0">
                <a:hlinkClick r:id="rId5"/>
              </a:rPr>
              <a:t>padding-right</a:t>
            </a:r>
            <a:endParaRPr lang="en-IN" dirty="0"/>
          </a:p>
          <a:p>
            <a:r>
              <a:rPr lang="en-IN" u="sng" dirty="0">
                <a:hlinkClick r:id="rId6"/>
              </a:rPr>
              <a:t>padding-bottom</a:t>
            </a:r>
            <a:endParaRPr lang="en-IN" dirty="0"/>
          </a:p>
          <a:p>
            <a:r>
              <a:rPr lang="en-IN" u="sng" dirty="0">
                <a:hlinkClick r:id="rId7"/>
              </a:rPr>
              <a:t>padding-left</a:t>
            </a:r>
            <a:endParaRPr lang="en-IN" dirty="0"/>
          </a:p>
          <a:p>
            <a:pPr marL="0" indent="0">
              <a:buNone/>
            </a:pPr>
            <a:endParaRPr lang="en-US" sz="1800" dirty="0"/>
          </a:p>
        </p:txBody>
      </p:sp>
    </p:spTree>
    <p:extLst>
      <p:ext uri="{BB962C8B-B14F-4D97-AF65-F5344CB8AC3E}">
        <p14:creationId xmlns:p14="http://schemas.microsoft.com/office/powerpoint/2010/main" val="1911833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Box model vs Inline boxes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lnSpcReduction="10000"/>
          </a:bodyPr>
          <a:lstStyle/>
          <a:p>
            <a:pPr marL="0" indent="0">
              <a:buNone/>
            </a:pPr>
            <a:r>
              <a:rPr lang="en-IN" dirty="0"/>
              <a:t>Some of the properties box model can apply to inline boxes too, such as those created by a &lt;span&gt; element. In the example below, we have a &lt;span&gt; inside a paragraph and have applied a width, height, margin, border, and padding to it. </a:t>
            </a:r>
          </a:p>
          <a:p>
            <a:r>
              <a:rPr lang="en-IN" dirty="0"/>
              <a:t>You can see that the width and height are ignored. </a:t>
            </a:r>
          </a:p>
          <a:p>
            <a:r>
              <a:rPr lang="en-IN" dirty="0"/>
              <a:t>The vertical margin, padding, and border are respected but they do not change the relationship of other content to our inline box and so the padding and border overlaps other words in the paragraph. </a:t>
            </a:r>
          </a:p>
          <a:p>
            <a:r>
              <a:rPr lang="en-IN" dirty="0"/>
              <a:t>Horizontal padding, margins, and borders are respected and will cause other content to move away from the box.</a:t>
            </a:r>
          </a:p>
          <a:p>
            <a:pPr marL="0" indent="0">
              <a:buNone/>
            </a:pPr>
            <a:endParaRPr lang="en-US" sz="1800" dirty="0"/>
          </a:p>
        </p:txBody>
      </p:sp>
    </p:spTree>
    <p:extLst>
      <p:ext uri="{BB962C8B-B14F-4D97-AF65-F5344CB8AC3E}">
        <p14:creationId xmlns:p14="http://schemas.microsoft.com/office/powerpoint/2010/main" val="203387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808638" y="386930"/>
            <a:ext cx="9236700" cy="1188950"/>
          </a:xfrm>
        </p:spPr>
        <p:txBody>
          <a:bodyPr anchor="b">
            <a:normAutofit/>
          </a:bodyPr>
          <a:lstStyle/>
          <a:p>
            <a:r>
              <a:rPr lang="en-US" sz="5400"/>
              <a:t>Why CSS?</a:t>
            </a:r>
          </a:p>
        </p:txBody>
      </p:sp>
      <p:grpSp>
        <p:nvGrpSpPr>
          <p:cNvPr id="2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737407" y="2881745"/>
            <a:ext cx="10199921" cy="3153295"/>
          </a:xfrm>
        </p:spPr>
        <p:txBody>
          <a:bodyPr vert="horz" lIns="91440" tIns="45720" rIns="91440" bIns="45720" rtlCol="0" anchor="ctr">
            <a:noAutofit/>
          </a:bodyPr>
          <a:lstStyle/>
          <a:p>
            <a:pPr marL="0" indent="0" fontAlgn="base">
              <a:buNone/>
            </a:pPr>
            <a:r>
              <a:rPr lang="en-IN" sz="1400" b="1" dirty="0"/>
              <a:t>Faster Page Speed</a:t>
            </a:r>
          </a:p>
          <a:p>
            <a:pPr fontAlgn="base"/>
            <a:r>
              <a:rPr lang="en-IN" sz="1400" dirty="0"/>
              <a:t>More code means slower page speed. </a:t>
            </a:r>
          </a:p>
          <a:p>
            <a:pPr fontAlgn="base"/>
            <a:r>
              <a:rPr lang="en-IN" sz="1400" dirty="0"/>
              <a:t>CSS enables you to use less code. </a:t>
            </a:r>
          </a:p>
          <a:p>
            <a:pPr fontAlgn="base"/>
            <a:r>
              <a:rPr lang="en-IN" sz="1400" dirty="0"/>
              <a:t>CSS allows you to use one CSS rule and apply it to all occurrences of a certain tag within an HTML document. </a:t>
            </a:r>
          </a:p>
          <a:p>
            <a:pPr marL="0" indent="0" fontAlgn="base">
              <a:buNone/>
            </a:pPr>
            <a:r>
              <a:rPr lang="en-IN" sz="1400" b="1" dirty="0"/>
              <a:t>Better User Experience</a:t>
            </a:r>
          </a:p>
          <a:p>
            <a:pPr fontAlgn="base"/>
            <a:r>
              <a:rPr lang="en-IN" sz="1400" dirty="0"/>
              <a:t>CSS not only makes web pages easy on the eye, it also allows for user-friendly formatting. </a:t>
            </a:r>
          </a:p>
          <a:p>
            <a:pPr marL="0" indent="0" fontAlgn="base">
              <a:buNone/>
            </a:pPr>
            <a:r>
              <a:rPr lang="en-IN" sz="1400" b="1" dirty="0"/>
              <a:t>Quicker Development Time</a:t>
            </a:r>
          </a:p>
          <a:p>
            <a:pPr fontAlgn="base"/>
            <a:r>
              <a:rPr lang="en-IN" sz="1400" dirty="0"/>
              <a:t>With CSS, you can apply specific formatting rules and styles to multiple pages with one string of code. One cascading style sheet can be replicated across several website pages. If, for instance, you have product pages that should all have the same formatting, look, and feel, writing CSS rules for one page will suffice for all pages of that same type.</a:t>
            </a:r>
          </a:p>
          <a:p>
            <a:pPr marL="0" indent="0" fontAlgn="base">
              <a:buNone/>
            </a:pPr>
            <a:r>
              <a:rPr lang="en-IN" sz="1400" b="1" dirty="0"/>
              <a:t>Easy Formatting Changes</a:t>
            </a:r>
          </a:p>
          <a:p>
            <a:pPr fontAlgn="base"/>
            <a:r>
              <a:rPr lang="en-IN" sz="1400" dirty="0"/>
              <a:t>If you need to change the format of a specific set of pages, it’s easy to do so with CSS. There’s no need to fix every individual page. Just edit the corresponding CSS stylesheet and you’ll see changes applied to all the pages that are using that style sheet. </a:t>
            </a:r>
          </a:p>
          <a:p>
            <a:pPr marL="0" indent="0" fontAlgn="base">
              <a:buNone/>
            </a:pPr>
            <a:r>
              <a:rPr lang="en-IN" sz="1400" b="1" dirty="0"/>
              <a:t>Compatibility Across Devices</a:t>
            </a:r>
          </a:p>
          <a:p>
            <a:pPr fontAlgn="base"/>
            <a:r>
              <a:rPr lang="en-IN" sz="1400" dirty="0"/>
              <a:t>Responsive web design matters. In today’s day and age, web pages must be fully visible and easily navigable on all devices. Whether mobile or tablet, desktop, or even smart TV, CSS combines with HTML to make responsive design possible.</a:t>
            </a:r>
          </a:p>
        </p:txBody>
      </p:sp>
    </p:spTree>
    <p:extLst>
      <p:ext uri="{BB962C8B-B14F-4D97-AF65-F5344CB8AC3E}">
        <p14:creationId xmlns:p14="http://schemas.microsoft.com/office/powerpoint/2010/main" val="1201770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520148" y="186221"/>
            <a:ext cx="10515600" cy="668545"/>
          </a:xfrm>
        </p:spPr>
        <p:txBody>
          <a:bodyPr>
            <a:normAutofit fontScale="90000"/>
          </a:bodyPr>
          <a:lstStyle/>
          <a:p>
            <a:r>
              <a:rPr lang="en-US" dirty="0"/>
              <a:t>Box model vs Inline boxes</a:t>
            </a: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sz="half" idx="1"/>
          </p:nvPr>
        </p:nvSpPr>
        <p:spPr>
          <a:xfrm>
            <a:off x="838200" y="1053548"/>
            <a:ext cx="5181600" cy="5123415"/>
          </a:xfrm>
        </p:spPr>
        <p:txBody>
          <a:bodyPr anchor="t">
            <a:normAutofit fontScale="85000" lnSpcReduction="20000"/>
          </a:bodyPr>
          <a:lstStyle/>
          <a:p>
            <a:pPr marL="0" indent="0">
              <a:buNone/>
            </a:pPr>
            <a:endParaRPr lang="en-US" sz="1800" dirty="0"/>
          </a:p>
          <a:p>
            <a:pPr marL="0" indent="0">
              <a:buNone/>
            </a:pPr>
            <a:r>
              <a:rPr lang="en-US" sz="2100" dirty="0"/>
              <a:t>&lt;p&gt;</a:t>
            </a:r>
          </a:p>
          <a:p>
            <a:pPr marL="0" indent="0">
              <a:buNone/>
            </a:pPr>
            <a:r>
              <a:rPr lang="en-US" sz="2100" dirty="0"/>
              <a:t>    I am a paragraph and this is a &lt;span&gt;span&lt;/span&gt; inside that paragraph. A span is an inline element and so does not respect width and height.</a:t>
            </a:r>
          </a:p>
          <a:p>
            <a:pPr marL="0" indent="0">
              <a:buNone/>
            </a:pPr>
            <a:r>
              <a:rPr lang="en-US" sz="2100" dirty="0"/>
              <a:t>&lt;/p&gt; </a:t>
            </a:r>
          </a:p>
          <a:p>
            <a:pPr marL="0" indent="0">
              <a:buNone/>
            </a:pPr>
            <a:endParaRPr lang="en-US" sz="2100" dirty="0"/>
          </a:p>
          <a:p>
            <a:pPr marL="0" indent="0">
              <a:buNone/>
            </a:pPr>
            <a:endParaRPr lang="en-US" sz="2100" dirty="0"/>
          </a:p>
          <a:p>
            <a:pPr marL="0" indent="0">
              <a:buNone/>
            </a:pPr>
            <a:r>
              <a:rPr lang="en-US" sz="2100" dirty="0"/>
              <a:t>span {</a:t>
            </a:r>
          </a:p>
          <a:p>
            <a:pPr marL="0" indent="0">
              <a:buNone/>
            </a:pPr>
            <a:r>
              <a:rPr lang="en-US" sz="2100" dirty="0"/>
              <a:t>  margin: 20px;</a:t>
            </a:r>
          </a:p>
          <a:p>
            <a:pPr marL="0" indent="0">
              <a:buNone/>
            </a:pPr>
            <a:r>
              <a:rPr lang="en-US" sz="2100" dirty="0"/>
              <a:t>  padding: 20px;</a:t>
            </a:r>
          </a:p>
          <a:p>
            <a:pPr marL="0" indent="0">
              <a:buNone/>
            </a:pPr>
            <a:r>
              <a:rPr lang="en-US" sz="2100" dirty="0"/>
              <a:t>  width: 80px;</a:t>
            </a:r>
          </a:p>
          <a:p>
            <a:pPr marL="0" indent="0">
              <a:buNone/>
            </a:pPr>
            <a:r>
              <a:rPr lang="en-US" sz="2100" dirty="0"/>
              <a:t>  height: 50px;</a:t>
            </a:r>
          </a:p>
          <a:p>
            <a:pPr marL="0" indent="0">
              <a:buNone/>
            </a:pPr>
            <a:r>
              <a:rPr lang="en-US" sz="2100" dirty="0"/>
              <a:t>  background-color: </a:t>
            </a:r>
            <a:r>
              <a:rPr lang="en-US" sz="2100" dirty="0" err="1"/>
              <a:t>lightblue</a:t>
            </a:r>
            <a:r>
              <a:rPr lang="en-US" sz="2100" dirty="0"/>
              <a:t>;</a:t>
            </a:r>
          </a:p>
          <a:p>
            <a:pPr marL="0" indent="0">
              <a:buNone/>
            </a:pPr>
            <a:r>
              <a:rPr lang="en-US" sz="2100" dirty="0"/>
              <a:t>  border: 2px solid blue;</a:t>
            </a:r>
          </a:p>
          <a:p>
            <a:pPr marL="0" indent="0">
              <a:buNone/>
            </a:pPr>
            <a:r>
              <a:rPr lang="en-US" sz="2100" dirty="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95DF092A-EE78-6D35-E9BB-294A164E3161}"/>
              </a:ext>
            </a:extLst>
          </p:cNvPr>
          <p:cNvPicPr>
            <a:picLocks noGrp="1" noChangeAspect="1"/>
          </p:cNvPicPr>
          <p:nvPr>
            <p:ph sz="half" idx="2"/>
          </p:nvPr>
        </p:nvPicPr>
        <p:blipFill>
          <a:blip r:embed="rId3"/>
          <a:stretch>
            <a:fillRect/>
          </a:stretch>
        </p:blipFill>
        <p:spPr>
          <a:xfrm>
            <a:off x="6172200" y="2712053"/>
            <a:ext cx="5181600" cy="2578482"/>
          </a:xfrm>
        </p:spPr>
      </p:pic>
    </p:spTree>
    <p:extLst>
      <p:ext uri="{BB962C8B-B14F-4D97-AF65-F5344CB8AC3E}">
        <p14:creationId xmlns:p14="http://schemas.microsoft.com/office/powerpoint/2010/main" val="1994164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Using display: Inline block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fontScale="92500" lnSpcReduction="20000"/>
          </a:bodyPr>
          <a:lstStyle/>
          <a:p>
            <a:pPr marL="0" indent="0">
              <a:buNone/>
            </a:pPr>
            <a:r>
              <a:rPr lang="en-IN" dirty="0"/>
              <a:t>There is a special value of display, which provides a middle ground between inline and block. This is useful for situations where you do not want an item to break onto a new line but do want it to respect width and height and avoid the overlapping.</a:t>
            </a:r>
          </a:p>
          <a:p>
            <a:pPr marL="0" indent="0">
              <a:buNone/>
            </a:pPr>
            <a:endParaRPr lang="en-IN" sz="1800" dirty="0"/>
          </a:p>
          <a:p>
            <a:pPr marL="0" indent="0">
              <a:buNone/>
            </a:pPr>
            <a:r>
              <a:rPr lang="en-IN" dirty="0"/>
              <a:t>An element with display: inline-block does a subset of the block things we already know about:</a:t>
            </a:r>
          </a:p>
          <a:p>
            <a:r>
              <a:rPr lang="en-IN" dirty="0"/>
              <a:t>The width and height properties are respected.</a:t>
            </a:r>
          </a:p>
          <a:p>
            <a:r>
              <a:rPr lang="en-IN" dirty="0"/>
              <a:t>padding, margin, and border will cause other elements to be pushed away from the box.</a:t>
            </a:r>
          </a:p>
          <a:p>
            <a:r>
              <a:rPr lang="en-IN" dirty="0"/>
              <a:t>It does not, however, break onto a new line, and will only become larger than its content if you explicitly add </a:t>
            </a:r>
            <a:r>
              <a:rPr lang="en-IN" sz="1800" dirty="0"/>
              <a:t>width</a:t>
            </a:r>
            <a:r>
              <a:rPr lang="en-IN" dirty="0"/>
              <a:t> and </a:t>
            </a:r>
            <a:r>
              <a:rPr lang="en-IN" sz="1800" dirty="0"/>
              <a:t>height</a:t>
            </a:r>
            <a:r>
              <a:rPr lang="en-IN" dirty="0"/>
              <a:t> properties.</a:t>
            </a:r>
            <a:br>
              <a:rPr lang="en-IN" sz="1800" dirty="0"/>
            </a:br>
            <a:endParaRPr lang="en-US" sz="1800" dirty="0"/>
          </a:p>
        </p:txBody>
      </p:sp>
    </p:spTree>
    <p:extLst>
      <p:ext uri="{BB962C8B-B14F-4D97-AF65-F5344CB8AC3E}">
        <p14:creationId xmlns:p14="http://schemas.microsoft.com/office/powerpoint/2010/main" val="774901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596347" y="18256"/>
            <a:ext cx="10433963" cy="662782"/>
          </a:xfrm>
        </p:spPr>
        <p:txBody>
          <a:bodyPr>
            <a:normAutofit fontScale="90000"/>
          </a:bodyPr>
          <a:lstStyle/>
          <a:p>
            <a:r>
              <a:rPr lang="en-US" dirty="0"/>
              <a:t>Box model vs Inline boxes</a:t>
            </a: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sz="half" idx="1"/>
          </p:nvPr>
        </p:nvSpPr>
        <p:spPr>
          <a:xfrm>
            <a:off x="596347" y="681038"/>
            <a:ext cx="5423453" cy="5495925"/>
          </a:xfrm>
        </p:spPr>
        <p:txBody>
          <a:bodyPr anchor="t">
            <a:normAutofit lnSpcReduction="10000"/>
          </a:bodyPr>
          <a:lstStyle/>
          <a:p>
            <a:pPr marL="0" indent="0">
              <a:buNone/>
            </a:pPr>
            <a:endParaRPr lang="en-US" sz="1800" dirty="0"/>
          </a:p>
          <a:p>
            <a:pPr marL="0" indent="0">
              <a:buNone/>
            </a:pPr>
            <a:r>
              <a:rPr lang="en-US" sz="1800" dirty="0"/>
              <a:t>&lt;p&gt;</a:t>
            </a:r>
          </a:p>
          <a:p>
            <a:pPr marL="0" indent="0">
              <a:buNone/>
            </a:pPr>
            <a:r>
              <a:rPr lang="en-US" sz="1800" dirty="0"/>
              <a:t>    I am a paragraph and this is a &lt;span&gt;span&lt;/span&gt; inside that paragraph. A span is an inline element and so does not respect width and height.</a:t>
            </a:r>
          </a:p>
          <a:p>
            <a:pPr marL="0" indent="0">
              <a:buNone/>
            </a:pPr>
            <a:r>
              <a:rPr lang="en-US" sz="1800" dirty="0"/>
              <a:t>&lt;/p&gt; </a:t>
            </a:r>
          </a:p>
          <a:p>
            <a:pPr marL="0" indent="0">
              <a:buNone/>
            </a:pPr>
            <a:endParaRPr lang="en-US" sz="1800" dirty="0"/>
          </a:p>
          <a:p>
            <a:pPr marL="0" indent="0">
              <a:buNone/>
            </a:pPr>
            <a:r>
              <a:rPr lang="en-US" sz="1800" dirty="0"/>
              <a:t>span {</a:t>
            </a:r>
          </a:p>
          <a:p>
            <a:pPr marL="0" indent="0">
              <a:buNone/>
            </a:pPr>
            <a:r>
              <a:rPr lang="en-US" sz="1800" dirty="0"/>
              <a:t>  margin: 20px;</a:t>
            </a:r>
          </a:p>
          <a:p>
            <a:pPr marL="0" indent="0">
              <a:buNone/>
            </a:pPr>
            <a:r>
              <a:rPr lang="en-US" sz="1800" dirty="0"/>
              <a:t>  padding: 20px;</a:t>
            </a:r>
          </a:p>
          <a:p>
            <a:pPr marL="0" indent="0">
              <a:buNone/>
            </a:pPr>
            <a:r>
              <a:rPr lang="en-US" sz="1800" dirty="0"/>
              <a:t>  width: 80px;</a:t>
            </a:r>
          </a:p>
          <a:p>
            <a:pPr marL="0" indent="0">
              <a:buNone/>
            </a:pPr>
            <a:r>
              <a:rPr lang="en-US" sz="1800" dirty="0"/>
              <a:t>  height: 50px;</a:t>
            </a:r>
          </a:p>
          <a:p>
            <a:pPr marL="0" indent="0">
              <a:buNone/>
            </a:pPr>
            <a:r>
              <a:rPr lang="en-US" sz="1800" dirty="0"/>
              <a:t>  background-color: </a:t>
            </a:r>
            <a:r>
              <a:rPr lang="en-US" sz="1800" dirty="0" err="1"/>
              <a:t>lightblue</a:t>
            </a:r>
            <a:r>
              <a:rPr lang="en-US" sz="1800" dirty="0"/>
              <a:t>;</a:t>
            </a:r>
          </a:p>
          <a:p>
            <a:pPr marL="0" indent="0">
              <a:buNone/>
            </a:pPr>
            <a:r>
              <a:rPr lang="en-US" sz="1800" dirty="0"/>
              <a:t>  border: 2px solid blue;</a:t>
            </a:r>
          </a:p>
          <a:p>
            <a:pPr marL="0" indent="0">
              <a:buNone/>
            </a:pPr>
            <a:r>
              <a:rPr lang="en-US" sz="1800" dirty="0"/>
              <a:t> </a:t>
            </a:r>
            <a:r>
              <a:rPr lang="en-US" sz="1800" b="1" dirty="0"/>
              <a:t>Display: inline-block;</a:t>
            </a:r>
          </a:p>
          <a:p>
            <a:pPr marL="0" indent="0">
              <a:buNone/>
            </a:pPr>
            <a:r>
              <a:rPr lang="en-US" sz="1800" dirty="0"/>
              <a:t>}</a:t>
            </a:r>
          </a:p>
        </p:txBody>
      </p:sp>
      <p:pic>
        <p:nvPicPr>
          <p:cNvPr id="8" name="Content Placeholder 7" descr="Diagram&#10;&#10;Description automatically generated">
            <a:extLst>
              <a:ext uri="{FF2B5EF4-FFF2-40B4-BE49-F238E27FC236}">
                <a16:creationId xmlns:a16="http://schemas.microsoft.com/office/drawing/2014/main" id="{E198ED36-BF4E-D3B9-5585-839E18F23340}"/>
              </a:ext>
            </a:extLst>
          </p:cNvPr>
          <p:cNvPicPr>
            <a:picLocks noGrp="1" noChangeAspect="1"/>
          </p:cNvPicPr>
          <p:nvPr>
            <p:ph sz="half" idx="2"/>
          </p:nvPr>
        </p:nvPicPr>
        <p:blipFill>
          <a:blip r:embed="rId3"/>
          <a:stretch>
            <a:fillRect/>
          </a:stretch>
        </p:blipFill>
        <p:spPr>
          <a:xfrm>
            <a:off x="6495688" y="1825625"/>
            <a:ext cx="4534623" cy="4351338"/>
          </a:xfrm>
        </p:spPr>
      </p:pic>
    </p:spTree>
    <p:extLst>
      <p:ext uri="{BB962C8B-B14F-4D97-AF65-F5344CB8AC3E}">
        <p14:creationId xmlns:p14="http://schemas.microsoft.com/office/powerpoint/2010/main" val="343942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CSS values &amp; units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685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1DD111-2CB8-9C0C-7998-2259E92C678E}"/>
              </a:ext>
            </a:extLst>
          </p:cNvPr>
          <p:cNvSpPr>
            <a:spLocks noGrp="1"/>
          </p:cNvSpPr>
          <p:nvPr>
            <p:ph type="title"/>
          </p:nvPr>
        </p:nvSpPr>
        <p:spPr>
          <a:xfrm>
            <a:off x="1655064" y="365760"/>
            <a:ext cx="9363456" cy="1188720"/>
          </a:xfrm>
        </p:spPr>
        <p:txBody>
          <a:bodyPr>
            <a:normAutofit/>
          </a:bodyPr>
          <a:lstStyle/>
          <a:p>
            <a:r>
              <a:rPr lang="en-IN" dirty="0"/>
              <a:t>Number, Length, Percentage</a:t>
            </a:r>
            <a:endParaRPr lang="en-US" dirty="0"/>
          </a:p>
        </p:txBody>
      </p:sp>
      <p:sp>
        <p:nvSpPr>
          <p:cNvPr id="16"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A97191B-99BC-5773-86A3-B6F18E265019}"/>
              </a:ext>
            </a:extLst>
          </p:cNvPr>
          <p:cNvGraphicFramePr>
            <a:graphicFrameLocks noGrp="1"/>
          </p:cNvGraphicFramePr>
          <p:nvPr>
            <p:ph idx="1"/>
          </p:nvPr>
        </p:nvGraphicFramePr>
        <p:xfrm>
          <a:off x="1851137" y="2176272"/>
          <a:ext cx="8971311" cy="4041650"/>
        </p:xfrm>
        <a:graphic>
          <a:graphicData uri="http://schemas.openxmlformats.org/drawingml/2006/table">
            <a:tbl>
              <a:tblPr firstRow="1" bandRow="1">
                <a:solidFill>
                  <a:schemeClr val="bg1">
                    <a:lumMod val="95000"/>
                  </a:schemeClr>
                </a:solidFill>
              </a:tblPr>
              <a:tblGrid>
                <a:gridCol w="3671210">
                  <a:extLst>
                    <a:ext uri="{9D8B030D-6E8A-4147-A177-3AD203B41FA5}">
                      <a16:colId xmlns:a16="http://schemas.microsoft.com/office/drawing/2014/main" val="465889824"/>
                    </a:ext>
                  </a:extLst>
                </a:gridCol>
                <a:gridCol w="5300101">
                  <a:extLst>
                    <a:ext uri="{9D8B030D-6E8A-4147-A177-3AD203B41FA5}">
                      <a16:colId xmlns:a16="http://schemas.microsoft.com/office/drawing/2014/main" val="4175514164"/>
                    </a:ext>
                  </a:extLst>
                </a:gridCol>
              </a:tblGrid>
              <a:tr h="503377">
                <a:tc>
                  <a:txBody>
                    <a:bodyPr/>
                    <a:lstStyle/>
                    <a:p>
                      <a:pPr algn="l" fontAlgn="ctr"/>
                      <a:r>
                        <a:rPr lang="en-IN" sz="2000" b="0" cap="none" spc="0">
                          <a:solidFill>
                            <a:schemeClr val="bg1"/>
                          </a:solidFill>
                          <a:effectLst/>
                        </a:rPr>
                        <a:t>Data type</a:t>
                      </a:r>
                    </a:p>
                  </a:txBody>
                  <a:tcPr marL="76646" marR="76646" marT="114357" marB="3832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ctr"/>
                      <a:r>
                        <a:rPr lang="en-IN" sz="2000" b="0" cap="none" spc="0">
                          <a:solidFill>
                            <a:schemeClr val="bg1"/>
                          </a:solidFill>
                          <a:effectLst/>
                        </a:rPr>
                        <a:t>Description</a:t>
                      </a:r>
                    </a:p>
                  </a:txBody>
                  <a:tcPr marL="76646" marR="76646" marT="114357" marB="3832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196411568"/>
                  </a:ext>
                </a:extLst>
              </a:tr>
              <a:tr h="427139">
                <a:tc>
                  <a:txBody>
                    <a:bodyPr/>
                    <a:lstStyle/>
                    <a:p>
                      <a:pPr fontAlgn="ctr"/>
                      <a:r>
                        <a:rPr lang="en-IN" sz="1500" u="sng" cap="none" spc="0">
                          <a:solidFill>
                            <a:schemeClr val="tx1"/>
                          </a:solidFill>
                          <a:effectLst/>
                          <a:hlinkClick r:id="rId2">
                            <a:extLst>
                              <a:ext uri="{A12FA001-AC4F-418D-AE19-62706E023703}">
                                <ahyp:hlinkClr xmlns:ahyp="http://schemas.microsoft.com/office/drawing/2018/hyperlinkcolor" val="tx"/>
                              </a:ext>
                            </a:extLst>
                          </a:hlinkClick>
                        </a:rPr>
                        <a:t>&lt;integer&gt;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fontAlgn="ctr"/>
                      <a:r>
                        <a:rPr lang="en-IN" sz="1500" cap="none" spc="0">
                          <a:solidFill>
                            <a:schemeClr val="tx1"/>
                          </a:solidFill>
                          <a:effectLst/>
                        </a:rPr>
                        <a:t>An &lt;integer&gt; is a whole number such as 1024 or -55.</a:t>
                      </a:r>
                    </a:p>
                  </a:txBody>
                  <a:tcPr marL="76646" marR="76646" marT="114357" marB="38323"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75172755"/>
                  </a:ext>
                </a:extLst>
              </a:tr>
              <a:tr h="884568">
                <a:tc>
                  <a:txBody>
                    <a:bodyPr/>
                    <a:lstStyle/>
                    <a:p>
                      <a:pPr fontAlgn="ctr"/>
                      <a:r>
                        <a:rPr lang="en-IN" sz="1500" u="sng" cap="none" spc="0">
                          <a:solidFill>
                            <a:schemeClr val="tx1"/>
                          </a:solidFill>
                          <a:effectLst/>
                          <a:hlinkClick r:id="rId3">
                            <a:extLst>
                              <a:ext uri="{A12FA001-AC4F-418D-AE19-62706E023703}">
                                <ahyp:hlinkClr xmlns:ahyp="http://schemas.microsoft.com/office/drawing/2018/hyperlinkcolor" val="tx"/>
                              </a:ext>
                            </a:extLst>
                          </a:hlinkClick>
                        </a:rPr>
                        <a:t>&lt;number&gt;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ctr"/>
                      <a:r>
                        <a:rPr lang="en-IN" sz="1500" cap="none" spc="0">
                          <a:solidFill>
                            <a:schemeClr val="tx1"/>
                          </a:solidFill>
                          <a:effectLst/>
                        </a:rPr>
                        <a:t>A &lt;number&gt; represents a decimal number — it may or may not have a decimal point with a fractional component. For example, 0.255, 128, or -1.2.</a:t>
                      </a: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89750897"/>
                  </a:ext>
                </a:extLst>
              </a:tr>
              <a:tr h="1113283">
                <a:tc>
                  <a:txBody>
                    <a:bodyPr/>
                    <a:lstStyle/>
                    <a:p>
                      <a:pPr fontAlgn="ctr"/>
                      <a:r>
                        <a:rPr lang="en-IN" sz="1500" u="sng" cap="none" spc="0">
                          <a:solidFill>
                            <a:schemeClr val="tx1"/>
                          </a:solidFill>
                          <a:effectLst/>
                          <a:hlinkClick r:id="rId4">
                            <a:extLst>
                              <a:ext uri="{A12FA001-AC4F-418D-AE19-62706E023703}">
                                <ahyp:hlinkClr xmlns:ahyp="http://schemas.microsoft.com/office/drawing/2018/hyperlinkcolor" val="tx"/>
                              </a:ext>
                            </a:extLst>
                          </a:hlinkClick>
                        </a:rPr>
                        <a:t>&lt;dimension&gt;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ctr"/>
                      <a:r>
                        <a:rPr lang="en-IN" sz="1500" cap="none" spc="0">
                          <a:solidFill>
                            <a:schemeClr val="tx1"/>
                          </a:solidFill>
                          <a:effectLst/>
                        </a:rPr>
                        <a:t>A &lt;dimension&gt; is a &lt;number&gt; with a unit attached to it. For example, 45deg, 5s, or 10px. &lt;dimension&gt; is an umbrella category that includes the </a:t>
                      </a:r>
                      <a:r>
                        <a:rPr lang="en-IN" sz="1500" u="sng" cap="none" spc="0">
                          <a:solidFill>
                            <a:schemeClr val="tx1"/>
                          </a:solidFill>
                          <a:effectLst/>
                          <a:hlinkClick r:id="rId5">
                            <a:extLst>
                              <a:ext uri="{A12FA001-AC4F-418D-AE19-62706E023703}">
                                <ahyp:hlinkClr xmlns:ahyp="http://schemas.microsoft.com/office/drawing/2018/hyperlinkcolor" val="tx"/>
                              </a:ext>
                            </a:extLst>
                          </a:hlinkClick>
                        </a:rPr>
                        <a:t>&lt;length&gt;</a:t>
                      </a:r>
                      <a:r>
                        <a:rPr lang="en-IN" sz="1500" cap="none" spc="0">
                          <a:solidFill>
                            <a:schemeClr val="tx1"/>
                          </a:solidFill>
                          <a:effectLst/>
                        </a:rPr>
                        <a:t>, </a:t>
                      </a:r>
                      <a:r>
                        <a:rPr lang="en-IN" sz="1500" u="sng" cap="none" spc="0">
                          <a:solidFill>
                            <a:schemeClr val="tx1"/>
                          </a:solidFill>
                          <a:effectLst/>
                          <a:hlinkClick r:id="rId6">
                            <a:extLst>
                              <a:ext uri="{A12FA001-AC4F-418D-AE19-62706E023703}">
                                <ahyp:hlinkClr xmlns:ahyp="http://schemas.microsoft.com/office/drawing/2018/hyperlinkcolor" val="tx"/>
                              </a:ext>
                            </a:extLst>
                          </a:hlinkClick>
                        </a:rPr>
                        <a:t>&lt;angle&gt;</a:t>
                      </a:r>
                      <a:r>
                        <a:rPr lang="en-IN" sz="1500" cap="none" spc="0">
                          <a:solidFill>
                            <a:schemeClr val="tx1"/>
                          </a:solidFill>
                          <a:effectLst/>
                        </a:rPr>
                        <a:t>, </a:t>
                      </a:r>
                      <a:r>
                        <a:rPr lang="en-IN" sz="1500" u="sng" cap="none" spc="0">
                          <a:solidFill>
                            <a:schemeClr val="tx1"/>
                          </a:solidFill>
                          <a:effectLst/>
                          <a:hlinkClick r:id="rId7">
                            <a:extLst>
                              <a:ext uri="{A12FA001-AC4F-418D-AE19-62706E023703}">
                                <ahyp:hlinkClr xmlns:ahyp="http://schemas.microsoft.com/office/drawing/2018/hyperlinkcolor" val="tx"/>
                              </a:ext>
                            </a:extLst>
                          </a:hlinkClick>
                        </a:rPr>
                        <a:t>&lt;time&gt;</a:t>
                      </a:r>
                      <a:r>
                        <a:rPr lang="en-IN" sz="1500" cap="none" spc="0">
                          <a:solidFill>
                            <a:schemeClr val="tx1"/>
                          </a:solidFill>
                          <a:effectLst/>
                        </a:rPr>
                        <a:t>, and </a:t>
                      </a:r>
                      <a:r>
                        <a:rPr lang="en-IN" sz="1500" u="sng" cap="none" spc="0">
                          <a:solidFill>
                            <a:schemeClr val="tx1"/>
                          </a:solidFill>
                          <a:effectLst/>
                          <a:hlinkClick r:id="rId8">
                            <a:extLst>
                              <a:ext uri="{A12FA001-AC4F-418D-AE19-62706E023703}">
                                <ahyp:hlinkClr xmlns:ahyp="http://schemas.microsoft.com/office/drawing/2018/hyperlinkcolor" val="tx"/>
                              </a:ext>
                            </a:extLst>
                          </a:hlinkClick>
                        </a:rPr>
                        <a:t>&lt;resolution&gt;</a:t>
                      </a:r>
                      <a:r>
                        <a:rPr lang="en-IN" sz="1500" cap="none" spc="0">
                          <a:solidFill>
                            <a:schemeClr val="tx1"/>
                          </a:solidFill>
                          <a:effectLst/>
                        </a:rPr>
                        <a:t> types.</a:t>
                      </a: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3211534"/>
                  </a:ext>
                </a:extLst>
              </a:tr>
              <a:tr h="1113283">
                <a:tc>
                  <a:txBody>
                    <a:bodyPr/>
                    <a:lstStyle/>
                    <a:p>
                      <a:pPr fontAlgn="ctr"/>
                      <a:r>
                        <a:rPr lang="en-IN" sz="1500" u="sng" cap="none" spc="0">
                          <a:solidFill>
                            <a:schemeClr val="tx1"/>
                          </a:solidFill>
                          <a:effectLst/>
                          <a:hlinkClick r:id="rId9">
                            <a:extLst>
                              <a:ext uri="{A12FA001-AC4F-418D-AE19-62706E023703}">
                                <ahyp:hlinkClr xmlns:ahyp="http://schemas.microsoft.com/office/drawing/2018/hyperlinkcolor" val="tx"/>
                              </a:ext>
                            </a:extLst>
                          </a:hlinkClick>
                        </a:rPr>
                        <a:t>&lt;percentage&gt;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fontAlgn="ctr"/>
                      <a:r>
                        <a:rPr lang="en-IN" sz="1500" cap="none" spc="0">
                          <a:solidFill>
                            <a:schemeClr val="tx1"/>
                          </a:solidFill>
                          <a:effectLst/>
                        </a:rPr>
                        <a:t>A &lt;percentage&gt; represents a fraction of some other value. For example, 50%. Percentage values are always relative to another quantity. For example, an element's length is relative to its parent element's length.</a:t>
                      </a: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62620642"/>
                  </a:ext>
                </a:extLst>
              </a:tr>
            </a:tbl>
          </a:graphicData>
        </a:graphic>
      </p:graphicFrame>
    </p:spTree>
    <p:extLst>
      <p:ext uri="{BB962C8B-B14F-4D97-AF65-F5344CB8AC3E}">
        <p14:creationId xmlns:p14="http://schemas.microsoft.com/office/powerpoint/2010/main" val="1711008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19">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94367E-069E-E5E4-42D0-75A3240C8B32}"/>
              </a:ext>
            </a:extLst>
          </p:cNvPr>
          <p:cNvSpPr>
            <a:spLocks noGrp="1"/>
          </p:cNvSpPr>
          <p:nvPr>
            <p:ph type="title"/>
          </p:nvPr>
        </p:nvSpPr>
        <p:spPr>
          <a:xfrm>
            <a:off x="1655064" y="365760"/>
            <a:ext cx="9363456" cy="1188720"/>
          </a:xfrm>
        </p:spPr>
        <p:txBody>
          <a:bodyPr>
            <a:normAutofit/>
          </a:bodyPr>
          <a:lstStyle/>
          <a:p>
            <a:r>
              <a:rPr lang="en-US" dirty="0"/>
              <a:t>Unit: Absolute length</a:t>
            </a:r>
          </a:p>
        </p:txBody>
      </p:sp>
      <p:sp>
        <p:nvSpPr>
          <p:cNvPr id="27" name="Freeform: Shape 21">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3">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EF9CAD3B-349A-3C26-AA0A-8C711D30EC62}"/>
              </a:ext>
            </a:extLst>
          </p:cNvPr>
          <p:cNvGraphicFramePr>
            <a:graphicFrameLocks noGrp="1"/>
          </p:cNvGraphicFramePr>
          <p:nvPr>
            <p:ph idx="1"/>
          </p:nvPr>
        </p:nvGraphicFramePr>
        <p:xfrm>
          <a:off x="1655064" y="2236405"/>
          <a:ext cx="9363456" cy="3921384"/>
        </p:xfrm>
        <a:graphic>
          <a:graphicData uri="http://schemas.openxmlformats.org/drawingml/2006/table">
            <a:tbl>
              <a:tblPr/>
              <a:tblGrid>
                <a:gridCol w="1419624">
                  <a:extLst>
                    <a:ext uri="{9D8B030D-6E8A-4147-A177-3AD203B41FA5}">
                      <a16:colId xmlns:a16="http://schemas.microsoft.com/office/drawing/2014/main" val="1016683531"/>
                    </a:ext>
                  </a:extLst>
                </a:gridCol>
                <a:gridCol w="3969020">
                  <a:extLst>
                    <a:ext uri="{9D8B030D-6E8A-4147-A177-3AD203B41FA5}">
                      <a16:colId xmlns:a16="http://schemas.microsoft.com/office/drawing/2014/main" val="1664383392"/>
                    </a:ext>
                  </a:extLst>
                </a:gridCol>
                <a:gridCol w="3974812">
                  <a:extLst>
                    <a:ext uri="{9D8B030D-6E8A-4147-A177-3AD203B41FA5}">
                      <a16:colId xmlns:a16="http://schemas.microsoft.com/office/drawing/2014/main" val="1345531459"/>
                    </a:ext>
                  </a:extLst>
                </a:gridCol>
              </a:tblGrid>
              <a:tr h="490173">
                <a:tc>
                  <a:txBody>
                    <a:bodyPr/>
                    <a:lstStyle/>
                    <a:p>
                      <a:pPr algn="l" fontAlgn="ctr">
                        <a:spcBef>
                          <a:spcPts val="0"/>
                        </a:spcBef>
                        <a:spcAft>
                          <a:spcPts val="0"/>
                        </a:spcAft>
                      </a:pPr>
                      <a:r>
                        <a:rPr lang="en-IN" sz="2200" b="0" i="0" u="none" strike="noStrike">
                          <a:effectLst/>
                          <a:latin typeface="Arial" panose="020B0604020202020204" pitchFamily="34" charset="0"/>
                        </a:rPr>
                        <a:t>Unit</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Name</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Equivalent to</a:t>
                      </a:r>
                    </a:p>
                  </a:txBody>
                  <a:tcPr marL="111542" marR="111542" marT="55772" marB="55772" anchor="ctr">
                    <a:lnL>
                      <a:noFill/>
                    </a:lnL>
                    <a:lnR>
                      <a:noFill/>
                    </a:lnR>
                    <a:lnT>
                      <a:noFill/>
                    </a:lnT>
                    <a:lnB>
                      <a:noFill/>
                    </a:lnB>
                  </a:tcPr>
                </a:tc>
                <a:extLst>
                  <a:ext uri="{0D108BD9-81ED-4DB2-BD59-A6C34878D82A}">
                    <a16:rowId xmlns:a16="http://schemas.microsoft.com/office/drawing/2014/main" val="861144035"/>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cm</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Centimeters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1cm = 37.8px = 25.2/64in</a:t>
                      </a:r>
                    </a:p>
                  </a:txBody>
                  <a:tcPr marL="111542" marR="111542" marT="55772" marB="55772" anchor="ctr">
                    <a:lnL>
                      <a:noFill/>
                    </a:lnL>
                    <a:lnR>
                      <a:noFill/>
                    </a:lnR>
                    <a:lnT>
                      <a:noFill/>
                    </a:lnT>
                    <a:lnB>
                      <a:noFill/>
                    </a:lnB>
                  </a:tcPr>
                </a:tc>
                <a:extLst>
                  <a:ext uri="{0D108BD9-81ED-4DB2-BD59-A6C34878D82A}">
                    <a16:rowId xmlns:a16="http://schemas.microsoft.com/office/drawing/2014/main" val="1323096825"/>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mm</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Millimeters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1mm = 1/10th of 1cm</a:t>
                      </a:r>
                    </a:p>
                  </a:txBody>
                  <a:tcPr marL="111542" marR="111542" marT="55772" marB="55772" anchor="ctr">
                    <a:lnL>
                      <a:noFill/>
                    </a:lnL>
                    <a:lnR>
                      <a:noFill/>
                    </a:lnR>
                    <a:lnT>
                      <a:noFill/>
                    </a:lnT>
                    <a:lnB>
                      <a:noFill/>
                    </a:lnB>
                  </a:tcPr>
                </a:tc>
                <a:extLst>
                  <a:ext uri="{0D108BD9-81ED-4DB2-BD59-A6C34878D82A}">
                    <a16:rowId xmlns:a16="http://schemas.microsoft.com/office/drawing/2014/main" val="4090633744"/>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Q</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Quarter-millimeters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1Q = 1/40th of 1cm</a:t>
                      </a:r>
                    </a:p>
                  </a:txBody>
                  <a:tcPr marL="111542" marR="111542" marT="55772" marB="55772" anchor="ctr">
                    <a:lnL>
                      <a:noFill/>
                    </a:lnL>
                    <a:lnR>
                      <a:noFill/>
                    </a:lnR>
                    <a:lnT>
                      <a:noFill/>
                    </a:lnT>
                    <a:lnB>
                      <a:noFill/>
                    </a:lnB>
                  </a:tcPr>
                </a:tc>
                <a:extLst>
                  <a:ext uri="{0D108BD9-81ED-4DB2-BD59-A6C34878D82A}">
                    <a16:rowId xmlns:a16="http://schemas.microsoft.com/office/drawing/2014/main" val="2293122821"/>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in</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Inches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1in = 2.54cm = 96px</a:t>
                      </a:r>
                    </a:p>
                  </a:txBody>
                  <a:tcPr marL="111542" marR="111542" marT="55772" marB="55772" anchor="ctr">
                    <a:lnL>
                      <a:noFill/>
                    </a:lnL>
                    <a:lnR>
                      <a:noFill/>
                    </a:lnR>
                    <a:lnT>
                      <a:noFill/>
                    </a:lnT>
                    <a:lnB>
                      <a:noFill/>
                    </a:lnB>
                  </a:tcPr>
                </a:tc>
                <a:extLst>
                  <a:ext uri="{0D108BD9-81ED-4DB2-BD59-A6C34878D82A}">
                    <a16:rowId xmlns:a16="http://schemas.microsoft.com/office/drawing/2014/main" val="1108640509"/>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pc</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Picas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1pc = 1/6th of 1in</a:t>
                      </a:r>
                    </a:p>
                  </a:txBody>
                  <a:tcPr marL="111542" marR="111542" marT="55772" marB="55772" anchor="ctr">
                    <a:lnL>
                      <a:noFill/>
                    </a:lnL>
                    <a:lnR>
                      <a:noFill/>
                    </a:lnR>
                    <a:lnT>
                      <a:noFill/>
                    </a:lnT>
                    <a:lnB>
                      <a:noFill/>
                    </a:lnB>
                  </a:tcPr>
                </a:tc>
                <a:extLst>
                  <a:ext uri="{0D108BD9-81ED-4DB2-BD59-A6C34878D82A}">
                    <a16:rowId xmlns:a16="http://schemas.microsoft.com/office/drawing/2014/main" val="358749893"/>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pt</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Points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1pt = 1/72th of 1in</a:t>
                      </a:r>
                    </a:p>
                  </a:txBody>
                  <a:tcPr marL="111542" marR="111542" marT="55772" marB="55772" anchor="ctr">
                    <a:lnL>
                      <a:noFill/>
                    </a:lnL>
                    <a:lnR>
                      <a:noFill/>
                    </a:lnR>
                    <a:lnT>
                      <a:noFill/>
                    </a:lnT>
                    <a:lnB>
                      <a:noFill/>
                    </a:lnB>
                  </a:tcPr>
                </a:tc>
                <a:extLst>
                  <a:ext uri="{0D108BD9-81ED-4DB2-BD59-A6C34878D82A}">
                    <a16:rowId xmlns:a16="http://schemas.microsoft.com/office/drawing/2014/main" val="1525961480"/>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px</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Pixels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1px = 1/96th of 1in</a:t>
                      </a:r>
                    </a:p>
                  </a:txBody>
                  <a:tcPr marL="111542" marR="111542" marT="55772" marB="55772" anchor="ctr">
                    <a:lnL>
                      <a:noFill/>
                    </a:lnL>
                    <a:lnR>
                      <a:noFill/>
                    </a:lnR>
                    <a:lnT>
                      <a:noFill/>
                    </a:lnT>
                    <a:lnB>
                      <a:noFill/>
                    </a:lnB>
                  </a:tcPr>
                </a:tc>
                <a:extLst>
                  <a:ext uri="{0D108BD9-81ED-4DB2-BD59-A6C34878D82A}">
                    <a16:rowId xmlns:a16="http://schemas.microsoft.com/office/drawing/2014/main" val="806100773"/>
                  </a:ext>
                </a:extLst>
              </a:tr>
            </a:tbl>
          </a:graphicData>
        </a:graphic>
      </p:graphicFrame>
    </p:spTree>
    <p:extLst>
      <p:ext uri="{BB962C8B-B14F-4D97-AF65-F5344CB8AC3E}">
        <p14:creationId xmlns:p14="http://schemas.microsoft.com/office/powerpoint/2010/main" val="2461104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94367E-069E-E5E4-42D0-75A3240C8B32}"/>
              </a:ext>
            </a:extLst>
          </p:cNvPr>
          <p:cNvSpPr>
            <a:spLocks noGrp="1"/>
          </p:cNvSpPr>
          <p:nvPr>
            <p:ph type="title"/>
          </p:nvPr>
        </p:nvSpPr>
        <p:spPr>
          <a:xfrm>
            <a:off x="1655064" y="365760"/>
            <a:ext cx="9363456" cy="1188720"/>
          </a:xfrm>
        </p:spPr>
        <p:txBody>
          <a:bodyPr>
            <a:normAutofit/>
          </a:bodyPr>
          <a:lstStyle/>
          <a:p>
            <a:r>
              <a:rPr lang="en-US" dirty="0"/>
              <a:t>Unit: </a:t>
            </a:r>
            <a:r>
              <a:rPr lang="en-IN" dirty="0"/>
              <a:t>Relative length units</a:t>
            </a:r>
            <a:endParaRPr lang="en-US" dirty="0"/>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F4816AA1-5E0A-C661-BFB1-7260A6BE9816}"/>
              </a:ext>
            </a:extLst>
          </p:cNvPr>
          <p:cNvGraphicFramePr>
            <a:graphicFrameLocks noGrp="1"/>
          </p:cNvGraphicFramePr>
          <p:nvPr>
            <p:ph idx="1"/>
            <p:extLst>
              <p:ext uri="{D42A27DB-BD31-4B8C-83A1-F6EECF244321}">
                <p14:modId xmlns:p14="http://schemas.microsoft.com/office/powerpoint/2010/main" val="895839585"/>
              </p:ext>
            </p:extLst>
          </p:nvPr>
        </p:nvGraphicFramePr>
        <p:xfrm>
          <a:off x="1655064" y="1750632"/>
          <a:ext cx="9762569" cy="4741608"/>
        </p:xfrm>
        <a:graphic>
          <a:graphicData uri="http://schemas.openxmlformats.org/drawingml/2006/table">
            <a:tbl>
              <a:tblPr/>
              <a:tblGrid>
                <a:gridCol w="1291683">
                  <a:extLst>
                    <a:ext uri="{9D8B030D-6E8A-4147-A177-3AD203B41FA5}">
                      <a16:colId xmlns:a16="http://schemas.microsoft.com/office/drawing/2014/main" val="3619120074"/>
                    </a:ext>
                  </a:extLst>
                </a:gridCol>
                <a:gridCol w="8470886">
                  <a:extLst>
                    <a:ext uri="{9D8B030D-6E8A-4147-A177-3AD203B41FA5}">
                      <a16:colId xmlns:a16="http://schemas.microsoft.com/office/drawing/2014/main" val="3519599301"/>
                    </a:ext>
                  </a:extLst>
                </a:gridCol>
              </a:tblGrid>
              <a:tr h="913682">
                <a:tc>
                  <a:txBody>
                    <a:bodyPr/>
                    <a:lstStyle/>
                    <a:p>
                      <a:pPr fontAlgn="ctr"/>
                      <a:r>
                        <a:rPr lang="en-IN" sz="1800" dirty="0" err="1">
                          <a:effectLst/>
                        </a:rPr>
                        <a:t>em</a:t>
                      </a:r>
                      <a:endParaRPr lang="en-IN" sz="1800" dirty="0">
                        <a:effectLst/>
                      </a:endParaRPr>
                    </a:p>
                  </a:txBody>
                  <a:tcPr marL="70363" marR="70363" marT="35182" marB="35182" anchor="ctr">
                    <a:lnL>
                      <a:noFill/>
                    </a:lnL>
                    <a:lnR>
                      <a:noFill/>
                    </a:lnR>
                    <a:lnT>
                      <a:noFill/>
                    </a:lnT>
                    <a:lnB>
                      <a:noFill/>
                    </a:lnB>
                  </a:tcPr>
                </a:tc>
                <a:tc>
                  <a:txBody>
                    <a:bodyPr/>
                    <a:lstStyle/>
                    <a:p>
                      <a:pPr fontAlgn="ctr"/>
                      <a:r>
                        <a:rPr lang="en-IN" sz="1800" dirty="0"/>
                        <a:t>1 </a:t>
                      </a:r>
                      <a:r>
                        <a:rPr lang="en-IN" sz="1800" dirty="0" err="1"/>
                        <a:t>em</a:t>
                      </a:r>
                      <a:r>
                        <a:rPr lang="en-IN" sz="1800" dirty="0"/>
                        <a:t> is equal to the font size set on the parent element of the current element, more specifically, the width of a capital letter M contained inside the parent element. The standard font-</a:t>
                      </a:r>
                      <a:r>
                        <a:rPr lang="en-IN" sz="1800" dirty="0" err="1"/>
                        <a:t>sizeof</a:t>
                      </a:r>
                      <a:r>
                        <a:rPr lang="en-IN" sz="1800" dirty="0"/>
                        <a:t> which is set to 16px across browsers</a:t>
                      </a:r>
                      <a:endParaRPr lang="en-IN" sz="1800" dirty="0">
                        <a:effectLst/>
                      </a:endParaRPr>
                    </a:p>
                  </a:txBody>
                  <a:tcPr marL="70363" marR="70363" marT="35182" marB="35182" anchor="ctr">
                    <a:lnL>
                      <a:noFill/>
                    </a:lnL>
                    <a:lnR>
                      <a:noFill/>
                    </a:lnR>
                    <a:lnT>
                      <a:noFill/>
                    </a:lnT>
                    <a:lnB>
                      <a:noFill/>
                    </a:lnB>
                  </a:tcPr>
                </a:tc>
                <a:extLst>
                  <a:ext uri="{0D108BD9-81ED-4DB2-BD59-A6C34878D82A}">
                    <a16:rowId xmlns:a16="http://schemas.microsoft.com/office/drawing/2014/main" val="791515407"/>
                  </a:ext>
                </a:extLst>
              </a:tr>
              <a:tr h="365958">
                <a:tc>
                  <a:txBody>
                    <a:bodyPr/>
                    <a:lstStyle/>
                    <a:p>
                      <a:pPr fontAlgn="ctr"/>
                      <a:r>
                        <a:rPr lang="en-IN" sz="1800">
                          <a:effectLst/>
                        </a:rPr>
                        <a:t>ex</a:t>
                      </a:r>
                    </a:p>
                  </a:txBody>
                  <a:tcPr marL="70363" marR="70363" marT="35182" marB="35182" anchor="ctr">
                    <a:lnL>
                      <a:noFill/>
                    </a:lnL>
                    <a:lnR>
                      <a:noFill/>
                    </a:lnR>
                    <a:lnT>
                      <a:noFill/>
                    </a:lnT>
                    <a:lnB>
                      <a:noFill/>
                    </a:lnB>
                  </a:tcPr>
                </a:tc>
                <a:tc>
                  <a:txBody>
                    <a:bodyPr/>
                    <a:lstStyle/>
                    <a:p>
                      <a:pPr fontAlgn="ctr"/>
                      <a:r>
                        <a:rPr lang="en-IN" sz="1800" dirty="0">
                          <a:effectLst/>
                        </a:rPr>
                        <a:t>x-height of the element's font.</a:t>
                      </a:r>
                    </a:p>
                  </a:txBody>
                  <a:tcPr marL="70363" marR="70363" marT="35182" marB="35182" anchor="ctr">
                    <a:lnL>
                      <a:noFill/>
                    </a:lnL>
                    <a:lnR>
                      <a:noFill/>
                    </a:lnR>
                    <a:lnT>
                      <a:noFill/>
                    </a:lnT>
                    <a:lnB>
                      <a:noFill/>
                    </a:lnB>
                  </a:tcPr>
                </a:tc>
                <a:extLst>
                  <a:ext uri="{0D108BD9-81ED-4DB2-BD59-A6C34878D82A}">
                    <a16:rowId xmlns:a16="http://schemas.microsoft.com/office/drawing/2014/main" val="91270709"/>
                  </a:ext>
                </a:extLst>
              </a:tr>
              <a:tr h="365958">
                <a:tc>
                  <a:txBody>
                    <a:bodyPr/>
                    <a:lstStyle/>
                    <a:p>
                      <a:pPr fontAlgn="ctr"/>
                      <a:r>
                        <a:rPr lang="en-IN" sz="1800">
                          <a:effectLst/>
                        </a:rPr>
                        <a:t>ch</a:t>
                      </a:r>
                    </a:p>
                  </a:txBody>
                  <a:tcPr marL="70363" marR="70363" marT="35182" marB="35182" anchor="ctr">
                    <a:lnL>
                      <a:noFill/>
                    </a:lnL>
                    <a:lnR>
                      <a:noFill/>
                    </a:lnR>
                    <a:lnT>
                      <a:noFill/>
                    </a:lnT>
                    <a:lnB>
                      <a:noFill/>
                    </a:lnB>
                  </a:tcPr>
                </a:tc>
                <a:tc>
                  <a:txBody>
                    <a:bodyPr/>
                    <a:lstStyle/>
                    <a:p>
                      <a:pPr fontAlgn="ctr"/>
                      <a:r>
                        <a:rPr lang="en-IN" sz="1800">
                          <a:effectLst/>
                        </a:rPr>
                        <a:t>The advance measure (width) of the glyph "0" of the element's font.</a:t>
                      </a:r>
                    </a:p>
                  </a:txBody>
                  <a:tcPr marL="70363" marR="70363" marT="35182" marB="35182" anchor="ctr">
                    <a:lnL>
                      <a:noFill/>
                    </a:lnL>
                    <a:lnR>
                      <a:noFill/>
                    </a:lnR>
                    <a:lnT>
                      <a:noFill/>
                    </a:lnT>
                    <a:lnB>
                      <a:noFill/>
                    </a:lnB>
                  </a:tcPr>
                </a:tc>
                <a:extLst>
                  <a:ext uri="{0D108BD9-81ED-4DB2-BD59-A6C34878D82A}">
                    <a16:rowId xmlns:a16="http://schemas.microsoft.com/office/drawing/2014/main" val="300666849"/>
                  </a:ext>
                </a:extLst>
              </a:tr>
              <a:tr h="633110">
                <a:tc>
                  <a:txBody>
                    <a:bodyPr/>
                    <a:lstStyle/>
                    <a:p>
                      <a:pPr fontAlgn="ctr"/>
                      <a:r>
                        <a:rPr lang="en-IN" sz="1800">
                          <a:effectLst/>
                        </a:rPr>
                        <a:t>rem</a:t>
                      </a:r>
                    </a:p>
                  </a:txBody>
                  <a:tcPr marL="70363" marR="70363" marT="35182" marB="35182" anchor="ctr">
                    <a:lnL>
                      <a:noFill/>
                    </a:lnL>
                    <a:lnR>
                      <a:noFill/>
                    </a:lnR>
                    <a:lnT>
                      <a:noFill/>
                    </a:lnT>
                    <a:lnB>
                      <a:noFill/>
                    </a:lnB>
                  </a:tcPr>
                </a:tc>
                <a:tc>
                  <a:txBody>
                    <a:bodyPr/>
                    <a:lstStyle/>
                    <a:p>
                      <a:pPr fontAlgn="ctr"/>
                      <a:r>
                        <a:rPr lang="en-IN" sz="1800" dirty="0"/>
                        <a:t>These work just like </a:t>
                      </a:r>
                      <a:r>
                        <a:rPr lang="en-IN" sz="1800" dirty="0" err="1"/>
                        <a:t>em</a:t>
                      </a:r>
                      <a:r>
                        <a:rPr lang="en-IN" sz="1800" dirty="0"/>
                        <a:t>, except that 1 rem is equal to the font size set on the root element of the document (i.e. </a:t>
                      </a:r>
                      <a:r>
                        <a:rPr lang="en-IN" sz="1800" u="sng" dirty="0">
                          <a:hlinkClick r:id="rId2"/>
                        </a:rPr>
                        <a:t>&lt;html&gt;</a:t>
                      </a:r>
                      <a:r>
                        <a:rPr lang="en-IN" sz="1800" dirty="0"/>
                        <a:t>), not the parent element</a:t>
                      </a:r>
                      <a:endParaRPr lang="en-IN" sz="1800" dirty="0">
                        <a:effectLst/>
                      </a:endParaRPr>
                    </a:p>
                  </a:txBody>
                  <a:tcPr marL="70363" marR="70363" marT="35182" marB="35182" anchor="ctr">
                    <a:lnL>
                      <a:noFill/>
                    </a:lnL>
                    <a:lnR>
                      <a:noFill/>
                    </a:lnR>
                    <a:lnT>
                      <a:noFill/>
                    </a:lnT>
                    <a:lnB>
                      <a:noFill/>
                    </a:lnB>
                  </a:tcPr>
                </a:tc>
                <a:extLst>
                  <a:ext uri="{0D108BD9-81ED-4DB2-BD59-A6C34878D82A}">
                    <a16:rowId xmlns:a16="http://schemas.microsoft.com/office/drawing/2014/main" val="2310957124"/>
                  </a:ext>
                </a:extLst>
              </a:tr>
              <a:tr h="365958">
                <a:tc>
                  <a:txBody>
                    <a:bodyPr/>
                    <a:lstStyle/>
                    <a:p>
                      <a:pPr fontAlgn="ctr"/>
                      <a:r>
                        <a:rPr lang="en-IN" sz="1800">
                          <a:effectLst/>
                        </a:rPr>
                        <a:t>lh</a:t>
                      </a:r>
                    </a:p>
                  </a:txBody>
                  <a:tcPr marL="70363" marR="70363" marT="35182" marB="35182" anchor="ctr">
                    <a:lnL>
                      <a:noFill/>
                    </a:lnL>
                    <a:lnR>
                      <a:noFill/>
                    </a:lnR>
                    <a:lnT>
                      <a:noFill/>
                    </a:lnT>
                    <a:lnB>
                      <a:noFill/>
                    </a:lnB>
                  </a:tcPr>
                </a:tc>
                <a:tc>
                  <a:txBody>
                    <a:bodyPr/>
                    <a:lstStyle/>
                    <a:p>
                      <a:pPr fontAlgn="ctr"/>
                      <a:r>
                        <a:rPr lang="en-IN" sz="1800">
                          <a:effectLst/>
                        </a:rPr>
                        <a:t>Line height of the element.</a:t>
                      </a:r>
                    </a:p>
                  </a:txBody>
                  <a:tcPr marL="70363" marR="70363" marT="35182" marB="35182" anchor="ctr">
                    <a:lnL>
                      <a:noFill/>
                    </a:lnL>
                    <a:lnR>
                      <a:noFill/>
                    </a:lnR>
                    <a:lnT>
                      <a:noFill/>
                    </a:lnT>
                    <a:lnB>
                      <a:noFill/>
                    </a:lnB>
                  </a:tcPr>
                </a:tc>
                <a:extLst>
                  <a:ext uri="{0D108BD9-81ED-4DB2-BD59-A6C34878D82A}">
                    <a16:rowId xmlns:a16="http://schemas.microsoft.com/office/drawing/2014/main" val="687398030"/>
                  </a:ext>
                </a:extLst>
              </a:tr>
              <a:tr h="633110">
                <a:tc>
                  <a:txBody>
                    <a:bodyPr/>
                    <a:lstStyle/>
                    <a:p>
                      <a:pPr fontAlgn="ctr"/>
                      <a:r>
                        <a:rPr lang="en-IN" sz="1800">
                          <a:effectLst/>
                        </a:rPr>
                        <a:t>rlh</a:t>
                      </a:r>
                    </a:p>
                  </a:txBody>
                  <a:tcPr marL="70363" marR="70363" marT="35182" marB="35182" anchor="ctr">
                    <a:lnL>
                      <a:noFill/>
                    </a:lnL>
                    <a:lnR>
                      <a:noFill/>
                    </a:lnR>
                    <a:lnT>
                      <a:noFill/>
                    </a:lnT>
                    <a:lnB>
                      <a:noFill/>
                    </a:lnB>
                  </a:tcPr>
                </a:tc>
                <a:tc>
                  <a:txBody>
                    <a:bodyPr/>
                    <a:lstStyle/>
                    <a:p>
                      <a:pPr fontAlgn="ctr"/>
                      <a:r>
                        <a:rPr lang="en-IN" sz="1800" dirty="0">
                          <a:effectLst/>
                        </a:rPr>
                        <a:t>Line height of the root element. When used on the </a:t>
                      </a:r>
                      <a:r>
                        <a:rPr lang="en-IN" sz="1800" u="sng" dirty="0">
                          <a:effectLst/>
                          <a:hlinkClick r:id="rId3"/>
                        </a:rPr>
                        <a:t>font-size</a:t>
                      </a:r>
                      <a:r>
                        <a:rPr lang="en-IN" sz="1800" dirty="0">
                          <a:effectLst/>
                        </a:rPr>
                        <a:t> or </a:t>
                      </a:r>
                      <a:r>
                        <a:rPr lang="en-IN" sz="1800" u="sng" dirty="0">
                          <a:effectLst/>
                          <a:hlinkClick r:id="rId4"/>
                        </a:rPr>
                        <a:t>line-height</a:t>
                      </a:r>
                      <a:r>
                        <a:rPr lang="en-IN" sz="1800" dirty="0">
                          <a:effectLst/>
                        </a:rPr>
                        <a:t> properties of the root element, it refers to the properties' initial value.</a:t>
                      </a:r>
                    </a:p>
                  </a:txBody>
                  <a:tcPr marL="70363" marR="70363" marT="35182" marB="35182" anchor="ctr">
                    <a:lnL>
                      <a:noFill/>
                    </a:lnL>
                    <a:lnR>
                      <a:noFill/>
                    </a:lnR>
                    <a:lnT>
                      <a:noFill/>
                    </a:lnT>
                    <a:lnB>
                      <a:noFill/>
                    </a:lnB>
                  </a:tcPr>
                </a:tc>
                <a:extLst>
                  <a:ext uri="{0D108BD9-81ED-4DB2-BD59-A6C34878D82A}">
                    <a16:rowId xmlns:a16="http://schemas.microsoft.com/office/drawing/2014/main" val="2504341655"/>
                  </a:ext>
                </a:extLst>
              </a:tr>
              <a:tr h="365958">
                <a:tc>
                  <a:txBody>
                    <a:bodyPr/>
                    <a:lstStyle/>
                    <a:p>
                      <a:pPr fontAlgn="ctr"/>
                      <a:r>
                        <a:rPr lang="en-IN" sz="1800">
                          <a:effectLst/>
                        </a:rPr>
                        <a:t>vw</a:t>
                      </a:r>
                    </a:p>
                  </a:txBody>
                  <a:tcPr marL="70363" marR="70363" marT="35182" marB="35182" anchor="ctr">
                    <a:lnL>
                      <a:noFill/>
                    </a:lnL>
                    <a:lnR>
                      <a:noFill/>
                    </a:lnR>
                    <a:lnT>
                      <a:noFill/>
                    </a:lnT>
                    <a:lnB>
                      <a:noFill/>
                    </a:lnB>
                  </a:tcPr>
                </a:tc>
                <a:tc>
                  <a:txBody>
                    <a:bodyPr/>
                    <a:lstStyle/>
                    <a:p>
                      <a:pPr fontAlgn="ctr"/>
                      <a:r>
                        <a:rPr lang="en-IN" sz="1800">
                          <a:effectLst/>
                        </a:rPr>
                        <a:t>1% of the viewport's width.</a:t>
                      </a:r>
                    </a:p>
                  </a:txBody>
                  <a:tcPr marL="70363" marR="70363" marT="35182" marB="35182" anchor="ctr">
                    <a:lnL>
                      <a:noFill/>
                    </a:lnL>
                    <a:lnR>
                      <a:noFill/>
                    </a:lnR>
                    <a:lnT>
                      <a:noFill/>
                    </a:lnT>
                    <a:lnB>
                      <a:noFill/>
                    </a:lnB>
                  </a:tcPr>
                </a:tc>
                <a:extLst>
                  <a:ext uri="{0D108BD9-81ED-4DB2-BD59-A6C34878D82A}">
                    <a16:rowId xmlns:a16="http://schemas.microsoft.com/office/drawing/2014/main" val="2263282715"/>
                  </a:ext>
                </a:extLst>
              </a:tr>
              <a:tr h="365958">
                <a:tc>
                  <a:txBody>
                    <a:bodyPr/>
                    <a:lstStyle/>
                    <a:p>
                      <a:pPr fontAlgn="ctr"/>
                      <a:r>
                        <a:rPr lang="en-IN" sz="1800">
                          <a:effectLst/>
                        </a:rPr>
                        <a:t>vh</a:t>
                      </a:r>
                    </a:p>
                  </a:txBody>
                  <a:tcPr marL="70363" marR="70363" marT="35182" marB="35182" anchor="ctr">
                    <a:lnL>
                      <a:noFill/>
                    </a:lnL>
                    <a:lnR>
                      <a:noFill/>
                    </a:lnR>
                    <a:lnT>
                      <a:noFill/>
                    </a:lnT>
                    <a:lnB>
                      <a:noFill/>
                    </a:lnB>
                  </a:tcPr>
                </a:tc>
                <a:tc>
                  <a:txBody>
                    <a:bodyPr/>
                    <a:lstStyle/>
                    <a:p>
                      <a:pPr fontAlgn="ctr"/>
                      <a:r>
                        <a:rPr lang="en-IN" sz="1800">
                          <a:effectLst/>
                        </a:rPr>
                        <a:t>1% of the viewport's height.</a:t>
                      </a:r>
                    </a:p>
                  </a:txBody>
                  <a:tcPr marL="70363" marR="70363" marT="35182" marB="35182" anchor="ctr">
                    <a:lnL>
                      <a:noFill/>
                    </a:lnL>
                    <a:lnR>
                      <a:noFill/>
                    </a:lnR>
                    <a:lnT>
                      <a:noFill/>
                    </a:lnT>
                    <a:lnB>
                      <a:noFill/>
                    </a:lnB>
                  </a:tcPr>
                </a:tc>
                <a:extLst>
                  <a:ext uri="{0D108BD9-81ED-4DB2-BD59-A6C34878D82A}">
                    <a16:rowId xmlns:a16="http://schemas.microsoft.com/office/drawing/2014/main" val="2337757269"/>
                  </a:ext>
                </a:extLst>
              </a:tr>
              <a:tr h="365958">
                <a:tc>
                  <a:txBody>
                    <a:bodyPr/>
                    <a:lstStyle/>
                    <a:p>
                      <a:pPr fontAlgn="ctr"/>
                      <a:r>
                        <a:rPr lang="en-IN" sz="1800">
                          <a:effectLst/>
                        </a:rPr>
                        <a:t>vmin</a:t>
                      </a:r>
                    </a:p>
                  </a:txBody>
                  <a:tcPr marL="70363" marR="70363" marT="35182" marB="35182" anchor="ctr">
                    <a:lnL>
                      <a:noFill/>
                    </a:lnL>
                    <a:lnR>
                      <a:noFill/>
                    </a:lnR>
                    <a:lnT>
                      <a:noFill/>
                    </a:lnT>
                    <a:lnB>
                      <a:noFill/>
                    </a:lnB>
                  </a:tcPr>
                </a:tc>
                <a:tc>
                  <a:txBody>
                    <a:bodyPr/>
                    <a:lstStyle/>
                    <a:p>
                      <a:pPr fontAlgn="ctr"/>
                      <a:r>
                        <a:rPr lang="en-IN" sz="1800">
                          <a:effectLst/>
                        </a:rPr>
                        <a:t>1% of the viewport's smaller dimension.</a:t>
                      </a:r>
                    </a:p>
                  </a:txBody>
                  <a:tcPr marL="70363" marR="70363" marT="35182" marB="35182" anchor="ctr">
                    <a:lnL>
                      <a:noFill/>
                    </a:lnL>
                    <a:lnR>
                      <a:noFill/>
                    </a:lnR>
                    <a:lnT>
                      <a:noFill/>
                    </a:lnT>
                    <a:lnB>
                      <a:noFill/>
                    </a:lnB>
                  </a:tcPr>
                </a:tc>
                <a:extLst>
                  <a:ext uri="{0D108BD9-81ED-4DB2-BD59-A6C34878D82A}">
                    <a16:rowId xmlns:a16="http://schemas.microsoft.com/office/drawing/2014/main" val="1068322836"/>
                  </a:ext>
                </a:extLst>
              </a:tr>
              <a:tr h="365958">
                <a:tc>
                  <a:txBody>
                    <a:bodyPr/>
                    <a:lstStyle/>
                    <a:p>
                      <a:pPr fontAlgn="ctr"/>
                      <a:r>
                        <a:rPr lang="en-IN" sz="1800">
                          <a:effectLst/>
                        </a:rPr>
                        <a:t>vmax</a:t>
                      </a:r>
                    </a:p>
                  </a:txBody>
                  <a:tcPr marL="70363" marR="70363" marT="35182" marB="35182" anchor="ctr">
                    <a:lnL>
                      <a:noFill/>
                    </a:lnL>
                    <a:lnR>
                      <a:noFill/>
                    </a:lnR>
                    <a:lnT>
                      <a:noFill/>
                    </a:lnT>
                    <a:lnB>
                      <a:noFill/>
                    </a:lnB>
                  </a:tcPr>
                </a:tc>
                <a:tc>
                  <a:txBody>
                    <a:bodyPr/>
                    <a:lstStyle/>
                    <a:p>
                      <a:pPr fontAlgn="ctr"/>
                      <a:r>
                        <a:rPr lang="en-IN" sz="1800" dirty="0">
                          <a:effectLst/>
                        </a:rPr>
                        <a:t>1% of the viewport's larger dimension.</a:t>
                      </a:r>
                    </a:p>
                  </a:txBody>
                  <a:tcPr marL="70363" marR="70363" marT="35182" marB="35182" anchor="ctr">
                    <a:lnL>
                      <a:noFill/>
                    </a:lnL>
                    <a:lnR>
                      <a:noFill/>
                    </a:lnR>
                    <a:lnT>
                      <a:noFill/>
                    </a:lnT>
                    <a:lnB>
                      <a:noFill/>
                    </a:lnB>
                  </a:tcPr>
                </a:tc>
                <a:extLst>
                  <a:ext uri="{0D108BD9-81ED-4DB2-BD59-A6C34878D82A}">
                    <a16:rowId xmlns:a16="http://schemas.microsoft.com/office/drawing/2014/main" val="2431696674"/>
                  </a:ext>
                </a:extLst>
              </a:tr>
            </a:tbl>
          </a:graphicData>
        </a:graphic>
      </p:graphicFrame>
    </p:spTree>
    <p:extLst>
      <p:ext uri="{BB962C8B-B14F-4D97-AF65-F5344CB8AC3E}">
        <p14:creationId xmlns:p14="http://schemas.microsoft.com/office/powerpoint/2010/main" val="2358813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367E-069E-E5E4-42D0-75A3240C8B32}"/>
              </a:ext>
            </a:extLst>
          </p:cNvPr>
          <p:cNvSpPr>
            <a:spLocks noGrp="1"/>
          </p:cNvSpPr>
          <p:nvPr>
            <p:ph type="title"/>
          </p:nvPr>
        </p:nvSpPr>
        <p:spPr>
          <a:xfrm>
            <a:off x="679938" y="365126"/>
            <a:ext cx="10673862" cy="537552"/>
          </a:xfrm>
        </p:spPr>
        <p:txBody>
          <a:bodyPr>
            <a:normAutofit fontScale="90000"/>
          </a:bodyPr>
          <a:lstStyle/>
          <a:p>
            <a:r>
              <a:rPr lang="en-US" dirty="0"/>
              <a:t>Unit: Color</a:t>
            </a:r>
          </a:p>
        </p:txBody>
      </p:sp>
      <p:sp>
        <p:nvSpPr>
          <p:cNvPr id="3" name="Content Placeholder 2">
            <a:extLst>
              <a:ext uri="{FF2B5EF4-FFF2-40B4-BE49-F238E27FC236}">
                <a16:creationId xmlns:a16="http://schemas.microsoft.com/office/drawing/2014/main" id="{F883896B-5B7A-3B54-F9A1-5A00FB572C0E}"/>
              </a:ext>
            </a:extLst>
          </p:cNvPr>
          <p:cNvSpPr>
            <a:spLocks noGrp="1"/>
          </p:cNvSpPr>
          <p:nvPr>
            <p:ph idx="1"/>
          </p:nvPr>
        </p:nvSpPr>
        <p:spPr>
          <a:xfrm>
            <a:off x="838200" y="902678"/>
            <a:ext cx="10515600" cy="5274285"/>
          </a:xfrm>
        </p:spPr>
        <p:txBody>
          <a:bodyPr>
            <a:normAutofit/>
          </a:bodyPr>
          <a:lstStyle/>
          <a:p>
            <a:r>
              <a:rPr lang="en-IN" dirty="0" err="1"/>
              <a:t>color</a:t>
            </a:r>
            <a:r>
              <a:rPr lang="en-IN" dirty="0"/>
              <a:t>: </a:t>
            </a:r>
            <a:r>
              <a:rPr lang="en-IN" dirty="0" err="1"/>
              <a:t>rebeccapurple</a:t>
            </a:r>
            <a:r>
              <a:rPr lang="en-IN" dirty="0"/>
              <a:t>; </a:t>
            </a:r>
            <a:r>
              <a:rPr lang="en-IN" dirty="0" err="1"/>
              <a:t>e.g</a:t>
            </a:r>
            <a:endParaRPr lang="en-IN" dirty="0"/>
          </a:p>
          <a:p>
            <a:r>
              <a:rPr lang="en-IN" dirty="0" err="1"/>
              <a:t>color</a:t>
            </a:r>
            <a:r>
              <a:rPr lang="en-IN" dirty="0"/>
              <a:t>: #00ff00; </a:t>
            </a:r>
            <a:r>
              <a:rPr lang="en-IN" dirty="0" err="1"/>
              <a:t>e.g</a:t>
            </a:r>
            <a:endParaRPr lang="en-IN" dirty="0"/>
          </a:p>
          <a:p>
            <a:r>
              <a:rPr lang="en-IN" dirty="0" err="1"/>
              <a:t>color</a:t>
            </a:r>
            <a:r>
              <a:rPr lang="en-IN" dirty="0"/>
              <a:t>: </a:t>
            </a:r>
            <a:r>
              <a:rPr lang="en-IN" dirty="0" err="1"/>
              <a:t>rgb</a:t>
            </a:r>
            <a:r>
              <a:rPr lang="en-IN" dirty="0"/>
              <a:t>(214, 122, 127); </a:t>
            </a:r>
            <a:r>
              <a:rPr lang="en-IN" dirty="0" err="1"/>
              <a:t>e.g</a:t>
            </a:r>
            <a:endParaRPr lang="en-IN" dirty="0"/>
          </a:p>
          <a:p>
            <a:r>
              <a:rPr lang="en-IN" dirty="0" err="1"/>
              <a:t>color</a:t>
            </a:r>
            <a:r>
              <a:rPr lang="en-IN" dirty="0"/>
              <a:t>: </a:t>
            </a:r>
            <a:r>
              <a:rPr lang="en-IN" dirty="0" err="1"/>
              <a:t>hsl</a:t>
            </a:r>
            <a:r>
              <a:rPr lang="en-IN" dirty="0"/>
              <a:t>(30, 100%, 50%); </a:t>
            </a:r>
            <a:r>
              <a:rPr lang="en-IN" dirty="0" err="1"/>
              <a:t>e.g</a:t>
            </a:r>
            <a:endParaRPr lang="en-IN" dirty="0"/>
          </a:p>
          <a:p>
            <a:r>
              <a:rPr lang="en-IN" dirty="0" err="1"/>
              <a:t>color</a:t>
            </a:r>
            <a:r>
              <a:rPr lang="en-IN" dirty="0"/>
              <a:t>: </a:t>
            </a:r>
            <a:r>
              <a:rPr lang="en-IN" dirty="0" err="1"/>
              <a:t>hsla</a:t>
            </a:r>
            <a:r>
              <a:rPr lang="en-IN" dirty="0"/>
              <a:t>(30, 100%, 50%, .3); </a:t>
            </a:r>
            <a:r>
              <a:rPr lang="en-IN" dirty="0" err="1"/>
              <a:t>e.g</a:t>
            </a:r>
            <a:endParaRPr lang="en-IN" dirty="0"/>
          </a:p>
          <a:p>
            <a:r>
              <a:rPr lang="en-IN" dirty="0" err="1"/>
              <a:t>color</a:t>
            </a:r>
            <a:r>
              <a:rPr lang="en-IN" dirty="0"/>
              <a:t>: </a:t>
            </a:r>
            <a:r>
              <a:rPr lang="en-IN" dirty="0" err="1"/>
              <a:t>hwb</a:t>
            </a:r>
            <a:r>
              <a:rPr lang="en-IN" dirty="0"/>
              <a:t>(1.5708rad 20% 10% / 0.7);</a:t>
            </a:r>
            <a:r>
              <a:rPr lang="en-IN" dirty="0" err="1"/>
              <a:t>e.g</a:t>
            </a:r>
            <a:r>
              <a:rPr lang="en-IN" dirty="0"/>
              <a:t> </a:t>
            </a:r>
          </a:p>
          <a:p>
            <a:r>
              <a:rPr lang="en-IN" dirty="0" err="1"/>
              <a:t>color</a:t>
            </a:r>
            <a:r>
              <a:rPr lang="en-IN" dirty="0"/>
              <a:t>: initial; </a:t>
            </a:r>
            <a:r>
              <a:rPr lang="en-IN" dirty="0" err="1"/>
              <a:t>e.g</a:t>
            </a:r>
            <a:r>
              <a:rPr lang="en-IN" dirty="0"/>
              <a:t> </a:t>
            </a:r>
          </a:p>
          <a:p>
            <a:pPr marL="0" indent="0">
              <a:buNone/>
            </a:pPr>
            <a:endParaRPr lang="en-IN" dirty="0"/>
          </a:p>
          <a:p>
            <a:endParaRPr lang="en-US" dirty="0"/>
          </a:p>
        </p:txBody>
      </p:sp>
      <p:pic>
        <p:nvPicPr>
          <p:cNvPr id="7" name="Picture 6" descr="A picture containing text, clipart&#10;&#10;Description automatically generated">
            <a:extLst>
              <a:ext uri="{FF2B5EF4-FFF2-40B4-BE49-F238E27FC236}">
                <a16:creationId xmlns:a16="http://schemas.microsoft.com/office/drawing/2014/main" id="{60EE3889-6B66-62DA-4CD9-DC00B1BC289C}"/>
              </a:ext>
            </a:extLst>
          </p:cNvPr>
          <p:cNvPicPr>
            <a:picLocks noChangeAspect="1"/>
          </p:cNvPicPr>
          <p:nvPr/>
        </p:nvPicPr>
        <p:blipFill>
          <a:blip r:embed="rId3"/>
          <a:stretch>
            <a:fillRect/>
          </a:stretch>
        </p:blipFill>
        <p:spPr>
          <a:xfrm>
            <a:off x="4854025" y="873826"/>
            <a:ext cx="2325688" cy="566404"/>
          </a:xfrm>
          <a:prstGeom prst="rect">
            <a:avLst/>
          </a:prstGeom>
        </p:spPr>
      </p:pic>
      <p:pic>
        <p:nvPicPr>
          <p:cNvPr id="13" name="Picture 12" descr="Icon&#10;&#10;Description automatically generated">
            <a:extLst>
              <a:ext uri="{FF2B5EF4-FFF2-40B4-BE49-F238E27FC236}">
                <a16:creationId xmlns:a16="http://schemas.microsoft.com/office/drawing/2014/main" id="{CE2D6381-7F61-B110-F4E4-54A8071B56CC}"/>
              </a:ext>
            </a:extLst>
          </p:cNvPr>
          <p:cNvPicPr>
            <a:picLocks noChangeAspect="1"/>
          </p:cNvPicPr>
          <p:nvPr/>
        </p:nvPicPr>
        <p:blipFill>
          <a:blip r:embed="rId4"/>
          <a:stretch>
            <a:fillRect/>
          </a:stretch>
        </p:blipFill>
        <p:spPr>
          <a:xfrm>
            <a:off x="3894069" y="1382526"/>
            <a:ext cx="2577138" cy="566404"/>
          </a:xfrm>
          <a:prstGeom prst="rect">
            <a:avLst/>
          </a:prstGeom>
        </p:spPr>
      </p:pic>
      <p:pic>
        <p:nvPicPr>
          <p:cNvPr id="16" name="Picture 15" descr="A red and white sign&#10;&#10;Description automatically generated with medium confidence">
            <a:extLst>
              <a:ext uri="{FF2B5EF4-FFF2-40B4-BE49-F238E27FC236}">
                <a16:creationId xmlns:a16="http://schemas.microsoft.com/office/drawing/2014/main" id="{E61F01F1-1D74-CE70-D55E-BE08AFD977EE}"/>
              </a:ext>
            </a:extLst>
          </p:cNvPr>
          <p:cNvPicPr>
            <a:picLocks noChangeAspect="1"/>
          </p:cNvPicPr>
          <p:nvPr/>
        </p:nvPicPr>
        <p:blipFill>
          <a:blip r:embed="rId5"/>
          <a:stretch>
            <a:fillRect/>
          </a:stretch>
        </p:blipFill>
        <p:spPr>
          <a:xfrm>
            <a:off x="5434810" y="1909620"/>
            <a:ext cx="2781300" cy="576862"/>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2CC12B3-424B-8D49-F887-0C7A019E36AB}"/>
              </a:ext>
            </a:extLst>
          </p:cNvPr>
          <p:cNvPicPr>
            <a:picLocks noChangeAspect="1"/>
          </p:cNvPicPr>
          <p:nvPr/>
        </p:nvPicPr>
        <p:blipFill>
          <a:blip r:embed="rId6"/>
          <a:stretch>
            <a:fillRect/>
          </a:stretch>
        </p:blipFill>
        <p:spPr>
          <a:xfrm>
            <a:off x="5434810" y="2398668"/>
            <a:ext cx="2684710" cy="557204"/>
          </a:xfrm>
          <a:prstGeom prst="rect">
            <a:avLst/>
          </a:prstGeom>
        </p:spPr>
      </p:pic>
      <p:pic>
        <p:nvPicPr>
          <p:cNvPr id="21" name="Picture 20" descr="Icon&#10;&#10;Description automatically generated">
            <a:extLst>
              <a:ext uri="{FF2B5EF4-FFF2-40B4-BE49-F238E27FC236}">
                <a16:creationId xmlns:a16="http://schemas.microsoft.com/office/drawing/2014/main" id="{C4944478-CA6E-5ED7-0FB3-D4D60C48649D}"/>
              </a:ext>
            </a:extLst>
          </p:cNvPr>
          <p:cNvPicPr>
            <a:picLocks noChangeAspect="1"/>
          </p:cNvPicPr>
          <p:nvPr/>
        </p:nvPicPr>
        <p:blipFill>
          <a:blip r:embed="rId7"/>
          <a:stretch>
            <a:fillRect/>
          </a:stretch>
        </p:blipFill>
        <p:spPr>
          <a:xfrm>
            <a:off x="6096000" y="2836916"/>
            <a:ext cx="2476500" cy="568678"/>
          </a:xfrm>
          <a:prstGeom prst="rect">
            <a:avLst/>
          </a:prstGeom>
        </p:spPr>
      </p:pic>
      <p:pic>
        <p:nvPicPr>
          <p:cNvPr id="24" name="Picture 23" descr="Icon&#10;&#10;Description automatically generated">
            <a:extLst>
              <a:ext uri="{FF2B5EF4-FFF2-40B4-BE49-F238E27FC236}">
                <a16:creationId xmlns:a16="http://schemas.microsoft.com/office/drawing/2014/main" id="{2FC4C8E8-F4DB-1415-231A-40E5176CE171}"/>
              </a:ext>
            </a:extLst>
          </p:cNvPr>
          <p:cNvPicPr>
            <a:picLocks noChangeAspect="1"/>
          </p:cNvPicPr>
          <p:nvPr/>
        </p:nvPicPr>
        <p:blipFill>
          <a:blip r:embed="rId8"/>
          <a:stretch>
            <a:fillRect/>
          </a:stretch>
        </p:blipFill>
        <p:spPr>
          <a:xfrm>
            <a:off x="7310436" y="3398580"/>
            <a:ext cx="2652713" cy="554298"/>
          </a:xfrm>
          <a:prstGeom prst="rect">
            <a:avLst/>
          </a:prstGeom>
        </p:spPr>
      </p:pic>
      <p:pic>
        <p:nvPicPr>
          <p:cNvPr id="26" name="Picture 25" descr="A black and white sign&#10;&#10;Description automatically generated with medium confidence">
            <a:extLst>
              <a:ext uri="{FF2B5EF4-FFF2-40B4-BE49-F238E27FC236}">
                <a16:creationId xmlns:a16="http://schemas.microsoft.com/office/drawing/2014/main" id="{8E84D39B-FDA1-4127-75EE-79F790E68A7A}"/>
              </a:ext>
            </a:extLst>
          </p:cNvPr>
          <p:cNvPicPr>
            <a:picLocks noChangeAspect="1"/>
          </p:cNvPicPr>
          <p:nvPr/>
        </p:nvPicPr>
        <p:blipFill>
          <a:blip r:embed="rId9"/>
          <a:stretch>
            <a:fillRect/>
          </a:stretch>
        </p:blipFill>
        <p:spPr>
          <a:xfrm>
            <a:off x="3565456" y="3955143"/>
            <a:ext cx="2577138" cy="528890"/>
          </a:xfrm>
          <a:prstGeom prst="rect">
            <a:avLst/>
          </a:prstGeom>
        </p:spPr>
      </p:pic>
    </p:spTree>
    <p:extLst>
      <p:ext uri="{BB962C8B-B14F-4D97-AF65-F5344CB8AC3E}">
        <p14:creationId xmlns:p14="http://schemas.microsoft.com/office/powerpoint/2010/main" val="3160006664"/>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653363" y="365760"/>
            <a:ext cx="9367203" cy="1188720"/>
          </a:xfrm>
        </p:spPr>
        <p:txBody>
          <a:bodyPr>
            <a:normAutofit/>
          </a:bodyPr>
          <a:lstStyle/>
          <a:p>
            <a:r>
              <a:rPr lang="en-US"/>
              <a:t>Images</a:t>
            </a:r>
          </a:p>
        </p:txBody>
      </p:sp>
      <p:sp>
        <p:nvSpPr>
          <p:cNvPr id="2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255798" y="1767796"/>
            <a:ext cx="9538098" cy="4724444"/>
          </a:xfrm>
        </p:spPr>
        <p:txBody>
          <a:bodyPr anchor="t">
            <a:noAutofit/>
          </a:bodyPr>
          <a:lstStyle/>
          <a:p>
            <a:pPr marL="0" indent="0">
              <a:buNone/>
            </a:pPr>
            <a:r>
              <a:rPr lang="en-IN" sz="1800" dirty="0"/>
              <a:t>The </a:t>
            </a:r>
            <a:r>
              <a:rPr lang="en-IN" sz="1800" u="sng" dirty="0">
                <a:hlinkClick r:id="rId3"/>
              </a:rPr>
              <a:t>&lt;image&gt;</a:t>
            </a:r>
            <a:r>
              <a:rPr lang="en-IN" sz="1800" dirty="0"/>
              <a:t> value type is used wherever an image is a valid value. This can be an actual image file pointed to via a </a:t>
            </a:r>
            <a:r>
              <a:rPr lang="en-IN" sz="1800" dirty="0" err="1"/>
              <a:t>url</a:t>
            </a:r>
            <a:r>
              <a:rPr lang="en-IN" sz="1800" dirty="0"/>
              <a:t>() function, or a gradient.</a:t>
            </a:r>
          </a:p>
          <a:p>
            <a:pPr marL="0" indent="0">
              <a:buNone/>
            </a:pPr>
            <a:endParaRPr lang="en-IN" sz="1800" dirty="0"/>
          </a:p>
          <a:p>
            <a:pPr marL="0" indent="0">
              <a:buNone/>
            </a:pPr>
            <a:r>
              <a:rPr lang="en-US" sz="1800" dirty="0"/>
              <a:t>&lt;div class=”image"&gt;&lt;/div&gt;</a:t>
            </a:r>
          </a:p>
          <a:p>
            <a:pPr marL="0" indent="0">
              <a:buNone/>
            </a:pPr>
            <a:r>
              <a:rPr lang="en-US" sz="1800" dirty="0"/>
              <a:t>&lt;div class=”gradient"&gt;&lt;/div&gt;  </a:t>
            </a:r>
          </a:p>
          <a:p>
            <a:pPr marL="0" indent="0">
              <a:buNone/>
            </a:pPr>
            <a:endParaRPr lang="en-US" sz="1800" dirty="0"/>
          </a:p>
          <a:p>
            <a:pPr marL="0" indent="0">
              <a:buNone/>
            </a:pPr>
            <a:r>
              <a:rPr lang="en-US" sz="1800" dirty="0"/>
              <a:t>.image {</a:t>
            </a:r>
          </a:p>
          <a:p>
            <a:pPr marL="0" indent="0">
              <a:buNone/>
            </a:pPr>
            <a:r>
              <a:rPr lang="en-US" sz="1800" dirty="0"/>
              <a:t>  background-image: </a:t>
            </a:r>
            <a:r>
              <a:rPr lang="en-US" sz="1800" dirty="0" err="1"/>
              <a:t>url</a:t>
            </a:r>
            <a:r>
              <a:rPr lang="en-US" sz="1800" dirty="0"/>
              <a:t>(</a:t>
            </a:r>
            <a:r>
              <a:rPr lang="en-US" sz="1800" dirty="0" err="1"/>
              <a:t>foo.jpeg</a:t>
            </a:r>
            <a:r>
              <a:rPr lang="en-US" sz="1800" dirty="0"/>
              <a:t>);</a:t>
            </a:r>
          </a:p>
          <a:p>
            <a:pPr marL="0" indent="0">
              <a:buNone/>
            </a:pPr>
            <a:r>
              <a:rPr lang="en-US" sz="1800" dirty="0"/>
              <a:t>}</a:t>
            </a:r>
          </a:p>
          <a:p>
            <a:pPr marL="0" indent="0">
              <a:buNone/>
            </a:pPr>
            <a:endParaRPr lang="en-US" sz="1800" dirty="0"/>
          </a:p>
          <a:p>
            <a:pPr marL="0" indent="0">
              <a:buNone/>
            </a:pPr>
            <a:r>
              <a:rPr lang="en-US" sz="1800" dirty="0"/>
              <a:t>.gradient {</a:t>
            </a:r>
          </a:p>
          <a:p>
            <a:pPr marL="0" indent="0">
              <a:buNone/>
            </a:pPr>
            <a:r>
              <a:rPr lang="en-US" sz="1800" dirty="0"/>
              <a:t>  background-image: linear-gradient(90deg, </a:t>
            </a:r>
            <a:r>
              <a:rPr lang="en-US" sz="1800" dirty="0" err="1"/>
              <a:t>rgba</a:t>
            </a:r>
            <a:r>
              <a:rPr lang="en-US" sz="1800" dirty="0"/>
              <a:t>(119,0,255,1) 39%, </a:t>
            </a:r>
            <a:r>
              <a:rPr lang="en-US" sz="1800" dirty="0" err="1"/>
              <a:t>rgba</a:t>
            </a:r>
            <a:r>
              <a:rPr lang="en-US" sz="1800" dirty="0"/>
              <a:t>(0,212,255,1) 100%);</a:t>
            </a:r>
          </a:p>
          <a:p>
            <a:pPr marL="0" indent="0">
              <a:buNone/>
            </a:pPr>
            <a:r>
              <a:rPr lang="en-US" sz="1800" dirty="0"/>
              <a:t>}</a:t>
            </a:r>
          </a:p>
        </p:txBody>
      </p:sp>
    </p:spTree>
    <p:extLst>
      <p:ext uri="{BB962C8B-B14F-4D97-AF65-F5344CB8AC3E}">
        <p14:creationId xmlns:p14="http://schemas.microsoft.com/office/powerpoint/2010/main" val="1180483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17CA7-7DEE-8613-2876-33F698C3719A}"/>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rPr>
              <a:t>Background-position</a:t>
            </a:r>
          </a:p>
        </p:txBody>
      </p:sp>
      <p:sp>
        <p:nvSpPr>
          <p:cNvPr id="3" name="Content Placeholder 2">
            <a:extLst>
              <a:ext uri="{FF2B5EF4-FFF2-40B4-BE49-F238E27FC236}">
                <a16:creationId xmlns:a16="http://schemas.microsoft.com/office/drawing/2014/main" id="{E42933C5-1786-CB68-9EB6-75DB05E03437}"/>
              </a:ext>
            </a:extLst>
          </p:cNvPr>
          <p:cNvSpPr>
            <a:spLocks noGrp="1"/>
          </p:cNvSpPr>
          <p:nvPr>
            <p:ph sz="half" idx="1"/>
          </p:nvPr>
        </p:nvSpPr>
        <p:spPr>
          <a:xfrm>
            <a:off x="5198993" y="1412489"/>
            <a:ext cx="2926080" cy="4363844"/>
          </a:xfrm>
        </p:spPr>
        <p:txBody>
          <a:bodyPr>
            <a:normAutofit/>
          </a:bodyPr>
          <a:lstStyle/>
          <a:p>
            <a:pPr marL="0" indent="0">
              <a:buNone/>
            </a:pPr>
            <a:r>
              <a:rPr lang="en-IN" sz="2000"/>
              <a:t>The </a:t>
            </a:r>
            <a:r>
              <a:rPr lang="en-IN" sz="2000" u="sng">
                <a:hlinkClick r:id="rId3"/>
              </a:rPr>
              <a:t>&lt;position&gt;</a:t>
            </a:r>
            <a:r>
              <a:rPr lang="en-IN" sz="2000"/>
              <a:t> value type represents a set of 2D coordinates, used to position an item such as a background image (via </a:t>
            </a:r>
            <a:r>
              <a:rPr lang="en-IN" sz="2000" u="sng">
                <a:hlinkClick r:id="rId4"/>
              </a:rPr>
              <a:t>background-position</a:t>
            </a:r>
            <a:r>
              <a:rPr lang="en-IN" sz="2000"/>
              <a:t>). It can take keywords such as </a:t>
            </a:r>
          </a:p>
          <a:p>
            <a:r>
              <a:rPr lang="en-IN" sz="2000"/>
              <a:t>Top</a:t>
            </a:r>
          </a:p>
          <a:p>
            <a:r>
              <a:rPr lang="en-IN" sz="2000"/>
              <a:t>Left</a:t>
            </a:r>
          </a:p>
          <a:p>
            <a:r>
              <a:rPr lang="en-IN" sz="2000"/>
              <a:t>Bottom</a:t>
            </a:r>
          </a:p>
          <a:p>
            <a:r>
              <a:rPr lang="en-IN" sz="2000"/>
              <a:t>Right</a:t>
            </a:r>
          </a:p>
          <a:p>
            <a:r>
              <a:rPr lang="en-IN" sz="2000"/>
              <a:t>Center </a:t>
            </a:r>
            <a:endParaRPr lang="en-IN" sz="2000" dirty="0"/>
          </a:p>
        </p:txBody>
      </p:sp>
      <p:sp>
        <p:nvSpPr>
          <p:cNvPr id="4" name="Content Placeholder 3">
            <a:extLst>
              <a:ext uri="{FF2B5EF4-FFF2-40B4-BE49-F238E27FC236}">
                <a16:creationId xmlns:a16="http://schemas.microsoft.com/office/drawing/2014/main" id="{E36BEFAE-8964-8992-A69E-0C1589F8907D}"/>
              </a:ext>
            </a:extLst>
          </p:cNvPr>
          <p:cNvSpPr>
            <a:spLocks noGrp="1"/>
          </p:cNvSpPr>
          <p:nvPr>
            <p:ph sz="half" idx="2"/>
          </p:nvPr>
        </p:nvSpPr>
        <p:spPr>
          <a:xfrm>
            <a:off x="8451604" y="1412489"/>
            <a:ext cx="2926080" cy="4363844"/>
          </a:xfrm>
        </p:spPr>
        <p:txBody>
          <a:bodyPr>
            <a:normAutofit/>
          </a:bodyPr>
          <a:lstStyle/>
          <a:p>
            <a:endParaRPr lang="en-IN" sz="1600"/>
          </a:p>
          <a:p>
            <a:pPr marL="0" indent="0">
              <a:buNone/>
            </a:pPr>
            <a:r>
              <a:rPr lang="en-US" sz="1600"/>
              <a:t>&lt;div class="box"&gt;&lt;/div&gt;</a:t>
            </a:r>
          </a:p>
          <a:p>
            <a:pPr marL="0" indent="0">
              <a:buNone/>
            </a:pPr>
            <a:endParaRPr lang="en-US" sz="1600"/>
          </a:p>
          <a:p>
            <a:pPr marL="0" indent="0">
              <a:buNone/>
            </a:pPr>
            <a:r>
              <a:rPr lang="en-US" sz="1600"/>
              <a:t>.box {</a:t>
            </a:r>
          </a:p>
          <a:p>
            <a:pPr marL="0" indent="0">
              <a:buNone/>
            </a:pPr>
            <a:r>
              <a:rPr lang="en-US" sz="1600"/>
              <a:t>  height: 300px;</a:t>
            </a:r>
          </a:p>
          <a:p>
            <a:pPr marL="0" indent="0">
              <a:buNone/>
            </a:pPr>
            <a:r>
              <a:rPr lang="en-US" sz="1600"/>
              <a:t>  width: 400px;</a:t>
            </a:r>
          </a:p>
          <a:p>
            <a:pPr marL="0" indent="0">
              <a:buNone/>
            </a:pPr>
            <a:r>
              <a:rPr lang="en-US" sz="1600"/>
              <a:t>  background-image: url(star.png);</a:t>
            </a:r>
          </a:p>
          <a:p>
            <a:pPr marL="0" indent="0">
              <a:buNone/>
            </a:pPr>
            <a:r>
              <a:rPr lang="en-US" sz="1600"/>
              <a:t>  background-repeat: no-repeat;</a:t>
            </a:r>
          </a:p>
          <a:p>
            <a:pPr marL="0" indent="0">
              <a:buNone/>
            </a:pPr>
            <a:r>
              <a:rPr lang="en-US" sz="1600"/>
              <a:t>  background-position: right 40px;</a:t>
            </a:r>
          </a:p>
          <a:p>
            <a:pPr marL="0" indent="0">
              <a:buNone/>
            </a:pPr>
            <a:r>
              <a:rPr lang="en-US" sz="1600"/>
              <a:t>}</a:t>
            </a:r>
          </a:p>
          <a:p>
            <a:pPr marL="0" indent="0">
              <a:buNone/>
            </a:pPr>
            <a:r>
              <a:rPr lang="en-US" sz="1600"/>
              <a:t> </a:t>
            </a:r>
            <a:endParaRPr lang="en-US" sz="1600" dirty="0"/>
          </a:p>
        </p:txBody>
      </p:sp>
    </p:spTree>
    <p:extLst>
      <p:ext uri="{BB962C8B-B14F-4D97-AF65-F5344CB8AC3E}">
        <p14:creationId xmlns:p14="http://schemas.microsoft.com/office/powerpoint/2010/main" val="428006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1043631" y="809898"/>
            <a:ext cx="9942716" cy="1554480"/>
          </a:xfrm>
        </p:spPr>
        <p:txBody>
          <a:bodyPr anchor="ctr">
            <a:normAutofit/>
          </a:bodyPr>
          <a:lstStyle/>
          <a:p>
            <a:r>
              <a:rPr lang="en-US" sz="4800"/>
              <a:t>CSS evolution</a:t>
            </a:r>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IN" sz="2000"/>
              <a:t>CSS was originally released in 1996 and consists of properties for adding font properties such as typeface and emphasis color of text, backgrounds, and other elements. </a:t>
            </a:r>
          </a:p>
          <a:p>
            <a:r>
              <a:rPr lang="en-IN" sz="2000"/>
              <a:t>CSS2 was released in 1998 with added styles for other media types so that it can be used for page layout designing. </a:t>
            </a:r>
          </a:p>
          <a:p>
            <a:r>
              <a:rPr lang="en-IN" sz="2000"/>
              <a:t>CSS3 was released in 1999 and presentation-style properties were added in it that allows you to build a presentation from documents.</a:t>
            </a:r>
          </a:p>
          <a:p>
            <a:r>
              <a:rPr lang="en-IN" sz="2000"/>
              <a:t>Unlike CSS2, which was comprised of a single document, CSS3 has its specifications divided into many individual modules, which makes CSS3 a whole lot easier to handle.</a:t>
            </a:r>
          </a:p>
          <a:p>
            <a:pPr fontAlgn="base"/>
            <a:endParaRPr lang="en-IN" sz="2000"/>
          </a:p>
          <a:p>
            <a:pPr marL="0" indent="0" fontAlgn="base">
              <a:buNone/>
            </a:pPr>
            <a:endParaRPr lang="en-IN" sz="2000"/>
          </a:p>
          <a:p>
            <a:pPr marL="0" indent="0" fontAlgn="base">
              <a:buNone/>
            </a:pPr>
            <a:endParaRPr lang="en-IN" sz="2000"/>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91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F6CB45-6EEA-1805-8D1C-71E8CDB476C3}"/>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Strings and identifiers</a:t>
            </a:r>
          </a:p>
        </p:txBody>
      </p:sp>
      <p:sp>
        <p:nvSpPr>
          <p:cNvPr id="3" name="Content Placeholder 2">
            <a:extLst>
              <a:ext uri="{FF2B5EF4-FFF2-40B4-BE49-F238E27FC236}">
                <a16:creationId xmlns:a16="http://schemas.microsoft.com/office/drawing/2014/main" id="{EABBB1A8-213E-3DE2-ADB7-31EC2F5F4F58}"/>
              </a:ext>
            </a:extLst>
          </p:cNvPr>
          <p:cNvSpPr>
            <a:spLocks noGrp="1"/>
          </p:cNvSpPr>
          <p:nvPr>
            <p:ph idx="1"/>
          </p:nvPr>
        </p:nvSpPr>
        <p:spPr>
          <a:xfrm>
            <a:off x="643469" y="1782981"/>
            <a:ext cx="4008384" cy="4393982"/>
          </a:xfrm>
        </p:spPr>
        <p:txBody>
          <a:bodyPr vert="horz" lIns="91440" tIns="45720" rIns="91440" bIns="45720" rtlCol="0">
            <a:normAutofit/>
          </a:bodyPr>
          <a:lstStyle/>
          <a:p>
            <a:pPr marL="0" indent="0">
              <a:buNone/>
            </a:pPr>
            <a:r>
              <a:rPr lang="en-US" sz="1700"/>
              <a:t>.box {</a:t>
            </a:r>
          </a:p>
          <a:p>
            <a:pPr marL="0" indent="0">
              <a:buNone/>
            </a:pPr>
            <a:r>
              <a:rPr lang="en-US" sz="1700"/>
              <a:t>  width:400px;</a:t>
            </a:r>
          </a:p>
          <a:p>
            <a:pPr marL="0" indent="0">
              <a:buNone/>
            </a:pPr>
            <a:r>
              <a:rPr lang="en-US" sz="1700"/>
              <a:t>  padding: 1em;</a:t>
            </a:r>
          </a:p>
          <a:p>
            <a:pPr marL="0" indent="0">
              <a:buNone/>
            </a:pPr>
            <a:r>
              <a:rPr lang="en-US" sz="1700"/>
              <a:t>  border-radius: .5em;</a:t>
            </a:r>
          </a:p>
          <a:p>
            <a:pPr marL="0" indent="0">
              <a:buNone/>
            </a:pPr>
            <a:r>
              <a:rPr lang="en-US" sz="1700"/>
              <a:t>  border: 5px solid rebeccapurple;</a:t>
            </a:r>
          </a:p>
          <a:p>
            <a:pPr marL="0" indent="0">
              <a:buNone/>
            </a:pPr>
            <a:r>
              <a:rPr lang="en-US" sz="1700"/>
              <a:t>  background-color: lightblue;</a:t>
            </a:r>
          </a:p>
          <a:p>
            <a:pPr marL="0" indent="0">
              <a:buNone/>
            </a:pPr>
            <a:r>
              <a:rPr lang="en-US" sz="1700"/>
              <a:t>}</a:t>
            </a:r>
          </a:p>
          <a:p>
            <a:pPr marL="0" indent="0">
              <a:buNone/>
            </a:pPr>
            <a:endParaRPr lang="en-US" sz="1700"/>
          </a:p>
          <a:p>
            <a:pPr marL="0" indent="0">
              <a:buNone/>
            </a:pPr>
            <a:r>
              <a:rPr lang="en-US" sz="1700"/>
              <a:t>.box::after {</a:t>
            </a:r>
          </a:p>
          <a:p>
            <a:pPr marL="0" indent="0">
              <a:buNone/>
            </a:pPr>
            <a:r>
              <a:rPr lang="en-US" sz="1700"/>
              <a:t>  content: "This is a string. I know because it is quoted in the CSS."</a:t>
            </a:r>
          </a:p>
          <a:p>
            <a:pPr marL="0" indent="0">
              <a:buNone/>
            </a:pPr>
            <a:r>
              <a:rPr lang="en-US" sz="1700"/>
              <a:t>}</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A picture containing diagram&#10;&#10;Description automatically generated">
            <a:extLst>
              <a:ext uri="{FF2B5EF4-FFF2-40B4-BE49-F238E27FC236}">
                <a16:creationId xmlns:a16="http://schemas.microsoft.com/office/drawing/2014/main" id="{A628129D-C509-9AEB-43AA-051617006828}"/>
              </a:ext>
            </a:extLst>
          </p:cNvPr>
          <p:cNvPicPr>
            <a:picLocks noGrp="1" noChangeAspect="1"/>
          </p:cNvPicPr>
          <p:nvPr>
            <p:ph sz="half" idx="4294967295"/>
          </p:nvPr>
        </p:nvPicPr>
        <p:blipFill>
          <a:blip r:embed="rId3"/>
          <a:stretch>
            <a:fillRect/>
          </a:stretch>
        </p:blipFill>
        <p:spPr>
          <a:xfrm>
            <a:off x="5295320" y="3510569"/>
            <a:ext cx="6253212" cy="906715"/>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4808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12AF3B-1C17-0E96-4342-8FBB680E8538}"/>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Functions</a:t>
            </a:r>
          </a:p>
        </p:txBody>
      </p:sp>
      <p:sp>
        <p:nvSpPr>
          <p:cNvPr id="5" name="Content Placeholder 4">
            <a:extLst>
              <a:ext uri="{FF2B5EF4-FFF2-40B4-BE49-F238E27FC236}">
                <a16:creationId xmlns:a16="http://schemas.microsoft.com/office/drawing/2014/main" id="{8D1F04A9-2168-D2D7-7C9B-A51A8BD2D5C5}"/>
              </a:ext>
            </a:extLst>
          </p:cNvPr>
          <p:cNvSpPr>
            <a:spLocks noGrp="1"/>
          </p:cNvSpPr>
          <p:nvPr>
            <p:ph sz="half" idx="1"/>
          </p:nvPr>
        </p:nvSpPr>
        <p:spPr>
          <a:xfrm>
            <a:off x="4219953" y="498089"/>
            <a:ext cx="3427283" cy="4363844"/>
          </a:xfrm>
        </p:spPr>
        <p:txBody>
          <a:bodyPr>
            <a:noAutofit/>
          </a:bodyPr>
          <a:lstStyle/>
          <a:p>
            <a:pPr marL="0" indent="0">
              <a:buNone/>
            </a:pPr>
            <a:r>
              <a:rPr lang="en-IN" sz="1600" dirty="0"/>
              <a:t>Gives the ability to do simple calculations inside your CSS. It's particularly useful if you want to work out values that you can't define when writing the CSS for your project and need the browser to work out for you at runtime.</a:t>
            </a:r>
          </a:p>
          <a:p>
            <a:pPr marL="0" indent="0">
              <a:buNone/>
            </a:pPr>
            <a:endParaRPr lang="en-IN" sz="1600" dirty="0"/>
          </a:p>
          <a:p>
            <a:pPr marL="0" indent="0">
              <a:buNone/>
            </a:pPr>
            <a:r>
              <a:rPr lang="en-US" sz="1600" dirty="0"/>
              <a:t>&lt;div class="wrapper"&gt;</a:t>
            </a:r>
          </a:p>
          <a:p>
            <a:pPr marL="0" indent="0">
              <a:buNone/>
            </a:pPr>
            <a:r>
              <a:rPr lang="en-US" sz="1600" dirty="0"/>
              <a:t>  &lt;div class="box"&gt;My width is calculated.&lt;/div&gt; </a:t>
            </a:r>
          </a:p>
          <a:p>
            <a:pPr marL="0" indent="0">
              <a:buNone/>
            </a:pPr>
            <a:r>
              <a:rPr lang="en-US" sz="1600" dirty="0"/>
              <a:t>&lt;/div&gt;</a:t>
            </a:r>
          </a:p>
          <a:p>
            <a:pPr marL="0" indent="0">
              <a:buNone/>
            </a:pPr>
            <a:r>
              <a:rPr lang="en-US" sz="1600" dirty="0"/>
              <a:t> </a:t>
            </a:r>
          </a:p>
          <a:p>
            <a:pPr marL="0" indent="0">
              <a:buNone/>
            </a:pPr>
            <a:r>
              <a:rPr lang="en-US" sz="1600" dirty="0"/>
              <a:t>.wrapper {</a:t>
            </a:r>
          </a:p>
          <a:p>
            <a:pPr marL="0" indent="0">
              <a:buNone/>
            </a:pPr>
            <a:r>
              <a:rPr lang="en-US" sz="1600" dirty="0"/>
              <a:t>  width: 400px;</a:t>
            </a:r>
          </a:p>
          <a:p>
            <a:pPr marL="0" indent="0">
              <a:buNone/>
            </a:pPr>
            <a:r>
              <a:rPr lang="en-US" sz="1600" dirty="0"/>
              <a:t>}</a:t>
            </a:r>
          </a:p>
          <a:p>
            <a:pPr marL="0" indent="0">
              <a:buNone/>
            </a:pPr>
            <a:endParaRPr lang="en-US" sz="1600" dirty="0"/>
          </a:p>
          <a:p>
            <a:pPr marL="0" indent="0">
              <a:buNone/>
            </a:pPr>
            <a:r>
              <a:rPr lang="en-US" sz="1600" dirty="0"/>
              <a:t>.box {</a:t>
            </a:r>
          </a:p>
          <a:p>
            <a:pPr marL="0" indent="0">
              <a:buNone/>
            </a:pPr>
            <a:r>
              <a:rPr lang="en-US" sz="1600" dirty="0"/>
              <a:t>  width: calc(20% + 100px);</a:t>
            </a:r>
          </a:p>
          <a:p>
            <a:pPr marL="0" indent="0">
              <a:buNone/>
            </a:pPr>
            <a:r>
              <a:rPr lang="en-US" sz="1600" dirty="0"/>
              <a:t>}</a:t>
            </a:r>
          </a:p>
        </p:txBody>
      </p:sp>
      <p:cxnSp>
        <p:nvCxnSpPr>
          <p:cNvPr id="18"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059201B-632C-C5B2-2360-40F1714D1C8F}"/>
              </a:ext>
            </a:extLst>
          </p:cNvPr>
          <p:cNvSpPr>
            <a:spLocks noGrp="1"/>
          </p:cNvSpPr>
          <p:nvPr>
            <p:ph sz="half" idx="2"/>
          </p:nvPr>
        </p:nvSpPr>
        <p:spPr>
          <a:xfrm>
            <a:off x="8346097" y="2218521"/>
            <a:ext cx="3197701" cy="4363844"/>
          </a:xfrm>
        </p:spPr>
        <p:txBody>
          <a:bodyPr>
            <a:normAutofit/>
          </a:bodyPr>
          <a:lstStyle/>
          <a:p>
            <a:pPr marL="0" indent="0">
              <a:buNone/>
            </a:pPr>
            <a:r>
              <a:rPr lang="en-IN" sz="1400" dirty="0"/>
              <a:t>The 20% is calculated from the width of the parent container .wrapper and so will change if that width changes. We can't do this calculation beforehand because we don't know what 20% of the parent will be, so we use calc() to tell the browser to do it for us.</a:t>
            </a:r>
          </a:p>
          <a:p>
            <a:pPr marL="0" indent="0">
              <a:buNone/>
            </a:pPr>
            <a:endParaRPr lang="en-US" sz="2000" dirty="0"/>
          </a:p>
        </p:txBody>
      </p:sp>
    </p:spTree>
    <p:extLst>
      <p:ext uri="{BB962C8B-B14F-4D97-AF65-F5344CB8AC3E}">
        <p14:creationId xmlns:p14="http://schemas.microsoft.com/office/powerpoint/2010/main" val="1345515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Styling texts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86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Font styling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US" sz="1800" dirty="0"/>
              <a:t>Pretty much everything (actually more)we see inside word processor like MS word is possible from CSS</a:t>
            </a:r>
            <a:endParaRPr lang="en-IN" sz="1800" dirty="0"/>
          </a:p>
          <a:p>
            <a:pPr marL="0" indent="0">
              <a:buNone/>
            </a:pPr>
            <a:r>
              <a:rPr lang="en-IN" sz="1800" dirty="0"/>
              <a:t>p { </a:t>
            </a:r>
          </a:p>
          <a:p>
            <a:pPr marL="0" indent="0">
              <a:buNone/>
            </a:pPr>
            <a:r>
              <a:rPr lang="en-IN" sz="1800" dirty="0"/>
              <a:t>	</a:t>
            </a:r>
            <a:r>
              <a:rPr lang="en-IN" sz="1800" dirty="0" err="1"/>
              <a:t>color</a:t>
            </a:r>
            <a:r>
              <a:rPr lang="en-IN" sz="1800" dirty="0"/>
              <a:t>: red; </a:t>
            </a:r>
          </a:p>
          <a:p>
            <a:pPr marL="0" indent="0">
              <a:buNone/>
            </a:pPr>
            <a:r>
              <a:rPr lang="en-IN" sz="1800" dirty="0"/>
              <a:t>	font-family: Helvetica, Arial, sans-serif; </a:t>
            </a:r>
          </a:p>
          <a:p>
            <a:pPr marL="0" indent="0">
              <a:buNone/>
            </a:pPr>
            <a:r>
              <a:rPr lang="en-IN" sz="1800" dirty="0"/>
              <a:t>	font-size: 1.5rem;</a:t>
            </a:r>
          </a:p>
          <a:p>
            <a:pPr marL="0" indent="0">
              <a:buNone/>
            </a:pPr>
            <a:r>
              <a:rPr lang="en-IN" sz="1800" dirty="0"/>
              <a:t>	text-transform: capitalize;</a:t>
            </a:r>
          </a:p>
          <a:p>
            <a:pPr marL="0" indent="0">
              <a:buNone/>
            </a:pPr>
            <a:r>
              <a:rPr lang="en-IN" sz="1800" dirty="0"/>
              <a:t>	font-weight: bold;</a:t>
            </a:r>
          </a:p>
          <a:p>
            <a:pPr marL="0" indent="0">
              <a:buNone/>
            </a:pPr>
            <a:r>
              <a:rPr lang="en-IN" sz="1800" dirty="0"/>
              <a:t>	text-shadow: 4px 4px 5px red;</a:t>
            </a:r>
          </a:p>
          <a:p>
            <a:pPr marL="0" indent="0">
              <a:buNone/>
            </a:pPr>
            <a:r>
              <a:rPr lang="en-IN" sz="1800" dirty="0"/>
              <a:t>	text-align: </a:t>
            </a:r>
            <a:r>
              <a:rPr lang="en-IN" sz="1800" dirty="0" err="1"/>
              <a:t>center</a:t>
            </a:r>
            <a:r>
              <a:rPr lang="en-IN" sz="1800" dirty="0"/>
              <a:t>;</a:t>
            </a:r>
          </a:p>
          <a:p>
            <a:pPr marL="0" indent="0">
              <a:buNone/>
            </a:pPr>
            <a:r>
              <a:rPr lang="en-IN" sz="1800" dirty="0"/>
              <a:t>	letter-spacing: 4px; </a:t>
            </a:r>
          </a:p>
          <a:p>
            <a:pPr marL="0" indent="0">
              <a:buNone/>
            </a:pPr>
            <a:r>
              <a:rPr lang="en-IN" sz="1800" dirty="0"/>
              <a:t>	word-spacing: 4px;</a:t>
            </a:r>
          </a:p>
          <a:p>
            <a:pPr marL="0" indent="0">
              <a:buNone/>
            </a:pPr>
            <a:r>
              <a:rPr lang="en-IN" sz="1800" dirty="0"/>
              <a:t>}</a:t>
            </a:r>
            <a:endParaRPr lang="en-US" sz="1800" dirty="0"/>
          </a:p>
        </p:txBody>
      </p:sp>
    </p:spTree>
    <p:extLst>
      <p:ext uri="{BB962C8B-B14F-4D97-AF65-F5344CB8AC3E}">
        <p14:creationId xmlns:p14="http://schemas.microsoft.com/office/powerpoint/2010/main" val="6338344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Font styling</a:t>
            </a:r>
            <a:endParaRPr lang="en-US" sz="4000" dirty="0">
              <a:solidFill>
                <a:srgbClr val="FFFFFF"/>
              </a:solidFill>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sz="half" idx="1"/>
          </p:nvPr>
        </p:nvSpPr>
        <p:spPr>
          <a:xfrm>
            <a:off x="4380855" y="1412489"/>
            <a:ext cx="3427283" cy="4363844"/>
          </a:xfrm>
        </p:spPr>
        <p:txBody>
          <a:bodyPr>
            <a:normAutofit fontScale="92500" lnSpcReduction="20000"/>
          </a:bodyPr>
          <a:lstStyle/>
          <a:p>
            <a:pPr marL="0" indent="0">
              <a:buNone/>
            </a:pPr>
            <a:r>
              <a:rPr lang="en-IN" sz="2000" dirty="0"/>
              <a:t>&lt;p&gt;&lt;a </a:t>
            </a:r>
            <a:r>
              <a:rPr lang="en-IN" sz="2000" dirty="0" err="1"/>
              <a:t>href</a:t>
            </a:r>
            <a:r>
              <a:rPr lang="en-IN" sz="2000" dirty="0"/>
              <a:t>="#"&gt;</a:t>
            </a:r>
            <a:r>
              <a:rPr lang="en-IN" sz="2000" dirty="0" err="1"/>
              <a:t>Mathworks</a:t>
            </a:r>
            <a:r>
              <a:rPr lang="en-IN" sz="2000" dirty="0"/>
              <a:t>&lt;/a&gt;&lt;/p&gt;</a:t>
            </a:r>
          </a:p>
          <a:p>
            <a:pPr marL="0" indent="0">
              <a:buNone/>
            </a:pPr>
            <a:endParaRPr lang="en-IN" sz="2000" dirty="0"/>
          </a:p>
          <a:p>
            <a:pPr marL="0" indent="0">
              <a:buNone/>
            </a:pPr>
            <a:r>
              <a:rPr lang="en-IN" sz="2000" dirty="0" err="1"/>
              <a:t>a:link</a:t>
            </a:r>
            <a:r>
              <a:rPr lang="en-IN" sz="2000" dirty="0"/>
              <a:t> { </a:t>
            </a:r>
          </a:p>
          <a:p>
            <a:pPr marL="0" indent="0">
              <a:buNone/>
            </a:pPr>
            <a:r>
              <a:rPr lang="en-IN" sz="2000" dirty="0"/>
              <a:t>	</a:t>
            </a:r>
            <a:r>
              <a:rPr lang="en-IN" sz="2000" dirty="0" err="1"/>
              <a:t>color</a:t>
            </a:r>
            <a:r>
              <a:rPr lang="en-IN" sz="2000" dirty="0"/>
              <a:t>: #265301; </a:t>
            </a:r>
          </a:p>
          <a:p>
            <a:pPr marL="0" indent="0">
              <a:buNone/>
            </a:pPr>
            <a:r>
              <a:rPr lang="en-IN" sz="2000" dirty="0"/>
              <a:t>}</a:t>
            </a:r>
          </a:p>
          <a:p>
            <a:pPr marL="0" indent="0">
              <a:buNone/>
            </a:pPr>
            <a:r>
              <a:rPr lang="en-IN" sz="2000" dirty="0"/>
              <a:t> </a:t>
            </a:r>
            <a:r>
              <a:rPr lang="en-IN" sz="2000" dirty="0" err="1"/>
              <a:t>a:visited</a:t>
            </a:r>
            <a:r>
              <a:rPr lang="en-IN" sz="2000" dirty="0"/>
              <a:t> { </a:t>
            </a:r>
          </a:p>
          <a:p>
            <a:pPr marL="0" indent="0">
              <a:buNone/>
            </a:pPr>
            <a:r>
              <a:rPr lang="en-IN" sz="2000" dirty="0"/>
              <a:t>	</a:t>
            </a:r>
            <a:r>
              <a:rPr lang="en-IN" sz="2000" dirty="0" err="1"/>
              <a:t>color</a:t>
            </a:r>
            <a:r>
              <a:rPr lang="en-IN" sz="2000" dirty="0"/>
              <a:t>: #437A16; </a:t>
            </a:r>
          </a:p>
          <a:p>
            <a:pPr marL="0" indent="0">
              <a:buNone/>
            </a:pPr>
            <a:r>
              <a:rPr lang="en-IN" sz="2000" dirty="0"/>
              <a:t>} </a:t>
            </a:r>
          </a:p>
          <a:p>
            <a:pPr marL="0" indent="0">
              <a:buNone/>
            </a:pPr>
            <a:r>
              <a:rPr lang="en-IN" sz="2000" dirty="0" err="1"/>
              <a:t>a:focus</a:t>
            </a:r>
            <a:r>
              <a:rPr lang="en-IN" sz="2000" dirty="0"/>
              <a:t> { </a:t>
            </a:r>
          </a:p>
          <a:p>
            <a:pPr marL="0" indent="0">
              <a:buNone/>
            </a:pPr>
            <a:r>
              <a:rPr lang="en-IN" sz="2000" dirty="0"/>
              <a:t>	border-bottom: 1px solid; background: #BAE498; </a:t>
            </a:r>
          </a:p>
          <a:p>
            <a:pPr marL="0" indent="0">
              <a:buNone/>
            </a:pPr>
            <a:r>
              <a:rPr lang="en-IN" sz="2000" dirty="0"/>
              <a:t>}</a:t>
            </a:r>
            <a:endParaRPr lang="en-US" sz="2000" dirty="0"/>
          </a:p>
        </p:txBody>
      </p:sp>
      <p:cxnSp>
        <p:nvCxnSpPr>
          <p:cNvPr id="25" name="Straight Connector 2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736478-BF73-6382-63DC-B2355AC378BB}"/>
              </a:ext>
            </a:extLst>
          </p:cNvPr>
          <p:cNvSpPr>
            <a:spLocks noGrp="1"/>
          </p:cNvSpPr>
          <p:nvPr>
            <p:ph sz="half" idx="2"/>
          </p:nvPr>
        </p:nvSpPr>
        <p:spPr>
          <a:xfrm>
            <a:off x="8451604" y="1412489"/>
            <a:ext cx="3197701" cy="4363844"/>
          </a:xfrm>
        </p:spPr>
        <p:txBody>
          <a:bodyPr>
            <a:normAutofit fontScale="92500" lnSpcReduction="20000"/>
          </a:bodyPr>
          <a:lstStyle/>
          <a:p>
            <a:pPr marL="0" indent="0">
              <a:buNone/>
            </a:pPr>
            <a:r>
              <a:rPr lang="en-IN" sz="2000" dirty="0" err="1"/>
              <a:t>a:hover</a:t>
            </a:r>
            <a:r>
              <a:rPr lang="en-IN" sz="2000" dirty="0"/>
              <a:t> { </a:t>
            </a:r>
          </a:p>
          <a:p>
            <a:pPr marL="0" indent="0">
              <a:buNone/>
            </a:pPr>
            <a:r>
              <a:rPr lang="en-IN" sz="2000" dirty="0"/>
              <a:t>	border-bottom: 1px solid; 	background: #CDFEAA; </a:t>
            </a:r>
          </a:p>
          <a:p>
            <a:pPr marL="0" indent="0">
              <a:buNone/>
            </a:pPr>
            <a:r>
              <a:rPr lang="en-IN" sz="2000" dirty="0"/>
              <a:t>} </a:t>
            </a:r>
          </a:p>
          <a:p>
            <a:pPr marL="0" indent="0">
              <a:buNone/>
            </a:pPr>
            <a:r>
              <a:rPr lang="en-IN" sz="2000" dirty="0" err="1"/>
              <a:t>a:active</a:t>
            </a:r>
            <a:r>
              <a:rPr lang="en-IN" sz="2000" dirty="0"/>
              <a:t> { </a:t>
            </a:r>
          </a:p>
          <a:p>
            <a:pPr marL="0" indent="0">
              <a:buNone/>
            </a:pPr>
            <a:r>
              <a:rPr lang="en-IN" sz="2000" dirty="0"/>
              <a:t>	background: #265301; </a:t>
            </a:r>
          </a:p>
          <a:p>
            <a:pPr marL="0" indent="0">
              <a:buNone/>
            </a:pPr>
            <a:r>
              <a:rPr lang="en-IN" sz="2000" dirty="0"/>
              <a:t>	</a:t>
            </a:r>
            <a:r>
              <a:rPr lang="en-IN" sz="2000" dirty="0" err="1"/>
              <a:t>color</a:t>
            </a:r>
            <a:r>
              <a:rPr lang="en-IN" sz="2000" dirty="0"/>
              <a:t>: #CDFEAA; </a:t>
            </a:r>
          </a:p>
          <a:p>
            <a:pPr marL="0" indent="0">
              <a:buNone/>
            </a:pPr>
            <a:r>
              <a:rPr lang="en-IN" sz="2000" dirty="0"/>
              <a:t>}</a:t>
            </a:r>
          </a:p>
          <a:p>
            <a:pPr marL="0" indent="0">
              <a:buNone/>
            </a:pPr>
            <a:endParaRPr lang="en-US" sz="2000" dirty="0"/>
          </a:p>
        </p:txBody>
      </p:sp>
    </p:spTree>
    <p:extLst>
      <p:ext uri="{BB962C8B-B14F-4D97-AF65-F5344CB8AC3E}">
        <p14:creationId xmlns:p14="http://schemas.microsoft.com/office/powerpoint/2010/main" val="33234554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Linking offline fonts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fontScale="85000" lnSpcReduction="20000"/>
          </a:bodyPr>
          <a:lstStyle/>
          <a:p>
            <a:pPr marL="0" indent="0">
              <a:buNone/>
            </a:pPr>
            <a:r>
              <a:rPr lang="en-IN" dirty="0"/>
              <a:t>@font-face { </a:t>
            </a:r>
          </a:p>
          <a:p>
            <a:pPr marL="0" indent="0">
              <a:buNone/>
            </a:pPr>
            <a:r>
              <a:rPr lang="en-IN" dirty="0"/>
              <a:t>	font-family: "</a:t>
            </a:r>
            <a:r>
              <a:rPr lang="en-IN" dirty="0" err="1"/>
              <a:t>myFont</a:t>
            </a:r>
            <a:r>
              <a:rPr lang="en-IN" dirty="0"/>
              <a:t>"; </a:t>
            </a:r>
          </a:p>
          <a:p>
            <a:pPr marL="0" indent="0">
              <a:buNone/>
            </a:pPr>
            <a:r>
              <a:rPr lang="en-IN" dirty="0"/>
              <a:t>	</a:t>
            </a:r>
            <a:r>
              <a:rPr lang="en-IN" dirty="0" err="1"/>
              <a:t>src</a:t>
            </a:r>
            <a:r>
              <a:rPr lang="en-IN" dirty="0"/>
              <a:t>: </a:t>
            </a:r>
            <a:r>
              <a:rPr lang="en-IN" dirty="0" err="1"/>
              <a:t>url</a:t>
            </a:r>
            <a:r>
              <a:rPr lang="en-IN" dirty="0"/>
              <a:t>("myFont.woff2"); </a:t>
            </a:r>
          </a:p>
          <a:p>
            <a:pPr marL="0" indent="0">
              <a:buNone/>
            </a:pPr>
            <a:r>
              <a:rPr lang="en-IN" dirty="0"/>
              <a:t>}</a:t>
            </a:r>
          </a:p>
          <a:p>
            <a:pPr marL="0" indent="0">
              <a:buNone/>
            </a:pPr>
            <a:r>
              <a:rPr lang="en-IN" dirty="0"/>
              <a:t>html { </a:t>
            </a:r>
          </a:p>
          <a:p>
            <a:pPr marL="0" indent="0">
              <a:buNone/>
            </a:pPr>
            <a:r>
              <a:rPr lang="en-IN" dirty="0"/>
              <a:t>	font-family: "</a:t>
            </a:r>
            <a:r>
              <a:rPr lang="en-IN" dirty="0" err="1"/>
              <a:t>myFont</a:t>
            </a:r>
            <a:r>
              <a:rPr lang="en-IN" dirty="0"/>
              <a:t>", </a:t>
            </a:r>
          </a:p>
          <a:p>
            <a:pPr marL="0" indent="0">
              <a:buNone/>
            </a:pPr>
            <a:r>
              <a:rPr lang="en-IN" dirty="0"/>
              <a:t>	"Bitstream Vera Serif", serif; </a:t>
            </a:r>
          </a:p>
          <a:p>
            <a:pPr marL="0" indent="0">
              <a:buNone/>
            </a:pPr>
            <a:r>
              <a:rPr lang="en-IN" dirty="0"/>
              <a:t>}</a:t>
            </a:r>
          </a:p>
          <a:p>
            <a:pPr marL="0" indent="0">
              <a:buNone/>
            </a:pPr>
            <a:r>
              <a:rPr lang="en-IN" dirty="0"/>
              <a:t>Font generator : </a:t>
            </a:r>
            <a:r>
              <a:rPr lang="en-IN" dirty="0">
                <a:hlinkClick r:id="rId3"/>
              </a:rPr>
              <a:t>https://www.fontsquirrel.com/tools/webfont-generator</a:t>
            </a:r>
            <a:br>
              <a:rPr lang="en-IN" dirty="0"/>
            </a:br>
            <a:br>
              <a:rPr lang="en-IN" dirty="0"/>
            </a:br>
            <a:r>
              <a:rPr lang="en-IN" dirty="0"/>
              <a:t>Note: </a:t>
            </a:r>
            <a:r>
              <a:rPr lang="en-IN" b="1" dirty="0"/>
              <a:t>At-rules</a:t>
            </a:r>
            <a:r>
              <a:rPr lang="en-IN" dirty="0"/>
              <a:t> are </a:t>
            </a:r>
            <a:r>
              <a:rPr lang="en-IN" u="sng" dirty="0">
                <a:hlinkClick r:id="rId4"/>
              </a:rPr>
              <a:t>CSS statements</a:t>
            </a:r>
            <a:r>
              <a:rPr lang="en-IN" dirty="0"/>
              <a:t> that instruct CSS how to </a:t>
            </a:r>
            <a:r>
              <a:rPr lang="en-IN" dirty="0" err="1"/>
              <a:t>behave,Follow</a:t>
            </a:r>
            <a:r>
              <a:rPr lang="en-IN" dirty="0"/>
              <a:t> </a:t>
            </a:r>
            <a:r>
              <a:rPr lang="en-IN" dirty="0">
                <a:hlinkClick r:id="rId5"/>
              </a:rPr>
              <a:t>https://developer.mozilla.org/en-US/docs/Web/CSS/At-rule</a:t>
            </a:r>
            <a:r>
              <a:rPr lang="en-IN" dirty="0"/>
              <a:t> for details</a:t>
            </a:r>
          </a:p>
        </p:txBody>
      </p:sp>
    </p:spTree>
    <p:extLst>
      <p:ext uri="{BB962C8B-B14F-4D97-AF65-F5344CB8AC3E}">
        <p14:creationId xmlns:p14="http://schemas.microsoft.com/office/powerpoint/2010/main" val="2978432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90261" y="365760"/>
            <a:ext cx="9430305" cy="682068"/>
          </a:xfrm>
        </p:spPr>
        <p:txBody>
          <a:bodyPr>
            <a:normAutofit fontScale="90000"/>
          </a:bodyPr>
          <a:lstStyle/>
          <a:p>
            <a:r>
              <a:rPr lang="en-US" dirty="0"/>
              <a:t>Linking external fonts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fontScale="85000" lnSpcReduction="20000"/>
          </a:bodyPr>
          <a:lstStyle/>
          <a:p>
            <a:pPr marL="0" indent="0">
              <a:buNone/>
            </a:pPr>
            <a:r>
              <a:rPr lang="en-IN" dirty="0"/>
              <a:t>&lt;!--Linking external fonts, place this before including CSS, </a:t>
            </a:r>
            <a:r>
              <a:rPr lang="en-IN" dirty="0" err="1"/>
              <a:t>Javascript</a:t>
            </a:r>
            <a:r>
              <a:rPr lang="en-IN" dirty="0"/>
              <a:t>--&gt;</a:t>
            </a:r>
          </a:p>
          <a:p>
            <a:pPr marL="0" indent="0">
              <a:buNone/>
            </a:pPr>
            <a:r>
              <a:rPr lang="en-IN" dirty="0"/>
              <a:t>&lt;link </a:t>
            </a:r>
            <a:r>
              <a:rPr lang="en-IN" dirty="0" err="1"/>
              <a:t>rel</a:t>
            </a:r>
            <a:r>
              <a:rPr lang="en-IN" dirty="0"/>
              <a:t>="</a:t>
            </a:r>
            <a:r>
              <a:rPr lang="en-IN" dirty="0" err="1"/>
              <a:t>preconnect</a:t>
            </a:r>
            <a:r>
              <a:rPr lang="en-IN" dirty="0"/>
              <a:t>" </a:t>
            </a:r>
            <a:r>
              <a:rPr lang="en-IN" dirty="0" err="1"/>
              <a:t>href</a:t>
            </a:r>
            <a:r>
              <a:rPr lang="en-IN" dirty="0"/>
              <a:t>="https://</a:t>
            </a:r>
            <a:r>
              <a:rPr lang="en-IN" dirty="0" err="1"/>
              <a:t>fonts.googleapis.com</a:t>
            </a:r>
            <a:r>
              <a:rPr lang="en-IN" dirty="0"/>
              <a:t>"&gt;</a:t>
            </a:r>
          </a:p>
          <a:p>
            <a:pPr marL="0" indent="0">
              <a:buNone/>
            </a:pPr>
            <a:r>
              <a:rPr lang="en-IN" dirty="0"/>
              <a:t>&lt;link </a:t>
            </a:r>
            <a:r>
              <a:rPr lang="en-IN" dirty="0" err="1"/>
              <a:t>rel</a:t>
            </a:r>
            <a:r>
              <a:rPr lang="en-IN" dirty="0"/>
              <a:t>="</a:t>
            </a:r>
            <a:r>
              <a:rPr lang="en-IN" dirty="0" err="1"/>
              <a:t>preconnect</a:t>
            </a:r>
            <a:r>
              <a:rPr lang="en-IN" dirty="0"/>
              <a:t>" </a:t>
            </a:r>
            <a:r>
              <a:rPr lang="en-IN" dirty="0" err="1"/>
              <a:t>href</a:t>
            </a:r>
            <a:r>
              <a:rPr lang="en-IN" dirty="0"/>
              <a:t>="https://</a:t>
            </a:r>
            <a:r>
              <a:rPr lang="en-IN" dirty="0" err="1"/>
              <a:t>fonts.gstatic.com</a:t>
            </a:r>
            <a:r>
              <a:rPr lang="en-IN" dirty="0"/>
              <a:t>" </a:t>
            </a:r>
            <a:r>
              <a:rPr lang="en-IN" dirty="0" err="1"/>
              <a:t>crossorigin</a:t>
            </a:r>
            <a:r>
              <a:rPr lang="en-IN" dirty="0"/>
              <a:t>&gt;</a:t>
            </a:r>
          </a:p>
          <a:p>
            <a:pPr marL="0" indent="0">
              <a:buNone/>
            </a:pPr>
            <a:r>
              <a:rPr lang="en-IN" dirty="0"/>
              <a:t>&lt;link </a:t>
            </a:r>
            <a:r>
              <a:rPr lang="en-IN" dirty="0" err="1"/>
              <a:t>href</a:t>
            </a:r>
            <a:r>
              <a:rPr lang="en-IN" dirty="0"/>
              <a:t>="https://</a:t>
            </a:r>
            <a:r>
              <a:rPr lang="en-IN" dirty="0" err="1"/>
              <a:t>fonts.googleapis.com</a:t>
            </a:r>
            <a:r>
              <a:rPr lang="en-IN" dirty="0"/>
              <a:t>/css2?family=Roboto:wght@100&amp;display=swap" </a:t>
            </a:r>
            <a:r>
              <a:rPr lang="en-IN" dirty="0" err="1"/>
              <a:t>rel</a:t>
            </a:r>
            <a:r>
              <a:rPr lang="en-IN" dirty="0"/>
              <a:t>="stylesheet"&gt;</a:t>
            </a:r>
          </a:p>
          <a:p>
            <a:pPr marL="0" indent="0">
              <a:buNone/>
            </a:pPr>
            <a:r>
              <a:rPr lang="en-IN" dirty="0"/>
              <a:t>&lt;!-- Linking style sheet--&gt;</a:t>
            </a:r>
          </a:p>
          <a:p>
            <a:pPr marL="0" indent="0">
              <a:buNone/>
            </a:pPr>
            <a:r>
              <a:rPr lang="en-IN" dirty="0"/>
              <a:t>&lt;link </a:t>
            </a:r>
            <a:r>
              <a:rPr lang="en-IN" dirty="0" err="1"/>
              <a:t>rel</a:t>
            </a:r>
            <a:r>
              <a:rPr lang="en-IN" dirty="0"/>
              <a:t>="stylesheet" type="text/</a:t>
            </a:r>
            <a:r>
              <a:rPr lang="en-IN" dirty="0" err="1"/>
              <a:t>css</a:t>
            </a:r>
            <a:r>
              <a:rPr lang="en-IN" dirty="0"/>
              <a:t>" </a:t>
            </a:r>
            <a:r>
              <a:rPr lang="en-IN" dirty="0" err="1"/>
              <a:t>href</a:t>
            </a:r>
            <a:r>
              <a:rPr lang="en-IN" dirty="0"/>
              <a:t>="../CSS/</a:t>
            </a:r>
            <a:r>
              <a:rPr lang="en-IN" dirty="0" err="1"/>
              <a:t>fonts.css</a:t>
            </a:r>
            <a:r>
              <a:rPr lang="en-IN" dirty="0"/>
              <a:t>"&gt;</a:t>
            </a:r>
          </a:p>
          <a:p>
            <a:endParaRPr lang="en-IN" dirty="0"/>
          </a:p>
          <a:p>
            <a:pPr marL="0" indent="0">
              <a:buNone/>
            </a:pPr>
            <a:r>
              <a:rPr lang="en-IN" dirty="0"/>
              <a:t>P {</a:t>
            </a:r>
          </a:p>
          <a:p>
            <a:pPr marL="0" indent="0">
              <a:buNone/>
            </a:pPr>
            <a:r>
              <a:rPr lang="en-IN" dirty="0"/>
              <a:t>font-family: 'Roboto', sans-serif;</a:t>
            </a:r>
          </a:p>
          <a:p>
            <a:pPr marL="0" indent="0">
              <a:buNone/>
            </a:pPr>
            <a:r>
              <a:rPr lang="en-IN" dirty="0"/>
              <a:t>}</a:t>
            </a:r>
          </a:p>
          <a:p>
            <a:endParaRPr lang="en-IN" dirty="0"/>
          </a:p>
        </p:txBody>
      </p:sp>
    </p:spTree>
    <p:extLst>
      <p:ext uri="{BB962C8B-B14F-4D97-AF65-F5344CB8AC3E}">
        <p14:creationId xmlns:p14="http://schemas.microsoft.com/office/powerpoint/2010/main" val="3317332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CSS layout</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1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Layout management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lnSpcReduction="10000"/>
          </a:bodyPr>
          <a:lstStyle/>
          <a:p>
            <a:r>
              <a:rPr lang="en-IN" dirty="0"/>
              <a:t>Normal flow</a:t>
            </a:r>
          </a:p>
          <a:p>
            <a:r>
              <a:rPr lang="en-IN" dirty="0"/>
              <a:t>The </a:t>
            </a:r>
            <a:r>
              <a:rPr lang="en-IN" u="sng" dirty="0">
                <a:hlinkClick r:id="rId4"/>
              </a:rPr>
              <a:t>display</a:t>
            </a:r>
            <a:r>
              <a:rPr lang="en-IN" dirty="0"/>
              <a:t> property</a:t>
            </a:r>
          </a:p>
          <a:p>
            <a:r>
              <a:rPr lang="en-IN" dirty="0"/>
              <a:t>Positioning</a:t>
            </a:r>
          </a:p>
          <a:p>
            <a:r>
              <a:rPr lang="en-IN" dirty="0"/>
              <a:t>Overflow</a:t>
            </a:r>
          </a:p>
          <a:p>
            <a:r>
              <a:rPr lang="en-IN" dirty="0"/>
              <a:t>Flexbox</a:t>
            </a:r>
          </a:p>
          <a:p>
            <a:r>
              <a:rPr lang="en-IN" dirty="0"/>
              <a:t>Grid</a:t>
            </a:r>
          </a:p>
          <a:p>
            <a:r>
              <a:rPr lang="en-IN" dirty="0"/>
              <a:t>Floats</a:t>
            </a:r>
          </a:p>
          <a:p>
            <a:r>
              <a:rPr lang="en-IN" dirty="0"/>
              <a:t>Table layout</a:t>
            </a:r>
          </a:p>
          <a:p>
            <a:r>
              <a:rPr lang="en-IN" dirty="0"/>
              <a:t>Multiple-column layout</a:t>
            </a:r>
          </a:p>
        </p:txBody>
      </p:sp>
    </p:spTree>
    <p:extLst>
      <p:ext uri="{BB962C8B-B14F-4D97-AF65-F5344CB8AC3E}">
        <p14:creationId xmlns:p14="http://schemas.microsoft.com/office/powerpoint/2010/main" val="39487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Normal flow</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dirty="0"/>
              <a:t>The process begins as the boxes of individual elements are laid out in such a way that any padding, margin, or border they happen to have is added to their content. This is what we call the </a:t>
            </a:r>
            <a:r>
              <a:rPr lang="en-IN" b="1" dirty="0"/>
              <a:t>box model</a:t>
            </a:r>
            <a:r>
              <a:rPr lang="en-IN" dirty="0"/>
              <a:t>.</a:t>
            </a:r>
          </a:p>
          <a:p>
            <a:pPr marL="0" indent="0">
              <a:buNone/>
            </a:pPr>
            <a:endParaRPr lang="en-IN" dirty="0"/>
          </a:p>
          <a:p>
            <a:pPr marL="0" indent="0">
              <a:buNone/>
            </a:pPr>
            <a:r>
              <a:rPr lang="en-IN" dirty="0"/>
              <a:t>By default, a </a:t>
            </a:r>
            <a:r>
              <a:rPr lang="en-IN" u="sng" dirty="0">
                <a:hlinkClick r:id="rId4"/>
              </a:rPr>
              <a:t>block level element</a:t>
            </a:r>
            <a:r>
              <a:rPr lang="en-IN" dirty="0"/>
              <a:t>'s content fills the available inline space of the parent element containing it and grows along the block dimension to accommodate its content. </a:t>
            </a:r>
          </a:p>
          <a:p>
            <a:pPr marL="0" indent="0">
              <a:buNone/>
            </a:pPr>
            <a:r>
              <a:rPr lang="en-IN" dirty="0"/>
              <a:t>The size of </a:t>
            </a:r>
            <a:r>
              <a:rPr lang="en-IN" u="sng" dirty="0">
                <a:hlinkClick r:id="rId5"/>
              </a:rPr>
              <a:t>Inline elements</a:t>
            </a:r>
            <a:r>
              <a:rPr lang="en-IN" dirty="0"/>
              <a:t> is just the size of their content. You can't set width or height on inline elements — they just sit inside the content of block level elements. </a:t>
            </a:r>
          </a:p>
        </p:txBody>
      </p:sp>
    </p:spTree>
    <p:extLst>
      <p:ext uri="{BB962C8B-B14F-4D97-AF65-F5344CB8AC3E}">
        <p14:creationId xmlns:p14="http://schemas.microsoft.com/office/powerpoint/2010/main" val="16904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1043631" y="809898"/>
            <a:ext cx="9942716" cy="1554480"/>
          </a:xfrm>
        </p:spPr>
        <p:txBody>
          <a:bodyPr anchor="ctr">
            <a:normAutofit/>
          </a:bodyPr>
          <a:lstStyle/>
          <a:p>
            <a:r>
              <a:rPr lang="en-US" sz="4800"/>
              <a:t>CSS evolution</a:t>
            </a:r>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IN" sz="1700"/>
              <a:t>With CSS3, the designers can now use special fonts, like those available in Google Fonts and Typecast. Earlier, with CSS and CSS2, designers could only use “web-safe fonts” for being 100% sure to use fonts that would always display the same on every machine.</a:t>
            </a:r>
          </a:p>
          <a:p>
            <a:r>
              <a:rPr lang="en-IN" sz="1700"/>
              <a:t>While CSS and CSS2 had ‘simple selectors’, CSS3 calls the components as ‘a sequence of simple selectors’.</a:t>
            </a:r>
          </a:p>
          <a:p>
            <a:r>
              <a:rPr lang="en-IN" sz="1700"/>
              <a:t>CSS3 came up with some key web design considerations like rounded borders that help in rounding up the borders without any hassle. This turned out to be a huge plus point for developers who were struggling with initial versions of CSS borders.</a:t>
            </a:r>
          </a:p>
          <a:p>
            <a:r>
              <a:rPr lang="en-IN" sz="1700"/>
              <a:t>CSS3 has the capability to split text sections into multiple columns so that it can be read like a newspaper. In CSS2, the developers had difficulty because the standard was not equipped with automatically breaking the text so that it fits within a box.</a:t>
            </a:r>
          </a:p>
          <a:p>
            <a:pPr fontAlgn="base"/>
            <a:endParaRPr lang="en-IN" sz="1700"/>
          </a:p>
          <a:p>
            <a:pPr marL="0" indent="0" fontAlgn="base">
              <a:buNone/>
            </a:pPr>
            <a:endParaRPr lang="en-IN" sz="1700"/>
          </a:p>
          <a:p>
            <a:pPr marL="0" indent="0" fontAlgn="base">
              <a:buNone/>
            </a:pPr>
            <a:endParaRPr lang="en-IN" sz="1700"/>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285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lnSpcReduction="10000"/>
          </a:bodyPr>
          <a:lstStyle/>
          <a:p>
            <a:pPr marL="0" indent="0">
              <a:buNone/>
            </a:pPr>
            <a:r>
              <a:rPr lang="en-IN" dirty="0"/>
              <a:t>Positioning allows you to take elements out of normal document flow and make them behave differently, for example, by sitting on top of one another or by always remaining in the same place inside the browser viewport.</a:t>
            </a:r>
          </a:p>
          <a:p>
            <a:pPr marL="0" indent="0">
              <a:buNone/>
            </a:pPr>
            <a:endParaRPr lang="en-IN" dirty="0"/>
          </a:p>
          <a:p>
            <a:r>
              <a:rPr lang="en-IN" dirty="0"/>
              <a:t>Static (Default)</a:t>
            </a:r>
          </a:p>
          <a:p>
            <a:r>
              <a:rPr lang="en-IN" dirty="0"/>
              <a:t>Relative</a:t>
            </a:r>
          </a:p>
          <a:p>
            <a:r>
              <a:rPr lang="en-IN" dirty="0"/>
              <a:t>Absolute</a:t>
            </a:r>
          </a:p>
          <a:p>
            <a:r>
              <a:rPr lang="en-IN" dirty="0"/>
              <a:t>Fixed</a:t>
            </a:r>
          </a:p>
          <a:p>
            <a:r>
              <a:rPr lang="en-IN" dirty="0"/>
              <a:t>Sticky</a:t>
            </a:r>
          </a:p>
        </p:txBody>
      </p:sp>
    </p:spTree>
    <p:extLst>
      <p:ext uri="{BB962C8B-B14F-4D97-AF65-F5344CB8AC3E}">
        <p14:creationId xmlns:p14="http://schemas.microsoft.com/office/powerpoint/2010/main" val="24761658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Relative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lnSpcReduction="10000"/>
          </a:bodyPr>
          <a:lstStyle/>
          <a:p>
            <a:pPr marL="0" indent="0">
              <a:buNone/>
            </a:pPr>
            <a:r>
              <a:rPr lang="en-IN" dirty="0"/>
              <a:t>This is very similar to static positioning, except that once the positioned element has taken its place in the normal flow, you can then modify its final position. It will look the same until we use </a:t>
            </a:r>
            <a:r>
              <a:rPr lang="en-IN" u="sng" dirty="0">
                <a:hlinkClick r:id="rId4"/>
              </a:rPr>
              <a:t>top</a:t>
            </a:r>
            <a:r>
              <a:rPr lang="en-IN" dirty="0"/>
              <a:t>, </a:t>
            </a:r>
            <a:r>
              <a:rPr lang="en-IN" u="sng" dirty="0">
                <a:hlinkClick r:id="rId5"/>
              </a:rPr>
              <a:t>bottom</a:t>
            </a:r>
            <a:r>
              <a:rPr lang="en-IN" dirty="0"/>
              <a:t>, </a:t>
            </a:r>
            <a:r>
              <a:rPr lang="en-IN" u="sng" dirty="0">
                <a:hlinkClick r:id="rId6"/>
              </a:rPr>
              <a:t>left</a:t>
            </a:r>
            <a:r>
              <a:rPr lang="en-IN" dirty="0"/>
              <a:t>, and </a:t>
            </a:r>
            <a:r>
              <a:rPr lang="en-IN" u="sng" dirty="0">
                <a:hlinkClick r:id="rId7"/>
              </a:rPr>
              <a:t>right</a:t>
            </a:r>
            <a:r>
              <a:rPr lang="en-IN" u="sng" dirty="0"/>
              <a:t> </a:t>
            </a:r>
            <a:r>
              <a:rPr lang="en-IN" dirty="0"/>
              <a:t>properties</a:t>
            </a:r>
            <a:br>
              <a:rPr lang="en-IN" dirty="0"/>
            </a:br>
            <a:endParaRPr lang="en-IN" dirty="0"/>
          </a:p>
          <a:p>
            <a:pPr marL="0" indent="0">
              <a:buNone/>
            </a:pPr>
            <a:r>
              <a:rPr lang="en-IN" dirty="0"/>
              <a:t>P {</a:t>
            </a:r>
          </a:p>
          <a:p>
            <a:pPr marL="0" indent="0">
              <a:buNone/>
            </a:pPr>
            <a:r>
              <a:rPr lang="en-IN" dirty="0"/>
              <a:t>	position: relative;</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771931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Fixed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dirty="0"/>
              <a:t>Element is positioned relative to the viewport, which means it always stays in the same place even if the page is scrolled. The top, right, bottom, and left properties are used to position the element.</a:t>
            </a:r>
          </a:p>
          <a:p>
            <a:pPr marL="0" indent="0">
              <a:buNone/>
            </a:pPr>
            <a:endParaRPr lang="en-IN" dirty="0"/>
          </a:p>
          <a:p>
            <a:pPr marL="0" indent="0">
              <a:buNone/>
            </a:pPr>
            <a:r>
              <a:rPr lang="en-IN" dirty="0"/>
              <a:t>P {</a:t>
            </a:r>
          </a:p>
          <a:p>
            <a:pPr marL="0" indent="0">
              <a:buNone/>
            </a:pPr>
            <a:r>
              <a:rPr lang="en-IN" dirty="0"/>
              <a:t>	position: fixed;</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40440541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Absolute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fontScale="92500" lnSpcReduction="10000"/>
          </a:bodyPr>
          <a:lstStyle/>
          <a:p>
            <a:pPr marL="0" indent="0">
              <a:buNone/>
            </a:pPr>
            <a:r>
              <a:rPr lang="en-IN" dirty="0"/>
              <a:t>It is positioned relative to the nearest positioned ancestor (instead of positioned relative to the viewport, like fixed).</a:t>
            </a:r>
          </a:p>
          <a:p>
            <a:r>
              <a:rPr lang="en-IN" dirty="0"/>
              <a:t>However; if an absolute positioned element has no positioned ancestors, it uses the document body, and moves along with page scrolling.</a:t>
            </a:r>
          </a:p>
          <a:p>
            <a:pPr marL="0" indent="0">
              <a:buNone/>
            </a:pPr>
            <a:endParaRPr lang="en-IN" dirty="0"/>
          </a:p>
          <a:p>
            <a:pPr marL="0" indent="0">
              <a:buNone/>
            </a:pPr>
            <a:r>
              <a:rPr lang="en-IN" dirty="0"/>
              <a:t>P {</a:t>
            </a:r>
          </a:p>
          <a:p>
            <a:pPr marL="0" indent="0">
              <a:buNone/>
            </a:pPr>
            <a:r>
              <a:rPr lang="en-IN" dirty="0"/>
              <a:t>	position: absolute;</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637457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Sticky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dirty="0"/>
              <a:t>It is positioned based on the user's scroll position.</a:t>
            </a:r>
          </a:p>
          <a:p>
            <a:pPr marL="0" indent="0">
              <a:buNone/>
            </a:pPr>
            <a:r>
              <a:rPr lang="en-IN" dirty="0"/>
              <a:t>P {</a:t>
            </a:r>
          </a:p>
          <a:p>
            <a:pPr marL="0" indent="0">
              <a:buNone/>
            </a:pPr>
            <a:r>
              <a:rPr lang="en-IN" dirty="0"/>
              <a:t>	position: sticky;</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640986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Content overflow</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802369"/>
            <a:ext cx="9847750" cy="4530012"/>
          </a:xfrm>
        </p:spPr>
        <p:txBody>
          <a:bodyPr anchor="t">
            <a:normAutofit/>
          </a:bodyPr>
          <a:lstStyle/>
          <a:p>
            <a:pPr marL="0" indent="0">
              <a:buNone/>
            </a:pPr>
            <a:r>
              <a:rPr lang="en-IN" dirty="0"/>
              <a:t>The </a:t>
            </a:r>
            <a:r>
              <a:rPr lang="en-IN" b="1" dirty="0"/>
              <a:t>overflow</a:t>
            </a:r>
            <a:r>
              <a:rPr lang="en-IN" dirty="0"/>
              <a:t> </a:t>
            </a:r>
            <a:r>
              <a:rPr lang="en-IN" u="sng" dirty="0">
                <a:hlinkClick r:id="rId4"/>
              </a:rPr>
              <a:t>CSS</a:t>
            </a:r>
            <a:r>
              <a:rPr lang="en-IN" dirty="0"/>
              <a:t> </a:t>
            </a:r>
            <a:r>
              <a:rPr lang="en-IN" u="sng" dirty="0">
                <a:hlinkClick r:id="rId5"/>
              </a:rPr>
              <a:t>shorthand property</a:t>
            </a:r>
            <a:r>
              <a:rPr lang="en-IN" dirty="0"/>
              <a:t> sets the desired </a:t>
            </a:r>
            <a:r>
              <a:rPr lang="en-IN" dirty="0" err="1"/>
              <a:t>behavior</a:t>
            </a:r>
            <a:r>
              <a:rPr lang="en-IN" dirty="0"/>
              <a:t> for an element's overflow — i.e. when an element's content is too big to fit in its </a:t>
            </a:r>
            <a:r>
              <a:rPr lang="en-IN" u="sng" dirty="0">
                <a:hlinkClick r:id="rId6"/>
              </a:rPr>
              <a:t>block formatting context</a:t>
            </a:r>
            <a:r>
              <a:rPr lang="en-IN" dirty="0"/>
              <a:t>— in both directions.</a:t>
            </a:r>
          </a:p>
          <a:p>
            <a:pPr marL="0" indent="0">
              <a:buNone/>
            </a:pPr>
            <a:endParaRPr lang="en-IN" dirty="0"/>
          </a:p>
        </p:txBody>
      </p:sp>
      <p:graphicFrame>
        <p:nvGraphicFramePr>
          <p:cNvPr id="5" name="Table 5">
            <a:extLst>
              <a:ext uri="{FF2B5EF4-FFF2-40B4-BE49-F238E27FC236}">
                <a16:creationId xmlns:a16="http://schemas.microsoft.com/office/drawing/2014/main" id="{F32A7113-AB1E-E1C8-37B7-5D1D2BC64B51}"/>
              </a:ext>
            </a:extLst>
          </p:cNvPr>
          <p:cNvGraphicFramePr>
            <a:graphicFrameLocks noGrp="1"/>
          </p:cNvGraphicFramePr>
          <p:nvPr>
            <p:extLst>
              <p:ext uri="{D42A27DB-BD31-4B8C-83A1-F6EECF244321}">
                <p14:modId xmlns:p14="http://schemas.microsoft.com/office/powerpoint/2010/main" val="3015335322"/>
              </p:ext>
            </p:extLst>
          </p:nvPr>
        </p:nvGraphicFramePr>
        <p:xfrm>
          <a:off x="882050" y="3007360"/>
          <a:ext cx="10854916" cy="3576320"/>
        </p:xfrm>
        <a:graphic>
          <a:graphicData uri="http://schemas.openxmlformats.org/drawingml/2006/table">
            <a:tbl>
              <a:tblPr firstRow="1" bandRow="1">
                <a:tableStyleId>{5C22544A-7EE6-4342-B048-85BDC9FD1C3A}</a:tableStyleId>
              </a:tblPr>
              <a:tblGrid>
                <a:gridCol w="2358107">
                  <a:extLst>
                    <a:ext uri="{9D8B030D-6E8A-4147-A177-3AD203B41FA5}">
                      <a16:colId xmlns:a16="http://schemas.microsoft.com/office/drawing/2014/main" val="891415941"/>
                    </a:ext>
                  </a:extLst>
                </a:gridCol>
                <a:gridCol w="8496809">
                  <a:extLst>
                    <a:ext uri="{9D8B030D-6E8A-4147-A177-3AD203B41FA5}">
                      <a16:colId xmlns:a16="http://schemas.microsoft.com/office/drawing/2014/main" val="4177437192"/>
                    </a:ext>
                  </a:extLst>
                </a:gridCol>
              </a:tblGrid>
              <a:tr h="370840">
                <a:tc>
                  <a:txBody>
                    <a:bodyPr/>
                    <a:lstStyle/>
                    <a:p>
                      <a:r>
                        <a:rPr lang="en-US" dirty="0"/>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895048"/>
                  </a:ext>
                </a:extLst>
              </a:tr>
              <a:tr h="370840">
                <a:tc>
                  <a:txBody>
                    <a:bodyPr/>
                    <a:lstStyle/>
                    <a:p>
                      <a:pPr marL="0" indent="0">
                        <a:buNone/>
                      </a:pPr>
                      <a:r>
                        <a:rPr lang="en-IN" dirty="0"/>
                        <a:t>overflow: visible;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Content is not clipped and may be rendered outside the padding </a:t>
                      </a:r>
                      <a:r>
                        <a:rPr lang="en-IN" sz="1800" b="0" i="0" u="none" strike="noStrike" kern="1200" dirty="0" err="1">
                          <a:solidFill>
                            <a:schemeClr val="dk1"/>
                          </a:solidFill>
                          <a:effectLst/>
                          <a:latin typeface="+mn-lt"/>
                          <a:ea typeface="+mn-ea"/>
                          <a:cs typeface="+mn-cs"/>
                        </a:rPr>
                        <a:t>bo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960914"/>
                  </a:ext>
                </a:extLst>
              </a:tr>
              <a:tr h="370840">
                <a:tc>
                  <a:txBody>
                    <a:bodyPr/>
                    <a:lstStyle/>
                    <a:p>
                      <a:pPr marL="0" indent="0">
                        <a:buNone/>
                      </a:pPr>
                      <a:r>
                        <a:rPr lang="en-IN" dirty="0"/>
                        <a:t>overflow: hidden;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Content is clipped if necessary to fit the padding box. No scrollbars are provided.</a:t>
                      </a:r>
                    </a:p>
                    <a:p>
                      <a:r>
                        <a:rPr lang="en-IN" sz="1800" b="0" i="0" u="none" strike="noStrike" kern="1200" dirty="0">
                          <a:solidFill>
                            <a:schemeClr val="dk1"/>
                          </a:solidFill>
                          <a:effectLst/>
                          <a:latin typeface="+mn-lt"/>
                          <a:ea typeface="+mn-ea"/>
                          <a:cs typeface="+mn-cs"/>
                        </a:rPr>
                        <a:t>no support for allowing the user to scroll (such as by dragging or using a scroll wheel)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925364"/>
                  </a:ext>
                </a:extLst>
              </a:tr>
              <a:tr h="370840">
                <a:tc>
                  <a:txBody>
                    <a:bodyPr/>
                    <a:lstStyle/>
                    <a:p>
                      <a:pPr marL="0" indent="0">
                        <a:buNone/>
                      </a:pPr>
                      <a:r>
                        <a:rPr lang="en-IN" dirty="0"/>
                        <a:t>overflow: clip;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Similar to </a:t>
                      </a:r>
                      <a:r>
                        <a:rPr lang="en-IN" dirty="0"/>
                        <a:t>hidden, </a:t>
                      </a:r>
                      <a:r>
                        <a:rPr lang="en-IN" sz="1800" b="0" i="0" u="none" strike="noStrike" kern="1200" dirty="0">
                          <a:solidFill>
                            <a:schemeClr val="dk1"/>
                          </a:solidFill>
                          <a:effectLst/>
                          <a:latin typeface="+mn-lt"/>
                          <a:ea typeface="+mn-ea"/>
                          <a:cs typeface="+mn-cs"/>
                        </a:rPr>
                        <a:t>The difference between </a:t>
                      </a:r>
                      <a:r>
                        <a:rPr lang="en-IN" dirty="0"/>
                        <a:t>clip</a:t>
                      </a:r>
                      <a:r>
                        <a:rPr lang="en-IN" sz="1800" b="0" i="0" u="none" strike="noStrike" kern="1200" dirty="0">
                          <a:solidFill>
                            <a:schemeClr val="dk1"/>
                          </a:solidFill>
                          <a:effectLst/>
                          <a:latin typeface="+mn-lt"/>
                          <a:ea typeface="+mn-ea"/>
                          <a:cs typeface="+mn-cs"/>
                        </a:rPr>
                        <a:t> and </a:t>
                      </a:r>
                      <a:r>
                        <a:rPr lang="en-IN" dirty="0"/>
                        <a:t>hidden</a:t>
                      </a:r>
                      <a:r>
                        <a:rPr lang="en-IN" sz="1800" b="0" i="0" u="none" strike="noStrike" kern="1200" dirty="0">
                          <a:solidFill>
                            <a:schemeClr val="dk1"/>
                          </a:solidFill>
                          <a:effectLst/>
                          <a:latin typeface="+mn-lt"/>
                          <a:ea typeface="+mn-ea"/>
                          <a:cs typeface="+mn-cs"/>
                        </a:rPr>
                        <a:t> is that the </a:t>
                      </a:r>
                      <a:r>
                        <a:rPr lang="en-IN" dirty="0"/>
                        <a:t>clip</a:t>
                      </a:r>
                      <a:r>
                        <a:rPr lang="en-IN" sz="1800" b="0" i="0" u="none" strike="noStrike" kern="1200" dirty="0">
                          <a:solidFill>
                            <a:schemeClr val="dk1"/>
                          </a:solidFill>
                          <a:effectLst/>
                          <a:latin typeface="+mn-lt"/>
                          <a:ea typeface="+mn-ea"/>
                          <a:cs typeface="+mn-cs"/>
                        </a:rPr>
                        <a:t> keyword also forbids all scrolling, including programmatic scrolling.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724997"/>
                  </a:ext>
                </a:extLst>
              </a:tr>
              <a:tr h="370840">
                <a:tc>
                  <a:txBody>
                    <a:bodyPr/>
                    <a:lstStyle/>
                    <a:p>
                      <a:pPr marL="0" indent="0">
                        <a:buNone/>
                      </a:pPr>
                      <a:r>
                        <a:rPr lang="en-IN" dirty="0"/>
                        <a:t>overflow: scroll;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Content is clipped if necessary to fit the padding box. Browsers always display scrollbars whether or not any content is actually clipped,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924503"/>
                  </a:ext>
                </a:extLst>
              </a:tr>
              <a:tr h="370840">
                <a:tc>
                  <a:txBody>
                    <a:bodyPr/>
                    <a:lstStyle/>
                    <a:p>
                      <a:pPr marL="0" indent="0">
                        <a:buNone/>
                      </a:pPr>
                      <a:r>
                        <a:rPr lang="en-IN" dirty="0"/>
                        <a:t>overflow: auto;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Similar to scroll, adds scroll bar when necessary</a:t>
                      </a:r>
                    </a:p>
                    <a:p>
                      <a:r>
                        <a:rPr lang="en-IN" dirty="0"/>
                        <a:t>overflow-x</a:t>
                      </a:r>
                      <a:r>
                        <a:rPr lang="en-IN" sz="1800" b="0" i="0" u="none" strike="noStrike" kern="1200" dirty="0">
                          <a:solidFill>
                            <a:schemeClr val="dk1"/>
                          </a:solidFill>
                          <a:effectLst/>
                          <a:latin typeface="+mn-lt"/>
                          <a:ea typeface="+mn-ea"/>
                          <a:cs typeface="+mn-cs"/>
                        </a:rPr>
                        <a:t> and </a:t>
                      </a:r>
                      <a:r>
                        <a:rPr lang="en-IN" dirty="0"/>
                        <a:t>overflow-y</a:t>
                      </a:r>
                      <a:r>
                        <a:rPr lang="en-IN" sz="1800" b="0" i="0" u="none" strike="noStrike" kern="1200" dirty="0">
                          <a:solidFill>
                            <a:schemeClr val="dk1"/>
                          </a:solidFill>
                          <a:effectLst/>
                          <a:latin typeface="+mn-lt"/>
                          <a:ea typeface="+mn-ea"/>
                          <a:cs typeface="+mn-cs"/>
                        </a:rPr>
                        <a:t> properties specifies whether to change the overflow of content just horizontally or vertically (or both):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845071"/>
                  </a:ext>
                </a:extLst>
              </a:tr>
            </a:tbl>
          </a:graphicData>
        </a:graphic>
      </p:graphicFrame>
    </p:spTree>
    <p:extLst>
      <p:ext uri="{BB962C8B-B14F-4D97-AF65-F5344CB8AC3E}">
        <p14:creationId xmlns:p14="http://schemas.microsoft.com/office/powerpoint/2010/main" val="5737525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Flex box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u="sng" dirty="0">
                <a:hlinkClick r:id="rId4"/>
              </a:rPr>
              <a:t>Flexbox</a:t>
            </a:r>
            <a:r>
              <a:rPr lang="en-IN" dirty="0"/>
              <a:t> is a one-dimensional layout method for arranging items in rows or columns.</a:t>
            </a:r>
          </a:p>
          <a:p>
            <a:pPr marL="0" indent="0">
              <a:buNone/>
            </a:pPr>
            <a:endParaRPr lang="en-IN" dirty="0"/>
          </a:p>
          <a:p>
            <a:pPr marL="0" indent="0">
              <a:buNone/>
            </a:pPr>
            <a:r>
              <a:rPr lang="en-IN" dirty="0"/>
              <a:t>Flex box notions</a:t>
            </a:r>
          </a:p>
          <a:p>
            <a:pPr marL="514350" indent="-514350">
              <a:buAutoNum type="arabicPeriod"/>
            </a:pPr>
            <a:r>
              <a:rPr lang="en-IN"/>
              <a:t>Flex container</a:t>
            </a:r>
            <a:endParaRPr lang="en-IN" dirty="0"/>
          </a:p>
          <a:p>
            <a:pPr marL="514350" indent="-514350">
              <a:buAutoNum type="arabicPeriod"/>
            </a:pPr>
            <a:r>
              <a:rPr lang="en-IN" dirty="0"/>
              <a:t>Flex item</a:t>
            </a:r>
          </a:p>
        </p:txBody>
      </p:sp>
    </p:spTree>
    <p:extLst>
      <p:ext uri="{BB962C8B-B14F-4D97-AF65-F5344CB8AC3E}">
        <p14:creationId xmlns:p14="http://schemas.microsoft.com/office/powerpoint/2010/main" val="254693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09F5-830C-F9DD-3F30-3289C5FF4F84}"/>
              </a:ext>
            </a:extLst>
          </p:cNvPr>
          <p:cNvSpPr>
            <a:spLocks noGrp="1"/>
          </p:cNvSpPr>
          <p:nvPr>
            <p:ph type="title"/>
          </p:nvPr>
        </p:nvSpPr>
        <p:spPr>
          <a:xfrm>
            <a:off x="609602" y="457200"/>
            <a:ext cx="10769600" cy="990600"/>
          </a:xfrm>
        </p:spPr>
        <p:txBody>
          <a:bodyPr anchor="t">
            <a:normAutofit/>
          </a:bodyPr>
          <a:lstStyle/>
          <a:p>
            <a:r>
              <a:rPr lang="en-US" dirty="0"/>
              <a:t>Anatomy of CSS</a:t>
            </a:r>
          </a:p>
        </p:txBody>
      </p:sp>
      <p:sp>
        <p:nvSpPr>
          <p:cNvPr id="3" name="Content Placeholder 2">
            <a:extLst>
              <a:ext uri="{FF2B5EF4-FFF2-40B4-BE49-F238E27FC236}">
                <a16:creationId xmlns:a16="http://schemas.microsoft.com/office/drawing/2014/main" id="{C2B52D6B-2892-1EB8-39E5-6AE9BB789C87}"/>
              </a:ext>
            </a:extLst>
          </p:cNvPr>
          <p:cNvSpPr>
            <a:spLocks noGrp="1"/>
          </p:cNvSpPr>
          <p:nvPr>
            <p:ph sz="half" idx="1"/>
          </p:nvPr>
        </p:nvSpPr>
        <p:spPr>
          <a:xfrm>
            <a:off x="5310427" y="1209197"/>
            <a:ext cx="5181600" cy="4648199"/>
          </a:xfrm>
        </p:spPr>
        <p:txBody>
          <a:bodyPr vert="horz" lIns="91440" tIns="45720" rIns="91440" bIns="45720" rtlCol="0" anchor="t">
            <a:normAutofit fontScale="55000" lnSpcReduction="20000"/>
          </a:bodyPr>
          <a:lstStyle/>
          <a:p>
            <a:pPr marL="0" indent="0">
              <a:buNone/>
            </a:pPr>
            <a:r>
              <a:rPr lang="en-IN" b="1" dirty="0"/>
              <a:t>Selector:</a:t>
            </a:r>
          </a:p>
          <a:p>
            <a:pPr marL="0" indent="0">
              <a:buNone/>
            </a:pPr>
            <a:r>
              <a:rPr lang="en-IN" dirty="0"/>
              <a:t>This is the HTML element name at the start of the ruleset. It defines the element(s) to be styled (in this example, </a:t>
            </a:r>
            <a:r>
              <a:rPr lang="en-IN" u="sng" dirty="0">
                <a:hlinkClick r:id="rId2"/>
              </a:rPr>
              <a:t>&lt;p&gt;</a:t>
            </a:r>
            <a:r>
              <a:rPr lang="en-IN" dirty="0"/>
              <a:t> elements). To style a different element, change the selector.</a:t>
            </a:r>
          </a:p>
          <a:p>
            <a:pPr marL="0" indent="0">
              <a:buNone/>
            </a:pPr>
            <a:endParaRPr lang="en-IN" dirty="0"/>
          </a:p>
          <a:p>
            <a:pPr marL="0" indent="0">
              <a:buNone/>
            </a:pPr>
            <a:r>
              <a:rPr lang="en-IN" b="1" dirty="0"/>
              <a:t>Declaration</a:t>
            </a:r>
            <a:r>
              <a:rPr lang="en-IN" dirty="0"/>
              <a:t>: </a:t>
            </a:r>
          </a:p>
          <a:p>
            <a:pPr marL="0" indent="0">
              <a:buNone/>
            </a:pPr>
            <a:r>
              <a:rPr lang="en-IN" dirty="0"/>
              <a:t>This is a single rule like </a:t>
            </a:r>
            <a:r>
              <a:rPr lang="en-IN" dirty="0" err="1"/>
              <a:t>color</a:t>
            </a:r>
            <a:r>
              <a:rPr lang="en-IN" dirty="0"/>
              <a:t>: red;. It specifies which of the element's </a:t>
            </a:r>
            <a:r>
              <a:rPr lang="en-IN" b="1" dirty="0"/>
              <a:t>properties</a:t>
            </a:r>
            <a:r>
              <a:rPr lang="en-IN" dirty="0"/>
              <a:t> you want to style.</a:t>
            </a:r>
          </a:p>
          <a:p>
            <a:pPr marL="0" indent="0">
              <a:buNone/>
            </a:pPr>
            <a:endParaRPr lang="en-IN" dirty="0"/>
          </a:p>
          <a:p>
            <a:pPr marL="0" indent="0">
              <a:buNone/>
            </a:pPr>
            <a:r>
              <a:rPr lang="en-IN" b="1" dirty="0"/>
              <a:t>Properties</a:t>
            </a:r>
            <a:r>
              <a:rPr lang="en-IN" dirty="0"/>
              <a:t>: These are ways in which you can style an HTML element. (In this example, </a:t>
            </a:r>
            <a:r>
              <a:rPr lang="en-IN" dirty="0" err="1"/>
              <a:t>color</a:t>
            </a:r>
            <a:r>
              <a:rPr lang="en-IN" dirty="0"/>
              <a:t> is a property of the </a:t>
            </a:r>
            <a:r>
              <a:rPr lang="en-IN" u="sng" dirty="0">
                <a:hlinkClick r:id="rId2"/>
              </a:rPr>
              <a:t>&lt;p&gt;</a:t>
            </a:r>
            <a:r>
              <a:rPr lang="en-IN" dirty="0"/>
              <a:t> elements.) In CSS, you choose which properties you want to affect in the rule.</a:t>
            </a:r>
          </a:p>
          <a:p>
            <a:pPr marL="0" indent="0">
              <a:buNone/>
            </a:pPr>
            <a:endParaRPr lang="en-IN" dirty="0"/>
          </a:p>
          <a:p>
            <a:pPr marL="0" indent="0">
              <a:buNone/>
            </a:pPr>
            <a:r>
              <a:rPr lang="en-IN" b="1" dirty="0"/>
              <a:t>Property value</a:t>
            </a:r>
            <a:r>
              <a:rPr lang="en-IN" dirty="0"/>
              <a:t>: To the right of the property—after the colon—there is the </a:t>
            </a:r>
            <a:r>
              <a:rPr lang="en-IN" b="1" dirty="0"/>
              <a:t>property value</a:t>
            </a:r>
            <a:r>
              <a:rPr lang="en-IN" dirty="0"/>
              <a:t>. This chooses one out of many possible appearances for a given property. (For example, there are many </a:t>
            </a:r>
            <a:r>
              <a:rPr lang="en-IN" dirty="0" err="1"/>
              <a:t>color</a:t>
            </a:r>
            <a:r>
              <a:rPr lang="en-IN" dirty="0"/>
              <a:t> values in addition to red.)</a:t>
            </a:r>
          </a:p>
          <a:p>
            <a:pPr marL="343535" indent="-343535">
              <a:lnSpc>
                <a:spcPct val="90000"/>
              </a:lnSpc>
            </a:pPr>
            <a:endParaRPr lang="en-US" dirty="0"/>
          </a:p>
        </p:txBody>
      </p:sp>
      <p:pic>
        <p:nvPicPr>
          <p:cNvPr id="1026" name="Picture 2" descr="CSS p declaration color red">
            <a:extLst>
              <a:ext uri="{FF2B5EF4-FFF2-40B4-BE49-F238E27FC236}">
                <a16:creationId xmlns:a16="http://schemas.microsoft.com/office/drawing/2014/main" id="{9643D251-3FB3-FC4D-C322-B5823195C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2" y="1209197"/>
            <a:ext cx="4253456" cy="24019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4586BF-F0FC-5DCB-0822-C7400C7AA573}"/>
              </a:ext>
            </a:extLst>
          </p:cNvPr>
          <p:cNvSpPr txBox="1"/>
          <p:nvPr/>
        </p:nvSpPr>
        <p:spPr>
          <a:xfrm>
            <a:off x="609602" y="3611149"/>
            <a:ext cx="4700825" cy="646331"/>
          </a:xfrm>
          <a:prstGeom prst="rect">
            <a:avLst/>
          </a:prstGeom>
          <a:noFill/>
        </p:spPr>
        <p:txBody>
          <a:bodyPr wrap="square">
            <a:spAutoFit/>
          </a:bodyPr>
          <a:lstStyle/>
          <a:p>
            <a:r>
              <a:rPr lang="en-IN" dirty="0"/>
              <a:t>The whole structure is called a </a:t>
            </a:r>
            <a:r>
              <a:rPr lang="en-IN" b="1" dirty="0"/>
              <a:t>ruleset</a:t>
            </a:r>
            <a:r>
              <a:rPr lang="en-IN" dirty="0"/>
              <a:t>. (The term </a:t>
            </a:r>
            <a:r>
              <a:rPr lang="en-IN" i="1" dirty="0"/>
              <a:t>ruleset</a:t>
            </a:r>
            <a:r>
              <a:rPr lang="en-IN" dirty="0"/>
              <a:t> is often referred to as just </a:t>
            </a:r>
            <a:r>
              <a:rPr lang="en-IN" i="1" dirty="0"/>
              <a:t>rule</a:t>
            </a:r>
            <a:r>
              <a:rPr lang="en-IN" dirty="0"/>
              <a:t>.) </a:t>
            </a:r>
            <a:endParaRPr lang="en-US" dirty="0"/>
          </a:p>
        </p:txBody>
      </p:sp>
    </p:spTree>
    <p:extLst>
      <p:ext uri="{BB962C8B-B14F-4D97-AF65-F5344CB8AC3E}">
        <p14:creationId xmlns:p14="http://schemas.microsoft.com/office/powerpoint/2010/main" val="24172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0C018-E9AA-1745-DF3A-87127D8CED13}"/>
              </a:ext>
            </a:extLst>
          </p:cNvPr>
          <p:cNvSpPr>
            <a:spLocks noGrp="1"/>
          </p:cNvSpPr>
          <p:nvPr>
            <p:ph type="title"/>
          </p:nvPr>
        </p:nvSpPr>
        <p:spPr>
          <a:xfrm>
            <a:off x="1043631" y="809898"/>
            <a:ext cx="9942716" cy="1554480"/>
          </a:xfrm>
        </p:spPr>
        <p:txBody>
          <a:bodyPr anchor="ctr">
            <a:normAutofit/>
          </a:bodyPr>
          <a:lstStyle/>
          <a:p>
            <a:r>
              <a:rPr lang="en-US" sz="4800"/>
              <a:t>Contd</a:t>
            </a:r>
          </a:p>
        </p:txBody>
      </p:sp>
      <p:sp>
        <p:nvSpPr>
          <p:cNvPr id="3" name="Content Placeholder 2">
            <a:extLst>
              <a:ext uri="{FF2B5EF4-FFF2-40B4-BE49-F238E27FC236}">
                <a16:creationId xmlns:a16="http://schemas.microsoft.com/office/drawing/2014/main" id="{FB0FF49C-FC0C-86E2-ADAD-FEEE9804A9D2}"/>
              </a:ext>
            </a:extLst>
          </p:cNvPr>
          <p:cNvSpPr>
            <a:spLocks noGrp="1"/>
          </p:cNvSpPr>
          <p:nvPr>
            <p:ph idx="1"/>
          </p:nvPr>
        </p:nvSpPr>
        <p:spPr>
          <a:xfrm>
            <a:off x="1045028" y="3017522"/>
            <a:ext cx="9941319" cy="3124658"/>
          </a:xfrm>
        </p:spPr>
        <p:txBody>
          <a:bodyPr anchor="ctr">
            <a:normAutofit/>
          </a:bodyPr>
          <a:lstStyle/>
          <a:p>
            <a:pPr marL="0" indent="0">
              <a:buNone/>
            </a:pPr>
            <a:r>
              <a:rPr lang="en-IN" sz="2400"/>
              <a:t>Note the other important parts of the syntax:</a:t>
            </a:r>
          </a:p>
          <a:p>
            <a:r>
              <a:rPr lang="en-IN" sz="2400"/>
              <a:t>Apart from the selector, each ruleset must be wrapped in curly braces. ({})</a:t>
            </a:r>
          </a:p>
          <a:p>
            <a:r>
              <a:rPr lang="en-IN" sz="2400"/>
              <a:t>Within each declaration, you must use a colon (:) to separate the property from its value or values.</a:t>
            </a:r>
          </a:p>
          <a:p>
            <a:r>
              <a:rPr lang="en-IN" sz="2400"/>
              <a:t>Within each ruleset, you must use a semicolon (;) to separate each declaration from the next one.</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18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3574</TotalTime>
  <Words>6611</Words>
  <Application>Microsoft Macintosh PowerPoint</Application>
  <PresentationFormat>Widescreen</PresentationFormat>
  <Paragraphs>796</Paragraphs>
  <Slides>76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Inter</vt:lpstr>
      <vt:lpstr>Verdana</vt:lpstr>
      <vt:lpstr>Office Theme</vt:lpstr>
      <vt:lpstr>Agenda(Part1/3)</vt:lpstr>
      <vt:lpstr>Why we need to style webpage?</vt:lpstr>
      <vt:lpstr>Different ways to style HTML element </vt:lpstr>
      <vt:lpstr>What is CSS?</vt:lpstr>
      <vt:lpstr>Why CSS?</vt:lpstr>
      <vt:lpstr>CSS evolution</vt:lpstr>
      <vt:lpstr>CSS evolution</vt:lpstr>
      <vt:lpstr>Anatomy of CSS</vt:lpstr>
      <vt:lpstr>Contd</vt:lpstr>
      <vt:lpstr>Selectors</vt:lpstr>
      <vt:lpstr>Universal selector</vt:lpstr>
      <vt:lpstr>Element Selector</vt:lpstr>
      <vt:lpstr>Pseudo elements</vt:lpstr>
      <vt:lpstr>Pseudo element selector</vt:lpstr>
      <vt:lpstr>Pseudo element selector</vt:lpstr>
      <vt:lpstr>Class selectors</vt:lpstr>
      <vt:lpstr>Class selector with more than one class </vt:lpstr>
      <vt:lpstr>More class selectors</vt:lpstr>
      <vt:lpstr>Id selector</vt:lpstr>
      <vt:lpstr>Combinators</vt:lpstr>
      <vt:lpstr>Combinators: Descendant selector (space) </vt:lpstr>
      <vt:lpstr>Combinators : Child selector</vt:lpstr>
      <vt:lpstr>Combinators : Adjacent sibling selector </vt:lpstr>
      <vt:lpstr>Combinators : Any sibling selector </vt:lpstr>
      <vt:lpstr>Cascading</vt:lpstr>
      <vt:lpstr>Specificity</vt:lpstr>
      <vt:lpstr>Specificity</vt:lpstr>
      <vt:lpstr>Important rule</vt:lpstr>
      <vt:lpstr>Inheritance</vt:lpstr>
      <vt:lpstr>Controlling inheritance</vt:lpstr>
      <vt:lpstr>Controlling inheritance</vt:lpstr>
      <vt:lpstr>Future reads and references</vt:lpstr>
      <vt:lpstr>Agenda(Part2/3)</vt:lpstr>
      <vt:lpstr>Box model</vt:lpstr>
      <vt:lpstr>The box model</vt:lpstr>
      <vt:lpstr>Parts of box model</vt:lpstr>
      <vt:lpstr>Standard box model</vt:lpstr>
      <vt:lpstr>Alternate to standard box model</vt:lpstr>
      <vt:lpstr>Alternate to standard box model</vt:lpstr>
      <vt:lpstr>Block</vt:lpstr>
      <vt:lpstr>Inline</vt:lpstr>
      <vt:lpstr>Margins</vt:lpstr>
      <vt:lpstr>Negative margins</vt:lpstr>
      <vt:lpstr>Margin collapsing</vt:lpstr>
      <vt:lpstr>Margin collapsing</vt:lpstr>
      <vt:lpstr>How to Avoid Margin Collapse</vt:lpstr>
      <vt:lpstr>Borders</vt:lpstr>
      <vt:lpstr>Padding</vt:lpstr>
      <vt:lpstr>Box model vs Inline boxes</vt:lpstr>
      <vt:lpstr>Box model vs Inline boxes</vt:lpstr>
      <vt:lpstr>Using display: Inline block</vt:lpstr>
      <vt:lpstr>Box model vs Inline boxes</vt:lpstr>
      <vt:lpstr>CSS values &amp; units</vt:lpstr>
      <vt:lpstr>Number, Length, Percentage</vt:lpstr>
      <vt:lpstr>Unit: Absolute length</vt:lpstr>
      <vt:lpstr>Unit: Relative length units</vt:lpstr>
      <vt:lpstr>Unit: Color</vt:lpstr>
      <vt:lpstr>Images</vt:lpstr>
      <vt:lpstr>Background-position</vt:lpstr>
      <vt:lpstr>Strings and identifiers</vt:lpstr>
      <vt:lpstr>Functions</vt:lpstr>
      <vt:lpstr>Styling texts</vt:lpstr>
      <vt:lpstr>Font styling</vt:lpstr>
      <vt:lpstr>Font styling</vt:lpstr>
      <vt:lpstr>Linking offline fonts</vt:lpstr>
      <vt:lpstr>Linking external fonts</vt:lpstr>
      <vt:lpstr>CSS layout</vt:lpstr>
      <vt:lpstr>Layout management</vt:lpstr>
      <vt:lpstr>Normal flow</vt:lpstr>
      <vt:lpstr>Positioning</vt:lpstr>
      <vt:lpstr>Position: Relative</vt:lpstr>
      <vt:lpstr>Position: Fixed</vt:lpstr>
      <vt:lpstr>Position: Absolute</vt:lpstr>
      <vt:lpstr>Position: Sticky</vt:lpstr>
      <vt:lpstr>Content overflow</vt:lpstr>
      <vt:lpstr>Flex 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Vignesh Vasudevan</dc:creator>
  <cp:lastModifiedBy>Vignesh Vasudevan</cp:lastModifiedBy>
  <cp:revision>233</cp:revision>
  <dcterms:created xsi:type="dcterms:W3CDTF">2022-06-13T07:02:38Z</dcterms:created>
  <dcterms:modified xsi:type="dcterms:W3CDTF">2022-09-09T06:20:30Z</dcterms:modified>
</cp:coreProperties>
</file>