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81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209052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06079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22095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46697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254BD-AE22-4248-AA47-0F449623716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79795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3797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4254BD-AE22-4248-AA47-0F449623716C}"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49154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4254BD-AE22-4248-AA47-0F449623716C}"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256644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254BD-AE22-4248-AA47-0F449623716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429090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1598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54BD-AE22-4248-AA47-0F449623716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60A1-19A6-41CD-A32D-6412DF4A276F}" type="slidenum">
              <a:rPr lang="en-US" smtClean="0"/>
              <a:t>‹#›</a:t>
            </a:fld>
            <a:endParaRPr lang="en-US"/>
          </a:p>
        </p:txBody>
      </p:sp>
    </p:spTree>
    <p:extLst>
      <p:ext uri="{BB962C8B-B14F-4D97-AF65-F5344CB8AC3E}">
        <p14:creationId xmlns:p14="http://schemas.microsoft.com/office/powerpoint/2010/main" val="36025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254BD-AE22-4248-AA47-0F449623716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560A1-19A6-41CD-A32D-6412DF4A276F}" type="slidenum">
              <a:rPr lang="en-US" smtClean="0"/>
              <a:t>‹#›</a:t>
            </a:fld>
            <a:endParaRPr lang="en-US"/>
          </a:p>
        </p:txBody>
      </p:sp>
    </p:spTree>
    <p:extLst>
      <p:ext uri="{BB962C8B-B14F-4D97-AF65-F5344CB8AC3E}">
        <p14:creationId xmlns:p14="http://schemas.microsoft.com/office/powerpoint/2010/main" val="1935366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628" y="2193925"/>
            <a:ext cx="10515600" cy="1325563"/>
          </a:xfrm>
        </p:spPr>
        <p:txBody>
          <a:bodyPr>
            <a:normAutofit/>
          </a:bodyPr>
          <a:lstStyle/>
          <a:p>
            <a:r>
              <a:rPr lang="en-US" sz="6000" b="1" dirty="0" smtClean="0"/>
              <a:t>PREDICTING </a:t>
            </a:r>
            <a:r>
              <a:rPr lang="en-US" sz="6000" b="1" dirty="0" err="1" smtClean="0"/>
              <a:t>IMDb</a:t>
            </a:r>
            <a:r>
              <a:rPr lang="en-US" sz="6000" b="1" dirty="0" smtClean="0"/>
              <a:t> SCORES</a:t>
            </a:r>
            <a:endParaRPr lang="en-US" sz="6000" b="1" dirty="0"/>
          </a:p>
        </p:txBody>
      </p:sp>
      <p:sp>
        <p:nvSpPr>
          <p:cNvPr id="3" name="Content Placeholder 2"/>
          <p:cNvSpPr>
            <a:spLocks noGrp="1"/>
          </p:cNvSpPr>
          <p:nvPr>
            <p:ph idx="1"/>
          </p:nvPr>
        </p:nvSpPr>
        <p:spPr>
          <a:xfrm>
            <a:off x="8824685" y="4238171"/>
            <a:ext cx="3788229" cy="2394857"/>
          </a:xfrm>
        </p:spPr>
        <p:txBody>
          <a:bodyPr>
            <a:normAutofit fontScale="85000" lnSpcReduction="20000"/>
          </a:bodyPr>
          <a:lstStyle/>
          <a:p>
            <a:pPr marL="0" indent="0">
              <a:buNone/>
            </a:pPr>
            <a:r>
              <a:rPr lang="en-US" dirty="0" smtClean="0"/>
              <a:t>DONE BY :</a:t>
            </a:r>
          </a:p>
          <a:p>
            <a:r>
              <a:rPr lang="en-US" dirty="0" err="1" smtClean="0"/>
              <a:t>Natheesh</a:t>
            </a:r>
            <a:r>
              <a:rPr lang="en-US" dirty="0"/>
              <a:t> </a:t>
            </a:r>
            <a:r>
              <a:rPr lang="en-US" dirty="0" smtClean="0"/>
              <a:t>N</a:t>
            </a:r>
          </a:p>
          <a:p>
            <a:r>
              <a:rPr lang="en-US" dirty="0" err="1" smtClean="0"/>
              <a:t>Roshan</a:t>
            </a:r>
            <a:r>
              <a:rPr lang="en-US" dirty="0" smtClean="0"/>
              <a:t> Kumar A</a:t>
            </a:r>
          </a:p>
          <a:p>
            <a:r>
              <a:rPr lang="en-US" dirty="0" err="1" smtClean="0"/>
              <a:t>Sakthi</a:t>
            </a:r>
            <a:r>
              <a:rPr lang="en-US" dirty="0" smtClean="0"/>
              <a:t> </a:t>
            </a:r>
            <a:r>
              <a:rPr lang="en-US" dirty="0" err="1" smtClean="0"/>
              <a:t>Vihaas</a:t>
            </a:r>
            <a:r>
              <a:rPr lang="en-US" dirty="0" smtClean="0"/>
              <a:t> M</a:t>
            </a:r>
          </a:p>
          <a:p>
            <a:r>
              <a:rPr lang="en-US" dirty="0" err="1" smtClean="0"/>
              <a:t>Vigneshwar</a:t>
            </a:r>
            <a:r>
              <a:rPr lang="en-US" dirty="0" smtClean="0"/>
              <a:t> S N</a:t>
            </a:r>
          </a:p>
          <a:p>
            <a:r>
              <a:rPr lang="en-US" dirty="0" err="1" smtClean="0"/>
              <a:t>Swadithyan</a:t>
            </a:r>
            <a:r>
              <a:rPr lang="en-US" dirty="0" smtClean="0"/>
              <a:t> B </a:t>
            </a:r>
            <a:endParaRPr lang="en-US" dirty="0"/>
          </a:p>
        </p:txBody>
      </p:sp>
    </p:spTree>
    <p:extLst>
      <p:ext uri="{BB962C8B-B14F-4D97-AF65-F5344CB8AC3E}">
        <p14:creationId xmlns:p14="http://schemas.microsoft.com/office/powerpoint/2010/main" val="313778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068"/>
            <a:ext cx="10515600" cy="1325563"/>
          </a:xfrm>
        </p:spPr>
        <p:txBody>
          <a:bodyPr/>
          <a:lstStyle/>
          <a:p>
            <a:r>
              <a:rPr lang="en-US" b="1" dirty="0"/>
              <a:t>3.2 Cross-Validation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Cross-validation </a:t>
            </a:r>
            <a:r>
              <a:rPr lang="en-US" dirty="0"/>
              <a:t>is a technique used to assess how well a model will generalize to </a:t>
            </a:r>
            <a:r>
              <a:rPr lang="en-US" dirty="0" smtClean="0"/>
              <a:t>an independent </a:t>
            </a:r>
            <a:r>
              <a:rPr lang="en-US" dirty="0"/>
              <a:t>dataset.</a:t>
            </a:r>
          </a:p>
          <a:p>
            <a:r>
              <a:rPr lang="en-US" dirty="0" smtClean="0"/>
              <a:t>Common </a:t>
            </a:r>
            <a:r>
              <a:rPr lang="en-US" dirty="0"/>
              <a:t>methods include k-fold cross-validation, where the dataset is divided into k </a:t>
            </a:r>
            <a:r>
              <a:rPr lang="en-US" dirty="0" smtClean="0"/>
              <a:t>subsets, and </a:t>
            </a:r>
            <a:r>
              <a:rPr lang="en-US" dirty="0"/>
              <a:t>the model is trained and evaluated k times, each time using a different subset </a:t>
            </a:r>
            <a:r>
              <a:rPr lang="en-US" dirty="0" smtClean="0"/>
              <a:t>for evaluation </a:t>
            </a:r>
            <a:r>
              <a:rPr lang="en-US" dirty="0"/>
              <a:t>and the remaining k-1 subsets for training.</a:t>
            </a:r>
          </a:p>
          <a:p>
            <a:r>
              <a:rPr lang="en-US" dirty="0" smtClean="0"/>
              <a:t>This </a:t>
            </a:r>
            <a:r>
              <a:rPr lang="en-US" dirty="0"/>
              <a:t>helps in obtaining a more robust evaluation of the model&amp;#39;s performance.</a:t>
            </a:r>
          </a:p>
        </p:txBody>
      </p:sp>
    </p:spTree>
    <p:extLst>
      <p:ext uri="{BB962C8B-B14F-4D97-AF65-F5344CB8AC3E}">
        <p14:creationId xmlns:p14="http://schemas.microsoft.com/office/powerpoint/2010/main" val="274756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Model Evaluation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800" b="1" dirty="0" smtClean="0"/>
              <a:t>4.1 </a:t>
            </a:r>
            <a:r>
              <a:rPr lang="en-US" sz="3800" b="1" dirty="0"/>
              <a:t>Performance </a:t>
            </a:r>
            <a:r>
              <a:rPr lang="en-US" sz="3800" b="1" dirty="0" smtClean="0"/>
              <a:t>Metrics</a:t>
            </a:r>
          </a:p>
          <a:p>
            <a:pPr marL="0" indent="0">
              <a:buNone/>
            </a:pPr>
            <a:endParaRPr lang="en-US" sz="3800" b="1" dirty="0"/>
          </a:p>
          <a:p>
            <a:pPr marL="0" indent="0">
              <a:buNone/>
            </a:pPr>
            <a:r>
              <a:rPr lang="en-US" dirty="0"/>
              <a:t>Several metrics can be used to evaluate the model&amp;#39;s performance in regression tasks:</a:t>
            </a:r>
          </a:p>
          <a:p>
            <a:r>
              <a:rPr lang="en-US" b="1" dirty="0" smtClean="0"/>
              <a:t>Mean </a:t>
            </a:r>
            <a:r>
              <a:rPr lang="en-US" b="1" dirty="0"/>
              <a:t>Absolute Error (MAE): </a:t>
            </a:r>
            <a:r>
              <a:rPr lang="en-US" dirty="0"/>
              <a:t>Represents the average of the absolute errors between the predicted </a:t>
            </a:r>
            <a:r>
              <a:rPr lang="en-US" dirty="0" smtClean="0"/>
              <a:t>and actual </a:t>
            </a:r>
            <a:r>
              <a:rPr lang="en-US" dirty="0"/>
              <a:t>values.</a:t>
            </a:r>
          </a:p>
          <a:p>
            <a:r>
              <a:rPr lang="en-US" b="1" dirty="0" smtClean="0"/>
              <a:t>Root </a:t>
            </a:r>
            <a:r>
              <a:rPr lang="en-US" b="1" dirty="0"/>
              <a:t>Mean Square Error (RMSE): </a:t>
            </a:r>
            <a:r>
              <a:rPr lang="en-US" dirty="0"/>
              <a:t>Measures the square root of the average of squared </a:t>
            </a:r>
            <a:r>
              <a:rPr lang="en-US" dirty="0" smtClean="0"/>
              <a:t>differences between </a:t>
            </a:r>
            <a:r>
              <a:rPr lang="en-US" dirty="0"/>
              <a:t>predicted and actual values.</a:t>
            </a:r>
          </a:p>
          <a:p>
            <a:r>
              <a:rPr lang="en-US" b="1" dirty="0"/>
              <a:t>α R-squared (R²) Score: </a:t>
            </a:r>
            <a:r>
              <a:rPr lang="en-US" dirty="0"/>
              <a:t>Indicates the proportion of the variance in the dependent variable that </a:t>
            </a:r>
            <a:r>
              <a:rPr lang="en-US" dirty="0" smtClean="0"/>
              <a:t>is predictable </a:t>
            </a:r>
            <a:r>
              <a:rPr lang="en-US" dirty="0"/>
              <a:t>from the independent </a:t>
            </a:r>
            <a:r>
              <a:rPr lang="en-US" dirty="0" smtClean="0"/>
              <a:t>variables. </a:t>
            </a:r>
          </a:p>
          <a:p>
            <a:endParaRPr lang="en-US" dirty="0"/>
          </a:p>
          <a:p>
            <a:r>
              <a:rPr lang="en-US" dirty="0" smtClean="0"/>
              <a:t>The </a:t>
            </a:r>
            <a:r>
              <a:rPr lang="en-US" dirty="0"/>
              <a:t>choice of metric depends on the specific requirements of the application. For our </a:t>
            </a:r>
            <a:r>
              <a:rPr lang="en-US" dirty="0" err="1"/>
              <a:t>IMDb</a:t>
            </a:r>
            <a:r>
              <a:rPr lang="en-US" dirty="0"/>
              <a:t> movie </a:t>
            </a:r>
            <a:r>
              <a:rPr lang="en-US" dirty="0" smtClean="0"/>
              <a:t>score prediction </a:t>
            </a:r>
            <a:r>
              <a:rPr lang="en-US" dirty="0"/>
              <a:t>system, a low MAE and RMSE are desirable, indicating that the predicted scores are close to </a:t>
            </a:r>
            <a:r>
              <a:rPr lang="en-US" dirty="0" smtClean="0"/>
              <a:t>the actual </a:t>
            </a:r>
            <a:r>
              <a:rPr lang="en-US" dirty="0"/>
              <a:t>scores.</a:t>
            </a:r>
          </a:p>
        </p:txBody>
      </p:sp>
    </p:spTree>
    <p:extLst>
      <p:ext uri="{BB962C8B-B14F-4D97-AF65-F5344CB8AC3E}">
        <p14:creationId xmlns:p14="http://schemas.microsoft.com/office/powerpoint/2010/main" val="360012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2"/>
            <a:ext cx="10515600" cy="1325563"/>
          </a:xfrm>
        </p:spPr>
        <p:txBody>
          <a:bodyPr/>
          <a:lstStyle/>
          <a:p>
            <a:r>
              <a:rPr lang="en-US" b="1" dirty="0"/>
              <a:t>5. Model Optimization and Iteration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Based </a:t>
            </a:r>
            <a:r>
              <a:rPr lang="en-US" dirty="0"/>
              <a:t>on the evaluation results, the model might need further optimization. This could involve </a:t>
            </a:r>
            <a:r>
              <a:rPr lang="en-US" dirty="0" smtClean="0"/>
              <a:t>revisiting feature </a:t>
            </a:r>
            <a:r>
              <a:rPr lang="en-US" dirty="0"/>
              <a:t>selection, trying different algorithms, or collecting additional data for specific features. The process </a:t>
            </a:r>
            <a:r>
              <a:rPr lang="en-US" dirty="0" smtClean="0"/>
              <a:t>of optimization </a:t>
            </a:r>
            <a:r>
              <a:rPr lang="en-US" dirty="0"/>
              <a:t>and iteration continues until the model meets the desired accuracy and performance goals.</a:t>
            </a:r>
          </a:p>
          <a:p>
            <a:r>
              <a:rPr lang="en-US" dirty="0"/>
              <a:t>The Notebook for the above Process is given below</a:t>
            </a:r>
            <a:r>
              <a:rPr lang="en-US" dirty="0" smtClean="0"/>
              <a:t>:</a:t>
            </a:r>
          </a:p>
          <a:p>
            <a:r>
              <a:rPr lang="en-US" dirty="0"/>
              <a:t>https://colab.research.google.com/drive/1xd4BpYmgKtsllrZjkWdRzzk-MRKtuxKj?usp=sharing</a:t>
            </a:r>
          </a:p>
        </p:txBody>
      </p:sp>
    </p:spTree>
    <p:extLst>
      <p:ext uri="{BB962C8B-B14F-4D97-AF65-F5344CB8AC3E}">
        <p14:creationId xmlns:p14="http://schemas.microsoft.com/office/powerpoint/2010/main" val="97667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document outlines the detailed steps and tasks involved in transforming the design from the </a:t>
            </a:r>
            <a:r>
              <a:rPr lang="en-US" dirty="0" smtClean="0"/>
              <a:t>previous phase </a:t>
            </a:r>
            <a:r>
              <a:rPr lang="en-US" dirty="0"/>
              <a:t>into a functional </a:t>
            </a:r>
            <a:r>
              <a:rPr lang="en-US" dirty="0" err="1"/>
              <a:t>IMDb</a:t>
            </a:r>
            <a:r>
              <a:rPr lang="en-US" dirty="0"/>
              <a:t> movie score prediction system. Each step is critical to the success of the </a:t>
            </a:r>
            <a:r>
              <a:rPr lang="en-US" dirty="0" smtClean="0"/>
              <a:t>project and </a:t>
            </a:r>
            <a:r>
              <a:rPr lang="en-US" dirty="0"/>
              <a:t>should be executed meticulously. Regular feedback loops and continuous improvement are key </a:t>
            </a:r>
            <a:r>
              <a:rPr lang="en-US" dirty="0" smtClean="0"/>
              <a:t>to ensuring </a:t>
            </a:r>
            <a:r>
              <a:rPr lang="en-US" dirty="0"/>
              <a:t>that the system meets its objectives and evolves with changing user needs and data.</a:t>
            </a:r>
          </a:p>
        </p:txBody>
      </p:sp>
    </p:spTree>
    <p:extLst>
      <p:ext uri="{BB962C8B-B14F-4D97-AF65-F5344CB8AC3E}">
        <p14:creationId xmlns:p14="http://schemas.microsoft.com/office/powerpoint/2010/main" val="1343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5229" y="2798082"/>
            <a:ext cx="10515600" cy="4351338"/>
          </a:xfrm>
        </p:spPr>
        <p:txBody>
          <a:bodyPr>
            <a:normAutofit/>
          </a:bodyPr>
          <a:lstStyle/>
          <a:p>
            <a:pPr marL="0" indent="0">
              <a:buNone/>
            </a:pPr>
            <a:r>
              <a:rPr lang="en-US" sz="6000" dirty="0" smtClean="0"/>
              <a:t>THANKYOU !</a:t>
            </a:r>
            <a:endParaRPr lang="en-US" sz="6000" dirty="0"/>
          </a:p>
        </p:txBody>
      </p:sp>
    </p:spTree>
    <p:extLst>
      <p:ext uri="{BB962C8B-B14F-4D97-AF65-F5344CB8AC3E}">
        <p14:creationId xmlns:p14="http://schemas.microsoft.com/office/powerpoint/2010/main" val="51232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285" y="1640115"/>
            <a:ext cx="9390743" cy="3350306"/>
          </a:xfrm>
        </p:spPr>
        <p:txBody>
          <a:bodyPr>
            <a:normAutofit fontScale="90000"/>
          </a:bodyPr>
          <a:lstStyle/>
          <a:p>
            <a:pPr algn="l"/>
            <a:r>
              <a:rPr lang="en-US" sz="4400" b="1" dirty="0" smtClean="0"/>
              <a:t>Introduction</a:t>
            </a:r>
            <a:br>
              <a:rPr lang="en-US" sz="4400" b="1" dirty="0" smtClean="0"/>
            </a:br>
            <a:r>
              <a:rPr lang="en-US" sz="2000" dirty="0"/>
              <a:t/>
            </a:r>
            <a:br>
              <a:rPr lang="en-US" sz="2000" dirty="0"/>
            </a:br>
            <a:r>
              <a:rPr lang="en-US" sz="2700" dirty="0"/>
              <a:t>In Phase 1, we laid the foundation for our </a:t>
            </a:r>
            <a:r>
              <a:rPr lang="en-US" sz="2700" dirty="0" err="1"/>
              <a:t>IMDb</a:t>
            </a:r>
            <a:r>
              <a:rPr lang="en-US" sz="2700" dirty="0"/>
              <a:t> Movie Score Prediction project by defining the </a:t>
            </a:r>
            <a:r>
              <a:rPr lang="en-US" sz="2700" dirty="0" smtClean="0"/>
              <a:t>problem, conducting </a:t>
            </a:r>
            <a:r>
              <a:rPr lang="en-US" sz="2700" dirty="0"/>
              <a:t>design thinking, and charting the course for our journey. Now, as we step into Phase 2, we </a:t>
            </a:r>
            <a:r>
              <a:rPr lang="en-US" sz="2700" dirty="0" smtClean="0"/>
              <a:t>are poised </a:t>
            </a:r>
            <a:r>
              <a:rPr lang="en-US" sz="2700" dirty="0"/>
              <a:t>to transform those designs into a practical, functioning solution</a:t>
            </a:r>
            <a:r>
              <a:rPr lang="en-US" sz="2700" dirty="0" smtClean="0"/>
              <a:t>.</a:t>
            </a:r>
            <a:br>
              <a:rPr lang="en-US" sz="2700" dirty="0" smtClean="0"/>
            </a:br>
            <a:r>
              <a:rPr lang="en-US" sz="2700" dirty="0"/>
              <a:t/>
            </a:r>
            <a:br>
              <a:rPr lang="en-US" sz="2700" dirty="0"/>
            </a:br>
            <a:r>
              <a:rPr lang="en-US" sz="2700" dirty="0"/>
              <a:t>This phase marks a critical juncture in the </a:t>
            </a:r>
            <a:r>
              <a:rPr lang="en-US" sz="2700" dirty="0" smtClean="0"/>
              <a:t>project’s </a:t>
            </a:r>
            <a:r>
              <a:rPr lang="en-US" sz="2700" dirty="0"/>
              <a:t>lifecycle. Here, we take our well-considered design and </a:t>
            </a:r>
            <a:r>
              <a:rPr lang="en-US" sz="2700" dirty="0" smtClean="0"/>
              <a:t>put it </a:t>
            </a:r>
            <a:r>
              <a:rPr lang="en-US" sz="2700" dirty="0"/>
              <a:t>into innovation, turning concepts into reality. </a:t>
            </a:r>
            <a:r>
              <a:rPr lang="en-US" sz="2700" dirty="0" smtClean="0"/>
              <a:t>It’s </a:t>
            </a:r>
            <a:r>
              <a:rPr lang="en-US" sz="2700" dirty="0"/>
              <a:t>where the rubber meets the road, and our plans </a:t>
            </a:r>
            <a:r>
              <a:rPr lang="en-US" sz="2700" dirty="0" smtClean="0"/>
              <a:t>manifest into </a:t>
            </a:r>
            <a:r>
              <a:rPr lang="en-US" sz="2700" dirty="0"/>
              <a:t>a robust </a:t>
            </a:r>
            <a:r>
              <a:rPr lang="en-US" sz="2700" dirty="0" err="1"/>
              <a:t>IMDb</a:t>
            </a:r>
            <a:r>
              <a:rPr lang="en-US" sz="2700" dirty="0"/>
              <a:t> movie score prediction system.</a:t>
            </a:r>
          </a:p>
        </p:txBody>
      </p:sp>
    </p:spTree>
    <p:extLst>
      <p:ext uri="{BB962C8B-B14F-4D97-AF65-F5344CB8AC3E}">
        <p14:creationId xmlns:p14="http://schemas.microsoft.com/office/powerpoint/2010/main" val="37602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Data Acquisition and Preparation</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1.1 </a:t>
            </a:r>
            <a:r>
              <a:rPr lang="en-US" b="1" dirty="0"/>
              <a:t>Data </a:t>
            </a:r>
            <a:r>
              <a:rPr lang="en-US" b="1" dirty="0" smtClean="0"/>
              <a:t>Collection</a:t>
            </a:r>
          </a:p>
          <a:p>
            <a:pPr marL="0" indent="0">
              <a:buNone/>
            </a:pPr>
            <a:endParaRPr lang="en-US" b="1" dirty="0"/>
          </a:p>
          <a:p>
            <a:r>
              <a:rPr lang="en-US" b="1" dirty="0" smtClean="0"/>
              <a:t>Data </a:t>
            </a:r>
            <a:r>
              <a:rPr lang="en-US" b="1" dirty="0"/>
              <a:t>Sources: </a:t>
            </a:r>
            <a:r>
              <a:rPr lang="en-US" dirty="0"/>
              <a:t>Identify and collect data from various sources, including </a:t>
            </a:r>
            <a:r>
              <a:rPr lang="en-US" dirty="0" err="1"/>
              <a:t>IMDb</a:t>
            </a:r>
            <a:r>
              <a:rPr lang="en-US" dirty="0"/>
              <a:t> for movie scores, </a:t>
            </a:r>
            <a:r>
              <a:rPr lang="en-US" dirty="0" smtClean="0"/>
              <a:t>genre databases </a:t>
            </a:r>
            <a:r>
              <a:rPr lang="en-US" dirty="0"/>
              <a:t>for genre information, premiere date databases, and language sources.</a:t>
            </a:r>
          </a:p>
          <a:p>
            <a:r>
              <a:rPr lang="en-US" b="1" dirty="0" smtClean="0"/>
              <a:t>Data </a:t>
            </a:r>
            <a:r>
              <a:rPr lang="en-US" b="1" dirty="0"/>
              <a:t>Integration: </a:t>
            </a:r>
            <a:r>
              <a:rPr lang="en-US" dirty="0"/>
              <a:t>Integrate data from multiple sources into a unified dataset</a:t>
            </a:r>
            <a:r>
              <a:rPr lang="en-US" dirty="0" smtClean="0"/>
              <a:t>.</a:t>
            </a:r>
          </a:p>
          <a:p>
            <a:endParaRPr lang="en-US" dirty="0"/>
          </a:p>
          <a:p>
            <a:pPr marL="0" indent="0">
              <a:buNone/>
            </a:pPr>
            <a:r>
              <a:rPr lang="en-US" b="1" dirty="0"/>
              <a:t>1.2 Data Cleaning and </a:t>
            </a:r>
            <a:r>
              <a:rPr lang="en-US" b="1" dirty="0" smtClean="0"/>
              <a:t>Preprocessing:</a:t>
            </a:r>
          </a:p>
          <a:p>
            <a:pPr marL="0" indent="0">
              <a:buNone/>
            </a:pPr>
            <a:endParaRPr lang="en-US" b="1" dirty="0"/>
          </a:p>
          <a:p>
            <a:r>
              <a:rPr lang="en-US" b="1" dirty="0" smtClean="0"/>
              <a:t>Data </a:t>
            </a:r>
            <a:r>
              <a:rPr lang="en-US" b="1" dirty="0"/>
              <a:t>Cleaning: </a:t>
            </a:r>
            <a:r>
              <a:rPr lang="en-US" dirty="0"/>
              <a:t>Remove duplicates, handle missing values, and address outliers.</a:t>
            </a:r>
          </a:p>
          <a:p>
            <a:r>
              <a:rPr lang="en-US" b="1" dirty="0" smtClean="0"/>
              <a:t>Feature </a:t>
            </a:r>
            <a:r>
              <a:rPr lang="en-US" b="1" dirty="0"/>
              <a:t>Engineering: </a:t>
            </a:r>
            <a:r>
              <a:rPr lang="en-US" dirty="0"/>
              <a:t>Create new features, if necessary, and transform existing ones.</a:t>
            </a:r>
          </a:p>
          <a:p>
            <a:r>
              <a:rPr lang="en-US" b="1" dirty="0" smtClean="0"/>
              <a:t>Data </a:t>
            </a:r>
            <a:r>
              <a:rPr lang="en-US" b="1" dirty="0"/>
              <a:t>Split: </a:t>
            </a:r>
            <a:r>
              <a:rPr lang="en-US" dirty="0"/>
              <a:t>Divide the data into training, validation, and testing sets.</a:t>
            </a:r>
          </a:p>
        </p:txBody>
      </p:sp>
    </p:spTree>
    <p:extLst>
      <p:ext uri="{BB962C8B-B14F-4D97-AF65-F5344CB8AC3E}">
        <p14:creationId xmlns:p14="http://schemas.microsoft.com/office/powerpoint/2010/main" val="44612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Model Development and Training</a:t>
            </a:r>
          </a:p>
        </p:txBody>
      </p:sp>
      <p:sp>
        <p:nvSpPr>
          <p:cNvPr id="3" name="Content Placeholder 2"/>
          <p:cNvSpPr>
            <a:spLocks noGrp="1"/>
          </p:cNvSpPr>
          <p:nvPr>
            <p:ph idx="1"/>
          </p:nvPr>
        </p:nvSpPr>
        <p:spPr/>
        <p:txBody>
          <a:bodyPr>
            <a:normAutofit/>
          </a:bodyPr>
          <a:lstStyle/>
          <a:p>
            <a:endParaRPr lang="en-US" dirty="0"/>
          </a:p>
          <a:p>
            <a:r>
              <a:rPr lang="en-US" dirty="0"/>
              <a:t>Once the data has been collected, cleaned, and prepared, the next crucial step is training the machine </a:t>
            </a:r>
            <a:r>
              <a:rPr lang="en-US" dirty="0" smtClean="0"/>
              <a:t>learning model</a:t>
            </a:r>
            <a:r>
              <a:rPr lang="en-US" dirty="0"/>
              <a:t>. This phase involves selecting an appropriate algorithm, preparing the data for training, and </a:t>
            </a:r>
            <a:r>
              <a:rPr lang="en-US" dirty="0" smtClean="0"/>
              <a:t>optimizing the model’s </a:t>
            </a:r>
            <a:r>
              <a:rPr lang="en-US" dirty="0"/>
              <a:t>performance</a:t>
            </a:r>
            <a:r>
              <a:rPr lang="en-US" dirty="0" smtClean="0"/>
              <a:t>.</a:t>
            </a:r>
            <a:endParaRPr lang="en-US" dirty="0"/>
          </a:p>
        </p:txBody>
      </p:sp>
    </p:spTree>
    <p:extLst>
      <p:ext uri="{BB962C8B-B14F-4D97-AF65-F5344CB8AC3E}">
        <p14:creationId xmlns:p14="http://schemas.microsoft.com/office/powerpoint/2010/main" val="307193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Algorithm Selection</a:t>
            </a:r>
          </a:p>
        </p:txBody>
      </p:sp>
      <p:sp>
        <p:nvSpPr>
          <p:cNvPr id="3" name="Content Placeholder 2"/>
          <p:cNvSpPr>
            <a:spLocks noGrp="1"/>
          </p:cNvSpPr>
          <p:nvPr>
            <p:ph idx="1"/>
          </p:nvPr>
        </p:nvSpPr>
        <p:spPr/>
        <p:txBody>
          <a:bodyPr>
            <a:normAutofit fontScale="85000" lnSpcReduction="20000"/>
          </a:bodyPr>
          <a:lstStyle/>
          <a:p>
            <a:r>
              <a:rPr lang="en-US" dirty="0" smtClean="0"/>
              <a:t>Choosing </a:t>
            </a:r>
            <a:r>
              <a:rPr lang="en-US" dirty="0"/>
              <a:t>the right machine learning algorithm is fundamental to the success of the prediction model. For </a:t>
            </a:r>
            <a:r>
              <a:rPr lang="en-US" dirty="0" smtClean="0"/>
              <a:t>our </a:t>
            </a:r>
            <a:r>
              <a:rPr lang="en-US" dirty="0" err="1" smtClean="0"/>
              <a:t>IMDb</a:t>
            </a:r>
            <a:r>
              <a:rPr lang="en-US" dirty="0" smtClean="0"/>
              <a:t> </a:t>
            </a:r>
            <a:r>
              <a:rPr lang="en-US" dirty="0"/>
              <a:t>movie score prediction system, regression algorithms are suitable since we are dealing with </a:t>
            </a:r>
            <a:r>
              <a:rPr lang="en-US" dirty="0" smtClean="0"/>
              <a:t>predicting continuous </a:t>
            </a:r>
            <a:r>
              <a:rPr lang="en-US" dirty="0"/>
              <a:t>numerical values (</a:t>
            </a:r>
            <a:r>
              <a:rPr lang="en-US" dirty="0" err="1"/>
              <a:t>IMDb</a:t>
            </a:r>
            <a:r>
              <a:rPr lang="en-US" dirty="0"/>
              <a:t> scores). Several algorithms can be </a:t>
            </a:r>
            <a:r>
              <a:rPr lang="en-US" dirty="0" smtClean="0"/>
              <a:t>considered:</a:t>
            </a:r>
          </a:p>
          <a:p>
            <a:endParaRPr lang="en-US" dirty="0" smtClean="0"/>
          </a:p>
          <a:p>
            <a:pPr marL="0" indent="0">
              <a:buNone/>
            </a:pPr>
            <a:r>
              <a:rPr lang="en-US" b="1" dirty="0" smtClean="0"/>
              <a:t>Linear </a:t>
            </a:r>
            <a:r>
              <a:rPr lang="en-US" b="1" dirty="0"/>
              <a:t>Regression</a:t>
            </a:r>
            <a:r>
              <a:rPr lang="en-US" dirty="0"/>
              <a:t>: A basic regression algorithm that assumes a linear relationship between </a:t>
            </a:r>
            <a:r>
              <a:rPr lang="en-US" dirty="0" smtClean="0"/>
              <a:t>features and </a:t>
            </a:r>
            <a:r>
              <a:rPr lang="en-US" dirty="0"/>
              <a:t>target variable</a:t>
            </a:r>
            <a:r>
              <a:rPr lang="en-US" dirty="0" smtClean="0"/>
              <a:t>.</a:t>
            </a:r>
            <a:endParaRPr lang="en-US" dirty="0"/>
          </a:p>
          <a:p>
            <a:pPr marL="0" indent="0">
              <a:buNone/>
            </a:pPr>
            <a:r>
              <a:rPr lang="en-US" b="1" dirty="0" smtClean="0"/>
              <a:t>Random </a:t>
            </a:r>
            <a:r>
              <a:rPr lang="en-US" b="1" dirty="0"/>
              <a:t>Forest:</a:t>
            </a:r>
            <a:r>
              <a:rPr lang="en-US" dirty="0"/>
              <a:t> An ensemble learning method that combines multiple decision trees to </a:t>
            </a:r>
            <a:r>
              <a:rPr lang="en-US" dirty="0" smtClean="0"/>
              <a:t>improve accuracy </a:t>
            </a:r>
            <a:r>
              <a:rPr lang="en-US" dirty="0"/>
              <a:t>and handle complex </a:t>
            </a:r>
            <a:r>
              <a:rPr lang="en-US" dirty="0" smtClean="0"/>
              <a:t>relationships.</a:t>
            </a:r>
          </a:p>
          <a:p>
            <a:pPr marL="0" indent="0">
              <a:buNone/>
            </a:pPr>
            <a:r>
              <a:rPr lang="en-US" b="1" dirty="0" smtClean="0"/>
              <a:t>Gradient </a:t>
            </a:r>
            <a:r>
              <a:rPr lang="en-US" b="1" dirty="0"/>
              <a:t>Boosting: </a:t>
            </a:r>
            <a:r>
              <a:rPr lang="en-US" dirty="0"/>
              <a:t>Another ensemble method that builds multiple weak learners sequentially, </a:t>
            </a:r>
            <a:r>
              <a:rPr lang="en-US" dirty="0" smtClean="0"/>
              <a:t>where each </a:t>
            </a:r>
            <a:r>
              <a:rPr lang="en-US" dirty="0"/>
              <a:t>one corrects the errors of its predecessor, leading to higher </a:t>
            </a:r>
            <a:r>
              <a:rPr lang="en-US" dirty="0" smtClean="0"/>
              <a:t>accuracy. The </a:t>
            </a:r>
            <a:r>
              <a:rPr lang="en-US" dirty="0"/>
              <a:t>choice of algorithm can significantly impact the model&amp;#39;s accuracy, and it might be beneficial to </a:t>
            </a:r>
            <a:r>
              <a:rPr lang="en-US" dirty="0" smtClean="0"/>
              <a:t>experiment with </a:t>
            </a:r>
            <a:r>
              <a:rPr lang="en-US" dirty="0"/>
              <a:t>multiple algorithms to find the best performer.</a:t>
            </a:r>
          </a:p>
        </p:txBody>
      </p:sp>
    </p:spTree>
    <p:extLst>
      <p:ext uri="{BB962C8B-B14F-4D97-AF65-F5344CB8AC3E}">
        <p14:creationId xmlns:p14="http://schemas.microsoft.com/office/powerpoint/2010/main" val="289635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 Preparation</a:t>
            </a:r>
          </a:p>
        </p:txBody>
      </p:sp>
      <p:sp>
        <p:nvSpPr>
          <p:cNvPr id="3" name="Content Placeholder 2"/>
          <p:cNvSpPr>
            <a:spLocks noGrp="1"/>
          </p:cNvSpPr>
          <p:nvPr>
            <p:ph idx="1"/>
          </p:nvPr>
        </p:nvSpPr>
        <p:spPr/>
        <p:txBody>
          <a:bodyPr/>
          <a:lstStyle/>
          <a:p>
            <a:r>
              <a:rPr lang="en-US" b="1" dirty="0"/>
              <a:t>2.1 Feature </a:t>
            </a:r>
            <a:r>
              <a:rPr lang="en-US" b="1" dirty="0" smtClean="0"/>
              <a:t>Scaling</a:t>
            </a:r>
          </a:p>
          <a:p>
            <a:pPr marL="0" indent="0">
              <a:buNone/>
            </a:pPr>
            <a:endParaRPr lang="en-US" b="1" dirty="0" smtClean="0"/>
          </a:p>
          <a:p>
            <a:pPr marL="0" indent="0">
              <a:buNone/>
            </a:pPr>
            <a:r>
              <a:rPr lang="en-US" dirty="0" smtClean="0"/>
              <a:t>Features </a:t>
            </a:r>
            <a:r>
              <a:rPr lang="en-US" dirty="0"/>
              <a:t>often have different scales, which can affect the performance of certain machine learning </a:t>
            </a:r>
            <a:r>
              <a:rPr lang="en-US" dirty="0" err="1" smtClean="0"/>
              <a:t>algorithms.Common</a:t>
            </a:r>
            <a:r>
              <a:rPr lang="en-US" dirty="0" smtClean="0"/>
              <a:t> </a:t>
            </a:r>
            <a:r>
              <a:rPr lang="en-US" dirty="0"/>
              <a:t>techniques include Min-Max scaling (scaling features to a specific range) or Z-score </a:t>
            </a:r>
            <a:r>
              <a:rPr lang="en-US" dirty="0" smtClean="0"/>
              <a:t>normalization (scaling </a:t>
            </a:r>
            <a:r>
              <a:rPr lang="en-US" dirty="0"/>
              <a:t>features to have a mean of 0 and a standard deviation of 1). Scaling ensures that all </a:t>
            </a:r>
            <a:r>
              <a:rPr lang="en-US" dirty="0" smtClean="0"/>
              <a:t>features contribute </a:t>
            </a:r>
            <a:r>
              <a:rPr lang="en-US" dirty="0"/>
              <a:t>equally to the </a:t>
            </a:r>
            <a:r>
              <a:rPr lang="en-US" dirty="0" smtClean="0"/>
              <a:t>model’s </a:t>
            </a:r>
            <a:r>
              <a:rPr lang="en-US" dirty="0"/>
              <a:t>predictions.</a:t>
            </a:r>
          </a:p>
        </p:txBody>
      </p:sp>
    </p:spTree>
    <p:extLst>
      <p:ext uri="{BB962C8B-B14F-4D97-AF65-F5344CB8AC3E}">
        <p14:creationId xmlns:p14="http://schemas.microsoft.com/office/powerpoint/2010/main" val="245697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Data Splitting</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available data is typically divided into three subsets</a:t>
            </a:r>
            <a:r>
              <a:rPr lang="en-US" dirty="0" smtClean="0"/>
              <a:t>:</a:t>
            </a:r>
          </a:p>
          <a:p>
            <a:pPr marL="0" indent="0">
              <a:buNone/>
            </a:pPr>
            <a:endParaRPr lang="en-US" dirty="0"/>
          </a:p>
          <a:p>
            <a:r>
              <a:rPr lang="en-US" b="1" dirty="0" smtClean="0"/>
              <a:t>Training </a:t>
            </a:r>
            <a:r>
              <a:rPr lang="en-US" b="1" dirty="0"/>
              <a:t>Data: </a:t>
            </a:r>
            <a:r>
              <a:rPr lang="en-US" dirty="0"/>
              <a:t>Used to train the model.</a:t>
            </a:r>
          </a:p>
          <a:p>
            <a:r>
              <a:rPr lang="en-US" b="1" dirty="0" smtClean="0"/>
              <a:t>Validation </a:t>
            </a:r>
            <a:r>
              <a:rPr lang="en-US" b="1" dirty="0"/>
              <a:t>Data: </a:t>
            </a:r>
            <a:r>
              <a:rPr lang="en-US" dirty="0"/>
              <a:t>Used to tune </a:t>
            </a:r>
            <a:r>
              <a:rPr lang="en-US" dirty="0" smtClean="0"/>
              <a:t>hyper parameters </a:t>
            </a:r>
            <a:r>
              <a:rPr lang="en-US" dirty="0"/>
              <a:t>and evaluate different models during development.</a:t>
            </a:r>
          </a:p>
          <a:p>
            <a:r>
              <a:rPr lang="en-US" b="1" dirty="0" smtClean="0"/>
              <a:t> </a:t>
            </a:r>
            <a:r>
              <a:rPr lang="en-US" b="1" dirty="0"/>
              <a:t>Testing Data: </a:t>
            </a:r>
            <a:r>
              <a:rPr lang="en-US" dirty="0"/>
              <a:t>Kept separate and used only after the model is finalized to evaluate its </a:t>
            </a:r>
            <a:r>
              <a:rPr lang="en-US" dirty="0" smtClean="0"/>
              <a:t>real-world performance.</a:t>
            </a:r>
          </a:p>
          <a:p>
            <a:r>
              <a:rPr lang="en-US" dirty="0" smtClean="0"/>
              <a:t> A </a:t>
            </a:r>
            <a:r>
              <a:rPr lang="en-US" dirty="0"/>
              <a:t>common split ratio might be 70% for training, 15% for validation, and 15% for testing.</a:t>
            </a:r>
          </a:p>
        </p:txBody>
      </p:sp>
    </p:spTree>
    <p:extLst>
      <p:ext uri="{BB962C8B-B14F-4D97-AF65-F5344CB8AC3E}">
        <p14:creationId xmlns:p14="http://schemas.microsoft.com/office/powerpoint/2010/main" val="194993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3468"/>
            <a:ext cx="10515600" cy="1325563"/>
          </a:xfrm>
        </p:spPr>
        <p:txBody>
          <a:bodyPr/>
          <a:lstStyle/>
          <a:p>
            <a:r>
              <a:rPr lang="en-US" b="1" dirty="0"/>
              <a:t>3. Model Training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After </a:t>
            </a:r>
            <a:r>
              <a:rPr lang="en-US" dirty="0"/>
              <a:t>preparing the data, the selected algorithm is trained on the training dataset. During this process, the</a:t>
            </a:r>
          </a:p>
          <a:p>
            <a:r>
              <a:rPr lang="en-US" dirty="0"/>
              <a:t>algorithm learns the patterns and relationships within the data.</a:t>
            </a:r>
          </a:p>
        </p:txBody>
      </p:sp>
    </p:spTree>
    <p:extLst>
      <p:ext uri="{BB962C8B-B14F-4D97-AF65-F5344CB8AC3E}">
        <p14:creationId xmlns:p14="http://schemas.microsoft.com/office/powerpoint/2010/main" val="248522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t>Hyperparameter</a:t>
            </a:r>
            <a:r>
              <a:rPr lang="en-US" dirty="0"/>
              <a:t> Tuning</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Most </a:t>
            </a:r>
            <a:r>
              <a:rPr lang="en-US" dirty="0"/>
              <a:t>machine learning algorithms have </a:t>
            </a:r>
            <a:r>
              <a:rPr lang="en-US" dirty="0" smtClean="0"/>
              <a:t>hyper parameters </a:t>
            </a:r>
            <a:r>
              <a:rPr lang="en-US" dirty="0"/>
              <a:t>that need to be tuned for </a:t>
            </a:r>
            <a:r>
              <a:rPr lang="en-US" dirty="0" smtClean="0"/>
              <a:t>optimal performance</a:t>
            </a:r>
            <a:r>
              <a:rPr lang="en-US" dirty="0"/>
              <a:t>.</a:t>
            </a:r>
          </a:p>
          <a:p>
            <a:r>
              <a:rPr lang="en-US" dirty="0" smtClean="0"/>
              <a:t>Hyper parameters </a:t>
            </a:r>
            <a:r>
              <a:rPr lang="en-US" dirty="0"/>
              <a:t>are configuration settings that are not learned from the data but have </a:t>
            </a:r>
            <a:r>
              <a:rPr lang="en-US" dirty="0" smtClean="0"/>
              <a:t>a significant </a:t>
            </a:r>
            <a:r>
              <a:rPr lang="en-US" dirty="0"/>
              <a:t>impact on the </a:t>
            </a:r>
            <a:r>
              <a:rPr lang="en-US" dirty="0" smtClean="0"/>
              <a:t>algorithm’s </a:t>
            </a:r>
            <a:r>
              <a:rPr lang="en-US" dirty="0"/>
              <a:t>behavior.</a:t>
            </a:r>
          </a:p>
          <a:p>
            <a:r>
              <a:rPr lang="en-US" dirty="0" smtClean="0"/>
              <a:t>Techniques </a:t>
            </a:r>
            <a:r>
              <a:rPr lang="en-US" dirty="0"/>
              <a:t>like grid search or random search can be employed to find the best combination </a:t>
            </a:r>
            <a:r>
              <a:rPr lang="en-US" dirty="0" smtClean="0"/>
              <a:t>of hyper parameters.</a:t>
            </a:r>
            <a:endParaRPr lang="en-US" dirty="0"/>
          </a:p>
        </p:txBody>
      </p:sp>
    </p:spTree>
    <p:extLst>
      <p:ext uri="{BB962C8B-B14F-4D97-AF65-F5344CB8AC3E}">
        <p14:creationId xmlns:p14="http://schemas.microsoft.com/office/powerpoint/2010/main" val="512541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906</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PREDICTING IMDb SCORES</vt:lpstr>
      <vt:lpstr>Introduction  In Phase 1, we laid the foundation for our IMDb Movie Score Prediction project by defining the problem, conducting design thinking, and charting the course for our journey. Now, as we step into Phase 2, we are poised to transform those designs into a practical, functioning solution.  This phase marks a critical juncture in the project’s lifecycle. Here, we take our well-considered design and put it into innovation, turning concepts into reality. It’s where the rubber meets the road, and our plans manifest into a robust IMDb movie score prediction system.</vt:lpstr>
      <vt:lpstr>Step 1: Data Acquisition and Preparation</vt:lpstr>
      <vt:lpstr>Step 2: Model Development and Training</vt:lpstr>
      <vt:lpstr>1. Algorithm Selection</vt:lpstr>
      <vt:lpstr>2. Data Preparation</vt:lpstr>
      <vt:lpstr>2.2 Data Splitting </vt:lpstr>
      <vt:lpstr>3. Model Training </vt:lpstr>
      <vt:lpstr>3.1 Hyperparameter Tuning </vt:lpstr>
      <vt:lpstr>3.2 Cross-Validation </vt:lpstr>
      <vt:lpstr>4. Model Evaluation </vt:lpstr>
      <vt:lpstr>5. Model Optimization and Iteration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Phase 1, we laid the foundation for our IMDb Movie Score Prediction project by defining the problem, conducting design thinking, and charting the course for our journey. Now, as we step into Phase 2, we are poised to transform those designs into a practical, functioning solution.  This phase marks a critical juncture in the project&amp;#39;s lifecycle. Here, we take our well-considered design and put it into innovation, turning concepts into reality. It&amp;#39;s where the rubber meets the road, and our plans manifestinto a robust IMDb movie score prediction system.</dc:title>
  <dc:creator>KITE STUDENT</dc:creator>
  <cp:lastModifiedBy>KITE STUDENT</cp:lastModifiedBy>
  <cp:revision>7</cp:revision>
  <dcterms:created xsi:type="dcterms:W3CDTF">2023-10-11T09:07:31Z</dcterms:created>
  <dcterms:modified xsi:type="dcterms:W3CDTF">2023-10-11T10:06:29Z</dcterms:modified>
</cp:coreProperties>
</file>