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41"/>
  </p:notesMasterIdLst>
  <p:handoutMasterIdLst>
    <p:handoutMasterId r:id="rId42"/>
  </p:handoutMasterIdLst>
  <p:sldIdLst>
    <p:sldId id="928" r:id="rId2"/>
    <p:sldId id="942" r:id="rId3"/>
    <p:sldId id="987" r:id="rId4"/>
    <p:sldId id="989" r:id="rId5"/>
    <p:sldId id="990" r:id="rId6"/>
    <p:sldId id="607" r:id="rId7"/>
    <p:sldId id="613" r:id="rId8"/>
    <p:sldId id="995" r:id="rId9"/>
    <p:sldId id="996" r:id="rId10"/>
    <p:sldId id="997" r:id="rId11"/>
    <p:sldId id="945" r:id="rId12"/>
    <p:sldId id="998" r:id="rId13"/>
    <p:sldId id="992" r:id="rId14"/>
    <p:sldId id="943" r:id="rId15"/>
    <p:sldId id="991" r:id="rId16"/>
    <p:sldId id="993" r:id="rId17"/>
    <p:sldId id="994" r:id="rId18"/>
    <p:sldId id="1022" r:id="rId19"/>
    <p:sldId id="1000" r:id="rId20"/>
    <p:sldId id="947" r:id="rId21"/>
    <p:sldId id="1018" r:id="rId22"/>
    <p:sldId id="897" r:id="rId23"/>
    <p:sldId id="1014" r:id="rId24"/>
    <p:sldId id="1023" r:id="rId25"/>
    <p:sldId id="898" r:id="rId26"/>
    <p:sldId id="1015" r:id="rId27"/>
    <p:sldId id="1011" r:id="rId28"/>
    <p:sldId id="1020" r:id="rId29"/>
    <p:sldId id="1024" r:id="rId30"/>
    <p:sldId id="1012" r:id="rId31"/>
    <p:sldId id="1021" r:id="rId32"/>
    <p:sldId id="1025" r:id="rId33"/>
    <p:sldId id="999" r:id="rId34"/>
    <p:sldId id="1017" r:id="rId35"/>
    <p:sldId id="1026" r:id="rId36"/>
    <p:sldId id="1010" r:id="rId37"/>
    <p:sldId id="1016" r:id="rId38"/>
    <p:sldId id="1027" r:id="rId39"/>
    <p:sldId id="1109" r:id="rId40"/>
  </p:sldIdLst>
  <p:sldSz cx="9144000" cy="6858000" type="screen4x3"/>
  <p:notesSz cx="6858000" cy="9144000"/>
  <p:custDataLst>
    <p:tags r:id="rId43"/>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92" autoAdjust="0"/>
    <p:restoredTop sz="92614" autoAdjust="0"/>
  </p:normalViewPr>
  <p:slideViewPr>
    <p:cSldViewPr>
      <p:cViewPr varScale="1">
        <p:scale>
          <a:sx n="79" d="100"/>
          <a:sy n="79" d="100"/>
        </p:scale>
        <p:origin x="1662" y="84"/>
      </p:cViewPr>
      <p:guideLst>
        <p:guide orient="horz" pos="2160"/>
        <p:guide pos="2880"/>
      </p:guideLst>
    </p:cSldViewPr>
  </p:slideViewPr>
  <p:outlineViewPr>
    <p:cViewPr>
      <p:scale>
        <a:sx n="33" d="100"/>
        <a:sy n="33" d="100"/>
      </p:scale>
      <p:origin x="0" y="133387"/>
    </p:cViewPr>
  </p:outlineViewPr>
  <p:notesTextViewPr>
    <p:cViewPr>
      <p:scale>
        <a:sx n="100" d="100"/>
        <a:sy n="100" d="100"/>
      </p:scale>
      <p:origin x="0" y="0"/>
    </p:cViewPr>
  </p:notesTextViewPr>
  <p:sorterViewPr>
    <p:cViewPr>
      <p:scale>
        <a:sx n="66" d="100"/>
        <a:sy n="66" d="100"/>
      </p:scale>
      <p:origin x="0" y="25766"/>
    </p:cViewPr>
  </p:sorterViewPr>
  <p:notesViewPr>
    <p:cSldViewPr>
      <p:cViewPr varScale="1">
        <p:scale>
          <a:sx n="48" d="100"/>
          <a:sy n="48" d="100"/>
        </p:scale>
        <p:origin x="2752" y="4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E29AF9-C613-4D7A-BD65-6AA708AF68B1}" type="datetimeFigureOut">
              <a:rPr lang="en-IN" smtClean="0"/>
              <a:pPr/>
              <a:t>12-10-2018</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3A3DE6-275B-4ECD-A046-D02D5CE5D613}" type="slidenum">
              <a:rPr lang="en-IN" smtClean="0"/>
              <a:pPr/>
              <a:t>‹#›</a:t>
            </a:fld>
            <a:endParaRPr lang="en-I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52047B-1304-4013-9548-A6ECCCDCDE32}" type="datetimeFigureOut">
              <a:rPr lang="en-US" smtClean="0"/>
              <a:pPr/>
              <a:t>10/12/2018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FA689C-7A94-4775-AB50-7BA2C61A5391}" type="slidenum">
              <a:rPr lang="en-US" smtClean="0"/>
              <a:pPr/>
              <a:t>‹#›</a:t>
            </a:fld>
            <a:endParaRPr lang="en-US" dirty="0"/>
          </a:p>
        </p:txBody>
      </p:sp>
    </p:spTree>
    <p:extLst>
      <p:ext uri="{BB962C8B-B14F-4D97-AF65-F5344CB8AC3E}">
        <p14:creationId xmlns:p14="http://schemas.microsoft.com/office/powerpoint/2010/main" val="142616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1</a:t>
            </a:fld>
            <a:endParaRPr lang="en-US" dirty="0"/>
          </a:p>
        </p:txBody>
      </p:sp>
    </p:spTree>
    <p:extLst>
      <p:ext uri="{BB962C8B-B14F-4D97-AF65-F5344CB8AC3E}">
        <p14:creationId xmlns:p14="http://schemas.microsoft.com/office/powerpoint/2010/main" val="3022416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dirty="0"/>
              <a:t>Attribute 1: (qualitative) </a:t>
            </a:r>
            <a:br>
              <a:rPr lang="en-US" dirty="0"/>
            </a:br>
            <a:r>
              <a:rPr lang="en-US" dirty="0"/>
              <a:t>Status of existing checking account </a:t>
            </a:r>
            <a:br>
              <a:rPr lang="en-US" dirty="0"/>
            </a:br>
            <a:r>
              <a:rPr lang="en-US" dirty="0"/>
              <a:t>A11 : ... &lt; 0 DM </a:t>
            </a:r>
            <a:br>
              <a:rPr lang="en-US" dirty="0"/>
            </a:br>
            <a:r>
              <a:rPr lang="en-US" dirty="0"/>
              <a:t>A12 : 0 &lt;= ... &lt; 200 DM </a:t>
            </a:r>
            <a:br>
              <a:rPr lang="en-US" dirty="0"/>
            </a:br>
            <a:r>
              <a:rPr lang="en-US" dirty="0"/>
              <a:t>A13 : ... &gt;= 200 DM / salary assignments for at least 1 year </a:t>
            </a:r>
            <a:br>
              <a:rPr lang="en-US" dirty="0"/>
            </a:br>
            <a:r>
              <a:rPr lang="en-US" dirty="0"/>
              <a:t>A14 : no checking account </a:t>
            </a:r>
            <a:br>
              <a:rPr lang="en-US" dirty="0"/>
            </a:br>
            <a:br>
              <a:rPr lang="en-US" dirty="0"/>
            </a:br>
            <a:r>
              <a:rPr lang="en-US" dirty="0"/>
              <a:t>Attribute 2: (numerical) </a:t>
            </a:r>
            <a:br>
              <a:rPr lang="en-US" dirty="0"/>
            </a:br>
            <a:r>
              <a:rPr lang="en-US" dirty="0"/>
              <a:t>Duration in month </a:t>
            </a:r>
            <a:br>
              <a:rPr lang="en-US" dirty="0"/>
            </a:br>
            <a:br>
              <a:rPr lang="en-US" dirty="0"/>
            </a:br>
            <a:r>
              <a:rPr lang="en-US" dirty="0"/>
              <a:t>Attribute 3: (qualitative) </a:t>
            </a:r>
            <a:br>
              <a:rPr lang="en-US" dirty="0"/>
            </a:br>
            <a:r>
              <a:rPr lang="en-US" dirty="0"/>
              <a:t>Credit history </a:t>
            </a:r>
            <a:br>
              <a:rPr lang="en-US" dirty="0"/>
            </a:br>
            <a:r>
              <a:rPr lang="en-US" dirty="0"/>
              <a:t>A30 : no credits taken/ all credits paid back duly </a:t>
            </a:r>
            <a:br>
              <a:rPr lang="en-US" dirty="0"/>
            </a:br>
            <a:r>
              <a:rPr lang="en-US" dirty="0"/>
              <a:t>A31 : all credits at this bank paid back duly </a:t>
            </a:r>
            <a:br>
              <a:rPr lang="en-US" dirty="0"/>
            </a:br>
            <a:r>
              <a:rPr lang="en-US" dirty="0"/>
              <a:t>A32 : existing credits paid back duly till now </a:t>
            </a:r>
            <a:br>
              <a:rPr lang="en-US" dirty="0"/>
            </a:br>
            <a:r>
              <a:rPr lang="en-US" dirty="0"/>
              <a:t>A33 : delay in paying off in the past </a:t>
            </a:r>
            <a:br>
              <a:rPr lang="en-US" dirty="0"/>
            </a:br>
            <a:r>
              <a:rPr lang="en-US" dirty="0"/>
              <a:t>A34 : critical account/ other credits existing (not at this bank) </a:t>
            </a:r>
            <a:br>
              <a:rPr lang="en-US" dirty="0"/>
            </a:br>
            <a:br>
              <a:rPr lang="en-US" dirty="0"/>
            </a:br>
            <a:r>
              <a:rPr lang="en-US" dirty="0"/>
              <a:t>Attribute 4: (qualitative) </a:t>
            </a:r>
            <a:br>
              <a:rPr lang="en-US" dirty="0"/>
            </a:br>
            <a:r>
              <a:rPr lang="en-US" dirty="0"/>
              <a:t>Purpose </a:t>
            </a:r>
            <a:br>
              <a:rPr lang="en-US" dirty="0"/>
            </a:br>
            <a:r>
              <a:rPr lang="en-US" dirty="0"/>
              <a:t>A40 : car (new) </a:t>
            </a:r>
            <a:br>
              <a:rPr lang="en-US" dirty="0"/>
            </a:br>
            <a:r>
              <a:rPr lang="en-US" dirty="0"/>
              <a:t>A41 : car (used) </a:t>
            </a:r>
            <a:br>
              <a:rPr lang="en-US" dirty="0"/>
            </a:br>
            <a:r>
              <a:rPr lang="en-US" dirty="0"/>
              <a:t>A42 : furniture/equipment </a:t>
            </a:r>
            <a:br>
              <a:rPr lang="en-US" dirty="0"/>
            </a:br>
            <a:r>
              <a:rPr lang="en-US" dirty="0"/>
              <a:t>A43 : radio/television </a:t>
            </a:r>
            <a:br>
              <a:rPr lang="en-US" dirty="0"/>
            </a:br>
            <a:r>
              <a:rPr lang="en-US" dirty="0"/>
              <a:t>A44 : domestic appliances </a:t>
            </a:r>
            <a:br>
              <a:rPr lang="en-US" dirty="0"/>
            </a:br>
            <a:r>
              <a:rPr lang="en-US" dirty="0"/>
              <a:t>A45 : repairs </a:t>
            </a:r>
            <a:br>
              <a:rPr lang="en-US" dirty="0"/>
            </a:br>
            <a:r>
              <a:rPr lang="en-US" dirty="0"/>
              <a:t>A46 : education </a:t>
            </a:r>
            <a:br>
              <a:rPr lang="en-US" dirty="0"/>
            </a:br>
            <a:r>
              <a:rPr lang="en-US" dirty="0"/>
              <a:t>A47 : (vacation - does not exist?) </a:t>
            </a:r>
            <a:br>
              <a:rPr lang="en-US" dirty="0"/>
            </a:br>
            <a:r>
              <a:rPr lang="en-US" dirty="0"/>
              <a:t>A48 : retraining </a:t>
            </a:r>
            <a:br>
              <a:rPr lang="en-US" dirty="0"/>
            </a:br>
            <a:r>
              <a:rPr lang="en-US" dirty="0"/>
              <a:t>A49 : business </a:t>
            </a:r>
            <a:br>
              <a:rPr lang="en-US" dirty="0"/>
            </a:br>
            <a:r>
              <a:rPr lang="en-US" dirty="0"/>
              <a:t>A410 : others </a:t>
            </a:r>
            <a:br>
              <a:rPr lang="en-US" dirty="0"/>
            </a:br>
            <a:br>
              <a:rPr lang="en-US" dirty="0"/>
            </a:br>
            <a:r>
              <a:rPr lang="en-US" dirty="0"/>
              <a:t>Attribute 5: (numerical) </a:t>
            </a:r>
            <a:br>
              <a:rPr lang="en-US" dirty="0"/>
            </a:br>
            <a:r>
              <a:rPr lang="en-US" dirty="0"/>
              <a:t>Credit amount </a:t>
            </a:r>
            <a:br>
              <a:rPr lang="en-US" dirty="0"/>
            </a:br>
            <a:br>
              <a:rPr lang="en-US" dirty="0"/>
            </a:br>
            <a:r>
              <a:rPr lang="en-US" dirty="0" err="1"/>
              <a:t>Attibute</a:t>
            </a:r>
            <a:r>
              <a:rPr lang="en-US" dirty="0"/>
              <a:t> 6: (qualitative) </a:t>
            </a:r>
            <a:br>
              <a:rPr lang="en-US" dirty="0"/>
            </a:br>
            <a:r>
              <a:rPr lang="en-US" dirty="0"/>
              <a:t>Savings account/bonds </a:t>
            </a:r>
            <a:br>
              <a:rPr lang="en-US" dirty="0"/>
            </a:br>
            <a:r>
              <a:rPr lang="en-US" dirty="0"/>
              <a:t>A61 : ... &lt; 100 DM </a:t>
            </a:r>
            <a:br>
              <a:rPr lang="en-US" dirty="0"/>
            </a:br>
            <a:r>
              <a:rPr lang="en-US" dirty="0"/>
              <a:t>A62 : 100 &lt;= ... &lt; 500 DM </a:t>
            </a:r>
            <a:br>
              <a:rPr lang="en-US" dirty="0"/>
            </a:br>
            <a:r>
              <a:rPr lang="en-US" dirty="0"/>
              <a:t>A63 : 500 &lt;= ... &lt; 1000 DM </a:t>
            </a:r>
            <a:br>
              <a:rPr lang="en-US" dirty="0"/>
            </a:br>
            <a:r>
              <a:rPr lang="en-US" dirty="0"/>
              <a:t>A64 : .. &gt;= 1000 DM </a:t>
            </a:r>
            <a:br>
              <a:rPr lang="en-US" dirty="0"/>
            </a:br>
            <a:r>
              <a:rPr lang="en-US" dirty="0"/>
              <a:t>A65 : unknown/ no savings account </a:t>
            </a:r>
            <a:br>
              <a:rPr lang="en-US" dirty="0"/>
            </a:br>
            <a:br>
              <a:rPr lang="en-US" dirty="0"/>
            </a:br>
            <a:r>
              <a:rPr lang="en-US" dirty="0"/>
              <a:t>Attribute 7: (qualitative) </a:t>
            </a:r>
            <a:br>
              <a:rPr lang="en-US" dirty="0"/>
            </a:br>
            <a:r>
              <a:rPr lang="en-US" dirty="0"/>
              <a:t>Present employment since </a:t>
            </a:r>
            <a:br>
              <a:rPr lang="en-US" dirty="0"/>
            </a:br>
            <a:r>
              <a:rPr lang="en-US" dirty="0"/>
              <a:t>A71 : unemployed </a:t>
            </a:r>
            <a:br>
              <a:rPr lang="en-US" dirty="0"/>
            </a:br>
            <a:r>
              <a:rPr lang="en-US" dirty="0"/>
              <a:t>A72 : ... &lt; 1 year </a:t>
            </a:r>
            <a:br>
              <a:rPr lang="en-US" dirty="0"/>
            </a:br>
            <a:r>
              <a:rPr lang="en-US" dirty="0"/>
              <a:t>A73 : 1 &lt;= ... &lt; 4 years </a:t>
            </a:r>
            <a:br>
              <a:rPr lang="en-US" dirty="0"/>
            </a:br>
            <a:r>
              <a:rPr lang="en-US" dirty="0"/>
              <a:t>A74 : 4 &lt;= ... &lt; 7 years </a:t>
            </a:r>
            <a:br>
              <a:rPr lang="en-US" dirty="0"/>
            </a:br>
            <a:r>
              <a:rPr lang="en-US" dirty="0"/>
              <a:t>A75 : .. &gt;= 7 years </a:t>
            </a:r>
            <a:br>
              <a:rPr lang="en-US" dirty="0"/>
            </a:br>
            <a:br>
              <a:rPr lang="en-US" dirty="0"/>
            </a:br>
            <a:r>
              <a:rPr lang="en-US" dirty="0"/>
              <a:t>Attribute 8: (numerical) </a:t>
            </a:r>
            <a:br>
              <a:rPr lang="en-US" dirty="0"/>
            </a:br>
            <a:r>
              <a:rPr lang="en-US" dirty="0"/>
              <a:t>Installment rate in percentage of disposable income </a:t>
            </a:r>
            <a:br>
              <a:rPr lang="en-US" dirty="0"/>
            </a:br>
            <a:br>
              <a:rPr lang="en-US" dirty="0"/>
            </a:br>
            <a:r>
              <a:rPr lang="en-US" dirty="0"/>
              <a:t>Attribute 9: (qualitative) </a:t>
            </a:r>
            <a:br>
              <a:rPr lang="en-US" dirty="0"/>
            </a:br>
            <a:r>
              <a:rPr lang="en-US" dirty="0"/>
              <a:t>Personal status and sex </a:t>
            </a:r>
            <a:br>
              <a:rPr lang="en-US" dirty="0"/>
            </a:br>
            <a:r>
              <a:rPr lang="en-US" dirty="0"/>
              <a:t>A91 : male : divorced/separated </a:t>
            </a:r>
            <a:br>
              <a:rPr lang="en-US" dirty="0"/>
            </a:br>
            <a:r>
              <a:rPr lang="en-US" dirty="0"/>
              <a:t>A92 : female : divorced/separated/married </a:t>
            </a:r>
            <a:br>
              <a:rPr lang="en-US" dirty="0"/>
            </a:br>
            <a:r>
              <a:rPr lang="en-US" dirty="0"/>
              <a:t>A93 : male : single </a:t>
            </a:r>
            <a:br>
              <a:rPr lang="en-US" dirty="0"/>
            </a:br>
            <a:r>
              <a:rPr lang="en-US" dirty="0"/>
              <a:t>A94 : male : married/widowed </a:t>
            </a:r>
            <a:br>
              <a:rPr lang="en-US" dirty="0"/>
            </a:br>
            <a:r>
              <a:rPr lang="en-US" dirty="0"/>
              <a:t>A95 : female : single </a:t>
            </a:r>
            <a:br>
              <a:rPr lang="en-US" dirty="0"/>
            </a:br>
            <a:br>
              <a:rPr lang="en-US" dirty="0"/>
            </a:br>
            <a:r>
              <a:rPr lang="en-US" dirty="0"/>
              <a:t>Attribute 10: (qualitative) </a:t>
            </a:r>
            <a:br>
              <a:rPr lang="en-US" dirty="0"/>
            </a:br>
            <a:r>
              <a:rPr lang="en-US" dirty="0"/>
              <a:t>Other debtors / guarantors </a:t>
            </a:r>
            <a:br>
              <a:rPr lang="en-US" dirty="0"/>
            </a:br>
            <a:r>
              <a:rPr lang="en-US" dirty="0"/>
              <a:t>A101 : none </a:t>
            </a:r>
            <a:br>
              <a:rPr lang="en-US" dirty="0"/>
            </a:br>
            <a:r>
              <a:rPr lang="en-US" dirty="0"/>
              <a:t>A102 : co-applicant </a:t>
            </a:r>
            <a:br>
              <a:rPr lang="en-US" dirty="0"/>
            </a:br>
            <a:r>
              <a:rPr lang="en-US" dirty="0"/>
              <a:t>A103 : guarantor </a:t>
            </a:r>
            <a:br>
              <a:rPr lang="en-US" dirty="0"/>
            </a:br>
            <a:br>
              <a:rPr lang="en-US" dirty="0"/>
            </a:br>
            <a:r>
              <a:rPr lang="en-US" dirty="0"/>
              <a:t>Attribute 11: (numerical) </a:t>
            </a:r>
            <a:br>
              <a:rPr lang="en-US" dirty="0"/>
            </a:br>
            <a:r>
              <a:rPr lang="en-US" dirty="0"/>
              <a:t>Present residence since </a:t>
            </a:r>
            <a:br>
              <a:rPr lang="en-US" dirty="0"/>
            </a:br>
            <a:br>
              <a:rPr lang="en-US" dirty="0"/>
            </a:br>
            <a:r>
              <a:rPr lang="en-US" dirty="0"/>
              <a:t>Attribute 12: (qualitative) </a:t>
            </a:r>
            <a:br>
              <a:rPr lang="en-US" dirty="0"/>
            </a:br>
            <a:r>
              <a:rPr lang="en-US" dirty="0"/>
              <a:t>Property </a:t>
            </a:r>
            <a:br>
              <a:rPr lang="en-US" dirty="0"/>
            </a:br>
            <a:r>
              <a:rPr lang="en-US" dirty="0"/>
              <a:t>A121 : real estate </a:t>
            </a:r>
            <a:br>
              <a:rPr lang="en-US" dirty="0"/>
            </a:br>
            <a:r>
              <a:rPr lang="en-US" dirty="0"/>
              <a:t>A122 : if not A121 : building society savings agreement/ life insurance </a:t>
            </a:r>
            <a:br>
              <a:rPr lang="en-US" dirty="0"/>
            </a:br>
            <a:r>
              <a:rPr lang="en-US" dirty="0"/>
              <a:t>A123 : if not A121/A122 : car or other, not in attribute 6 </a:t>
            </a:r>
            <a:br>
              <a:rPr lang="en-US" dirty="0"/>
            </a:br>
            <a:r>
              <a:rPr lang="en-US" dirty="0"/>
              <a:t>A124 : unknown / no property </a:t>
            </a:r>
            <a:br>
              <a:rPr lang="en-US" dirty="0"/>
            </a:br>
            <a:br>
              <a:rPr lang="en-US" dirty="0"/>
            </a:br>
            <a:r>
              <a:rPr lang="en-US" dirty="0"/>
              <a:t>Attribute 13: (numerical) </a:t>
            </a:r>
            <a:br>
              <a:rPr lang="en-US" dirty="0"/>
            </a:br>
            <a:r>
              <a:rPr lang="en-US" dirty="0"/>
              <a:t>Age in years </a:t>
            </a:r>
            <a:br>
              <a:rPr lang="en-US" dirty="0"/>
            </a:br>
            <a:br>
              <a:rPr lang="en-US" dirty="0"/>
            </a:br>
            <a:r>
              <a:rPr lang="en-US" dirty="0"/>
              <a:t>Attribute 14: (qualitative) </a:t>
            </a:r>
            <a:br>
              <a:rPr lang="en-US" dirty="0"/>
            </a:br>
            <a:r>
              <a:rPr lang="en-US" dirty="0"/>
              <a:t>Other installment plans </a:t>
            </a:r>
            <a:br>
              <a:rPr lang="en-US" dirty="0"/>
            </a:br>
            <a:r>
              <a:rPr lang="en-US" dirty="0"/>
              <a:t>A141 : bank </a:t>
            </a:r>
            <a:br>
              <a:rPr lang="en-US" dirty="0"/>
            </a:br>
            <a:r>
              <a:rPr lang="en-US" dirty="0"/>
              <a:t>A142 : stores </a:t>
            </a:r>
            <a:br>
              <a:rPr lang="en-US" dirty="0"/>
            </a:br>
            <a:r>
              <a:rPr lang="en-US" dirty="0"/>
              <a:t>A143 : none </a:t>
            </a:r>
            <a:br>
              <a:rPr lang="en-US" dirty="0"/>
            </a:br>
            <a:br>
              <a:rPr lang="en-US" dirty="0"/>
            </a:br>
            <a:r>
              <a:rPr lang="en-US" dirty="0"/>
              <a:t>Attribute 15: (qualitative) </a:t>
            </a:r>
            <a:br>
              <a:rPr lang="en-US" dirty="0"/>
            </a:br>
            <a:r>
              <a:rPr lang="en-US" dirty="0"/>
              <a:t>Housing </a:t>
            </a:r>
            <a:br>
              <a:rPr lang="en-US" dirty="0"/>
            </a:br>
            <a:r>
              <a:rPr lang="en-US" dirty="0"/>
              <a:t>A151 : rent </a:t>
            </a:r>
            <a:br>
              <a:rPr lang="en-US" dirty="0"/>
            </a:br>
            <a:r>
              <a:rPr lang="en-US" dirty="0"/>
              <a:t>A152 : own </a:t>
            </a:r>
            <a:br>
              <a:rPr lang="en-US" dirty="0"/>
            </a:br>
            <a:r>
              <a:rPr lang="en-US" dirty="0"/>
              <a:t>A153 : for free </a:t>
            </a:r>
            <a:br>
              <a:rPr lang="en-US" dirty="0"/>
            </a:br>
            <a:br>
              <a:rPr lang="en-US" dirty="0"/>
            </a:br>
            <a:r>
              <a:rPr lang="en-US" dirty="0"/>
              <a:t>Attribute 16: (numerical) </a:t>
            </a:r>
            <a:br>
              <a:rPr lang="en-US" dirty="0"/>
            </a:br>
            <a:r>
              <a:rPr lang="en-US" dirty="0"/>
              <a:t>Number of existing credits at this bank </a:t>
            </a:r>
            <a:br>
              <a:rPr lang="en-US" dirty="0"/>
            </a:br>
            <a:br>
              <a:rPr lang="en-US" dirty="0"/>
            </a:br>
            <a:r>
              <a:rPr lang="en-US" dirty="0"/>
              <a:t>Attribute 17: (qualitative) </a:t>
            </a:r>
            <a:br>
              <a:rPr lang="en-US" dirty="0"/>
            </a:br>
            <a:r>
              <a:rPr lang="en-US" dirty="0"/>
              <a:t>Job </a:t>
            </a:r>
            <a:br>
              <a:rPr lang="en-US" dirty="0"/>
            </a:br>
            <a:r>
              <a:rPr lang="en-US" dirty="0"/>
              <a:t>A171 : unemployed/ unskilled - non-resident </a:t>
            </a:r>
            <a:br>
              <a:rPr lang="en-US" dirty="0"/>
            </a:br>
            <a:r>
              <a:rPr lang="en-US" dirty="0"/>
              <a:t>A172 : unskilled - resident </a:t>
            </a:r>
            <a:br>
              <a:rPr lang="en-US" dirty="0"/>
            </a:br>
            <a:r>
              <a:rPr lang="en-US" dirty="0"/>
              <a:t>A173 : skilled employee / official </a:t>
            </a:r>
            <a:br>
              <a:rPr lang="en-US" dirty="0"/>
            </a:br>
            <a:r>
              <a:rPr lang="en-US" dirty="0"/>
              <a:t>A174 : management/ self-employed/ </a:t>
            </a:r>
            <a:br>
              <a:rPr lang="en-US" dirty="0"/>
            </a:br>
            <a:r>
              <a:rPr lang="en-US" dirty="0"/>
              <a:t>highly qualified employee/ officer </a:t>
            </a:r>
            <a:br>
              <a:rPr lang="en-US" dirty="0"/>
            </a:br>
            <a:br>
              <a:rPr lang="en-US" dirty="0"/>
            </a:br>
            <a:r>
              <a:rPr lang="en-US" dirty="0"/>
              <a:t>Attribute 18: (numerical) </a:t>
            </a:r>
            <a:br>
              <a:rPr lang="en-US" dirty="0"/>
            </a:br>
            <a:r>
              <a:rPr lang="en-US" dirty="0"/>
              <a:t>Number of people being liable to provide maintenance for </a:t>
            </a:r>
            <a:br>
              <a:rPr lang="en-US" dirty="0"/>
            </a:br>
            <a:br>
              <a:rPr lang="en-US" dirty="0"/>
            </a:br>
            <a:r>
              <a:rPr lang="en-US" dirty="0"/>
              <a:t>Attribute 19: (qualitative) </a:t>
            </a:r>
            <a:br>
              <a:rPr lang="en-US" dirty="0"/>
            </a:br>
            <a:r>
              <a:rPr lang="en-US" dirty="0"/>
              <a:t>Telephone </a:t>
            </a:r>
            <a:br>
              <a:rPr lang="en-US" dirty="0"/>
            </a:br>
            <a:r>
              <a:rPr lang="en-US" dirty="0"/>
              <a:t>A191 : none </a:t>
            </a:r>
            <a:br>
              <a:rPr lang="en-US" dirty="0"/>
            </a:br>
            <a:r>
              <a:rPr lang="en-US" dirty="0"/>
              <a:t>A192 : yes, registered under the customers name </a:t>
            </a:r>
            <a:br>
              <a:rPr lang="en-US" dirty="0"/>
            </a:br>
            <a:br>
              <a:rPr lang="en-US" dirty="0"/>
            </a:br>
            <a:r>
              <a:rPr lang="en-US" dirty="0"/>
              <a:t>Attribute 20: (qualitative) </a:t>
            </a:r>
            <a:br>
              <a:rPr lang="en-US" dirty="0"/>
            </a:br>
            <a:r>
              <a:rPr lang="en-US" dirty="0"/>
              <a:t>foreign worker </a:t>
            </a:r>
            <a:br>
              <a:rPr lang="en-US" dirty="0"/>
            </a:br>
            <a:r>
              <a:rPr lang="en-US" dirty="0"/>
              <a:t>A201 : yes </a:t>
            </a:r>
            <a:br>
              <a:rPr lang="en-US" dirty="0"/>
            </a:br>
            <a:r>
              <a:rPr lang="en-US" dirty="0"/>
              <a:t>A202 : no </a:t>
            </a:r>
          </a:p>
        </p:txBody>
      </p:sp>
      <p:sp>
        <p:nvSpPr>
          <p:cNvPr id="4" name="Slide Number Placeholder 3"/>
          <p:cNvSpPr>
            <a:spLocks noGrp="1"/>
          </p:cNvSpPr>
          <p:nvPr>
            <p:ph type="sldNum" sz="quarter" idx="10"/>
          </p:nvPr>
        </p:nvSpPr>
        <p:spPr/>
        <p:txBody>
          <a:bodyPr/>
          <a:lstStyle/>
          <a:p>
            <a:fld id="{C7FA689C-7A94-4775-AB50-7BA2C61A5391}" type="slidenum">
              <a:rPr lang="en-US" smtClean="0"/>
              <a:pPr/>
              <a:t>18</a:t>
            </a:fld>
            <a:endParaRPr lang="en-US" dirty="0"/>
          </a:p>
        </p:txBody>
      </p:sp>
    </p:spTree>
    <p:extLst>
      <p:ext uri="{BB962C8B-B14F-4D97-AF65-F5344CB8AC3E}">
        <p14:creationId xmlns:p14="http://schemas.microsoft.com/office/powerpoint/2010/main" val="3888642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19</a:t>
            </a:fld>
            <a:endParaRPr lang="en-US" dirty="0"/>
          </a:p>
        </p:txBody>
      </p:sp>
    </p:spTree>
    <p:extLst>
      <p:ext uri="{BB962C8B-B14F-4D97-AF65-F5344CB8AC3E}">
        <p14:creationId xmlns:p14="http://schemas.microsoft.com/office/powerpoint/2010/main" val="1201235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20</a:t>
            </a:fld>
            <a:endParaRPr lang="en-US" dirty="0"/>
          </a:p>
        </p:txBody>
      </p:sp>
    </p:spTree>
    <p:extLst>
      <p:ext uri="{BB962C8B-B14F-4D97-AF65-F5344CB8AC3E}">
        <p14:creationId xmlns:p14="http://schemas.microsoft.com/office/powerpoint/2010/main" val="5748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21</a:t>
            </a:fld>
            <a:endParaRPr lang="en-US" dirty="0"/>
          </a:p>
        </p:txBody>
      </p:sp>
    </p:spTree>
    <p:extLst>
      <p:ext uri="{BB962C8B-B14F-4D97-AF65-F5344CB8AC3E}">
        <p14:creationId xmlns:p14="http://schemas.microsoft.com/office/powerpoint/2010/main" val="990138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Bagging methods come in different flavours but mostly differ by the way they draw random subsets of the training set</a:t>
            </a:r>
          </a:p>
          <a:p>
            <a:endParaRPr lang="en-IN" dirty="0"/>
          </a:p>
          <a:p>
            <a:pPr marL="228600" indent="-228600">
              <a:buAutoNum type="arabicPeriod"/>
            </a:pPr>
            <a:r>
              <a:rPr lang="en-IN" dirty="0"/>
              <a:t>When random subsets of the data set are drawn as random subsets of the samples, the algorithm is known as pasting</a:t>
            </a:r>
          </a:p>
          <a:p>
            <a:pPr marL="228600" indent="-228600">
              <a:buAutoNum type="arabicPeriod"/>
            </a:pPr>
            <a:r>
              <a:rPr lang="en-IN" dirty="0"/>
              <a:t>When samples are drawn with replacement, the method is known as Bagging (Bootstrap Aggregation)</a:t>
            </a:r>
          </a:p>
          <a:p>
            <a:pPr marL="228600" indent="-228600">
              <a:buAutoNum type="arabicPeriod"/>
            </a:pPr>
            <a:r>
              <a:rPr lang="en-IN" dirty="0"/>
              <a:t>When the random subsets of the dataset are drawn as random subsets of the features, then the method is known as random subspaces</a:t>
            </a:r>
          </a:p>
          <a:p>
            <a:pPr marL="228600" indent="-228600">
              <a:buAutoNum type="arabicPeriod"/>
            </a:pPr>
            <a:r>
              <a:rPr lang="en-IN" dirty="0"/>
              <a:t>When the base estimators are built on subsets of both samples and features, the method is called random patches</a:t>
            </a:r>
          </a:p>
          <a:p>
            <a:pPr marL="0" indent="0">
              <a:buNone/>
            </a:pPr>
            <a:endParaRPr lang="en-IN" dirty="0"/>
          </a:p>
          <a:p>
            <a:pPr marL="0" indent="0">
              <a:buNone/>
            </a:pPr>
            <a:r>
              <a:rPr lang="en-IN" dirty="0"/>
              <a:t>Source:  </a:t>
            </a:r>
            <a:r>
              <a:rPr lang="en-IN" dirty="0" err="1"/>
              <a:t>Scikit</a:t>
            </a:r>
            <a:r>
              <a:rPr lang="en-IN" dirty="0"/>
              <a:t>-learn user guide, chapter 3, page 230</a:t>
            </a:r>
          </a:p>
        </p:txBody>
      </p:sp>
      <p:sp>
        <p:nvSpPr>
          <p:cNvPr id="4" name="Slide Number Placeholder 3"/>
          <p:cNvSpPr>
            <a:spLocks noGrp="1"/>
          </p:cNvSpPr>
          <p:nvPr>
            <p:ph type="sldNum" sz="quarter" idx="10"/>
          </p:nvPr>
        </p:nvSpPr>
        <p:spPr/>
        <p:txBody>
          <a:bodyPr/>
          <a:lstStyle/>
          <a:p>
            <a:fld id="{C7FA689C-7A94-4775-AB50-7BA2C61A5391}" type="slidenum">
              <a:rPr lang="en-US" smtClean="0"/>
              <a:pPr/>
              <a:t>22</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23</a:t>
            </a:fld>
            <a:endParaRPr lang="en-US" dirty="0"/>
          </a:p>
        </p:txBody>
      </p:sp>
    </p:spTree>
    <p:extLst>
      <p:ext uri="{BB962C8B-B14F-4D97-AF65-F5344CB8AC3E}">
        <p14:creationId xmlns:p14="http://schemas.microsoft.com/office/powerpoint/2010/main" val="2285461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648200"/>
            <a:ext cx="5486400" cy="3810000"/>
          </a:xfrm>
        </p:spPr>
        <p:txBody>
          <a:bodyPr>
            <a:normAutofit fontScale="25000" lnSpcReduction="20000"/>
          </a:bodyPr>
          <a:lstStyle/>
          <a:p>
            <a:r>
              <a:rPr lang="en-US" dirty="0"/>
              <a:t>Attribute 1: (qualitative) </a:t>
            </a:r>
            <a:br>
              <a:rPr lang="en-US" dirty="0"/>
            </a:br>
            <a:r>
              <a:rPr lang="en-US" dirty="0"/>
              <a:t>Status of existing checking account </a:t>
            </a:r>
            <a:br>
              <a:rPr lang="en-US" dirty="0"/>
            </a:br>
            <a:r>
              <a:rPr lang="en-US" dirty="0"/>
              <a:t>A11 : ... &lt; 0 DM </a:t>
            </a:r>
            <a:br>
              <a:rPr lang="en-US" dirty="0"/>
            </a:br>
            <a:r>
              <a:rPr lang="en-US" dirty="0"/>
              <a:t>A12 : 0 &lt;= ... &lt; 200 DM </a:t>
            </a:r>
            <a:br>
              <a:rPr lang="en-US" dirty="0"/>
            </a:br>
            <a:r>
              <a:rPr lang="en-US" dirty="0"/>
              <a:t>A13 : ... &gt;= 200 DM / salary assignments for at least 1 year </a:t>
            </a:r>
            <a:br>
              <a:rPr lang="en-US" dirty="0"/>
            </a:br>
            <a:r>
              <a:rPr lang="en-US" dirty="0"/>
              <a:t>A14 : no checking account </a:t>
            </a:r>
            <a:br>
              <a:rPr lang="en-US" dirty="0"/>
            </a:br>
            <a:br>
              <a:rPr lang="en-US" dirty="0"/>
            </a:br>
            <a:r>
              <a:rPr lang="en-US" dirty="0"/>
              <a:t>Attribute 2: (numerical) </a:t>
            </a:r>
            <a:br>
              <a:rPr lang="en-US" dirty="0"/>
            </a:br>
            <a:r>
              <a:rPr lang="en-US" dirty="0"/>
              <a:t>Duration in month </a:t>
            </a:r>
            <a:br>
              <a:rPr lang="en-US" dirty="0"/>
            </a:br>
            <a:br>
              <a:rPr lang="en-US" dirty="0"/>
            </a:br>
            <a:r>
              <a:rPr lang="en-US" dirty="0"/>
              <a:t>Attribute 3: (qualitative) </a:t>
            </a:r>
            <a:br>
              <a:rPr lang="en-US" dirty="0"/>
            </a:br>
            <a:r>
              <a:rPr lang="en-US" dirty="0"/>
              <a:t>Credit history </a:t>
            </a:r>
            <a:br>
              <a:rPr lang="en-US" dirty="0"/>
            </a:br>
            <a:r>
              <a:rPr lang="en-US" dirty="0"/>
              <a:t>A30 : no credits taken/ all credits paid back duly </a:t>
            </a:r>
            <a:br>
              <a:rPr lang="en-US" dirty="0"/>
            </a:br>
            <a:r>
              <a:rPr lang="en-US" dirty="0"/>
              <a:t>A31 : all credits at this bank paid back duly </a:t>
            </a:r>
            <a:br>
              <a:rPr lang="en-US" dirty="0"/>
            </a:br>
            <a:r>
              <a:rPr lang="en-US" dirty="0"/>
              <a:t>A32 : existing credits paid back duly till now </a:t>
            </a:r>
            <a:br>
              <a:rPr lang="en-US" dirty="0"/>
            </a:br>
            <a:r>
              <a:rPr lang="en-US" dirty="0"/>
              <a:t>A33 : delay in paying off in the past </a:t>
            </a:r>
            <a:br>
              <a:rPr lang="en-US" dirty="0"/>
            </a:br>
            <a:r>
              <a:rPr lang="en-US" dirty="0"/>
              <a:t>A34 : critical account/ other credits existing (not at this bank) </a:t>
            </a:r>
            <a:br>
              <a:rPr lang="en-US" dirty="0"/>
            </a:br>
            <a:br>
              <a:rPr lang="en-US" dirty="0"/>
            </a:br>
            <a:r>
              <a:rPr lang="en-US" dirty="0"/>
              <a:t>Attribute 4: (qualitative) </a:t>
            </a:r>
            <a:br>
              <a:rPr lang="en-US" dirty="0"/>
            </a:br>
            <a:r>
              <a:rPr lang="en-US" dirty="0"/>
              <a:t>Purpose </a:t>
            </a:r>
            <a:br>
              <a:rPr lang="en-US" dirty="0"/>
            </a:br>
            <a:r>
              <a:rPr lang="en-US" dirty="0"/>
              <a:t>A40 : car (new) </a:t>
            </a:r>
            <a:br>
              <a:rPr lang="en-US" dirty="0"/>
            </a:br>
            <a:r>
              <a:rPr lang="en-US" dirty="0"/>
              <a:t>A41 : car (used) </a:t>
            </a:r>
            <a:br>
              <a:rPr lang="en-US" dirty="0"/>
            </a:br>
            <a:r>
              <a:rPr lang="en-US" dirty="0"/>
              <a:t>A42 : furniture/equipment </a:t>
            </a:r>
            <a:br>
              <a:rPr lang="en-US" dirty="0"/>
            </a:br>
            <a:r>
              <a:rPr lang="en-US" dirty="0"/>
              <a:t>A43 : radio/television </a:t>
            </a:r>
            <a:br>
              <a:rPr lang="en-US" dirty="0"/>
            </a:br>
            <a:r>
              <a:rPr lang="en-US" dirty="0"/>
              <a:t>A44 : domestic appliances </a:t>
            </a:r>
            <a:br>
              <a:rPr lang="en-US" dirty="0"/>
            </a:br>
            <a:r>
              <a:rPr lang="en-US" dirty="0"/>
              <a:t>A45 : repairs </a:t>
            </a:r>
            <a:br>
              <a:rPr lang="en-US" dirty="0"/>
            </a:br>
            <a:r>
              <a:rPr lang="en-US" dirty="0"/>
              <a:t>A46 : education </a:t>
            </a:r>
            <a:br>
              <a:rPr lang="en-US" dirty="0"/>
            </a:br>
            <a:r>
              <a:rPr lang="en-US" dirty="0"/>
              <a:t>A47 : (vacation - does not exist?) </a:t>
            </a:r>
            <a:br>
              <a:rPr lang="en-US" dirty="0"/>
            </a:br>
            <a:r>
              <a:rPr lang="en-US" dirty="0"/>
              <a:t>A48 : retraining </a:t>
            </a:r>
            <a:br>
              <a:rPr lang="en-US" dirty="0"/>
            </a:br>
            <a:r>
              <a:rPr lang="en-US" dirty="0"/>
              <a:t>A49 : business </a:t>
            </a:r>
            <a:br>
              <a:rPr lang="en-US" dirty="0"/>
            </a:br>
            <a:r>
              <a:rPr lang="en-US" dirty="0"/>
              <a:t>A410 : others </a:t>
            </a:r>
            <a:br>
              <a:rPr lang="en-US" dirty="0"/>
            </a:br>
            <a:br>
              <a:rPr lang="en-US" dirty="0"/>
            </a:br>
            <a:r>
              <a:rPr lang="en-US" dirty="0"/>
              <a:t>Attribute 5: (numerical) </a:t>
            </a:r>
            <a:br>
              <a:rPr lang="en-US" dirty="0"/>
            </a:br>
            <a:r>
              <a:rPr lang="en-US" dirty="0"/>
              <a:t>Credit amount </a:t>
            </a:r>
            <a:br>
              <a:rPr lang="en-US" dirty="0"/>
            </a:br>
            <a:br>
              <a:rPr lang="en-US" dirty="0"/>
            </a:br>
            <a:r>
              <a:rPr lang="en-US" dirty="0" err="1"/>
              <a:t>Attibute</a:t>
            </a:r>
            <a:r>
              <a:rPr lang="en-US" dirty="0"/>
              <a:t> 6: (qualitative) </a:t>
            </a:r>
            <a:br>
              <a:rPr lang="en-US" dirty="0"/>
            </a:br>
            <a:r>
              <a:rPr lang="en-US" dirty="0"/>
              <a:t>Savings account/bonds </a:t>
            </a:r>
            <a:br>
              <a:rPr lang="en-US" dirty="0"/>
            </a:br>
            <a:r>
              <a:rPr lang="en-US" dirty="0"/>
              <a:t>A61 : ... &lt; 100 DM </a:t>
            </a:r>
            <a:br>
              <a:rPr lang="en-US" dirty="0"/>
            </a:br>
            <a:r>
              <a:rPr lang="en-US" dirty="0"/>
              <a:t>A62 : 100 &lt;= ... &lt; 500 DM </a:t>
            </a:r>
            <a:br>
              <a:rPr lang="en-US" dirty="0"/>
            </a:br>
            <a:r>
              <a:rPr lang="en-US" dirty="0"/>
              <a:t>A63 : 500 &lt;= ... &lt; 1000 DM </a:t>
            </a:r>
            <a:br>
              <a:rPr lang="en-US" dirty="0"/>
            </a:br>
            <a:r>
              <a:rPr lang="en-US" dirty="0"/>
              <a:t>A64 : .. &gt;= 1000 DM </a:t>
            </a:r>
            <a:br>
              <a:rPr lang="en-US" dirty="0"/>
            </a:br>
            <a:r>
              <a:rPr lang="en-US" dirty="0"/>
              <a:t>A65 : unknown/ no savings account </a:t>
            </a:r>
            <a:br>
              <a:rPr lang="en-US" dirty="0"/>
            </a:br>
            <a:br>
              <a:rPr lang="en-US" dirty="0"/>
            </a:br>
            <a:r>
              <a:rPr lang="en-US" dirty="0"/>
              <a:t>Attribute 7: (qualitative) </a:t>
            </a:r>
            <a:br>
              <a:rPr lang="en-US" dirty="0"/>
            </a:br>
            <a:r>
              <a:rPr lang="en-US" dirty="0"/>
              <a:t>Present employment since </a:t>
            </a:r>
            <a:br>
              <a:rPr lang="en-US" dirty="0"/>
            </a:br>
            <a:r>
              <a:rPr lang="en-US" dirty="0"/>
              <a:t>A71 : unemployed </a:t>
            </a:r>
            <a:br>
              <a:rPr lang="en-US" dirty="0"/>
            </a:br>
            <a:r>
              <a:rPr lang="en-US" dirty="0"/>
              <a:t>A72 : ... &lt; 1 year </a:t>
            </a:r>
            <a:br>
              <a:rPr lang="en-US" dirty="0"/>
            </a:br>
            <a:r>
              <a:rPr lang="en-US" dirty="0"/>
              <a:t>A73 : 1 &lt;= ... &lt; 4 years </a:t>
            </a:r>
            <a:br>
              <a:rPr lang="en-US" dirty="0"/>
            </a:br>
            <a:r>
              <a:rPr lang="en-US" dirty="0"/>
              <a:t>A74 : 4 &lt;= ... &lt; 7 years </a:t>
            </a:r>
            <a:br>
              <a:rPr lang="en-US" dirty="0"/>
            </a:br>
            <a:r>
              <a:rPr lang="en-US" dirty="0"/>
              <a:t>A75 : .. &gt;= 7 years </a:t>
            </a:r>
            <a:br>
              <a:rPr lang="en-US" dirty="0"/>
            </a:br>
            <a:br>
              <a:rPr lang="en-US" dirty="0"/>
            </a:br>
            <a:r>
              <a:rPr lang="en-US" dirty="0"/>
              <a:t>Attribute 8: (numerical) </a:t>
            </a:r>
            <a:br>
              <a:rPr lang="en-US" dirty="0"/>
            </a:br>
            <a:r>
              <a:rPr lang="en-US" dirty="0"/>
              <a:t>Installment rate in percentage of disposable income </a:t>
            </a:r>
            <a:br>
              <a:rPr lang="en-US" dirty="0"/>
            </a:br>
            <a:br>
              <a:rPr lang="en-US" dirty="0"/>
            </a:br>
            <a:r>
              <a:rPr lang="en-US" dirty="0"/>
              <a:t>Attribute 9: (qualitative) </a:t>
            </a:r>
            <a:br>
              <a:rPr lang="en-US" dirty="0"/>
            </a:br>
            <a:r>
              <a:rPr lang="en-US" dirty="0"/>
              <a:t>Personal status and sex </a:t>
            </a:r>
            <a:br>
              <a:rPr lang="en-US" dirty="0"/>
            </a:br>
            <a:r>
              <a:rPr lang="en-US" dirty="0"/>
              <a:t>A91 : male : divorced/separated </a:t>
            </a:r>
            <a:br>
              <a:rPr lang="en-US" dirty="0"/>
            </a:br>
            <a:r>
              <a:rPr lang="en-US" dirty="0"/>
              <a:t>A92 : female : divorced/separated/married </a:t>
            </a:r>
            <a:br>
              <a:rPr lang="en-US" dirty="0"/>
            </a:br>
            <a:r>
              <a:rPr lang="en-US" dirty="0"/>
              <a:t>A93 : male : single </a:t>
            </a:r>
            <a:br>
              <a:rPr lang="en-US" dirty="0"/>
            </a:br>
            <a:r>
              <a:rPr lang="en-US" dirty="0"/>
              <a:t>A94 : male : married/widowed </a:t>
            </a:r>
            <a:br>
              <a:rPr lang="en-US" dirty="0"/>
            </a:br>
            <a:r>
              <a:rPr lang="en-US" dirty="0"/>
              <a:t>A95 : female : single </a:t>
            </a:r>
            <a:br>
              <a:rPr lang="en-US" dirty="0"/>
            </a:br>
            <a:br>
              <a:rPr lang="en-US" dirty="0"/>
            </a:br>
            <a:r>
              <a:rPr lang="en-US" dirty="0"/>
              <a:t>Attribute 10: (qualitative) </a:t>
            </a:r>
            <a:br>
              <a:rPr lang="en-US" dirty="0"/>
            </a:br>
            <a:r>
              <a:rPr lang="en-US" dirty="0"/>
              <a:t>Other debtors / guarantors </a:t>
            </a:r>
            <a:br>
              <a:rPr lang="en-US" dirty="0"/>
            </a:br>
            <a:r>
              <a:rPr lang="en-US" dirty="0"/>
              <a:t>A101 : none </a:t>
            </a:r>
            <a:br>
              <a:rPr lang="en-US" dirty="0"/>
            </a:br>
            <a:r>
              <a:rPr lang="en-US" dirty="0"/>
              <a:t>A102 : co-applicant </a:t>
            </a:r>
            <a:br>
              <a:rPr lang="en-US" dirty="0"/>
            </a:br>
            <a:r>
              <a:rPr lang="en-US" dirty="0"/>
              <a:t>A103 : guarantor </a:t>
            </a:r>
            <a:br>
              <a:rPr lang="en-US" dirty="0"/>
            </a:br>
            <a:br>
              <a:rPr lang="en-US" dirty="0"/>
            </a:br>
            <a:r>
              <a:rPr lang="en-US" dirty="0"/>
              <a:t>Attribute 11: (numerical) </a:t>
            </a:r>
            <a:br>
              <a:rPr lang="en-US" dirty="0"/>
            </a:br>
            <a:r>
              <a:rPr lang="en-US" dirty="0"/>
              <a:t>Present residence since </a:t>
            </a:r>
            <a:br>
              <a:rPr lang="en-US" dirty="0"/>
            </a:br>
            <a:br>
              <a:rPr lang="en-US" dirty="0"/>
            </a:br>
            <a:r>
              <a:rPr lang="en-US" dirty="0"/>
              <a:t>Attribute 12: (qualitative) </a:t>
            </a:r>
            <a:br>
              <a:rPr lang="en-US" dirty="0"/>
            </a:br>
            <a:r>
              <a:rPr lang="en-US" dirty="0"/>
              <a:t>Property </a:t>
            </a:r>
            <a:br>
              <a:rPr lang="en-US" dirty="0"/>
            </a:br>
            <a:r>
              <a:rPr lang="en-US" dirty="0"/>
              <a:t>A121 : real estate </a:t>
            </a:r>
            <a:br>
              <a:rPr lang="en-US" dirty="0"/>
            </a:br>
            <a:r>
              <a:rPr lang="en-US" dirty="0"/>
              <a:t>A122 : if not A121 : building society savings agreement/ life insurance </a:t>
            </a:r>
            <a:br>
              <a:rPr lang="en-US" dirty="0"/>
            </a:br>
            <a:r>
              <a:rPr lang="en-US" dirty="0"/>
              <a:t>A123 : if not A121/A122 : car or other, not in attribute 6 </a:t>
            </a:r>
            <a:br>
              <a:rPr lang="en-US" dirty="0"/>
            </a:br>
            <a:r>
              <a:rPr lang="en-US" dirty="0"/>
              <a:t>A124 : unknown / no property </a:t>
            </a:r>
            <a:br>
              <a:rPr lang="en-US" dirty="0"/>
            </a:br>
            <a:br>
              <a:rPr lang="en-US" dirty="0"/>
            </a:br>
            <a:r>
              <a:rPr lang="en-US" dirty="0"/>
              <a:t>Attribute 13: (numerical) </a:t>
            </a:r>
            <a:br>
              <a:rPr lang="en-US" dirty="0"/>
            </a:br>
            <a:r>
              <a:rPr lang="en-US" dirty="0"/>
              <a:t>Age in years </a:t>
            </a:r>
            <a:br>
              <a:rPr lang="en-US" dirty="0"/>
            </a:br>
            <a:br>
              <a:rPr lang="en-US" dirty="0"/>
            </a:br>
            <a:r>
              <a:rPr lang="en-US" dirty="0"/>
              <a:t>Attribute 14: (qualitative) </a:t>
            </a:r>
            <a:br>
              <a:rPr lang="en-US" dirty="0"/>
            </a:br>
            <a:r>
              <a:rPr lang="en-US" dirty="0"/>
              <a:t>Other installment plans </a:t>
            </a:r>
            <a:br>
              <a:rPr lang="en-US" dirty="0"/>
            </a:br>
            <a:r>
              <a:rPr lang="en-US" dirty="0"/>
              <a:t>A141 : bank </a:t>
            </a:r>
            <a:br>
              <a:rPr lang="en-US" dirty="0"/>
            </a:br>
            <a:r>
              <a:rPr lang="en-US" dirty="0"/>
              <a:t>A142 : stores </a:t>
            </a:r>
            <a:br>
              <a:rPr lang="en-US" dirty="0"/>
            </a:br>
            <a:r>
              <a:rPr lang="en-US" dirty="0"/>
              <a:t>A143 : none </a:t>
            </a:r>
            <a:br>
              <a:rPr lang="en-US" dirty="0"/>
            </a:br>
            <a:br>
              <a:rPr lang="en-US" dirty="0"/>
            </a:br>
            <a:r>
              <a:rPr lang="en-US" dirty="0"/>
              <a:t>Attribute 15: (qualitative) </a:t>
            </a:r>
            <a:br>
              <a:rPr lang="en-US" dirty="0"/>
            </a:br>
            <a:r>
              <a:rPr lang="en-US" dirty="0"/>
              <a:t>Housing </a:t>
            </a:r>
            <a:br>
              <a:rPr lang="en-US" dirty="0"/>
            </a:br>
            <a:r>
              <a:rPr lang="en-US" dirty="0"/>
              <a:t>A151 : rent </a:t>
            </a:r>
            <a:br>
              <a:rPr lang="en-US" dirty="0"/>
            </a:br>
            <a:r>
              <a:rPr lang="en-US" dirty="0"/>
              <a:t>A152 : own </a:t>
            </a:r>
            <a:br>
              <a:rPr lang="en-US" dirty="0"/>
            </a:br>
            <a:r>
              <a:rPr lang="en-US" dirty="0"/>
              <a:t>A153 : for free </a:t>
            </a:r>
            <a:br>
              <a:rPr lang="en-US" dirty="0"/>
            </a:br>
            <a:br>
              <a:rPr lang="en-US" dirty="0"/>
            </a:br>
            <a:r>
              <a:rPr lang="en-US" dirty="0"/>
              <a:t>Attribute 16: (numerical) </a:t>
            </a:r>
            <a:br>
              <a:rPr lang="en-US" dirty="0"/>
            </a:br>
            <a:r>
              <a:rPr lang="en-US" dirty="0"/>
              <a:t>Number of existing credits at this bank </a:t>
            </a:r>
            <a:br>
              <a:rPr lang="en-US" dirty="0"/>
            </a:br>
            <a:br>
              <a:rPr lang="en-US" dirty="0"/>
            </a:br>
            <a:r>
              <a:rPr lang="en-US" dirty="0"/>
              <a:t>Attribute 17: (qualitative) </a:t>
            </a:r>
            <a:br>
              <a:rPr lang="en-US" dirty="0"/>
            </a:br>
            <a:r>
              <a:rPr lang="en-US" dirty="0"/>
              <a:t>Job </a:t>
            </a:r>
            <a:br>
              <a:rPr lang="en-US" dirty="0"/>
            </a:br>
            <a:r>
              <a:rPr lang="en-US" dirty="0"/>
              <a:t>A171 : unemployed/ unskilled - non-resident </a:t>
            </a:r>
            <a:br>
              <a:rPr lang="en-US" dirty="0"/>
            </a:br>
            <a:r>
              <a:rPr lang="en-US" dirty="0"/>
              <a:t>A172 : unskilled - resident </a:t>
            </a:r>
            <a:br>
              <a:rPr lang="en-US" dirty="0"/>
            </a:br>
            <a:r>
              <a:rPr lang="en-US" dirty="0"/>
              <a:t>A173 : skilled employee / official </a:t>
            </a:r>
            <a:br>
              <a:rPr lang="en-US" dirty="0"/>
            </a:br>
            <a:r>
              <a:rPr lang="en-US" dirty="0"/>
              <a:t>A174 : management/ self-employed/ </a:t>
            </a:r>
            <a:br>
              <a:rPr lang="en-US" dirty="0"/>
            </a:br>
            <a:r>
              <a:rPr lang="en-US" dirty="0"/>
              <a:t>highly qualified employee/ officer </a:t>
            </a:r>
            <a:br>
              <a:rPr lang="en-US" dirty="0"/>
            </a:br>
            <a:br>
              <a:rPr lang="en-US" dirty="0"/>
            </a:br>
            <a:r>
              <a:rPr lang="en-US" dirty="0"/>
              <a:t>Attribute 18: (numerical) </a:t>
            </a:r>
            <a:br>
              <a:rPr lang="en-US" dirty="0"/>
            </a:br>
            <a:r>
              <a:rPr lang="en-US" dirty="0"/>
              <a:t>Number of people being liable to provide maintenance for </a:t>
            </a:r>
            <a:br>
              <a:rPr lang="en-US" dirty="0"/>
            </a:br>
            <a:br>
              <a:rPr lang="en-US" dirty="0"/>
            </a:br>
            <a:r>
              <a:rPr lang="en-US" dirty="0"/>
              <a:t>Attribute 19: (qualitative) </a:t>
            </a:r>
            <a:br>
              <a:rPr lang="en-US" dirty="0"/>
            </a:br>
            <a:r>
              <a:rPr lang="en-US" dirty="0"/>
              <a:t>Telephone </a:t>
            </a:r>
            <a:br>
              <a:rPr lang="en-US" dirty="0"/>
            </a:br>
            <a:r>
              <a:rPr lang="en-US" dirty="0"/>
              <a:t>A191 : none </a:t>
            </a:r>
            <a:br>
              <a:rPr lang="en-US" dirty="0"/>
            </a:br>
            <a:r>
              <a:rPr lang="en-US" dirty="0"/>
              <a:t>A192 : yes, registered under the customers name </a:t>
            </a:r>
            <a:br>
              <a:rPr lang="en-US" dirty="0"/>
            </a:br>
            <a:br>
              <a:rPr lang="en-US" dirty="0"/>
            </a:br>
            <a:r>
              <a:rPr lang="en-US" dirty="0"/>
              <a:t>Attribute 20: (qualitative) </a:t>
            </a:r>
            <a:br>
              <a:rPr lang="en-US" dirty="0"/>
            </a:br>
            <a:r>
              <a:rPr lang="en-US" dirty="0"/>
              <a:t>foreign worker </a:t>
            </a:r>
            <a:br>
              <a:rPr lang="en-US" dirty="0"/>
            </a:br>
            <a:r>
              <a:rPr lang="en-US" dirty="0"/>
              <a:t>A201 : yes </a:t>
            </a:r>
            <a:br>
              <a:rPr lang="en-US" dirty="0"/>
            </a:br>
            <a:r>
              <a:rPr lang="en-US" dirty="0"/>
              <a:t>A202 : no </a:t>
            </a:r>
          </a:p>
        </p:txBody>
      </p:sp>
      <p:sp>
        <p:nvSpPr>
          <p:cNvPr id="4" name="Slide Number Placeholder 3"/>
          <p:cNvSpPr>
            <a:spLocks noGrp="1"/>
          </p:cNvSpPr>
          <p:nvPr>
            <p:ph type="sldNum" sz="quarter" idx="10"/>
          </p:nvPr>
        </p:nvSpPr>
        <p:spPr/>
        <p:txBody>
          <a:bodyPr/>
          <a:lstStyle/>
          <a:p>
            <a:fld id="{C7FA689C-7A94-4775-AB50-7BA2C61A5391}" type="slidenum">
              <a:rPr lang="en-US" smtClean="0"/>
              <a:pPr/>
              <a:t>24</a:t>
            </a:fld>
            <a:endParaRPr lang="en-US" dirty="0"/>
          </a:p>
        </p:txBody>
      </p:sp>
    </p:spTree>
    <p:extLst>
      <p:ext uri="{BB962C8B-B14F-4D97-AF65-F5344CB8AC3E}">
        <p14:creationId xmlns:p14="http://schemas.microsoft.com/office/powerpoint/2010/main" val="25592421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25</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26</a:t>
            </a:fld>
            <a:endParaRPr lang="en-US" dirty="0"/>
          </a:p>
        </p:txBody>
      </p:sp>
    </p:spTree>
    <p:extLst>
      <p:ext uri="{BB962C8B-B14F-4D97-AF65-F5344CB8AC3E}">
        <p14:creationId xmlns:p14="http://schemas.microsoft.com/office/powerpoint/2010/main" val="2317037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27</a:t>
            </a:fld>
            <a:endParaRPr lang="en-US" dirty="0"/>
          </a:p>
        </p:txBody>
      </p:sp>
    </p:spTree>
    <p:extLst>
      <p:ext uri="{BB962C8B-B14F-4D97-AF65-F5344CB8AC3E}">
        <p14:creationId xmlns:p14="http://schemas.microsoft.com/office/powerpoint/2010/main" val="373836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8</a:t>
            </a:fld>
            <a:endParaRPr lang="en-US" dirty="0"/>
          </a:p>
        </p:txBody>
      </p:sp>
    </p:spTree>
    <p:extLst>
      <p:ext uri="{BB962C8B-B14F-4D97-AF65-F5344CB8AC3E}">
        <p14:creationId xmlns:p14="http://schemas.microsoft.com/office/powerpoint/2010/main" val="20577401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dirty="0"/>
              <a:t>Attribute 1: (qualitative) </a:t>
            </a:r>
            <a:br>
              <a:rPr lang="en-US" dirty="0"/>
            </a:br>
            <a:r>
              <a:rPr lang="en-US" dirty="0"/>
              <a:t>Status of existing checking account </a:t>
            </a:r>
            <a:br>
              <a:rPr lang="en-US" dirty="0"/>
            </a:br>
            <a:r>
              <a:rPr lang="en-US" dirty="0"/>
              <a:t>A11 : ... &lt; 0 DM </a:t>
            </a:r>
            <a:br>
              <a:rPr lang="en-US" dirty="0"/>
            </a:br>
            <a:r>
              <a:rPr lang="en-US" dirty="0"/>
              <a:t>A12 : 0 &lt;= ... &lt; 200 DM </a:t>
            </a:r>
            <a:br>
              <a:rPr lang="en-US" dirty="0"/>
            </a:br>
            <a:r>
              <a:rPr lang="en-US" dirty="0"/>
              <a:t>A13 : ... &gt;= 200 DM / salary assignments for at least 1 year </a:t>
            </a:r>
            <a:br>
              <a:rPr lang="en-US" dirty="0"/>
            </a:br>
            <a:r>
              <a:rPr lang="en-US" dirty="0"/>
              <a:t>A14 : no checking account </a:t>
            </a:r>
            <a:br>
              <a:rPr lang="en-US" dirty="0"/>
            </a:br>
            <a:br>
              <a:rPr lang="en-US" dirty="0"/>
            </a:br>
            <a:r>
              <a:rPr lang="en-US" dirty="0"/>
              <a:t>Attribute 2: (numerical) </a:t>
            </a:r>
            <a:br>
              <a:rPr lang="en-US" dirty="0"/>
            </a:br>
            <a:r>
              <a:rPr lang="en-US" dirty="0"/>
              <a:t>Duration in month </a:t>
            </a:r>
            <a:br>
              <a:rPr lang="en-US" dirty="0"/>
            </a:br>
            <a:br>
              <a:rPr lang="en-US" dirty="0"/>
            </a:br>
            <a:r>
              <a:rPr lang="en-US" dirty="0"/>
              <a:t>Attribute 3: (qualitative) </a:t>
            </a:r>
            <a:br>
              <a:rPr lang="en-US" dirty="0"/>
            </a:br>
            <a:r>
              <a:rPr lang="en-US" dirty="0"/>
              <a:t>Credit history </a:t>
            </a:r>
            <a:br>
              <a:rPr lang="en-US" dirty="0"/>
            </a:br>
            <a:r>
              <a:rPr lang="en-US" dirty="0"/>
              <a:t>A30 : no credits taken/ all credits paid back duly </a:t>
            </a:r>
            <a:br>
              <a:rPr lang="en-US" dirty="0"/>
            </a:br>
            <a:r>
              <a:rPr lang="en-US" dirty="0"/>
              <a:t>A31 : all credits at this bank paid back duly </a:t>
            </a:r>
            <a:br>
              <a:rPr lang="en-US" dirty="0"/>
            </a:br>
            <a:r>
              <a:rPr lang="en-US" dirty="0"/>
              <a:t>A32 : existing credits paid back duly till now </a:t>
            </a:r>
            <a:br>
              <a:rPr lang="en-US" dirty="0"/>
            </a:br>
            <a:r>
              <a:rPr lang="en-US" dirty="0"/>
              <a:t>A33 : delay in paying off in the past </a:t>
            </a:r>
            <a:br>
              <a:rPr lang="en-US" dirty="0"/>
            </a:br>
            <a:r>
              <a:rPr lang="en-US" dirty="0"/>
              <a:t>A34 : critical account/ other credits existing (not at this bank) </a:t>
            </a:r>
            <a:br>
              <a:rPr lang="en-US" dirty="0"/>
            </a:br>
            <a:br>
              <a:rPr lang="en-US" dirty="0"/>
            </a:br>
            <a:r>
              <a:rPr lang="en-US" dirty="0"/>
              <a:t>Attribute 4: (qualitative) </a:t>
            </a:r>
            <a:br>
              <a:rPr lang="en-US" dirty="0"/>
            </a:br>
            <a:r>
              <a:rPr lang="en-US" dirty="0"/>
              <a:t>Purpose </a:t>
            </a:r>
            <a:br>
              <a:rPr lang="en-US" dirty="0"/>
            </a:br>
            <a:r>
              <a:rPr lang="en-US" dirty="0"/>
              <a:t>A40 : car (new) </a:t>
            </a:r>
            <a:br>
              <a:rPr lang="en-US" dirty="0"/>
            </a:br>
            <a:r>
              <a:rPr lang="en-US" dirty="0"/>
              <a:t>A41 : car (used) </a:t>
            </a:r>
            <a:br>
              <a:rPr lang="en-US" dirty="0"/>
            </a:br>
            <a:r>
              <a:rPr lang="en-US" dirty="0"/>
              <a:t>A42 : furniture/equipment </a:t>
            </a:r>
            <a:br>
              <a:rPr lang="en-US" dirty="0"/>
            </a:br>
            <a:r>
              <a:rPr lang="en-US" dirty="0"/>
              <a:t>A43 : radio/television </a:t>
            </a:r>
            <a:br>
              <a:rPr lang="en-US" dirty="0"/>
            </a:br>
            <a:r>
              <a:rPr lang="en-US" dirty="0"/>
              <a:t>A44 : domestic appliances </a:t>
            </a:r>
            <a:br>
              <a:rPr lang="en-US" dirty="0"/>
            </a:br>
            <a:r>
              <a:rPr lang="en-US" dirty="0"/>
              <a:t>A45 : repairs </a:t>
            </a:r>
            <a:br>
              <a:rPr lang="en-US" dirty="0"/>
            </a:br>
            <a:r>
              <a:rPr lang="en-US" dirty="0"/>
              <a:t>A46 : education </a:t>
            </a:r>
            <a:br>
              <a:rPr lang="en-US" dirty="0"/>
            </a:br>
            <a:r>
              <a:rPr lang="en-US" dirty="0"/>
              <a:t>A47 : (vacation - does not exist?) </a:t>
            </a:r>
            <a:br>
              <a:rPr lang="en-US" dirty="0"/>
            </a:br>
            <a:r>
              <a:rPr lang="en-US" dirty="0"/>
              <a:t>A48 : retraining </a:t>
            </a:r>
            <a:br>
              <a:rPr lang="en-US" dirty="0"/>
            </a:br>
            <a:r>
              <a:rPr lang="en-US" dirty="0"/>
              <a:t>A49 : business </a:t>
            </a:r>
            <a:br>
              <a:rPr lang="en-US" dirty="0"/>
            </a:br>
            <a:r>
              <a:rPr lang="en-US" dirty="0"/>
              <a:t>A410 : others </a:t>
            </a:r>
            <a:br>
              <a:rPr lang="en-US" dirty="0"/>
            </a:br>
            <a:br>
              <a:rPr lang="en-US" dirty="0"/>
            </a:br>
            <a:r>
              <a:rPr lang="en-US" dirty="0"/>
              <a:t>Attribute 5: (numerical) </a:t>
            </a:r>
            <a:br>
              <a:rPr lang="en-US" dirty="0"/>
            </a:br>
            <a:r>
              <a:rPr lang="en-US" dirty="0"/>
              <a:t>Credit amount </a:t>
            </a:r>
            <a:br>
              <a:rPr lang="en-US" dirty="0"/>
            </a:br>
            <a:br>
              <a:rPr lang="en-US" dirty="0"/>
            </a:br>
            <a:r>
              <a:rPr lang="en-US" dirty="0" err="1"/>
              <a:t>Attibute</a:t>
            </a:r>
            <a:r>
              <a:rPr lang="en-US" dirty="0"/>
              <a:t> 6: (qualitative) </a:t>
            </a:r>
            <a:br>
              <a:rPr lang="en-US" dirty="0"/>
            </a:br>
            <a:r>
              <a:rPr lang="en-US" dirty="0"/>
              <a:t>Savings account/bonds </a:t>
            </a:r>
            <a:br>
              <a:rPr lang="en-US" dirty="0"/>
            </a:br>
            <a:r>
              <a:rPr lang="en-US" dirty="0"/>
              <a:t>A61 : ... &lt; 100 DM </a:t>
            </a:r>
            <a:br>
              <a:rPr lang="en-US" dirty="0"/>
            </a:br>
            <a:r>
              <a:rPr lang="en-US" dirty="0"/>
              <a:t>A62 : 100 &lt;= ... &lt; 500 DM </a:t>
            </a:r>
            <a:br>
              <a:rPr lang="en-US" dirty="0"/>
            </a:br>
            <a:r>
              <a:rPr lang="en-US" dirty="0"/>
              <a:t>A63 : 500 &lt;= ... &lt; 1000 DM </a:t>
            </a:r>
            <a:br>
              <a:rPr lang="en-US" dirty="0"/>
            </a:br>
            <a:r>
              <a:rPr lang="en-US" dirty="0"/>
              <a:t>A64 : .. &gt;= 1000 DM </a:t>
            </a:r>
            <a:br>
              <a:rPr lang="en-US" dirty="0"/>
            </a:br>
            <a:r>
              <a:rPr lang="en-US" dirty="0"/>
              <a:t>A65 : unknown/ no savings account </a:t>
            </a:r>
            <a:br>
              <a:rPr lang="en-US" dirty="0"/>
            </a:br>
            <a:br>
              <a:rPr lang="en-US" dirty="0"/>
            </a:br>
            <a:r>
              <a:rPr lang="en-US" dirty="0"/>
              <a:t>Attribute 7: (qualitative) </a:t>
            </a:r>
            <a:br>
              <a:rPr lang="en-US" dirty="0"/>
            </a:br>
            <a:r>
              <a:rPr lang="en-US" dirty="0"/>
              <a:t>Present employment since </a:t>
            </a:r>
            <a:br>
              <a:rPr lang="en-US" dirty="0"/>
            </a:br>
            <a:r>
              <a:rPr lang="en-US" dirty="0"/>
              <a:t>A71 : unemployed </a:t>
            </a:r>
            <a:br>
              <a:rPr lang="en-US" dirty="0"/>
            </a:br>
            <a:r>
              <a:rPr lang="en-US" dirty="0"/>
              <a:t>A72 : ... &lt; 1 year </a:t>
            </a:r>
            <a:br>
              <a:rPr lang="en-US" dirty="0"/>
            </a:br>
            <a:r>
              <a:rPr lang="en-US" dirty="0"/>
              <a:t>A73 : 1 &lt;= ... &lt; 4 years </a:t>
            </a:r>
            <a:br>
              <a:rPr lang="en-US" dirty="0"/>
            </a:br>
            <a:r>
              <a:rPr lang="en-US" dirty="0"/>
              <a:t>A74 : 4 &lt;= ... &lt; 7 years </a:t>
            </a:r>
            <a:br>
              <a:rPr lang="en-US" dirty="0"/>
            </a:br>
            <a:r>
              <a:rPr lang="en-US" dirty="0"/>
              <a:t>A75 : .. &gt;= 7 years </a:t>
            </a:r>
            <a:br>
              <a:rPr lang="en-US" dirty="0"/>
            </a:br>
            <a:br>
              <a:rPr lang="en-US" dirty="0"/>
            </a:br>
            <a:r>
              <a:rPr lang="en-US" dirty="0"/>
              <a:t>Attribute 8: (numerical) </a:t>
            </a:r>
            <a:br>
              <a:rPr lang="en-US" dirty="0"/>
            </a:br>
            <a:r>
              <a:rPr lang="en-US" dirty="0"/>
              <a:t>Installment rate in percentage of disposable income </a:t>
            </a:r>
            <a:br>
              <a:rPr lang="en-US" dirty="0"/>
            </a:br>
            <a:br>
              <a:rPr lang="en-US" dirty="0"/>
            </a:br>
            <a:r>
              <a:rPr lang="en-US" dirty="0"/>
              <a:t>Attribute 9: (qualitative) </a:t>
            </a:r>
            <a:br>
              <a:rPr lang="en-US" dirty="0"/>
            </a:br>
            <a:r>
              <a:rPr lang="en-US" dirty="0"/>
              <a:t>Personal status and sex </a:t>
            </a:r>
            <a:br>
              <a:rPr lang="en-US" dirty="0"/>
            </a:br>
            <a:r>
              <a:rPr lang="en-US" dirty="0"/>
              <a:t>A91 : male : divorced/separated </a:t>
            </a:r>
            <a:br>
              <a:rPr lang="en-US" dirty="0"/>
            </a:br>
            <a:r>
              <a:rPr lang="en-US" dirty="0"/>
              <a:t>A92 : female : divorced/separated/married </a:t>
            </a:r>
            <a:br>
              <a:rPr lang="en-US" dirty="0"/>
            </a:br>
            <a:r>
              <a:rPr lang="en-US" dirty="0"/>
              <a:t>A93 : male : single </a:t>
            </a:r>
            <a:br>
              <a:rPr lang="en-US" dirty="0"/>
            </a:br>
            <a:r>
              <a:rPr lang="en-US" dirty="0"/>
              <a:t>A94 : male : married/widowed </a:t>
            </a:r>
            <a:br>
              <a:rPr lang="en-US" dirty="0"/>
            </a:br>
            <a:r>
              <a:rPr lang="en-US" dirty="0"/>
              <a:t>A95 : female : single </a:t>
            </a:r>
            <a:br>
              <a:rPr lang="en-US" dirty="0"/>
            </a:br>
            <a:br>
              <a:rPr lang="en-US" dirty="0"/>
            </a:br>
            <a:r>
              <a:rPr lang="en-US" dirty="0"/>
              <a:t>Attribute 10: (qualitative) </a:t>
            </a:r>
            <a:br>
              <a:rPr lang="en-US" dirty="0"/>
            </a:br>
            <a:r>
              <a:rPr lang="en-US" dirty="0"/>
              <a:t>Other debtors / guarantors </a:t>
            </a:r>
            <a:br>
              <a:rPr lang="en-US" dirty="0"/>
            </a:br>
            <a:r>
              <a:rPr lang="en-US" dirty="0"/>
              <a:t>A101 : none </a:t>
            </a:r>
            <a:br>
              <a:rPr lang="en-US" dirty="0"/>
            </a:br>
            <a:r>
              <a:rPr lang="en-US" dirty="0"/>
              <a:t>A102 : co-applicant </a:t>
            </a:r>
            <a:br>
              <a:rPr lang="en-US" dirty="0"/>
            </a:br>
            <a:r>
              <a:rPr lang="en-US" dirty="0"/>
              <a:t>A103 : guarantor </a:t>
            </a:r>
            <a:br>
              <a:rPr lang="en-US" dirty="0"/>
            </a:br>
            <a:br>
              <a:rPr lang="en-US" dirty="0"/>
            </a:br>
            <a:r>
              <a:rPr lang="en-US" dirty="0"/>
              <a:t>Attribute 11: (numerical) </a:t>
            </a:r>
            <a:br>
              <a:rPr lang="en-US" dirty="0"/>
            </a:br>
            <a:r>
              <a:rPr lang="en-US" dirty="0"/>
              <a:t>Present residence since </a:t>
            </a:r>
            <a:br>
              <a:rPr lang="en-US" dirty="0"/>
            </a:br>
            <a:br>
              <a:rPr lang="en-US" dirty="0"/>
            </a:br>
            <a:r>
              <a:rPr lang="en-US" dirty="0"/>
              <a:t>Attribute 12: (qualitative) </a:t>
            </a:r>
            <a:br>
              <a:rPr lang="en-US" dirty="0"/>
            </a:br>
            <a:r>
              <a:rPr lang="en-US" dirty="0"/>
              <a:t>Property </a:t>
            </a:r>
            <a:br>
              <a:rPr lang="en-US" dirty="0"/>
            </a:br>
            <a:r>
              <a:rPr lang="en-US" dirty="0"/>
              <a:t>A121 : real estate </a:t>
            </a:r>
            <a:br>
              <a:rPr lang="en-US" dirty="0"/>
            </a:br>
            <a:r>
              <a:rPr lang="en-US" dirty="0"/>
              <a:t>A122 : if not A121 : building society savings agreement/ life insurance </a:t>
            </a:r>
            <a:br>
              <a:rPr lang="en-US" dirty="0"/>
            </a:br>
            <a:r>
              <a:rPr lang="en-US" dirty="0"/>
              <a:t>A123 : if not A121/A122 : car or other, not in attribute 6 </a:t>
            </a:r>
            <a:br>
              <a:rPr lang="en-US" dirty="0"/>
            </a:br>
            <a:r>
              <a:rPr lang="en-US" dirty="0"/>
              <a:t>A124 : unknown / no property </a:t>
            </a:r>
            <a:br>
              <a:rPr lang="en-US" dirty="0"/>
            </a:br>
            <a:br>
              <a:rPr lang="en-US" dirty="0"/>
            </a:br>
            <a:r>
              <a:rPr lang="en-US" dirty="0"/>
              <a:t>Attribute 13: (numerical) </a:t>
            </a:r>
            <a:br>
              <a:rPr lang="en-US" dirty="0"/>
            </a:br>
            <a:r>
              <a:rPr lang="en-US" dirty="0"/>
              <a:t>Age in years </a:t>
            </a:r>
            <a:br>
              <a:rPr lang="en-US" dirty="0"/>
            </a:br>
            <a:br>
              <a:rPr lang="en-US" dirty="0"/>
            </a:br>
            <a:r>
              <a:rPr lang="en-US" dirty="0"/>
              <a:t>Attribute 14: (qualitative) </a:t>
            </a:r>
            <a:br>
              <a:rPr lang="en-US" dirty="0"/>
            </a:br>
            <a:r>
              <a:rPr lang="en-US" dirty="0"/>
              <a:t>Other installment plans </a:t>
            </a:r>
            <a:br>
              <a:rPr lang="en-US" dirty="0"/>
            </a:br>
            <a:r>
              <a:rPr lang="en-US" dirty="0"/>
              <a:t>A141 : bank </a:t>
            </a:r>
            <a:br>
              <a:rPr lang="en-US" dirty="0"/>
            </a:br>
            <a:r>
              <a:rPr lang="en-US" dirty="0"/>
              <a:t>A142 : stores </a:t>
            </a:r>
            <a:br>
              <a:rPr lang="en-US" dirty="0"/>
            </a:br>
            <a:r>
              <a:rPr lang="en-US" dirty="0"/>
              <a:t>A143 : none </a:t>
            </a:r>
            <a:br>
              <a:rPr lang="en-US" dirty="0"/>
            </a:br>
            <a:br>
              <a:rPr lang="en-US" dirty="0"/>
            </a:br>
            <a:r>
              <a:rPr lang="en-US" dirty="0"/>
              <a:t>Attribute 15: (qualitative) </a:t>
            </a:r>
            <a:br>
              <a:rPr lang="en-US" dirty="0"/>
            </a:br>
            <a:r>
              <a:rPr lang="en-US" dirty="0"/>
              <a:t>Housing </a:t>
            </a:r>
            <a:br>
              <a:rPr lang="en-US" dirty="0"/>
            </a:br>
            <a:r>
              <a:rPr lang="en-US" dirty="0"/>
              <a:t>A151 : rent </a:t>
            </a:r>
            <a:br>
              <a:rPr lang="en-US" dirty="0"/>
            </a:br>
            <a:r>
              <a:rPr lang="en-US" dirty="0"/>
              <a:t>A152 : own </a:t>
            </a:r>
            <a:br>
              <a:rPr lang="en-US" dirty="0"/>
            </a:br>
            <a:r>
              <a:rPr lang="en-US" dirty="0"/>
              <a:t>A153 : for free </a:t>
            </a:r>
            <a:br>
              <a:rPr lang="en-US" dirty="0"/>
            </a:br>
            <a:br>
              <a:rPr lang="en-US" dirty="0"/>
            </a:br>
            <a:r>
              <a:rPr lang="en-US" dirty="0"/>
              <a:t>Attribute 16: (numerical) </a:t>
            </a:r>
            <a:br>
              <a:rPr lang="en-US" dirty="0"/>
            </a:br>
            <a:r>
              <a:rPr lang="en-US" dirty="0"/>
              <a:t>Number of existing credits at this bank </a:t>
            </a:r>
            <a:br>
              <a:rPr lang="en-US" dirty="0"/>
            </a:br>
            <a:br>
              <a:rPr lang="en-US" dirty="0"/>
            </a:br>
            <a:r>
              <a:rPr lang="en-US" dirty="0"/>
              <a:t>Attribute 17: (qualitative) </a:t>
            </a:r>
            <a:br>
              <a:rPr lang="en-US" dirty="0"/>
            </a:br>
            <a:r>
              <a:rPr lang="en-US" dirty="0"/>
              <a:t>Job </a:t>
            </a:r>
            <a:br>
              <a:rPr lang="en-US" dirty="0"/>
            </a:br>
            <a:r>
              <a:rPr lang="en-US" dirty="0"/>
              <a:t>A171 : unemployed/ unskilled - non-resident </a:t>
            </a:r>
            <a:br>
              <a:rPr lang="en-US" dirty="0"/>
            </a:br>
            <a:r>
              <a:rPr lang="en-US" dirty="0"/>
              <a:t>A172 : unskilled - resident </a:t>
            </a:r>
            <a:br>
              <a:rPr lang="en-US" dirty="0"/>
            </a:br>
            <a:r>
              <a:rPr lang="en-US" dirty="0"/>
              <a:t>A173 : skilled employee / official </a:t>
            </a:r>
            <a:br>
              <a:rPr lang="en-US" dirty="0"/>
            </a:br>
            <a:r>
              <a:rPr lang="en-US" dirty="0"/>
              <a:t>A174 : management/ self-employed/ </a:t>
            </a:r>
            <a:br>
              <a:rPr lang="en-US" dirty="0"/>
            </a:br>
            <a:r>
              <a:rPr lang="en-US" dirty="0"/>
              <a:t>highly qualified employee/ officer </a:t>
            </a:r>
            <a:br>
              <a:rPr lang="en-US" dirty="0"/>
            </a:br>
            <a:br>
              <a:rPr lang="en-US" dirty="0"/>
            </a:br>
            <a:r>
              <a:rPr lang="en-US" dirty="0"/>
              <a:t>Attribute 18: (numerical) </a:t>
            </a:r>
            <a:br>
              <a:rPr lang="en-US" dirty="0"/>
            </a:br>
            <a:r>
              <a:rPr lang="en-US" dirty="0"/>
              <a:t>Number of people being liable to provide maintenance for </a:t>
            </a:r>
            <a:br>
              <a:rPr lang="en-US" dirty="0"/>
            </a:br>
            <a:br>
              <a:rPr lang="en-US" dirty="0"/>
            </a:br>
            <a:r>
              <a:rPr lang="en-US" dirty="0"/>
              <a:t>Attribute 19: (qualitative) </a:t>
            </a:r>
            <a:br>
              <a:rPr lang="en-US" dirty="0"/>
            </a:br>
            <a:r>
              <a:rPr lang="en-US" dirty="0"/>
              <a:t>Telephone </a:t>
            </a:r>
            <a:br>
              <a:rPr lang="en-US" dirty="0"/>
            </a:br>
            <a:r>
              <a:rPr lang="en-US" dirty="0"/>
              <a:t>A191 : none </a:t>
            </a:r>
            <a:br>
              <a:rPr lang="en-US" dirty="0"/>
            </a:br>
            <a:r>
              <a:rPr lang="en-US" dirty="0"/>
              <a:t>A192 : yes, registered under the customers name </a:t>
            </a:r>
            <a:br>
              <a:rPr lang="en-US" dirty="0"/>
            </a:br>
            <a:br>
              <a:rPr lang="en-US" dirty="0"/>
            </a:br>
            <a:r>
              <a:rPr lang="en-US" dirty="0"/>
              <a:t>Attribute 20: (qualitative) </a:t>
            </a:r>
            <a:br>
              <a:rPr lang="en-US" dirty="0"/>
            </a:br>
            <a:r>
              <a:rPr lang="en-US" dirty="0"/>
              <a:t>foreign worker </a:t>
            </a:r>
            <a:br>
              <a:rPr lang="en-US" dirty="0"/>
            </a:br>
            <a:r>
              <a:rPr lang="en-US" dirty="0"/>
              <a:t>A201 : yes </a:t>
            </a:r>
            <a:br>
              <a:rPr lang="en-US" dirty="0"/>
            </a:br>
            <a:r>
              <a:rPr lang="en-US" dirty="0"/>
              <a:t>A202 : no </a:t>
            </a:r>
          </a:p>
        </p:txBody>
      </p:sp>
      <p:sp>
        <p:nvSpPr>
          <p:cNvPr id="4" name="Slide Number Placeholder 3"/>
          <p:cNvSpPr>
            <a:spLocks noGrp="1"/>
          </p:cNvSpPr>
          <p:nvPr>
            <p:ph type="sldNum" sz="quarter" idx="10"/>
          </p:nvPr>
        </p:nvSpPr>
        <p:spPr/>
        <p:txBody>
          <a:bodyPr/>
          <a:lstStyle/>
          <a:p>
            <a:fld id="{C7FA689C-7A94-4775-AB50-7BA2C61A5391}" type="slidenum">
              <a:rPr lang="en-US" smtClean="0"/>
              <a:pPr/>
              <a:t>29</a:t>
            </a:fld>
            <a:endParaRPr lang="en-US" dirty="0"/>
          </a:p>
        </p:txBody>
      </p:sp>
    </p:spTree>
    <p:extLst>
      <p:ext uri="{BB962C8B-B14F-4D97-AF65-F5344CB8AC3E}">
        <p14:creationId xmlns:p14="http://schemas.microsoft.com/office/powerpoint/2010/main" val="28454835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30</a:t>
            </a:fld>
            <a:endParaRPr lang="en-US" dirty="0"/>
          </a:p>
        </p:txBody>
      </p:sp>
    </p:spTree>
    <p:extLst>
      <p:ext uri="{BB962C8B-B14F-4D97-AF65-F5344CB8AC3E}">
        <p14:creationId xmlns:p14="http://schemas.microsoft.com/office/powerpoint/2010/main" val="14041460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dirty="0"/>
              <a:t>Attribute 1: (qualitative) </a:t>
            </a:r>
            <a:br>
              <a:rPr lang="en-US" dirty="0"/>
            </a:br>
            <a:r>
              <a:rPr lang="en-US" dirty="0"/>
              <a:t>Status of existing checking account </a:t>
            </a:r>
            <a:br>
              <a:rPr lang="en-US" dirty="0"/>
            </a:br>
            <a:r>
              <a:rPr lang="en-US" dirty="0"/>
              <a:t>A11 : ... &lt; 0 DM </a:t>
            </a:r>
            <a:br>
              <a:rPr lang="en-US" dirty="0"/>
            </a:br>
            <a:r>
              <a:rPr lang="en-US" dirty="0"/>
              <a:t>A12 : 0 &lt;= ... &lt; 200 DM </a:t>
            </a:r>
            <a:br>
              <a:rPr lang="en-US" dirty="0"/>
            </a:br>
            <a:r>
              <a:rPr lang="en-US" dirty="0"/>
              <a:t>A13 : ... &gt;= 200 DM / salary assignments for at least 1 year </a:t>
            </a:r>
            <a:br>
              <a:rPr lang="en-US" dirty="0"/>
            </a:br>
            <a:r>
              <a:rPr lang="en-US" dirty="0"/>
              <a:t>A14 : no checking account </a:t>
            </a:r>
            <a:br>
              <a:rPr lang="en-US" dirty="0"/>
            </a:br>
            <a:br>
              <a:rPr lang="en-US" dirty="0"/>
            </a:br>
            <a:r>
              <a:rPr lang="en-US" dirty="0"/>
              <a:t>Attribute 2: (numerical) </a:t>
            </a:r>
            <a:br>
              <a:rPr lang="en-US" dirty="0"/>
            </a:br>
            <a:r>
              <a:rPr lang="en-US" dirty="0"/>
              <a:t>Duration in month </a:t>
            </a:r>
            <a:br>
              <a:rPr lang="en-US" dirty="0"/>
            </a:br>
            <a:br>
              <a:rPr lang="en-US" dirty="0"/>
            </a:br>
            <a:r>
              <a:rPr lang="en-US" dirty="0"/>
              <a:t>Attribute 3: (qualitative) </a:t>
            </a:r>
            <a:br>
              <a:rPr lang="en-US" dirty="0"/>
            </a:br>
            <a:r>
              <a:rPr lang="en-US" dirty="0"/>
              <a:t>Credit history </a:t>
            </a:r>
            <a:br>
              <a:rPr lang="en-US" dirty="0"/>
            </a:br>
            <a:r>
              <a:rPr lang="en-US" dirty="0"/>
              <a:t>A30 : no credits taken/ all credits paid back duly </a:t>
            </a:r>
            <a:br>
              <a:rPr lang="en-US" dirty="0"/>
            </a:br>
            <a:r>
              <a:rPr lang="en-US" dirty="0"/>
              <a:t>A31 : all credits at this bank paid back duly </a:t>
            </a:r>
            <a:br>
              <a:rPr lang="en-US" dirty="0"/>
            </a:br>
            <a:r>
              <a:rPr lang="en-US" dirty="0"/>
              <a:t>A32 : existing credits paid back duly till now </a:t>
            </a:r>
            <a:br>
              <a:rPr lang="en-US" dirty="0"/>
            </a:br>
            <a:r>
              <a:rPr lang="en-US" dirty="0"/>
              <a:t>A33 : delay in paying off in the past </a:t>
            </a:r>
            <a:br>
              <a:rPr lang="en-US" dirty="0"/>
            </a:br>
            <a:r>
              <a:rPr lang="en-US" dirty="0"/>
              <a:t>A34 : critical account/ other credits existing (not at this bank) </a:t>
            </a:r>
            <a:br>
              <a:rPr lang="en-US" dirty="0"/>
            </a:br>
            <a:br>
              <a:rPr lang="en-US" dirty="0"/>
            </a:br>
            <a:r>
              <a:rPr lang="en-US" dirty="0"/>
              <a:t>Attribute 4: (qualitative) </a:t>
            </a:r>
            <a:br>
              <a:rPr lang="en-US" dirty="0"/>
            </a:br>
            <a:r>
              <a:rPr lang="en-US" dirty="0"/>
              <a:t>Purpose </a:t>
            </a:r>
            <a:br>
              <a:rPr lang="en-US" dirty="0"/>
            </a:br>
            <a:r>
              <a:rPr lang="en-US" dirty="0"/>
              <a:t>A40 : car (new) </a:t>
            </a:r>
            <a:br>
              <a:rPr lang="en-US" dirty="0"/>
            </a:br>
            <a:r>
              <a:rPr lang="en-US" dirty="0"/>
              <a:t>A41 : car (used) </a:t>
            </a:r>
            <a:br>
              <a:rPr lang="en-US" dirty="0"/>
            </a:br>
            <a:r>
              <a:rPr lang="en-US" dirty="0"/>
              <a:t>A42 : furniture/equipment </a:t>
            </a:r>
            <a:br>
              <a:rPr lang="en-US" dirty="0"/>
            </a:br>
            <a:r>
              <a:rPr lang="en-US" dirty="0"/>
              <a:t>A43 : radio/television </a:t>
            </a:r>
            <a:br>
              <a:rPr lang="en-US" dirty="0"/>
            </a:br>
            <a:r>
              <a:rPr lang="en-US" dirty="0"/>
              <a:t>A44 : domestic appliances </a:t>
            </a:r>
            <a:br>
              <a:rPr lang="en-US" dirty="0"/>
            </a:br>
            <a:r>
              <a:rPr lang="en-US" dirty="0"/>
              <a:t>A45 : repairs </a:t>
            </a:r>
            <a:br>
              <a:rPr lang="en-US" dirty="0"/>
            </a:br>
            <a:r>
              <a:rPr lang="en-US" dirty="0"/>
              <a:t>A46 : education </a:t>
            </a:r>
            <a:br>
              <a:rPr lang="en-US" dirty="0"/>
            </a:br>
            <a:r>
              <a:rPr lang="en-US" dirty="0"/>
              <a:t>A47 : (vacation - does not exist?) </a:t>
            </a:r>
            <a:br>
              <a:rPr lang="en-US" dirty="0"/>
            </a:br>
            <a:r>
              <a:rPr lang="en-US" dirty="0"/>
              <a:t>A48 : retraining </a:t>
            </a:r>
            <a:br>
              <a:rPr lang="en-US" dirty="0"/>
            </a:br>
            <a:r>
              <a:rPr lang="en-US" dirty="0"/>
              <a:t>A49 : business </a:t>
            </a:r>
            <a:br>
              <a:rPr lang="en-US" dirty="0"/>
            </a:br>
            <a:r>
              <a:rPr lang="en-US" dirty="0"/>
              <a:t>A410 : others </a:t>
            </a:r>
            <a:br>
              <a:rPr lang="en-US" dirty="0"/>
            </a:br>
            <a:br>
              <a:rPr lang="en-US" dirty="0"/>
            </a:br>
            <a:r>
              <a:rPr lang="en-US" dirty="0"/>
              <a:t>Attribute 5: (numerical) </a:t>
            </a:r>
            <a:br>
              <a:rPr lang="en-US" dirty="0"/>
            </a:br>
            <a:r>
              <a:rPr lang="en-US" dirty="0"/>
              <a:t>Credit amount </a:t>
            </a:r>
            <a:br>
              <a:rPr lang="en-US" dirty="0"/>
            </a:br>
            <a:br>
              <a:rPr lang="en-US" dirty="0"/>
            </a:br>
            <a:r>
              <a:rPr lang="en-US" dirty="0" err="1"/>
              <a:t>Attibute</a:t>
            </a:r>
            <a:r>
              <a:rPr lang="en-US" dirty="0"/>
              <a:t> 6: (qualitative) </a:t>
            </a:r>
            <a:br>
              <a:rPr lang="en-US" dirty="0"/>
            </a:br>
            <a:r>
              <a:rPr lang="en-US" dirty="0"/>
              <a:t>Savings account/bonds </a:t>
            </a:r>
            <a:br>
              <a:rPr lang="en-US" dirty="0"/>
            </a:br>
            <a:r>
              <a:rPr lang="en-US" dirty="0"/>
              <a:t>A61 : ... &lt; 100 DM </a:t>
            </a:r>
            <a:br>
              <a:rPr lang="en-US" dirty="0"/>
            </a:br>
            <a:r>
              <a:rPr lang="en-US" dirty="0"/>
              <a:t>A62 : 100 &lt;= ... &lt; 500 DM </a:t>
            </a:r>
            <a:br>
              <a:rPr lang="en-US" dirty="0"/>
            </a:br>
            <a:r>
              <a:rPr lang="en-US" dirty="0"/>
              <a:t>A63 : 500 &lt;= ... &lt; 1000 DM </a:t>
            </a:r>
            <a:br>
              <a:rPr lang="en-US" dirty="0"/>
            </a:br>
            <a:r>
              <a:rPr lang="en-US" dirty="0"/>
              <a:t>A64 : .. &gt;= 1000 DM </a:t>
            </a:r>
            <a:br>
              <a:rPr lang="en-US" dirty="0"/>
            </a:br>
            <a:r>
              <a:rPr lang="en-US" dirty="0"/>
              <a:t>A65 : unknown/ no savings account </a:t>
            </a:r>
            <a:br>
              <a:rPr lang="en-US" dirty="0"/>
            </a:br>
            <a:br>
              <a:rPr lang="en-US" dirty="0"/>
            </a:br>
            <a:r>
              <a:rPr lang="en-US" dirty="0"/>
              <a:t>Attribute 7: (qualitative) </a:t>
            </a:r>
            <a:br>
              <a:rPr lang="en-US" dirty="0"/>
            </a:br>
            <a:r>
              <a:rPr lang="en-US" dirty="0"/>
              <a:t>Present employment since </a:t>
            </a:r>
            <a:br>
              <a:rPr lang="en-US" dirty="0"/>
            </a:br>
            <a:r>
              <a:rPr lang="en-US" dirty="0"/>
              <a:t>A71 : unemployed </a:t>
            </a:r>
            <a:br>
              <a:rPr lang="en-US" dirty="0"/>
            </a:br>
            <a:r>
              <a:rPr lang="en-US" dirty="0"/>
              <a:t>A72 : ... &lt; 1 year </a:t>
            </a:r>
            <a:br>
              <a:rPr lang="en-US" dirty="0"/>
            </a:br>
            <a:r>
              <a:rPr lang="en-US" dirty="0"/>
              <a:t>A73 : 1 &lt;= ... &lt; 4 years </a:t>
            </a:r>
            <a:br>
              <a:rPr lang="en-US" dirty="0"/>
            </a:br>
            <a:r>
              <a:rPr lang="en-US" dirty="0"/>
              <a:t>A74 : 4 &lt;= ... &lt; 7 years </a:t>
            </a:r>
            <a:br>
              <a:rPr lang="en-US" dirty="0"/>
            </a:br>
            <a:r>
              <a:rPr lang="en-US" dirty="0"/>
              <a:t>A75 : .. &gt;= 7 years </a:t>
            </a:r>
            <a:br>
              <a:rPr lang="en-US" dirty="0"/>
            </a:br>
            <a:br>
              <a:rPr lang="en-US" dirty="0"/>
            </a:br>
            <a:r>
              <a:rPr lang="en-US" dirty="0"/>
              <a:t>Attribute 8: (numerical) </a:t>
            </a:r>
            <a:br>
              <a:rPr lang="en-US" dirty="0"/>
            </a:br>
            <a:r>
              <a:rPr lang="en-US" dirty="0"/>
              <a:t>Installment rate in percentage of disposable income </a:t>
            </a:r>
            <a:br>
              <a:rPr lang="en-US" dirty="0"/>
            </a:br>
            <a:br>
              <a:rPr lang="en-US" dirty="0"/>
            </a:br>
            <a:r>
              <a:rPr lang="en-US" dirty="0"/>
              <a:t>Attribute 9: (qualitative) </a:t>
            </a:r>
            <a:br>
              <a:rPr lang="en-US" dirty="0"/>
            </a:br>
            <a:r>
              <a:rPr lang="en-US" dirty="0"/>
              <a:t>Personal status and sex </a:t>
            </a:r>
            <a:br>
              <a:rPr lang="en-US" dirty="0"/>
            </a:br>
            <a:r>
              <a:rPr lang="en-US" dirty="0"/>
              <a:t>A91 : male : divorced/separated </a:t>
            </a:r>
            <a:br>
              <a:rPr lang="en-US" dirty="0"/>
            </a:br>
            <a:r>
              <a:rPr lang="en-US" dirty="0"/>
              <a:t>A92 : female : divorced/separated/married </a:t>
            </a:r>
            <a:br>
              <a:rPr lang="en-US" dirty="0"/>
            </a:br>
            <a:r>
              <a:rPr lang="en-US" dirty="0"/>
              <a:t>A93 : male : single </a:t>
            </a:r>
            <a:br>
              <a:rPr lang="en-US" dirty="0"/>
            </a:br>
            <a:r>
              <a:rPr lang="en-US" dirty="0"/>
              <a:t>A94 : male : married/widowed </a:t>
            </a:r>
            <a:br>
              <a:rPr lang="en-US" dirty="0"/>
            </a:br>
            <a:r>
              <a:rPr lang="en-US" dirty="0"/>
              <a:t>A95 : female : single </a:t>
            </a:r>
            <a:br>
              <a:rPr lang="en-US" dirty="0"/>
            </a:br>
            <a:br>
              <a:rPr lang="en-US" dirty="0"/>
            </a:br>
            <a:r>
              <a:rPr lang="en-US" dirty="0"/>
              <a:t>Attribute 10: (qualitative) </a:t>
            </a:r>
            <a:br>
              <a:rPr lang="en-US" dirty="0"/>
            </a:br>
            <a:r>
              <a:rPr lang="en-US" dirty="0"/>
              <a:t>Other debtors / guarantors </a:t>
            </a:r>
            <a:br>
              <a:rPr lang="en-US" dirty="0"/>
            </a:br>
            <a:r>
              <a:rPr lang="en-US" dirty="0"/>
              <a:t>A101 : none </a:t>
            </a:r>
            <a:br>
              <a:rPr lang="en-US" dirty="0"/>
            </a:br>
            <a:r>
              <a:rPr lang="en-US" dirty="0"/>
              <a:t>A102 : co-applicant </a:t>
            </a:r>
            <a:br>
              <a:rPr lang="en-US" dirty="0"/>
            </a:br>
            <a:r>
              <a:rPr lang="en-US" dirty="0"/>
              <a:t>A103 : guarantor </a:t>
            </a:r>
            <a:br>
              <a:rPr lang="en-US" dirty="0"/>
            </a:br>
            <a:br>
              <a:rPr lang="en-US" dirty="0"/>
            </a:br>
            <a:r>
              <a:rPr lang="en-US" dirty="0"/>
              <a:t>Attribute 11: (numerical) </a:t>
            </a:r>
            <a:br>
              <a:rPr lang="en-US" dirty="0"/>
            </a:br>
            <a:r>
              <a:rPr lang="en-US" dirty="0"/>
              <a:t>Present residence since </a:t>
            </a:r>
            <a:br>
              <a:rPr lang="en-US" dirty="0"/>
            </a:br>
            <a:br>
              <a:rPr lang="en-US" dirty="0"/>
            </a:br>
            <a:r>
              <a:rPr lang="en-US" dirty="0"/>
              <a:t>Attribute 12: (qualitative) </a:t>
            </a:r>
            <a:br>
              <a:rPr lang="en-US" dirty="0"/>
            </a:br>
            <a:r>
              <a:rPr lang="en-US" dirty="0"/>
              <a:t>Property </a:t>
            </a:r>
            <a:br>
              <a:rPr lang="en-US" dirty="0"/>
            </a:br>
            <a:r>
              <a:rPr lang="en-US" dirty="0"/>
              <a:t>A121 : real estate </a:t>
            </a:r>
            <a:br>
              <a:rPr lang="en-US" dirty="0"/>
            </a:br>
            <a:r>
              <a:rPr lang="en-US" dirty="0"/>
              <a:t>A122 : if not A121 : building society savings agreement/ life insurance </a:t>
            </a:r>
            <a:br>
              <a:rPr lang="en-US" dirty="0"/>
            </a:br>
            <a:r>
              <a:rPr lang="en-US" dirty="0"/>
              <a:t>A123 : if not A121/A122 : car or other, not in attribute 6 </a:t>
            </a:r>
            <a:br>
              <a:rPr lang="en-US" dirty="0"/>
            </a:br>
            <a:r>
              <a:rPr lang="en-US" dirty="0"/>
              <a:t>A124 : unknown / no property </a:t>
            </a:r>
            <a:br>
              <a:rPr lang="en-US" dirty="0"/>
            </a:br>
            <a:br>
              <a:rPr lang="en-US" dirty="0"/>
            </a:br>
            <a:r>
              <a:rPr lang="en-US" dirty="0"/>
              <a:t>Attribute 13: (numerical) </a:t>
            </a:r>
            <a:br>
              <a:rPr lang="en-US" dirty="0"/>
            </a:br>
            <a:r>
              <a:rPr lang="en-US" dirty="0"/>
              <a:t>Age in years </a:t>
            </a:r>
            <a:br>
              <a:rPr lang="en-US" dirty="0"/>
            </a:br>
            <a:br>
              <a:rPr lang="en-US" dirty="0"/>
            </a:br>
            <a:r>
              <a:rPr lang="en-US" dirty="0"/>
              <a:t>Attribute 14: (qualitative) </a:t>
            </a:r>
            <a:br>
              <a:rPr lang="en-US" dirty="0"/>
            </a:br>
            <a:r>
              <a:rPr lang="en-US" dirty="0"/>
              <a:t>Other installment plans </a:t>
            </a:r>
            <a:br>
              <a:rPr lang="en-US" dirty="0"/>
            </a:br>
            <a:r>
              <a:rPr lang="en-US" dirty="0"/>
              <a:t>A141 : bank </a:t>
            </a:r>
            <a:br>
              <a:rPr lang="en-US" dirty="0"/>
            </a:br>
            <a:r>
              <a:rPr lang="en-US" dirty="0"/>
              <a:t>A142 : stores </a:t>
            </a:r>
            <a:br>
              <a:rPr lang="en-US" dirty="0"/>
            </a:br>
            <a:r>
              <a:rPr lang="en-US" dirty="0"/>
              <a:t>A143 : none </a:t>
            </a:r>
            <a:br>
              <a:rPr lang="en-US" dirty="0"/>
            </a:br>
            <a:br>
              <a:rPr lang="en-US" dirty="0"/>
            </a:br>
            <a:r>
              <a:rPr lang="en-US" dirty="0"/>
              <a:t>Attribute 15: (qualitative) </a:t>
            </a:r>
            <a:br>
              <a:rPr lang="en-US" dirty="0"/>
            </a:br>
            <a:r>
              <a:rPr lang="en-US" dirty="0"/>
              <a:t>Housing </a:t>
            </a:r>
            <a:br>
              <a:rPr lang="en-US" dirty="0"/>
            </a:br>
            <a:r>
              <a:rPr lang="en-US" dirty="0"/>
              <a:t>A151 : rent </a:t>
            </a:r>
            <a:br>
              <a:rPr lang="en-US" dirty="0"/>
            </a:br>
            <a:r>
              <a:rPr lang="en-US" dirty="0"/>
              <a:t>A152 : own </a:t>
            </a:r>
            <a:br>
              <a:rPr lang="en-US" dirty="0"/>
            </a:br>
            <a:r>
              <a:rPr lang="en-US" dirty="0"/>
              <a:t>A153 : for free </a:t>
            </a:r>
            <a:br>
              <a:rPr lang="en-US" dirty="0"/>
            </a:br>
            <a:br>
              <a:rPr lang="en-US" dirty="0"/>
            </a:br>
            <a:r>
              <a:rPr lang="en-US" dirty="0"/>
              <a:t>Attribute 16: (numerical) </a:t>
            </a:r>
            <a:br>
              <a:rPr lang="en-US" dirty="0"/>
            </a:br>
            <a:r>
              <a:rPr lang="en-US" dirty="0"/>
              <a:t>Number of existing credits at this bank </a:t>
            </a:r>
            <a:br>
              <a:rPr lang="en-US" dirty="0"/>
            </a:br>
            <a:br>
              <a:rPr lang="en-US" dirty="0"/>
            </a:br>
            <a:r>
              <a:rPr lang="en-US" dirty="0"/>
              <a:t>Attribute 17: (qualitative) </a:t>
            </a:r>
            <a:br>
              <a:rPr lang="en-US" dirty="0"/>
            </a:br>
            <a:r>
              <a:rPr lang="en-US" dirty="0"/>
              <a:t>Job </a:t>
            </a:r>
            <a:br>
              <a:rPr lang="en-US" dirty="0"/>
            </a:br>
            <a:r>
              <a:rPr lang="en-US" dirty="0"/>
              <a:t>A171 : unemployed/ unskilled - non-resident </a:t>
            </a:r>
            <a:br>
              <a:rPr lang="en-US" dirty="0"/>
            </a:br>
            <a:r>
              <a:rPr lang="en-US" dirty="0"/>
              <a:t>A172 : unskilled - resident </a:t>
            </a:r>
            <a:br>
              <a:rPr lang="en-US" dirty="0"/>
            </a:br>
            <a:r>
              <a:rPr lang="en-US" dirty="0"/>
              <a:t>A173 : skilled employee / official </a:t>
            </a:r>
            <a:br>
              <a:rPr lang="en-US" dirty="0"/>
            </a:br>
            <a:r>
              <a:rPr lang="en-US" dirty="0"/>
              <a:t>A174 : management/ self-employed/ </a:t>
            </a:r>
            <a:br>
              <a:rPr lang="en-US" dirty="0"/>
            </a:br>
            <a:r>
              <a:rPr lang="en-US" dirty="0"/>
              <a:t>highly qualified employee/ officer </a:t>
            </a:r>
            <a:br>
              <a:rPr lang="en-US" dirty="0"/>
            </a:br>
            <a:br>
              <a:rPr lang="en-US" dirty="0"/>
            </a:br>
            <a:r>
              <a:rPr lang="en-US" dirty="0"/>
              <a:t>Attribute 18: (numerical) </a:t>
            </a:r>
            <a:br>
              <a:rPr lang="en-US" dirty="0"/>
            </a:br>
            <a:r>
              <a:rPr lang="en-US" dirty="0"/>
              <a:t>Number of people being liable to provide maintenance for </a:t>
            </a:r>
            <a:br>
              <a:rPr lang="en-US" dirty="0"/>
            </a:br>
            <a:br>
              <a:rPr lang="en-US" dirty="0"/>
            </a:br>
            <a:r>
              <a:rPr lang="en-US" dirty="0"/>
              <a:t>Attribute 19: (qualitative) </a:t>
            </a:r>
            <a:br>
              <a:rPr lang="en-US" dirty="0"/>
            </a:br>
            <a:r>
              <a:rPr lang="en-US" dirty="0"/>
              <a:t>Telephone </a:t>
            </a:r>
            <a:br>
              <a:rPr lang="en-US" dirty="0"/>
            </a:br>
            <a:r>
              <a:rPr lang="en-US" dirty="0"/>
              <a:t>A191 : none </a:t>
            </a:r>
            <a:br>
              <a:rPr lang="en-US" dirty="0"/>
            </a:br>
            <a:r>
              <a:rPr lang="en-US" dirty="0"/>
              <a:t>A192 : yes, registered under the customers name </a:t>
            </a:r>
            <a:br>
              <a:rPr lang="en-US" dirty="0"/>
            </a:br>
            <a:br>
              <a:rPr lang="en-US" dirty="0"/>
            </a:br>
            <a:r>
              <a:rPr lang="en-US" dirty="0"/>
              <a:t>Attribute 20: (qualitative) </a:t>
            </a:r>
            <a:br>
              <a:rPr lang="en-US" dirty="0"/>
            </a:br>
            <a:r>
              <a:rPr lang="en-US" dirty="0"/>
              <a:t>foreign worker </a:t>
            </a:r>
            <a:br>
              <a:rPr lang="en-US" dirty="0"/>
            </a:br>
            <a:r>
              <a:rPr lang="en-US" dirty="0"/>
              <a:t>A201 : yes </a:t>
            </a:r>
            <a:br>
              <a:rPr lang="en-US" dirty="0"/>
            </a:br>
            <a:r>
              <a:rPr lang="en-US" dirty="0"/>
              <a:t>A202 : no </a:t>
            </a:r>
          </a:p>
        </p:txBody>
      </p:sp>
      <p:sp>
        <p:nvSpPr>
          <p:cNvPr id="4" name="Slide Number Placeholder 3"/>
          <p:cNvSpPr>
            <a:spLocks noGrp="1"/>
          </p:cNvSpPr>
          <p:nvPr>
            <p:ph type="sldNum" sz="quarter" idx="10"/>
          </p:nvPr>
        </p:nvSpPr>
        <p:spPr/>
        <p:txBody>
          <a:bodyPr/>
          <a:lstStyle/>
          <a:p>
            <a:fld id="{C7FA689C-7A94-4775-AB50-7BA2C61A5391}" type="slidenum">
              <a:rPr lang="en-US" smtClean="0"/>
              <a:pPr/>
              <a:t>32</a:t>
            </a:fld>
            <a:endParaRPr lang="en-US" dirty="0"/>
          </a:p>
        </p:txBody>
      </p:sp>
    </p:spTree>
    <p:extLst>
      <p:ext uri="{BB962C8B-B14F-4D97-AF65-F5344CB8AC3E}">
        <p14:creationId xmlns:p14="http://schemas.microsoft.com/office/powerpoint/2010/main" val="30685440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33</a:t>
            </a:fld>
            <a:endParaRPr lang="en-US" dirty="0"/>
          </a:p>
        </p:txBody>
      </p:sp>
    </p:spTree>
    <p:extLst>
      <p:ext uri="{BB962C8B-B14F-4D97-AF65-F5344CB8AC3E}">
        <p14:creationId xmlns:p14="http://schemas.microsoft.com/office/powerpoint/2010/main" val="36782258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34</a:t>
            </a:fld>
            <a:endParaRPr lang="en-US" dirty="0"/>
          </a:p>
        </p:txBody>
      </p:sp>
    </p:spTree>
    <p:extLst>
      <p:ext uri="{BB962C8B-B14F-4D97-AF65-F5344CB8AC3E}">
        <p14:creationId xmlns:p14="http://schemas.microsoft.com/office/powerpoint/2010/main" val="23346591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dirty="0"/>
              <a:t>Attribute 1: (qualitative) </a:t>
            </a:r>
            <a:br>
              <a:rPr lang="en-US" dirty="0"/>
            </a:br>
            <a:r>
              <a:rPr lang="en-US" dirty="0"/>
              <a:t>Status of existing checking account </a:t>
            </a:r>
            <a:br>
              <a:rPr lang="en-US" dirty="0"/>
            </a:br>
            <a:r>
              <a:rPr lang="en-US" dirty="0"/>
              <a:t>A11 : ... &lt; 0 DM </a:t>
            </a:r>
            <a:br>
              <a:rPr lang="en-US" dirty="0"/>
            </a:br>
            <a:r>
              <a:rPr lang="en-US" dirty="0"/>
              <a:t>A12 : 0 &lt;= ... &lt; 200 DM </a:t>
            </a:r>
            <a:br>
              <a:rPr lang="en-US" dirty="0"/>
            </a:br>
            <a:r>
              <a:rPr lang="en-US" dirty="0"/>
              <a:t>A13 : ... &gt;= 200 DM / salary assignments for at least 1 year </a:t>
            </a:r>
            <a:br>
              <a:rPr lang="en-US" dirty="0"/>
            </a:br>
            <a:r>
              <a:rPr lang="en-US" dirty="0"/>
              <a:t>A14 : no checking account </a:t>
            </a:r>
            <a:br>
              <a:rPr lang="en-US" dirty="0"/>
            </a:br>
            <a:br>
              <a:rPr lang="en-US" dirty="0"/>
            </a:br>
            <a:r>
              <a:rPr lang="en-US" dirty="0"/>
              <a:t>Attribute 2: (numerical) </a:t>
            </a:r>
            <a:br>
              <a:rPr lang="en-US" dirty="0"/>
            </a:br>
            <a:r>
              <a:rPr lang="en-US" dirty="0"/>
              <a:t>Duration in month </a:t>
            </a:r>
            <a:br>
              <a:rPr lang="en-US" dirty="0"/>
            </a:br>
            <a:br>
              <a:rPr lang="en-US" dirty="0"/>
            </a:br>
            <a:r>
              <a:rPr lang="en-US" dirty="0"/>
              <a:t>Attribute 3: (qualitative) </a:t>
            </a:r>
            <a:br>
              <a:rPr lang="en-US" dirty="0"/>
            </a:br>
            <a:r>
              <a:rPr lang="en-US" dirty="0"/>
              <a:t>Credit history </a:t>
            </a:r>
            <a:br>
              <a:rPr lang="en-US" dirty="0"/>
            </a:br>
            <a:r>
              <a:rPr lang="en-US" dirty="0"/>
              <a:t>A30 : no credits taken/ all credits paid back duly </a:t>
            </a:r>
            <a:br>
              <a:rPr lang="en-US" dirty="0"/>
            </a:br>
            <a:r>
              <a:rPr lang="en-US" dirty="0"/>
              <a:t>A31 : all credits at this bank paid back duly </a:t>
            </a:r>
            <a:br>
              <a:rPr lang="en-US" dirty="0"/>
            </a:br>
            <a:r>
              <a:rPr lang="en-US" dirty="0"/>
              <a:t>A32 : existing credits paid back duly till now </a:t>
            </a:r>
            <a:br>
              <a:rPr lang="en-US" dirty="0"/>
            </a:br>
            <a:r>
              <a:rPr lang="en-US" dirty="0"/>
              <a:t>A33 : delay in paying off in the past </a:t>
            </a:r>
            <a:br>
              <a:rPr lang="en-US" dirty="0"/>
            </a:br>
            <a:r>
              <a:rPr lang="en-US" dirty="0"/>
              <a:t>A34 : critical account/ other credits existing (not at this bank) </a:t>
            </a:r>
            <a:br>
              <a:rPr lang="en-US" dirty="0"/>
            </a:br>
            <a:br>
              <a:rPr lang="en-US" dirty="0"/>
            </a:br>
            <a:r>
              <a:rPr lang="en-US" dirty="0"/>
              <a:t>Attribute 4: (qualitative) </a:t>
            </a:r>
            <a:br>
              <a:rPr lang="en-US" dirty="0"/>
            </a:br>
            <a:r>
              <a:rPr lang="en-US" dirty="0"/>
              <a:t>Purpose </a:t>
            </a:r>
            <a:br>
              <a:rPr lang="en-US" dirty="0"/>
            </a:br>
            <a:r>
              <a:rPr lang="en-US" dirty="0"/>
              <a:t>A40 : car (new) </a:t>
            </a:r>
            <a:br>
              <a:rPr lang="en-US" dirty="0"/>
            </a:br>
            <a:r>
              <a:rPr lang="en-US" dirty="0"/>
              <a:t>A41 : car (used) </a:t>
            </a:r>
            <a:br>
              <a:rPr lang="en-US" dirty="0"/>
            </a:br>
            <a:r>
              <a:rPr lang="en-US" dirty="0"/>
              <a:t>A42 : furniture/equipment </a:t>
            </a:r>
            <a:br>
              <a:rPr lang="en-US" dirty="0"/>
            </a:br>
            <a:r>
              <a:rPr lang="en-US" dirty="0"/>
              <a:t>A43 : radio/television </a:t>
            </a:r>
            <a:br>
              <a:rPr lang="en-US" dirty="0"/>
            </a:br>
            <a:r>
              <a:rPr lang="en-US" dirty="0"/>
              <a:t>A44 : domestic appliances </a:t>
            </a:r>
            <a:br>
              <a:rPr lang="en-US" dirty="0"/>
            </a:br>
            <a:r>
              <a:rPr lang="en-US" dirty="0"/>
              <a:t>A45 : repairs </a:t>
            </a:r>
            <a:br>
              <a:rPr lang="en-US" dirty="0"/>
            </a:br>
            <a:r>
              <a:rPr lang="en-US" dirty="0"/>
              <a:t>A46 : education </a:t>
            </a:r>
            <a:br>
              <a:rPr lang="en-US" dirty="0"/>
            </a:br>
            <a:r>
              <a:rPr lang="en-US" dirty="0"/>
              <a:t>A47 : (vacation - does not exist?) </a:t>
            </a:r>
            <a:br>
              <a:rPr lang="en-US" dirty="0"/>
            </a:br>
            <a:r>
              <a:rPr lang="en-US" dirty="0"/>
              <a:t>A48 : retraining </a:t>
            </a:r>
            <a:br>
              <a:rPr lang="en-US" dirty="0"/>
            </a:br>
            <a:r>
              <a:rPr lang="en-US" dirty="0"/>
              <a:t>A49 : business </a:t>
            </a:r>
            <a:br>
              <a:rPr lang="en-US" dirty="0"/>
            </a:br>
            <a:r>
              <a:rPr lang="en-US" dirty="0"/>
              <a:t>A410 : others </a:t>
            </a:r>
            <a:br>
              <a:rPr lang="en-US" dirty="0"/>
            </a:br>
            <a:br>
              <a:rPr lang="en-US" dirty="0"/>
            </a:br>
            <a:r>
              <a:rPr lang="en-US" dirty="0"/>
              <a:t>Attribute 5: (numerical) </a:t>
            </a:r>
            <a:br>
              <a:rPr lang="en-US" dirty="0"/>
            </a:br>
            <a:r>
              <a:rPr lang="en-US" dirty="0"/>
              <a:t>Credit amount </a:t>
            </a:r>
            <a:br>
              <a:rPr lang="en-US" dirty="0"/>
            </a:br>
            <a:br>
              <a:rPr lang="en-US" dirty="0"/>
            </a:br>
            <a:r>
              <a:rPr lang="en-US" dirty="0" err="1"/>
              <a:t>Attibute</a:t>
            </a:r>
            <a:r>
              <a:rPr lang="en-US" dirty="0"/>
              <a:t> 6: (qualitative) </a:t>
            </a:r>
            <a:br>
              <a:rPr lang="en-US" dirty="0"/>
            </a:br>
            <a:r>
              <a:rPr lang="en-US" dirty="0"/>
              <a:t>Savings account/bonds </a:t>
            </a:r>
            <a:br>
              <a:rPr lang="en-US" dirty="0"/>
            </a:br>
            <a:r>
              <a:rPr lang="en-US" dirty="0"/>
              <a:t>A61 : ... &lt; 100 DM </a:t>
            </a:r>
            <a:br>
              <a:rPr lang="en-US" dirty="0"/>
            </a:br>
            <a:r>
              <a:rPr lang="en-US" dirty="0"/>
              <a:t>A62 : 100 &lt;= ... &lt; 500 DM </a:t>
            </a:r>
            <a:br>
              <a:rPr lang="en-US" dirty="0"/>
            </a:br>
            <a:r>
              <a:rPr lang="en-US" dirty="0"/>
              <a:t>A63 : 500 &lt;= ... &lt; 1000 DM </a:t>
            </a:r>
            <a:br>
              <a:rPr lang="en-US" dirty="0"/>
            </a:br>
            <a:r>
              <a:rPr lang="en-US" dirty="0"/>
              <a:t>A64 : .. &gt;= 1000 DM </a:t>
            </a:r>
            <a:br>
              <a:rPr lang="en-US" dirty="0"/>
            </a:br>
            <a:r>
              <a:rPr lang="en-US" dirty="0"/>
              <a:t>A65 : unknown/ no savings account </a:t>
            </a:r>
            <a:br>
              <a:rPr lang="en-US" dirty="0"/>
            </a:br>
            <a:br>
              <a:rPr lang="en-US" dirty="0"/>
            </a:br>
            <a:r>
              <a:rPr lang="en-US" dirty="0"/>
              <a:t>Attribute 7: (qualitative) </a:t>
            </a:r>
            <a:br>
              <a:rPr lang="en-US" dirty="0"/>
            </a:br>
            <a:r>
              <a:rPr lang="en-US" dirty="0"/>
              <a:t>Present employment since </a:t>
            </a:r>
            <a:br>
              <a:rPr lang="en-US" dirty="0"/>
            </a:br>
            <a:r>
              <a:rPr lang="en-US" dirty="0"/>
              <a:t>A71 : unemployed </a:t>
            </a:r>
            <a:br>
              <a:rPr lang="en-US" dirty="0"/>
            </a:br>
            <a:r>
              <a:rPr lang="en-US" dirty="0"/>
              <a:t>A72 : ... &lt; 1 year </a:t>
            </a:r>
            <a:br>
              <a:rPr lang="en-US" dirty="0"/>
            </a:br>
            <a:r>
              <a:rPr lang="en-US" dirty="0"/>
              <a:t>A73 : 1 &lt;= ... &lt; 4 years </a:t>
            </a:r>
            <a:br>
              <a:rPr lang="en-US" dirty="0"/>
            </a:br>
            <a:r>
              <a:rPr lang="en-US" dirty="0"/>
              <a:t>A74 : 4 &lt;= ... &lt; 7 years </a:t>
            </a:r>
            <a:br>
              <a:rPr lang="en-US" dirty="0"/>
            </a:br>
            <a:r>
              <a:rPr lang="en-US" dirty="0"/>
              <a:t>A75 : .. &gt;= 7 years </a:t>
            </a:r>
            <a:br>
              <a:rPr lang="en-US" dirty="0"/>
            </a:br>
            <a:br>
              <a:rPr lang="en-US" dirty="0"/>
            </a:br>
            <a:r>
              <a:rPr lang="en-US" dirty="0"/>
              <a:t>Attribute 8: (numerical) </a:t>
            </a:r>
            <a:br>
              <a:rPr lang="en-US" dirty="0"/>
            </a:br>
            <a:r>
              <a:rPr lang="en-US" dirty="0"/>
              <a:t>Installment rate in percentage of disposable income </a:t>
            </a:r>
            <a:br>
              <a:rPr lang="en-US" dirty="0"/>
            </a:br>
            <a:br>
              <a:rPr lang="en-US" dirty="0"/>
            </a:br>
            <a:r>
              <a:rPr lang="en-US" dirty="0"/>
              <a:t>Attribute 9: (qualitative) </a:t>
            </a:r>
            <a:br>
              <a:rPr lang="en-US" dirty="0"/>
            </a:br>
            <a:r>
              <a:rPr lang="en-US" dirty="0"/>
              <a:t>Personal status and sex </a:t>
            </a:r>
            <a:br>
              <a:rPr lang="en-US" dirty="0"/>
            </a:br>
            <a:r>
              <a:rPr lang="en-US" dirty="0"/>
              <a:t>A91 : male : divorced/separated </a:t>
            </a:r>
            <a:br>
              <a:rPr lang="en-US" dirty="0"/>
            </a:br>
            <a:r>
              <a:rPr lang="en-US" dirty="0"/>
              <a:t>A92 : female : divorced/separated/married </a:t>
            </a:r>
            <a:br>
              <a:rPr lang="en-US" dirty="0"/>
            </a:br>
            <a:r>
              <a:rPr lang="en-US" dirty="0"/>
              <a:t>A93 : male : single </a:t>
            </a:r>
            <a:br>
              <a:rPr lang="en-US" dirty="0"/>
            </a:br>
            <a:r>
              <a:rPr lang="en-US" dirty="0"/>
              <a:t>A94 : male : married/widowed </a:t>
            </a:r>
            <a:br>
              <a:rPr lang="en-US" dirty="0"/>
            </a:br>
            <a:r>
              <a:rPr lang="en-US" dirty="0"/>
              <a:t>A95 : female : single </a:t>
            </a:r>
            <a:br>
              <a:rPr lang="en-US" dirty="0"/>
            </a:br>
            <a:br>
              <a:rPr lang="en-US" dirty="0"/>
            </a:br>
            <a:r>
              <a:rPr lang="en-US" dirty="0"/>
              <a:t>Attribute 10: (qualitative) </a:t>
            </a:r>
            <a:br>
              <a:rPr lang="en-US" dirty="0"/>
            </a:br>
            <a:r>
              <a:rPr lang="en-US" dirty="0"/>
              <a:t>Other debtors / guarantors </a:t>
            </a:r>
            <a:br>
              <a:rPr lang="en-US" dirty="0"/>
            </a:br>
            <a:r>
              <a:rPr lang="en-US" dirty="0"/>
              <a:t>A101 : none </a:t>
            </a:r>
            <a:br>
              <a:rPr lang="en-US" dirty="0"/>
            </a:br>
            <a:r>
              <a:rPr lang="en-US" dirty="0"/>
              <a:t>A102 : co-applicant </a:t>
            </a:r>
            <a:br>
              <a:rPr lang="en-US" dirty="0"/>
            </a:br>
            <a:r>
              <a:rPr lang="en-US" dirty="0"/>
              <a:t>A103 : guarantor </a:t>
            </a:r>
            <a:br>
              <a:rPr lang="en-US" dirty="0"/>
            </a:br>
            <a:br>
              <a:rPr lang="en-US" dirty="0"/>
            </a:br>
            <a:r>
              <a:rPr lang="en-US" dirty="0"/>
              <a:t>Attribute 11: (numerical) </a:t>
            </a:r>
            <a:br>
              <a:rPr lang="en-US" dirty="0"/>
            </a:br>
            <a:r>
              <a:rPr lang="en-US" dirty="0"/>
              <a:t>Present residence since </a:t>
            </a:r>
            <a:br>
              <a:rPr lang="en-US" dirty="0"/>
            </a:br>
            <a:br>
              <a:rPr lang="en-US" dirty="0"/>
            </a:br>
            <a:r>
              <a:rPr lang="en-US" dirty="0"/>
              <a:t>Attribute 12: (qualitative) </a:t>
            </a:r>
            <a:br>
              <a:rPr lang="en-US" dirty="0"/>
            </a:br>
            <a:r>
              <a:rPr lang="en-US" dirty="0"/>
              <a:t>Property </a:t>
            </a:r>
            <a:br>
              <a:rPr lang="en-US" dirty="0"/>
            </a:br>
            <a:r>
              <a:rPr lang="en-US" dirty="0"/>
              <a:t>A121 : real estate </a:t>
            </a:r>
            <a:br>
              <a:rPr lang="en-US" dirty="0"/>
            </a:br>
            <a:r>
              <a:rPr lang="en-US" dirty="0"/>
              <a:t>A122 : if not A121 : building society savings agreement/ life insurance </a:t>
            </a:r>
            <a:br>
              <a:rPr lang="en-US" dirty="0"/>
            </a:br>
            <a:r>
              <a:rPr lang="en-US" dirty="0"/>
              <a:t>A123 : if not A121/A122 : car or other, not in attribute 6 </a:t>
            </a:r>
            <a:br>
              <a:rPr lang="en-US" dirty="0"/>
            </a:br>
            <a:r>
              <a:rPr lang="en-US" dirty="0"/>
              <a:t>A124 : unknown / no property </a:t>
            </a:r>
            <a:br>
              <a:rPr lang="en-US" dirty="0"/>
            </a:br>
            <a:br>
              <a:rPr lang="en-US" dirty="0"/>
            </a:br>
            <a:r>
              <a:rPr lang="en-US" dirty="0"/>
              <a:t>Attribute 13: (numerical) </a:t>
            </a:r>
            <a:br>
              <a:rPr lang="en-US" dirty="0"/>
            </a:br>
            <a:r>
              <a:rPr lang="en-US" dirty="0"/>
              <a:t>Age in years </a:t>
            </a:r>
            <a:br>
              <a:rPr lang="en-US" dirty="0"/>
            </a:br>
            <a:br>
              <a:rPr lang="en-US" dirty="0"/>
            </a:br>
            <a:r>
              <a:rPr lang="en-US" dirty="0"/>
              <a:t>Attribute 14: (qualitative) </a:t>
            </a:r>
            <a:br>
              <a:rPr lang="en-US" dirty="0"/>
            </a:br>
            <a:r>
              <a:rPr lang="en-US" dirty="0"/>
              <a:t>Other installment plans </a:t>
            </a:r>
            <a:br>
              <a:rPr lang="en-US" dirty="0"/>
            </a:br>
            <a:r>
              <a:rPr lang="en-US" dirty="0"/>
              <a:t>A141 : bank </a:t>
            </a:r>
            <a:br>
              <a:rPr lang="en-US" dirty="0"/>
            </a:br>
            <a:r>
              <a:rPr lang="en-US" dirty="0"/>
              <a:t>A142 : stores </a:t>
            </a:r>
            <a:br>
              <a:rPr lang="en-US" dirty="0"/>
            </a:br>
            <a:r>
              <a:rPr lang="en-US" dirty="0"/>
              <a:t>A143 : none </a:t>
            </a:r>
            <a:br>
              <a:rPr lang="en-US" dirty="0"/>
            </a:br>
            <a:br>
              <a:rPr lang="en-US" dirty="0"/>
            </a:br>
            <a:r>
              <a:rPr lang="en-US" dirty="0"/>
              <a:t>Attribute 15: (qualitative) </a:t>
            </a:r>
            <a:br>
              <a:rPr lang="en-US" dirty="0"/>
            </a:br>
            <a:r>
              <a:rPr lang="en-US" dirty="0"/>
              <a:t>Housing </a:t>
            </a:r>
            <a:br>
              <a:rPr lang="en-US" dirty="0"/>
            </a:br>
            <a:r>
              <a:rPr lang="en-US" dirty="0"/>
              <a:t>A151 : rent </a:t>
            </a:r>
            <a:br>
              <a:rPr lang="en-US" dirty="0"/>
            </a:br>
            <a:r>
              <a:rPr lang="en-US" dirty="0"/>
              <a:t>A152 : own </a:t>
            </a:r>
            <a:br>
              <a:rPr lang="en-US" dirty="0"/>
            </a:br>
            <a:r>
              <a:rPr lang="en-US" dirty="0"/>
              <a:t>A153 : for free </a:t>
            </a:r>
            <a:br>
              <a:rPr lang="en-US" dirty="0"/>
            </a:br>
            <a:br>
              <a:rPr lang="en-US" dirty="0"/>
            </a:br>
            <a:r>
              <a:rPr lang="en-US" dirty="0"/>
              <a:t>Attribute 16: (numerical) </a:t>
            </a:r>
            <a:br>
              <a:rPr lang="en-US" dirty="0"/>
            </a:br>
            <a:r>
              <a:rPr lang="en-US" dirty="0"/>
              <a:t>Number of existing credits at this bank </a:t>
            </a:r>
            <a:br>
              <a:rPr lang="en-US" dirty="0"/>
            </a:br>
            <a:br>
              <a:rPr lang="en-US" dirty="0"/>
            </a:br>
            <a:r>
              <a:rPr lang="en-US" dirty="0"/>
              <a:t>Attribute 17: (qualitative) </a:t>
            </a:r>
            <a:br>
              <a:rPr lang="en-US" dirty="0"/>
            </a:br>
            <a:r>
              <a:rPr lang="en-US" dirty="0"/>
              <a:t>Job </a:t>
            </a:r>
            <a:br>
              <a:rPr lang="en-US" dirty="0"/>
            </a:br>
            <a:r>
              <a:rPr lang="en-US" dirty="0"/>
              <a:t>A171 : unemployed/ unskilled - non-resident </a:t>
            </a:r>
            <a:br>
              <a:rPr lang="en-US" dirty="0"/>
            </a:br>
            <a:r>
              <a:rPr lang="en-US" dirty="0"/>
              <a:t>A172 : unskilled - resident </a:t>
            </a:r>
            <a:br>
              <a:rPr lang="en-US" dirty="0"/>
            </a:br>
            <a:r>
              <a:rPr lang="en-US" dirty="0"/>
              <a:t>A173 : skilled employee / official </a:t>
            </a:r>
            <a:br>
              <a:rPr lang="en-US" dirty="0"/>
            </a:br>
            <a:r>
              <a:rPr lang="en-US" dirty="0"/>
              <a:t>A174 : management/ self-employed/ </a:t>
            </a:r>
            <a:br>
              <a:rPr lang="en-US" dirty="0"/>
            </a:br>
            <a:r>
              <a:rPr lang="en-US" dirty="0"/>
              <a:t>highly qualified employee/ officer </a:t>
            </a:r>
            <a:br>
              <a:rPr lang="en-US" dirty="0"/>
            </a:br>
            <a:br>
              <a:rPr lang="en-US" dirty="0"/>
            </a:br>
            <a:r>
              <a:rPr lang="en-US" dirty="0"/>
              <a:t>Attribute 18: (numerical) </a:t>
            </a:r>
            <a:br>
              <a:rPr lang="en-US" dirty="0"/>
            </a:br>
            <a:r>
              <a:rPr lang="en-US" dirty="0"/>
              <a:t>Number of people being liable to provide maintenance for </a:t>
            </a:r>
            <a:br>
              <a:rPr lang="en-US" dirty="0"/>
            </a:br>
            <a:br>
              <a:rPr lang="en-US" dirty="0"/>
            </a:br>
            <a:r>
              <a:rPr lang="en-US" dirty="0"/>
              <a:t>Attribute 19: (qualitative) </a:t>
            </a:r>
            <a:br>
              <a:rPr lang="en-US" dirty="0"/>
            </a:br>
            <a:r>
              <a:rPr lang="en-US" dirty="0"/>
              <a:t>Telephone </a:t>
            </a:r>
            <a:br>
              <a:rPr lang="en-US" dirty="0"/>
            </a:br>
            <a:r>
              <a:rPr lang="en-US" dirty="0"/>
              <a:t>A191 : none </a:t>
            </a:r>
            <a:br>
              <a:rPr lang="en-US" dirty="0"/>
            </a:br>
            <a:r>
              <a:rPr lang="en-US" dirty="0"/>
              <a:t>A192 : yes, registered under the customers name </a:t>
            </a:r>
            <a:br>
              <a:rPr lang="en-US" dirty="0"/>
            </a:br>
            <a:br>
              <a:rPr lang="en-US" dirty="0"/>
            </a:br>
            <a:r>
              <a:rPr lang="en-US" dirty="0"/>
              <a:t>Attribute 20: (qualitative) </a:t>
            </a:r>
            <a:br>
              <a:rPr lang="en-US" dirty="0"/>
            </a:br>
            <a:r>
              <a:rPr lang="en-US" dirty="0"/>
              <a:t>foreign worker </a:t>
            </a:r>
            <a:br>
              <a:rPr lang="en-US" dirty="0"/>
            </a:br>
            <a:r>
              <a:rPr lang="en-US" dirty="0"/>
              <a:t>A201 : yes </a:t>
            </a:r>
            <a:br>
              <a:rPr lang="en-US" dirty="0"/>
            </a:br>
            <a:r>
              <a:rPr lang="en-US" dirty="0"/>
              <a:t>A202 : no </a:t>
            </a:r>
          </a:p>
        </p:txBody>
      </p:sp>
      <p:sp>
        <p:nvSpPr>
          <p:cNvPr id="4" name="Slide Number Placeholder 3"/>
          <p:cNvSpPr>
            <a:spLocks noGrp="1"/>
          </p:cNvSpPr>
          <p:nvPr>
            <p:ph type="sldNum" sz="quarter" idx="10"/>
          </p:nvPr>
        </p:nvSpPr>
        <p:spPr/>
        <p:txBody>
          <a:bodyPr/>
          <a:lstStyle/>
          <a:p>
            <a:fld id="{C7FA689C-7A94-4775-AB50-7BA2C61A5391}" type="slidenum">
              <a:rPr lang="en-US" smtClean="0"/>
              <a:pPr/>
              <a:t>35</a:t>
            </a:fld>
            <a:endParaRPr lang="en-US" dirty="0"/>
          </a:p>
        </p:txBody>
      </p:sp>
    </p:spTree>
    <p:extLst>
      <p:ext uri="{BB962C8B-B14F-4D97-AF65-F5344CB8AC3E}">
        <p14:creationId xmlns:p14="http://schemas.microsoft.com/office/powerpoint/2010/main" val="19987028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36</a:t>
            </a:fld>
            <a:endParaRPr lang="en-US" dirty="0"/>
          </a:p>
        </p:txBody>
      </p:sp>
    </p:spTree>
    <p:extLst>
      <p:ext uri="{BB962C8B-B14F-4D97-AF65-F5344CB8AC3E}">
        <p14:creationId xmlns:p14="http://schemas.microsoft.com/office/powerpoint/2010/main" val="23676869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37</a:t>
            </a:fld>
            <a:endParaRPr lang="en-US" dirty="0"/>
          </a:p>
        </p:txBody>
      </p:sp>
    </p:spTree>
    <p:extLst>
      <p:ext uri="{BB962C8B-B14F-4D97-AF65-F5344CB8AC3E}">
        <p14:creationId xmlns:p14="http://schemas.microsoft.com/office/powerpoint/2010/main" val="964522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dirty="0"/>
              <a:t>Attribute 1: (qualitative) </a:t>
            </a:r>
            <a:br>
              <a:rPr lang="en-US" dirty="0"/>
            </a:br>
            <a:r>
              <a:rPr lang="en-US" dirty="0"/>
              <a:t>Status of existing checking account </a:t>
            </a:r>
            <a:br>
              <a:rPr lang="en-US" dirty="0"/>
            </a:br>
            <a:r>
              <a:rPr lang="en-US" dirty="0"/>
              <a:t>A11 : ... &lt; 0 DM </a:t>
            </a:r>
            <a:br>
              <a:rPr lang="en-US" dirty="0"/>
            </a:br>
            <a:r>
              <a:rPr lang="en-US" dirty="0"/>
              <a:t>A12 : 0 &lt;= ... &lt; 200 DM </a:t>
            </a:r>
            <a:br>
              <a:rPr lang="en-US" dirty="0"/>
            </a:br>
            <a:r>
              <a:rPr lang="en-US" dirty="0"/>
              <a:t>A13 : ... &gt;= 200 DM / salary assignments for at least 1 year </a:t>
            </a:r>
            <a:br>
              <a:rPr lang="en-US" dirty="0"/>
            </a:br>
            <a:r>
              <a:rPr lang="en-US" dirty="0"/>
              <a:t>A14 : no checking account </a:t>
            </a:r>
            <a:br>
              <a:rPr lang="en-US" dirty="0"/>
            </a:br>
            <a:br>
              <a:rPr lang="en-US" dirty="0"/>
            </a:br>
            <a:r>
              <a:rPr lang="en-US" dirty="0"/>
              <a:t>Attribute 2: (numerical) </a:t>
            </a:r>
            <a:br>
              <a:rPr lang="en-US" dirty="0"/>
            </a:br>
            <a:r>
              <a:rPr lang="en-US" dirty="0"/>
              <a:t>Duration in month </a:t>
            </a:r>
            <a:br>
              <a:rPr lang="en-US" dirty="0"/>
            </a:br>
            <a:br>
              <a:rPr lang="en-US" dirty="0"/>
            </a:br>
            <a:r>
              <a:rPr lang="en-US" dirty="0"/>
              <a:t>Attribute 3: (qualitative) </a:t>
            </a:r>
            <a:br>
              <a:rPr lang="en-US" dirty="0"/>
            </a:br>
            <a:r>
              <a:rPr lang="en-US" dirty="0"/>
              <a:t>Credit history </a:t>
            </a:r>
            <a:br>
              <a:rPr lang="en-US" dirty="0"/>
            </a:br>
            <a:r>
              <a:rPr lang="en-US" dirty="0"/>
              <a:t>A30 : no credits taken/ all credits paid back duly </a:t>
            </a:r>
            <a:br>
              <a:rPr lang="en-US" dirty="0"/>
            </a:br>
            <a:r>
              <a:rPr lang="en-US" dirty="0"/>
              <a:t>A31 : all credits at this bank paid back duly </a:t>
            </a:r>
            <a:br>
              <a:rPr lang="en-US" dirty="0"/>
            </a:br>
            <a:r>
              <a:rPr lang="en-US" dirty="0"/>
              <a:t>A32 : existing credits paid back duly till now </a:t>
            </a:r>
            <a:br>
              <a:rPr lang="en-US" dirty="0"/>
            </a:br>
            <a:r>
              <a:rPr lang="en-US" dirty="0"/>
              <a:t>A33 : delay in paying off in the past </a:t>
            </a:r>
            <a:br>
              <a:rPr lang="en-US" dirty="0"/>
            </a:br>
            <a:r>
              <a:rPr lang="en-US" dirty="0"/>
              <a:t>A34 : critical account/ other credits existing (not at this bank) </a:t>
            </a:r>
            <a:br>
              <a:rPr lang="en-US" dirty="0"/>
            </a:br>
            <a:br>
              <a:rPr lang="en-US" dirty="0"/>
            </a:br>
            <a:r>
              <a:rPr lang="en-US" dirty="0"/>
              <a:t>Attribute 4: (qualitative) </a:t>
            </a:r>
            <a:br>
              <a:rPr lang="en-US" dirty="0"/>
            </a:br>
            <a:r>
              <a:rPr lang="en-US" dirty="0"/>
              <a:t>Purpose </a:t>
            </a:r>
            <a:br>
              <a:rPr lang="en-US" dirty="0"/>
            </a:br>
            <a:r>
              <a:rPr lang="en-US" dirty="0"/>
              <a:t>A40 : car (new) </a:t>
            </a:r>
            <a:br>
              <a:rPr lang="en-US" dirty="0"/>
            </a:br>
            <a:r>
              <a:rPr lang="en-US" dirty="0"/>
              <a:t>A41 : car (used) </a:t>
            </a:r>
            <a:br>
              <a:rPr lang="en-US" dirty="0"/>
            </a:br>
            <a:r>
              <a:rPr lang="en-US" dirty="0"/>
              <a:t>A42 : furniture/equipment </a:t>
            </a:r>
            <a:br>
              <a:rPr lang="en-US" dirty="0"/>
            </a:br>
            <a:r>
              <a:rPr lang="en-US" dirty="0"/>
              <a:t>A43 : radio/television </a:t>
            </a:r>
            <a:br>
              <a:rPr lang="en-US" dirty="0"/>
            </a:br>
            <a:r>
              <a:rPr lang="en-US" dirty="0"/>
              <a:t>A44 : domestic appliances </a:t>
            </a:r>
            <a:br>
              <a:rPr lang="en-US" dirty="0"/>
            </a:br>
            <a:r>
              <a:rPr lang="en-US" dirty="0"/>
              <a:t>A45 : repairs </a:t>
            </a:r>
            <a:br>
              <a:rPr lang="en-US" dirty="0"/>
            </a:br>
            <a:r>
              <a:rPr lang="en-US" dirty="0"/>
              <a:t>A46 : education </a:t>
            </a:r>
            <a:br>
              <a:rPr lang="en-US" dirty="0"/>
            </a:br>
            <a:r>
              <a:rPr lang="en-US" dirty="0"/>
              <a:t>A47 : (vacation - does not exist?) </a:t>
            </a:r>
            <a:br>
              <a:rPr lang="en-US" dirty="0"/>
            </a:br>
            <a:r>
              <a:rPr lang="en-US" dirty="0"/>
              <a:t>A48 : retraining </a:t>
            </a:r>
            <a:br>
              <a:rPr lang="en-US" dirty="0"/>
            </a:br>
            <a:r>
              <a:rPr lang="en-US" dirty="0"/>
              <a:t>A49 : business </a:t>
            </a:r>
            <a:br>
              <a:rPr lang="en-US" dirty="0"/>
            </a:br>
            <a:r>
              <a:rPr lang="en-US" dirty="0"/>
              <a:t>A410 : others </a:t>
            </a:r>
            <a:br>
              <a:rPr lang="en-US" dirty="0"/>
            </a:br>
            <a:br>
              <a:rPr lang="en-US" dirty="0"/>
            </a:br>
            <a:r>
              <a:rPr lang="en-US" dirty="0"/>
              <a:t>Attribute 5: (numerical) </a:t>
            </a:r>
            <a:br>
              <a:rPr lang="en-US" dirty="0"/>
            </a:br>
            <a:r>
              <a:rPr lang="en-US" dirty="0"/>
              <a:t>Credit amount </a:t>
            </a:r>
            <a:br>
              <a:rPr lang="en-US" dirty="0"/>
            </a:br>
            <a:br>
              <a:rPr lang="en-US" dirty="0"/>
            </a:br>
            <a:r>
              <a:rPr lang="en-US" dirty="0" err="1"/>
              <a:t>Attibute</a:t>
            </a:r>
            <a:r>
              <a:rPr lang="en-US" dirty="0"/>
              <a:t> 6: (qualitative) </a:t>
            </a:r>
            <a:br>
              <a:rPr lang="en-US" dirty="0"/>
            </a:br>
            <a:r>
              <a:rPr lang="en-US" dirty="0"/>
              <a:t>Savings account/bonds </a:t>
            </a:r>
            <a:br>
              <a:rPr lang="en-US" dirty="0"/>
            </a:br>
            <a:r>
              <a:rPr lang="en-US" dirty="0"/>
              <a:t>A61 : ... &lt; 100 DM </a:t>
            </a:r>
            <a:br>
              <a:rPr lang="en-US" dirty="0"/>
            </a:br>
            <a:r>
              <a:rPr lang="en-US" dirty="0"/>
              <a:t>A62 : 100 &lt;= ... &lt; 500 DM </a:t>
            </a:r>
            <a:br>
              <a:rPr lang="en-US" dirty="0"/>
            </a:br>
            <a:r>
              <a:rPr lang="en-US" dirty="0"/>
              <a:t>A63 : 500 &lt;= ... &lt; 1000 DM </a:t>
            </a:r>
            <a:br>
              <a:rPr lang="en-US" dirty="0"/>
            </a:br>
            <a:r>
              <a:rPr lang="en-US" dirty="0"/>
              <a:t>A64 : .. &gt;= 1000 DM </a:t>
            </a:r>
            <a:br>
              <a:rPr lang="en-US" dirty="0"/>
            </a:br>
            <a:r>
              <a:rPr lang="en-US" dirty="0"/>
              <a:t>A65 : unknown/ no savings account </a:t>
            </a:r>
            <a:br>
              <a:rPr lang="en-US" dirty="0"/>
            </a:br>
            <a:br>
              <a:rPr lang="en-US" dirty="0"/>
            </a:br>
            <a:r>
              <a:rPr lang="en-US" dirty="0"/>
              <a:t>Attribute 7: (qualitative) </a:t>
            </a:r>
            <a:br>
              <a:rPr lang="en-US" dirty="0"/>
            </a:br>
            <a:r>
              <a:rPr lang="en-US" dirty="0"/>
              <a:t>Present employment since </a:t>
            </a:r>
            <a:br>
              <a:rPr lang="en-US" dirty="0"/>
            </a:br>
            <a:r>
              <a:rPr lang="en-US" dirty="0"/>
              <a:t>A71 : unemployed </a:t>
            </a:r>
            <a:br>
              <a:rPr lang="en-US" dirty="0"/>
            </a:br>
            <a:r>
              <a:rPr lang="en-US" dirty="0"/>
              <a:t>A72 : ... &lt; 1 year </a:t>
            </a:r>
            <a:br>
              <a:rPr lang="en-US" dirty="0"/>
            </a:br>
            <a:r>
              <a:rPr lang="en-US" dirty="0"/>
              <a:t>A73 : 1 &lt;= ... &lt; 4 years </a:t>
            </a:r>
            <a:br>
              <a:rPr lang="en-US" dirty="0"/>
            </a:br>
            <a:r>
              <a:rPr lang="en-US" dirty="0"/>
              <a:t>A74 : 4 &lt;= ... &lt; 7 years </a:t>
            </a:r>
            <a:br>
              <a:rPr lang="en-US" dirty="0"/>
            </a:br>
            <a:r>
              <a:rPr lang="en-US" dirty="0"/>
              <a:t>A75 : .. &gt;= 7 years </a:t>
            </a:r>
            <a:br>
              <a:rPr lang="en-US" dirty="0"/>
            </a:br>
            <a:br>
              <a:rPr lang="en-US" dirty="0"/>
            </a:br>
            <a:r>
              <a:rPr lang="en-US" dirty="0"/>
              <a:t>Attribute 8: (numerical) </a:t>
            </a:r>
            <a:br>
              <a:rPr lang="en-US" dirty="0"/>
            </a:br>
            <a:r>
              <a:rPr lang="en-US" dirty="0"/>
              <a:t>Installment rate in percentage of disposable income </a:t>
            </a:r>
            <a:br>
              <a:rPr lang="en-US" dirty="0"/>
            </a:br>
            <a:br>
              <a:rPr lang="en-US" dirty="0"/>
            </a:br>
            <a:r>
              <a:rPr lang="en-US" dirty="0"/>
              <a:t>Attribute 9: (qualitative) </a:t>
            </a:r>
            <a:br>
              <a:rPr lang="en-US" dirty="0"/>
            </a:br>
            <a:r>
              <a:rPr lang="en-US" dirty="0"/>
              <a:t>Personal status and sex </a:t>
            </a:r>
            <a:br>
              <a:rPr lang="en-US" dirty="0"/>
            </a:br>
            <a:r>
              <a:rPr lang="en-US" dirty="0"/>
              <a:t>A91 : male : divorced/separated </a:t>
            </a:r>
            <a:br>
              <a:rPr lang="en-US" dirty="0"/>
            </a:br>
            <a:r>
              <a:rPr lang="en-US" dirty="0"/>
              <a:t>A92 : female : divorced/separated/married </a:t>
            </a:r>
            <a:br>
              <a:rPr lang="en-US" dirty="0"/>
            </a:br>
            <a:r>
              <a:rPr lang="en-US" dirty="0"/>
              <a:t>A93 : male : single </a:t>
            </a:r>
            <a:br>
              <a:rPr lang="en-US" dirty="0"/>
            </a:br>
            <a:r>
              <a:rPr lang="en-US" dirty="0"/>
              <a:t>A94 : male : married/widowed </a:t>
            </a:r>
            <a:br>
              <a:rPr lang="en-US" dirty="0"/>
            </a:br>
            <a:r>
              <a:rPr lang="en-US" dirty="0"/>
              <a:t>A95 : female : single </a:t>
            </a:r>
            <a:br>
              <a:rPr lang="en-US" dirty="0"/>
            </a:br>
            <a:br>
              <a:rPr lang="en-US" dirty="0"/>
            </a:br>
            <a:r>
              <a:rPr lang="en-US" dirty="0"/>
              <a:t>Attribute 10: (qualitative) </a:t>
            </a:r>
            <a:br>
              <a:rPr lang="en-US" dirty="0"/>
            </a:br>
            <a:r>
              <a:rPr lang="en-US" dirty="0"/>
              <a:t>Other debtors / guarantors </a:t>
            </a:r>
            <a:br>
              <a:rPr lang="en-US" dirty="0"/>
            </a:br>
            <a:r>
              <a:rPr lang="en-US" dirty="0"/>
              <a:t>A101 : none </a:t>
            </a:r>
            <a:br>
              <a:rPr lang="en-US" dirty="0"/>
            </a:br>
            <a:r>
              <a:rPr lang="en-US" dirty="0"/>
              <a:t>A102 : co-applicant </a:t>
            </a:r>
            <a:br>
              <a:rPr lang="en-US" dirty="0"/>
            </a:br>
            <a:r>
              <a:rPr lang="en-US" dirty="0"/>
              <a:t>A103 : guarantor </a:t>
            </a:r>
            <a:br>
              <a:rPr lang="en-US" dirty="0"/>
            </a:br>
            <a:br>
              <a:rPr lang="en-US" dirty="0"/>
            </a:br>
            <a:r>
              <a:rPr lang="en-US" dirty="0"/>
              <a:t>Attribute 11: (numerical) </a:t>
            </a:r>
            <a:br>
              <a:rPr lang="en-US" dirty="0"/>
            </a:br>
            <a:r>
              <a:rPr lang="en-US" dirty="0"/>
              <a:t>Present residence since </a:t>
            </a:r>
            <a:br>
              <a:rPr lang="en-US" dirty="0"/>
            </a:br>
            <a:br>
              <a:rPr lang="en-US" dirty="0"/>
            </a:br>
            <a:r>
              <a:rPr lang="en-US" dirty="0"/>
              <a:t>Attribute 12: (qualitative) </a:t>
            </a:r>
            <a:br>
              <a:rPr lang="en-US" dirty="0"/>
            </a:br>
            <a:r>
              <a:rPr lang="en-US" dirty="0"/>
              <a:t>Property </a:t>
            </a:r>
            <a:br>
              <a:rPr lang="en-US" dirty="0"/>
            </a:br>
            <a:r>
              <a:rPr lang="en-US" dirty="0"/>
              <a:t>A121 : real estate </a:t>
            </a:r>
            <a:br>
              <a:rPr lang="en-US" dirty="0"/>
            </a:br>
            <a:r>
              <a:rPr lang="en-US" dirty="0"/>
              <a:t>A122 : if not A121 : building society savings agreement/ life insurance </a:t>
            </a:r>
            <a:br>
              <a:rPr lang="en-US" dirty="0"/>
            </a:br>
            <a:r>
              <a:rPr lang="en-US" dirty="0"/>
              <a:t>A123 : if not A121/A122 : car or other, not in attribute 6 </a:t>
            </a:r>
            <a:br>
              <a:rPr lang="en-US" dirty="0"/>
            </a:br>
            <a:r>
              <a:rPr lang="en-US" dirty="0"/>
              <a:t>A124 : unknown / no property </a:t>
            </a:r>
            <a:br>
              <a:rPr lang="en-US" dirty="0"/>
            </a:br>
            <a:br>
              <a:rPr lang="en-US" dirty="0"/>
            </a:br>
            <a:r>
              <a:rPr lang="en-US" dirty="0"/>
              <a:t>Attribute 13: (numerical) </a:t>
            </a:r>
            <a:br>
              <a:rPr lang="en-US" dirty="0"/>
            </a:br>
            <a:r>
              <a:rPr lang="en-US" dirty="0"/>
              <a:t>Age in years </a:t>
            </a:r>
            <a:br>
              <a:rPr lang="en-US" dirty="0"/>
            </a:br>
            <a:br>
              <a:rPr lang="en-US" dirty="0"/>
            </a:br>
            <a:r>
              <a:rPr lang="en-US" dirty="0"/>
              <a:t>Attribute 14: (qualitative) </a:t>
            </a:r>
            <a:br>
              <a:rPr lang="en-US" dirty="0"/>
            </a:br>
            <a:r>
              <a:rPr lang="en-US" dirty="0"/>
              <a:t>Other installment plans </a:t>
            </a:r>
            <a:br>
              <a:rPr lang="en-US" dirty="0"/>
            </a:br>
            <a:r>
              <a:rPr lang="en-US" dirty="0"/>
              <a:t>A141 : bank </a:t>
            </a:r>
            <a:br>
              <a:rPr lang="en-US" dirty="0"/>
            </a:br>
            <a:r>
              <a:rPr lang="en-US" dirty="0"/>
              <a:t>A142 : stores </a:t>
            </a:r>
            <a:br>
              <a:rPr lang="en-US" dirty="0"/>
            </a:br>
            <a:r>
              <a:rPr lang="en-US" dirty="0"/>
              <a:t>A143 : none </a:t>
            </a:r>
            <a:br>
              <a:rPr lang="en-US" dirty="0"/>
            </a:br>
            <a:br>
              <a:rPr lang="en-US" dirty="0"/>
            </a:br>
            <a:r>
              <a:rPr lang="en-US" dirty="0"/>
              <a:t>Attribute 15: (qualitative) </a:t>
            </a:r>
            <a:br>
              <a:rPr lang="en-US" dirty="0"/>
            </a:br>
            <a:r>
              <a:rPr lang="en-US" dirty="0"/>
              <a:t>Housing </a:t>
            </a:r>
            <a:br>
              <a:rPr lang="en-US" dirty="0"/>
            </a:br>
            <a:r>
              <a:rPr lang="en-US" dirty="0"/>
              <a:t>A151 : rent </a:t>
            </a:r>
            <a:br>
              <a:rPr lang="en-US" dirty="0"/>
            </a:br>
            <a:r>
              <a:rPr lang="en-US" dirty="0"/>
              <a:t>A152 : own </a:t>
            </a:r>
            <a:br>
              <a:rPr lang="en-US" dirty="0"/>
            </a:br>
            <a:r>
              <a:rPr lang="en-US" dirty="0"/>
              <a:t>A153 : for free </a:t>
            </a:r>
            <a:br>
              <a:rPr lang="en-US" dirty="0"/>
            </a:br>
            <a:br>
              <a:rPr lang="en-US" dirty="0"/>
            </a:br>
            <a:r>
              <a:rPr lang="en-US" dirty="0"/>
              <a:t>Attribute 16: (numerical) </a:t>
            </a:r>
            <a:br>
              <a:rPr lang="en-US" dirty="0"/>
            </a:br>
            <a:r>
              <a:rPr lang="en-US" dirty="0"/>
              <a:t>Number of existing credits at this bank </a:t>
            </a:r>
            <a:br>
              <a:rPr lang="en-US" dirty="0"/>
            </a:br>
            <a:br>
              <a:rPr lang="en-US" dirty="0"/>
            </a:br>
            <a:r>
              <a:rPr lang="en-US" dirty="0"/>
              <a:t>Attribute 17: (qualitative) </a:t>
            </a:r>
            <a:br>
              <a:rPr lang="en-US" dirty="0"/>
            </a:br>
            <a:r>
              <a:rPr lang="en-US" dirty="0"/>
              <a:t>Job </a:t>
            </a:r>
            <a:br>
              <a:rPr lang="en-US" dirty="0"/>
            </a:br>
            <a:r>
              <a:rPr lang="en-US" dirty="0"/>
              <a:t>A171 : unemployed/ unskilled - non-resident </a:t>
            </a:r>
            <a:br>
              <a:rPr lang="en-US" dirty="0"/>
            </a:br>
            <a:r>
              <a:rPr lang="en-US" dirty="0"/>
              <a:t>A172 : unskilled - resident </a:t>
            </a:r>
            <a:br>
              <a:rPr lang="en-US" dirty="0"/>
            </a:br>
            <a:r>
              <a:rPr lang="en-US" dirty="0"/>
              <a:t>A173 : skilled employee / official </a:t>
            </a:r>
            <a:br>
              <a:rPr lang="en-US" dirty="0"/>
            </a:br>
            <a:r>
              <a:rPr lang="en-US" dirty="0"/>
              <a:t>A174 : management/ self-employed/ </a:t>
            </a:r>
            <a:br>
              <a:rPr lang="en-US" dirty="0"/>
            </a:br>
            <a:r>
              <a:rPr lang="en-US" dirty="0"/>
              <a:t>highly qualified employee/ officer </a:t>
            </a:r>
            <a:br>
              <a:rPr lang="en-US" dirty="0"/>
            </a:br>
            <a:br>
              <a:rPr lang="en-US" dirty="0"/>
            </a:br>
            <a:r>
              <a:rPr lang="en-US" dirty="0"/>
              <a:t>Attribute 18: (numerical) </a:t>
            </a:r>
            <a:br>
              <a:rPr lang="en-US" dirty="0"/>
            </a:br>
            <a:r>
              <a:rPr lang="en-US" dirty="0"/>
              <a:t>Number of people being liable to provide maintenance for </a:t>
            </a:r>
            <a:br>
              <a:rPr lang="en-US" dirty="0"/>
            </a:br>
            <a:br>
              <a:rPr lang="en-US" dirty="0"/>
            </a:br>
            <a:r>
              <a:rPr lang="en-US" dirty="0"/>
              <a:t>Attribute 19: (qualitative) </a:t>
            </a:r>
            <a:br>
              <a:rPr lang="en-US" dirty="0"/>
            </a:br>
            <a:r>
              <a:rPr lang="en-US" dirty="0"/>
              <a:t>Telephone </a:t>
            </a:r>
            <a:br>
              <a:rPr lang="en-US" dirty="0"/>
            </a:br>
            <a:r>
              <a:rPr lang="en-US" dirty="0"/>
              <a:t>A191 : none </a:t>
            </a:r>
            <a:br>
              <a:rPr lang="en-US" dirty="0"/>
            </a:br>
            <a:r>
              <a:rPr lang="en-US" dirty="0"/>
              <a:t>A192 : yes, registered under the customers name </a:t>
            </a:r>
            <a:br>
              <a:rPr lang="en-US" dirty="0"/>
            </a:br>
            <a:br>
              <a:rPr lang="en-US" dirty="0"/>
            </a:br>
            <a:r>
              <a:rPr lang="en-US" dirty="0"/>
              <a:t>Attribute 20: (qualitative) </a:t>
            </a:r>
            <a:br>
              <a:rPr lang="en-US" dirty="0"/>
            </a:br>
            <a:r>
              <a:rPr lang="en-US" dirty="0"/>
              <a:t>foreign worker </a:t>
            </a:r>
            <a:br>
              <a:rPr lang="en-US" dirty="0"/>
            </a:br>
            <a:r>
              <a:rPr lang="en-US" dirty="0"/>
              <a:t>A201 : yes </a:t>
            </a:r>
            <a:br>
              <a:rPr lang="en-US" dirty="0"/>
            </a:br>
            <a:r>
              <a:rPr lang="en-US" dirty="0"/>
              <a:t>A202 : no </a:t>
            </a:r>
          </a:p>
        </p:txBody>
      </p:sp>
      <p:sp>
        <p:nvSpPr>
          <p:cNvPr id="4" name="Slide Number Placeholder 3"/>
          <p:cNvSpPr>
            <a:spLocks noGrp="1"/>
          </p:cNvSpPr>
          <p:nvPr>
            <p:ph type="sldNum" sz="quarter" idx="10"/>
          </p:nvPr>
        </p:nvSpPr>
        <p:spPr/>
        <p:txBody>
          <a:bodyPr/>
          <a:lstStyle/>
          <a:p>
            <a:fld id="{C7FA689C-7A94-4775-AB50-7BA2C61A5391}" type="slidenum">
              <a:rPr lang="en-US" smtClean="0"/>
              <a:pPr/>
              <a:t>38</a:t>
            </a:fld>
            <a:endParaRPr lang="en-US" dirty="0"/>
          </a:p>
        </p:txBody>
      </p:sp>
    </p:spTree>
    <p:extLst>
      <p:ext uri="{BB962C8B-B14F-4D97-AF65-F5344CB8AC3E}">
        <p14:creationId xmlns:p14="http://schemas.microsoft.com/office/powerpoint/2010/main" val="41104119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39</a:t>
            </a:fld>
            <a:endParaRPr lang="en-US" dirty="0"/>
          </a:p>
        </p:txBody>
      </p:sp>
    </p:spTree>
    <p:extLst>
      <p:ext uri="{BB962C8B-B14F-4D97-AF65-F5344CB8AC3E}">
        <p14:creationId xmlns:p14="http://schemas.microsoft.com/office/powerpoint/2010/main" val="2831328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9</a:t>
            </a:fld>
            <a:endParaRPr lang="en-US" dirty="0"/>
          </a:p>
        </p:txBody>
      </p:sp>
    </p:spTree>
    <p:extLst>
      <p:ext uri="{BB962C8B-B14F-4D97-AF65-F5344CB8AC3E}">
        <p14:creationId xmlns:p14="http://schemas.microsoft.com/office/powerpoint/2010/main" val="1520199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10</a:t>
            </a:fld>
            <a:endParaRPr lang="en-US" dirty="0"/>
          </a:p>
        </p:txBody>
      </p:sp>
    </p:spTree>
    <p:extLst>
      <p:ext uri="{BB962C8B-B14F-4D97-AF65-F5344CB8AC3E}">
        <p14:creationId xmlns:p14="http://schemas.microsoft.com/office/powerpoint/2010/main" val="2825018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13</a:t>
            </a:fld>
            <a:endParaRPr lang="en-US" dirty="0"/>
          </a:p>
        </p:txBody>
      </p:sp>
    </p:spTree>
    <p:extLst>
      <p:ext uri="{BB962C8B-B14F-4D97-AF65-F5344CB8AC3E}">
        <p14:creationId xmlns:p14="http://schemas.microsoft.com/office/powerpoint/2010/main" val="1468456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14</a:t>
            </a:fld>
            <a:endParaRPr lang="en-US" dirty="0"/>
          </a:p>
        </p:txBody>
      </p:sp>
    </p:spTree>
    <p:extLst>
      <p:ext uri="{BB962C8B-B14F-4D97-AF65-F5344CB8AC3E}">
        <p14:creationId xmlns:p14="http://schemas.microsoft.com/office/powerpoint/2010/main" val="2598696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15</a:t>
            </a:fld>
            <a:endParaRPr lang="en-US" dirty="0"/>
          </a:p>
        </p:txBody>
      </p:sp>
    </p:spTree>
    <p:extLst>
      <p:ext uri="{BB962C8B-B14F-4D97-AF65-F5344CB8AC3E}">
        <p14:creationId xmlns:p14="http://schemas.microsoft.com/office/powerpoint/2010/main" val="3653941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16</a:t>
            </a:fld>
            <a:endParaRPr lang="en-US" dirty="0"/>
          </a:p>
        </p:txBody>
      </p:sp>
    </p:spTree>
    <p:extLst>
      <p:ext uri="{BB962C8B-B14F-4D97-AF65-F5344CB8AC3E}">
        <p14:creationId xmlns:p14="http://schemas.microsoft.com/office/powerpoint/2010/main" val="737247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17</a:t>
            </a:fld>
            <a:endParaRPr lang="en-US" dirty="0"/>
          </a:p>
        </p:txBody>
      </p:sp>
    </p:spTree>
    <p:extLst>
      <p:ext uri="{BB962C8B-B14F-4D97-AF65-F5344CB8AC3E}">
        <p14:creationId xmlns:p14="http://schemas.microsoft.com/office/powerpoint/2010/main" val="3692945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Name Here">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6" name="Text Placeholder 3"/>
          <p:cNvSpPr>
            <a:spLocks noGrp="1"/>
          </p:cNvSpPr>
          <p:nvPr>
            <p:ph type="body" sz="quarter" idx="11" hasCustomPrompt="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solidFill>
                <a:effectLst/>
                <a:uLnTx/>
                <a:uFillTx/>
                <a:latin typeface="+mn-lt"/>
                <a:ea typeface="+mn-ea"/>
                <a:cs typeface="Arial"/>
              </a:defRPr>
            </a:lvl1pPr>
          </a:lstStyle>
          <a:p>
            <a:pPr lvl="0"/>
            <a:r>
              <a:rPr lang="en-US" dirty="0"/>
              <a:t>Section Name Here</a:t>
            </a:r>
          </a:p>
        </p:txBody>
      </p:sp>
      <p:sp>
        <p:nvSpPr>
          <p:cNvPr id="8" name="Text Placeholder 3"/>
          <p:cNvSpPr>
            <a:spLocks noGrp="1"/>
          </p:cNvSpPr>
          <p:nvPr>
            <p:ph type="body" sz="quarter" idx="12" hasCustomPrompt="1"/>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a:t>Who what when where</a:t>
            </a:r>
          </a:p>
        </p:txBody>
      </p:sp>
      <p:sp>
        <p:nvSpPr>
          <p:cNvPr id="5" name="Rectangle 17"/>
          <p:cNvSpPr>
            <a:spLocks noChangeArrowheads="1"/>
          </p:cNvSpPr>
          <p:nvPr userDrawn="1"/>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w="9525">
            <a:noFill/>
            <a:miter lim="800000"/>
            <a:headEnd/>
            <a:tailEnd/>
          </a:ln>
          <a:effectLst/>
        </p:spPr>
        <p:txBody>
          <a:bodyPr wrap="none" anchor="ctr"/>
          <a:lstStyle/>
          <a:p>
            <a:pPr>
              <a:defRPr/>
            </a:pP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f Colo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f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f Pie Char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f Pie Chart 2">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f Pie Chart 2">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lvl="0"/>
            <a:r>
              <a:rPr lang="en-US" dirty="0"/>
              <a:t>Insert Title Here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Icons">
    <p:spTree>
      <p:nvGrpSpPr>
        <p:cNvPr id="1" name=""/>
        <p:cNvGrpSpPr/>
        <p:nvPr/>
      </p:nvGrpSpPr>
      <p:grpSpPr>
        <a:xfrm>
          <a:off x="0" y="0"/>
          <a:ext cx="0" cy="0"/>
          <a:chOff x="0" y="0"/>
          <a:chExt cx="0" cy="0"/>
        </a:xfrm>
      </p:grpSpPr>
      <p:sp>
        <p:nvSpPr>
          <p:cNvPr id="42" name="Oval 6"/>
          <p:cNvSpPr>
            <a:spLocks noChangeArrowheads="1"/>
          </p:cNvSpPr>
          <p:nvPr userDrawn="1"/>
        </p:nvSpPr>
        <p:spPr bwMode="gray">
          <a:xfrm>
            <a:off x="355600" y="5858423"/>
            <a:ext cx="8432800" cy="550531"/>
          </a:xfrm>
          <a:prstGeom prst="ellipse">
            <a:avLst/>
          </a:prstGeom>
          <a:gradFill rotWithShape="1">
            <a:gsLst>
              <a:gs pos="0">
                <a:srgbClr val="080808">
                  <a:alpha val="3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5078" y="4223431"/>
            <a:ext cx="1452108" cy="566737"/>
          </a:xfrm>
        </p:spPr>
        <p:txBody>
          <a:bodyPr>
            <a:normAutofit/>
          </a:bodyPr>
          <a:lstStyle>
            <a:lvl1pPr algn="ctr">
              <a:buNone/>
              <a:defRPr lang="en-IN" sz="1800" kern="1200" dirty="0" smtClean="0">
                <a:solidFill>
                  <a:schemeClr val="tx1"/>
                </a:solidFill>
                <a:latin typeface="Arial" pitchFamily="34" charset="0"/>
                <a:ea typeface="+mn-ea"/>
                <a:cs typeface="Arial" pitchFamily="34" charset="0"/>
              </a:defRPr>
            </a:lvl1pPr>
          </a:lstStyle>
          <a:p>
            <a:pPr lvl="0"/>
            <a:r>
              <a:rPr lang="en-US" dirty="0"/>
              <a:t>Text 1</a:t>
            </a:r>
            <a:endParaRPr lang="en-IN" dirty="0"/>
          </a:p>
        </p:txBody>
      </p:sp>
      <p:sp>
        <p:nvSpPr>
          <p:cNvPr id="60" name="Text Placeholder 56"/>
          <p:cNvSpPr>
            <a:spLocks noGrp="1"/>
          </p:cNvSpPr>
          <p:nvPr>
            <p:ph type="body" sz="quarter" idx="12" hasCustomPrompt="1"/>
          </p:nvPr>
        </p:nvSpPr>
        <p:spPr>
          <a:xfrm>
            <a:off x="2832365" y="4223431"/>
            <a:ext cx="1452108" cy="566737"/>
          </a:xfrm>
        </p:spPr>
        <p:txBody>
          <a:bodyPr>
            <a:normAutofit/>
          </a:bodyPr>
          <a:lstStyle>
            <a:lvl1pPr algn="ctr">
              <a:buNone/>
              <a:defRPr lang="en-IN" sz="1800" kern="1200" dirty="0" smtClean="0">
                <a:solidFill>
                  <a:schemeClr val="tx1"/>
                </a:solidFill>
                <a:latin typeface="Arial" pitchFamily="34" charset="0"/>
                <a:ea typeface="+mn-ea"/>
                <a:cs typeface="Arial" pitchFamily="34" charset="0"/>
              </a:defRPr>
            </a:lvl1pPr>
          </a:lstStyle>
          <a:p>
            <a:pPr lvl="0"/>
            <a:r>
              <a:rPr lang="en-US" dirty="0"/>
              <a:t>Text 2</a:t>
            </a:r>
            <a:endParaRPr lang="en-IN" dirty="0"/>
          </a:p>
        </p:txBody>
      </p:sp>
      <p:sp>
        <p:nvSpPr>
          <p:cNvPr id="63" name="Text Placeholder 56"/>
          <p:cNvSpPr>
            <a:spLocks noGrp="1"/>
          </p:cNvSpPr>
          <p:nvPr>
            <p:ph type="body" sz="quarter" idx="14" hasCustomPrompt="1"/>
          </p:nvPr>
        </p:nvSpPr>
        <p:spPr>
          <a:xfrm>
            <a:off x="4905665" y="4223431"/>
            <a:ext cx="1452108" cy="566737"/>
          </a:xfrm>
        </p:spPr>
        <p:txBody>
          <a:bodyPr>
            <a:normAutofit/>
          </a:bodyPr>
          <a:lstStyle>
            <a:lvl1pPr algn="ctr">
              <a:buNone/>
              <a:defRPr lang="en-IN" sz="1800" kern="1200" dirty="0" smtClean="0">
                <a:solidFill>
                  <a:schemeClr val="tx1"/>
                </a:solidFill>
                <a:latin typeface="Arial" pitchFamily="34" charset="0"/>
                <a:ea typeface="+mn-ea"/>
                <a:cs typeface="Arial" pitchFamily="34" charset="0"/>
              </a:defRPr>
            </a:lvl1pPr>
          </a:lstStyle>
          <a:p>
            <a:pPr lvl="0"/>
            <a:r>
              <a:rPr lang="en-US" dirty="0"/>
              <a:t>Text 3</a:t>
            </a:r>
          </a:p>
        </p:txBody>
      </p:sp>
      <p:sp>
        <p:nvSpPr>
          <p:cNvPr id="66" name="Text Placeholder 56"/>
          <p:cNvSpPr>
            <a:spLocks noGrp="1"/>
          </p:cNvSpPr>
          <p:nvPr>
            <p:ph type="body" sz="quarter" idx="16" hasCustomPrompt="1"/>
          </p:nvPr>
        </p:nvSpPr>
        <p:spPr>
          <a:xfrm>
            <a:off x="6884396" y="4223431"/>
            <a:ext cx="1452108" cy="566737"/>
          </a:xfrm>
        </p:spPr>
        <p:txBody>
          <a:bodyPr>
            <a:normAutofit/>
          </a:bodyPr>
          <a:lstStyle>
            <a:lvl1pPr algn="ctr">
              <a:buNone/>
              <a:defRPr lang="en-IN" sz="1800" kern="1200" dirty="0" smtClean="0">
                <a:solidFill>
                  <a:schemeClr val="tx1"/>
                </a:solidFill>
                <a:latin typeface="Arial" pitchFamily="34" charset="0"/>
                <a:ea typeface="+mn-ea"/>
                <a:cs typeface="Arial" pitchFamily="34" charset="0"/>
              </a:defRPr>
            </a:lvl1pPr>
          </a:lstStyle>
          <a:p>
            <a:pPr lvl="0"/>
            <a:r>
              <a:rPr lang="en-US" dirty="0"/>
              <a:t>Text 4</a:t>
            </a:r>
            <a:endParaRPr lang="en-IN" dirty="0"/>
          </a:p>
        </p:txBody>
      </p:sp>
      <p:sp>
        <p:nvSpPr>
          <p:cNvPr id="12" name="Title 4"/>
          <p:cNvSpPr>
            <a:spLocks noGrp="1"/>
          </p:cNvSpPr>
          <p:nvPr>
            <p:ph type="title" hasCustomPrompt="1"/>
          </p:nvPr>
        </p:nvSpPr>
        <p:spPr>
          <a:xfrm>
            <a:off x="460375" y="140024"/>
            <a:ext cx="8229600" cy="553998"/>
          </a:xfrm>
          <a:prstGeom prst="rect">
            <a:avLst/>
          </a:prstGeom>
        </p:spPr>
        <p:txBody>
          <a:bodyPr/>
          <a:lstStyle>
            <a:lvl1pPr algn="ctr">
              <a:defRPr/>
            </a:lvl1pPr>
          </a:lstStyle>
          <a:p>
            <a:r>
              <a:rPr lang="en-US" dirty="0"/>
              <a:t>Click to Add Title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s in Circle 2">
    <p:spTree>
      <p:nvGrpSpPr>
        <p:cNvPr id="1" name=""/>
        <p:cNvGrpSpPr/>
        <p:nvPr/>
      </p:nvGrpSpPr>
      <p:grpSpPr>
        <a:xfrm>
          <a:off x="0" y="0"/>
          <a:ext cx="0" cy="0"/>
          <a:chOff x="0" y="0"/>
          <a:chExt cx="0" cy="0"/>
        </a:xfrm>
      </p:grpSpPr>
      <p:sp>
        <p:nvSpPr>
          <p:cNvPr id="12" name="Oval 11"/>
          <p:cNvSpPr/>
          <p:nvPr userDrawn="1"/>
        </p:nvSpPr>
        <p:spPr>
          <a:xfrm>
            <a:off x="2643450" y="1730903"/>
            <a:ext cx="3857101" cy="3857101"/>
          </a:xfrm>
          <a:prstGeom prst="ellipse">
            <a:avLst/>
          </a:prstGeom>
          <a:noFill/>
          <a:ln w="12700" cap="rnd">
            <a:solidFill>
              <a:schemeClr val="accent6"/>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Title 4"/>
          <p:cNvSpPr>
            <a:spLocks noGrp="1"/>
          </p:cNvSpPr>
          <p:nvPr userDrawn="1">
            <p:ph type="title" hasCustomPrompt="1"/>
          </p:nvPr>
        </p:nvSpPr>
        <p:spPr>
          <a:xfrm>
            <a:off x="460375" y="140024"/>
            <a:ext cx="8229600" cy="553998"/>
          </a:xfrm>
          <a:prstGeom prst="rect">
            <a:avLst/>
          </a:prstGeom>
        </p:spPr>
        <p:txBody>
          <a:bodyPr/>
          <a:lstStyle>
            <a:lvl1pPr algn="ctr">
              <a:defRPr/>
            </a:lvl1pPr>
          </a:lstStyle>
          <a:p>
            <a:r>
              <a:rPr lang="en-US" dirty="0"/>
              <a:t>Click to Add Title</a:t>
            </a:r>
          </a:p>
        </p:txBody>
      </p:sp>
      <p:sp>
        <p:nvSpPr>
          <p:cNvPr id="22" name="Oval 21"/>
          <p:cNvSpPr/>
          <p:nvPr userDrawn="1"/>
        </p:nvSpPr>
        <p:spPr>
          <a:xfrm>
            <a:off x="2153393" y="2931726"/>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0" name="Text Placeholder 56"/>
          <p:cNvSpPr>
            <a:spLocks noGrp="1"/>
          </p:cNvSpPr>
          <p:nvPr>
            <p:ph type="body" sz="quarter" idx="14" hasCustomPrompt="1"/>
          </p:nvPr>
        </p:nvSpPr>
        <p:spPr>
          <a:xfrm>
            <a:off x="3474131" y="3152631"/>
            <a:ext cx="2231528" cy="693655"/>
          </a:xfrm>
        </p:spPr>
        <p:txBody>
          <a:bodyPr>
            <a:noAutofit/>
          </a:bodyPr>
          <a:lstStyle>
            <a:lvl1pPr marL="0" indent="0" algn="ctr">
              <a:buNone/>
              <a:defRPr lang="en-IN" sz="2000" kern="1200" baseline="0" dirty="0" smtClean="0">
                <a:solidFill>
                  <a:schemeClr val="tx1"/>
                </a:solidFill>
                <a:latin typeface="Arial" pitchFamily="34" charset="0"/>
                <a:ea typeface="+mn-ea"/>
                <a:cs typeface="Arial" pitchFamily="34" charset="0"/>
              </a:defRPr>
            </a:lvl1pPr>
          </a:lstStyle>
          <a:p>
            <a:pPr lvl="0"/>
            <a:r>
              <a:rPr lang="en-US" dirty="0"/>
              <a:t>INSERT TEXT Subject Matter</a:t>
            </a:r>
            <a:endParaRPr lang="en-IN" dirty="0"/>
          </a:p>
        </p:txBody>
      </p:sp>
      <p:sp>
        <p:nvSpPr>
          <p:cNvPr id="25" name="Oval 24"/>
          <p:cNvSpPr/>
          <p:nvPr userDrawn="1"/>
        </p:nvSpPr>
        <p:spPr>
          <a:xfrm>
            <a:off x="5956137" y="2931726"/>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6" name="Oval 25"/>
          <p:cNvSpPr/>
          <p:nvPr userDrawn="1"/>
        </p:nvSpPr>
        <p:spPr>
          <a:xfrm>
            <a:off x="4093278" y="1338103"/>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1" name="Oval 30"/>
          <p:cNvSpPr/>
          <p:nvPr userDrawn="1"/>
        </p:nvSpPr>
        <p:spPr>
          <a:xfrm>
            <a:off x="4093278" y="5126298"/>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4" name="Text Placeholder 56"/>
          <p:cNvSpPr>
            <a:spLocks noGrp="1"/>
          </p:cNvSpPr>
          <p:nvPr>
            <p:ph type="body" sz="quarter" idx="13" hasCustomPrompt="1"/>
          </p:nvPr>
        </p:nvSpPr>
        <p:spPr>
          <a:xfrm>
            <a:off x="3863878" y="953610"/>
            <a:ext cx="1416244" cy="329811"/>
          </a:xfrm>
        </p:spPr>
        <p:txBody>
          <a:bodyPr>
            <a:normAutofit/>
          </a:bodyPr>
          <a:lstStyle>
            <a:lvl1pPr algn="ctr">
              <a:buNone/>
              <a:defRPr lang="en-IN" sz="1400" kern="1200" dirty="0" smtClean="0">
                <a:solidFill>
                  <a:schemeClr val="tx1"/>
                </a:solidFill>
                <a:latin typeface="Arial" pitchFamily="34" charset="0"/>
                <a:ea typeface="+mn-ea"/>
                <a:cs typeface="Arial" pitchFamily="34" charset="0"/>
              </a:defRPr>
            </a:lvl1pPr>
          </a:lstStyle>
          <a:p>
            <a:pPr lvl="0"/>
            <a:r>
              <a:rPr lang="en-US" dirty="0"/>
              <a:t>Text Here</a:t>
            </a:r>
            <a:endParaRPr lang="en-IN" dirty="0"/>
          </a:p>
        </p:txBody>
      </p:sp>
      <p:sp>
        <p:nvSpPr>
          <p:cNvPr id="37" name="Text Placeholder 56"/>
          <p:cNvSpPr>
            <a:spLocks noGrp="1"/>
          </p:cNvSpPr>
          <p:nvPr>
            <p:ph type="body" sz="quarter" idx="15" hasCustomPrompt="1"/>
          </p:nvPr>
        </p:nvSpPr>
        <p:spPr>
          <a:xfrm>
            <a:off x="3863878" y="6124845"/>
            <a:ext cx="1416244" cy="329811"/>
          </a:xfrm>
        </p:spPr>
        <p:txBody>
          <a:bodyPr>
            <a:normAutofit/>
          </a:bodyPr>
          <a:lstStyle>
            <a:lvl1pPr algn="ctr">
              <a:buNone/>
              <a:defRPr lang="en-IN" sz="1400" kern="1200" dirty="0" smtClean="0">
                <a:solidFill>
                  <a:schemeClr val="tx1"/>
                </a:solidFill>
                <a:latin typeface="Arial" pitchFamily="34" charset="0"/>
                <a:ea typeface="+mn-ea"/>
                <a:cs typeface="Arial" pitchFamily="34" charset="0"/>
              </a:defRPr>
            </a:lvl1pPr>
          </a:lstStyle>
          <a:p>
            <a:pPr lvl="0"/>
            <a:r>
              <a:rPr lang="en-US" dirty="0"/>
              <a:t>Text Here</a:t>
            </a:r>
            <a:endParaRPr lang="en-IN" dirty="0"/>
          </a:p>
        </p:txBody>
      </p:sp>
      <p:sp>
        <p:nvSpPr>
          <p:cNvPr id="39" name="Text Placeholder 56"/>
          <p:cNvSpPr>
            <a:spLocks noGrp="1"/>
          </p:cNvSpPr>
          <p:nvPr>
            <p:ph type="body" sz="quarter" idx="16" hasCustomPrompt="1"/>
          </p:nvPr>
        </p:nvSpPr>
        <p:spPr>
          <a:xfrm>
            <a:off x="6998963" y="3232353"/>
            <a:ext cx="1416244" cy="329811"/>
          </a:xfrm>
        </p:spPr>
        <p:txBody>
          <a:bodyPr>
            <a:normAutofit/>
          </a:bodyPr>
          <a:lstStyle>
            <a:lvl1pPr algn="ctr">
              <a:buNone/>
              <a:defRPr lang="en-IN" sz="1400" kern="1200" dirty="0" smtClean="0">
                <a:solidFill>
                  <a:schemeClr val="tx1"/>
                </a:solidFill>
                <a:latin typeface="Arial" pitchFamily="34" charset="0"/>
                <a:ea typeface="+mn-ea"/>
                <a:cs typeface="Arial" pitchFamily="34" charset="0"/>
              </a:defRPr>
            </a:lvl1pPr>
          </a:lstStyle>
          <a:p>
            <a:pPr lvl="0"/>
            <a:r>
              <a:rPr lang="en-US" dirty="0"/>
              <a:t>Text Here</a:t>
            </a:r>
            <a:endParaRPr lang="en-IN" dirty="0"/>
          </a:p>
        </p:txBody>
      </p:sp>
      <p:sp>
        <p:nvSpPr>
          <p:cNvPr id="40" name="Text Placeholder 56"/>
          <p:cNvSpPr>
            <a:spLocks noGrp="1"/>
          </p:cNvSpPr>
          <p:nvPr>
            <p:ph type="body" sz="quarter" idx="17" hasCustomPrompt="1"/>
          </p:nvPr>
        </p:nvSpPr>
        <p:spPr>
          <a:xfrm>
            <a:off x="701622" y="3232353"/>
            <a:ext cx="1416244" cy="329811"/>
          </a:xfrm>
        </p:spPr>
        <p:txBody>
          <a:bodyPr>
            <a:normAutofit/>
          </a:bodyPr>
          <a:lstStyle>
            <a:lvl1pPr algn="ctr">
              <a:buNone/>
              <a:defRPr lang="en-IN" sz="1400" kern="1200" dirty="0" smtClean="0">
                <a:solidFill>
                  <a:schemeClr val="tx1"/>
                </a:solidFill>
                <a:latin typeface="Arial" pitchFamily="34" charset="0"/>
                <a:ea typeface="+mn-ea"/>
                <a:cs typeface="Arial" pitchFamily="34" charset="0"/>
              </a:defRPr>
            </a:lvl1pPr>
          </a:lstStyle>
          <a:p>
            <a:pPr lvl="0"/>
            <a:r>
              <a:rPr lang="en-US" dirty="0"/>
              <a:t>Text Here</a:t>
            </a:r>
            <a:endParaRPr lang="en-I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showMasterPhAnim="0" userDrawn="1">
  <p:cSld name="2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grpSp>
        <p:nvGrpSpPr>
          <p:cNvPr id="2" name="Group 15"/>
          <p:cNvGrpSpPr>
            <a:grpSpLocks/>
          </p:cNvGrpSpPr>
          <p:nvPr/>
        </p:nvGrpSpPr>
        <p:grpSpPr bwMode="auto">
          <a:xfrm>
            <a:off x="152400" y="381000"/>
            <a:ext cx="6838950" cy="3365500"/>
            <a:chOff x="664" y="1951"/>
            <a:chExt cx="4308" cy="2120"/>
          </a:xfrm>
        </p:grpSpPr>
        <p:sp>
          <p:nvSpPr>
            <p:cNvPr id="4112" name="Freeform 16"/>
            <p:cNvSpPr>
              <a:spLocks/>
            </p:cNvSpPr>
            <p:nvPr/>
          </p:nvSpPr>
          <p:spPr bwMode="invGray">
            <a:xfrm>
              <a:off x="743" y="2045"/>
              <a:ext cx="1267" cy="1938"/>
            </a:xfrm>
            <a:custGeom>
              <a:avLst/>
              <a:gdLst/>
              <a:ahLst/>
              <a:cxnLst>
                <a:cxn ang="0">
                  <a:pos x="116" y="258"/>
                </a:cxn>
                <a:cxn ang="0">
                  <a:pos x="320" y="210"/>
                </a:cxn>
                <a:cxn ang="0">
                  <a:pos x="434" y="240"/>
                </a:cxn>
                <a:cxn ang="0">
                  <a:pos x="416" y="444"/>
                </a:cxn>
                <a:cxn ang="0">
                  <a:pos x="272" y="582"/>
                </a:cxn>
                <a:cxn ang="0">
                  <a:pos x="218" y="714"/>
                </a:cxn>
                <a:cxn ang="0">
                  <a:pos x="284" y="964"/>
                </a:cxn>
                <a:cxn ang="0">
                  <a:pos x="316" y="960"/>
                </a:cxn>
                <a:cxn ang="0">
                  <a:pos x="328" y="906"/>
                </a:cxn>
                <a:cxn ang="0">
                  <a:pos x="478" y="1154"/>
                </a:cxn>
                <a:cxn ang="0">
                  <a:pos x="650" y="1200"/>
                </a:cxn>
                <a:cxn ang="0">
                  <a:pos x="794" y="1350"/>
                </a:cxn>
                <a:cxn ang="0">
                  <a:pos x="854" y="1422"/>
                </a:cxn>
                <a:cxn ang="0">
                  <a:pos x="770" y="1608"/>
                </a:cxn>
                <a:cxn ang="0">
                  <a:pos x="916" y="1782"/>
                </a:cxn>
                <a:cxn ang="0">
                  <a:pos x="1034" y="2022"/>
                </a:cxn>
                <a:cxn ang="0">
                  <a:pos x="1094" y="2310"/>
                </a:cxn>
                <a:cxn ang="0">
                  <a:pos x="1194" y="2540"/>
                </a:cxn>
                <a:cxn ang="0">
                  <a:pos x="1280" y="2520"/>
                </a:cxn>
                <a:cxn ang="0">
                  <a:pos x="1244" y="2394"/>
                </a:cxn>
                <a:cxn ang="0">
                  <a:pos x="1288" y="2306"/>
                </a:cxn>
                <a:cxn ang="0">
                  <a:pos x="1368" y="2228"/>
                </a:cxn>
                <a:cxn ang="0">
                  <a:pos x="1448" y="2076"/>
                </a:cxn>
                <a:cxn ang="0">
                  <a:pos x="1568" y="1950"/>
                </a:cxn>
                <a:cxn ang="0">
                  <a:pos x="1622" y="1746"/>
                </a:cxn>
                <a:cxn ang="0">
                  <a:pos x="1552" y="1538"/>
                </a:cxn>
                <a:cxn ang="0">
                  <a:pos x="1376" y="1410"/>
                </a:cxn>
                <a:cxn ang="0">
                  <a:pos x="1104" y="1280"/>
                </a:cxn>
                <a:cxn ang="0">
                  <a:pos x="974" y="1260"/>
                </a:cxn>
                <a:cxn ang="0">
                  <a:pos x="904" y="1268"/>
                </a:cxn>
                <a:cxn ang="0">
                  <a:pos x="794" y="1308"/>
                </a:cxn>
                <a:cxn ang="0">
                  <a:pos x="758" y="1174"/>
                </a:cxn>
                <a:cxn ang="0">
                  <a:pos x="736" y="1062"/>
                </a:cxn>
                <a:cxn ang="0">
                  <a:pos x="632" y="1104"/>
                </a:cxn>
                <a:cxn ang="0">
                  <a:pos x="568" y="950"/>
                </a:cxn>
                <a:cxn ang="0">
                  <a:pos x="740" y="912"/>
                </a:cxn>
                <a:cxn ang="0">
                  <a:pos x="842" y="906"/>
                </a:cxn>
                <a:cxn ang="0">
                  <a:pos x="896" y="900"/>
                </a:cxn>
                <a:cxn ang="0">
                  <a:pos x="1058" y="750"/>
                </a:cxn>
                <a:cxn ang="0">
                  <a:pos x="1184" y="678"/>
                </a:cxn>
                <a:cxn ang="0">
                  <a:pos x="1278" y="636"/>
                </a:cxn>
                <a:cxn ang="0">
                  <a:pos x="1340" y="538"/>
                </a:cxn>
                <a:cxn ang="0">
                  <a:pos x="1288" y="512"/>
                </a:cxn>
                <a:cxn ang="0">
                  <a:pos x="1526" y="456"/>
                </a:cxn>
                <a:cxn ang="0">
                  <a:pos x="1406" y="342"/>
                </a:cxn>
                <a:cxn ang="0">
                  <a:pos x="1328" y="264"/>
                </a:cxn>
                <a:cxn ang="0">
                  <a:pos x="1222" y="364"/>
                </a:cxn>
                <a:cxn ang="0">
                  <a:pos x="1110" y="444"/>
                </a:cxn>
                <a:cxn ang="0">
                  <a:pos x="1022" y="304"/>
                </a:cxn>
                <a:cxn ang="0">
                  <a:pos x="1212" y="240"/>
                </a:cxn>
                <a:cxn ang="0">
                  <a:pos x="1266" y="198"/>
                </a:cxn>
                <a:cxn ang="0">
                  <a:pos x="1328" y="172"/>
                </a:cxn>
                <a:cxn ang="0">
                  <a:pos x="1286" y="144"/>
                </a:cxn>
                <a:cxn ang="0">
                  <a:pos x="1262" y="120"/>
                </a:cxn>
                <a:cxn ang="0">
                  <a:pos x="1202" y="102"/>
                </a:cxn>
                <a:cxn ang="0">
                  <a:pos x="1106" y="136"/>
                </a:cxn>
                <a:cxn ang="0">
                  <a:pos x="950" y="120"/>
                </a:cxn>
                <a:cxn ang="0">
                  <a:pos x="550" y="0"/>
                </a:cxn>
                <a:cxn ang="0">
                  <a:pos x="344" y="32"/>
                </a:cxn>
                <a:cxn ang="0">
                  <a:pos x="290" y="102"/>
                </a:cxn>
                <a:cxn ang="0">
                  <a:pos x="128" y="174"/>
                </a:cxn>
                <a:cxn ang="0">
                  <a:pos x="128" y="216"/>
                </a:cxn>
                <a:cxn ang="0">
                  <a:pos x="2" y="252"/>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3" name="Freeform 17"/>
            <p:cNvSpPr>
              <a:spLocks/>
            </p:cNvSpPr>
            <p:nvPr/>
          </p:nvSpPr>
          <p:spPr bwMode="invGray">
            <a:xfrm>
              <a:off x="703" y="2230"/>
              <a:ext cx="34" cy="28"/>
            </a:xfrm>
            <a:custGeom>
              <a:avLst/>
              <a:gdLst/>
              <a:ahLst/>
              <a:cxnLst>
                <a:cxn ang="0">
                  <a:pos x="16" y="4"/>
                </a:cxn>
                <a:cxn ang="0">
                  <a:pos x="0" y="22"/>
                </a:cxn>
                <a:cxn ang="0">
                  <a:pos x="22" y="38"/>
                </a:cxn>
                <a:cxn ang="0">
                  <a:pos x="46" y="26"/>
                </a:cxn>
                <a:cxn ang="0">
                  <a:pos x="30" y="0"/>
                </a:cxn>
                <a:cxn ang="0">
                  <a:pos x="16" y="4"/>
                </a:cxn>
              </a:cxnLst>
              <a:rect l="0" t="0" r="r" b="b"/>
              <a:pathLst>
                <a:path w="46" h="38">
                  <a:moveTo>
                    <a:pt x="16" y="4"/>
                  </a:moveTo>
                  <a:lnTo>
                    <a:pt x="0" y="22"/>
                  </a:lnTo>
                  <a:lnTo>
                    <a:pt x="22" y="38"/>
                  </a:lnTo>
                  <a:lnTo>
                    <a:pt x="46" y="26"/>
                  </a:lnTo>
                  <a:lnTo>
                    <a:pt x="30" y="0"/>
                  </a:lnTo>
                  <a:lnTo>
                    <a:pt x="16" y="4"/>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4" name="Freeform 18"/>
            <p:cNvSpPr>
              <a:spLocks/>
            </p:cNvSpPr>
            <p:nvPr/>
          </p:nvSpPr>
          <p:spPr bwMode="invGray">
            <a:xfrm>
              <a:off x="1010" y="2353"/>
              <a:ext cx="39" cy="32"/>
            </a:xfrm>
            <a:custGeom>
              <a:avLst/>
              <a:gdLst/>
              <a:ahLst/>
              <a:cxnLst>
                <a:cxn ang="0">
                  <a:pos x="12" y="0"/>
                </a:cxn>
                <a:cxn ang="0">
                  <a:pos x="26" y="44"/>
                </a:cxn>
                <a:cxn ang="0">
                  <a:pos x="42" y="42"/>
                </a:cxn>
                <a:cxn ang="0">
                  <a:pos x="38" y="16"/>
                </a:cxn>
                <a:cxn ang="0">
                  <a:pos x="26" y="2"/>
                </a:cxn>
                <a:cxn ang="0">
                  <a:pos x="12" y="0"/>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5" name="Freeform 19"/>
            <p:cNvSpPr>
              <a:spLocks/>
            </p:cNvSpPr>
            <p:nvPr/>
          </p:nvSpPr>
          <p:spPr bwMode="invGray">
            <a:xfrm>
              <a:off x="1792" y="2409"/>
              <a:ext cx="98" cy="74"/>
            </a:xfrm>
            <a:custGeom>
              <a:avLst/>
              <a:gdLst/>
              <a:ahLst/>
              <a:cxnLst>
                <a:cxn ang="0">
                  <a:pos x="97" y="0"/>
                </a:cxn>
                <a:cxn ang="0">
                  <a:pos x="79" y="8"/>
                </a:cxn>
                <a:cxn ang="0">
                  <a:pos x="53" y="24"/>
                </a:cxn>
                <a:cxn ang="0">
                  <a:pos x="39" y="40"/>
                </a:cxn>
                <a:cxn ang="0">
                  <a:pos x="21" y="52"/>
                </a:cxn>
                <a:cxn ang="0">
                  <a:pos x="63" y="82"/>
                </a:cxn>
                <a:cxn ang="0">
                  <a:pos x="79" y="94"/>
                </a:cxn>
                <a:cxn ang="0">
                  <a:pos x="85" y="92"/>
                </a:cxn>
                <a:cxn ang="0">
                  <a:pos x="89" y="86"/>
                </a:cxn>
                <a:cxn ang="0">
                  <a:pos x="97" y="98"/>
                </a:cxn>
                <a:cxn ang="0">
                  <a:pos x="123" y="86"/>
                </a:cxn>
                <a:cxn ang="0">
                  <a:pos x="129" y="74"/>
                </a:cxn>
                <a:cxn ang="0">
                  <a:pos x="101" y="40"/>
                </a:cxn>
                <a:cxn ang="0">
                  <a:pos x="115" y="24"/>
                </a:cxn>
                <a:cxn ang="0">
                  <a:pos x="111" y="4"/>
                </a:cxn>
                <a:cxn ang="0">
                  <a:pos x="97" y="0"/>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6" name="Freeform 20"/>
            <p:cNvSpPr>
              <a:spLocks/>
            </p:cNvSpPr>
            <p:nvPr/>
          </p:nvSpPr>
          <p:spPr bwMode="invGray">
            <a:xfrm>
              <a:off x="1318" y="2793"/>
              <a:ext cx="158" cy="84"/>
            </a:xfrm>
            <a:custGeom>
              <a:avLst/>
              <a:gdLst/>
              <a:ahLst/>
              <a:cxnLst>
                <a:cxn ang="0">
                  <a:pos x="47" y="12"/>
                </a:cxn>
                <a:cxn ang="0">
                  <a:pos x="17" y="12"/>
                </a:cxn>
                <a:cxn ang="0">
                  <a:pos x="5" y="16"/>
                </a:cxn>
                <a:cxn ang="0">
                  <a:pos x="25" y="52"/>
                </a:cxn>
                <a:cxn ang="0">
                  <a:pos x="51" y="44"/>
                </a:cxn>
                <a:cxn ang="0">
                  <a:pos x="93" y="54"/>
                </a:cxn>
                <a:cxn ang="0">
                  <a:pos x="111" y="60"/>
                </a:cxn>
                <a:cxn ang="0">
                  <a:pos x="133" y="88"/>
                </a:cxn>
                <a:cxn ang="0">
                  <a:pos x="141" y="112"/>
                </a:cxn>
                <a:cxn ang="0">
                  <a:pos x="157" y="100"/>
                </a:cxn>
                <a:cxn ang="0">
                  <a:pos x="169" y="96"/>
                </a:cxn>
                <a:cxn ang="0">
                  <a:pos x="187" y="102"/>
                </a:cxn>
                <a:cxn ang="0">
                  <a:pos x="195" y="80"/>
                </a:cxn>
                <a:cxn ang="0">
                  <a:pos x="153" y="54"/>
                </a:cxn>
                <a:cxn ang="0">
                  <a:pos x="105" y="20"/>
                </a:cxn>
                <a:cxn ang="0">
                  <a:pos x="53" y="26"/>
                </a:cxn>
                <a:cxn ang="0">
                  <a:pos x="47" y="12"/>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7" name="Freeform 21"/>
            <p:cNvSpPr>
              <a:spLocks/>
            </p:cNvSpPr>
            <p:nvPr/>
          </p:nvSpPr>
          <p:spPr bwMode="invGray">
            <a:xfrm>
              <a:off x="1448" y="2857"/>
              <a:ext cx="99" cy="41"/>
            </a:xfrm>
            <a:custGeom>
              <a:avLst/>
              <a:gdLst/>
              <a:ahLst/>
              <a:cxnLst>
                <a:cxn ang="0">
                  <a:pos x="57" y="0"/>
                </a:cxn>
                <a:cxn ang="0">
                  <a:pos x="43" y="6"/>
                </a:cxn>
                <a:cxn ang="0">
                  <a:pos x="31" y="30"/>
                </a:cxn>
                <a:cxn ang="0">
                  <a:pos x="15" y="34"/>
                </a:cxn>
                <a:cxn ang="0">
                  <a:pos x="3" y="42"/>
                </a:cxn>
                <a:cxn ang="0">
                  <a:pos x="13" y="54"/>
                </a:cxn>
                <a:cxn ang="0">
                  <a:pos x="133" y="34"/>
                </a:cxn>
                <a:cxn ang="0">
                  <a:pos x="123" y="16"/>
                </a:cxn>
                <a:cxn ang="0">
                  <a:pos x="105" y="8"/>
                </a:cxn>
                <a:cxn ang="0">
                  <a:pos x="101" y="24"/>
                </a:cxn>
                <a:cxn ang="0">
                  <a:pos x="89" y="18"/>
                </a:cxn>
                <a:cxn ang="0">
                  <a:pos x="67" y="14"/>
                </a:cxn>
                <a:cxn ang="0">
                  <a:pos x="57" y="0"/>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8" name="Freeform 22"/>
            <p:cNvSpPr>
              <a:spLocks/>
            </p:cNvSpPr>
            <p:nvPr/>
          </p:nvSpPr>
          <p:spPr bwMode="invGray">
            <a:xfrm>
              <a:off x="1553" y="288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9" name="Freeform 23"/>
            <p:cNvSpPr>
              <a:spLocks/>
            </p:cNvSpPr>
            <p:nvPr/>
          </p:nvSpPr>
          <p:spPr bwMode="invGray">
            <a:xfrm>
              <a:off x="1609" y="2886"/>
              <a:ext cx="12" cy="25"/>
            </a:xfrm>
            <a:custGeom>
              <a:avLst/>
              <a:gdLst/>
              <a:ahLst/>
              <a:cxnLst>
                <a:cxn ang="0">
                  <a:pos x="14" y="0"/>
                </a:cxn>
                <a:cxn ang="0">
                  <a:pos x="0" y="14"/>
                </a:cxn>
                <a:cxn ang="0">
                  <a:pos x="16" y="34"/>
                </a:cxn>
                <a:cxn ang="0">
                  <a:pos x="12" y="18"/>
                </a:cxn>
                <a:cxn ang="0">
                  <a:pos x="16" y="6"/>
                </a:cxn>
                <a:cxn ang="0">
                  <a:pos x="14" y="0"/>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0" name="Freeform 24"/>
            <p:cNvSpPr>
              <a:spLocks/>
            </p:cNvSpPr>
            <p:nvPr/>
          </p:nvSpPr>
          <p:spPr bwMode="invGray">
            <a:xfrm>
              <a:off x="1426" y="2040"/>
              <a:ext cx="180" cy="88"/>
            </a:xfrm>
            <a:custGeom>
              <a:avLst/>
              <a:gdLst/>
              <a:ahLst/>
              <a:cxnLst>
                <a:cxn ang="0">
                  <a:pos x="64" y="1"/>
                </a:cxn>
                <a:cxn ang="0">
                  <a:pos x="24" y="31"/>
                </a:cxn>
                <a:cxn ang="0">
                  <a:pos x="6" y="37"/>
                </a:cxn>
                <a:cxn ang="0">
                  <a:pos x="0" y="39"/>
                </a:cxn>
                <a:cxn ang="0">
                  <a:pos x="26" y="59"/>
                </a:cxn>
                <a:cxn ang="0">
                  <a:pos x="38" y="63"/>
                </a:cxn>
                <a:cxn ang="0">
                  <a:pos x="68" y="47"/>
                </a:cxn>
                <a:cxn ang="0">
                  <a:pos x="80" y="43"/>
                </a:cxn>
                <a:cxn ang="0">
                  <a:pos x="82" y="55"/>
                </a:cxn>
                <a:cxn ang="0">
                  <a:pos x="64" y="61"/>
                </a:cxn>
                <a:cxn ang="0">
                  <a:pos x="72" y="73"/>
                </a:cxn>
                <a:cxn ang="0">
                  <a:pos x="40" y="87"/>
                </a:cxn>
                <a:cxn ang="0">
                  <a:pos x="70" y="109"/>
                </a:cxn>
                <a:cxn ang="0">
                  <a:pos x="82" y="113"/>
                </a:cxn>
                <a:cxn ang="0">
                  <a:pos x="118" y="103"/>
                </a:cxn>
                <a:cxn ang="0">
                  <a:pos x="150" y="105"/>
                </a:cxn>
                <a:cxn ang="0">
                  <a:pos x="168" y="117"/>
                </a:cxn>
                <a:cxn ang="0">
                  <a:pos x="204" y="109"/>
                </a:cxn>
                <a:cxn ang="0">
                  <a:pos x="224" y="103"/>
                </a:cxn>
                <a:cxn ang="0">
                  <a:pos x="222" y="77"/>
                </a:cxn>
                <a:cxn ang="0">
                  <a:pos x="234" y="69"/>
                </a:cxn>
                <a:cxn ang="0">
                  <a:pos x="238" y="47"/>
                </a:cxn>
                <a:cxn ang="0">
                  <a:pos x="210" y="57"/>
                </a:cxn>
                <a:cxn ang="0">
                  <a:pos x="200" y="43"/>
                </a:cxn>
                <a:cxn ang="0">
                  <a:pos x="172" y="45"/>
                </a:cxn>
                <a:cxn ang="0">
                  <a:pos x="134" y="9"/>
                </a:cxn>
                <a:cxn ang="0">
                  <a:pos x="94" y="11"/>
                </a:cxn>
                <a:cxn ang="0">
                  <a:pos x="82" y="1"/>
                </a:cxn>
                <a:cxn ang="0">
                  <a:pos x="64" y="1"/>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1" name="Freeform 25"/>
            <p:cNvSpPr>
              <a:spLocks/>
            </p:cNvSpPr>
            <p:nvPr/>
          </p:nvSpPr>
          <p:spPr bwMode="invGray">
            <a:xfrm>
              <a:off x="1506" y="1999"/>
              <a:ext cx="146" cy="60"/>
            </a:xfrm>
            <a:custGeom>
              <a:avLst/>
              <a:gdLst/>
              <a:ahLst/>
              <a:cxnLst>
                <a:cxn ang="0">
                  <a:pos x="97" y="10"/>
                </a:cxn>
                <a:cxn ang="0">
                  <a:pos x="13" y="24"/>
                </a:cxn>
                <a:cxn ang="0">
                  <a:pos x="9" y="34"/>
                </a:cxn>
                <a:cxn ang="0">
                  <a:pos x="57" y="52"/>
                </a:cxn>
                <a:cxn ang="0">
                  <a:pos x="135" y="74"/>
                </a:cxn>
                <a:cxn ang="0">
                  <a:pos x="175" y="68"/>
                </a:cxn>
                <a:cxn ang="0">
                  <a:pos x="187" y="64"/>
                </a:cxn>
                <a:cxn ang="0">
                  <a:pos x="175" y="44"/>
                </a:cxn>
                <a:cxn ang="0">
                  <a:pos x="163" y="36"/>
                </a:cxn>
                <a:cxn ang="0">
                  <a:pos x="129" y="26"/>
                </a:cxn>
                <a:cxn ang="0">
                  <a:pos x="97" y="10"/>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2" name="Freeform 26"/>
            <p:cNvSpPr>
              <a:spLocks/>
            </p:cNvSpPr>
            <p:nvPr/>
          </p:nvSpPr>
          <p:spPr bwMode="invGray">
            <a:xfrm>
              <a:off x="1711" y="2069"/>
              <a:ext cx="233" cy="190"/>
            </a:xfrm>
            <a:custGeom>
              <a:avLst/>
              <a:gdLst/>
              <a:ahLst/>
              <a:cxnLst>
                <a:cxn ang="0">
                  <a:pos x="67" y="9"/>
                </a:cxn>
                <a:cxn ang="0">
                  <a:pos x="51" y="23"/>
                </a:cxn>
                <a:cxn ang="0">
                  <a:pos x="21" y="39"/>
                </a:cxn>
                <a:cxn ang="0">
                  <a:pos x="53" y="77"/>
                </a:cxn>
                <a:cxn ang="0">
                  <a:pos x="79" y="85"/>
                </a:cxn>
                <a:cxn ang="0">
                  <a:pos x="103" y="99"/>
                </a:cxn>
                <a:cxn ang="0">
                  <a:pos x="127" y="85"/>
                </a:cxn>
                <a:cxn ang="0">
                  <a:pos x="143" y="101"/>
                </a:cxn>
                <a:cxn ang="0">
                  <a:pos x="149" y="127"/>
                </a:cxn>
                <a:cxn ang="0">
                  <a:pos x="115" y="151"/>
                </a:cxn>
                <a:cxn ang="0">
                  <a:pos x="89" y="173"/>
                </a:cxn>
                <a:cxn ang="0">
                  <a:pos x="69" y="169"/>
                </a:cxn>
                <a:cxn ang="0">
                  <a:pos x="57" y="165"/>
                </a:cxn>
                <a:cxn ang="0">
                  <a:pos x="43" y="187"/>
                </a:cxn>
                <a:cxn ang="0">
                  <a:pos x="39" y="199"/>
                </a:cxn>
                <a:cxn ang="0">
                  <a:pos x="73" y="205"/>
                </a:cxn>
                <a:cxn ang="0">
                  <a:pos x="95" y="203"/>
                </a:cxn>
                <a:cxn ang="0">
                  <a:pos x="115" y="231"/>
                </a:cxn>
                <a:cxn ang="0">
                  <a:pos x="127" y="235"/>
                </a:cxn>
                <a:cxn ang="0">
                  <a:pos x="139" y="239"/>
                </a:cxn>
                <a:cxn ang="0">
                  <a:pos x="155" y="251"/>
                </a:cxn>
                <a:cxn ang="0">
                  <a:pos x="181" y="237"/>
                </a:cxn>
                <a:cxn ang="0">
                  <a:pos x="203" y="235"/>
                </a:cxn>
                <a:cxn ang="0">
                  <a:pos x="229" y="213"/>
                </a:cxn>
                <a:cxn ang="0">
                  <a:pos x="225" y="185"/>
                </a:cxn>
                <a:cxn ang="0">
                  <a:pos x="217" y="173"/>
                </a:cxn>
                <a:cxn ang="0">
                  <a:pos x="233" y="167"/>
                </a:cxn>
                <a:cxn ang="0">
                  <a:pos x="245" y="183"/>
                </a:cxn>
                <a:cxn ang="0">
                  <a:pos x="247" y="197"/>
                </a:cxn>
                <a:cxn ang="0">
                  <a:pos x="261" y="193"/>
                </a:cxn>
                <a:cxn ang="0">
                  <a:pos x="303" y="169"/>
                </a:cxn>
                <a:cxn ang="0">
                  <a:pos x="293" y="147"/>
                </a:cxn>
                <a:cxn ang="0">
                  <a:pos x="259" y="123"/>
                </a:cxn>
                <a:cxn ang="0">
                  <a:pos x="265" y="107"/>
                </a:cxn>
                <a:cxn ang="0">
                  <a:pos x="277" y="103"/>
                </a:cxn>
                <a:cxn ang="0">
                  <a:pos x="253" y="63"/>
                </a:cxn>
                <a:cxn ang="0">
                  <a:pos x="233" y="59"/>
                </a:cxn>
                <a:cxn ang="0">
                  <a:pos x="221" y="55"/>
                </a:cxn>
                <a:cxn ang="0">
                  <a:pos x="201" y="33"/>
                </a:cxn>
                <a:cxn ang="0">
                  <a:pos x="155" y="45"/>
                </a:cxn>
                <a:cxn ang="0">
                  <a:pos x="167" y="25"/>
                </a:cxn>
                <a:cxn ang="0">
                  <a:pos x="139" y="17"/>
                </a:cxn>
                <a:cxn ang="0">
                  <a:pos x="119" y="19"/>
                </a:cxn>
                <a:cxn ang="0">
                  <a:pos x="67" y="9"/>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3" name="Freeform 27"/>
            <p:cNvSpPr>
              <a:spLocks/>
            </p:cNvSpPr>
            <p:nvPr/>
          </p:nvSpPr>
          <p:spPr bwMode="invGray">
            <a:xfrm>
              <a:off x="1709" y="1987"/>
              <a:ext cx="44" cy="37"/>
            </a:xfrm>
            <a:custGeom>
              <a:avLst/>
              <a:gdLst/>
              <a:ahLst/>
              <a:cxnLst>
                <a:cxn ang="0">
                  <a:pos x="26" y="0"/>
                </a:cxn>
                <a:cxn ang="0">
                  <a:pos x="0" y="10"/>
                </a:cxn>
                <a:cxn ang="0">
                  <a:pos x="30" y="40"/>
                </a:cxn>
                <a:cxn ang="0">
                  <a:pos x="48" y="50"/>
                </a:cxn>
                <a:cxn ang="0">
                  <a:pos x="58" y="28"/>
                </a:cxn>
                <a:cxn ang="0">
                  <a:pos x="44" y="8"/>
                </a:cxn>
                <a:cxn ang="0">
                  <a:pos x="26" y="0"/>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4" name="Freeform 28"/>
            <p:cNvSpPr>
              <a:spLocks/>
            </p:cNvSpPr>
            <p:nvPr/>
          </p:nvSpPr>
          <p:spPr bwMode="invGray">
            <a:xfrm>
              <a:off x="1625" y="2057"/>
              <a:ext cx="65" cy="42"/>
            </a:xfrm>
            <a:custGeom>
              <a:avLst/>
              <a:gdLst/>
              <a:ahLst/>
              <a:cxnLst>
                <a:cxn ang="0">
                  <a:pos x="44" y="7"/>
                </a:cxn>
                <a:cxn ang="0">
                  <a:pos x="24" y="25"/>
                </a:cxn>
                <a:cxn ang="0">
                  <a:pos x="4" y="27"/>
                </a:cxn>
                <a:cxn ang="0">
                  <a:pos x="16" y="57"/>
                </a:cxn>
                <a:cxn ang="0">
                  <a:pos x="74" y="35"/>
                </a:cxn>
                <a:cxn ang="0">
                  <a:pos x="86" y="17"/>
                </a:cxn>
                <a:cxn ang="0">
                  <a:pos x="56" y="7"/>
                </a:cxn>
                <a:cxn ang="0">
                  <a:pos x="44" y="7"/>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5" name="Freeform 29"/>
            <p:cNvSpPr>
              <a:spLocks/>
            </p:cNvSpPr>
            <p:nvPr/>
          </p:nvSpPr>
          <p:spPr bwMode="invGray">
            <a:xfrm>
              <a:off x="1693" y="2065"/>
              <a:ext cx="54" cy="25"/>
            </a:xfrm>
            <a:custGeom>
              <a:avLst/>
              <a:gdLst/>
              <a:ahLst/>
              <a:cxnLst>
                <a:cxn ang="0">
                  <a:pos x="40" y="0"/>
                </a:cxn>
                <a:cxn ang="0">
                  <a:pos x="10" y="16"/>
                </a:cxn>
                <a:cxn ang="0">
                  <a:pos x="24" y="34"/>
                </a:cxn>
                <a:cxn ang="0">
                  <a:pos x="52" y="28"/>
                </a:cxn>
                <a:cxn ang="0">
                  <a:pos x="64" y="20"/>
                </a:cxn>
                <a:cxn ang="0">
                  <a:pos x="40" y="0"/>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6" name="Freeform 30"/>
            <p:cNvSpPr>
              <a:spLocks/>
            </p:cNvSpPr>
            <p:nvPr/>
          </p:nvSpPr>
          <p:spPr bwMode="invGray">
            <a:xfrm>
              <a:off x="1664" y="2029"/>
              <a:ext cx="64" cy="34"/>
            </a:xfrm>
            <a:custGeom>
              <a:avLst/>
              <a:gdLst/>
              <a:ahLst/>
              <a:cxnLst>
                <a:cxn ang="0">
                  <a:pos x="58" y="10"/>
                </a:cxn>
                <a:cxn ang="0">
                  <a:pos x="28" y="4"/>
                </a:cxn>
                <a:cxn ang="0">
                  <a:pos x="0" y="18"/>
                </a:cxn>
                <a:cxn ang="0">
                  <a:pos x="40" y="32"/>
                </a:cxn>
                <a:cxn ang="0">
                  <a:pos x="64" y="40"/>
                </a:cxn>
                <a:cxn ang="0">
                  <a:pos x="84" y="18"/>
                </a:cxn>
                <a:cxn ang="0">
                  <a:pos x="82" y="6"/>
                </a:cxn>
                <a:cxn ang="0">
                  <a:pos x="64" y="0"/>
                </a:cxn>
                <a:cxn ang="0">
                  <a:pos x="58" y="10"/>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7" name="Freeform 31"/>
            <p:cNvSpPr>
              <a:spLocks/>
            </p:cNvSpPr>
            <p:nvPr/>
          </p:nvSpPr>
          <p:spPr bwMode="invGray">
            <a:xfrm>
              <a:off x="1637" y="1997"/>
              <a:ext cx="44" cy="24"/>
            </a:xfrm>
            <a:custGeom>
              <a:avLst/>
              <a:gdLst/>
              <a:ahLst/>
              <a:cxnLst>
                <a:cxn ang="0">
                  <a:pos x="16" y="4"/>
                </a:cxn>
                <a:cxn ang="0">
                  <a:pos x="0" y="18"/>
                </a:cxn>
                <a:cxn ang="0">
                  <a:pos x="20" y="28"/>
                </a:cxn>
                <a:cxn ang="0">
                  <a:pos x="28" y="20"/>
                </a:cxn>
                <a:cxn ang="0">
                  <a:pos x="52" y="12"/>
                </a:cxn>
                <a:cxn ang="0">
                  <a:pos x="44" y="0"/>
                </a:cxn>
                <a:cxn ang="0">
                  <a:pos x="16" y="4"/>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8" name="Freeform 32"/>
            <p:cNvSpPr>
              <a:spLocks/>
            </p:cNvSpPr>
            <p:nvPr/>
          </p:nvSpPr>
          <p:spPr bwMode="invGray">
            <a:xfrm>
              <a:off x="1751" y="2000"/>
              <a:ext cx="114" cy="77"/>
            </a:xfrm>
            <a:custGeom>
              <a:avLst/>
              <a:gdLst/>
              <a:ahLst/>
              <a:cxnLst>
                <a:cxn ang="0">
                  <a:pos x="38" y="0"/>
                </a:cxn>
                <a:cxn ang="0">
                  <a:pos x="14" y="6"/>
                </a:cxn>
                <a:cxn ang="0">
                  <a:pos x="4" y="38"/>
                </a:cxn>
                <a:cxn ang="0">
                  <a:pos x="12" y="56"/>
                </a:cxn>
                <a:cxn ang="0">
                  <a:pos x="0" y="72"/>
                </a:cxn>
                <a:cxn ang="0">
                  <a:pos x="56" y="86"/>
                </a:cxn>
                <a:cxn ang="0">
                  <a:pos x="82" y="92"/>
                </a:cxn>
                <a:cxn ang="0">
                  <a:pos x="152" y="86"/>
                </a:cxn>
                <a:cxn ang="0">
                  <a:pos x="76" y="70"/>
                </a:cxn>
                <a:cxn ang="0">
                  <a:pos x="54" y="62"/>
                </a:cxn>
                <a:cxn ang="0">
                  <a:pos x="44" y="52"/>
                </a:cxn>
                <a:cxn ang="0">
                  <a:pos x="50" y="34"/>
                </a:cxn>
                <a:cxn ang="0">
                  <a:pos x="38" y="0"/>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9" name="Freeform 33"/>
            <p:cNvSpPr>
              <a:spLocks/>
            </p:cNvSpPr>
            <p:nvPr/>
          </p:nvSpPr>
          <p:spPr bwMode="invGray">
            <a:xfrm>
              <a:off x="664" y="2245"/>
              <a:ext cx="25" cy="15"/>
            </a:xfrm>
            <a:custGeom>
              <a:avLst/>
              <a:gdLst/>
              <a:ahLst/>
              <a:cxnLst>
                <a:cxn ang="0">
                  <a:pos x="34" y="0"/>
                </a:cxn>
                <a:cxn ang="0">
                  <a:pos x="24" y="20"/>
                </a:cxn>
                <a:cxn ang="0">
                  <a:pos x="4" y="18"/>
                </a:cxn>
                <a:cxn ang="0">
                  <a:pos x="4" y="6"/>
                </a:cxn>
                <a:cxn ang="0">
                  <a:pos x="34" y="0"/>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0" name="Freeform 34"/>
            <p:cNvSpPr>
              <a:spLocks/>
            </p:cNvSpPr>
            <p:nvPr/>
          </p:nvSpPr>
          <p:spPr bwMode="invGray">
            <a:xfrm>
              <a:off x="1421" y="2756"/>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1" name="Freeform 35"/>
            <p:cNvSpPr>
              <a:spLocks/>
            </p:cNvSpPr>
            <p:nvPr/>
          </p:nvSpPr>
          <p:spPr bwMode="invGray">
            <a:xfrm>
              <a:off x="1424" y="2781"/>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2" name="Freeform 36"/>
            <p:cNvSpPr>
              <a:spLocks/>
            </p:cNvSpPr>
            <p:nvPr/>
          </p:nvSpPr>
          <p:spPr bwMode="invGray">
            <a:xfrm>
              <a:off x="1628" y="2913"/>
              <a:ext cx="15"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3" name="Freeform 37"/>
            <p:cNvSpPr>
              <a:spLocks/>
            </p:cNvSpPr>
            <p:nvPr/>
          </p:nvSpPr>
          <p:spPr bwMode="invGray">
            <a:xfrm>
              <a:off x="1752" y="2429"/>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4" name="Freeform 38"/>
            <p:cNvSpPr>
              <a:spLocks/>
            </p:cNvSpPr>
            <p:nvPr/>
          </p:nvSpPr>
          <p:spPr bwMode="invGray">
            <a:xfrm>
              <a:off x="1652" y="2224"/>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5" name="Freeform 39"/>
            <p:cNvSpPr>
              <a:spLocks/>
            </p:cNvSpPr>
            <p:nvPr/>
          </p:nvSpPr>
          <p:spPr bwMode="invGray">
            <a:xfrm>
              <a:off x="1717" y="2045"/>
              <a:ext cx="39"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6" name="Freeform 40"/>
            <p:cNvSpPr>
              <a:spLocks/>
            </p:cNvSpPr>
            <p:nvPr/>
          </p:nvSpPr>
          <p:spPr bwMode="invGray">
            <a:xfrm>
              <a:off x="1780" y="215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7" name="Freeform 41"/>
            <p:cNvSpPr>
              <a:spLocks/>
            </p:cNvSpPr>
            <p:nvPr/>
          </p:nvSpPr>
          <p:spPr bwMode="invGray">
            <a:xfrm>
              <a:off x="1796" y="1951"/>
              <a:ext cx="696" cy="346"/>
            </a:xfrm>
            <a:custGeom>
              <a:avLst/>
              <a:gdLst/>
              <a:ahLst/>
              <a:cxnLst>
                <a:cxn ang="0">
                  <a:pos x="28" y="56"/>
                </a:cxn>
                <a:cxn ang="0">
                  <a:pos x="6" y="92"/>
                </a:cxn>
                <a:cxn ang="0">
                  <a:pos x="36" y="100"/>
                </a:cxn>
                <a:cxn ang="0">
                  <a:pos x="16" y="116"/>
                </a:cxn>
                <a:cxn ang="0">
                  <a:pos x="104" y="136"/>
                </a:cxn>
                <a:cxn ang="0">
                  <a:pos x="142" y="130"/>
                </a:cxn>
                <a:cxn ang="0">
                  <a:pos x="250" y="78"/>
                </a:cxn>
                <a:cxn ang="0">
                  <a:pos x="300" y="66"/>
                </a:cxn>
                <a:cxn ang="0">
                  <a:pos x="324" y="80"/>
                </a:cxn>
                <a:cxn ang="0">
                  <a:pos x="272" y="88"/>
                </a:cxn>
                <a:cxn ang="0">
                  <a:pos x="242" y="112"/>
                </a:cxn>
                <a:cxn ang="0">
                  <a:pos x="254" y="120"/>
                </a:cxn>
                <a:cxn ang="0">
                  <a:pos x="260" y="158"/>
                </a:cxn>
                <a:cxn ang="0">
                  <a:pos x="350" y="192"/>
                </a:cxn>
                <a:cxn ang="0">
                  <a:pos x="336" y="210"/>
                </a:cxn>
                <a:cxn ang="0">
                  <a:pos x="368" y="246"/>
                </a:cxn>
                <a:cxn ang="0">
                  <a:pos x="348" y="266"/>
                </a:cxn>
                <a:cxn ang="0">
                  <a:pos x="324" y="294"/>
                </a:cxn>
                <a:cxn ang="0">
                  <a:pos x="294" y="324"/>
                </a:cxn>
                <a:cxn ang="0">
                  <a:pos x="292" y="420"/>
                </a:cxn>
                <a:cxn ang="0">
                  <a:pos x="332" y="446"/>
                </a:cxn>
                <a:cxn ang="0">
                  <a:pos x="388" y="448"/>
                </a:cxn>
                <a:cxn ang="0">
                  <a:pos x="412" y="422"/>
                </a:cxn>
                <a:cxn ang="0">
                  <a:pos x="506" y="356"/>
                </a:cxn>
                <a:cxn ang="0">
                  <a:pos x="572" y="334"/>
                </a:cxn>
                <a:cxn ang="0">
                  <a:pos x="646" y="308"/>
                </a:cxn>
                <a:cxn ang="0">
                  <a:pos x="720" y="290"/>
                </a:cxn>
                <a:cxn ang="0">
                  <a:pos x="762" y="260"/>
                </a:cxn>
                <a:cxn ang="0">
                  <a:pos x="800" y="200"/>
                </a:cxn>
                <a:cxn ang="0">
                  <a:pos x="802" y="154"/>
                </a:cxn>
                <a:cxn ang="0">
                  <a:pos x="802" y="124"/>
                </a:cxn>
                <a:cxn ang="0">
                  <a:pos x="832" y="90"/>
                </a:cxn>
                <a:cxn ang="0">
                  <a:pos x="876" y="94"/>
                </a:cxn>
                <a:cxn ang="0">
                  <a:pos x="922" y="52"/>
                </a:cxn>
                <a:cxn ang="0">
                  <a:pos x="888" y="56"/>
                </a:cxn>
                <a:cxn ang="0">
                  <a:pos x="848" y="46"/>
                </a:cxn>
                <a:cxn ang="0">
                  <a:pos x="794" y="22"/>
                </a:cxn>
                <a:cxn ang="0">
                  <a:pos x="642" y="26"/>
                </a:cxn>
                <a:cxn ang="0">
                  <a:pos x="584" y="38"/>
                </a:cxn>
                <a:cxn ang="0">
                  <a:pos x="556" y="38"/>
                </a:cxn>
                <a:cxn ang="0">
                  <a:pos x="516" y="54"/>
                </a:cxn>
                <a:cxn ang="0">
                  <a:pos x="478" y="30"/>
                </a:cxn>
                <a:cxn ang="0">
                  <a:pos x="432" y="40"/>
                </a:cxn>
                <a:cxn ang="0">
                  <a:pos x="366" y="52"/>
                </a:cxn>
                <a:cxn ang="0">
                  <a:pos x="410" y="38"/>
                </a:cxn>
                <a:cxn ang="0">
                  <a:pos x="352" y="8"/>
                </a:cxn>
                <a:cxn ang="0">
                  <a:pos x="334" y="2"/>
                </a:cxn>
                <a:cxn ang="0">
                  <a:pos x="314" y="8"/>
                </a:cxn>
                <a:cxn ang="0">
                  <a:pos x="240" y="16"/>
                </a:cxn>
                <a:cxn ang="0">
                  <a:pos x="160" y="28"/>
                </a:cxn>
                <a:cxn ang="0">
                  <a:pos x="108" y="26"/>
                </a:cxn>
                <a:cxn ang="0">
                  <a:pos x="114" y="68"/>
                </a:cxn>
                <a:cxn ang="0">
                  <a:pos x="104" y="52"/>
                </a:cxn>
                <a:cxn ang="0">
                  <a:pos x="60" y="42"/>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8" name="Freeform 42"/>
            <p:cNvSpPr>
              <a:spLocks/>
            </p:cNvSpPr>
            <p:nvPr/>
          </p:nvSpPr>
          <p:spPr bwMode="invGray">
            <a:xfrm>
              <a:off x="2009" y="2135"/>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9" name="Freeform 43"/>
            <p:cNvSpPr>
              <a:spLocks/>
            </p:cNvSpPr>
            <p:nvPr/>
          </p:nvSpPr>
          <p:spPr bwMode="invGray">
            <a:xfrm>
              <a:off x="2292" y="2201"/>
              <a:ext cx="128" cy="54"/>
            </a:xfrm>
            <a:custGeom>
              <a:avLst/>
              <a:gdLst/>
              <a:ahLst/>
              <a:cxnLst>
                <a:cxn ang="0">
                  <a:pos x="102" y="8"/>
                </a:cxn>
                <a:cxn ang="0">
                  <a:pos x="66" y="4"/>
                </a:cxn>
                <a:cxn ang="0">
                  <a:pos x="54" y="0"/>
                </a:cxn>
                <a:cxn ang="0">
                  <a:pos x="0" y="28"/>
                </a:cxn>
                <a:cxn ang="0">
                  <a:pos x="28" y="40"/>
                </a:cxn>
                <a:cxn ang="0">
                  <a:pos x="42" y="60"/>
                </a:cxn>
                <a:cxn ang="0">
                  <a:pos x="66" y="68"/>
                </a:cxn>
                <a:cxn ang="0">
                  <a:pos x="78" y="72"/>
                </a:cxn>
                <a:cxn ang="0">
                  <a:pos x="130" y="60"/>
                </a:cxn>
                <a:cxn ang="0">
                  <a:pos x="172" y="44"/>
                </a:cxn>
                <a:cxn ang="0">
                  <a:pos x="148" y="18"/>
                </a:cxn>
                <a:cxn ang="0">
                  <a:pos x="136" y="4"/>
                </a:cxn>
                <a:cxn ang="0">
                  <a:pos x="102" y="8"/>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0" name="Freeform 44"/>
            <p:cNvSpPr>
              <a:spLocks/>
            </p:cNvSpPr>
            <p:nvPr/>
          </p:nvSpPr>
          <p:spPr bwMode="invGray">
            <a:xfrm>
              <a:off x="2393" y="2038"/>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1" name="Freeform 45"/>
            <p:cNvSpPr>
              <a:spLocks/>
            </p:cNvSpPr>
            <p:nvPr/>
          </p:nvSpPr>
          <p:spPr bwMode="invGray">
            <a:xfrm>
              <a:off x="2662" y="2006"/>
              <a:ext cx="155" cy="63"/>
            </a:xfrm>
            <a:custGeom>
              <a:avLst/>
              <a:gdLst/>
              <a:ahLst/>
              <a:cxnLst>
                <a:cxn ang="0">
                  <a:pos x="191" y="7"/>
                </a:cxn>
                <a:cxn ang="0">
                  <a:pos x="103" y="9"/>
                </a:cxn>
                <a:cxn ang="0">
                  <a:pos x="109" y="25"/>
                </a:cxn>
                <a:cxn ang="0">
                  <a:pos x="107" y="33"/>
                </a:cxn>
                <a:cxn ang="0">
                  <a:pos x="89" y="27"/>
                </a:cxn>
                <a:cxn ang="0">
                  <a:pos x="77" y="19"/>
                </a:cxn>
                <a:cxn ang="0">
                  <a:pos x="23" y="27"/>
                </a:cxn>
                <a:cxn ang="0">
                  <a:pos x="31" y="49"/>
                </a:cxn>
                <a:cxn ang="0">
                  <a:pos x="55" y="53"/>
                </a:cxn>
                <a:cxn ang="0">
                  <a:pos x="75" y="73"/>
                </a:cxn>
                <a:cxn ang="0">
                  <a:pos x="89" y="85"/>
                </a:cxn>
                <a:cxn ang="0">
                  <a:pos x="109" y="67"/>
                </a:cxn>
                <a:cxn ang="0">
                  <a:pos x="121" y="59"/>
                </a:cxn>
                <a:cxn ang="0">
                  <a:pos x="127" y="47"/>
                </a:cxn>
                <a:cxn ang="0">
                  <a:pos x="167" y="35"/>
                </a:cxn>
                <a:cxn ang="0">
                  <a:pos x="187" y="31"/>
                </a:cxn>
                <a:cxn ang="0">
                  <a:pos x="199" y="27"/>
                </a:cxn>
                <a:cxn ang="0">
                  <a:pos x="191" y="7"/>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2" name="Freeform 46"/>
            <p:cNvSpPr>
              <a:spLocks/>
            </p:cNvSpPr>
            <p:nvPr/>
          </p:nvSpPr>
          <p:spPr bwMode="invGray">
            <a:xfrm>
              <a:off x="2759" y="2039"/>
              <a:ext cx="48" cy="21"/>
            </a:xfrm>
            <a:custGeom>
              <a:avLst/>
              <a:gdLst/>
              <a:ahLst/>
              <a:cxnLst>
                <a:cxn ang="0">
                  <a:pos x="36" y="6"/>
                </a:cxn>
                <a:cxn ang="0">
                  <a:pos x="8" y="4"/>
                </a:cxn>
                <a:cxn ang="0">
                  <a:pos x="24" y="28"/>
                </a:cxn>
                <a:cxn ang="0">
                  <a:pos x="54" y="14"/>
                </a:cxn>
                <a:cxn ang="0">
                  <a:pos x="36" y="6"/>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3" name="Freeform 47"/>
            <p:cNvSpPr>
              <a:spLocks/>
            </p:cNvSpPr>
            <p:nvPr/>
          </p:nvSpPr>
          <p:spPr bwMode="invGray">
            <a:xfrm>
              <a:off x="2467" y="2311"/>
              <a:ext cx="109" cy="132"/>
            </a:xfrm>
            <a:custGeom>
              <a:avLst/>
              <a:gdLst/>
              <a:ahLst/>
              <a:cxnLst>
                <a:cxn ang="0">
                  <a:pos x="24" y="19"/>
                </a:cxn>
                <a:cxn ang="0">
                  <a:pos x="0" y="25"/>
                </a:cxn>
                <a:cxn ang="0">
                  <a:pos x="14" y="43"/>
                </a:cxn>
                <a:cxn ang="0">
                  <a:pos x="34" y="87"/>
                </a:cxn>
                <a:cxn ang="0">
                  <a:pos x="52" y="91"/>
                </a:cxn>
                <a:cxn ang="0">
                  <a:pos x="50" y="107"/>
                </a:cxn>
                <a:cxn ang="0">
                  <a:pos x="28" y="113"/>
                </a:cxn>
                <a:cxn ang="0">
                  <a:pos x="16" y="131"/>
                </a:cxn>
                <a:cxn ang="0">
                  <a:pos x="18" y="137"/>
                </a:cxn>
                <a:cxn ang="0">
                  <a:pos x="30" y="141"/>
                </a:cxn>
                <a:cxn ang="0">
                  <a:pos x="18" y="169"/>
                </a:cxn>
                <a:cxn ang="0">
                  <a:pos x="20" y="175"/>
                </a:cxn>
                <a:cxn ang="0">
                  <a:pos x="34" y="171"/>
                </a:cxn>
                <a:cxn ang="0">
                  <a:pos x="58" y="169"/>
                </a:cxn>
                <a:cxn ang="0">
                  <a:pos x="92" y="171"/>
                </a:cxn>
                <a:cxn ang="0">
                  <a:pos x="110" y="169"/>
                </a:cxn>
                <a:cxn ang="0">
                  <a:pos x="122" y="165"/>
                </a:cxn>
                <a:cxn ang="0">
                  <a:pos x="128" y="141"/>
                </a:cxn>
                <a:cxn ang="0">
                  <a:pos x="146" y="133"/>
                </a:cxn>
                <a:cxn ang="0">
                  <a:pos x="110" y="109"/>
                </a:cxn>
                <a:cxn ang="0">
                  <a:pos x="88" y="83"/>
                </a:cxn>
                <a:cxn ang="0">
                  <a:pos x="82" y="69"/>
                </a:cxn>
                <a:cxn ang="0">
                  <a:pos x="64" y="61"/>
                </a:cxn>
                <a:cxn ang="0">
                  <a:pos x="86" y="45"/>
                </a:cxn>
                <a:cxn ang="0">
                  <a:pos x="64" y="31"/>
                </a:cxn>
                <a:cxn ang="0">
                  <a:pos x="70" y="13"/>
                </a:cxn>
                <a:cxn ang="0">
                  <a:pos x="46" y="1"/>
                </a:cxn>
                <a:cxn ang="0">
                  <a:pos x="30" y="9"/>
                </a:cxn>
                <a:cxn ang="0">
                  <a:pos x="24" y="19"/>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4" name="Freeform 48"/>
            <p:cNvSpPr>
              <a:spLocks/>
            </p:cNvSpPr>
            <p:nvPr/>
          </p:nvSpPr>
          <p:spPr bwMode="invGray">
            <a:xfrm>
              <a:off x="2413" y="2359"/>
              <a:ext cx="69" cy="68"/>
            </a:xfrm>
            <a:custGeom>
              <a:avLst/>
              <a:gdLst/>
              <a:ahLst/>
              <a:cxnLst>
                <a:cxn ang="0">
                  <a:pos x="58" y="6"/>
                </a:cxn>
                <a:cxn ang="0">
                  <a:pos x="82" y="8"/>
                </a:cxn>
                <a:cxn ang="0">
                  <a:pos x="92" y="26"/>
                </a:cxn>
                <a:cxn ang="0">
                  <a:pos x="78" y="48"/>
                </a:cxn>
                <a:cxn ang="0">
                  <a:pos x="46" y="76"/>
                </a:cxn>
                <a:cxn ang="0">
                  <a:pos x="18" y="92"/>
                </a:cxn>
                <a:cxn ang="0">
                  <a:pos x="8" y="72"/>
                </a:cxn>
                <a:cxn ang="0">
                  <a:pos x="20" y="64"/>
                </a:cxn>
                <a:cxn ang="0">
                  <a:pos x="14" y="46"/>
                </a:cxn>
                <a:cxn ang="0">
                  <a:pos x="40" y="28"/>
                </a:cxn>
                <a:cxn ang="0">
                  <a:pos x="58" y="6"/>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5" name="Freeform 49"/>
            <p:cNvSpPr>
              <a:spLocks/>
            </p:cNvSpPr>
            <p:nvPr/>
          </p:nvSpPr>
          <p:spPr bwMode="invGray">
            <a:xfrm>
              <a:off x="4099" y="3502"/>
              <a:ext cx="474" cy="495"/>
            </a:xfrm>
            <a:custGeom>
              <a:avLst/>
              <a:gdLst/>
              <a:ahLst/>
              <a:cxnLst>
                <a:cxn ang="0">
                  <a:pos x="212" y="11"/>
                </a:cxn>
                <a:cxn ang="0">
                  <a:pos x="176" y="19"/>
                </a:cxn>
                <a:cxn ang="0">
                  <a:pos x="144" y="51"/>
                </a:cxn>
                <a:cxn ang="0">
                  <a:pos x="104" y="59"/>
                </a:cxn>
                <a:cxn ang="0">
                  <a:pos x="84" y="75"/>
                </a:cxn>
                <a:cxn ang="0">
                  <a:pos x="68" y="115"/>
                </a:cxn>
                <a:cxn ang="0">
                  <a:pos x="36" y="167"/>
                </a:cxn>
                <a:cxn ang="0">
                  <a:pos x="0" y="179"/>
                </a:cxn>
                <a:cxn ang="0">
                  <a:pos x="72" y="323"/>
                </a:cxn>
                <a:cxn ang="0">
                  <a:pos x="120" y="427"/>
                </a:cxn>
                <a:cxn ang="0">
                  <a:pos x="144" y="443"/>
                </a:cxn>
                <a:cxn ang="0">
                  <a:pos x="168" y="451"/>
                </a:cxn>
                <a:cxn ang="0">
                  <a:pos x="228" y="431"/>
                </a:cxn>
                <a:cxn ang="0">
                  <a:pos x="252" y="423"/>
                </a:cxn>
                <a:cxn ang="0">
                  <a:pos x="300" y="451"/>
                </a:cxn>
                <a:cxn ang="0">
                  <a:pos x="324" y="527"/>
                </a:cxn>
                <a:cxn ang="0">
                  <a:pos x="336" y="523"/>
                </a:cxn>
                <a:cxn ang="0">
                  <a:pos x="344" y="511"/>
                </a:cxn>
                <a:cxn ang="0">
                  <a:pos x="368" y="547"/>
                </a:cxn>
                <a:cxn ang="0">
                  <a:pos x="404" y="571"/>
                </a:cxn>
                <a:cxn ang="0">
                  <a:pos x="436" y="603"/>
                </a:cxn>
                <a:cxn ang="0">
                  <a:pos x="444" y="615"/>
                </a:cxn>
                <a:cxn ang="0">
                  <a:pos x="456" y="623"/>
                </a:cxn>
                <a:cxn ang="0">
                  <a:pos x="484" y="655"/>
                </a:cxn>
                <a:cxn ang="0">
                  <a:pos x="492" y="631"/>
                </a:cxn>
                <a:cxn ang="0">
                  <a:pos x="540" y="659"/>
                </a:cxn>
                <a:cxn ang="0">
                  <a:pos x="588" y="655"/>
                </a:cxn>
                <a:cxn ang="0">
                  <a:pos x="616" y="531"/>
                </a:cxn>
                <a:cxn ang="0">
                  <a:pos x="632" y="463"/>
                </a:cxn>
                <a:cxn ang="0">
                  <a:pos x="620" y="367"/>
                </a:cxn>
                <a:cxn ang="0">
                  <a:pos x="536" y="271"/>
                </a:cxn>
                <a:cxn ang="0">
                  <a:pos x="528" y="235"/>
                </a:cxn>
                <a:cxn ang="0">
                  <a:pos x="460" y="179"/>
                </a:cxn>
                <a:cxn ang="0">
                  <a:pos x="472" y="155"/>
                </a:cxn>
                <a:cxn ang="0">
                  <a:pos x="456" y="131"/>
                </a:cxn>
                <a:cxn ang="0">
                  <a:pos x="416" y="79"/>
                </a:cxn>
                <a:cxn ang="0">
                  <a:pos x="392" y="31"/>
                </a:cxn>
                <a:cxn ang="0">
                  <a:pos x="388" y="19"/>
                </a:cxn>
                <a:cxn ang="0">
                  <a:pos x="364" y="151"/>
                </a:cxn>
                <a:cxn ang="0">
                  <a:pos x="324" y="115"/>
                </a:cxn>
                <a:cxn ang="0">
                  <a:pos x="292" y="111"/>
                </a:cxn>
                <a:cxn ang="0">
                  <a:pos x="272" y="87"/>
                </a:cxn>
                <a:cxn ang="0">
                  <a:pos x="264" y="63"/>
                </a:cxn>
                <a:cxn ang="0">
                  <a:pos x="276" y="55"/>
                </a:cxn>
                <a:cxn ang="0">
                  <a:pos x="240" y="19"/>
                </a:cxn>
                <a:cxn ang="0">
                  <a:pos x="216" y="11"/>
                </a:cxn>
                <a:cxn ang="0">
                  <a:pos x="204" y="7"/>
                </a:cxn>
                <a:cxn ang="0">
                  <a:pos x="212" y="11"/>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6" name="Freeform 50"/>
            <p:cNvSpPr>
              <a:spLocks/>
            </p:cNvSpPr>
            <p:nvPr/>
          </p:nvSpPr>
          <p:spPr bwMode="invGray">
            <a:xfrm>
              <a:off x="4246" y="3241"/>
              <a:ext cx="319" cy="210"/>
            </a:xfrm>
            <a:custGeom>
              <a:avLst/>
              <a:gdLst/>
              <a:ahLst/>
              <a:cxnLst>
                <a:cxn ang="0">
                  <a:pos x="84" y="60"/>
                </a:cxn>
                <a:cxn ang="0">
                  <a:pos x="68" y="36"/>
                </a:cxn>
                <a:cxn ang="0">
                  <a:pos x="64" y="16"/>
                </a:cxn>
                <a:cxn ang="0">
                  <a:pos x="52" y="12"/>
                </a:cxn>
                <a:cxn ang="0">
                  <a:pos x="16" y="16"/>
                </a:cxn>
                <a:cxn ang="0">
                  <a:pos x="44" y="40"/>
                </a:cxn>
                <a:cxn ang="0">
                  <a:pos x="48" y="52"/>
                </a:cxn>
                <a:cxn ang="0">
                  <a:pos x="24" y="68"/>
                </a:cxn>
                <a:cxn ang="0">
                  <a:pos x="88" y="92"/>
                </a:cxn>
                <a:cxn ang="0">
                  <a:pos x="124" y="112"/>
                </a:cxn>
                <a:cxn ang="0">
                  <a:pos x="128" y="124"/>
                </a:cxn>
                <a:cxn ang="0">
                  <a:pos x="140" y="132"/>
                </a:cxn>
                <a:cxn ang="0">
                  <a:pos x="148" y="156"/>
                </a:cxn>
                <a:cxn ang="0">
                  <a:pos x="132" y="196"/>
                </a:cxn>
                <a:cxn ang="0">
                  <a:pos x="180" y="188"/>
                </a:cxn>
                <a:cxn ang="0">
                  <a:pos x="192" y="216"/>
                </a:cxn>
                <a:cxn ang="0">
                  <a:pos x="216" y="224"/>
                </a:cxn>
                <a:cxn ang="0">
                  <a:pos x="228" y="228"/>
                </a:cxn>
                <a:cxn ang="0">
                  <a:pos x="252" y="224"/>
                </a:cxn>
                <a:cxn ang="0">
                  <a:pos x="276" y="196"/>
                </a:cxn>
                <a:cxn ang="0">
                  <a:pos x="336" y="252"/>
                </a:cxn>
                <a:cxn ang="0">
                  <a:pos x="364" y="280"/>
                </a:cxn>
                <a:cxn ang="0">
                  <a:pos x="360" y="224"/>
                </a:cxn>
                <a:cxn ang="0">
                  <a:pos x="336" y="200"/>
                </a:cxn>
                <a:cxn ang="0">
                  <a:pos x="372" y="168"/>
                </a:cxn>
                <a:cxn ang="0">
                  <a:pos x="408" y="156"/>
                </a:cxn>
                <a:cxn ang="0">
                  <a:pos x="420" y="152"/>
                </a:cxn>
                <a:cxn ang="0">
                  <a:pos x="424" y="140"/>
                </a:cxn>
                <a:cxn ang="0">
                  <a:pos x="356" y="148"/>
                </a:cxn>
                <a:cxn ang="0">
                  <a:pos x="304" y="140"/>
                </a:cxn>
                <a:cxn ang="0">
                  <a:pos x="300" y="128"/>
                </a:cxn>
                <a:cxn ang="0">
                  <a:pos x="292" y="116"/>
                </a:cxn>
                <a:cxn ang="0">
                  <a:pos x="220" y="80"/>
                </a:cxn>
                <a:cxn ang="0">
                  <a:pos x="160" y="60"/>
                </a:cxn>
                <a:cxn ang="0">
                  <a:pos x="136" y="52"/>
                </a:cxn>
                <a:cxn ang="0">
                  <a:pos x="80" y="52"/>
                </a:cxn>
                <a:cxn ang="0">
                  <a:pos x="68" y="32"/>
                </a:cxn>
                <a:cxn ang="0">
                  <a:pos x="68" y="0"/>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7" name="Freeform 51"/>
            <p:cNvSpPr>
              <a:spLocks/>
            </p:cNvSpPr>
            <p:nvPr/>
          </p:nvSpPr>
          <p:spPr bwMode="invGray">
            <a:xfrm>
              <a:off x="4255" y="3243"/>
              <a:ext cx="311" cy="211"/>
            </a:xfrm>
            <a:custGeom>
              <a:avLst/>
              <a:gdLst/>
              <a:ahLst/>
              <a:cxnLst>
                <a:cxn ang="0">
                  <a:pos x="0" y="1"/>
                </a:cxn>
                <a:cxn ang="0">
                  <a:pos x="20" y="37"/>
                </a:cxn>
                <a:cxn ang="0">
                  <a:pos x="28" y="49"/>
                </a:cxn>
                <a:cxn ang="0">
                  <a:pos x="84" y="89"/>
                </a:cxn>
                <a:cxn ang="0">
                  <a:pos x="120" y="113"/>
                </a:cxn>
                <a:cxn ang="0">
                  <a:pos x="132" y="121"/>
                </a:cxn>
                <a:cxn ang="0">
                  <a:pos x="136" y="169"/>
                </a:cxn>
                <a:cxn ang="0">
                  <a:pos x="116" y="201"/>
                </a:cxn>
                <a:cxn ang="0">
                  <a:pos x="136" y="197"/>
                </a:cxn>
                <a:cxn ang="0">
                  <a:pos x="148" y="189"/>
                </a:cxn>
                <a:cxn ang="0">
                  <a:pos x="160" y="201"/>
                </a:cxn>
                <a:cxn ang="0">
                  <a:pos x="184" y="217"/>
                </a:cxn>
                <a:cxn ang="0">
                  <a:pos x="208" y="233"/>
                </a:cxn>
                <a:cxn ang="0">
                  <a:pos x="240" y="221"/>
                </a:cxn>
                <a:cxn ang="0">
                  <a:pos x="248" y="197"/>
                </a:cxn>
                <a:cxn ang="0">
                  <a:pos x="268" y="201"/>
                </a:cxn>
                <a:cxn ang="0">
                  <a:pos x="292" y="209"/>
                </a:cxn>
                <a:cxn ang="0">
                  <a:pos x="340" y="281"/>
                </a:cxn>
                <a:cxn ang="0">
                  <a:pos x="356" y="277"/>
                </a:cxn>
                <a:cxn ang="0">
                  <a:pos x="352" y="253"/>
                </a:cxn>
                <a:cxn ang="0">
                  <a:pos x="316" y="197"/>
                </a:cxn>
                <a:cxn ang="0">
                  <a:pos x="360" y="173"/>
                </a:cxn>
                <a:cxn ang="0">
                  <a:pos x="408" y="145"/>
                </a:cxn>
                <a:cxn ang="0">
                  <a:pos x="409" y="120"/>
                </a:cxn>
                <a:cxn ang="0">
                  <a:pos x="367" y="138"/>
                </a:cxn>
                <a:cxn ang="0">
                  <a:pos x="308" y="137"/>
                </a:cxn>
                <a:cxn ang="0">
                  <a:pos x="264" y="97"/>
                </a:cxn>
                <a:cxn ang="0">
                  <a:pos x="180" y="61"/>
                </a:cxn>
                <a:cxn ang="0">
                  <a:pos x="132" y="33"/>
                </a:cxn>
                <a:cxn ang="0">
                  <a:pos x="92" y="41"/>
                </a:cxn>
                <a:cxn ang="0">
                  <a:pos x="76" y="57"/>
                </a:cxn>
                <a:cxn ang="0">
                  <a:pos x="56" y="17"/>
                </a:cxn>
                <a:cxn ang="0">
                  <a:pos x="0" y="1"/>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8" name="Freeform 52"/>
            <p:cNvSpPr>
              <a:spLocks/>
            </p:cNvSpPr>
            <p:nvPr/>
          </p:nvSpPr>
          <p:spPr bwMode="invGray">
            <a:xfrm>
              <a:off x="4485" y="4013"/>
              <a:ext cx="45" cy="58"/>
            </a:xfrm>
            <a:custGeom>
              <a:avLst/>
              <a:gdLst/>
              <a:ahLst/>
              <a:cxnLst>
                <a:cxn ang="0">
                  <a:pos x="32" y="18"/>
                </a:cxn>
                <a:cxn ang="0">
                  <a:pos x="0" y="18"/>
                </a:cxn>
                <a:cxn ang="0">
                  <a:pos x="20" y="42"/>
                </a:cxn>
                <a:cxn ang="0">
                  <a:pos x="28" y="66"/>
                </a:cxn>
                <a:cxn ang="0">
                  <a:pos x="32" y="78"/>
                </a:cxn>
                <a:cxn ang="0">
                  <a:pos x="60" y="50"/>
                </a:cxn>
                <a:cxn ang="0">
                  <a:pos x="32" y="18"/>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9" name="Freeform 53"/>
            <p:cNvSpPr>
              <a:spLocks/>
            </p:cNvSpPr>
            <p:nvPr/>
          </p:nvSpPr>
          <p:spPr bwMode="invGray">
            <a:xfrm>
              <a:off x="4621" y="3923"/>
              <a:ext cx="164" cy="85"/>
            </a:xfrm>
            <a:custGeom>
              <a:avLst/>
              <a:gdLst/>
              <a:ahLst/>
              <a:cxnLst>
                <a:cxn ang="0">
                  <a:pos x="47" y="73"/>
                </a:cxn>
                <a:cxn ang="0">
                  <a:pos x="39" y="61"/>
                </a:cxn>
                <a:cxn ang="0">
                  <a:pos x="15" y="69"/>
                </a:cxn>
                <a:cxn ang="0">
                  <a:pos x="39" y="113"/>
                </a:cxn>
                <a:cxn ang="0">
                  <a:pos x="123" y="89"/>
                </a:cxn>
                <a:cxn ang="0">
                  <a:pos x="147" y="73"/>
                </a:cxn>
                <a:cxn ang="0">
                  <a:pos x="171" y="65"/>
                </a:cxn>
                <a:cxn ang="0">
                  <a:pos x="219" y="19"/>
                </a:cxn>
                <a:cxn ang="0">
                  <a:pos x="210" y="0"/>
                </a:cxn>
                <a:cxn ang="0">
                  <a:pos x="179" y="17"/>
                </a:cxn>
                <a:cxn ang="0">
                  <a:pos x="107" y="41"/>
                </a:cxn>
                <a:cxn ang="0">
                  <a:pos x="83" y="45"/>
                </a:cxn>
                <a:cxn ang="0">
                  <a:pos x="59" y="53"/>
                </a:cxn>
                <a:cxn ang="0">
                  <a:pos x="47" y="73"/>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0" name="Freeform 54"/>
            <p:cNvSpPr>
              <a:spLocks/>
            </p:cNvSpPr>
            <p:nvPr/>
          </p:nvSpPr>
          <p:spPr bwMode="invGray">
            <a:xfrm>
              <a:off x="4791" y="3873"/>
              <a:ext cx="104" cy="92"/>
            </a:xfrm>
            <a:custGeom>
              <a:avLst/>
              <a:gdLst/>
              <a:ahLst/>
              <a:cxnLst>
                <a:cxn ang="0">
                  <a:pos x="12" y="60"/>
                </a:cxn>
                <a:cxn ang="0">
                  <a:pos x="8" y="84"/>
                </a:cxn>
                <a:cxn ang="0">
                  <a:pos x="0" y="108"/>
                </a:cxn>
                <a:cxn ang="0">
                  <a:pos x="36" y="116"/>
                </a:cxn>
                <a:cxn ang="0">
                  <a:pos x="52" y="96"/>
                </a:cxn>
                <a:cxn ang="0">
                  <a:pos x="124" y="68"/>
                </a:cxn>
                <a:cxn ang="0">
                  <a:pos x="136" y="44"/>
                </a:cxn>
                <a:cxn ang="0">
                  <a:pos x="112" y="28"/>
                </a:cxn>
                <a:cxn ang="0">
                  <a:pos x="100" y="20"/>
                </a:cxn>
                <a:cxn ang="0">
                  <a:pos x="64" y="12"/>
                </a:cxn>
                <a:cxn ang="0">
                  <a:pos x="52" y="36"/>
                </a:cxn>
                <a:cxn ang="0">
                  <a:pos x="12" y="60"/>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1" name="Freeform 55"/>
            <p:cNvSpPr>
              <a:spLocks/>
            </p:cNvSpPr>
            <p:nvPr/>
          </p:nvSpPr>
          <p:spPr bwMode="invGray">
            <a:xfrm>
              <a:off x="4846" y="3832"/>
              <a:ext cx="37" cy="26"/>
            </a:xfrm>
            <a:custGeom>
              <a:avLst/>
              <a:gdLst/>
              <a:ahLst/>
              <a:cxnLst>
                <a:cxn ang="0">
                  <a:pos x="29" y="0"/>
                </a:cxn>
                <a:cxn ang="0">
                  <a:pos x="8" y="11"/>
                </a:cxn>
                <a:cxn ang="0">
                  <a:pos x="24" y="35"/>
                </a:cxn>
                <a:cxn ang="0">
                  <a:pos x="39" y="26"/>
                </a:cxn>
                <a:cxn ang="0">
                  <a:pos x="29" y="0"/>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2" name="Freeform 56"/>
            <p:cNvSpPr>
              <a:spLocks/>
            </p:cNvSpPr>
            <p:nvPr/>
          </p:nvSpPr>
          <p:spPr bwMode="invGray">
            <a:xfrm>
              <a:off x="3123" y="3346"/>
              <a:ext cx="123" cy="201"/>
            </a:xfrm>
            <a:custGeom>
              <a:avLst/>
              <a:gdLst/>
              <a:ahLst/>
              <a:cxnLst>
                <a:cxn ang="0">
                  <a:pos x="128" y="0"/>
                </a:cxn>
                <a:cxn ang="0">
                  <a:pos x="104" y="28"/>
                </a:cxn>
                <a:cxn ang="0">
                  <a:pos x="88" y="64"/>
                </a:cxn>
                <a:cxn ang="0">
                  <a:pos x="36" y="84"/>
                </a:cxn>
                <a:cxn ang="0">
                  <a:pos x="28" y="96"/>
                </a:cxn>
                <a:cxn ang="0">
                  <a:pos x="16" y="100"/>
                </a:cxn>
                <a:cxn ang="0">
                  <a:pos x="20" y="132"/>
                </a:cxn>
                <a:cxn ang="0">
                  <a:pos x="28" y="156"/>
                </a:cxn>
                <a:cxn ang="0">
                  <a:pos x="0" y="200"/>
                </a:cxn>
                <a:cxn ang="0">
                  <a:pos x="28" y="260"/>
                </a:cxn>
                <a:cxn ang="0">
                  <a:pos x="52" y="268"/>
                </a:cxn>
                <a:cxn ang="0">
                  <a:pos x="88" y="216"/>
                </a:cxn>
                <a:cxn ang="0">
                  <a:pos x="104" y="192"/>
                </a:cxn>
                <a:cxn ang="0">
                  <a:pos x="128" y="116"/>
                </a:cxn>
                <a:cxn ang="0">
                  <a:pos x="140" y="76"/>
                </a:cxn>
                <a:cxn ang="0">
                  <a:pos x="164" y="72"/>
                </a:cxn>
                <a:cxn ang="0">
                  <a:pos x="128" y="0"/>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3" name="Freeform 57"/>
            <p:cNvSpPr>
              <a:spLocks/>
            </p:cNvSpPr>
            <p:nvPr/>
          </p:nvSpPr>
          <p:spPr bwMode="invGray">
            <a:xfrm>
              <a:off x="3655" y="3034"/>
              <a:ext cx="49" cy="61"/>
            </a:xfrm>
            <a:custGeom>
              <a:avLst/>
              <a:gdLst/>
              <a:ahLst/>
              <a:cxnLst>
                <a:cxn ang="0">
                  <a:pos x="29" y="0"/>
                </a:cxn>
                <a:cxn ang="0">
                  <a:pos x="25" y="60"/>
                </a:cxn>
                <a:cxn ang="0">
                  <a:pos x="29" y="76"/>
                </a:cxn>
                <a:cxn ang="0">
                  <a:pos x="41" y="80"/>
                </a:cxn>
                <a:cxn ang="0">
                  <a:pos x="57" y="76"/>
                </a:cxn>
                <a:cxn ang="0">
                  <a:pos x="29" y="0"/>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4" name="Freeform 58"/>
            <p:cNvSpPr>
              <a:spLocks/>
            </p:cNvSpPr>
            <p:nvPr/>
          </p:nvSpPr>
          <p:spPr bwMode="invGray">
            <a:xfrm>
              <a:off x="3988" y="3100"/>
              <a:ext cx="111" cy="183"/>
            </a:xfrm>
            <a:custGeom>
              <a:avLst/>
              <a:gdLst/>
              <a:ahLst/>
              <a:cxnLst>
                <a:cxn ang="0">
                  <a:pos x="96" y="0"/>
                </a:cxn>
                <a:cxn ang="0">
                  <a:pos x="60" y="84"/>
                </a:cxn>
                <a:cxn ang="0">
                  <a:pos x="36" y="92"/>
                </a:cxn>
                <a:cxn ang="0">
                  <a:pos x="12" y="108"/>
                </a:cxn>
                <a:cxn ang="0">
                  <a:pos x="40" y="188"/>
                </a:cxn>
                <a:cxn ang="0">
                  <a:pos x="52" y="224"/>
                </a:cxn>
                <a:cxn ang="0">
                  <a:pos x="60" y="236"/>
                </a:cxn>
                <a:cxn ang="0">
                  <a:pos x="84" y="244"/>
                </a:cxn>
                <a:cxn ang="0">
                  <a:pos x="96" y="196"/>
                </a:cxn>
                <a:cxn ang="0">
                  <a:pos x="124" y="168"/>
                </a:cxn>
                <a:cxn ang="0">
                  <a:pos x="112" y="68"/>
                </a:cxn>
                <a:cxn ang="0">
                  <a:pos x="140" y="48"/>
                </a:cxn>
                <a:cxn ang="0">
                  <a:pos x="112" y="20"/>
                </a:cxn>
                <a:cxn ang="0">
                  <a:pos x="96" y="0"/>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5" name="Freeform 59"/>
            <p:cNvSpPr>
              <a:spLocks/>
            </p:cNvSpPr>
            <p:nvPr/>
          </p:nvSpPr>
          <p:spPr bwMode="invGray">
            <a:xfrm>
              <a:off x="3894" y="3043"/>
              <a:ext cx="72" cy="137"/>
            </a:xfrm>
            <a:custGeom>
              <a:avLst/>
              <a:gdLst/>
              <a:ahLst/>
              <a:cxnLst>
                <a:cxn ang="0">
                  <a:pos x="48" y="2"/>
                </a:cxn>
                <a:cxn ang="0">
                  <a:pos x="51" y="35"/>
                </a:cxn>
                <a:cxn ang="0">
                  <a:pos x="60" y="62"/>
                </a:cxn>
                <a:cxn ang="0">
                  <a:pos x="62" y="92"/>
                </a:cxn>
                <a:cxn ang="0">
                  <a:pos x="68" y="105"/>
                </a:cxn>
                <a:cxn ang="0">
                  <a:pos x="71" y="126"/>
                </a:cxn>
                <a:cxn ang="0">
                  <a:pos x="57" y="93"/>
                </a:cxn>
                <a:cxn ang="0">
                  <a:pos x="35" y="78"/>
                </a:cxn>
                <a:cxn ang="0">
                  <a:pos x="5" y="83"/>
                </a:cxn>
                <a:cxn ang="0">
                  <a:pos x="8" y="102"/>
                </a:cxn>
                <a:cxn ang="0">
                  <a:pos x="41" y="114"/>
                </a:cxn>
                <a:cxn ang="0">
                  <a:pos x="57" y="135"/>
                </a:cxn>
                <a:cxn ang="0">
                  <a:pos x="71" y="135"/>
                </a:cxn>
                <a:cxn ang="0">
                  <a:pos x="78" y="150"/>
                </a:cxn>
                <a:cxn ang="0">
                  <a:pos x="96" y="179"/>
                </a:cxn>
                <a:cxn ang="0">
                  <a:pos x="81" y="126"/>
                </a:cxn>
                <a:cxn ang="0">
                  <a:pos x="80" y="93"/>
                </a:cxn>
                <a:cxn ang="0">
                  <a:pos x="71" y="63"/>
                </a:cxn>
                <a:cxn ang="0">
                  <a:pos x="63" y="41"/>
                </a:cxn>
                <a:cxn ang="0">
                  <a:pos x="57" y="20"/>
                </a:cxn>
                <a:cxn ang="0">
                  <a:pos x="48" y="2"/>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6" name="Freeform 60"/>
            <p:cNvSpPr>
              <a:spLocks/>
            </p:cNvSpPr>
            <p:nvPr/>
          </p:nvSpPr>
          <p:spPr bwMode="invGray">
            <a:xfrm>
              <a:off x="3943" y="3153"/>
              <a:ext cx="40" cy="131"/>
            </a:xfrm>
            <a:custGeom>
              <a:avLst/>
              <a:gdLst/>
              <a:ahLst/>
              <a:cxnLst>
                <a:cxn ang="0">
                  <a:pos x="6" y="0"/>
                </a:cxn>
                <a:cxn ang="0">
                  <a:pos x="0" y="25"/>
                </a:cxn>
                <a:cxn ang="0">
                  <a:pos x="9" y="54"/>
                </a:cxn>
                <a:cxn ang="0">
                  <a:pos x="18" y="94"/>
                </a:cxn>
                <a:cxn ang="0">
                  <a:pos x="34" y="129"/>
                </a:cxn>
                <a:cxn ang="0">
                  <a:pos x="54" y="175"/>
                </a:cxn>
                <a:cxn ang="0">
                  <a:pos x="40" y="115"/>
                </a:cxn>
                <a:cxn ang="0">
                  <a:pos x="34" y="93"/>
                </a:cxn>
                <a:cxn ang="0">
                  <a:pos x="28" y="61"/>
                </a:cxn>
                <a:cxn ang="0">
                  <a:pos x="25" y="46"/>
                </a:cxn>
                <a:cxn ang="0">
                  <a:pos x="16" y="37"/>
                </a:cxn>
                <a:cxn ang="0">
                  <a:pos x="6" y="0"/>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7" name="Freeform 61"/>
            <p:cNvSpPr>
              <a:spLocks/>
            </p:cNvSpPr>
            <p:nvPr/>
          </p:nvSpPr>
          <p:spPr bwMode="invGray">
            <a:xfrm>
              <a:off x="3988" y="3290"/>
              <a:ext cx="65" cy="54"/>
            </a:xfrm>
            <a:custGeom>
              <a:avLst/>
              <a:gdLst/>
              <a:ahLst/>
              <a:cxnLst>
                <a:cxn ang="0">
                  <a:pos x="2" y="0"/>
                </a:cxn>
                <a:cxn ang="0">
                  <a:pos x="8" y="34"/>
                </a:cxn>
                <a:cxn ang="0">
                  <a:pos x="23" y="43"/>
                </a:cxn>
                <a:cxn ang="0">
                  <a:pos x="48" y="49"/>
                </a:cxn>
                <a:cxn ang="0">
                  <a:pos x="62" y="57"/>
                </a:cxn>
                <a:cxn ang="0">
                  <a:pos x="74" y="66"/>
                </a:cxn>
                <a:cxn ang="0">
                  <a:pos x="86" y="69"/>
                </a:cxn>
                <a:cxn ang="0">
                  <a:pos x="72" y="39"/>
                </a:cxn>
                <a:cxn ang="0">
                  <a:pos x="63" y="22"/>
                </a:cxn>
                <a:cxn ang="0">
                  <a:pos x="36" y="24"/>
                </a:cxn>
                <a:cxn ang="0">
                  <a:pos x="24" y="19"/>
                </a:cxn>
                <a:cxn ang="0">
                  <a:pos x="6" y="0"/>
                </a:cxn>
                <a:cxn ang="0">
                  <a:pos x="2" y="0"/>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8" name="Freeform 62"/>
            <p:cNvSpPr>
              <a:spLocks/>
            </p:cNvSpPr>
            <p:nvPr/>
          </p:nvSpPr>
          <p:spPr bwMode="invGray">
            <a:xfrm>
              <a:off x="4092" y="3195"/>
              <a:ext cx="83" cy="117"/>
            </a:xfrm>
            <a:custGeom>
              <a:avLst/>
              <a:gdLst/>
              <a:ahLst/>
              <a:cxnLst>
                <a:cxn ang="0">
                  <a:pos x="98" y="0"/>
                </a:cxn>
                <a:cxn ang="0">
                  <a:pos x="75" y="10"/>
                </a:cxn>
                <a:cxn ang="0">
                  <a:pos x="23" y="15"/>
                </a:cxn>
                <a:cxn ang="0">
                  <a:pos x="14" y="33"/>
                </a:cxn>
                <a:cxn ang="0">
                  <a:pos x="11" y="61"/>
                </a:cxn>
                <a:cxn ang="0">
                  <a:pos x="14" y="75"/>
                </a:cxn>
                <a:cxn ang="0">
                  <a:pos x="3" y="88"/>
                </a:cxn>
                <a:cxn ang="0">
                  <a:pos x="14" y="109"/>
                </a:cxn>
                <a:cxn ang="0">
                  <a:pos x="23" y="124"/>
                </a:cxn>
                <a:cxn ang="0">
                  <a:pos x="15" y="144"/>
                </a:cxn>
                <a:cxn ang="0">
                  <a:pos x="24" y="156"/>
                </a:cxn>
                <a:cxn ang="0">
                  <a:pos x="42" y="144"/>
                </a:cxn>
                <a:cxn ang="0">
                  <a:pos x="50" y="93"/>
                </a:cxn>
                <a:cxn ang="0">
                  <a:pos x="56" y="126"/>
                </a:cxn>
                <a:cxn ang="0">
                  <a:pos x="65" y="145"/>
                </a:cxn>
                <a:cxn ang="0">
                  <a:pos x="62" y="112"/>
                </a:cxn>
                <a:cxn ang="0">
                  <a:pos x="72" y="73"/>
                </a:cxn>
                <a:cxn ang="0">
                  <a:pos x="69" y="51"/>
                </a:cxn>
                <a:cxn ang="0">
                  <a:pos x="54" y="60"/>
                </a:cxn>
                <a:cxn ang="0">
                  <a:pos x="35" y="54"/>
                </a:cxn>
                <a:cxn ang="0">
                  <a:pos x="41" y="36"/>
                </a:cxn>
                <a:cxn ang="0">
                  <a:pos x="62" y="34"/>
                </a:cxn>
                <a:cxn ang="0">
                  <a:pos x="78" y="39"/>
                </a:cxn>
                <a:cxn ang="0">
                  <a:pos x="98" y="30"/>
                </a:cxn>
                <a:cxn ang="0">
                  <a:pos x="111" y="13"/>
                </a:cxn>
                <a:cxn ang="0">
                  <a:pos x="98" y="0"/>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9" name="Freeform 63"/>
            <p:cNvSpPr>
              <a:spLocks/>
            </p:cNvSpPr>
            <p:nvPr/>
          </p:nvSpPr>
          <p:spPr bwMode="invGray">
            <a:xfrm>
              <a:off x="4064" y="2777"/>
              <a:ext cx="22" cy="71"/>
            </a:xfrm>
            <a:custGeom>
              <a:avLst/>
              <a:gdLst/>
              <a:ahLst/>
              <a:cxnLst>
                <a:cxn ang="0">
                  <a:pos x="12" y="0"/>
                </a:cxn>
                <a:cxn ang="0">
                  <a:pos x="0" y="16"/>
                </a:cxn>
                <a:cxn ang="0">
                  <a:pos x="6" y="37"/>
                </a:cxn>
                <a:cxn ang="0">
                  <a:pos x="1" y="61"/>
                </a:cxn>
                <a:cxn ang="0">
                  <a:pos x="16" y="94"/>
                </a:cxn>
                <a:cxn ang="0">
                  <a:pos x="30" y="82"/>
                </a:cxn>
                <a:cxn ang="0">
                  <a:pos x="22" y="61"/>
                </a:cxn>
                <a:cxn ang="0">
                  <a:pos x="12" y="0"/>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0" name="Freeform 64"/>
            <p:cNvSpPr>
              <a:spLocks/>
            </p:cNvSpPr>
            <p:nvPr/>
          </p:nvSpPr>
          <p:spPr bwMode="invGray">
            <a:xfrm>
              <a:off x="4078" y="2896"/>
              <a:ext cx="61" cy="118"/>
            </a:xfrm>
            <a:custGeom>
              <a:avLst/>
              <a:gdLst/>
              <a:ahLst/>
              <a:cxnLst>
                <a:cxn ang="0">
                  <a:pos x="12" y="2"/>
                </a:cxn>
                <a:cxn ang="0">
                  <a:pos x="0" y="20"/>
                </a:cxn>
                <a:cxn ang="0">
                  <a:pos x="8" y="49"/>
                </a:cxn>
                <a:cxn ang="0">
                  <a:pos x="6" y="107"/>
                </a:cxn>
                <a:cxn ang="0">
                  <a:pos x="17" y="103"/>
                </a:cxn>
                <a:cxn ang="0">
                  <a:pos x="20" y="115"/>
                </a:cxn>
                <a:cxn ang="0">
                  <a:pos x="29" y="122"/>
                </a:cxn>
                <a:cxn ang="0">
                  <a:pos x="38" y="140"/>
                </a:cxn>
                <a:cxn ang="0">
                  <a:pos x="48" y="128"/>
                </a:cxn>
                <a:cxn ang="0">
                  <a:pos x="65" y="134"/>
                </a:cxn>
                <a:cxn ang="0">
                  <a:pos x="63" y="109"/>
                </a:cxn>
                <a:cxn ang="0">
                  <a:pos x="48" y="104"/>
                </a:cxn>
                <a:cxn ang="0">
                  <a:pos x="39" y="91"/>
                </a:cxn>
                <a:cxn ang="0">
                  <a:pos x="33" y="73"/>
                </a:cxn>
                <a:cxn ang="0">
                  <a:pos x="41" y="53"/>
                </a:cxn>
                <a:cxn ang="0">
                  <a:pos x="35" y="35"/>
                </a:cxn>
                <a:cxn ang="0">
                  <a:pos x="42" y="20"/>
                </a:cxn>
                <a:cxn ang="0">
                  <a:pos x="29" y="4"/>
                </a:cxn>
                <a:cxn ang="0">
                  <a:pos x="18" y="7"/>
                </a:cxn>
                <a:cxn ang="0">
                  <a:pos x="12" y="2"/>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1" name="Freeform 65"/>
            <p:cNvSpPr>
              <a:spLocks/>
            </p:cNvSpPr>
            <p:nvPr/>
          </p:nvSpPr>
          <p:spPr bwMode="invGray">
            <a:xfrm>
              <a:off x="4121" y="3052"/>
              <a:ext cx="64" cy="79"/>
            </a:xfrm>
            <a:custGeom>
              <a:avLst/>
              <a:gdLst/>
              <a:ahLst/>
              <a:cxnLst>
                <a:cxn ang="0">
                  <a:pos x="52" y="0"/>
                </a:cxn>
                <a:cxn ang="0">
                  <a:pos x="44" y="18"/>
                </a:cxn>
                <a:cxn ang="0">
                  <a:pos x="32" y="30"/>
                </a:cxn>
                <a:cxn ang="0">
                  <a:pos x="16" y="35"/>
                </a:cxn>
                <a:cxn ang="0">
                  <a:pos x="8" y="48"/>
                </a:cxn>
                <a:cxn ang="0">
                  <a:pos x="4" y="74"/>
                </a:cxn>
                <a:cxn ang="0">
                  <a:pos x="13" y="71"/>
                </a:cxn>
                <a:cxn ang="0">
                  <a:pos x="25" y="62"/>
                </a:cxn>
                <a:cxn ang="0">
                  <a:pos x="34" y="69"/>
                </a:cxn>
                <a:cxn ang="0">
                  <a:pos x="58" y="99"/>
                </a:cxn>
                <a:cxn ang="0">
                  <a:pos x="71" y="72"/>
                </a:cxn>
                <a:cxn ang="0">
                  <a:pos x="85" y="68"/>
                </a:cxn>
                <a:cxn ang="0">
                  <a:pos x="74" y="39"/>
                </a:cxn>
                <a:cxn ang="0">
                  <a:pos x="52" y="0"/>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2" name="Freeform 66"/>
            <p:cNvSpPr>
              <a:spLocks/>
            </p:cNvSpPr>
            <p:nvPr/>
          </p:nvSpPr>
          <p:spPr bwMode="invGray">
            <a:xfrm>
              <a:off x="4197" y="3193"/>
              <a:ext cx="29" cy="49"/>
            </a:xfrm>
            <a:custGeom>
              <a:avLst/>
              <a:gdLst/>
              <a:ahLst/>
              <a:cxnLst>
                <a:cxn ang="0">
                  <a:pos x="6" y="27"/>
                </a:cxn>
                <a:cxn ang="0">
                  <a:pos x="26" y="66"/>
                </a:cxn>
                <a:cxn ang="0">
                  <a:pos x="30" y="52"/>
                </a:cxn>
                <a:cxn ang="0">
                  <a:pos x="38" y="40"/>
                </a:cxn>
                <a:cxn ang="0">
                  <a:pos x="30" y="25"/>
                </a:cxn>
                <a:cxn ang="0">
                  <a:pos x="20" y="13"/>
                </a:cxn>
                <a:cxn ang="0">
                  <a:pos x="11" y="1"/>
                </a:cxn>
                <a:cxn ang="0">
                  <a:pos x="2" y="12"/>
                </a:cxn>
                <a:cxn ang="0">
                  <a:pos x="6" y="2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3" name="Freeform 67"/>
            <p:cNvSpPr>
              <a:spLocks/>
            </p:cNvSpPr>
            <p:nvPr/>
          </p:nvSpPr>
          <p:spPr bwMode="invGray">
            <a:xfrm>
              <a:off x="4181" y="3275"/>
              <a:ext cx="18" cy="17"/>
            </a:xfrm>
            <a:custGeom>
              <a:avLst/>
              <a:gdLst/>
              <a:ahLst/>
              <a:cxnLst>
                <a:cxn ang="0">
                  <a:pos x="0" y="0"/>
                </a:cxn>
                <a:cxn ang="0">
                  <a:pos x="6" y="23"/>
                </a:cxn>
                <a:cxn ang="0">
                  <a:pos x="24" y="11"/>
                </a:cxn>
                <a:cxn ang="0">
                  <a:pos x="0" y="0"/>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4" name="Freeform 68"/>
            <p:cNvSpPr>
              <a:spLocks/>
            </p:cNvSpPr>
            <p:nvPr/>
          </p:nvSpPr>
          <p:spPr bwMode="invGray">
            <a:xfrm>
              <a:off x="4208" y="3265"/>
              <a:ext cx="45" cy="37"/>
            </a:xfrm>
            <a:custGeom>
              <a:avLst/>
              <a:gdLst/>
              <a:ahLst/>
              <a:cxnLst>
                <a:cxn ang="0">
                  <a:pos x="9" y="0"/>
                </a:cxn>
                <a:cxn ang="0">
                  <a:pos x="0" y="18"/>
                </a:cxn>
                <a:cxn ang="0">
                  <a:pos x="28" y="33"/>
                </a:cxn>
                <a:cxn ang="0">
                  <a:pos x="42" y="46"/>
                </a:cxn>
                <a:cxn ang="0">
                  <a:pos x="60" y="42"/>
                </a:cxn>
                <a:cxn ang="0">
                  <a:pos x="49" y="24"/>
                </a:cxn>
                <a:cxn ang="0">
                  <a:pos x="28" y="3"/>
                </a:cxn>
                <a:cxn ang="0">
                  <a:pos x="19" y="16"/>
                </a:cxn>
                <a:cxn ang="0">
                  <a:pos x="9" y="0"/>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5" name="Freeform 69"/>
            <p:cNvSpPr>
              <a:spLocks/>
            </p:cNvSpPr>
            <p:nvPr/>
          </p:nvSpPr>
          <p:spPr bwMode="invGray">
            <a:xfrm>
              <a:off x="4277" y="3335"/>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6" name="Freeform 70"/>
            <p:cNvSpPr>
              <a:spLocks/>
            </p:cNvSpPr>
            <p:nvPr/>
          </p:nvSpPr>
          <p:spPr bwMode="invGray">
            <a:xfrm>
              <a:off x="4544" y="3293"/>
              <a:ext cx="46" cy="47"/>
            </a:xfrm>
            <a:custGeom>
              <a:avLst/>
              <a:gdLst/>
              <a:ahLst/>
              <a:cxnLst>
                <a:cxn ang="0">
                  <a:pos x="7" y="0"/>
                </a:cxn>
                <a:cxn ang="0">
                  <a:pos x="0" y="14"/>
                </a:cxn>
                <a:cxn ang="0">
                  <a:pos x="24" y="35"/>
                </a:cxn>
                <a:cxn ang="0">
                  <a:pos x="36" y="54"/>
                </a:cxn>
                <a:cxn ang="0">
                  <a:pos x="46" y="63"/>
                </a:cxn>
                <a:cxn ang="0">
                  <a:pos x="61" y="56"/>
                </a:cxn>
                <a:cxn ang="0">
                  <a:pos x="33" y="17"/>
                </a:cxn>
                <a:cxn ang="0">
                  <a:pos x="7" y="0"/>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7" name="Freeform 71"/>
            <p:cNvSpPr>
              <a:spLocks/>
            </p:cNvSpPr>
            <p:nvPr/>
          </p:nvSpPr>
          <p:spPr bwMode="invGray">
            <a:xfrm>
              <a:off x="4147" y="3352"/>
              <a:ext cx="46" cy="50"/>
            </a:xfrm>
            <a:custGeom>
              <a:avLst/>
              <a:gdLst/>
              <a:ahLst/>
              <a:cxnLst>
                <a:cxn ang="0">
                  <a:pos x="28" y="7"/>
                </a:cxn>
                <a:cxn ang="0">
                  <a:pos x="30" y="34"/>
                </a:cxn>
                <a:cxn ang="0">
                  <a:pos x="16" y="43"/>
                </a:cxn>
                <a:cxn ang="0">
                  <a:pos x="22" y="67"/>
                </a:cxn>
                <a:cxn ang="0">
                  <a:pos x="48" y="58"/>
                </a:cxn>
                <a:cxn ang="0">
                  <a:pos x="60" y="47"/>
                </a:cxn>
                <a:cxn ang="0">
                  <a:pos x="51" y="28"/>
                </a:cxn>
                <a:cxn ang="0">
                  <a:pos x="57" y="14"/>
                </a:cxn>
                <a:cxn ang="0">
                  <a:pos x="55" y="2"/>
                </a:cxn>
                <a:cxn ang="0">
                  <a:pos x="46" y="4"/>
                </a:cxn>
                <a:cxn ang="0">
                  <a:pos x="51" y="5"/>
                </a:cxn>
                <a:cxn ang="0">
                  <a:pos x="49" y="16"/>
                </a:cxn>
                <a:cxn ang="0">
                  <a:pos x="43" y="23"/>
                </a:cxn>
                <a:cxn ang="0">
                  <a:pos x="28" y="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8" name="Freeform 72"/>
            <p:cNvSpPr>
              <a:spLocks/>
            </p:cNvSpPr>
            <p:nvPr/>
          </p:nvSpPr>
          <p:spPr bwMode="invGray">
            <a:xfrm>
              <a:off x="4098" y="3371"/>
              <a:ext cx="32" cy="27"/>
            </a:xfrm>
            <a:custGeom>
              <a:avLst/>
              <a:gdLst/>
              <a:ahLst/>
              <a:cxnLst>
                <a:cxn ang="0">
                  <a:pos x="21" y="3"/>
                </a:cxn>
                <a:cxn ang="0">
                  <a:pos x="6" y="6"/>
                </a:cxn>
                <a:cxn ang="0">
                  <a:pos x="33" y="36"/>
                </a:cxn>
                <a:cxn ang="0">
                  <a:pos x="42" y="30"/>
                </a:cxn>
                <a:cxn ang="0">
                  <a:pos x="21" y="3"/>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9" name="Freeform 73"/>
            <p:cNvSpPr>
              <a:spLocks/>
            </p:cNvSpPr>
            <p:nvPr/>
          </p:nvSpPr>
          <p:spPr bwMode="invGray">
            <a:xfrm>
              <a:off x="4077" y="3342"/>
              <a:ext cx="24" cy="31"/>
            </a:xfrm>
            <a:custGeom>
              <a:avLst/>
              <a:gdLst/>
              <a:ahLst/>
              <a:cxnLst>
                <a:cxn ang="0">
                  <a:pos x="21" y="0"/>
                </a:cxn>
                <a:cxn ang="0">
                  <a:pos x="0" y="26"/>
                </a:cxn>
                <a:cxn ang="0">
                  <a:pos x="16" y="24"/>
                </a:cxn>
                <a:cxn ang="0">
                  <a:pos x="19" y="29"/>
                </a:cxn>
                <a:cxn ang="0">
                  <a:pos x="16" y="35"/>
                </a:cxn>
                <a:cxn ang="0">
                  <a:pos x="30" y="21"/>
                </a:cxn>
                <a:cxn ang="0">
                  <a:pos x="24" y="9"/>
                </a:cxn>
                <a:cxn ang="0">
                  <a:pos x="21" y="0"/>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0" name="Freeform 74"/>
            <p:cNvSpPr>
              <a:spLocks/>
            </p:cNvSpPr>
            <p:nvPr/>
          </p:nvSpPr>
          <p:spPr bwMode="invGray">
            <a:xfrm>
              <a:off x="4111" y="3353"/>
              <a:ext cx="34" cy="24"/>
            </a:xfrm>
            <a:custGeom>
              <a:avLst/>
              <a:gdLst/>
              <a:ahLst/>
              <a:cxnLst>
                <a:cxn ang="0">
                  <a:pos x="21" y="0"/>
                </a:cxn>
                <a:cxn ang="0">
                  <a:pos x="0" y="7"/>
                </a:cxn>
                <a:cxn ang="0">
                  <a:pos x="27" y="31"/>
                </a:cxn>
                <a:cxn ang="0">
                  <a:pos x="45" y="24"/>
                </a:cxn>
                <a:cxn ang="0">
                  <a:pos x="22" y="10"/>
                </a:cxn>
                <a:cxn ang="0">
                  <a:pos x="21" y="0"/>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1" name="Freeform 75"/>
            <p:cNvSpPr>
              <a:spLocks/>
            </p:cNvSpPr>
            <p:nvPr/>
          </p:nvSpPr>
          <p:spPr bwMode="invGray">
            <a:xfrm>
              <a:off x="4062" y="3021"/>
              <a:ext cx="27" cy="55"/>
            </a:xfrm>
            <a:custGeom>
              <a:avLst/>
              <a:gdLst/>
              <a:ahLst/>
              <a:cxnLst>
                <a:cxn ang="0">
                  <a:pos x="30" y="0"/>
                </a:cxn>
                <a:cxn ang="0">
                  <a:pos x="21" y="15"/>
                </a:cxn>
                <a:cxn ang="0">
                  <a:pos x="9" y="36"/>
                </a:cxn>
                <a:cxn ang="0">
                  <a:pos x="0" y="59"/>
                </a:cxn>
                <a:cxn ang="0">
                  <a:pos x="8" y="74"/>
                </a:cxn>
                <a:cxn ang="0">
                  <a:pos x="20" y="59"/>
                </a:cxn>
                <a:cxn ang="0">
                  <a:pos x="35" y="32"/>
                </a:cxn>
                <a:cxn ang="0">
                  <a:pos x="30" y="0"/>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2" name="Freeform 76"/>
            <p:cNvSpPr>
              <a:spLocks/>
            </p:cNvSpPr>
            <p:nvPr/>
          </p:nvSpPr>
          <p:spPr bwMode="invGray">
            <a:xfrm>
              <a:off x="4113" y="3012"/>
              <a:ext cx="19" cy="55"/>
            </a:xfrm>
            <a:custGeom>
              <a:avLst/>
              <a:gdLst/>
              <a:ahLst/>
              <a:cxnLst>
                <a:cxn ang="0">
                  <a:pos x="13" y="7"/>
                </a:cxn>
                <a:cxn ang="0">
                  <a:pos x="4" y="8"/>
                </a:cxn>
                <a:cxn ang="0">
                  <a:pos x="0" y="22"/>
                </a:cxn>
                <a:cxn ang="0">
                  <a:pos x="15" y="41"/>
                </a:cxn>
                <a:cxn ang="0">
                  <a:pos x="25" y="56"/>
                </a:cxn>
                <a:cxn ang="0">
                  <a:pos x="16" y="20"/>
                </a:cxn>
                <a:cxn ang="0">
                  <a:pos x="13" y="7"/>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3" name="Freeform 77"/>
            <p:cNvSpPr>
              <a:spLocks/>
            </p:cNvSpPr>
            <p:nvPr/>
          </p:nvSpPr>
          <p:spPr bwMode="invGray">
            <a:xfrm>
              <a:off x="4135" y="2995"/>
              <a:ext cx="10" cy="25"/>
            </a:xfrm>
            <a:custGeom>
              <a:avLst/>
              <a:gdLst/>
              <a:ahLst/>
              <a:cxnLst>
                <a:cxn ang="0">
                  <a:pos x="11" y="0"/>
                </a:cxn>
                <a:cxn ang="0">
                  <a:pos x="1" y="10"/>
                </a:cxn>
                <a:cxn ang="0">
                  <a:pos x="11" y="25"/>
                </a:cxn>
                <a:cxn ang="0">
                  <a:pos x="11" y="0"/>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4" name="Freeform 78"/>
            <p:cNvSpPr>
              <a:spLocks/>
            </p:cNvSpPr>
            <p:nvPr/>
          </p:nvSpPr>
          <p:spPr bwMode="invGray">
            <a:xfrm>
              <a:off x="4145" y="3007"/>
              <a:ext cx="21" cy="48"/>
            </a:xfrm>
            <a:custGeom>
              <a:avLst/>
              <a:gdLst/>
              <a:ahLst/>
              <a:cxnLst>
                <a:cxn ang="0">
                  <a:pos x="5" y="0"/>
                </a:cxn>
                <a:cxn ang="0">
                  <a:pos x="11" y="14"/>
                </a:cxn>
                <a:cxn ang="0">
                  <a:pos x="20" y="21"/>
                </a:cxn>
                <a:cxn ang="0">
                  <a:pos x="8" y="39"/>
                </a:cxn>
                <a:cxn ang="0">
                  <a:pos x="0" y="56"/>
                </a:cxn>
                <a:cxn ang="0">
                  <a:pos x="11" y="57"/>
                </a:cxn>
                <a:cxn ang="0">
                  <a:pos x="26" y="26"/>
                </a:cxn>
                <a:cxn ang="0">
                  <a:pos x="5" y="0"/>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5" name="Freeform 79"/>
            <p:cNvSpPr>
              <a:spLocks/>
            </p:cNvSpPr>
            <p:nvPr/>
          </p:nvSpPr>
          <p:spPr bwMode="invGray">
            <a:xfrm>
              <a:off x="3876" y="3076"/>
              <a:ext cx="12" cy="27"/>
            </a:xfrm>
            <a:custGeom>
              <a:avLst/>
              <a:gdLst/>
              <a:ahLst/>
              <a:cxnLst>
                <a:cxn ang="0">
                  <a:pos x="14" y="3"/>
                </a:cxn>
                <a:cxn ang="0">
                  <a:pos x="0" y="7"/>
                </a:cxn>
                <a:cxn ang="0">
                  <a:pos x="8" y="22"/>
                </a:cxn>
                <a:cxn ang="0">
                  <a:pos x="14" y="3"/>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6" name="Freeform 80"/>
            <p:cNvSpPr>
              <a:spLocks/>
            </p:cNvSpPr>
            <p:nvPr/>
          </p:nvSpPr>
          <p:spPr bwMode="invGray">
            <a:xfrm>
              <a:off x="3866" y="305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7" name="Freeform 81"/>
            <p:cNvSpPr>
              <a:spLocks/>
            </p:cNvSpPr>
            <p:nvPr/>
          </p:nvSpPr>
          <p:spPr bwMode="invGray">
            <a:xfrm>
              <a:off x="3862" y="3035"/>
              <a:ext cx="12" cy="14"/>
            </a:xfrm>
            <a:custGeom>
              <a:avLst/>
              <a:gdLst/>
              <a:ahLst/>
              <a:cxnLst>
                <a:cxn ang="0">
                  <a:pos x="10" y="5"/>
                </a:cxn>
                <a:cxn ang="0">
                  <a:pos x="0" y="10"/>
                </a:cxn>
                <a:cxn ang="0">
                  <a:pos x="12" y="19"/>
                </a:cxn>
                <a:cxn ang="0">
                  <a:pos x="10" y="5"/>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8" name="Freeform 82"/>
            <p:cNvSpPr>
              <a:spLocks/>
            </p:cNvSpPr>
            <p:nvPr/>
          </p:nvSpPr>
          <p:spPr bwMode="invGray">
            <a:xfrm>
              <a:off x="3850" y="2995"/>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9" name="Freeform 83"/>
            <p:cNvSpPr>
              <a:spLocks/>
            </p:cNvSpPr>
            <p:nvPr/>
          </p:nvSpPr>
          <p:spPr bwMode="invGray">
            <a:xfrm>
              <a:off x="3852" y="3020"/>
              <a:ext cx="16" cy="13"/>
            </a:xfrm>
            <a:custGeom>
              <a:avLst/>
              <a:gdLst/>
              <a:ahLst/>
              <a:cxnLst>
                <a:cxn ang="0">
                  <a:pos x="13" y="0"/>
                </a:cxn>
                <a:cxn ang="0">
                  <a:pos x="19" y="18"/>
                </a:cxn>
                <a:cxn ang="0">
                  <a:pos x="14" y="6"/>
                </a:cxn>
                <a:cxn ang="0">
                  <a:pos x="13" y="0"/>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0" name="Freeform 84"/>
            <p:cNvSpPr>
              <a:spLocks/>
            </p:cNvSpPr>
            <p:nvPr/>
          </p:nvSpPr>
          <p:spPr bwMode="invGray">
            <a:xfrm>
              <a:off x="4688" y="3643"/>
              <a:ext cx="45" cy="60"/>
            </a:xfrm>
            <a:custGeom>
              <a:avLst/>
              <a:gdLst/>
              <a:ahLst/>
              <a:cxnLst>
                <a:cxn ang="0">
                  <a:pos x="10" y="7"/>
                </a:cxn>
                <a:cxn ang="0">
                  <a:pos x="3" y="18"/>
                </a:cxn>
                <a:cxn ang="0">
                  <a:pos x="15" y="39"/>
                </a:cxn>
                <a:cxn ang="0">
                  <a:pos x="27" y="54"/>
                </a:cxn>
                <a:cxn ang="0">
                  <a:pos x="40" y="63"/>
                </a:cxn>
                <a:cxn ang="0">
                  <a:pos x="51" y="81"/>
                </a:cxn>
                <a:cxn ang="0">
                  <a:pos x="52" y="57"/>
                </a:cxn>
                <a:cxn ang="0">
                  <a:pos x="43" y="37"/>
                </a:cxn>
                <a:cxn ang="0">
                  <a:pos x="25" y="18"/>
                </a:cxn>
                <a:cxn ang="0">
                  <a:pos x="10" y="7"/>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1" name="Freeform 85"/>
            <p:cNvSpPr>
              <a:spLocks/>
            </p:cNvSpPr>
            <p:nvPr/>
          </p:nvSpPr>
          <p:spPr bwMode="invGray">
            <a:xfrm>
              <a:off x="4919" y="3594"/>
              <a:ext cx="53" cy="46"/>
            </a:xfrm>
            <a:custGeom>
              <a:avLst/>
              <a:gdLst/>
              <a:ahLst/>
              <a:cxnLst>
                <a:cxn ang="0">
                  <a:pos x="28" y="23"/>
                </a:cxn>
                <a:cxn ang="0">
                  <a:pos x="13" y="32"/>
                </a:cxn>
                <a:cxn ang="0">
                  <a:pos x="1" y="44"/>
                </a:cxn>
                <a:cxn ang="0">
                  <a:pos x="13" y="59"/>
                </a:cxn>
                <a:cxn ang="0">
                  <a:pos x="28" y="44"/>
                </a:cxn>
                <a:cxn ang="0">
                  <a:pos x="40" y="23"/>
                </a:cxn>
                <a:cxn ang="0">
                  <a:pos x="55" y="0"/>
                </a:cxn>
                <a:cxn ang="0">
                  <a:pos x="71" y="11"/>
                </a:cxn>
                <a:cxn ang="0">
                  <a:pos x="35" y="23"/>
                </a:cxn>
                <a:cxn ang="0">
                  <a:pos x="28" y="23"/>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2" name="Freeform 86"/>
            <p:cNvSpPr>
              <a:spLocks/>
            </p:cNvSpPr>
            <p:nvPr/>
          </p:nvSpPr>
          <p:spPr bwMode="invGray">
            <a:xfrm>
              <a:off x="4759" y="3569"/>
              <a:ext cx="17" cy="23"/>
            </a:xfrm>
            <a:custGeom>
              <a:avLst/>
              <a:gdLst/>
              <a:ahLst/>
              <a:cxnLst>
                <a:cxn ang="0">
                  <a:pos x="9" y="0"/>
                </a:cxn>
                <a:cxn ang="0">
                  <a:pos x="0" y="14"/>
                </a:cxn>
                <a:cxn ang="0">
                  <a:pos x="12" y="30"/>
                </a:cxn>
                <a:cxn ang="0">
                  <a:pos x="9" y="0"/>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3" name="Freeform 87"/>
            <p:cNvSpPr>
              <a:spLocks/>
            </p:cNvSpPr>
            <p:nvPr/>
          </p:nvSpPr>
          <p:spPr bwMode="invGray">
            <a:xfrm>
              <a:off x="4751" y="3547"/>
              <a:ext cx="20" cy="17"/>
            </a:xfrm>
            <a:custGeom>
              <a:avLst/>
              <a:gdLst/>
              <a:ahLst/>
              <a:cxnLst>
                <a:cxn ang="0">
                  <a:pos x="19" y="0"/>
                </a:cxn>
                <a:cxn ang="0">
                  <a:pos x="0" y="14"/>
                </a:cxn>
                <a:cxn ang="0">
                  <a:pos x="21" y="20"/>
                </a:cxn>
                <a:cxn ang="0">
                  <a:pos x="19" y="0"/>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4" name="Freeform 88"/>
            <p:cNvSpPr>
              <a:spLocks/>
            </p:cNvSpPr>
            <p:nvPr/>
          </p:nvSpPr>
          <p:spPr bwMode="invGray">
            <a:xfrm>
              <a:off x="4598" y="3353"/>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5" name="Freeform 89"/>
            <p:cNvSpPr>
              <a:spLocks/>
            </p:cNvSpPr>
            <p:nvPr/>
          </p:nvSpPr>
          <p:spPr bwMode="invGray">
            <a:xfrm>
              <a:off x="4632" y="3396"/>
              <a:ext cx="26" cy="33"/>
            </a:xfrm>
            <a:custGeom>
              <a:avLst/>
              <a:gdLst/>
              <a:ahLst/>
              <a:cxnLst>
                <a:cxn ang="0">
                  <a:pos x="30" y="0"/>
                </a:cxn>
                <a:cxn ang="0">
                  <a:pos x="10" y="9"/>
                </a:cxn>
                <a:cxn ang="0">
                  <a:pos x="14" y="32"/>
                </a:cxn>
                <a:cxn ang="0">
                  <a:pos x="26" y="36"/>
                </a:cxn>
                <a:cxn ang="0">
                  <a:pos x="30" y="0"/>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6" name="Freeform 90"/>
            <p:cNvSpPr>
              <a:spLocks/>
            </p:cNvSpPr>
            <p:nvPr/>
          </p:nvSpPr>
          <p:spPr bwMode="invGray">
            <a:xfrm>
              <a:off x="4659" y="3459"/>
              <a:ext cx="28" cy="28"/>
            </a:xfrm>
            <a:custGeom>
              <a:avLst/>
              <a:gdLst/>
              <a:ahLst/>
              <a:cxnLst>
                <a:cxn ang="0">
                  <a:pos x="34" y="2"/>
                </a:cxn>
                <a:cxn ang="0">
                  <a:pos x="10" y="2"/>
                </a:cxn>
                <a:cxn ang="0">
                  <a:pos x="14" y="25"/>
                </a:cxn>
                <a:cxn ang="0">
                  <a:pos x="26" y="29"/>
                </a:cxn>
                <a:cxn ang="0">
                  <a:pos x="34" y="2"/>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7" name="Freeform 91"/>
            <p:cNvSpPr>
              <a:spLocks/>
            </p:cNvSpPr>
            <p:nvPr/>
          </p:nvSpPr>
          <p:spPr bwMode="invGray">
            <a:xfrm>
              <a:off x="4693" y="3449"/>
              <a:ext cx="28" cy="26"/>
            </a:xfrm>
            <a:custGeom>
              <a:avLst/>
              <a:gdLst/>
              <a:ahLst/>
              <a:cxnLst>
                <a:cxn ang="0">
                  <a:pos x="34" y="2"/>
                </a:cxn>
                <a:cxn ang="0">
                  <a:pos x="10" y="2"/>
                </a:cxn>
                <a:cxn ang="0">
                  <a:pos x="16" y="22"/>
                </a:cxn>
                <a:cxn ang="0">
                  <a:pos x="27" y="22"/>
                </a:cxn>
                <a:cxn ang="0">
                  <a:pos x="34" y="2"/>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8" name="Freeform 92"/>
            <p:cNvSpPr>
              <a:spLocks/>
            </p:cNvSpPr>
            <p:nvPr/>
          </p:nvSpPr>
          <p:spPr bwMode="invGray">
            <a:xfrm>
              <a:off x="4683" y="3413"/>
              <a:ext cx="26" cy="20"/>
            </a:xfrm>
            <a:custGeom>
              <a:avLst/>
              <a:gdLst/>
              <a:ahLst/>
              <a:cxnLst>
                <a:cxn ang="0">
                  <a:pos x="31" y="1"/>
                </a:cxn>
                <a:cxn ang="0">
                  <a:pos x="10" y="2"/>
                </a:cxn>
                <a:cxn ang="0">
                  <a:pos x="13" y="15"/>
                </a:cxn>
                <a:cxn ang="0">
                  <a:pos x="25" y="19"/>
                </a:cxn>
                <a:cxn ang="0">
                  <a:pos x="31" y="1"/>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9" name="Freeform 93"/>
            <p:cNvSpPr>
              <a:spLocks/>
            </p:cNvSpPr>
            <p:nvPr/>
          </p:nvSpPr>
          <p:spPr bwMode="invGray">
            <a:xfrm>
              <a:off x="4657" y="3388"/>
              <a:ext cx="26" cy="35"/>
            </a:xfrm>
            <a:custGeom>
              <a:avLst/>
              <a:gdLst/>
              <a:ahLst/>
              <a:cxnLst>
                <a:cxn ang="0">
                  <a:pos x="28" y="16"/>
                </a:cxn>
                <a:cxn ang="0">
                  <a:pos x="19" y="2"/>
                </a:cxn>
                <a:cxn ang="0">
                  <a:pos x="10" y="25"/>
                </a:cxn>
                <a:cxn ang="0">
                  <a:pos x="19" y="35"/>
                </a:cxn>
                <a:cxn ang="0">
                  <a:pos x="27" y="29"/>
                </a:cxn>
                <a:cxn ang="0">
                  <a:pos x="28" y="16"/>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0" name="Freeform 94"/>
            <p:cNvSpPr>
              <a:spLocks/>
            </p:cNvSpPr>
            <p:nvPr/>
          </p:nvSpPr>
          <p:spPr bwMode="invGray">
            <a:xfrm>
              <a:off x="4625" y="3372"/>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1" name="Freeform 95"/>
            <p:cNvSpPr>
              <a:spLocks/>
            </p:cNvSpPr>
            <p:nvPr/>
          </p:nvSpPr>
          <p:spPr bwMode="invGray">
            <a:xfrm>
              <a:off x="4665" y="3425"/>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2" name="Freeform 96"/>
            <p:cNvSpPr>
              <a:spLocks/>
            </p:cNvSpPr>
            <p:nvPr/>
          </p:nvSpPr>
          <p:spPr bwMode="invGray">
            <a:xfrm>
              <a:off x="3055" y="2051"/>
              <a:ext cx="141" cy="108"/>
            </a:xfrm>
            <a:custGeom>
              <a:avLst/>
              <a:gdLst/>
              <a:ahLst/>
              <a:cxnLst>
                <a:cxn ang="0">
                  <a:pos x="171" y="4"/>
                </a:cxn>
                <a:cxn ang="0">
                  <a:pos x="185" y="4"/>
                </a:cxn>
                <a:cxn ang="0">
                  <a:pos x="189" y="16"/>
                </a:cxn>
                <a:cxn ang="0">
                  <a:pos x="187" y="24"/>
                </a:cxn>
                <a:cxn ang="0">
                  <a:pos x="131" y="44"/>
                </a:cxn>
                <a:cxn ang="0">
                  <a:pos x="109" y="58"/>
                </a:cxn>
                <a:cxn ang="0">
                  <a:pos x="97" y="62"/>
                </a:cxn>
                <a:cxn ang="0">
                  <a:pos x="71" y="82"/>
                </a:cxn>
                <a:cxn ang="0">
                  <a:pos x="75" y="92"/>
                </a:cxn>
                <a:cxn ang="0">
                  <a:pos x="83" y="116"/>
                </a:cxn>
                <a:cxn ang="0">
                  <a:pos x="107" y="126"/>
                </a:cxn>
                <a:cxn ang="0">
                  <a:pos x="93" y="140"/>
                </a:cxn>
                <a:cxn ang="0">
                  <a:pos x="83" y="130"/>
                </a:cxn>
                <a:cxn ang="0">
                  <a:pos x="71" y="134"/>
                </a:cxn>
                <a:cxn ang="0">
                  <a:pos x="21" y="122"/>
                </a:cxn>
                <a:cxn ang="0">
                  <a:pos x="19" y="106"/>
                </a:cxn>
                <a:cxn ang="0">
                  <a:pos x="47" y="90"/>
                </a:cxn>
                <a:cxn ang="0">
                  <a:pos x="51" y="76"/>
                </a:cxn>
                <a:cxn ang="0">
                  <a:pos x="47" y="64"/>
                </a:cxn>
                <a:cxn ang="0">
                  <a:pos x="73" y="46"/>
                </a:cxn>
                <a:cxn ang="0">
                  <a:pos x="97" y="36"/>
                </a:cxn>
                <a:cxn ang="0">
                  <a:pos x="113" y="24"/>
                </a:cxn>
                <a:cxn ang="0">
                  <a:pos x="171" y="4"/>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3" name="Freeform 97"/>
            <p:cNvSpPr>
              <a:spLocks/>
            </p:cNvSpPr>
            <p:nvPr/>
          </p:nvSpPr>
          <p:spPr bwMode="invGray">
            <a:xfrm>
              <a:off x="3139" y="2155"/>
              <a:ext cx="40" cy="12"/>
            </a:xfrm>
            <a:custGeom>
              <a:avLst/>
              <a:gdLst/>
              <a:ahLst/>
              <a:cxnLst>
                <a:cxn ang="0">
                  <a:pos x="24" y="0"/>
                </a:cxn>
                <a:cxn ang="0">
                  <a:pos x="12" y="2"/>
                </a:cxn>
                <a:cxn ang="0">
                  <a:pos x="32" y="16"/>
                </a:cxn>
                <a:cxn ang="0">
                  <a:pos x="44" y="14"/>
                </a:cxn>
                <a:cxn ang="0">
                  <a:pos x="24" y="0"/>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4" name="Freeform 98"/>
            <p:cNvSpPr>
              <a:spLocks/>
            </p:cNvSpPr>
            <p:nvPr/>
          </p:nvSpPr>
          <p:spPr bwMode="invGray">
            <a:xfrm>
              <a:off x="3344" y="1999"/>
              <a:ext cx="42" cy="28"/>
            </a:xfrm>
            <a:custGeom>
              <a:avLst/>
              <a:gdLst/>
              <a:ahLst/>
              <a:cxnLst>
                <a:cxn ang="0">
                  <a:pos x="57" y="4"/>
                </a:cxn>
                <a:cxn ang="0">
                  <a:pos x="25" y="24"/>
                </a:cxn>
                <a:cxn ang="0">
                  <a:pos x="11" y="34"/>
                </a:cxn>
                <a:cxn ang="0">
                  <a:pos x="9" y="4"/>
                </a:cxn>
                <a:cxn ang="0">
                  <a:pos x="21" y="0"/>
                </a:cxn>
                <a:cxn ang="0">
                  <a:pos x="57" y="4"/>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5" name="Freeform 99"/>
            <p:cNvSpPr>
              <a:spLocks/>
            </p:cNvSpPr>
            <p:nvPr/>
          </p:nvSpPr>
          <p:spPr bwMode="invGray">
            <a:xfrm>
              <a:off x="3374" y="2012"/>
              <a:ext cx="50" cy="20"/>
            </a:xfrm>
            <a:custGeom>
              <a:avLst/>
              <a:gdLst/>
              <a:ahLst/>
              <a:cxnLst>
                <a:cxn ang="0">
                  <a:pos x="29" y="0"/>
                </a:cxn>
                <a:cxn ang="0">
                  <a:pos x="11" y="6"/>
                </a:cxn>
                <a:cxn ang="0">
                  <a:pos x="57" y="26"/>
                </a:cxn>
                <a:cxn ang="0">
                  <a:pos x="63" y="24"/>
                </a:cxn>
                <a:cxn ang="0">
                  <a:pos x="29" y="0"/>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6" name="Freeform 100"/>
            <p:cNvSpPr>
              <a:spLocks/>
            </p:cNvSpPr>
            <p:nvPr/>
          </p:nvSpPr>
          <p:spPr bwMode="invGray">
            <a:xfrm>
              <a:off x="3428" y="2015"/>
              <a:ext cx="50" cy="32"/>
            </a:xfrm>
            <a:custGeom>
              <a:avLst/>
              <a:gdLst/>
              <a:ahLst/>
              <a:cxnLst>
                <a:cxn ang="0">
                  <a:pos x="50" y="9"/>
                </a:cxn>
                <a:cxn ang="0">
                  <a:pos x="26" y="9"/>
                </a:cxn>
                <a:cxn ang="0">
                  <a:pos x="10" y="9"/>
                </a:cxn>
                <a:cxn ang="0">
                  <a:pos x="8" y="35"/>
                </a:cxn>
                <a:cxn ang="0">
                  <a:pos x="32" y="43"/>
                </a:cxn>
                <a:cxn ang="0">
                  <a:pos x="62" y="27"/>
                </a:cxn>
                <a:cxn ang="0">
                  <a:pos x="50" y="9"/>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7" name="Freeform 101"/>
            <p:cNvSpPr>
              <a:spLocks/>
            </p:cNvSpPr>
            <p:nvPr/>
          </p:nvSpPr>
          <p:spPr bwMode="invGray">
            <a:xfrm>
              <a:off x="3777" y="2042"/>
              <a:ext cx="88" cy="31"/>
            </a:xfrm>
            <a:custGeom>
              <a:avLst/>
              <a:gdLst/>
              <a:ahLst/>
              <a:cxnLst>
                <a:cxn ang="0">
                  <a:pos x="14" y="0"/>
                </a:cxn>
                <a:cxn ang="0">
                  <a:pos x="8" y="16"/>
                </a:cxn>
                <a:cxn ang="0">
                  <a:pos x="50" y="30"/>
                </a:cxn>
                <a:cxn ang="0">
                  <a:pos x="76" y="36"/>
                </a:cxn>
                <a:cxn ang="0">
                  <a:pos x="112" y="22"/>
                </a:cxn>
                <a:cxn ang="0">
                  <a:pos x="78" y="4"/>
                </a:cxn>
                <a:cxn ang="0">
                  <a:pos x="14" y="0"/>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8" name="Freeform 102"/>
            <p:cNvSpPr>
              <a:spLocks/>
            </p:cNvSpPr>
            <p:nvPr/>
          </p:nvSpPr>
          <p:spPr bwMode="invGray">
            <a:xfrm>
              <a:off x="3867" y="2041"/>
              <a:ext cx="46" cy="24"/>
            </a:xfrm>
            <a:custGeom>
              <a:avLst/>
              <a:gdLst/>
              <a:ahLst/>
              <a:cxnLst>
                <a:cxn ang="0">
                  <a:pos x="32" y="4"/>
                </a:cxn>
                <a:cxn ang="0">
                  <a:pos x="62" y="10"/>
                </a:cxn>
                <a:cxn ang="0">
                  <a:pos x="30" y="32"/>
                </a:cxn>
                <a:cxn ang="0">
                  <a:pos x="6" y="22"/>
                </a:cxn>
                <a:cxn ang="0">
                  <a:pos x="32" y="4"/>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9" name="Freeform 103"/>
            <p:cNvSpPr>
              <a:spLocks/>
            </p:cNvSpPr>
            <p:nvPr/>
          </p:nvSpPr>
          <p:spPr bwMode="invGray">
            <a:xfrm>
              <a:off x="3846" y="2070"/>
              <a:ext cx="37" cy="17"/>
            </a:xfrm>
            <a:custGeom>
              <a:avLst/>
              <a:gdLst/>
              <a:ahLst/>
              <a:cxnLst>
                <a:cxn ang="0">
                  <a:pos x="20" y="1"/>
                </a:cxn>
                <a:cxn ang="0">
                  <a:pos x="6" y="5"/>
                </a:cxn>
                <a:cxn ang="0">
                  <a:pos x="38" y="23"/>
                </a:cxn>
                <a:cxn ang="0">
                  <a:pos x="20" y="1"/>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0" name="Freeform 104"/>
            <p:cNvSpPr>
              <a:spLocks/>
            </p:cNvSpPr>
            <p:nvPr/>
          </p:nvSpPr>
          <p:spPr bwMode="invGray">
            <a:xfrm>
              <a:off x="4098" y="2294"/>
              <a:ext cx="76" cy="114"/>
            </a:xfrm>
            <a:custGeom>
              <a:avLst/>
              <a:gdLst/>
              <a:ahLst/>
              <a:cxnLst>
                <a:cxn ang="0">
                  <a:pos x="6" y="0"/>
                </a:cxn>
                <a:cxn ang="0">
                  <a:pos x="0" y="18"/>
                </a:cxn>
                <a:cxn ang="0">
                  <a:pos x="14" y="42"/>
                </a:cxn>
                <a:cxn ang="0">
                  <a:pos x="32" y="72"/>
                </a:cxn>
                <a:cxn ang="0">
                  <a:pos x="36" y="104"/>
                </a:cxn>
                <a:cxn ang="0">
                  <a:pos x="80" y="152"/>
                </a:cxn>
                <a:cxn ang="0">
                  <a:pos x="86" y="124"/>
                </a:cxn>
                <a:cxn ang="0">
                  <a:pos x="74" y="102"/>
                </a:cxn>
                <a:cxn ang="0">
                  <a:pos x="62" y="92"/>
                </a:cxn>
                <a:cxn ang="0">
                  <a:pos x="52" y="74"/>
                </a:cxn>
                <a:cxn ang="0">
                  <a:pos x="42" y="44"/>
                </a:cxn>
                <a:cxn ang="0">
                  <a:pos x="4" y="12"/>
                </a:cxn>
                <a:cxn ang="0">
                  <a:pos x="6" y="0"/>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1" name="Freeform 105"/>
            <p:cNvSpPr>
              <a:spLocks/>
            </p:cNvSpPr>
            <p:nvPr/>
          </p:nvSpPr>
          <p:spPr bwMode="invGray">
            <a:xfrm>
              <a:off x="4159" y="2412"/>
              <a:ext cx="55" cy="78"/>
            </a:xfrm>
            <a:custGeom>
              <a:avLst/>
              <a:gdLst/>
              <a:ahLst/>
              <a:cxnLst>
                <a:cxn ang="0">
                  <a:pos x="64" y="22"/>
                </a:cxn>
                <a:cxn ang="0">
                  <a:pos x="74" y="40"/>
                </a:cxn>
                <a:cxn ang="0">
                  <a:pos x="30" y="84"/>
                </a:cxn>
                <a:cxn ang="0">
                  <a:pos x="32" y="100"/>
                </a:cxn>
                <a:cxn ang="0">
                  <a:pos x="20" y="94"/>
                </a:cxn>
                <a:cxn ang="0">
                  <a:pos x="6" y="84"/>
                </a:cxn>
                <a:cxn ang="0">
                  <a:pos x="0" y="82"/>
                </a:cxn>
                <a:cxn ang="0">
                  <a:pos x="10" y="58"/>
                </a:cxn>
                <a:cxn ang="0">
                  <a:pos x="12" y="52"/>
                </a:cxn>
                <a:cxn ang="0">
                  <a:pos x="2" y="24"/>
                </a:cxn>
                <a:cxn ang="0">
                  <a:pos x="4" y="14"/>
                </a:cxn>
                <a:cxn ang="0">
                  <a:pos x="26" y="22"/>
                </a:cxn>
                <a:cxn ang="0">
                  <a:pos x="36" y="36"/>
                </a:cxn>
                <a:cxn ang="0">
                  <a:pos x="64" y="22"/>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2" name="Freeform 106"/>
            <p:cNvSpPr>
              <a:spLocks/>
            </p:cNvSpPr>
            <p:nvPr/>
          </p:nvSpPr>
          <p:spPr bwMode="invGray">
            <a:xfrm>
              <a:off x="4123" y="2492"/>
              <a:ext cx="109" cy="189"/>
            </a:xfrm>
            <a:custGeom>
              <a:avLst/>
              <a:gdLst/>
              <a:ahLst/>
              <a:cxnLst>
                <a:cxn ang="0">
                  <a:pos x="82" y="100"/>
                </a:cxn>
                <a:cxn ang="0">
                  <a:pos x="66" y="106"/>
                </a:cxn>
                <a:cxn ang="0">
                  <a:pos x="64" y="132"/>
                </a:cxn>
                <a:cxn ang="0">
                  <a:pos x="22" y="146"/>
                </a:cxn>
                <a:cxn ang="0">
                  <a:pos x="8" y="168"/>
                </a:cxn>
                <a:cxn ang="0">
                  <a:pos x="20" y="182"/>
                </a:cxn>
                <a:cxn ang="0">
                  <a:pos x="8" y="198"/>
                </a:cxn>
                <a:cxn ang="0">
                  <a:pos x="24" y="252"/>
                </a:cxn>
                <a:cxn ang="0">
                  <a:pos x="28" y="214"/>
                </a:cxn>
                <a:cxn ang="0">
                  <a:pos x="22" y="192"/>
                </a:cxn>
                <a:cxn ang="0">
                  <a:pos x="42" y="176"/>
                </a:cxn>
                <a:cxn ang="0">
                  <a:pos x="52" y="158"/>
                </a:cxn>
                <a:cxn ang="0">
                  <a:pos x="66" y="174"/>
                </a:cxn>
                <a:cxn ang="0">
                  <a:pos x="44" y="190"/>
                </a:cxn>
                <a:cxn ang="0">
                  <a:pos x="56" y="200"/>
                </a:cxn>
                <a:cxn ang="0">
                  <a:pos x="68" y="178"/>
                </a:cxn>
                <a:cxn ang="0">
                  <a:pos x="84" y="184"/>
                </a:cxn>
                <a:cxn ang="0">
                  <a:pos x="104" y="148"/>
                </a:cxn>
                <a:cxn ang="0">
                  <a:pos x="114" y="156"/>
                </a:cxn>
                <a:cxn ang="0">
                  <a:pos x="136" y="148"/>
                </a:cxn>
                <a:cxn ang="0">
                  <a:pos x="146" y="130"/>
                </a:cxn>
                <a:cxn ang="0">
                  <a:pos x="142" y="110"/>
                </a:cxn>
                <a:cxn ang="0">
                  <a:pos x="134" y="98"/>
                </a:cxn>
                <a:cxn ang="0">
                  <a:pos x="122" y="40"/>
                </a:cxn>
                <a:cxn ang="0">
                  <a:pos x="94" y="0"/>
                </a:cxn>
                <a:cxn ang="0">
                  <a:pos x="78" y="12"/>
                </a:cxn>
                <a:cxn ang="0">
                  <a:pos x="96" y="34"/>
                </a:cxn>
                <a:cxn ang="0">
                  <a:pos x="96" y="64"/>
                </a:cxn>
                <a:cxn ang="0">
                  <a:pos x="82" y="100"/>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3" name="Freeform 107"/>
            <p:cNvSpPr>
              <a:spLocks/>
            </p:cNvSpPr>
            <p:nvPr/>
          </p:nvSpPr>
          <p:spPr bwMode="invGray">
            <a:xfrm>
              <a:off x="3062" y="1988"/>
              <a:ext cx="52" cy="30"/>
            </a:xfrm>
            <a:custGeom>
              <a:avLst/>
              <a:gdLst/>
              <a:ahLst/>
              <a:cxnLst>
                <a:cxn ang="0">
                  <a:pos x="59" y="0"/>
                </a:cxn>
                <a:cxn ang="0">
                  <a:pos x="65" y="20"/>
                </a:cxn>
                <a:cxn ang="0">
                  <a:pos x="41" y="24"/>
                </a:cxn>
                <a:cxn ang="0">
                  <a:pos x="31" y="40"/>
                </a:cxn>
                <a:cxn ang="0">
                  <a:pos x="7" y="38"/>
                </a:cxn>
                <a:cxn ang="0">
                  <a:pos x="1" y="36"/>
                </a:cxn>
                <a:cxn ang="0">
                  <a:pos x="33" y="20"/>
                </a:cxn>
                <a:cxn ang="0">
                  <a:pos x="59" y="0"/>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4" name="Freeform 108"/>
            <p:cNvSpPr>
              <a:spLocks/>
            </p:cNvSpPr>
            <p:nvPr/>
          </p:nvSpPr>
          <p:spPr bwMode="invGray">
            <a:xfrm>
              <a:off x="2955" y="1997"/>
              <a:ext cx="19" cy="22"/>
            </a:xfrm>
            <a:custGeom>
              <a:avLst/>
              <a:gdLst/>
              <a:ahLst/>
              <a:cxnLst>
                <a:cxn ang="0">
                  <a:pos x="18" y="0"/>
                </a:cxn>
                <a:cxn ang="0">
                  <a:pos x="0" y="18"/>
                </a:cxn>
                <a:cxn ang="0">
                  <a:pos x="18" y="26"/>
                </a:cxn>
                <a:cxn ang="0">
                  <a:pos x="18" y="0"/>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5" name="Freeform 109"/>
            <p:cNvSpPr>
              <a:spLocks/>
            </p:cNvSpPr>
            <p:nvPr/>
          </p:nvSpPr>
          <p:spPr bwMode="invGray">
            <a:xfrm>
              <a:off x="2979" y="1996"/>
              <a:ext cx="37" cy="27"/>
            </a:xfrm>
            <a:custGeom>
              <a:avLst/>
              <a:gdLst/>
              <a:ahLst/>
              <a:cxnLst>
                <a:cxn ang="0">
                  <a:pos x="14" y="6"/>
                </a:cxn>
                <a:cxn ang="0">
                  <a:pos x="0" y="18"/>
                </a:cxn>
                <a:cxn ang="0">
                  <a:pos x="6" y="32"/>
                </a:cxn>
                <a:cxn ang="0">
                  <a:pos x="18" y="36"/>
                </a:cxn>
                <a:cxn ang="0">
                  <a:pos x="40" y="26"/>
                </a:cxn>
                <a:cxn ang="0">
                  <a:pos x="14" y="6"/>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6" name="Freeform 110"/>
            <p:cNvSpPr>
              <a:spLocks/>
            </p:cNvSpPr>
            <p:nvPr/>
          </p:nvSpPr>
          <p:spPr bwMode="invGray">
            <a:xfrm>
              <a:off x="3040" y="1987"/>
              <a:ext cx="20" cy="16"/>
            </a:xfrm>
            <a:custGeom>
              <a:avLst/>
              <a:gdLst/>
              <a:ahLst/>
              <a:cxnLst>
                <a:cxn ang="0">
                  <a:pos x="11" y="0"/>
                </a:cxn>
                <a:cxn ang="0">
                  <a:pos x="3" y="12"/>
                </a:cxn>
                <a:cxn ang="0">
                  <a:pos x="19" y="22"/>
                </a:cxn>
                <a:cxn ang="0">
                  <a:pos x="11" y="0"/>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7" name="Freeform 111"/>
            <p:cNvSpPr>
              <a:spLocks/>
            </p:cNvSpPr>
            <p:nvPr/>
          </p:nvSpPr>
          <p:spPr bwMode="invGray">
            <a:xfrm>
              <a:off x="3022" y="2005"/>
              <a:ext cx="15" cy="13"/>
            </a:xfrm>
            <a:custGeom>
              <a:avLst/>
              <a:gdLst/>
              <a:ahLst/>
              <a:cxnLst>
                <a:cxn ang="0">
                  <a:pos x="11" y="0"/>
                </a:cxn>
                <a:cxn ang="0">
                  <a:pos x="9" y="18"/>
                </a:cxn>
                <a:cxn ang="0">
                  <a:pos x="11" y="0"/>
                </a:cxn>
              </a:cxnLst>
              <a:rect l="0" t="0" r="r" b="b"/>
              <a:pathLst>
                <a:path w="20" h="18">
                  <a:moveTo>
                    <a:pt x="11" y="0"/>
                  </a:moveTo>
                  <a:cubicBezTo>
                    <a:pt x="1" y="14"/>
                    <a:pt x="0" y="9"/>
                    <a:pt x="9" y="18"/>
                  </a:cubicBezTo>
                  <a:cubicBezTo>
                    <a:pt x="20" y="14"/>
                    <a:pt x="16" y="18"/>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8" name="Freeform 112"/>
            <p:cNvSpPr>
              <a:spLocks/>
            </p:cNvSpPr>
            <p:nvPr/>
          </p:nvSpPr>
          <p:spPr bwMode="invGray">
            <a:xfrm>
              <a:off x="4162" y="2021"/>
              <a:ext cx="18" cy="33"/>
            </a:xfrm>
            <a:custGeom>
              <a:avLst/>
              <a:gdLst/>
              <a:ahLst/>
              <a:cxnLst>
                <a:cxn ang="0">
                  <a:pos x="24" y="0"/>
                </a:cxn>
                <a:cxn ang="0">
                  <a:pos x="8" y="16"/>
                </a:cxn>
                <a:cxn ang="0">
                  <a:pos x="0" y="34"/>
                </a:cxn>
                <a:cxn ang="0">
                  <a:pos x="16" y="40"/>
                </a:cxn>
                <a:cxn ang="0">
                  <a:pos x="24" y="0"/>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9" name="Freeform 113"/>
            <p:cNvSpPr>
              <a:spLocks/>
            </p:cNvSpPr>
            <p:nvPr/>
          </p:nvSpPr>
          <p:spPr bwMode="invGray">
            <a:xfrm>
              <a:off x="3278" y="3473"/>
              <a:ext cx="31" cy="18"/>
            </a:xfrm>
            <a:custGeom>
              <a:avLst/>
              <a:gdLst/>
              <a:ahLst/>
              <a:cxnLst>
                <a:cxn ang="0">
                  <a:pos x="30" y="0"/>
                </a:cxn>
                <a:cxn ang="0">
                  <a:pos x="26" y="24"/>
                </a:cxn>
                <a:cxn ang="0">
                  <a:pos x="30" y="0"/>
                </a:cxn>
              </a:cxnLst>
              <a:rect l="0" t="0" r="r" b="b"/>
              <a:pathLst>
                <a:path w="41" h="24">
                  <a:moveTo>
                    <a:pt x="30" y="0"/>
                  </a:moveTo>
                  <a:cubicBezTo>
                    <a:pt x="4" y="4"/>
                    <a:pt x="0" y="17"/>
                    <a:pt x="26" y="24"/>
                  </a:cubicBezTo>
                  <a:cubicBezTo>
                    <a:pt x="41" y="19"/>
                    <a:pt x="38" y="10"/>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0" name="Freeform 114"/>
            <p:cNvSpPr>
              <a:spLocks/>
            </p:cNvSpPr>
            <p:nvPr/>
          </p:nvSpPr>
          <p:spPr bwMode="invGray">
            <a:xfrm>
              <a:off x="3318" y="3466"/>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1" name="Freeform 115"/>
            <p:cNvSpPr>
              <a:spLocks/>
            </p:cNvSpPr>
            <p:nvPr/>
          </p:nvSpPr>
          <p:spPr bwMode="invGray">
            <a:xfrm>
              <a:off x="3251" y="3312"/>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2" name="Freeform 116"/>
            <p:cNvSpPr>
              <a:spLocks/>
            </p:cNvSpPr>
            <p:nvPr/>
          </p:nvSpPr>
          <p:spPr bwMode="invGray">
            <a:xfrm>
              <a:off x="3311" y="3239"/>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3" name="Freeform 117"/>
            <p:cNvSpPr>
              <a:spLocks/>
            </p:cNvSpPr>
            <p:nvPr/>
          </p:nvSpPr>
          <p:spPr bwMode="invGray">
            <a:xfrm>
              <a:off x="3287" y="3238"/>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4" name="Freeform 118"/>
            <p:cNvSpPr>
              <a:spLocks/>
            </p:cNvSpPr>
            <p:nvPr/>
          </p:nvSpPr>
          <p:spPr bwMode="invGray">
            <a:xfrm>
              <a:off x="3276" y="3260"/>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5" name="Freeform 119"/>
            <p:cNvSpPr>
              <a:spLocks/>
            </p:cNvSpPr>
            <p:nvPr/>
          </p:nvSpPr>
          <p:spPr bwMode="invGray">
            <a:xfrm>
              <a:off x="3251" y="3294"/>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6" name="Freeform 120"/>
            <p:cNvSpPr>
              <a:spLocks/>
            </p:cNvSpPr>
            <p:nvPr/>
          </p:nvSpPr>
          <p:spPr bwMode="invGray">
            <a:xfrm>
              <a:off x="3270" y="3281"/>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7" name="Freeform 121"/>
            <p:cNvSpPr>
              <a:spLocks/>
            </p:cNvSpPr>
            <p:nvPr/>
          </p:nvSpPr>
          <p:spPr bwMode="invGray">
            <a:xfrm>
              <a:off x="2537" y="229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8" name="Freeform 122"/>
            <p:cNvSpPr>
              <a:spLocks/>
            </p:cNvSpPr>
            <p:nvPr/>
          </p:nvSpPr>
          <p:spPr bwMode="invGray">
            <a:xfrm>
              <a:off x="2476" y="2259"/>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9" name="Freeform 123"/>
            <p:cNvSpPr>
              <a:spLocks/>
            </p:cNvSpPr>
            <p:nvPr/>
          </p:nvSpPr>
          <p:spPr bwMode="invGray">
            <a:xfrm>
              <a:off x="2238" y="2042"/>
              <a:ext cx="2060" cy="1644"/>
            </a:xfrm>
            <a:custGeom>
              <a:avLst/>
              <a:gdLst/>
              <a:ahLst/>
              <a:cxnLst>
                <a:cxn ang="0">
                  <a:pos x="452" y="653"/>
                </a:cxn>
                <a:cxn ang="0">
                  <a:pos x="333" y="595"/>
                </a:cxn>
                <a:cxn ang="0">
                  <a:pos x="158" y="645"/>
                </a:cxn>
                <a:cxn ang="0">
                  <a:pos x="46" y="759"/>
                </a:cxn>
                <a:cxn ang="0">
                  <a:pos x="12" y="941"/>
                </a:cxn>
                <a:cxn ang="0">
                  <a:pos x="146" y="1059"/>
                </a:cxn>
                <a:cxn ang="0">
                  <a:pos x="308" y="1041"/>
                </a:cxn>
                <a:cxn ang="0">
                  <a:pos x="396" y="1138"/>
                </a:cxn>
                <a:cxn ang="0">
                  <a:pos x="452" y="1447"/>
                </a:cxn>
                <a:cxn ang="0">
                  <a:pos x="497" y="1628"/>
                </a:cxn>
                <a:cxn ang="0">
                  <a:pos x="704" y="1574"/>
                </a:cxn>
                <a:cxn ang="0">
                  <a:pos x="817" y="1380"/>
                </a:cxn>
                <a:cxn ang="0">
                  <a:pos x="885" y="1153"/>
                </a:cxn>
                <a:cxn ang="0">
                  <a:pos x="998" y="999"/>
                </a:cxn>
                <a:cxn ang="0">
                  <a:pos x="796" y="856"/>
                </a:cxn>
                <a:cxn ang="0">
                  <a:pos x="817" y="819"/>
                </a:cxn>
                <a:cxn ang="0">
                  <a:pos x="1003" y="916"/>
                </a:cxn>
                <a:cxn ang="0">
                  <a:pos x="1098" y="792"/>
                </a:cxn>
                <a:cxn ang="0">
                  <a:pos x="1046" y="763"/>
                </a:cxn>
                <a:cxn ang="0">
                  <a:pos x="929" y="716"/>
                </a:cxn>
                <a:cxn ang="0">
                  <a:pos x="1141" y="761"/>
                </a:cxn>
                <a:cxn ang="0">
                  <a:pos x="1296" y="852"/>
                </a:cxn>
                <a:cxn ang="0">
                  <a:pos x="1373" y="1033"/>
                </a:cxn>
                <a:cxn ang="0">
                  <a:pos x="1608" y="847"/>
                </a:cxn>
                <a:cxn ang="0">
                  <a:pos x="1704" y="1030"/>
                </a:cxn>
                <a:cxn ang="0">
                  <a:pos x="1707" y="874"/>
                </a:cxn>
                <a:cxn ang="0">
                  <a:pos x="1759" y="800"/>
                </a:cxn>
                <a:cxn ang="0">
                  <a:pos x="1783" y="544"/>
                </a:cxn>
                <a:cxn ang="0">
                  <a:pos x="1824" y="528"/>
                </a:cxn>
                <a:cxn ang="0">
                  <a:pos x="1844" y="427"/>
                </a:cxn>
                <a:cxn ang="0">
                  <a:pos x="1805" y="226"/>
                </a:cxn>
                <a:cxn ang="0">
                  <a:pos x="1899" y="108"/>
                </a:cxn>
                <a:cxn ang="0">
                  <a:pos x="1947" y="209"/>
                </a:cxn>
                <a:cxn ang="0">
                  <a:pos x="1943" y="123"/>
                </a:cxn>
                <a:cxn ang="0">
                  <a:pos x="1975" y="51"/>
                </a:cxn>
                <a:cxn ang="0">
                  <a:pos x="2038" y="0"/>
                </a:cxn>
                <a:cxn ang="0">
                  <a:pos x="1820" y="63"/>
                </a:cxn>
                <a:cxn ang="0">
                  <a:pos x="1583" y="83"/>
                </a:cxn>
                <a:cxn ang="0">
                  <a:pos x="1349" y="30"/>
                </a:cxn>
                <a:cxn ang="0">
                  <a:pos x="1132" y="65"/>
                </a:cxn>
                <a:cxn ang="0">
                  <a:pos x="1040" y="170"/>
                </a:cxn>
                <a:cxn ang="0">
                  <a:pos x="926" y="137"/>
                </a:cxn>
                <a:cxn ang="0">
                  <a:pos x="758" y="183"/>
                </a:cxn>
                <a:cxn ang="0">
                  <a:pos x="667" y="140"/>
                </a:cxn>
                <a:cxn ang="0">
                  <a:pos x="364" y="248"/>
                </a:cxn>
                <a:cxn ang="0">
                  <a:pos x="535" y="213"/>
                </a:cxn>
                <a:cxn ang="0">
                  <a:pos x="638" y="276"/>
                </a:cxn>
                <a:cxn ang="0">
                  <a:pos x="443" y="357"/>
                </a:cxn>
                <a:cxn ang="0">
                  <a:pos x="275" y="416"/>
                </a:cxn>
                <a:cxn ang="0">
                  <a:pos x="167" y="537"/>
                </a:cxn>
                <a:cxn ang="0">
                  <a:pos x="283" y="552"/>
                </a:cxn>
                <a:cxn ang="0">
                  <a:pos x="381" y="573"/>
                </a:cxn>
                <a:cxn ang="0">
                  <a:pos x="493" y="590"/>
                </a:cxn>
                <a:cxn ang="0">
                  <a:pos x="487" y="512"/>
                </a:cxn>
                <a:cxn ang="0">
                  <a:pos x="592" y="548"/>
                </a:cxn>
                <a:cxn ang="0">
                  <a:pos x="686" y="470"/>
                </a:cxn>
                <a:cxn ang="0">
                  <a:pos x="772" y="480"/>
                </a:cxn>
                <a:cxn ang="0">
                  <a:pos x="639" y="598"/>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grpSp>
      <p:pic>
        <p:nvPicPr>
          <p:cNvPr id="117" name="Picture 116" descr="G_2_Finel.png"/>
          <p:cNvPicPr>
            <a:picLocks noChangeAspect="1"/>
          </p:cNvPicPr>
          <p:nvPr userDrawn="1"/>
        </p:nvPicPr>
        <p:blipFill>
          <a:blip r:embed="rId3" cstate="print"/>
          <a:stretch>
            <a:fillRect/>
          </a:stretch>
        </p:blipFill>
        <p:spPr>
          <a:xfrm>
            <a:off x="4554604" y="3124200"/>
            <a:ext cx="4513196" cy="3048000"/>
          </a:xfrm>
          <a:prstGeom prst="rect">
            <a:avLst/>
          </a:prstGeom>
        </p:spPr>
      </p:pic>
      <p:pic>
        <p:nvPicPr>
          <p:cNvPr id="4109" name="Picture 13" descr="artplus_nature_naturalcity42_f"/>
          <p:cNvPicPr>
            <a:picLocks noChangeAspect="1" noChangeArrowheads="1"/>
          </p:cNvPicPr>
          <p:nvPr/>
        </p:nvPicPr>
        <p:blipFill>
          <a:blip r:embed="rId4" cstate="print"/>
          <a:srcRect/>
          <a:stretch>
            <a:fillRect/>
          </a:stretch>
        </p:blipFill>
        <p:spPr bwMode="auto">
          <a:xfrm>
            <a:off x="4994275" y="4594225"/>
            <a:ext cx="4911725" cy="1882775"/>
          </a:xfrm>
          <a:prstGeom prst="rect">
            <a:avLst/>
          </a:prstGeom>
          <a:noFill/>
        </p:spPr>
      </p:pic>
      <p:sp>
        <p:nvSpPr>
          <p:cNvPr id="4098" name="Rectangle 2"/>
          <p:cNvSpPr>
            <a:spLocks noGrp="1" noChangeArrowheads="1"/>
          </p:cNvSpPr>
          <p:nvPr>
            <p:ph type="ctrTitle"/>
          </p:nvPr>
        </p:nvSpPr>
        <p:spPr>
          <a:xfrm>
            <a:off x="304800" y="4419600"/>
            <a:ext cx="6400800" cy="1143000"/>
          </a:xfrm>
          <a:prstGeom prst="rect">
            <a:avLst/>
          </a:prstGeom>
        </p:spPr>
        <p:txBody>
          <a:bodyPr/>
          <a:lstStyle>
            <a:lvl1pPr algn="l">
              <a:defRPr lang="en-US" sz="3400" b="1" i="0" dirty="0">
                <a:solidFill>
                  <a:schemeClr val="bg1"/>
                </a:solidFill>
                <a:latin typeface="+mj-lt"/>
                <a:ea typeface="+mj-ea"/>
                <a:cs typeface="+mj-cs"/>
              </a:defRPr>
            </a:lvl1pPr>
          </a:lstStyle>
          <a:p>
            <a:r>
              <a:rPr lang="en-US" dirty="0"/>
              <a:t>Click to edit Master title style</a:t>
            </a:r>
          </a:p>
        </p:txBody>
      </p:sp>
      <p:pic>
        <p:nvPicPr>
          <p:cNvPr id="4105" name="Picture 9" descr="artplus_nature_naturalcity42_b"/>
          <p:cNvPicPr>
            <a:picLocks noChangeAspect="1" noChangeArrowheads="1"/>
          </p:cNvPicPr>
          <p:nvPr/>
        </p:nvPicPr>
        <p:blipFill>
          <a:blip r:embed="rId5" cstate="print"/>
          <a:srcRect/>
          <a:stretch>
            <a:fillRect/>
          </a:stretch>
        </p:blipFill>
        <p:spPr bwMode="auto">
          <a:xfrm>
            <a:off x="5195888" y="3097213"/>
            <a:ext cx="2971800" cy="571500"/>
          </a:xfrm>
          <a:prstGeom prst="rect">
            <a:avLst/>
          </a:prstGeom>
          <a:noFill/>
        </p:spPr>
      </p:pic>
      <p:pic>
        <p:nvPicPr>
          <p:cNvPr id="4104" name="Picture 8" descr="artplus_nature_naturalcity42_e"/>
          <p:cNvPicPr>
            <a:picLocks noChangeAspect="1" noChangeArrowheads="1"/>
          </p:cNvPicPr>
          <p:nvPr/>
        </p:nvPicPr>
        <p:blipFill>
          <a:blip r:embed="rId6" cstate="print"/>
          <a:srcRect/>
          <a:stretch>
            <a:fillRect/>
          </a:stretch>
        </p:blipFill>
        <p:spPr bwMode="auto">
          <a:xfrm>
            <a:off x="5925312" y="1993900"/>
            <a:ext cx="1546225" cy="1663700"/>
          </a:xfrm>
          <a:prstGeom prst="rect">
            <a:avLst/>
          </a:prstGeom>
          <a:noFill/>
        </p:spPr>
      </p:pic>
      <p:pic>
        <p:nvPicPr>
          <p:cNvPr id="4107" name="Picture 11" descr="artplus_nature_naturalcity42_d"/>
          <p:cNvPicPr>
            <a:picLocks noChangeAspect="1" noChangeArrowheads="1"/>
          </p:cNvPicPr>
          <p:nvPr/>
        </p:nvPicPr>
        <p:blipFill>
          <a:blip r:embed="rId7" cstate="print"/>
          <a:srcRect/>
          <a:stretch>
            <a:fillRect/>
          </a:stretch>
        </p:blipFill>
        <p:spPr bwMode="auto">
          <a:xfrm>
            <a:off x="5626100" y="2862263"/>
            <a:ext cx="623888" cy="57943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05"/>
                                        </p:tgtEl>
                                        <p:attrNameLst>
                                          <p:attrName>style.visibility</p:attrName>
                                        </p:attrNameLst>
                                      </p:cBhvr>
                                      <p:to>
                                        <p:strVal val="visible"/>
                                      </p:to>
                                    </p:set>
                                    <p:animEffect transition="in" filter="fade">
                                      <p:cBhvr>
                                        <p:cTn id="7" dur="1000"/>
                                        <p:tgtEl>
                                          <p:spTgt spid="4105"/>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4107"/>
                                        </p:tgtEl>
                                        <p:attrNameLst>
                                          <p:attrName>style.visibility</p:attrName>
                                        </p:attrNameLst>
                                      </p:cBhvr>
                                      <p:to>
                                        <p:strVal val="visible"/>
                                      </p:to>
                                    </p:set>
                                    <p:animEffect transition="in" filter="wipe(down)">
                                      <p:cBhvr>
                                        <p:cTn id="11" dur="500"/>
                                        <p:tgtEl>
                                          <p:spTgt spid="4107"/>
                                        </p:tgtEl>
                                      </p:cBhvr>
                                    </p:animEffect>
                                  </p:childTnLst>
                                </p:cTn>
                              </p:par>
                            </p:childTnLst>
                          </p:cTn>
                        </p:par>
                        <p:par>
                          <p:cTn id="12" fill="hold">
                            <p:stCondLst>
                              <p:cond delay="1500"/>
                            </p:stCondLst>
                            <p:childTnLst>
                              <p:par>
                                <p:cTn id="13" presetID="22" presetClass="entr" presetSubtype="4" fill="hold" nodeType="afterEffect">
                                  <p:stCondLst>
                                    <p:cond delay="0"/>
                                  </p:stCondLst>
                                  <p:childTnLst>
                                    <p:set>
                                      <p:cBhvr>
                                        <p:cTn id="14" dur="1" fill="hold">
                                          <p:stCondLst>
                                            <p:cond delay="0"/>
                                          </p:stCondLst>
                                        </p:cTn>
                                        <p:tgtEl>
                                          <p:spTgt spid="4104"/>
                                        </p:tgtEl>
                                        <p:attrNameLst>
                                          <p:attrName>style.visibility</p:attrName>
                                        </p:attrNameLst>
                                      </p:cBhvr>
                                      <p:to>
                                        <p:strVal val="visible"/>
                                      </p:to>
                                    </p:set>
                                    <p:animEffect transition="in" filter="wipe(down)">
                                      <p:cBhvr>
                                        <p:cTn id="15" dur="500"/>
                                        <p:tgtEl>
                                          <p:spTgt spid="4104"/>
                                        </p:tgtEl>
                                      </p:cBhvr>
                                    </p:animEffect>
                                  </p:childTnLst>
                                </p:cTn>
                              </p:par>
                            </p:childTnLst>
                          </p:cTn>
                        </p:par>
                        <p:par>
                          <p:cTn id="16" fill="hold">
                            <p:stCondLst>
                              <p:cond delay="2000"/>
                            </p:stCondLst>
                            <p:childTnLst>
                              <p:par>
                                <p:cTn id="17" presetID="22" presetClass="entr" presetSubtype="4" fill="hold" nodeType="afterEffect">
                                  <p:stCondLst>
                                    <p:cond delay="0"/>
                                  </p:stCondLst>
                                  <p:childTnLst>
                                    <p:set>
                                      <p:cBhvr>
                                        <p:cTn id="18" dur="1" fill="hold">
                                          <p:stCondLst>
                                            <p:cond delay="0"/>
                                          </p:stCondLst>
                                        </p:cTn>
                                        <p:tgtEl>
                                          <p:spTgt spid="4109"/>
                                        </p:tgtEl>
                                        <p:attrNameLst>
                                          <p:attrName>style.visibility</p:attrName>
                                        </p:attrNameLst>
                                      </p:cBhvr>
                                      <p:to>
                                        <p:strVal val="visible"/>
                                      </p:to>
                                    </p:set>
                                    <p:animEffect transition="in" filter="wipe(down)">
                                      <p:cBhvr>
                                        <p:cTn id="19" dur="1000"/>
                                        <p:tgtEl>
                                          <p:spTgt spid="4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ext Layout 1">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ctr" defTabSz="457200" rtl="0" eaLnBrk="1" latinLnBrk="0" hangingPunct="1">
              <a:spcBef>
                <a:spcPct val="0"/>
              </a:spcBef>
              <a:buNone/>
              <a:defRPr lang="en-US" sz="3000" b="1" kern="1200" dirty="0" smtClean="0">
                <a:solidFill>
                  <a:schemeClr val="tx1"/>
                </a:solidFill>
                <a:latin typeface="+mj-lt"/>
                <a:ea typeface="+mn-ea"/>
                <a:cs typeface="Arial"/>
              </a:defRPr>
            </a:lvl1pPr>
          </a:lstStyle>
          <a:p>
            <a:pPr lvl="0"/>
            <a:r>
              <a:rPr lang="en-US" dirty="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chemeClr val="tx1"/>
                </a:solidFill>
              </a:defRPr>
            </a:lvl1pPr>
            <a:lvl2pPr>
              <a:buClr>
                <a:srgbClr val="0070C0"/>
              </a:buClr>
              <a:buFont typeface="Arial" pitchFamily="34" charset="0"/>
              <a:buChar char="•"/>
              <a:defRPr>
                <a:solidFill>
                  <a:schemeClr val="tx1"/>
                </a:solidFill>
              </a:defRPr>
            </a:lvl2pPr>
            <a:lvl3pPr>
              <a:buClr>
                <a:srgbClr val="0070C0"/>
              </a:buClr>
              <a:buFont typeface="Arial" pitchFamily="34" charset="0"/>
              <a:buChar char="•"/>
              <a:defRPr>
                <a:solidFill>
                  <a:schemeClr val="tx1"/>
                </a:solidFill>
              </a:defRPr>
            </a:lvl3pPr>
            <a:lvl4pPr>
              <a:buClr>
                <a:srgbClr val="0070C0"/>
              </a:buClr>
              <a:buFont typeface="Arial" pitchFamily="34" charset="0"/>
              <a:buChar char="•"/>
              <a:defRPr>
                <a:solidFill>
                  <a:schemeClr val="tx1"/>
                </a:solidFill>
              </a:defRPr>
            </a:lvl4pPr>
            <a:lvl5pPr>
              <a:buClr>
                <a:srgbClr val="0070C0"/>
              </a:buClr>
              <a:buFont typeface="Arial" pitchFamily="34" charset="0"/>
              <a:buChar char="•"/>
              <a:defRPr>
                <a:solidFill>
                  <a:schemeClr val="tx1"/>
                </a:solidFill>
              </a:defRPr>
            </a:lvl5pPr>
          </a:lstStyle>
          <a:p>
            <a:pPr lvl="0"/>
            <a:r>
              <a:rPr lang="en-IN" dirty="0"/>
              <a:t>Please use bullet points on this slide when the content is heavy break it up into highlights, don’t use paragraphs of text</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a:prstGeom prst="rect">
            <a:avLst/>
          </a:prstGeo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57200" y="6476999"/>
            <a:ext cx="2133600" cy="274320"/>
          </a:xfrm>
          <a:prstGeom prst="rect">
            <a:avLst/>
          </a:prstGeom>
        </p:spPr>
        <p:txBody>
          <a:bodyPr/>
          <a:lstStyle/>
          <a:p>
            <a:endParaRPr lang="en-US"/>
          </a:p>
        </p:txBody>
      </p:sp>
      <p:sp>
        <p:nvSpPr>
          <p:cNvPr id="5" name="Footer Placeholder 4"/>
          <p:cNvSpPr>
            <a:spLocks noGrp="1"/>
          </p:cNvSpPr>
          <p:nvPr>
            <p:ph type="ftr" sz="quarter" idx="11"/>
          </p:nvPr>
        </p:nvSpPr>
        <p:spPr>
          <a:xfrm>
            <a:off x="2640596" y="6476999"/>
            <a:ext cx="5507719" cy="274320"/>
          </a:xfrm>
          <a:prstGeom prst="rect">
            <a:avLst/>
          </a:prstGeom>
        </p:spPr>
        <p:txBody>
          <a:bodyPr/>
          <a:lstStyle/>
          <a:p>
            <a:r>
              <a:rPr lang="en-US"/>
              <a:t>Shapes: Introductory basics you can't live without</a:t>
            </a:r>
          </a:p>
        </p:txBody>
      </p:sp>
      <p:sp>
        <p:nvSpPr>
          <p:cNvPr id="6" name="Slide Number Placeholder 5"/>
          <p:cNvSpPr>
            <a:spLocks noGrp="1"/>
          </p:cNvSpPr>
          <p:nvPr>
            <p:ph type="sldNum" sz="quarter" idx="12"/>
          </p:nvPr>
        </p:nvSpPr>
        <p:spPr>
          <a:xfrm>
            <a:off x="8204396" y="6476999"/>
            <a:ext cx="733864" cy="274320"/>
          </a:xfrm>
          <a:prstGeom prst="rect">
            <a:avLst/>
          </a:prstGeom>
        </p:spPr>
        <p:txBody>
          <a:bodyPr/>
          <a:lstStyle/>
          <a:p>
            <a:fld id="{84DACE6F-F406-4ED2-AB86-D251132232B1}" type="slidenum">
              <a:rPr lang="en-US" smtClean="0"/>
              <a:pPr/>
              <a:t>‹#›</a:t>
            </a:fld>
            <a:endParaRPr lang="en-US"/>
          </a:p>
        </p:txBody>
      </p:sp>
    </p:spTree>
    <p:extLst>
      <p:ext uri="{BB962C8B-B14F-4D97-AF65-F5344CB8AC3E}">
        <p14:creationId xmlns:p14="http://schemas.microsoft.com/office/powerpoint/2010/main" val="3659884732"/>
      </p:ext>
    </p:extLst>
  </p:cSld>
  <p:clrMapOvr>
    <a:overrideClrMapping bg1="dk1" tx1="lt1" bg2="dk2" tx2="lt2" accent1="accent1" accent2="accent2" accent3="accent3" accent4="accent4" accent5="accent5" accent6="accent6" hlink="hlink" folHlink="folHlink"/>
  </p:clrMapOvr>
  <p:transition spd="med">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with 2 lists">
    <p:spTree>
      <p:nvGrpSpPr>
        <p:cNvPr id="1" name=""/>
        <p:cNvGrpSpPr/>
        <p:nvPr/>
      </p:nvGrpSpPr>
      <p:grpSpPr>
        <a:xfrm>
          <a:off x="0" y="0"/>
          <a:ext cx="0" cy="0"/>
          <a:chOff x="0" y="0"/>
          <a:chExt cx="0" cy="0"/>
        </a:xfrm>
      </p:grpSpPr>
      <p:sp>
        <p:nvSpPr>
          <p:cNvPr id="9" name="Rectangle 8"/>
          <p:cNvSpPr/>
          <p:nvPr userDrawn="1"/>
        </p:nvSpPr>
        <p:spPr>
          <a:xfrm>
            <a:off x="751112" y="2394858"/>
            <a:ext cx="3624943" cy="631371"/>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marL="0" lvl="1" indent="0" algn="l" defTabSz="457200" rtl="0" eaLnBrk="1" latinLnBrk="0" hangingPunct="1">
              <a:spcBef>
                <a:spcPts val="0"/>
              </a:spcBef>
              <a:buFont typeface="Arial"/>
              <a:buNone/>
            </a:pPr>
            <a:endParaRPr kumimoji="0" lang="en-IN" sz="2600" b="0" i="0" u="none" strike="noStrike" kern="1200" cap="none" spc="0" normalizeH="0" baseline="0" noProof="0" dirty="0">
              <a:ln>
                <a:noFill/>
              </a:ln>
              <a:solidFill>
                <a:schemeClr val="bg1"/>
              </a:solidFill>
              <a:effectLst/>
              <a:uLnTx/>
              <a:uFillTx/>
              <a:latin typeface="+mj-lt"/>
              <a:ea typeface="+mn-ea"/>
              <a:cs typeface="+mn-cs"/>
            </a:endParaRPr>
          </a:p>
        </p:txBody>
      </p:sp>
      <p:sp>
        <p:nvSpPr>
          <p:cNvPr id="19" name="Text Placeholder 17"/>
          <p:cNvSpPr>
            <a:spLocks noGrp="1"/>
          </p:cNvSpPr>
          <p:nvPr>
            <p:ph type="body" sz="quarter" idx="21" hasCustomPrompt="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solidFill>
                <a:effectLst/>
                <a:uLnTx/>
                <a:uFillTx/>
                <a:latin typeface="+mn-lt"/>
                <a:ea typeface="+mn-ea"/>
                <a:cs typeface="+mn-cs"/>
              </a:defRPr>
            </a:lvl1pPr>
          </a:lstStyle>
          <a:p>
            <a:pPr lvl="0"/>
            <a:r>
              <a:rPr lang="en-US" dirty="0"/>
              <a:t>Insert Text</a:t>
            </a:r>
          </a:p>
          <a:p>
            <a:pPr lvl="0"/>
            <a:r>
              <a:rPr lang="en-US" dirty="0"/>
              <a:t>Insert Text</a:t>
            </a:r>
          </a:p>
          <a:p>
            <a:pPr lvl="0"/>
            <a:r>
              <a:rPr lang="en-US" dirty="0"/>
              <a:t>Insert Text</a:t>
            </a:r>
          </a:p>
          <a:p>
            <a:pPr lvl="0"/>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lvl="0"/>
            <a:endParaRPr lang="en-US" dirty="0"/>
          </a:p>
        </p:txBody>
      </p:sp>
      <p:sp>
        <p:nvSpPr>
          <p:cNvPr id="21" name="Text Placeholder 15"/>
          <p:cNvSpPr>
            <a:spLocks noGrp="1"/>
          </p:cNvSpPr>
          <p:nvPr>
            <p:ph type="body" sz="quarter" idx="22" hasCustomPrompt="1"/>
          </p:nvPr>
        </p:nvSpPr>
        <p:spPr>
          <a:xfrm>
            <a:off x="729340"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a:t>Column 1</a:t>
            </a:r>
            <a:endParaRPr lang="en-IN" dirty="0"/>
          </a:p>
        </p:txBody>
      </p:sp>
      <p:sp>
        <p:nvSpPr>
          <p:cNvPr id="25" name="Rectangle 24"/>
          <p:cNvSpPr/>
          <p:nvPr userDrawn="1"/>
        </p:nvSpPr>
        <p:spPr>
          <a:xfrm>
            <a:off x="4751389" y="2394858"/>
            <a:ext cx="3624943" cy="631371"/>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marL="0" lvl="1" indent="0" algn="l" defTabSz="457200" rtl="0" eaLnBrk="1" latinLnBrk="0" hangingPunct="1">
              <a:spcBef>
                <a:spcPts val="0"/>
              </a:spcBef>
              <a:buFont typeface="Arial"/>
              <a:buNone/>
            </a:pPr>
            <a:endParaRPr kumimoji="0" lang="en-IN" sz="2600" b="0" i="0" u="none" strike="noStrike" kern="1200" cap="none" spc="0" normalizeH="0" baseline="0" noProof="0" dirty="0">
              <a:ln>
                <a:noFill/>
              </a:ln>
              <a:solidFill>
                <a:schemeClr val="bg1"/>
              </a:solidFill>
              <a:effectLst/>
              <a:uLnTx/>
              <a:uFillTx/>
              <a:latin typeface="+mj-lt"/>
              <a:ea typeface="+mn-ea"/>
              <a:cs typeface="+mn-cs"/>
            </a:endParaRPr>
          </a:p>
        </p:txBody>
      </p:sp>
      <p:sp>
        <p:nvSpPr>
          <p:cNvPr id="26" name="Text Placeholder 17"/>
          <p:cNvSpPr>
            <a:spLocks noGrp="1"/>
          </p:cNvSpPr>
          <p:nvPr>
            <p:ph type="body" sz="quarter" idx="23" hasCustomPrompt="1"/>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solidFill>
                <a:effectLst/>
                <a:uLnTx/>
                <a:uFillTx/>
                <a:latin typeface="+mn-lt"/>
                <a:ea typeface="+mn-ea"/>
                <a:cs typeface="+mn-cs"/>
              </a:defRPr>
            </a:lvl1pPr>
          </a:lstStyle>
          <a:p>
            <a:pPr lvl="0"/>
            <a:r>
              <a:rPr lang="en-US" dirty="0"/>
              <a:t>Insert Text</a:t>
            </a:r>
          </a:p>
          <a:p>
            <a:pPr lvl="0"/>
            <a:r>
              <a:rPr lang="en-US" dirty="0"/>
              <a:t>Insert Text</a:t>
            </a:r>
          </a:p>
          <a:p>
            <a:pPr lvl="0"/>
            <a:r>
              <a:rPr lang="en-US" dirty="0"/>
              <a:t>Insert Text</a:t>
            </a:r>
          </a:p>
          <a:p>
            <a:pPr lvl="0"/>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lvl="0"/>
            <a:endParaRPr lang="en-US" dirty="0"/>
          </a:p>
        </p:txBody>
      </p:sp>
      <p:sp>
        <p:nvSpPr>
          <p:cNvPr id="27" name="Text Placeholder 15"/>
          <p:cNvSpPr>
            <a:spLocks noGrp="1"/>
          </p:cNvSpPr>
          <p:nvPr>
            <p:ph type="body" sz="quarter" idx="24" hasCustomPrompt="1"/>
          </p:nvPr>
        </p:nvSpPr>
        <p:spPr>
          <a:xfrm>
            <a:off x="4729617"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a:t>Column 2</a:t>
            </a:r>
            <a:endParaRPr lang="en-IN" dirty="0"/>
          </a:p>
        </p:txBody>
      </p:sp>
      <p:sp>
        <p:nvSpPr>
          <p:cNvPr id="10"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ctr" defTabSz="457200" rtl="0" eaLnBrk="1" latinLnBrk="0" hangingPunct="1">
              <a:spcBef>
                <a:spcPct val="0"/>
              </a:spcBef>
              <a:buNone/>
              <a:defRPr lang="en-US" sz="3000" b="1" kern="1200" baseline="0" dirty="0" smtClean="0">
                <a:solidFill>
                  <a:schemeClr val="tx1"/>
                </a:solidFill>
                <a:latin typeface="+mj-lt"/>
                <a:ea typeface="+mn-ea"/>
                <a:cs typeface="Arial"/>
              </a:defRPr>
            </a:lvl1pPr>
          </a:lstStyle>
          <a:p>
            <a:pPr lvl="0"/>
            <a:r>
              <a:rPr lang="en-US" dirty="0"/>
              <a:t>Slide with two columns and a title</a:t>
            </a:r>
          </a:p>
        </p:txBody>
      </p:sp>
      <p:sp>
        <p:nvSpPr>
          <p:cNvPr id="7" name="Text Placeholder 18"/>
          <p:cNvSpPr>
            <a:spLocks noGrp="1"/>
          </p:cNvSpPr>
          <p:nvPr>
            <p:ph type="body" sz="quarter" idx="14" hasCustomPrompt="1"/>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solidFill>
                <a:effectLst/>
                <a:uLnTx/>
                <a:uFillTx/>
                <a:latin typeface="Arial"/>
                <a:ea typeface="+mn-ea"/>
                <a:cs typeface="Arial"/>
              </a:defRPr>
            </a:lvl1pPr>
          </a:lstStyle>
          <a:p>
            <a:pPr lvl="0"/>
            <a:r>
              <a:rPr lang="en-US" dirty="0"/>
              <a:t>INSERT COLUMN HEADING HERE</a:t>
            </a:r>
            <a:endParaRPr lang="en-I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476999"/>
            <a:ext cx="2133600" cy="274320"/>
          </a:xfrm>
          <a:prstGeom prst="rect">
            <a:avLst/>
          </a:prstGeom>
        </p:spPr>
        <p:txBody>
          <a:bodyPr/>
          <a:lstStyle/>
          <a:p>
            <a:r>
              <a:rPr lang="en-US" dirty="0"/>
              <a:t>July 2017</a:t>
            </a:r>
          </a:p>
        </p:txBody>
      </p:sp>
      <p:sp>
        <p:nvSpPr>
          <p:cNvPr id="4" name="Footer Placeholder 3"/>
          <p:cNvSpPr>
            <a:spLocks noGrp="1"/>
          </p:cNvSpPr>
          <p:nvPr>
            <p:ph type="ftr" sz="quarter" idx="11"/>
          </p:nvPr>
        </p:nvSpPr>
        <p:spPr>
          <a:xfrm>
            <a:off x="2640596" y="6476999"/>
            <a:ext cx="5507719" cy="274320"/>
          </a:xfrm>
          <a:prstGeom prst="rect">
            <a:avLst/>
          </a:prstGeom>
        </p:spPr>
        <p:txBody>
          <a:bodyPr/>
          <a:lstStyle>
            <a:lvl1pPr>
              <a:defRPr/>
            </a:lvl1pPr>
          </a:lstStyle>
          <a:p>
            <a:r>
              <a:rPr lang="en-US" dirty="0" err="1"/>
              <a:t>Mukesh</a:t>
            </a:r>
            <a:r>
              <a:rPr lang="en-US" dirty="0"/>
              <a:t> </a:t>
            </a:r>
            <a:r>
              <a:rPr lang="en-US" dirty="0" err="1"/>
              <a:t>Rao</a:t>
            </a:r>
            <a:endParaRPr lang="en-US" dirty="0"/>
          </a:p>
        </p:txBody>
      </p:sp>
      <p:sp>
        <p:nvSpPr>
          <p:cNvPr id="5" name="Slide Number Placeholder 4"/>
          <p:cNvSpPr>
            <a:spLocks noGrp="1"/>
          </p:cNvSpPr>
          <p:nvPr>
            <p:ph type="sldNum" sz="quarter" idx="12"/>
          </p:nvPr>
        </p:nvSpPr>
        <p:spPr>
          <a:xfrm>
            <a:off x="8204396" y="6476999"/>
            <a:ext cx="733864" cy="274320"/>
          </a:xfrm>
          <a:prstGeom prst="rect">
            <a:avLst/>
          </a:prstGeom>
        </p:spPr>
        <p:txBody>
          <a:bodyPr/>
          <a:lstStyle/>
          <a:p>
            <a:fld id="{8631FF35-3F7D-4363-8164-17F69D3BF807}" type="slidenum">
              <a:rPr lang="en-US" smtClean="0"/>
              <a:pPr/>
              <a:t>‹#›</a:t>
            </a:fld>
            <a:endParaRPr lang="en-US"/>
          </a:p>
        </p:txBody>
      </p:sp>
    </p:spTree>
    <p:extLst>
      <p:ext uri="{BB962C8B-B14F-4D97-AF65-F5344CB8AC3E}">
        <p14:creationId xmlns:p14="http://schemas.microsoft.com/office/powerpoint/2010/main" val="4026132081"/>
      </p:ext>
    </p:extLst>
  </p:cSld>
  <p:clrMapOvr>
    <a:masterClrMapping/>
  </p:clrMapOvr>
  <p:transition spd="med">
    <p:wipe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Title slide">
    <p:bg>
      <p:bgPr>
        <a:solidFill>
          <a:schemeClr val="bg1"/>
        </a:solidFill>
        <a:effectLst/>
      </p:bgPr>
    </p:bg>
    <p:spTree>
      <p:nvGrpSpPr>
        <p:cNvPr id="1" name=""/>
        <p:cNvGrpSpPr/>
        <p:nvPr/>
      </p:nvGrpSpPr>
      <p:grpSpPr>
        <a:xfrm>
          <a:off x="0" y="0"/>
          <a:ext cx="0" cy="0"/>
          <a:chOff x="0" y="0"/>
          <a:chExt cx="0" cy="0"/>
        </a:xfrm>
      </p:grpSpPr>
      <p:pic>
        <p:nvPicPr>
          <p:cNvPr id="10" name="Picture 9" descr="WIPRO PPT Design.jpg"/>
          <p:cNvPicPr>
            <a:picLocks noChangeAspect="1"/>
          </p:cNvPicPr>
          <p:nvPr userDrawn="1"/>
        </p:nvPicPr>
        <p:blipFill>
          <a:blip r:embed="rId2" cstate="print"/>
          <a:stretch>
            <a:fillRect/>
          </a:stretch>
        </p:blipFill>
        <p:spPr>
          <a:xfrm>
            <a:off x="5121" y="4471039"/>
            <a:ext cx="9133758" cy="2171061"/>
          </a:xfrm>
          <a:prstGeom prst="rect">
            <a:avLst/>
          </a:prstGeom>
        </p:spPr>
      </p:pic>
      <p:sp>
        <p:nvSpPr>
          <p:cNvPr id="2" name="Title 1"/>
          <p:cNvSpPr>
            <a:spLocks noGrp="1"/>
          </p:cNvSpPr>
          <p:nvPr>
            <p:ph type="ctrTitle" hasCustomPrompt="1"/>
          </p:nvPr>
        </p:nvSpPr>
        <p:spPr>
          <a:xfrm>
            <a:off x="4547710" y="1480457"/>
            <a:ext cx="4142266" cy="1547161"/>
          </a:xfrm>
          <a:prstGeom prst="rect">
            <a:avLst/>
          </a:prstGeo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a:t>Insert Title</a:t>
            </a:r>
            <a:br>
              <a:rPr lang="en-US" dirty="0"/>
            </a:br>
            <a:r>
              <a:rPr lang="en-US" dirty="0"/>
              <a:t>Here</a:t>
            </a:r>
          </a:p>
        </p:txBody>
      </p:sp>
      <p:sp>
        <p:nvSpPr>
          <p:cNvPr id="3" name="Subtitle 2"/>
          <p:cNvSpPr>
            <a:spLocks noGrp="1"/>
          </p:cNvSpPr>
          <p:nvPr>
            <p:ph type="subTitle" idx="1" hasCustomPrompt="1"/>
          </p:nvPr>
        </p:nvSpPr>
        <p:spPr>
          <a:xfrm>
            <a:off x="4547710" y="3318659"/>
            <a:ext cx="4142266" cy="338554"/>
          </a:xfrm>
          <a:noFill/>
        </p:spPr>
        <p:txBody>
          <a:bodyPr wrap="square"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Your Name</a:t>
            </a:r>
          </a:p>
        </p:txBody>
      </p:sp>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7" name="Text Placeholder 16"/>
          <p:cNvSpPr>
            <a:spLocks noGrp="1"/>
          </p:cNvSpPr>
          <p:nvPr>
            <p:ph type="body" sz="quarter" idx="10" hasCustomPrompt="1"/>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Tree>
    <p:extLst>
      <p:ext uri="{BB962C8B-B14F-4D97-AF65-F5344CB8AC3E}">
        <p14:creationId xmlns:p14="http://schemas.microsoft.com/office/powerpoint/2010/main" val="822976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Green">
    <p:spTree>
      <p:nvGrpSpPr>
        <p:cNvPr id="1" name=""/>
        <p:cNvGrpSpPr/>
        <p:nvPr/>
      </p:nvGrpSpPr>
      <p:grpSpPr>
        <a:xfrm>
          <a:off x="0" y="0"/>
          <a:ext cx="0" cy="0"/>
          <a:chOff x="0" y="0"/>
          <a:chExt cx="0" cy="0"/>
        </a:xfrm>
      </p:grpSpPr>
      <p:pic>
        <p:nvPicPr>
          <p:cNvPr id="4" name="Picture 2" descr="E:\My Documents\1 Temple\1 Wipro\1 On-going Jobs\Corporate ppt\z+ final\TMPLTS\8a.gif"/>
          <p:cNvPicPr>
            <a:picLocks noChangeAspect="1" noChangeArrowheads="1"/>
          </p:cNvPicPr>
          <p:nvPr/>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15" name="Content Placeholder 2"/>
          <p:cNvSpPr>
            <a:spLocks noGrp="1"/>
          </p:cNvSpPr>
          <p:nvPr>
            <p:ph idx="1"/>
          </p:nvPr>
        </p:nvSpPr>
        <p:spPr>
          <a:xfrm>
            <a:off x="457200" y="12954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itle 1"/>
          <p:cNvSpPr>
            <a:spLocks noGrp="1"/>
          </p:cNvSpPr>
          <p:nvPr>
            <p:ph type="title"/>
          </p:nvPr>
        </p:nvSpPr>
        <p:spPr>
          <a:xfrm>
            <a:off x="3541" y="301152"/>
            <a:ext cx="7563358" cy="914400"/>
          </a:xfrm>
          <a:prstGeom prst="rect">
            <a:avLst/>
          </a:prstGeom>
        </p:spPr>
        <p:txBody>
          <a:bodyPr>
            <a:normAutofit/>
          </a:bodyPr>
          <a:lstStyle>
            <a:lvl1pPr algn="l">
              <a:defRPr sz="3200">
                <a:latin typeface="Gill Sans MT" pitchFamily="34" charset="0"/>
              </a:defRPr>
            </a:lvl1pPr>
          </a:lstStyle>
          <a:p>
            <a:r>
              <a:rPr lang="en-US"/>
              <a:t>Click to edit Master title style</a:t>
            </a:r>
            <a:endParaRPr lang="en-US" dirty="0"/>
          </a:p>
        </p:txBody>
      </p:sp>
    </p:spTree>
  </p:cSld>
  <p:clrMapOvr>
    <a:masterClrMapping/>
  </p:clrMapOvr>
  <p:hf sldNum="0"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wo Content Yellow">
    <p:spTree>
      <p:nvGrpSpPr>
        <p:cNvPr id="1" name=""/>
        <p:cNvGrpSpPr/>
        <p:nvPr/>
      </p:nvGrpSpPr>
      <p:grpSpPr>
        <a:xfrm>
          <a:off x="0" y="0"/>
          <a:ext cx="0" cy="0"/>
          <a:chOff x="0" y="0"/>
          <a:chExt cx="0" cy="0"/>
        </a:xfrm>
      </p:grpSpPr>
      <p:pic>
        <p:nvPicPr>
          <p:cNvPr id="5" name="Picture 2" descr="E:\My Documents\1 Temple\1 Wipro\1 On-going Jobs\Corporate ppt\z+ final\TMPLTS\6a.gif"/>
          <p:cNvPicPr>
            <a:picLocks noChangeAspect="1" noChangeArrowheads="1"/>
          </p:cNvPicPr>
          <p:nvPr/>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6" name="Content Placeholder 2"/>
          <p:cNvSpPr>
            <a:spLocks noGrp="1"/>
          </p:cNvSpPr>
          <p:nvPr>
            <p:ph sz="half" idx="1"/>
          </p:nvPr>
        </p:nvSpPr>
        <p:spPr>
          <a:xfrm>
            <a:off x="457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2"/>
          </p:nvPr>
        </p:nvSpPr>
        <p:spPr>
          <a:xfrm>
            <a:off x="4648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itle 1"/>
          <p:cNvSpPr>
            <a:spLocks noGrp="1"/>
          </p:cNvSpPr>
          <p:nvPr>
            <p:ph type="title"/>
          </p:nvPr>
        </p:nvSpPr>
        <p:spPr>
          <a:xfrm>
            <a:off x="0" y="178103"/>
            <a:ext cx="7696200" cy="1143000"/>
          </a:xfrm>
          <a:prstGeom prst="rect">
            <a:avLst/>
          </a:prstGeom>
        </p:spPr>
        <p:txBody>
          <a:bodyPr/>
          <a:lstStyle/>
          <a:p>
            <a:r>
              <a:rPr lang="en-US"/>
              <a:t>Click to edit Master title style</a:t>
            </a:r>
            <a:endParaRPr lang="en-US" dirty="0"/>
          </a:p>
        </p:txBody>
      </p:sp>
    </p:spTree>
  </p:cSld>
  <p:clrMapOvr>
    <a:masterClrMapping/>
  </p:clrMapOvr>
  <p:hf sldNum="0"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Content Red">
    <p:spTree>
      <p:nvGrpSpPr>
        <p:cNvPr id="1" name=""/>
        <p:cNvGrpSpPr/>
        <p:nvPr/>
      </p:nvGrpSpPr>
      <p:grpSpPr>
        <a:xfrm>
          <a:off x="0" y="0"/>
          <a:ext cx="0" cy="0"/>
          <a:chOff x="0" y="0"/>
          <a:chExt cx="0" cy="0"/>
        </a:xfrm>
      </p:grpSpPr>
      <p:pic>
        <p:nvPicPr>
          <p:cNvPr id="4" name="Picture 2" descr="E:\My Documents\1 Temple\1 Wipro\1 On-going Jobs\Corporate ppt\z+ final\TMPLTS\4a.gif"/>
          <p:cNvPicPr>
            <a:picLocks noChangeAspect="1" noChangeArrowheads="1"/>
          </p:cNvPicPr>
          <p:nvPr/>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14"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itle 1"/>
          <p:cNvSpPr>
            <a:spLocks noGrp="1"/>
          </p:cNvSpPr>
          <p:nvPr>
            <p:ph type="title"/>
          </p:nvPr>
        </p:nvSpPr>
        <p:spPr>
          <a:xfrm>
            <a:off x="0" y="0"/>
            <a:ext cx="7563358" cy="914400"/>
          </a:xfrm>
          <a:prstGeom prst="rect">
            <a:avLst/>
          </a:prstGeom>
        </p:spPr>
        <p:txBody>
          <a:bodyPr>
            <a:normAutofit/>
          </a:bodyPr>
          <a:lstStyle>
            <a:lvl1pPr algn="l">
              <a:defRPr sz="3200">
                <a:latin typeface="Gill Sans MT" pitchFamily="34" charset="0"/>
              </a:defRPr>
            </a:lvl1pPr>
          </a:lstStyle>
          <a:p>
            <a:r>
              <a:rPr lang="en-US"/>
              <a:t>Click to edit Master 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ctr" defTabSz="457200" rtl="0" eaLnBrk="1" latinLnBrk="0" hangingPunct="1">
              <a:spcBef>
                <a:spcPct val="0"/>
              </a:spcBef>
              <a:buNone/>
              <a:defRPr lang="en-US" sz="3000" b="1" kern="1200" baseline="0" dirty="0" smtClean="0">
                <a:solidFill>
                  <a:schemeClr val="tx1"/>
                </a:solidFill>
                <a:latin typeface="+mj-lt"/>
                <a:ea typeface="+mn-ea"/>
                <a:cs typeface="Arial"/>
              </a:defRPr>
            </a:lvl1pPr>
          </a:lstStyle>
          <a:p>
            <a:pPr lvl="0"/>
            <a:r>
              <a:rPr lang="en-US" dirty="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chemeClr val="tx1"/>
                </a:solidFill>
              </a:defRPr>
            </a:lvl1pPr>
            <a:lvl2pPr>
              <a:buClr>
                <a:srgbClr val="0070C0"/>
              </a:buClr>
              <a:buFont typeface="Arial" pitchFamily="34" charset="0"/>
              <a:buChar char="•"/>
              <a:defRPr>
                <a:solidFill>
                  <a:schemeClr val="tx1"/>
                </a:solidFill>
              </a:defRPr>
            </a:lvl2pPr>
            <a:lvl3pPr>
              <a:buClr>
                <a:srgbClr val="0070C0"/>
              </a:buClr>
              <a:buFont typeface="Arial" pitchFamily="34" charset="0"/>
              <a:buChar char="•"/>
              <a:defRPr>
                <a:solidFill>
                  <a:schemeClr val="tx1"/>
                </a:solidFill>
              </a:defRPr>
            </a:lvl3pPr>
            <a:lvl4pPr>
              <a:buClr>
                <a:srgbClr val="0070C0"/>
              </a:buClr>
              <a:buFont typeface="Arial" pitchFamily="34" charset="0"/>
              <a:buChar char="•"/>
              <a:defRPr>
                <a:solidFill>
                  <a:schemeClr val="tx1"/>
                </a:solidFill>
              </a:defRPr>
            </a:lvl4pPr>
            <a:lvl5pPr>
              <a:buClr>
                <a:srgbClr val="0070C0"/>
              </a:buClr>
              <a:buFont typeface="Arial" pitchFamily="34" charset="0"/>
              <a:buChar char="•"/>
              <a:defRPr>
                <a:solidFill>
                  <a:schemeClr val="tx1"/>
                </a:solidFill>
              </a:defRPr>
            </a:lvl5pPr>
          </a:lstStyle>
          <a:p>
            <a:pPr lvl="0"/>
            <a:r>
              <a:rPr lang="en-IN" dirty="0"/>
              <a:t>Please use bullet points on this slide when the content is heavy break it up into highlights, don’t use paragraphs of text</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957943"/>
            <a:ext cx="9144000" cy="5442858"/>
          </a:xfrm>
        </p:spPr>
        <p:txBody>
          <a:bodyPr anchor="ctr">
            <a:normAutofit/>
          </a:bodyPr>
          <a:lstStyle>
            <a:lvl1pPr algn="ctr">
              <a:buNone/>
              <a:defRPr sz="5400" baseline="0"/>
            </a:lvl1pPr>
          </a:lstStyle>
          <a:p>
            <a:r>
              <a:rPr lang="en-US" dirty="0"/>
              <a:t>Click Icon to Add Picture</a:t>
            </a:r>
            <a:endParaRPr lang="en-IN" dirty="0"/>
          </a:p>
        </p:txBody>
      </p:sp>
      <p:sp>
        <p:nvSpPr>
          <p:cNvPr id="8" name="Text Placeholder 5"/>
          <p:cNvSpPr>
            <a:spLocks noGrp="1"/>
          </p:cNvSpPr>
          <p:nvPr>
            <p:ph type="body" sz="quarter" idx="11" hasCustomPrompt="1"/>
          </p:nvPr>
        </p:nvSpPr>
        <p:spPr>
          <a:xfrm>
            <a:off x="0" y="4517571"/>
            <a:ext cx="9144000" cy="1110343"/>
          </a:xfrm>
          <a:solidFill>
            <a:schemeClr val="accent6">
              <a:lumMod val="40000"/>
              <a:lumOff val="60000"/>
              <a:alpha val="75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solidFill>
                <a:latin typeface="Arial" pitchFamily="34" charset="0"/>
                <a:ea typeface="+mn-ea"/>
                <a:cs typeface="Arial" pitchFamily="34" charset="0"/>
              </a:defRPr>
            </a:lvl1pPr>
          </a:lstStyle>
          <a:p>
            <a:pPr lvl="0"/>
            <a:r>
              <a:rPr lang="en-US" dirty="0"/>
              <a:t>Insert Text Here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with Paragarp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40511"/>
            <a:ext cx="8229600" cy="553998"/>
          </a:xfrm>
          <a:prstGeom prst="rect">
            <a:avLst/>
          </a:prstGeom>
        </p:spPr>
        <p:txBody>
          <a:bodyPr/>
          <a:lstStyle>
            <a:lvl1pPr algn="ctr">
              <a:defRPr/>
            </a:lvl1pPr>
          </a:lstStyle>
          <a:p>
            <a:r>
              <a:rPr lang="en-US" dirty="0"/>
              <a:t>Vertical image with paragraph text</a:t>
            </a:r>
            <a:endParaRPr lang="en-IN" dirty="0"/>
          </a:p>
        </p:txBody>
      </p:sp>
      <p:sp>
        <p:nvSpPr>
          <p:cNvPr id="10" name="Picture Placeholder 8"/>
          <p:cNvSpPr>
            <a:spLocks noGrp="1"/>
          </p:cNvSpPr>
          <p:nvPr>
            <p:ph type="pic" sz="quarter" idx="10"/>
          </p:nvPr>
        </p:nvSpPr>
        <p:spPr>
          <a:xfrm>
            <a:off x="448140" y="1208314"/>
            <a:ext cx="4417774" cy="5046436"/>
          </a:xfrm>
        </p:spPr>
        <p:txBody>
          <a:bodyPr/>
          <a:lstStyle>
            <a:lvl1pPr>
              <a:buNone/>
              <a:defRPr/>
            </a:lvl1pPr>
          </a:lstStyle>
          <a:p>
            <a:endParaRPr lang="en-IN" dirty="0"/>
          </a:p>
        </p:txBody>
      </p:sp>
      <p:sp>
        <p:nvSpPr>
          <p:cNvPr id="13" name="Text Placeholder 11"/>
          <p:cNvSpPr>
            <a:spLocks noGrp="1"/>
          </p:cNvSpPr>
          <p:nvPr>
            <p:ph type="body" sz="quarter" idx="11" hasCustomPrompt="1"/>
          </p:nvPr>
        </p:nvSpPr>
        <p:spPr>
          <a:xfrm>
            <a:off x="5159829" y="2331357"/>
            <a:ext cx="3530146" cy="2800350"/>
          </a:xfrm>
        </p:spPr>
        <p:txBody>
          <a:bodyPr>
            <a:normAutofit/>
          </a:bodyPr>
          <a:lstStyle>
            <a:lvl1pPr marL="0" indent="0">
              <a:buNone/>
              <a:defRPr lang="en-US" sz="2000" kern="1200" dirty="0" smtClean="0">
                <a:solidFill>
                  <a:schemeClr val="tx1"/>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marL="0" indent="0">
              <a:buNone/>
            </a:pPr>
            <a:r>
              <a:rPr lang="en-US" dirty="0">
                <a:solidFill>
                  <a:schemeClr val="tx1">
                    <a:lumMod val="65000"/>
                    <a:lumOff val="35000"/>
                  </a:schemeClr>
                </a:solidFill>
                <a:latin typeface="Arial"/>
                <a:cs typeface="Arial"/>
              </a:rPr>
              <a:t>This vertical image should be aligned left and centered vertically on the slide. Paragraph text should be centered vertically to </a:t>
            </a:r>
            <a:r>
              <a:rPr lang="en-US" dirty="0">
                <a:solidFill>
                  <a:schemeClr val="tx1">
                    <a:lumMod val="65000"/>
                    <a:lumOff val="35000"/>
                  </a:schemeClr>
                </a:solidFill>
                <a:cs typeface="Arial"/>
              </a:rPr>
              <a:t>the image. Insert Text </a:t>
            </a:r>
            <a:r>
              <a:rPr lang="en-US" dirty="0" err="1">
                <a:solidFill>
                  <a:schemeClr val="tx1">
                    <a:lumMod val="65000"/>
                    <a:lumOff val="35000"/>
                  </a:schemeClr>
                </a:solidFill>
                <a:cs typeface="Arial"/>
              </a:rPr>
              <a:t>Here.</a:t>
            </a:r>
            <a:r>
              <a:rPr lang="en-US" dirty="0">
                <a:solidFill>
                  <a:schemeClr val="tx1">
                    <a:lumMod val="65000"/>
                    <a:lumOff val="35000"/>
                  </a:schemeClr>
                </a:solidFill>
                <a:cs typeface="Arial"/>
              </a:rPr>
              <a:t> Keep text as minimal as possible.</a:t>
            </a:r>
            <a:endParaRPr lang="en-US" dirty="0">
              <a:solidFill>
                <a:schemeClr val="tx1">
                  <a:lumMod val="65000"/>
                  <a:lumOff val="35000"/>
                </a:schemeClr>
              </a:solidFill>
              <a:latin typeface="Arial"/>
              <a:cs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with Bullet Points">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5173663" y="2204017"/>
            <a:ext cx="3516312" cy="3055030"/>
          </a:xfrm>
        </p:spPr>
        <p:txBody>
          <a:bodyPr/>
          <a:lstStyle>
            <a:lvl1pPr>
              <a:buClr>
                <a:srgbClr val="0070C0"/>
              </a:buClr>
              <a:buFont typeface="Arial" pitchFamily="34" charset="0"/>
              <a:buChar char="•"/>
              <a:defRPr/>
            </a:lvl1pPr>
          </a:lstStyle>
          <a:p>
            <a:r>
              <a:rPr lang="en-US" dirty="0">
                <a:solidFill>
                  <a:schemeClr val="tx1">
                    <a:lumMod val="65000"/>
                    <a:lumOff val="35000"/>
                  </a:schemeClr>
                </a:solidFill>
                <a:cs typeface="Arial"/>
              </a:rPr>
              <a:t>This vertical image should be aligned left and centered vertically on the slide. </a:t>
            </a:r>
            <a:br>
              <a:rPr lang="en-US" dirty="0">
                <a:solidFill>
                  <a:schemeClr val="tx1">
                    <a:lumMod val="65000"/>
                    <a:lumOff val="35000"/>
                  </a:schemeClr>
                </a:solidFill>
                <a:cs typeface="Arial"/>
              </a:rPr>
            </a:br>
            <a:br>
              <a:rPr lang="en-US" dirty="0">
                <a:solidFill>
                  <a:schemeClr val="tx1">
                    <a:lumMod val="65000"/>
                    <a:lumOff val="35000"/>
                  </a:schemeClr>
                </a:solidFill>
                <a:cs typeface="Arial"/>
              </a:rPr>
            </a:br>
            <a:r>
              <a:rPr lang="en-US" dirty="0">
                <a:solidFill>
                  <a:schemeClr val="tx1">
                    <a:lumMod val="65000"/>
                    <a:lumOff val="35000"/>
                  </a:schemeClr>
                </a:solidFill>
                <a:cs typeface="Arial"/>
              </a:rPr>
              <a:t>This vertical image should be aligned left and centered vertically on the slide. </a:t>
            </a:r>
          </a:p>
        </p:txBody>
      </p:sp>
      <p:sp>
        <p:nvSpPr>
          <p:cNvPr id="5" name="Picture Placeholder 8"/>
          <p:cNvSpPr>
            <a:spLocks noGrp="1"/>
          </p:cNvSpPr>
          <p:nvPr>
            <p:ph type="pic" sz="quarter" idx="10"/>
          </p:nvPr>
        </p:nvSpPr>
        <p:spPr>
          <a:xfrm>
            <a:off x="448140" y="1208314"/>
            <a:ext cx="4417774" cy="5046436"/>
          </a:xfrm>
        </p:spPr>
        <p:txBody>
          <a:bodyPr/>
          <a:lstStyle>
            <a:lvl1pPr>
              <a:buNone/>
              <a:defRPr/>
            </a:lvl1pPr>
          </a:lstStyle>
          <a:p>
            <a:endParaRPr lang="en-IN" dirty="0"/>
          </a:p>
        </p:txBody>
      </p:sp>
      <p:sp>
        <p:nvSpPr>
          <p:cNvPr id="8" name="Title 1"/>
          <p:cNvSpPr>
            <a:spLocks noGrp="1"/>
          </p:cNvSpPr>
          <p:nvPr>
            <p:ph type="title" hasCustomPrompt="1"/>
          </p:nvPr>
        </p:nvSpPr>
        <p:spPr>
          <a:xfrm>
            <a:off x="448140" y="140511"/>
            <a:ext cx="8229600" cy="553998"/>
          </a:xfrm>
          <a:prstGeom prst="rect">
            <a:avLst/>
          </a:prstGeom>
        </p:spPr>
        <p:txBody>
          <a:bodyPr/>
          <a:lstStyle>
            <a:lvl1pPr algn="ctr">
              <a:defRPr/>
            </a:lvl1pPr>
          </a:lstStyle>
          <a:p>
            <a:r>
              <a:rPr lang="en-US" dirty="0"/>
              <a:t>Vertical image with bullet points</a:t>
            </a:r>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orizonatal image with p tex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405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lang="en-US" sz="3000" b="1" kern="1200" noProof="0" dirty="0">
                <a:solidFill>
                  <a:schemeClr val="tx1"/>
                </a:solidFill>
                <a:latin typeface="+mj-lt"/>
                <a:ea typeface="+mn-ea"/>
                <a:cs typeface="Arial"/>
              </a:defRPr>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rPr>
              <a:t>Horizontal image with paragraph text</a:t>
            </a:r>
          </a:p>
        </p:txBody>
      </p:sp>
      <p:sp>
        <p:nvSpPr>
          <p:cNvPr id="10" name="Picture Placeholder 8"/>
          <p:cNvSpPr>
            <a:spLocks noGrp="1"/>
          </p:cNvSpPr>
          <p:nvPr>
            <p:ph type="pic" sz="quarter" idx="10"/>
          </p:nvPr>
        </p:nvSpPr>
        <p:spPr>
          <a:xfrm>
            <a:off x="460376" y="1103313"/>
            <a:ext cx="8229600" cy="3149600"/>
          </a:xfrm>
        </p:spPr>
        <p:txBody>
          <a:bodyPr/>
          <a:lstStyle>
            <a:lvl1pPr>
              <a:buNone/>
              <a:defRPr/>
            </a:lvl1pPr>
          </a:lstStyle>
          <a:p>
            <a:endParaRPr lang="en-IN" dirty="0"/>
          </a:p>
        </p:txBody>
      </p:sp>
      <p:sp>
        <p:nvSpPr>
          <p:cNvPr id="12" name="Text Placeholder 11"/>
          <p:cNvSpPr>
            <a:spLocks noGrp="1"/>
          </p:cNvSpPr>
          <p:nvPr>
            <p:ph type="body" sz="quarter" idx="11" hasCustomPrompt="1"/>
          </p:nvPr>
        </p:nvSpPr>
        <p:spPr>
          <a:xfrm>
            <a:off x="1146289" y="4498975"/>
            <a:ext cx="6851423" cy="1495425"/>
          </a:xfrm>
        </p:spPr>
        <p:txBody>
          <a:bodyPr>
            <a:normAutofit/>
          </a:bodyPr>
          <a:lstStyle>
            <a:lvl1pPr marL="0" indent="0">
              <a:buFont typeface="Arial" pitchFamily="34" charset="0"/>
              <a:buNone/>
              <a:defRPr lang="en-US" sz="2000" kern="1200" dirty="0" smtClean="0">
                <a:solidFill>
                  <a:schemeClr val="tx1"/>
                </a:solidFill>
                <a:latin typeface="+mn-lt"/>
                <a:ea typeface="+mn-ea"/>
                <a:cs typeface="+mn-cs"/>
              </a:defRPr>
            </a:lvl1pPr>
          </a:lstStyle>
          <a:p>
            <a:pPr lvl="0"/>
            <a:r>
              <a:rPr lang="en-IN" dirty="0"/>
              <a:t>Paragraph text should be left aligned. Adjust the height of this text box when needed. Make sure this box is </a:t>
            </a:r>
            <a:r>
              <a:rPr lang="en-IN" dirty="0" err="1"/>
              <a:t>centered</a:t>
            </a:r>
            <a:r>
              <a:rPr lang="en-IN" dirty="0"/>
              <a:t> horizontally on the page and to the image. 20 </a:t>
            </a:r>
            <a:r>
              <a:rPr lang="en-IN" dirty="0" err="1"/>
              <a:t>pt</a:t>
            </a:r>
            <a:r>
              <a:rPr lang="en-IN" dirty="0"/>
              <a:t> text should be used. Keep text as minimal as possible.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orizonatal image with Bullet Point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60374" y="140511"/>
            <a:ext cx="8229601"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solidFill>
                  <a:schemeClr val="tx1"/>
                </a:solidFill>
              </a:defRPr>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rPr>
              <a:t>Horizontal image with bullet points</a:t>
            </a:r>
          </a:p>
        </p:txBody>
      </p:sp>
      <p:sp>
        <p:nvSpPr>
          <p:cNvPr id="10" name="Picture Placeholder 8"/>
          <p:cNvSpPr>
            <a:spLocks noGrp="1"/>
          </p:cNvSpPr>
          <p:nvPr>
            <p:ph type="pic" sz="quarter" idx="10"/>
          </p:nvPr>
        </p:nvSpPr>
        <p:spPr>
          <a:xfrm>
            <a:off x="460376" y="1103313"/>
            <a:ext cx="8229600" cy="2699430"/>
          </a:xfrm>
        </p:spPr>
        <p:txBody>
          <a:bodyPr/>
          <a:lstStyle>
            <a:lvl1pPr>
              <a:buNone/>
              <a:defRPr/>
            </a:lvl1pPr>
          </a:lstStyle>
          <a:p>
            <a:endParaRPr lang="en-IN" dirty="0"/>
          </a:p>
        </p:txBody>
      </p:sp>
      <p:sp>
        <p:nvSpPr>
          <p:cNvPr id="16" name="Text Placeholder 14"/>
          <p:cNvSpPr>
            <a:spLocks noGrp="1"/>
          </p:cNvSpPr>
          <p:nvPr>
            <p:ph type="body" sz="quarter" idx="14" hasCustomPrompt="1"/>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dirty="0"/>
              <a:t>The horizontal image should be center aligned</a:t>
            </a:r>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ase in point">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6" name="Rectangle 1"/>
          <p:cNvSpPr>
            <a:spLocks noChangeArrowheads="1"/>
          </p:cNvSpPr>
          <p:nvPr userDrawn="1"/>
        </p:nvSpPr>
        <p:spPr bwMode="auto">
          <a:xfrm>
            <a:off x="-4825" y="5486400"/>
            <a:ext cx="8542400"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dirty="0"/>
          </a:p>
        </p:txBody>
      </p:sp>
      <p:sp>
        <p:nvSpPr>
          <p:cNvPr id="17" name="Rectangle 2"/>
          <p:cNvSpPr>
            <a:spLocks noChangeArrowheads="1"/>
          </p:cNvSpPr>
          <p:nvPr userDrawn="1"/>
        </p:nvSpPr>
        <p:spPr bwMode="auto">
          <a:xfrm>
            <a:off x="-4825" y="5611813"/>
            <a:ext cx="8542400"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dirty="0"/>
          </a:p>
        </p:txBody>
      </p:sp>
      <p:sp>
        <p:nvSpPr>
          <p:cNvPr id="15" name="Right Arrow 14"/>
          <p:cNvSpPr/>
          <p:nvPr userDrawn="1"/>
        </p:nvSpPr>
        <p:spPr>
          <a:xfrm>
            <a:off x="5037466" y="772886"/>
            <a:ext cx="160131" cy="315459"/>
          </a:xfrm>
          <a:prstGeom prst="rightArrow">
            <a:avLst>
              <a:gd name="adj1" fmla="val 50000"/>
              <a:gd name="adj2" fmla="val 201887"/>
            </a:avLst>
          </a:prstGeom>
          <a:solidFill>
            <a:srgbClr val="03A3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3" name="Text Placeholder 11"/>
          <p:cNvSpPr>
            <a:spLocks noGrp="1"/>
          </p:cNvSpPr>
          <p:nvPr>
            <p:ph type="body" sz="quarter" idx="10" hasCustomPrompt="1"/>
          </p:nvPr>
        </p:nvSpPr>
        <p:spPr>
          <a:xfrm>
            <a:off x="1023713" y="1164317"/>
            <a:ext cx="3929063"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chemeClr val="tx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Click to Add Title</a:t>
            </a:r>
          </a:p>
        </p:txBody>
      </p:sp>
      <p:sp>
        <p:nvSpPr>
          <p:cNvPr id="24" name="Text Placeholder 11"/>
          <p:cNvSpPr>
            <a:spLocks noGrp="1"/>
          </p:cNvSpPr>
          <p:nvPr>
            <p:ph type="body" sz="quarter" idx="11" hasCustomPrompt="1"/>
          </p:nvPr>
        </p:nvSpPr>
        <p:spPr>
          <a:xfrm>
            <a:off x="1023713" y="758593"/>
            <a:ext cx="3929063"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chemeClr val="tx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HIGHLIGHTS</a:t>
            </a:r>
          </a:p>
        </p:txBody>
      </p:sp>
      <p:sp>
        <p:nvSpPr>
          <p:cNvPr id="27" name="Text Placeholder 11"/>
          <p:cNvSpPr>
            <a:spLocks noGrp="1"/>
          </p:cNvSpPr>
          <p:nvPr>
            <p:ph type="body" sz="quarter" idx="12" hasCustomPrompt="1"/>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tx1"/>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endParaRPr lang="en-IN" dirty="0"/>
          </a:p>
        </p:txBody>
      </p:sp>
      <p:sp>
        <p:nvSpPr>
          <p:cNvPr id="12" name="Text Placeholder 11"/>
          <p:cNvSpPr>
            <a:spLocks noGrp="1"/>
          </p:cNvSpPr>
          <p:nvPr>
            <p:ph type="body" sz="quarter" idx="16" hasCustomPrompt="1"/>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Add Highlights of the topic and only </a:t>
            </a:r>
            <a:br>
              <a:rPr lang="en-US" dirty="0"/>
            </a:br>
            <a:r>
              <a:rPr lang="en-US" dirty="0"/>
              <a:t>5 lines of text is allowed, beyond </a:t>
            </a:r>
            <a:br>
              <a:rPr lang="en-US" dirty="0"/>
            </a:br>
            <a:r>
              <a:rPr lang="en-US" dirty="0"/>
              <a:t>that it will not be readable.</a:t>
            </a:r>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0" name="Rectangle 17"/>
          <p:cNvSpPr>
            <a:spLocks noChangeArrowheads="1"/>
          </p:cNvSpPr>
          <p:nvPr userDrawn="1"/>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w="9525">
            <a:noFill/>
            <a:miter lim="800000"/>
            <a:headEnd/>
            <a:tailEnd/>
          </a:ln>
          <a:effectLst/>
        </p:spPr>
        <p:txBody>
          <a:bodyPr wrap="none" anchor="ctr"/>
          <a:lstStyle/>
          <a:p>
            <a:pPr>
              <a:defRPr/>
            </a:pPr>
            <a:endParaRPr lang="en-US" dirty="0"/>
          </a:p>
        </p:txBody>
      </p:sp>
      <p:sp>
        <p:nvSpPr>
          <p:cNvPr id="3" name="Text Placeholder 2"/>
          <p:cNvSpPr>
            <a:spLocks noGrp="1"/>
          </p:cNvSpPr>
          <p:nvPr>
            <p:ph type="body" idx="1"/>
          </p:nvPr>
        </p:nvSpPr>
        <p:spPr>
          <a:xfrm>
            <a:off x="457200" y="1362456"/>
            <a:ext cx="8229600" cy="4525963"/>
          </a:xfrm>
          <a:prstGeom prst="rect">
            <a:avLst/>
          </a:prstGeom>
          <a:noFill/>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txBox="1">
            <a:spLocks/>
          </p:cNvSpPr>
          <p:nvPr/>
        </p:nvSpPr>
        <p:spPr>
          <a:xfrm>
            <a:off x="10884" y="6647351"/>
            <a:ext cx="3600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tx1">
                    <a:lumMod val="50000"/>
                    <a:lumOff val="50000"/>
                  </a:schemeClr>
                </a:solidFill>
              </a:rPr>
              <a:pPr algn="l"/>
              <a:t>‹#›</a:t>
            </a:fld>
            <a:endParaRPr lang="en-US" sz="1000" dirty="0">
              <a:solidFill>
                <a:schemeClr val="tx1">
                  <a:lumMod val="50000"/>
                  <a:lumOff val="50000"/>
                </a:schemeClr>
              </a:solidFill>
            </a:endParaRPr>
          </a:p>
        </p:txBody>
      </p:sp>
      <p:pic>
        <p:nvPicPr>
          <p:cNvPr id="61" name="Picture 19" descr="1"/>
          <p:cNvPicPr>
            <a:picLocks noChangeAspect="1" noChangeArrowheads="1"/>
          </p:cNvPicPr>
          <p:nvPr userDrawn="1"/>
        </p:nvPicPr>
        <p:blipFill>
          <a:blip r:embed="rId27" cstate="print"/>
          <a:srcRect b="38461"/>
          <a:stretch>
            <a:fillRect/>
          </a:stretch>
        </p:blipFill>
        <p:spPr bwMode="auto">
          <a:xfrm>
            <a:off x="0" y="6324600"/>
            <a:ext cx="9144000" cy="542925"/>
          </a:xfrm>
          <a:prstGeom prst="rect">
            <a:avLst/>
          </a:prstGeom>
          <a:noFill/>
          <a:ln w="9525">
            <a:noFill/>
            <a:miter lim="800000"/>
            <a:headEnd/>
            <a:tailEnd/>
          </a:ln>
        </p:spPr>
      </p:pic>
      <p:sp>
        <p:nvSpPr>
          <p:cNvPr id="7" name="TextBox 6"/>
          <p:cNvSpPr txBox="1"/>
          <p:nvPr userDrawn="1"/>
        </p:nvSpPr>
        <p:spPr>
          <a:xfrm>
            <a:off x="0" y="0"/>
            <a:ext cx="9144000" cy="523220"/>
          </a:xfrm>
          <a:prstGeom prst="rect">
            <a:avLst/>
          </a:prstGeom>
          <a:solidFill>
            <a:schemeClr val="accent1">
              <a:lumMod val="40000"/>
              <a:lumOff val="60000"/>
            </a:schemeClr>
          </a:solidFill>
        </p:spPr>
        <p:txBody>
          <a:bodyPr wrap="square" rtlCol="0">
            <a:spAutoFit/>
          </a:bodyPr>
          <a:lstStyle/>
          <a:p>
            <a:r>
              <a:rPr lang="en-US" sz="2800" dirty="0"/>
              <a:t>Introduction to machine learning</a:t>
            </a:r>
          </a:p>
        </p:txBody>
      </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6" r:id="rId10"/>
    <p:sldLayoutId id="2147483677" r:id="rId11"/>
    <p:sldLayoutId id="2147483678" r:id="rId12"/>
    <p:sldLayoutId id="2147483679" r:id="rId13"/>
    <p:sldLayoutId id="2147483680" r:id="rId14"/>
    <p:sldLayoutId id="2147483681" r:id="rId15"/>
    <p:sldLayoutId id="2147483682" r:id="rId16"/>
    <p:sldLayoutId id="2147483686" r:id="rId17"/>
    <p:sldLayoutId id="2147483662" r:id="rId18"/>
    <p:sldLayoutId id="2147483688" r:id="rId19"/>
    <p:sldLayoutId id="2147483689" r:id="rId20"/>
    <p:sldLayoutId id="2147483692" r:id="rId21"/>
    <p:sldLayoutId id="2147483694" r:id="rId22"/>
    <p:sldLayoutId id="2147483695" r:id="rId23"/>
    <p:sldLayoutId id="2147483696" r:id="rId24"/>
    <p:sldLayoutId id="2147483698" r:id="rId25"/>
  </p:sldLayoutIdLst>
  <p:txStyles>
    <p:titleStyle>
      <a:lvl1pPr algn="l" defTabSz="457200" rtl="0" eaLnBrk="1" latinLnBrk="0" hangingPunct="1">
        <a:spcBef>
          <a:spcPct val="0"/>
        </a:spcBef>
        <a:buNone/>
        <a:defRPr lang="en-US" sz="3000" b="1" kern="1200" dirty="0">
          <a:solidFill>
            <a:schemeClr val="tx1"/>
          </a:solidFill>
          <a:latin typeface="+mj-lt"/>
          <a:ea typeface="+mn-ea"/>
          <a:cs typeface="Arial"/>
        </a:defRPr>
      </a:lvl1pPr>
    </p:titleStyle>
    <p:body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4.png"/><Relationship Id="rId7"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20.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hyperlink" Target="https://archive.ics.uci.edu/ml/datasets/statlog+(german+credit+data)" TargetMode="External"/><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hyperlink" Target="https://archive.ics.uci.edu/ml/datasets/statlog+(german+credit+data)" TargetMode="External"/><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hyperlink" Target="https://archive.ics.uci.edu/ml/datasets/statlog+(german+credit+data)" TargetMode="External"/><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hyperlink" Target="https://archive.ics.uci.edu/ml/datasets/statlog+(german+credit+data)" TargetMode="External"/><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20.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3" Type="http://schemas.openxmlformats.org/officeDocument/2006/relationships/hyperlink" Target="https://archive.ics.uci.edu/ml/datasets/statlog+(german+credit+data)" TargetMode="External"/><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3" Type="http://schemas.openxmlformats.org/officeDocument/2006/relationships/image" Target="../media/image46.gif"/><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3" Type="http://schemas.openxmlformats.org/officeDocument/2006/relationships/hyperlink" Target="https://archive.ics.uci.edu/ml/datasets/statlog+(german+credit+data)" TargetMode="External"/><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0.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4.png"/><Relationship Id="rId7"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20.xml"/><Relationship Id="rId6" Type="http://schemas.openxmlformats.org/officeDocument/2006/relationships/image" Target="../media/image26.png"/><Relationship Id="rId5" Type="http://schemas.openxmlformats.org/officeDocument/2006/relationships/image" Target="../media/image23.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276600" y="2895600"/>
            <a:ext cx="2819400" cy="369332"/>
          </a:xfrm>
        </p:spPr>
        <p:txBody>
          <a:bodyPr wrap="square">
            <a:spAutoFit/>
          </a:bodyPr>
          <a:lstStyle/>
          <a:p>
            <a:pPr marL="0" indent="0">
              <a:buNone/>
            </a:pPr>
            <a:r>
              <a:rPr lang="en-IN" sz="1800" b="1" u="sng" dirty="0"/>
              <a:t>Decision Trees</a:t>
            </a:r>
          </a:p>
        </p:txBody>
      </p:sp>
    </p:spTree>
    <p:extLst>
      <p:ext uri="{BB962C8B-B14F-4D97-AF65-F5344CB8AC3E}">
        <p14:creationId xmlns:p14="http://schemas.microsoft.com/office/powerpoint/2010/main" val="3690279191"/>
      </p:ext>
    </p:extLst>
  </p:cSld>
  <p:clrMapOvr>
    <a:masterClrMapping/>
  </p:clrMapOvr>
  <p:transition spd="med">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369332"/>
          </a:xfrm>
        </p:spPr>
        <p:txBody>
          <a:bodyPr>
            <a:spAutoFit/>
          </a:bodyPr>
          <a:lstStyle/>
          <a:p>
            <a:pPr marL="0" lvl="1" indent="0">
              <a:spcBef>
                <a:spcPct val="0"/>
              </a:spcBef>
              <a:buNone/>
            </a:pPr>
            <a:r>
              <a:rPr lang="en-US" altLang="en-US" u="sng" dirty="0">
                <a:latin typeface="Arial" charset="0"/>
              </a:rPr>
              <a:t>Decision Trees -  Information Gain using Gini index</a:t>
            </a:r>
            <a:endParaRPr lang="en-IN" u="sng" dirty="0">
              <a:latin typeface="Arial" charset="0"/>
            </a:endParaRPr>
          </a:p>
        </p:txBody>
      </p:sp>
      <p:pic>
        <p:nvPicPr>
          <p:cNvPr id="13" name="Picture 12">
            <a:extLst>
              <a:ext uri="{FF2B5EF4-FFF2-40B4-BE49-F238E27FC236}">
                <a16:creationId xmlns:a16="http://schemas.microsoft.com/office/drawing/2014/main" id="{4383BD81-1C56-4BDD-9A7C-45CA44125AA6}"/>
              </a:ext>
            </a:extLst>
          </p:cNvPr>
          <p:cNvPicPr>
            <a:picLocks noChangeAspect="1"/>
          </p:cNvPicPr>
          <p:nvPr/>
        </p:nvPicPr>
        <p:blipFill>
          <a:blip r:embed="rId3"/>
          <a:stretch>
            <a:fillRect/>
          </a:stretch>
        </p:blipFill>
        <p:spPr>
          <a:xfrm>
            <a:off x="3352800" y="2754493"/>
            <a:ext cx="1924050" cy="952500"/>
          </a:xfrm>
          <a:prstGeom prst="rect">
            <a:avLst/>
          </a:prstGeom>
        </p:spPr>
      </p:pic>
      <p:sp>
        <p:nvSpPr>
          <p:cNvPr id="11" name="TextBox 10">
            <a:extLst>
              <a:ext uri="{FF2B5EF4-FFF2-40B4-BE49-F238E27FC236}">
                <a16:creationId xmlns:a16="http://schemas.microsoft.com/office/drawing/2014/main" id="{FBDF0097-7EB8-4B0C-88B2-88004957B21C}"/>
              </a:ext>
            </a:extLst>
          </p:cNvPr>
          <p:cNvSpPr txBox="1"/>
          <p:nvPr/>
        </p:nvSpPr>
        <p:spPr>
          <a:xfrm>
            <a:off x="533400" y="4628726"/>
            <a:ext cx="5452302" cy="369332"/>
          </a:xfrm>
          <a:prstGeom prst="rect">
            <a:avLst/>
          </a:prstGeom>
          <a:noFill/>
        </p:spPr>
        <p:txBody>
          <a:bodyPr wrap="square" rtlCol="0">
            <a:spAutoFit/>
          </a:bodyPr>
          <a:lstStyle/>
          <a:p>
            <a:r>
              <a:rPr lang="en-US" dirty="0"/>
              <a:t>Information Gain =  reduction in Gini index =    </a:t>
            </a:r>
          </a:p>
        </p:txBody>
      </p:sp>
      <p:pic>
        <p:nvPicPr>
          <p:cNvPr id="4" name="Picture 3">
            <a:extLst>
              <a:ext uri="{FF2B5EF4-FFF2-40B4-BE49-F238E27FC236}">
                <a16:creationId xmlns:a16="http://schemas.microsoft.com/office/drawing/2014/main" id="{596576C8-89C1-49BE-BCEE-FD091B32EC41}"/>
              </a:ext>
            </a:extLst>
          </p:cNvPr>
          <p:cNvPicPr>
            <a:picLocks noChangeAspect="1"/>
          </p:cNvPicPr>
          <p:nvPr/>
        </p:nvPicPr>
        <p:blipFill>
          <a:blip r:embed="rId4"/>
          <a:stretch>
            <a:fillRect/>
          </a:stretch>
        </p:blipFill>
        <p:spPr>
          <a:xfrm>
            <a:off x="4876800" y="2859733"/>
            <a:ext cx="2062843" cy="264467"/>
          </a:xfrm>
          <a:prstGeom prst="rect">
            <a:avLst/>
          </a:prstGeom>
        </p:spPr>
      </p:pic>
      <p:pic>
        <p:nvPicPr>
          <p:cNvPr id="5" name="Picture 4">
            <a:extLst>
              <a:ext uri="{FF2B5EF4-FFF2-40B4-BE49-F238E27FC236}">
                <a16:creationId xmlns:a16="http://schemas.microsoft.com/office/drawing/2014/main" id="{6961C78B-FF93-42ED-9DA1-85501C77035A}"/>
              </a:ext>
            </a:extLst>
          </p:cNvPr>
          <p:cNvPicPr>
            <a:picLocks noChangeAspect="1"/>
          </p:cNvPicPr>
          <p:nvPr/>
        </p:nvPicPr>
        <p:blipFill>
          <a:blip r:embed="rId5"/>
          <a:stretch>
            <a:fillRect/>
          </a:stretch>
        </p:blipFill>
        <p:spPr>
          <a:xfrm>
            <a:off x="1463884" y="3718333"/>
            <a:ext cx="2622342" cy="529393"/>
          </a:xfrm>
          <a:prstGeom prst="rect">
            <a:avLst/>
          </a:prstGeom>
        </p:spPr>
      </p:pic>
      <p:pic>
        <p:nvPicPr>
          <p:cNvPr id="9" name="Picture 8">
            <a:extLst>
              <a:ext uri="{FF2B5EF4-FFF2-40B4-BE49-F238E27FC236}">
                <a16:creationId xmlns:a16="http://schemas.microsoft.com/office/drawing/2014/main" id="{CF53D419-5A13-4CA4-BFBD-24DB1A70E286}"/>
              </a:ext>
            </a:extLst>
          </p:cNvPr>
          <p:cNvPicPr>
            <a:picLocks noChangeAspect="1"/>
          </p:cNvPicPr>
          <p:nvPr/>
        </p:nvPicPr>
        <p:blipFill>
          <a:blip r:embed="rId6"/>
          <a:stretch>
            <a:fillRect/>
          </a:stretch>
        </p:blipFill>
        <p:spPr>
          <a:xfrm>
            <a:off x="4645050" y="3791180"/>
            <a:ext cx="2338406" cy="456546"/>
          </a:xfrm>
          <a:prstGeom prst="rect">
            <a:avLst/>
          </a:prstGeom>
        </p:spPr>
      </p:pic>
      <p:pic>
        <p:nvPicPr>
          <p:cNvPr id="10" name="Picture 9">
            <a:extLst>
              <a:ext uri="{FF2B5EF4-FFF2-40B4-BE49-F238E27FC236}">
                <a16:creationId xmlns:a16="http://schemas.microsoft.com/office/drawing/2014/main" id="{1B3ABDE4-8986-477C-A88D-123DE0D3312F}"/>
              </a:ext>
            </a:extLst>
          </p:cNvPr>
          <p:cNvPicPr>
            <a:picLocks noChangeAspect="1"/>
          </p:cNvPicPr>
          <p:nvPr/>
        </p:nvPicPr>
        <p:blipFill>
          <a:blip r:embed="rId7"/>
          <a:stretch>
            <a:fillRect/>
          </a:stretch>
        </p:blipFill>
        <p:spPr>
          <a:xfrm>
            <a:off x="5410200" y="4559677"/>
            <a:ext cx="2777298" cy="492339"/>
          </a:xfrm>
          <a:prstGeom prst="rect">
            <a:avLst/>
          </a:prstGeom>
        </p:spPr>
      </p:pic>
      <p:pic>
        <p:nvPicPr>
          <p:cNvPr id="12" name="Picture 2" descr="Gini Index Calculation">
            <a:extLst>
              <a:ext uri="{FF2B5EF4-FFF2-40B4-BE49-F238E27FC236}">
                <a16:creationId xmlns:a16="http://schemas.microsoft.com/office/drawing/2014/main" id="{48531167-74CB-43C4-9FE7-081A82010A4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78400" y="1862851"/>
            <a:ext cx="1687564" cy="590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880622"/>
      </p:ext>
    </p:extLst>
  </p:cSld>
  <p:clrMapOvr>
    <a:masterClrMapping/>
  </p:clrMapOvr>
  <p:transition spd="med">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81000" y="1066800"/>
            <a:ext cx="8382000" cy="5226046"/>
          </a:xfrm>
        </p:spPr>
        <p:txBody>
          <a:bodyPr wrap="square">
            <a:spAutoFit/>
          </a:bodyPr>
          <a:lstStyle/>
          <a:p>
            <a:pPr marL="0" lvl="1" indent="0">
              <a:spcBef>
                <a:spcPct val="0"/>
              </a:spcBef>
              <a:buNone/>
            </a:pPr>
            <a:r>
              <a:rPr lang="en-US" altLang="en-US" b="1" u="sng" dirty="0">
                <a:latin typeface="Arial" charset="0"/>
              </a:rPr>
              <a:t>Decision Trees </a:t>
            </a:r>
            <a:r>
              <a:rPr lang="en-US" altLang="en-US" dirty="0">
                <a:latin typeface="Arial" charset="0"/>
              </a:rPr>
              <a:t>-</a:t>
            </a:r>
            <a:endParaRPr lang="en-IN" dirty="0">
              <a:latin typeface="Arial" charset="0"/>
            </a:endParaRPr>
          </a:p>
          <a:p>
            <a:pPr marL="511175" lvl="1" indent="0">
              <a:buNone/>
            </a:pPr>
            <a:endParaRPr lang="en-IN" sz="1400" dirty="0"/>
          </a:p>
          <a:p>
            <a:pPr marL="0" indent="0">
              <a:buNone/>
            </a:pPr>
            <a:r>
              <a:rPr lang="en-IN" sz="1800" dirty="0"/>
              <a:t>Common measures of purity</a:t>
            </a:r>
          </a:p>
          <a:p>
            <a:pPr marL="342900" indent="-342900">
              <a:buFont typeface="+mj-lt"/>
              <a:buAutoNum type="alphaLcPeriod"/>
            </a:pPr>
            <a:endParaRPr lang="en-IN" sz="1600" dirty="0"/>
          </a:p>
          <a:p>
            <a:pPr marL="342900" lvl="1" indent="-342900">
              <a:buFont typeface="+mj-lt"/>
              <a:buAutoNum type="arabicPeriod"/>
            </a:pPr>
            <a:r>
              <a:rPr lang="en-IN" sz="1600" dirty="0">
                <a:cs typeface="Arial"/>
              </a:rPr>
              <a:t>Gini index –  </a:t>
            </a:r>
            <a:r>
              <a:rPr lang="en-US" sz="1600" dirty="0"/>
              <a:t>is calculated by subtracting the sum of the squared probabilities of each class from one</a:t>
            </a:r>
          </a:p>
          <a:p>
            <a:pPr marL="800100" lvl="1" indent="-342900">
              <a:buFont typeface="+mj-lt"/>
              <a:buAutoNum type="alphaLcPeriod"/>
            </a:pPr>
            <a:r>
              <a:rPr lang="en-US" sz="1400" dirty="0"/>
              <a:t>Uses squared proportion of classes</a:t>
            </a:r>
          </a:p>
          <a:p>
            <a:pPr marL="800100" lvl="1" indent="-342900">
              <a:buFont typeface="+mj-lt"/>
              <a:buAutoNum type="alphaLcPeriod"/>
            </a:pPr>
            <a:r>
              <a:rPr lang="en-US" sz="1400" dirty="0"/>
              <a:t>Perfectly classified, Gini Index would be zero</a:t>
            </a:r>
          </a:p>
          <a:p>
            <a:pPr marL="800100" lvl="1" indent="-342900">
              <a:buFont typeface="+mj-lt"/>
              <a:buAutoNum type="alphaLcPeriod"/>
            </a:pPr>
            <a:r>
              <a:rPr lang="en-US" sz="1400" dirty="0"/>
              <a:t>Evenly distributed would be 1 – (1/# Classes)</a:t>
            </a:r>
          </a:p>
          <a:p>
            <a:pPr marL="800100" lvl="1" indent="-342900">
              <a:buFont typeface="+mj-lt"/>
              <a:buAutoNum type="alphaLcPeriod"/>
            </a:pPr>
            <a:r>
              <a:rPr lang="en-US" sz="1400" dirty="0"/>
              <a:t>You want a variable split that has a low Gini Index</a:t>
            </a:r>
          </a:p>
          <a:p>
            <a:pPr marL="800100" lvl="1" indent="-342900">
              <a:buFont typeface="+mj-lt"/>
              <a:buAutoNum type="alphaLcPeriod"/>
            </a:pPr>
            <a:r>
              <a:rPr lang="en-US" sz="1400" dirty="0"/>
              <a:t>Used in CART algorithm</a:t>
            </a:r>
          </a:p>
          <a:p>
            <a:pPr marL="342900" lvl="1" indent="-342900">
              <a:buFont typeface="+mj-lt"/>
              <a:buAutoNum type="alphaLcPeriod"/>
            </a:pPr>
            <a:endParaRPr lang="en-IN" sz="1600" dirty="0">
              <a:cs typeface="Arial"/>
            </a:endParaRPr>
          </a:p>
          <a:p>
            <a:pPr marL="342900" lvl="1" indent="-342900">
              <a:buFont typeface="+mj-lt"/>
              <a:buAutoNum type="arabicPeriod" startAt="2"/>
            </a:pPr>
            <a:r>
              <a:rPr lang="en-IN" sz="1600" dirty="0">
                <a:cs typeface="Arial"/>
              </a:rPr>
              <a:t>Entropy – </a:t>
            </a:r>
          </a:p>
          <a:p>
            <a:pPr marL="800100" lvl="1" indent="-342900">
              <a:buFont typeface="+mj-lt"/>
              <a:buAutoNum type="alphaLcPeriod"/>
            </a:pPr>
            <a:r>
              <a:rPr lang="en-US" sz="1400" dirty="0"/>
              <a:t>Favors splits with small counts but many unique values</a:t>
            </a:r>
          </a:p>
          <a:p>
            <a:pPr marL="800100" lvl="1" indent="-342900">
              <a:buFont typeface="+mj-lt"/>
              <a:buAutoNum type="alphaLcPeriod"/>
            </a:pPr>
            <a:r>
              <a:rPr lang="en-US" sz="1400" dirty="0"/>
              <a:t>Weights probability of class by log(base=2) of the class probability</a:t>
            </a:r>
          </a:p>
          <a:p>
            <a:pPr marL="800100" lvl="1" indent="-342900">
              <a:buFont typeface="+mj-lt"/>
              <a:buAutoNum type="alphaLcPeriod"/>
            </a:pPr>
            <a:r>
              <a:rPr lang="en-US" sz="1400" dirty="0"/>
              <a:t>A smaller value of Entropy is better.  That makes the difference between the parent node’s entropy larger</a:t>
            </a:r>
          </a:p>
          <a:p>
            <a:pPr marL="800100" lvl="1" indent="-342900">
              <a:buFont typeface="+mj-lt"/>
              <a:buAutoNum type="alphaLcPeriod"/>
            </a:pPr>
            <a:r>
              <a:rPr lang="en-US" sz="1400" dirty="0"/>
              <a:t>Information Gain is the Entropy of the parent node minus the entropy of the child nodes</a:t>
            </a:r>
          </a:p>
          <a:p>
            <a:pPr marL="0" lvl="1" indent="0">
              <a:buNone/>
            </a:pPr>
            <a:endParaRPr lang="en-IN" sz="1600" dirty="0">
              <a:cs typeface="Arial"/>
            </a:endParaRPr>
          </a:p>
        </p:txBody>
      </p:sp>
      <p:pic>
        <p:nvPicPr>
          <p:cNvPr id="1026" name="Picture 2" descr="Gini Index Calculation">
            <a:extLst>
              <a:ext uri="{FF2B5EF4-FFF2-40B4-BE49-F238E27FC236}">
                <a16:creationId xmlns:a16="http://schemas.microsoft.com/office/drawing/2014/main" id="{C4FD3F2E-CEF7-468B-A97D-6423577849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6209" y="2743200"/>
            <a:ext cx="2177141"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ntropy Calculation">
            <a:extLst>
              <a:ext uri="{FF2B5EF4-FFF2-40B4-BE49-F238E27FC236}">
                <a16:creationId xmlns:a16="http://schemas.microsoft.com/office/drawing/2014/main" id="{660B362D-612B-4C77-B97E-035CB19CF1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7079" y="4267200"/>
            <a:ext cx="3113522" cy="726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7683237"/>
      </p:ext>
    </p:extLst>
  </p:cSld>
  <p:clrMapOvr>
    <a:masterClrMapping/>
  </p:clrMapOvr>
  <p:transition spd="med">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81000" y="1066800"/>
            <a:ext cx="8382000" cy="664797"/>
          </a:xfrm>
        </p:spPr>
        <p:txBody>
          <a:bodyPr wrap="square">
            <a:spAutoFit/>
          </a:bodyPr>
          <a:lstStyle/>
          <a:p>
            <a:pPr marL="0" lvl="1" indent="0">
              <a:spcBef>
                <a:spcPct val="0"/>
              </a:spcBef>
              <a:buNone/>
            </a:pPr>
            <a:r>
              <a:rPr lang="en-US" altLang="en-US" u="sng" dirty="0">
                <a:latin typeface="Arial" charset="0"/>
              </a:rPr>
              <a:t>Decision Trees </a:t>
            </a:r>
            <a:r>
              <a:rPr lang="en-US" altLang="en-US" dirty="0">
                <a:latin typeface="Arial" charset="0"/>
              </a:rPr>
              <a:t>– Gini ,  Entropy , Misclassification Error</a:t>
            </a:r>
            <a:endParaRPr lang="en-IN" dirty="0">
              <a:latin typeface="Arial" charset="0"/>
            </a:endParaRPr>
          </a:p>
          <a:p>
            <a:pPr marL="0" lvl="1" indent="0">
              <a:buNone/>
            </a:pPr>
            <a:endParaRPr lang="en-IN" sz="1600" dirty="0">
              <a:cs typeface="Arial"/>
            </a:endParaRPr>
          </a:p>
        </p:txBody>
      </p:sp>
      <p:pic>
        <p:nvPicPr>
          <p:cNvPr id="3" name="Picture 2">
            <a:extLst>
              <a:ext uri="{FF2B5EF4-FFF2-40B4-BE49-F238E27FC236}">
                <a16:creationId xmlns:a16="http://schemas.microsoft.com/office/drawing/2014/main" id="{195A56A9-4401-4189-A16C-70606C5D4D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828800"/>
            <a:ext cx="6084686" cy="3963303"/>
          </a:xfrm>
          <a:prstGeom prst="rect">
            <a:avLst/>
          </a:prstGeom>
        </p:spPr>
      </p:pic>
      <p:sp>
        <p:nvSpPr>
          <p:cNvPr id="4" name="TextBox 3">
            <a:extLst>
              <a:ext uri="{FF2B5EF4-FFF2-40B4-BE49-F238E27FC236}">
                <a16:creationId xmlns:a16="http://schemas.microsoft.com/office/drawing/2014/main" id="{C9B7EC38-0A8D-4A58-9593-2C08637E7A1D}"/>
              </a:ext>
            </a:extLst>
          </p:cNvPr>
          <p:cNvSpPr txBox="1"/>
          <p:nvPr/>
        </p:nvSpPr>
        <p:spPr>
          <a:xfrm>
            <a:off x="457200" y="5867400"/>
            <a:ext cx="8001000" cy="646331"/>
          </a:xfrm>
          <a:prstGeom prst="rect">
            <a:avLst/>
          </a:prstGeom>
          <a:noFill/>
        </p:spPr>
        <p:txBody>
          <a:bodyPr wrap="square" rtlCol="0">
            <a:spAutoFit/>
          </a:bodyPr>
          <a:lstStyle/>
          <a:p>
            <a:r>
              <a:rPr lang="en-US" dirty="0"/>
              <a:t>Note: Misclassification Error is not used in Decision Trees</a:t>
            </a:r>
          </a:p>
          <a:p>
            <a:r>
              <a:rPr lang="en-US" dirty="0"/>
              <a:t>          Graph valid only for binary classification </a:t>
            </a:r>
          </a:p>
        </p:txBody>
      </p:sp>
    </p:spTree>
    <p:extLst>
      <p:ext uri="{BB962C8B-B14F-4D97-AF65-F5344CB8AC3E}">
        <p14:creationId xmlns:p14="http://schemas.microsoft.com/office/powerpoint/2010/main" val="2437312383"/>
      </p:ext>
    </p:extLst>
  </p:cSld>
  <p:clrMapOvr>
    <a:masterClrMapping/>
  </p:clrMapOvr>
  <p:transition spd="med">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5170646"/>
          </a:xfrm>
        </p:spPr>
        <p:txBody>
          <a:bodyPr>
            <a:spAutoFit/>
          </a:bodyPr>
          <a:lstStyle/>
          <a:p>
            <a:pPr marL="0" lvl="1" indent="0">
              <a:spcBef>
                <a:spcPct val="0"/>
              </a:spcBef>
              <a:buNone/>
            </a:pPr>
            <a:r>
              <a:rPr lang="en-US" altLang="en-US" b="1" u="sng" dirty="0">
                <a:latin typeface="Arial" charset="0"/>
              </a:rPr>
              <a:t>Decision Trees </a:t>
            </a:r>
            <a:r>
              <a:rPr lang="en-US" altLang="en-US" u="sng" dirty="0">
                <a:latin typeface="Arial" charset="0"/>
              </a:rPr>
              <a:t>- Algorithms</a:t>
            </a:r>
            <a:endParaRPr lang="en-IN" u="sng" dirty="0">
              <a:latin typeface="Arial" charset="0"/>
            </a:endParaRPr>
          </a:p>
          <a:p>
            <a:pPr marL="0" indent="0">
              <a:buNone/>
            </a:pPr>
            <a:endParaRPr lang="en-IN" sz="1400" dirty="0"/>
          </a:p>
          <a:p>
            <a:pPr marL="342900" indent="-342900">
              <a:buFont typeface="+mj-lt"/>
              <a:buAutoNum type="arabicPeriod"/>
            </a:pPr>
            <a:r>
              <a:rPr lang="en-US" sz="1800" dirty="0"/>
              <a:t>ID3 (Iterative </a:t>
            </a:r>
            <a:r>
              <a:rPr lang="en-US" sz="1800" dirty="0" err="1"/>
              <a:t>Dicotomizer</a:t>
            </a:r>
            <a:r>
              <a:rPr lang="en-US" sz="1800" dirty="0"/>
              <a:t> 3) – developed by Ross Quinlan. Creates a </a:t>
            </a:r>
            <a:r>
              <a:rPr lang="en-US" sz="1800" u="sng" dirty="0"/>
              <a:t>multi branch tree</a:t>
            </a:r>
            <a:r>
              <a:rPr lang="en-US" sz="1800" dirty="0"/>
              <a:t> at each node using greedy algorithm. Trees grow to maximum size before pruning</a:t>
            </a:r>
          </a:p>
          <a:p>
            <a:pPr marL="342900" indent="-342900">
              <a:buFont typeface="+mj-lt"/>
              <a:buAutoNum type="arabicPeriod"/>
            </a:pPr>
            <a:endParaRPr lang="en-US" sz="1800" dirty="0"/>
          </a:p>
          <a:p>
            <a:pPr marL="342900" indent="-342900">
              <a:buFont typeface="+mj-lt"/>
              <a:buAutoNum type="arabicPeriod"/>
            </a:pPr>
            <a:r>
              <a:rPr lang="en-US" sz="1800" dirty="0"/>
              <a:t>C4.5 succeeded ID3 by </a:t>
            </a:r>
            <a:r>
              <a:rPr lang="en-US" sz="1800" u="sng" dirty="0"/>
              <a:t>overcoming limitation of features required to be categorical</a:t>
            </a:r>
            <a:r>
              <a:rPr lang="en-US" sz="1800" dirty="0"/>
              <a:t>. It dynamically defines discrete attribute for numerical attributes. It </a:t>
            </a:r>
            <a:r>
              <a:rPr lang="en-US" sz="1800" u="sng" dirty="0"/>
              <a:t>converts the trained trees into a set of if-then rules</a:t>
            </a:r>
            <a:r>
              <a:rPr lang="en-US" sz="1800" dirty="0"/>
              <a:t>. Accuracy of each rule is evaluated to determine the order in which they should be applied</a:t>
            </a:r>
          </a:p>
          <a:p>
            <a:pPr marL="342900" indent="-342900">
              <a:buFont typeface="+mj-lt"/>
              <a:buAutoNum type="arabicPeriod"/>
            </a:pPr>
            <a:endParaRPr lang="en-US" sz="1800" dirty="0"/>
          </a:p>
          <a:p>
            <a:pPr marL="342900" indent="-342900">
              <a:buFont typeface="+mj-lt"/>
              <a:buAutoNum type="arabicPeriod"/>
            </a:pPr>
            <a:r>
              <a:rPr lang="en-US" sz="1800" dirty="0"/>
              <a:t>C5.0 is Quinlan’s latest version and it </a:t>
            </a:r>
            <a:r>
              <a:rPr lang="en-US" sz="1800" u="sng" dirty="0"/>
              <a:t>uses less memory and builds smaller rulesets</a:t>
            </a:r>
            <a:r>
              <a:rPr lang="en-US" sz="1800" dirty="0"/>
              <a:t> than C4.5 while being more accurate</a:t>
            </a:r>
          </a:p>
          <a:p>
            <a:pPr marL="342900" indent="-342900">
              <a:buFont typeface="+mj-lt"/>
              <a:buAutoNum type="arabicPeriod"/>
            </a:pPr>
            <a:endParaRPr lang="en-US" sz="1800" dirty="0"/>
          </a:p>
          <a:p>
            <a:pPr marL="342900" indent="-342900">
              <a:buFont typeface="+mj-lt"/>
              <a:buAutoNum type="arabicPeriod"/>
            </a:pPr>
            <a:r>
              <a:rPr lang="en-US" sz="1800" dirty="0"/>
              <a:t>CART (Classification &amp; Regression Trees) is similar to C4.5 but it </a:t>
            </a:r>
            <a:r>
              <a:rPr lang="en-US" sz="1800" u="sng" dirty="0"/>
              <a:t>supports numerical target variables  and does not compute rule sets</a:t>
            </a:r>
            <a:r>
              <a:rPr lang="en-US" sz="1800" dirty="0"/>
              <a:t>. Creates binary tree. </a:t>
            </a:r>
            <a:r>
              <a:rPr lang="en-US" sz="1800" dirty="0" err="1"/>
              <a:t>Scikit</a:t>
            </a:r>
            <a:r>
              <a:rPr lang="en-US" sz="1800" dirty="0"/>
              <a:t> uses CART</a:t>
            </a:r>
          </a:p>
        </p:txBody>
      </p:sp>
    </p:spTree>
    <p:extLst>
      <p:ext uri="{BB962C8B-B14F-4D97-AF65-F5344CB8AC3E}">
        <p14:creationId xmlns:p14="http://schemas.microsoft.com/office/powerpoint/2010/main" val="2412281593"/>
      </p:ext>
    </p:extLst>
  </p:cSld>
  <p:clrMapOvr>
    <a:masterClrMapping/>
  </p:clrMapOvr>
  <p:transition spd="med">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4752070"/>
          </a:xfrm>
        </p:spPr>
        <p:txBody>
          <a:bodyPr>
            <a:spAutoFit/>
          </a:bodyPr>
          <a:lstStyle/>
          <a:p>
            <a:pPr marL="0" lvl="1" indent="0">
              <a:spcBef>
                <a:spcPct val="0"/>
              </a:spcBef>
              <a:buNone/>
            </a:pPr>
            <a:r>
              <a:rPr lang="en-US" altLang="en-US" u="sng" dirty="0">
                <a:latin typeface="Arial" charset="0"/>
              </a:rPr>
              <a:t>Decision Trees -</a:t>
            </a:r>
            <a:endParaRPr lang="en-IN" u="sng" dirty="0">
              <a:latin typeface="Arial" charset="0"/>
            </a:endParaRPr>
          </a:p>
          <a:p>
            <a:pPr marL="0" indent="0">
              <a:buNone/>
            </a:pPr>
            <a:endParaRPr lang="en-IN" sz="1400" dirty="0"/>
          </a:p>
          <a:p>
            <a:pPr marL="0" indent="0">
              <a:buNone/>
            </a:pPr>
            <a:r>
              <a:rPr lang="en-US" sz="1800" dirty="0"/>
              <a:t>Advantages - </a:t>
            </a:r>
          </a:p>
          <a:p>
            <a:pPr marL="342900" indent="-342900" fontAlgn="t">
              <a:buFont typeface="+mj-lt"/>
              <a:buAutoNum type="arabicPeriod"/>
            </a:pPr>
            <a:r>
              <a:rPr lang="en-IN" sz="1600" dirty="0"/>
              <a:t>Simple , Fast in processing and effective</a:t>
            </a:r>
            <a:endParaRPr lang="en-US" sz="1600" dirty="0"/>
          </a:p>
          <a:p>
            <a:pPr marL="342900" indent="-342900" fontAlgn="t">
              <a:buFont typeface="+mj-lt"/>
              <a:buAutoNum type="arabicPeriod"/>
            </a:pPr>
            <a:r>
              <a:rPr lang="en-IN" sz="1600" dirty="0"/>
              <a:t>Does well with noisy data and missing data </a:t>
            </a:r>
            <a:endParaRPr lang="en-US" sz="1600" dirty="0"/>
          </a:p>
          <a:p>
            <a:pPr marL="342900" indent="-342900" fontAlgn="t">
              <a:buFont typeface="+mj-lt"/>
              <a:buAutoNum type="arabicPeriod"/>
            </a:pPr>
            <a:r>
              <a:rPr lang="en-US" sz="1600" dirty="0"/>
              <a:t>Handles numeric and categorical variables</a:t>
            </a:r>
          </a:p>
          <a:p>
            <a:pPr marL="342900" indent="-342900" fontAlgn="t">
              <a:buFont typeface="+mj-lt"/>
              <a:buAutoNum type="arabicPeriod"/>
            </a:pPr>
            <a:r>
              <a:rPr lang="en-IN" sz="1600" dirty="0"/>
              <a:t>Interpretation of results does not required mathematical or statistical knowledge</a:t>
            </a:r>
          </a:p>
          <a:p>
            <a:pPr marL="342900" indent="-342900">
              <a:buAutoNum type="arabicPeriod"/>
            </a:pPr>
            <a:endParaRPr lang="en-US" sz="1400" dirty="0"/>
          </a:p>
          <a:p>
            <a:pPr marL="0" indent="0">
              <a:buNone/>
            </a:pPr>
            <a:r>
              <a:rPr lang="en-US" sz="1800" dirty="0"/>
              <a:t>Dis-advantages - </a:t>
            </a:r>
          </a:p>
          <a:p>
            <a:pPr marL="457200" indent="-457200" fontAlgn="t">
              <a:buFont typeface="+mj-lt"/>
              <a:buAutoNum type="arabicPeriod"/>
            </a:pPr>
            <a:r>
              <a:rPr lang="en-IN" sz="1600" dirty="0"/>
              <a:t>Often biased towards splits or features have large number of levels</a:t>
            </a:r>
          </a:p>
          <a:p>
            <a:pPr marL="457200" indent="-457200" fontAlgn="t">
              <a:buFont typeface="+mj-lt"/>
              <a:buAutoNum type="arabicPeriod"/>
            </a:pPr>
            <a:r>
              <a:rPr lang="en-IN" sz="1600" dirty="0"/>
              <a:t>May not be optimum as modelling some relations on axis parallel basis is not optimal</a:t>
            </a:r>
          </a:p>
          <a:p>
            <a:pPr marL="457200" indent="-457200" fontAlgn="t">
              <a:buFont typeface="+mj-lt"/>
              <a:buAutoNum type="arabicPeriod"/>
            </a:pPr>
            <a:r>
              <a:rPr lang="en-IN" sz="1600" dirty="0"/>
              <a:t>Small changes in training data can result in large changes to the logic</a:t>
            </a:r>
          </a:p>
          <a:p>
            <a:pPr marL="457200" indent="-457200" fontAlgn="t">
              <a:buFont typeface="+mj-lt"/>
              <a:buAutoNum type="arabicPeriod"/>
            </a:pPr>
            <a:r>
              <a:rPr lang="en-IN" sz="1600" dirty="0"/>
              <a:t>Large trees can be difficult to interpret </a:t>
            </a:r>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158072937"/>
      </p:ext>
    </p:extLst>
  </p:cSld>
  <p:clrMapOvr>
    <a:masterClrMapping/>
  </p:clrMapOvr>
  <p:transition spd="med">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5429179"/>
          </a:xfrm>
        </p:spPr>
        <p:txBody>
          <a:bodyPr>
            <a:spAutoFit/>
          </a:bodyPr>
          <a:lstStyle/>
          <a:p>
            <a:pPr marL="0" lvl="1" indent="0">
              <a:spcBef>
                <a:spcPct val="0"/>
              </a:spcBef>
              <a:buNone/>
            </a:pPr>
            <a:r>
              <a:rPr lang="en-US" altLang="en-US" b="1" u="sng" dirty="0">
                <a:latin typeface="Arial" charset="0"/>
              </a:rPr>
              <a:t>Decision Trees </a:t>
            </a:r>
            <a:r>
              <a:rPr lang="en-US" altLang="en-US" u="sng" dirty="0">
                <a:latin typeface="Arial" charset="0"/>
              </a:rPr>
              <a:t>- </a:t>
            </a:r>
            <a:r>
              <a:rPr lang="en-US" sz="1800" dirty="0"/>
              <a:t>Preventing overfitting through regularization</a:t>
            </a:r>
          </a:p>
          <a:p>
            <a:pPr marL="0" indent="0">
              <a:buNone/>
            </a:pPr>
            <a:endParaRPr lang="en-US" sz="1600" dirty="0"/>
          </a:p>
          <a:p>
            <a:pPr marL="342900" indent="-342900">
              <a:buFont typeface="+mj-lt"/>
              <a:buAutoNum type="arabicPeriod"/>
            </a:pPr>
            <a:r>
              <a:rPr lang="en-US" sz="1800" dirty="0"/>
              <a:t>Decision trees do not assume a particular form of relationship between the independent and dependent variables unlike linear models for e.g.</a:t>
            </a:r>
          </a:p>
          <a:p>
            <a:pPr marL="342900" indent="-342900">
              <a:buFont typeface="+mj-lt"/>
              <a:buAutoNum type="arabicPeriod"/>
            </a:pPr>
            <a:endParaRPr lang="en-US" sz="1800" dirty="0"/>
          </a:p>
          <a:p>
            <a:pPr marL="342900" indent="-342900">
              <a:buFont typeface="+mj-lt"/>
              <a:buAutoNum type="arabicPeriod"/>
            </a:pPr>
            <a:r>
              <a:rPr lang="en-US" sz="1800" dirty="0"/>
              <a:t>DT is a non-parametrized algorithm unlike linear models where we supply the input parameters</a:t>
            </a:r>
          </a:p>
          <a:p>
            <a:pPr marL="342900" indent="-342900">
              <a:buFont typeface="+mj-lt"/>
              <a:buAutoNum type="arabicPeriod"/>
            </a:pPr>
            <a:endParaRPr lang="en-US" sz="1800" dirty="0"/>
          </a:p>
          <a:p>
            <a:pPr marL="342900" indent="-342900">
              <a:buFont typeface="+mj-lt"/>
              <a:buAutoNum type="arabicPeriod"/>
            </a:pPr>
            <a:r>
              <a:rPr lang="en-US" sz="1800" dirty="0"/>
              <a:t>If left unconstrained, they can build tree structures to adapt to the training data leading to overfitting</a:t>
            </a:r>
          </a:p>
          <a:p>
            <a:pPr marL="342900" indent="-342900">
              <a:buFont typeface="+mj-lt"/>
              <a:buAutoNum type="arabicPeriod"/>
            </a:pPr>
            <a:endParaRPr lang="en-US" sz="1800" dirty="0"/>
          </a:p>
          <a:p>
            <a:pPr marL="342900" indent="-342900">
              <a:buFont typeface="+mj-lt"/>
              <a:buAutoNum type="arabicPeriod"/>
            </a:pPr>
            <a:r>
              <a:rPr lang="en-US" sz="1800" dirty="0"/>
              <a:t>To avoid overfitting, we need to restrict the DT’s freedom during the tree creation. This is called regularization</a:t>
            </a:r>
          </a:p>
          <a:p>
            <a:pPr marL="342900" indent="-342900">
              <a:buFont typeface="+mj-lt"/>
              <a:buAutoNum type="arabicPeriod"/>
            </a:pPr>
            <a:endParaRPr lang="en-US" sz="1800" dirty="0"/>
          </a:p>
          <a:p>
            <a:pPr marL="342900" indent="-342900">
              <a:buFont typeface="+mj-lt"/>
              <a:buAutoNum type="arabicPeriod"/>
            </a:pPr>
            <a:r>
              <a:rPr lang="en-US" sz="1800" dirty="0"/>
              <a:t>The regularization hyperparameters depend on the algorithms used</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1208100573"/>
      </p:ext>
    </p:extLst>
  </p:cSld>
  <p:clrMapOvr>
    <a:masterClrMapping/>
  </p:clrMapOvr>
  <p:transition spd="med">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4265783"/>
          </a:xfrm>
        </p:spPr>
        <p:txBody>
          <a:bodyPr>
            <a:spAutoFit/>
          </a:bodyPr>
          <a:lstStyle/>
          <a:p>
            <a:pPr marL="0" lvl="1" indent="0">
              <a:spcBef>
                <a:spcPct val="0"/>
              </a:spcBef>
              <a:buNone/>
            </a:pPr>
            <a:r>
              <a:rPr lang="en-US" altLang="en-US" u="sng" dirty="0">
                <a:latin typeface="Arial" charset="0"/>
              </a:rPr>
              <a:t>Decision Trees - </a:t>
            </a:r>
            <a:r>
              <a:rPr lang="en-US" sz="1800" b="1" dirty="0"/>
              <a:t>Regularization parameters</a:t>
            </a:r>
          </a:p>
          <a:p>
            <a:pPr marL="0" indent="0">
              <a:buNone/>
            </a:pPr>
            <a:endParaRPr lang="en-US" sz="1600" dirty="0"/>
          </a:p>
          <a:p>
            <a:pPr marL="342900" indent="-342900">
              <a:buFont typeface="+mj-lt"/>
              <a:buAutoNum type="arabicPeriod"/>
            </a:pPr>
            <a:r>
              <a:rPr lang="en-US" sz="1800" dirty="0" err="1"/>
              <a:t>max_depth</a:t>
            </a:r>
            <a:r>
              <a:rPr lang="en-US" sz="1800" dirty="0"/>
              <a:t> – Is the maximum length of a path from root to leaf (in terms of number of decision points. The leaf node is not split further. It could lead to a tree with leaf node containing many observations on one side of the tree, whereas on the other side, nodes containing much less observations get further split</a:t>
            </a:r>
          </a:p>
          <a:p>
            <a:pPr marL="342900" indent="-342900">
              <a:buFont typeface="+mj-lt"/>
              <a:buAutoNum type="arabicPeriod"/>
            </a:pPr>
            <a:endParaRPr lang="en-US" sz="1800" dirty="0"/>
          </a:p>
          <a:p>
            <a:pPr marL="342900" indent="-342900">
              <a:buFont typeface="+mj-lt"/>
              <a:buAutoNum type="arabicPeriod"/>
            </a:pPr>
            <a:r>
              <a:rPr lang="en-US" sz="1800" dirty="0" err="1"/>
              <a:t>min_sample_split</a:t>
            </a:r>
            <a:r>
              <a:rPr lang="en-US" sz="1800" dirty="0"/>
              <a:t>  - A limit to stop further splitting of nodes when the number of observations in the node is lower than this value</a:t>
            </a:r>
          </a:p>
          <a:p>
            <a:pPr marL="342900" indent="-342900">
              <a:buFont typeface="+mj-lt"/>
              <a:buAutoNum type="arabicPeriod"/>
            </a:pPr>
            <a:endParaRPr lang="en-US" sz="1800" dirty="0"/>
          </a:p>
          <a:p>
            <a:pPr marL="342900" indent="-342900">
              <a:buFont typeface="+mj-lt"/>
              <a:buAutoNum type="arabicPeriod"/>
            </a:pPr>
            <a:r>
              <a:rPr lang="en-US" sz="1800" dirty="0" err="1"/>
              <a:t>min_sample_leaf</a:t>
            </a:r>
            <a:r>
              <a:rPr lang="en-US" sz="1800" dirty="0"/>
              <a:t> – Minimum number of samples a leaf node must have. When a leaf contains too few observations, further splitting will result in overfitting (modeling of noise in the data).</a:t>
            </a:r>
            <a:endParaRPr lang="en-US" sz="1600" dirty="0"/>
          </a:p>
        </p:txBody>
      </p:sp>
    </p:spTree>
    <p:extLst>
      <p:ext uri="{BB962C8B-B14F-4D97-AF65-F5344CB8AC3E}">
        <p14:creationId xmlns:p14="http://schemas.microsoft.com/office/powerpoint/2010/main" val="2563252859"/>
      </p:ext>
    </p:extLst>
  </p:cSld>
  <p:clrMapOvr>
    <a:masterClrMapping/>
  </p:clrMapOvr>
  <p:transition spd="med">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4210383"/>
          </a:xfrm>
        </p:spPr>
        <p:txBody>
          <a:bodyPr>
            <a:spAutoFit/>
          </a:bodyPr>
          <a:lstStyle/>
          <a:p>
            <a:pPr marL="0" lvl="1" indent="0">
              <a:spcBef>
                <a:spcPct val="0"/>
              </a:spcBef>
              <a:buNone/>
            </a:pPr>
            <a:r>
              <a:rPr lang="en-US" altLang="en-US" b="1" u="sng" dirty="0">
                <a:latin typeface="Arial" charset="0"/>
              </a:rPr>
              <a:t>Decision Trees </a:t>
            </a:r>
            <a:r>
              <a:rPr lang="en-US" altLang="en-US" u="sng" dirty="0">
                <a:latin typeface="Arial" charset="0"/>
              </a:rPr>
              <a:t>- </a:t>
            </a:r>
            <a:r>
              <a:rPr lang="en-US" sz="1800" b="1" dirty="0"/>
              <a:t>Regularization parameters</a:t>
            </a:r>
            <a:r>
              <a:rPr lang="en-US" sz="1800" dirty="0"/>
              <a:t> (</a:t>
            </a:r>
            <a:r>
              <a:rPr lang="en-US" sz="1800" dirty="0" err="1"/>
              <a:t>Contd</a:t>
            </a:r>
            <a:r>
              <a:rPr lang="en-US" sz="1800" dirty="0"/>
              <a:t>…)</a:t>
            </a:r>
          </a:p>
          <a:p>
            <a:pPr marL="0" indent="0">
              <a:buNone/>
            </a:pPr>
            <a:endParaRPr lang="en-US" sz="1600" dirty="0"/>
          </a:p>
          <a:p>
            <a:pPr marL="342900" indent="-342900">
              <a:buFont typeface="+mj-lt"/>
              <a:buAutoNum type="arabicPeriod" startAt="4"/>
            </a:pPr>
            <a:r>
              <a:rPr lang="en-US" sz="1800" dirty="0"/>
              <a:t>min_weight_fraction_leaf – Same as </a:t>
            </a:r>
            <a:r>
              <a:rPr lang="en-US" sz="1800" dirty="0" err="1"/>
              <a:t>min_sample_leaf</a:t>
            </a:r>
            <a:r>
              <a:rPr lang="en-US" sz="1800" dirty="0"/>
              <a:t> but expressed in fraction of total number of weighted instances</a:t>
            </a:r>
          </a:p>
          <a:p>
            <a:pPr marL="342900" indent="-342900">
              <a:buFont typeface="+mj-lt"/>
              <a:buAutoNum type="arabicPeriod" startAt="4"/>
            </a:pPr>
            <a:endParaRPr lang="en-US" sz="1800" dirty="0"/>
          </a:p>
          <a:p>
            <a:pPr marL="342900" indent="-342900">
              <a:buFont typeface="+mj-lt"/>
              <a:buAutoNum type="arabicPeriod" startAt="4"/>
            </a:pPr>
            <a:r>
              <a:rPr lang="en-US" sz="1800" dirty="0" err="1"/>
              <a:t>max_leaf_nodes</a:t>
            </a:r>
            <a:r>
              <a:rPr lang="en-US" sz="1800" dirty="0"/>
              <a:t> – maximum number of leaf nodes in a tree</a:t>
            </a:r>
          </a:p>
          <a:p>
            <a:pPr marL="342900" indent="-342900">
              <a:buFont typeface="+mj-lt"/>
              <a:buAutoNum type="arabicPeriod" startAt="4"/>
            </a:pPr>
            <a:endParaRPr lang="en-US" sz="1800" dirty="0"/>
          </a:p>
          <a:p>
            <a:pPr marL="342900" indent="-342900">
              <a:buFont typeface="+mj-lt"/>
              <a:buAutoNum type="arabicPeriod" startAt="4"/>
            </a:pPr>
            <a:r>
              <a:rPr lang="en-US" sz="1800" dirty="0" err="1"/>
              <a:t>max_feature_size</a:t>
            </a:r>
            <a:r>
              <a:rPr lang="en-US" sz="1800" dirty="0"/>
              <a:t> -  max number of features that are evaluated for splitting each node</a:t>
            </a:r>
          </a:p>
          <a:p>
            <a:pPr marL="342900" indent="-342900">
              <a:buFont typeface="+mj-lt"/>
              <a:buAutoNum type="arabicPeriod" startAt="4"/>
            </a:pPr>
            <a:endParaRPr lang="en-US" sz="1800" dirty="0"/>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4166437526"/>
      </p:ext>
    </p:extLst>
  </p:cSld>
  <p:clrMapOvr>
    <a:masterClrMapping/>
  </p:clrMapOvr>
  <p:transition spd="med">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3490186"/>
          </a:xfrm>
        </p:spPr>
        <p:txBody>
          <a:bodyPr>
            <a:spAutoFit/>
          </a:bodyPr>
          <a:lstStyle/>
          <a:p>
            <a:pPr marL="0" indent="0" fontAlgn="auto">
              <a:spcAft>
                <a:spcPts val="0"/>
              </a:spcAft>
              <a:buNone/>
            </a:pPr>
            <a:r>
              <a:rPr lang="en-US" altLang="en-US" sz="1800" b="1" u="sng" dirty="0"/>
              <a:t>Decision Tree </a:t>
            </a:r>
            <a:r>
              <a:rPr lang="en-US" altLang="en-US" sz="1800" dirty="0"/>
              <a:t>-</a:t>
            </a:r>
          </a:p>
          <a:p>
            <a:pPr marL="0" indent="0">
              <a:buNone/>
            </a:pPr>
            <a:endParaRPr lang="en-IN" sz="1400" dirty="0"/>
          </a:p>
          <a:p>
            <a:pPr marL="0" indent="0">
              <a:buNone/>
            </a:pPr>
            <a:r>
              <a:rPr lang="en-US" sz="1800" dirty="0"/>
              <a:t>Lab- 5  Model to predict potential credit defaulters</a:t>
            </a:r>
          </a:p>
          <a:p>
            <a:pPr marL="0" indent="0">
              <a:buNone/>
            </a:pPr>
            <a:endParaRPr lang="en-US" sz="1800" dirty="0"/>
          </a:p>
          <a:p>
            <a:pPr marL="0" indent="0">
              <a:buNone/>
            </a:pPr>
            <a:r>
              <a:rPr lang="en-US" sz="1800" dirty="0"/>
              <a:t>Description – Sample data is available at local file system as credit.csv</a:t>
            </a:r>
          </a:p>
          <a:p>
            <a:pPr marL="0" indent="0">
              <a:buNone/>
            </a:pPr>
            <a:endParaRPr lang="en-US" sz="1800" dirty="0"/>
          </a:p>
          <a:p>
            <a:pPr marL="0" indent="0">
              <a:buNone/>
            </a:pPr>
            <a:r>
              <a:rPr lang="en-US" sz="1800" dirty="0"/>
              <a:t>The dataset has 16 attributes described at  </a:t>
            </a:r>
            <a:r>
              <a:rPr lang="en-US" sz="1800" dirty="0">
                <a:hlinkClick r:id="rId3"/>
              </a:rPr>
              <a:t>https://archive.ics.uci.edu/ml/datasets/statlog+(german+credit+data)</a:t>
            </a:r>
            <a:endParaRPr lang="en-US" sz="1800" dirty="0"/>
          </a:p>
          <a:p>
            <a:pPr marL="0" indent="0">
              <a:buNone/>
            </a:pPr>
            <a:r>
              <a:rPr lang="en-US" sz="1800" dirty="0"/>
              <a:t> or in the </a:t>
            </a:r>
            <a:r>
              <a:rPr lang="en-US" sz="1800" u="sng" dirty="0"/>
              <a:t>notes page </a:t>
            </a:r>
            <a:r>
              <a:rPr lang="en-US" sz="1800" dirty="0"/>
              <a:t>of this slide </a:t>
            </a:r>
          </a:p>
          <a:p>
            <a:pPr marL="0" indent="0">
              <a:buNone/>
            </a:pPr>
            <a:endParaRPr lang="en-US" sz="1600" dirty="0"/>
          </a:p>
          <a:p>
            <a:pPr marL="0" indent="0">
              <a:buNone/>
            </a:pPr>
            <a:endParaRPr lang="en-US" sz="1600" dirty="0"/>
          </a:p>
        </p:txBody>
      </p:sp>
      <p:sp>
        <p:nvSpPr>
          <p:cNvPr id="3" name="TextBox 2">
            <a:extLst>
              <a:ext uri="{FF2B5EF4-FFF2-40B4-BE49-F238E27FC236}">
                <a16:creationId xmlns:a16="http://schemas.microsoft.com/office/drawing/2014/main" id="{F00F9BD4-1AD8-49D5-81AC-5AD44146A39D}"/>
              </a:ext>
            </a:extLst>
          </p:cNvPr>
          <p:cNvSpPr txBox="1"/>
          <p:nvPr/>
        </p:nvSpPr>
        <p:spPr>
          <a:xfrm>
            <a:off x="3886200" y="6019800"/>
            <a:ext cx="4953000" cy="369332"/>
          </a:xfrm>
          <a:prstGeom prst="rect">
            <a:avLst/>
          </a:prstGeom>
          <a:noFill/>
        </p:spPr>
        <p:txBody>
          <a:bodyPr wrap="square" rtlCol="0">
            <a:spAutoFit/>
          </a:bodyPr>
          <a:lstStyle/>
          <a:p>
            <a:r>
              <a:rPr lang="en-US" sz="1600" b="1" dirty="0">
                <a:solidFill>
                  <a:srgbClr val="000000"/>
                </a:solidFill>
              </a:rPr>
              <a:t>Sol:</a:t>
            </a:r>
            <a:r>
              <a:rPr lang="en-US" dirty="0">
                <a:solidFill>
                  <a:srgbClr val="000000"/>
                </a:solidFill>
              </a:rPr>
              <a:t> </a:t>
            </a:r>
            <a:r>
              <a:rPr lang="en-US" dirty="0" err="1">
                <a:solidFill>
                  <a:srgbClr val="000000"/>
                </a:solidFill>
              </a:rPr>
              <a:t>Regularization+</a:t>
            </a:r>
            <a:r>
              <a:rPr lang="en-US" sz="1600" dirty="0" err="1">
                <a:solidFill>
                  <a:srgbClr val="000000"/>
                </a:solidFill>
              </a:rPr>
              <a:t>Credit+Decision+Tree.ipynb</a:t>
            </a:r>
            <a:endParaRPr lang="en-US" sz="1600" dirty="0">
              <a:solidFill>
                <a:srgbClr val="000000"/>
              </a:solidFill>
            </a:endParaRPr>
          </a:p>
        </p:txBody>
      </p:sp>
    </p:spTree>
    <p:extLst>
      <p:ext uri="{BB962C8B-B14F-4D97-AF65-F5344CB8AC3E}">
        <p14:creationId xmlns:p14="http://schemas.microsoft.com/office/powerpoint/2010/main" val="1158608427"/>
      </p:ext>
    </p:extLst>
  </p:cSld>
  <p:clrMapOvr>
    <a:masterClrMapping/>
  </p:clrMapOvr>
  <p:transition spd="med">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276600" y="2895600"/>
            <a:ext cx="2819400" cy="369332"/>
          </a:xfrm>
        </p:spPr>
        <p:txBody>
          <a:bodyPr wrap="square">
            <a:spAutoFit/>
          </a:bodyPr>
          <a:lstStyle/>
          <a:p>
            <a:pPr marL="0" indent="0">
              <a:buNone/>
            </a:pPr>
            <a:r>
              <a:rPr lang="en-IN" sz="1800" b="1" u="sng" dirty="0"/>
              <a:t>Ensemble Methods</a:t>
            </a:r>
          </a:p>
        </p:txBody>
      </p:sp>
    </p:spTree>
    <p:extLst>
      <p:ext uri="{BB962C8B-B14F-4D97-AF65-F5344CB8AC3E}">
        <p14:creationId xmlns:p14="http://schemas.microsoft.com/office/powerpoint/2010/main" val="1364635230"/>
      </p:ext>
    </p:extLst>
  </p:cSld>
  <p:clrMapOvr>
    <a:masterClrMapping/>
  </p:clrMapOvr>
  <p:transition spd="med">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382F7173-A4ED-43AB-9B31-55597F2A7B71}"/>
              </a:ext>
            </a:extLst>
          </p:cNvPr>
          <p:cNvSpPr txBox="1">
            <a:spLocks noChangeArrowheads="1"/>
          </p:cNvSpPr>
          <p:nvPr/>
        </p:nvSpPr>
        <p:spPr>
          <a:xfrm>
            <a:off x="365234" y="1066800"/>
            <a:ext cx="8229600" cy="3631763"/>
          </a:xfrm>
          <a:prstGeom prst="rect">
            <a:avLst/>
          </a:prstGeom>
          <a:noFill/>
        </p:spPr>
        <p:txBody>
          <a:bodyPr>
            <a:sp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None/>
            </a:pPr>
            <a:r>
              <a:rPr lang="en-US" altLang="en-US" sz="1800" b="1" u="sng" dirty="0"/>
              <a:t>Decision Trees </a:t>
            </a:r>
            <a:r>
              <a:rPr lang="en-US" altLang="en-US" sz="1800" dirty="0"/>
              <a:t>-</a:t>
            </a:r>
          </a:p>
          <a:p>
            <a:pPr marL="0" indent="0" fontAlgn="auto">
              <a:spcAft>
                <a:spcPts val="0"/>
              </a:spcAft>
              <a:buNone/>
            </a:pPr>
            <a:endParaRPr lang="en-US" sz="1400" dirty="0"/>
          </a:p>
          <a:p>
            <a:pPr marL="342900" indent="-342900" fontAlgn="auto">
              <a:spcAft>
                <a:spcPts val="0"/>
              </a:spcAft>
              <a:buFont typeface="+mj-lt"/>
              <a:buAutoNum type="arabicPeriod"/>
            </a:pPr>
            <a:r>
              <a:rPr lang="en-IN" sz="1600" dirty="0"/>
              <a:t>Classifiers utilize a tree structure to model relationships among the features and the potential outcomes</a:t>
            </a:r>
          </a:p>
          <a:p>
            <a:pPr marL="342900" indent="-342900" fontAlgn="auto">
              <a:spcAft>
                <a:spcPts val="0"/>
              </a:spcAft>
              <a:buFont typeface="+mj-lt"/>
              <a:buAutoNum type="arabicPeriod"/>
            </a:pPr>
            <a:endParaRPr lang="en-IN" sz="1600" dirty="0"/>
          </a:p>
          <a:p>
            <a:pPr marL="342900" indent="-342900" fontAlgn="auto">
              <a:spcAft>
                <a:spcPts val="0"/>
              </a:spcAft>
              <a:buFont typeface="+mj-lt"/>
              <a:buAutoNum type="arabicPeriod"/>
            </a:pPr>
            <a:r>
              <a:rPr lang="en-IN" sz="1600" dirty="0"/>
              <a:t>Decision trees consist of nodes and branches. Nodes represent a decision function while branch represents the result of the function. </a:t>
            </a:r>
            <a:r>
              <a:rPr lang="en-US" sz="1600" dirty="0"/>
              <a:t>Thus it is a flow chart for deciding how to classify a new observation:</a:t>
            </a:r>
          </a:p>
          <a:p>
            <a:pPr marL="342900" indent="-342900" fontAlgn="auto">
              <a:spcAft>
                <a:spcPts val="0"/>
              </a:spcAft>
              <a:buFont typeface="+mj-lt"/>
              <a:buAutoNum type="arabicPeriod"/>
            </a:pPr>
            <a:endParaRPr lang="en-IN" sz="1600" dirty="0"/>
          </a:p>
          <a:p>
            <a:pPr marL="342900" indent="-342900" fontAlgn="auto">
              <a:spcAft>
                <a:spcPts val="0"/>
              </a:spcAft>
              <a:buFont typeface="+mj-lt"/>
              <a:buAutoNum type="arabicPeriod"/>
            </a:pPr>
            <a:r>
              <a:rPr lang="en-IN" sz="1600" dirty="0"/>
              <a:t>The nodes are of three types, Root Node (representing the original data), Branch Node (representing a function), Leaf Node (which holds the result of all the previous functions that connect to it)</a:t>
            </a:r>
          </a:p>
          <a:p>
            <a:pPr marL="342900" indent="-342900" fontAlgn="auto">
              <a:spcAft>
                <a:spcPts val="0"/>
              </a:spcAft>
              <a:buFont typeface="+mj-lt"/>
              <a:buAutoNum type="arabicPeriod"/>
            </a:pPr>
            <a:endParaRPr lang="en-US" sz="1600" dirty="0"/>
          </a:p>
        </p:txBody>
      </p:sp>
    </p:spTree>
    <p:extLst>
      <p:ext uri="{BB962C8B-B14F-4D97-AF65-F5344CB8AC3E}">
        <p14:creationId xmlns:p14="http://schemas.microsoft.com/office/powerpoint/2010/main" val="3826969689"/>
      </p:ext>
    </p:extLst>
  </p:cSld>
  <p:clrMapOvr>
    <a:masterClrMapping/>
  </p:clrMapOvr>
  <p:transition spd="med">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203196" y="1066800"/>
            <a:ext cx="8795664" cy="4487382"/>
          </a:xfrm>
        </p:spPr>
        <p:txBody>
          <a:bodyPr wrap="square">
            <a:spAutoFit/>
          </a:bodyPr>
          <a:lstStyle/>
          <a:p>
            <a:pPr marL="342900" indent="-342900">
              <a:buNone/>
            </a:pPr>
            <a:r>
              <a:rPr lang="en-US" altLang="en-US" sz="1800" u="sng" dirty="0">
                <a:latin typeface="Arial" charset="0"/>
              </a:rPr>
              <a:t>Ensemble Methods </a:t>
            </a:r>
            <a:r>
              <a:rPr lang="en-US" altLang="en-US" sz="1800" dirty="0">
                <a:latin typeface="Arial" charset="0"/>
              </a:rPr>
              <a:t>-</a:t>
            </a:r>
            <a:endParaRPr lang="en-IN" sz="1600" dirty="0"/>
          </a:p>
          <a:p>
            <a:pPr marL="342900" indent="-342900">
              <a:buNone/>
            </a:pPr>
            <a:endParaRPr lang="en-IN" sz="1600" dirty="0"/>
          </a:p>
          <a:p>
            <a:pPr marL="0" indent="0">
              <a:buNone/>
            </a:pPr>
            <a:r>
              <a:rPr lang="en-US" sz="1800" dirty="0"/>
              <a:t>To combine the predictions of several base estimators built with a given learning algorithm in order to improve generalizability / robustness over a single estimator</a:t>
            </a:r>
          </a:p>
          <a:p>
            <a:pPr marL="0" indent="0">
              <a:buNone/>
            </a:pPr>
            <a:endParaRPr lang="en-US" sz="1800" dirty="0"/>
          </a:p>
          <a:p>
            <a:pPr marL="0" indent="0">
              <a:buNone/>
            </a:pPr>
            <a:r>
              <a:rPr lang="en-US" sz="1800" dirty="0"/>
              <a:t>Two families of ensemble methods are usually distinguished:</a:t>
            </a:r>
            <a:br>
              <a:rPr lang="en-US" dirty="0"/>
            </a:br>
            <a:endParaRPr lang="en-US" dirty="0"/>
          </a:p>
          <a:p>
            <a:pPr marL="457200" indent="-457200">
              <a:buFont typeface="+mj-lt"/>
              <a:buAutoNum type="arabicPeriod"/>
            </a:pPr>
            <a:r>
              <a:rPr lang="en-US" sz="1600" u="sng" dirty="0"/>
              <a:t>Averaging methods</a:t>
            </a:r>
            <a:r>
              <a:rPr lang="en-US" sz="1600" dirty="0"/>
              <a:t>, the driving principle is to build several estimators independently and then to average / vote  their predictions. On average, the combined estimator is usually better than any of the single base estimator because its variance is reduced.</a:t>
            </a:r>
          </a:p>
          <a:p>
            <a:pPr marL="400050" lvl="2" indent="0">
              <a:buNone/>
            </a:pPr>
            <a:r>
              <a:rPr lang="en-US" sz="1400" dirty="0">
                <a:cs typeface="Arial"/>
              </a:rPr>
              <a:t> E.g. Bagging methods, Forests of randomized trees, ...</a:t>
            </a:r>
          </a:p>
          <a:p>
            <a:pPr marL="342900" indent="-342900">
              <a:buFont typeface="+mj-lt"/>
              <a:buAutoNum type="arabicPeriod"/>
            </a:pPr>
            <a:endParaRPr lang="en-US" sz="1600" dirty="0"/>
          </a:p>
          <a:p>
            <a:pPr marL="457200" indent="-457200">
              <a:buFont typeface="+mj-lt"/>
              <a:buAutoNum type="arabicPeriod"/>
            </a:pPr>
            <a:r>
              <a:rPr lang="en-US" sz="1600" u="sng" dirty="0"/>
              <a:t>Boosting methods</a:t>
            </a:r>
            <a:r>
              <a:rPr lang="en-US" sz="1600" dirty="0"/>
              <a:t>, base estimators are built sequentially and one tries to reduce the bias of the combined estimator. The motivation is to combine several weak models to produce a powerful ensemble. E.g. AdaBoost, Gradient Tree Boosting, ...</a:t>
            </a:r>
            <a:endParaRPr lang="en-IN" sz="1600" dirty="0"/>
          </a:p>
        </p:txBody>
      </p:sp>
      <p:sp>
        <p:nvSpPr>
          <p:cNvPr id="182276" name="AutoShape 4" descr="Image result for Euclidean distance formu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851733236"/>
      </p:ext>
    </p:extLst>
  </p:cSld>
  <p:clrMapOvr>
    <a:masterClrMapping/>
  </p:clrMapOvr>
  <p:transition spd="med">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203196" y="1066800"/>
            <a:ext cx="8795664" cy="664797"/>
          </a:xfrm>
        </p:spPr>
        <p:txBody>
          <a:bodyPr wrap="square">
            <a:spAutoFit/>
          </a:bodyPr>
          <a:lstStyle/>
          <a:p>
            <a:pPr marL="342900" indent="-342900">
              <a:buNone/>
            </a:pPr>
            <a:r>
              <a:rPr lang="en-US" altLang="en-US" sz="1800" u="sng" dirty="0">
                <a:latin typeface="Arial" charset="0"/>
              </a:rPr>
              <a:t>Ensemble Methods </a:t>
            </a:r>
            <a:r>
              <a:rPr lang="en-US" altLang="en-US" sz="1800" dirty="0">
                <a:latin typeface="Arial" charset="0"/>
              </a:rPr>
              <a:t>-</a:t>
            </a:r>
            <a:endParaRPr lang="en-IN" sz="1600" dirty="0"/>
          </a:p>
          <a:p>
            <a:pPr marL="342900" indent="-342900">
              <a:buNone/>
            </a:pPr>
            <a:endParaRPr lang="en-IN" sz="1600" dirty="0"/>
          </a:p>
        </p:txBody>
      </p:sp>
      <p:sp>
        <p:nvSpPr>
          <p:cNvPr id="182276" name="AutoShape 4" descr="Image result for Euclidean distance formu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6146" name="Picture 2" descr="https://camo.githubusercontent.com/715bf357ca41278b432ca0282908c2a4e0ee8c22/687474703a2f2f696d616765732e7363686f6c617270656469612e6f72672f772f696d616765732f382f38322f436f6d62696e696e675f636c617373696669657273322e6a7067">
            <a:extLst>
              <a:ext uri="{FF2B5EF4-FFF2-40B4-BE49-F238E27FC236}">
                <a16:creationId xmlns:a16="http://schemas.microsoft.com/office/drawing/2014/main" id="{A13D932D-2719-4717-A4B0-06D66F958F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709826"/>
            <a:ext cx="6016625" cy="466591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801066F-DFE2-4F48-BFCC-5A986C3E7DC6}"/>
              </a:ext>
            </a:extLst>
          </p:cNvPr>
          <p:cNvSpPr txBox="1"/>
          <p:nvPr/>
        </p:nvSpPr>
        <p:spPr>
          <a:xfrm>
            <a:off x="5994403" y="5257800"/>
            <a:ext cx="2971800" cy="923330"/>
          </a:xfrm>
          <a:prstGeom prst="rect">
            <a:avLst/>
          </a:prstGeom>
          <a:noFill/>
        </p:spPr>
        <p:txBody>
          <a:bodyPr wrap="square" rtlCol="0">
            <a:spAutoFit/>
          </a:bodyPr>
          <a:lstStyle/>
          <a:p>
            <a:r>
              <a:rPr lang="en-US" dirty="0"/>
              <a:t>Source: https://github.com/MenuPolis/MLT/wiki/Bagging</a:t>
            </a:r>
          </a:p>
        </p:txBody>
      </p:sp>
      <p:sp>
        <p:nvSpPr>
          <p:cNvPr id="3" name="TextBox 2">
            <a:extLst>
              <a:ext uri="{FF2B5EF4-FFF2-40B4-BE49-F238E27FC236}">
                <a16:creationId xmlns:a16="http://schemas.microsoft.com/office/drawing/2014/main" id="{9618BA41-C384-4C8B-BF07-412FD186852B}"/>
              </a:ext>
            </a:extLst>
          </p:cNvPr>
          <p:cNvSpPr txBox="1"/>
          <p:nvPr/>
        </p:nvSpPr>
        <p:spPr>
          <a:xfrm>
            <a:off x="155575" y="5029200"/>
            <a:ext cx="2740025" cy="1477328"/>
          </a:xfrm>
          <a:prstGeom prst="rect">
            <a:avLst/>
          </a:prstGeom>
          <a:noFill/>
        </p:spPr>
        <p:txBody>
          <a:bodyPr wrap="square" rtlCol="0">
            <a:spAutoFit/>
          </a:bodyPr>
          <a:lstStyle/>
          <a:p>
            <a:r>
              <a:rPr lang="en-US" dirty="0"/>
              <a:t>In the final stage of voting, we essentially have a combined surface resulting from individual surfaces</a:t>
            </a:r>
          </a:p>
        </p:txBody>
      </p:sp>
    </p:spTree>
    <p:extLst>
      <p:ext uri="{BB962C8B-B14F-4D97-AF65-F5344CB8AC3E}">
        <p14:creationId xmlns:p14="http://schemas.microsoft.com/office/powerpoint/2010/main" val="599181001"/>
      </p:ext>
    </p:extLst>
  </p:cSld>
  <p:clrMapOvr>
    <a:masterClrMapping/>
  </p:clrMapOvr>
  <p:transition spd="med">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203196" y="1066800"/>
            <a:ext cx="8795664" cy="4979825"/>
          </a:xfrm>
        </p:spPr>
        <p:txBody>
          <a:bodyPr wrap="square">
            <a:spAutoFit/>
          </a:bodyPr>
          <a:lstStyle/>
          <a:p>
            <a:pPr marL="342900" indent="-342900">
              <a:buNone/>
            </a:pPr>
            <a:r>
              <a:rPr lang="en-US" altLang="en-US" sz="1800" u="sng" dirty="0">
                <a:latin typeface="Arial" charset="0"/>
              </a:rPr>
              <a:t>Ensemble Methods </a:t>
            </a:r>
            <a:r>
              <a:rPr lang="en-US" altLang="en-US" sz="1800" dirty="0">
                <a:latin typeface="Arial" charset="0"/>
              </a:rPr>
              <a:t>– Averaging method - </a:t>
            </a:r>
            <a:r>
              <a:rPr lang="en-IN" sz="1600" b="1" dirty="0"/>
              <a:t>Bagging (</a:t>
            </a:r>
            <a:r>
              <a:rPr lang="en-US" sz="1600" b="1" dirty="0"/>
              <a:t>B</a:t>
            </a:r>
            <a:r>
              <a:rPr lang="en-US" sz="1600" dirty="0"/>
              <a:t>ootstrap </a:t>
            </a:r>
            <a:r>
              <a:rPr lang="en-US" sz="1600" b="1" dirty="0"/>
              <a:t>Agg</a:t>
            </a:r>
            <a:r>
              <a:rPr lang="en-US" sz="1600" dirty="0"/>
              <a:t>regation</a:t>
            </a:r>
            <a:r>
              <a:rPr lang="en-US" dirty="0"/>
              <a:t>)</a:t>
            </a:r>
            <a:r>
              <a:rPr lang="en-IN" sz="1600" b="1" dirty="0"/>
              <a:t> :</a:t>
            </a:r>
          </a:p>
          <a:p>
            <a:pPr marL="342900" indent="-342900">
              <a:buNone/>
            </a:pPr>
            <a:endParaRPr lang="en-IN" sz="1600" b="1" dirty="0"/>
          </a:p>
          <a:p>
            <a:pPr marL="342900" indent="-342900">
              <a:buFont typeface="+mj-lt"/>
              <a:buAutoNum type="arabicPeriod"/>
            </a:pPr>
            <a:r>
              <a:rPr lang="en-US" sz="1600" dirty="0"/>
              <a:t>Designed to improve the stability and accuracy of classification and regression models</a:t>
            </a:r>
          </a:p>
          <a:p>
            <a:pPr marL="342900" indent="-342900">
              <a:buFont typeface="+mj-lt"/>
              <a:buAutoNum type="arabicPeriod"/>
            </a:pPr>
            <a:endParaRPr lang="en-US" sz="1600" dirty="0"/>
          </a:p>
          <a:p>
            <a:pPr marL="342900" indent="-342900">
              <a:buFont typeface="+mj-lt"/>
              <a:buAutoNum type="arabicPeriod"/>
            </a:pPr>
            <a:r>
              <a:rPr lang="en-US" sz="1600" dirty="0"/>
              <a:t>It  reduces variance errors and helps to avoid overfitting</a:t>
            </a:r>
          </a:p>
          <a:p>
            <a:pPr marL="342900" indent="-342900">
              <a:buFont typeface="+mj-lt"/>
              <a:buAutoNum type="arabicPeriod"/>
            </a:pPr>
            <a:endParaRPr lang="en-US" sz="1600" dirty="0"/>
          </a:p>
          <a:p>
            <a:pPr marL="342900" indent="-342900">
              <a:buFont typeface="+mj-lt"/>
              <a:buAutoNum type="arabicPeriod"/>
            </a:pPr>
            <a:r>
              <a:rPr lang="en-US" sz="1600" dirty="0"/>
              <a:t>Can be used with any type of machine learning model,  mostly used with Decision Tree</a:t>
            </a:r>
            <a:endParaRPr lang="en-IN" sz="1600" dirty="0"/>
          </a:p>
          <a:p>
            <a:pPr marL="342900" indent="-342900">
              <a:buFont typeface="+mj-lt"/>
              <a:buAutoNum type="arabicPeriod"/>
            </a:pPr>
            <a:endParaRPr lang="en-IN" sz="1600" dirty="0"/>
          </a:p>
          <a:p>
            <a:pPr marL="342900" indent="-342900">
              <a:buFont typeface="+mj-lt"/>
              <a:buAutoNum type="arabicPeriod"/>
            </a:pPr>
            <a:r>
              <a:rPr lang="en-IN" sz="1600" dirty="0"/>
              <a:t>Uses sampling with replacement to generate multiple samples of a given size. Sample may contain repeat data points</a:t>
            </a:r>
          </a:p>
          <a:p>
            <a:pPr marL="342900" indent="-342900">
              <a:buFont typeface="+mj-lt"/>
              <a:buAutoNum type="arabicPeriod"/>
            </a:pPr>
            <a:endParaRPr lang="en-IN" sz="1600" dirty="0"/>
          </a:p>
          <a:p>
            <a:pPr marL="342900" indent="-342900">
              <a:buFont typeface="+mj-lt"/>
              <a:buAutoNum type="arabicPeriod"/>
            </a:pPr>
            <a:r>
              <a:rPr lang="en-IN" sz="1600" dirty="0"/>
              <a:t>For large sample size, sample data is expected to have roughly 63.2% ( 1 – 1/e) unique data points and the rest being duplicates</a:t>
            </a:r>
          </a:p>
          <a:p>
            <a:pPr marL="342900" indent="-342900">
              <a:buFont typeface="+mj-lt"/>
              <a:buAutoNum type="arabicPeriod"/>
            </a:pPr>
            <a:endParaRPr lang="en-IN" sz="1600" dirty="0"/>
          </a:p>
          <a:p>
            <a:pPr marL="342900" indent="-342900">
              <a:buFont typeface="+mj-lt"/>
              <a:buAutoNum type="arabicPeriod"/>
            </a:pPr>
            <a:r>
              <a:rPr lang="en-IN" sz="1600" dirty="0"/>
              <a:t>For classification bagging is used with voting to decide the class of an input while for regression average or median values are calculate</a:t>
            </a:r>
          </a:p>
          <a:p>
            <a:pPr marL="0" indent="0">
              <a:buNone/>
            </a:pPr>
            <a:endParaRPr lang="en-IN" sz="1600" dirty="0"/>
          </a:p>
        </p:txBody>
      </p:sp>
      <p:sp>
        <p:nvSpPr>
          <p:cNvPr id="182276" name="AutoShape 4" descr="Image result for Euclidean distance formu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ransition spd="med">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203196" y="1066800"/>
            <a:ext cx="8795664" cy="400110"/>
          </a:xfrm>
        </p:spPr>
        <p:txBody>
          <a:bodyPr wrap="square">
            <a:spAutoFit/>
          </a:bodyPr>
          <a:lstStyle/>
          <a:p>
            <a:pPr marL="342900" indent="-342900">
              <a:buNone/>
            </a:pPr>
            <a:r>
              <a:rPr lang="en-US" altLang="en-US" sz="1800" u="sng" dirty="0">
                <a:latin typeface="Arial" charset="0"/>
              </a:rPr>
              <a:t>Ensemble Methods </a:t>
            </a:r>
            <a:r>
              <a:rPr lang="en-US" altLang="en-US" sz="1800" dirty="0">
                <a:latin typeface="Arial" charset="0"/>
              </a:rPr>
              <a:t>– Averaging method - </a:t>
            </a:r>
            <a:r>
              <a:rPr lang="en-IN" sz="1600" b="1" dirty="0"/>
              <a:t>Bagging (</a:t>
            </a:r>
            <a:r>
              <a:rPr lang="en-US" sz="1600" b="1" dirty="0"/>
              <a:t>B</a:t>
            </a:r>
            <a:r>
              <a:rPr lang="en-US" sz="1600" dirty="0"/>
              <a:t>ootstrap </a:t>
            </a:r>
            <a:r>
              <a:rPr lang="en-US" sz="1600" b="1" dirty="0"/>
              <a:t>Agg</a:t>
            </a:r>
            <a:r>
              <a:rPr lang="en-US" sz="1600" dirty="0"/>
              <a:t>regation</a:t>
            </a:r>
            <a:r>
              <a:rPr lang="en-US" dirty="0"/>
              <a:t>)</a:t>
            </a:r>
            <a:r>
              <a:rPr lang="en-IN" sz="1600" b="1" dirty="0"/>
              <a:t> :</a:t>
            </a:r>
          </a:p>
        </p:txBody>
      </p:sp>
      <p:sp>
        <p:nvSpPr>
          <p:cNvPr id="182276" name="AutoShape 4" descr="Image result for Euclidean distance formu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 name="TextBox 2">
            <a:extLst>
              <a:ext uri="{FF2B5EF4-FFF2-40B4-BE49-F238E27FC236}">
                <a16:creationId xmlns:a16="http://schemas.microsoft.com/office/drawing/2014/main" id="{CF58B440-27E9-4637-A6BA-702FABD67A0E}"/>
              </a:ext>
            </a:extLst>
          </p:cNvPr>
          <p:cNvSpPr txBox="1"/>
          <p:nvPr/>
        </p:nvSpPr>
        <p:spPr>
          <a:xfrm>
            <a:off x="762000" y="5867400"/>
            <a:ext cx="7543800" cy="381000"/>
          </a:xfrm>
          <a:prstGeom prst="rect">
            <a:avLst/>
          </a:prstGeom>
          <a:noFill/>
        </p:spPr>
        <p:txBody>
          <a:bodyPr wrap="square" rtlCol="0">
            <a:spAutoFit/>
          </a:bodyPr>
          <a:lstStyle/>
          <a:p>
            <a:r>
              <a:rPr lang="en-US" dirty="0"/>
              <a:t>Source: https://link.springer.com/article/10.1007/s13721-013-0034-x</a:t>
            </a:r>
          </a:p>
        </p:txBody>
      </p:sp>
      <p:grpSp>
        <p:nvGrpSpPr>
          <p:cNvPr id="18" name="Group 17">
            <a:extLst>
              <a:ext uri="{FF2B5EF4-FFF2-40B4-BE49-F238E27FC236}">
                <a16:creationId xmlns:a16="http://schemas.microsoft.com/office/drawing/2014/main" id="{6FBBDD42-B7EB-42E2-A460-817636ED3E02}"/>
              </a:ext>
            </a:extLst>
          </p:cNvPr>
          <p:cNvGrpSpPr/>
          <p:nvPr/>
        </p:nvGrpSpPr>
        <p:grpSpPr>
          <a:xfrm>
            <a:off x="424542" y="2123301"/>
            <a:ext cx="8196717" cy="2817518"/>
            <a:chOff x="424542" y="2123301"/>
            <a:chExt cx="8196717" cy="2817518"/>
          </a:xfrm>
        </p:grpSpPr>
        <p:pic>
          <p:nvPicPr>
            <p:cNvPr id="2050" name="Picture 2" descr="https://static-content.springer.com/image/art%3A10.1007%2Fs13721-013-0034-x/MediaObjects/13721_2013_34_Fig4_HTML.gif">
              <a:extLst>
                <a:ext uri="{FF2B5EF4-FFF2-40B4-BE49-F238E27FC236}">
                  <a16:creationId xmlns:a16="http://schemas.microsoft.com/office/drawing/2014/main" id="{C949F2CE-06BB-444E-B5F2-C925A4523F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2209800"/>
              <a:ext cx="3856383" cy="19812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91C2F6B-323A-415A-B85E-0F5E9491D2DD}"/>
                </a:ext>
              </a:extLst>
            </p:cNvPr>
            <p:cNvSpPr txBox="1"/>
            <p:nvPr/>
          </p:nvSpPr>
          <p:spPr>
            <a:xfrm>
              <a:off x="424543" y="2123301"/>
              <a:ext cx="2968625" cy="954107"/>
            </a:xfrm>
            <a:prstGeom prst="rect">
              <a:avLst/>
            </a:prstGeom>
            <a:noFill/>
          </p:spPr>
          <p:txBody>
            <a:bodyPr wrap="square" rtlCol="0">
              <a:spAutoFit/>
            </a:bodyPr>
            <a:lstStyle/>
            <a:p>
              <a:r>
                <a:rPr lang="en-US" sz="1400" dirty="0"/>
                <a:t>Re-sampling done for every classifier using a random function. For large n, 63.2% unique samples likely to be selected</a:t>
              </a:r>
            </a:p>
          </p:txBody>
        </p:sp>
        <p:sp>
          <p:nvSpPr>
            <p:cNvPr id="6" name="TextBox 5">
              <a:extLst>
                <a:ext uri="{FF2B5EF4-FFF2-40B4-BE49-F238E27FC236}">
                  <a16:creationId xmlns:a16="http://schemas.microsoft.com/office/drawing/2014/main" id="{4F06941E-913F-49B6-B468-89B8F5DB2AF0}"/>
                </a:ext>
              </a:extLst>
            </p:cNvPr>
            <p:cNvSpPr txBox="1"/>
            <p:nvPr/>
          </p:nvSpPr>
          <p:spPr>
            <a:xfrm>
              <a:off x="424542" y="3369533"/>
              <a:ext cx="2968625" cy="738664"/>
            </a:xfrm>
            <a:prstGeom prst="rect">
              <a:avLst/>
            </a:prstGeom>
            <a:noFill/>
          </p:spPr>
          <p:txBody>
            <a:bodyPr wrap="square" rtlCol="0">
              <a:spAutoFit/>
            </a:bodyPr>
            <a:lstStyle/>
            <a:p>
              <a:r>
                <a:rPr lang="en-US" sz="1400" dirty="0"/>
                <a:t>Algorithm to generate classifiers. Could be Decision Tree, Naïve Bayes </a:t>
              </a:r>
              <a:r>
                <a:rPr lang="en-US" sz="1400" dirty="0" err="1"/>
                <a:t>etc</a:t>
              </a:r>
              <a:endParaRPr lang="en-US" sz="1400" dirty="0"/>
            </a:p>
          </p:txBody>
        </p:sp>
        <p:sp>
          <p:nvSpPr>
            <p:cNvPr id="7" name="TextBox 6">
              <a:extLst>
                <a:ext uri="{FF2B5EF4-FFF2-40B4-BE49-F238E27FC236}">
                  <a16:creationId xmlns:a16="http://schemas.microsoft.com/office/drawing/2014/main" id="{959E0C83-927D-4B06-AD71-8E0E899D3303}"/>
                </a:ext>
              </a:extLst>
            </p:cNvPr>
            <p:cNvSpPr txBox="1"/>
            <p:nvPr/>
          </p:nvSpPr>
          <p:spPr>
            <a:xfrm>
              <a:off x="3116715" y="4202155"/>
              <a:ext cx="2968625" cy="738664"/>
            </a:xfrm>
            <a:prstGeom prst="rect">
              <a:avLst/>
            </a:prstGeom>
            <a:noFill/>
          </p:spPr>
          <p:txBody>
            <a:bodyPr wrap="square" rtlCol="0">
              <a:spAutoFit/>
            </a:bodyPr>
            <a:lstStyle/>
            <a:p>
              <a:r>
                <a:rPr lang="en-US" sz="1400" dirty="0"/>
                <a:t>K classifiers created in parallel and independently on respective training data</a:t>
              </a:r>
            </a:p>
          </p:txBody>
        </p:sp>
        <p:sp>
          <p:nvSpPr>
            <p:cNvPr id="9" name="TextBox 8">
              <a:extLst>
                <a:ext uri="{FF2B5EF4-FFF2-40B4-BE49-F238E27FC236}">
                  <a16:creationId xmlns:a16="http://schemas.microsoft.com/office/drawing/2014/main" id="{32B63202-F353-435F-A0A7-9FA7A4649833}"/>
                </a:ext>
              </a:extLst>
            </p:cNvPr>
            <p:cNvSpPr txBox="1"/>
            <p:nvPr/>
          </p:nvSpPr>
          <p:spPr>
            <a:xfrm>
              <a:off x="6629400" y="2540265"/>
              <a:ext cx="1991859" cy="523220"/>
            </a:xfrm>
            <a:prstGeom prst="rect">
              <a:avLst/>
            </a:prstGeom>
            <a:noFill/>
          </p:spPr>
          <p:txBody>
            <a:bodyPr wrap="square" rtlCol="0">
              <a:spAutoFit/>
            </a:bodyPr>
            <a:lstStyle/>
            <a:p>
              <a:r>
                <a:rPr lang="en-US" sz="1400" dirty="0"/>
                <a:t>Voting could be simple or weighted</a:t>
              </a:r>
            </a:p>
          </p:txBody>
        </p:sp>
        <p:cxnSp>
          <p:nvCxnSpPr>
            <p:cNvPr id="5" name="Straight Arrow Connector 4">
              <a:extLst>
                <a:ext uri="{FF2B5EF4-FFF2-40B4-BE49-F238E27FC236}">
                  <a16:creationId xmlns:a16="http://schemas.microsoft.com/office/drawing/2014/main" id="{7A128DAF-449C-44B3-B3F5-89E8812721C9}"/>
                </a:ext>
              </a:extLst>
            </p:cNvPr>
            <p:cNvCxnSpPr>
              <a:cxnSpLocks/>
            </p:cNvCxnSpPr>
            <p:nvPr/>
          </p:nvCxnSpPr>
          <p:spPr>
            <a:xfrm flipH="1">
              <a:off x="6705600" y="3063485"/>
              <a:ext cx="457200" cy="4417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8DF663CD-6724-4ABE-87B8-05F366538D72}"/>
                </a:ext>
              </a:extLst>
            </p:cNvPr>
            <p:cNvCxnSpPr/>
            <p:nvPr/>
          </p:nvCxnSpPr>
          <p:spPr>
            <a:xfrm>
              <a:off x="2438400" y="2801875"/>
              <a:ext cx="1066800" cy="1699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FBA8B0E2-4F7E-48F9-8776-14AA263A8983}"/>
                </a:ext>
              </a:extLst>
            </p:cNvPr>
            <p:cNvCxnSpPr>
              <a:cxnSpLocks/>
            </p:cNvCxnSpPr>
            <p:nvPr/>
          </p:nvCxnSpPr>
          <p:spPr>
            <a:xfrm flipV="1">
              <a:off x="2971800" y="3581401"/>
              <a:ext cx="533399" cy="1332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DCF5CC6E-E2E1-4005-ACA8-92B1B39FFB4A}"/>
                </a:ext>
              </a:extLst>
            </p:cNvPr>
            <p:cNvCxnSpPr>
              <a:stCxn id="7" idx="0"/>
            </p:cNvCxnSpPr>
            <p:nvPr/>
          </p:nvCxnSpPr>
          <p:spPr>
            <a:xfrm flipV="1">
              <a:off x="4601028" y="3599158"/>
              <a:ext cx="428172" cy="6029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642345835"/>
      </p:ext>
    </p:extLst>
  </p:cSld>
  <p:clrMapOvr>
    <a:masterClrMapping/>
  </p:clrMapOvr>
  <p:transition spd="med">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3767185"/>
          </a:xfrm>
        </p:spPr>
        <p:txBody>
          <a:bodyPr>
            <a:spAutoFit/>
          </a:bodyPr>
          <a:lstStyle/>
          <a:p>
            <a:pPr marL="0" indent="0" fontAlgn="auto">
              <a:spcAft>
                <a:spcPts val="0"/>
              </a:spcAft>
              <a:buNone/>
            </a:pPr>
            <a:r>
              <a:rPr lang="en-US" altLang="en-US" sz="1800" u="sng" dirty="0"/>
              <a:t>Ensemble Learning </a:t>
            </a:r>
            <a:r>
              <a:rPr lang="en-US" altLang="en-US" sz="1800" dirty="0"/>
              <a:t>– </a:t>
            </a:r>
            <a:r>
              <a:rPr lang="en-US" altLang="en-US" sz="1800" b="1" dirty="0"/>
              <a:t>Bagging</a:t>
            </a:r>
            <a:r>
              <a:rPr lang="en-US" altLang="en-US" sz="1800" dirty="0"/>
              <a:t>:</a:t>
            </a:r>
          </a:p>
          <a:p>
            <a:pPr marL="0" indent="0">
              <a:buNone/>
            </a:pPr>
            <a:endParaRPr lang="en-IN" sz="1400" dirty="0"/>
          </a:p>
          <a:p>
            <a:pPr marL="0" indent="0">
              <a:buNone/>
            </a:pPr>
            <a:r>
              <a:rPr lang="en-US" sz="1800" dirty="0"/>
              <a:t>Lab- 6  Improve defaulter prediction of the decision tree using bagging ensemble technique</a:t>
            </a:r>
          </a:p>
          <a:p>
            <a:pPr marL="0" indent="0">
              <a:buNone/>
            </a:pPr>
            <a:endParaRPr lang="en-US" sz="1800" dirty="0"/>
          </a:p>
          <a:p>
            <a:pPr marL="0" indent="0">
              <a:buNone/>
            </a:pPr>
            <a:r>
              <a:rPr lang="en-US" sz="1800" dirty="0"/>
              <a:t>Description – Sample data is available at local file system as credit.csv</a:t>
            </a:r>
          </a:p>
          <a:p>
            <a:pPr marL="0" indent="0">
              <a:buNone/>
            </a:pPr>
            <a:endParaRPr lang="en-US" sz="1800" dirty="0"/>
          </a:p>
          <a:p>
            <a:pPr marL="0" indent="0">
              <a:buNone/>
            </a:pPr>
            <a:r>
              <a:rPr lang="en-US" sz="1800" dirty="0"/>
              <a:t>The dataset has 16 attributes described at  </a:t>
            </a:r>
            <a:r>
              <a:rPr lang="en-US" sz="1800" dirty="0">
                <a:hlinkClick r:id="rId3"/>
              </a:rPr>
              <a:t>https://archive.ics.uci.edu/ml/datasets/statlog+(german+credit+data)</a:t>
            </a:r>
            <a:endParaRPr lang="en-US" sz="1800" dirty="0"/>
          </a:p>
          <a:p>
            <a:pPr marL="0" indent="0">
              <a:buNone/>
            </a:pPr>
            <a:r>
              <a:rPr lang="en-US" sz="1800" dirty="0"/>
              <a:t> or in the </a:t>
            </a:r>
            <a:r>
              <a:rPr lang="en-US" sz="1800" u="sng" dirty="0"/>
              <a:t>notes page </a:t>
            </a:r>
            <a:r>
              <a:rPr lang="en-US" sz="1800" dirty="0"/>
              <a:t>of this slide </a:t>
            </a:r>
          </a:p>
          <a:p>
            <a:pPr marL="0" indent="0">
              <a:buNone/>
            </a:pPr>
            <a:endParaRPr lang="en-US" sz="1600" dirty="0"/>
          </a:p>
          <a:p>
            <a:pPr marL="0" indent="0">
              <a:buNone/>
            </a:pPr>
            <a:endParaRPr lang="en-US" sz="1600" dirty="0"/>
          </a:p>
        </p:txBody>
      </p:sp>
      <p:sp>
        <p:nvSpPr>
          <p:cNvPr id="3" name="TextBox 2">
            <a:extLst>
              <a:ext uri="{FF2B5EF4-FFF2-40B4-BE49-F238E27FC236}">
                <a16:creationId xmlns:a16="http://schemas.microsoft.com/office/drawing/2014/main" id="{F00F9BD4-1AD8-49D5-81AC-5AD44146A39D}"/>
              </a:ext>
            </a:extLst>
          </p:cNvPr>
          <p:cNvSpPr txBox="1"/>
          <p:nvPr/>
        </p:nvSpPr>
        <p:spPr>
          <a:xfrm>
            <a:off x="4495800" y="6019800"/>
            <a:ext cx="4343400" cy="369332"/>
          </a:xfrm>
          <a:prstGeom prst="rect">
            <a:avLst/>
          </a:prstGeom>
          <a:noFill/>
        </p:spPr>
        <p:txBody>
          <a:bodyPr wrap="square" rtlCol="0">
            <a:spAutoFit/>
          </a:bodyPr>
          <a:lstStyle/>
          <a:p>
            <a:r>
              <a:rPr lang="en-US" sz="1600" b="1" dirty="0">
                <a:solidFill>
                  <a:srgbClr val="000000"/>
                </a:solidFill>
              </a:rPr>
              <a:t>Sol:</a:t>
            </a:r>
            <a:r>
              <a:rPr lang="en-US" dirty="0">
                <a:solidFill>
                  <a:srgbClr val="000000"/>
                </a:solidFill>
              </a:rPr>
              <a:t> </a:t>
            </a:r>
            <a:r>
              <a:rPr lang="en-US" dirty="0" err="1">
                <a:solidFill>
                  <a:srgbClr val="000000"/>
                </a:solidFill>
              </a:rPr>
              <a:t>Bagging+</a:t>
            </a:r>
            <a:r>
              <a:rPr lang="en-US" sz="1600" dirty="0" err="1">
                <a:solidFill>
                  <a:srgbClr val="000000"/>
                </a:solidFill>
              </a:rPr>
              <a:t>Credit+Decision+Tree.ipynb</a:t>
            </a:r>
            <a:endParaRPr lang="en-US" sz="1600" dirty="0">
              <a:solidFill>
                <a:srgbClr val="000000"/>
              </a:solidFill>
            </a:endParaRPr>
          </a:p>
        </p:txBody>
      </p:sp>
    </p:spTree>
    <p:extLst>
      <p:ext uri="{BB962C8B-B14F-4D97-AF65-F5344CB8AC3E}">
        <p14:creationId xmlns:p14="http://schemas.microsoft.com/office/powerpoint/2010/main" val="3234190175"/>
      </p:ext>
    </p:extLst>
  </p:cSld>
  <p:clrMapOvr>
    <a:masterClrMapping/>
  </p:clrMapOvr>
  <p:transition spd="med">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203196" y="1066800"/>
            <a:ext cx="8795664" cy="4013406"/>
          </a:xfrm>
        </p:spPr>
        <p:txBody>
          <a:bodyPr wrap="square">
            <a:spAutoFit/>
          </a:bodyPr>
          <a:lstStyle/>
          <a:p>
            <a:pPr marL="342900" indent="-342900">
              <a:buNone/>
            </a:pPr>
            <a:r>
              <a:rPr lang="en-US" altLang="en-US" sz="1800" u="sng" dirty="0">
                <a:latin typeface="Arial" charset="0"/>
              </a:rPr>
              <a:t>Ensemble Methods </a:t>
            </a:r>
            <a:r>
              <a:rPr lang="en-US" altLang="en-US" sz="1800" dirty="0">
                <a:latin typeface="Arial" charset="0"/>
              </a:rPr>
              <a:t>– Boosting Method – </a:t>
            </a:r>
            <a:r>
              <a:rPr lang="en-US" altLang="en-US" sz="1800" b="1" dirty="0" err="1">
                <a:latin typeface="Arial" charset="0"/>
              </a:rPr>
              <a:t>AdaBoosting</a:t>
            </a:r>
            <a:r>
              <a:rPr lang="en-US" altLang="en-US" sz="1800" dirty="0">
                <a:latin typeface="Arial" charset="0"/>
              </a:rPr>
              <a:t> :</a:t>
            </a:r>
            <a:endParaRPr lang="en-IN" sz="1800" dirty="0"/>
          </a:p>
          <a:p>
            <a:pPr marL="342900" indent="-342900">
              <a:buNone/>
            </a:pPr>
            <a:endParaRPr lang="en-IN" sz="1600" b="1" dirty="0"/>
          </a:p>
          <a:p>
            <a:pPr marL="342900" indent="-342900">
              <a:buFont typeface="+mj-lt"/>
              <a:buAutoNum type="arabicPeriod"/>
            </a:pPr>
            <a:r>
              <a:rPr lang="en-IN" sz="1600" dirty="0"/>
              <a:t>Similar to bagging, but the learners are grown sequentially; except for the first, each subsequent learner is grown from previously grown learners</a:t>
            </a:r>
          </a:p>
          <a:p>
            <a:pPr marL="342900" indent="-342900">
              <a:buFont typeface="+mj-lt"/>
              <a:buAutoNum type="arabicPeriod"/>
            </a:pPr>
            <a:endParaRPr lang="en-IN" sz="1600" dirty="0"/>
          </a:p>
          <a:p>
            <a:pPr marL="342900" indent="-342900">
              <a:buFont typeface="+mj-lt"/>
              <a:buAutoNum type="arabicPeriod"/>
            </a:pPr>
            <a:r>
              <a:rPr lang="en-IN" sz="1600" dirty="0"/>
              <a:t>If the learner is a Decision Tree, each of the trees can be small, with just a few terminal nodes (determined by the parameter d supplied )</a:t>
            </a:r>
          </a:p>
          <a:p>
            <a:pPr marL="342900" indent="-342900">
              <a:buFont typeface="+mj-lt"/>
              <a:buAutoNum type="arabicPeriod"/>
            </a:pPr>
            <a:endParaRPr lang="en-IN" sz="1600" dirty="0"/>
          </a:p>
          <a:p>
            <a:pPr marL="342900" indent="-342900">
              <a:buFont typeface="+mj-lt"/>
              <a:buAutoNum type="arabicPeriod"/>
            </a:pPr>
            <a:r>
              <a:rPr lang="en-IN" sz="1600" dirty="0"/>
              <a:t>During voting higher weight is given to the votes of learners which perform better in respective training data unlike Bagging where all get equal weight</a:t>
            </a:r>
          </a:p>
          <a:p>
            <a:pPr marL="342900" indent="-342900">
              <a:buFont typeface="+mj-lt"/>
              <a:buAutoNum type="arabicPeriod"/>
            </a:pPr>
            <a:endParaRPr lang="en-IN" sz="1600" dirty="0"/>
          </a:p>
          <a:p>
            <a:pPr marL="342900" indent="-342900">
              <a:buFont typeface="+mj-lt"/>
              <a:buAutoNum type="arabicPeriod"/>
            </a:pPr>
            <a:r>
              <a:rPr lang="en-IN" sz="1600" dirty="0"/>
              <a:t>Boosting slows down learning (because it is sequential) but the model generally performs well</a:t>
            </a:r>
          </a:p>
          <a:p>
            <a:pPr marL="342900" indent="-342900">
              <a:buNone/>
            </a:pPr>
            <a:endParaRPr lang="en-IN" sz="1600" dirty="0"/>
          </a:p>
        </p:txBody>
      </p:sp>
      <p:sp>
        <p:nvSpPr>
          <p:cNvPr id="182276" name="AutoShape 4" descr="Image result for Euclidean distance formu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ransition spd="med">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203196" y="1066800"/>
            <a:ext cx="8795664" cy="369332"/>
          </a:xfrm>
        </p:spPr>
        <p:txBody>
          <a:bodyPr wrap="square">
            <a:spAutoFit/>
          </a:bodyPr>
          <a:lstStyle/>
          <a:p>
            <a:pPr marL="342900" indent="-342900">
              <a:buNone/>
            </a:pPr>
            <a:r>
              <a:rPr lang="en-US" altLang="en-US" sz="1800" u="sng" dirty="0">
                <a:latin typeface="Arial" charset="0"/>
              </a:rPr>
              <a:t>Ensemble Methods </a:t>
            </a:r>
            <a:r>
              <a:rPr lang="en-US" altLang="en-US" sz="1800" dirty="0">
                <a:latin typeface="Arial" charset="0"/>
              </a:rPr>
              <a:t>– Boosting method - </a:t>
            </a:r>
            <a:r>
              <a:rPr lang="en-US" sz="1600" b="1" dirty="0" err="1"/>
              <a:t>AdaBoosting</a:t>
            </a:r>
            <a:r>
              <a:rPr lang="en-IN" sz="1600" b="1" dirty="0"/>
              <a:t>:</a:t>
            </a:r>
          </a:p>
        </p:txBody>
      </p:sp>
      <p:sp>
        <p:nvSpPr>
          <p:cNvPr id="182276" name="AutoShape 4" descr="Image result for Euclidean distance formu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 name="TextBox 2">
            <a:extLst>
              <a:ext uri="{FF2B5EF4-FFF2-40B4-BE49-F238E27FC236}">
                <a16:creationId xmlns:a16="http://schemas.microsoft.com/office/drawing/2014/main" id="{CF58B440-27E9-4637-A6BA-702FABD67A0E}"/>
              </a:ext>
            </a:extLst>
          </p:cNvPr>
          <p:cNvSpPr txBox="1"/>
          <p:nvPr/>
        </p:nvSpPr>
        <p:spPr>
          <a:xfrm>
            <a:off x="762000" y="5867400"/>
            <a:ext cx="7543800" cy="381000"/>
          </a:xfrm>
          <a:prstGeom prst="rect">
            <a:avLst/>
          </a:prstGeom>
          <a:noFill/>
        </p:spPr>
        <p:txBody>
          <a:bodyPr wrap="square" rtlCol="0">
            <a:spAutoFit/>
          </a:bodyPr>
          <a:lstStyle/>
          <a:p>
            <a:r>
              <a:rPr lang="en-US" dirty="0"/>
              <a:t>Source: https://link.springer.com/article/10.1007/s13721-013-0034-x</a:t>
            </a:r>
          </a:p>
        </p:txBody>
      </p:sp>
      <p:grpSp>
        <p:nvGrpSpPr>
          <p:cNvPr id="14" name="Group 13">
            <a:extLst>
              <a:ext uri="{FF2B5EF4-FFF2-40B4-BE49-F238E27FC236}">
                <a16:creationId xmlns:a16="http://schemas.microsoft.com/office/drawing/2014/main" id="{3F1940DE-4A0E-47C9-912E-CE7E8E63B6A3}"/>
              </a:ext>
            </a:extLst>
          </p:cNvPr>
          <p:cNvGrpSpPr/>
          <p:nvPr/>
        </p:nvGrpSpPr>
        <p:grpSpPr>
          <a:xfrm>
            <a:off x="424543" y="1524000"/>
            <a:ext cx="8425316" cy="3074551"/>
            <a:chOff x="424543" y="1987671"/>
            <a:chExt cx="8425316" cy="3074551"/>
          </a:xfrm>
        </p:grpSpPr>
        <p:pic>
          <p:nvPicPr>
            <p:cNvPr id="3074" name="Picture 2" descr="https://static-content.springer.com/image/art%3A10.1007%2Fs13721-013-0034-x/MediaObjects/13721_2013_34_Fig5_HTML.gif">
              <a:extLst>
                <a:ext uri="{FF2B5EF4-FFF2-40B4-BE49-F238E27FC236}">
                  <a16:creationId xmlns:a16="http://schemas.microsoft.com/office/drawing/2014/main" id="{D52F7312-0CEE-4DBB-B42B-CCB3D0A34D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8386" y="1987671"/>
              <a:ext cx="4337814" cy="182232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91C2F6B-323A-415A-B85E-0F5E9491D2DD}"/>
                </a:ext>
              </a:extLst>
            </p:cNvPr>
            <p:cNvSpPr txBox="1"/>
            <p:nvPr/>
          </p:nvSpPr>
          <p:spPr>
            <a:xfrm>
              <a:off x="424543" y="2123301"/>
              <a:ext cx="2968625" cy="954107"/>
            </a:xfrm>
            <a:prstGeom prst="rect">
              <a:avLst/>
            </a:prstGeom>
            <a:noFill/>
          </p:spPr>
          <p:txBody>
            <a:bodyPr wrap="square" rtlCol="0">
              <a:spAutoFit/>
            </a:bodyPr>
            <a:lstStyle/>
            <a:p>
              <a:r>
                <a:rPr lang="en-US" sz="1400" dirty="0"/>
                <a:t>Training data from base data with focus on instances which were incorrectly classified by earlier model (if any)</a:t>
              </a:r>
            </a:p>
          </p:txBody>
        </p:sp>
        <p:sp>
          <p:nvSpPr>
            <p:cNvPr id="7" name="TextBox 6">
              <a:extLst>
                <a:ext uri="{FF2B5EF4-FFF2-40B4-BE49-F238E27FC236}">
                  <a16:creationId xmlns:a16="http://schemas.microsoft.com/office/drawing/2014/main" id="{959E0C83-927D-4B06-AD71-8E0E899D3303}"/>
                </a:ext>
              </a:extLst>
            </p:cNvPr>
            <p:cNvSpPr txBox="1"/>
            <p:nvPr/>
          </p:nvSpPr>
          <p:spPr>
            <a:xfrm>
              <a:off x="3116715" y="3892671"/>
              <a:ext cx="2968625" cy="1169551"/>
            </a:xfrm>
            <a:prstGeom prst="rect">
              <a:avLst/>
            </a:prstGeom>
            <a:noFill/>
          </p:spPr>
          <p:txBody>
            <a:bodyPr wrap="square" rtlCol="0">
              <a:spAutoFit/>
            </a:bodyPr>
            <a:lstStyle/>
            <a:p>
              <a:r>
                <a:rPr lang="en-US" sz="1400" dirty="0"/>
                <a:t>K similar classifiers created in sequence with respective training data with focus on addressing the misclassified data, not the usual cost functions</a:t>
              </a:r>
            </a:p>
          </p:txBody>
        </p:sp>
        <p:sp>
          <p:nvSpPr>
            <p:cNvPr id="9" name="TextBox 8">
              <a:extLst>
                <a:ext uri="{FF2B5EF4-FFF2-40B4-BE49-F238E27FC236}">
                  <a16:creationId xmlns:a16="http://schemas.microsoft.com/office/drawing/2014/main" id="{32B63202-F353-435F-A0A7-9FA7A4649833}"/>
                </a:ext>
              </a:extLst>
            </p:cNvPr>
            <p:cNvSpPr txBox="1"/>
            <p:nvPr/>
          </p:nvSpPr>
          <p:spPr>
            <a:xfrm>
              <a:off x="6858000" y="3687574"/>
              <a:ext cx="1991859" cy="523220"/>
            </a:xfrm>
            <a:prstGeom prst="rect">
              <a:avLst/>
            </a:prstGeom>
            <a:noFill/>
          </p:spPr>
          <p:txBody>
            <a:bodyPr wrap="square" rtlCol="0">
              <a:spAutoFit/>
            </a:bodyPr>
            <a:lstStyle/>
            <a:p>
              <a:r>
                <a:rPr lang="en-US" sz="1400" dirty="0"/>
                <a:t>Voting could be simple or weighted</a:t>
              </a:r>
            </a:p>
          </p:txBody>
        </p:sp>
        <p:cxnSp>
          <p:nvCxnSpPr>
            <p:cNvPr id="5" name="Straight Arrow Connector 4">
              <a:extLst>
                <a:ext uri="{FF2B5EF4-FFF2-40B4-BE49-F238E27FC236}">
                  <a16:creationId xmlns:a16="http://schemas.microsoft.com/office/drawing/2014/main" id="{7A128DAF-449C-44B3-B3F5-89E8812721C9}"/>
                </a:ext>
              </a:extLst>
            </p:cNvPr>
            <p:cNvCxnSpPr>
              <a:cxnSpLocks/>
              <a:stCxn id="9" idx="1"/>
            </p:cNvCxnSpPr>
            <p:nvPr/>
          </p:nvCxnSpPr>
          <p:spPr>
            <a:xfrm flipH="1" flipV="1">
              <a:off x="6705600" y="3505200"/>
              <a:ext cx="152400" cy="4439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8DF663CD-6724-4ABE-87B8-05F366538D72}"/>
                </a:ext>
              </a:extLst>
            </p:cNvPr>
            <p:cNvCxnSpPr>
              <a:cxnSpLocks/>
            </p:cNvCxnSpPr>
            <p:nvPr/>
          </p:nvCxnSpPr>
          <p:spPr>
            <a:xfrm>
              <a:off x="2362200" y="2895600"/>
              <a:ext cx="1142999" cy="1757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DCF5CC6E-E2E1-4005-ACA8-92B1B39FFB4A}"/>
                </a:ext>
              </a:extLst>
            </p:cNvPr>
            <p:cNvCxnSpPr>
              <a:stCxn id="7" idx="0"/>
            </p:cNvCxnSpPr>
            <p:nvPr/>
          </p:nvCxnSpPr>
          <p:spPr>
            <a:xfrm flipV="1">
              <a:off x="4601028" y="3289675"/>
              <a:ext cx="428172" cy="6029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15" name="TextBox 14">
            <a:extLst>
              <a:ext uri="{FF2B5EF4-FFF2-40B4-BE49-F238E27FC236}">
                <a16:creationId xmlns:a16="http://schemas.microsoft.com/office/drawing/2014/main" id="{2C6C314C-4360-45D2-83B5-1C923E550A57}"/>
              </a:ext>
            </a:extLst>
          </p:cNvPr>
          <p:cNvSpPr txBox="1"/>
          <p:nvPr/>
        </p:nvSpPr>
        <p:spPr>
          <a:xfrm>
            <a:off x="460376" y="4749225"/>
            <a:ext cx="8389484" cy="584775"/>
          </a:xfrm>
          <a:prstGeom prst="rect">
            <a:avLst/>
          </a:prstGeom>
          <a:noFill/>
        </p:spPr>
        <p:txBody>
          <a:bodyPr wrap="square" rtlCol="0">
            <a:spAutoFit/>
          </a:bodyPr>
          <a:lstStyle/>
          <a:p>
            <a:r>
              <a:rPr lang="en-US" sz="1600" dirty="0"/>
              <a:t>It is called Adaptive Boosting as the weights are re-assigned to each instance, with higher weights to incorrectly classified instance</a:t>
            </a:r>
          </a:p>
        </p:txBody>
      </p:sp>
    </p:spTree>
    <p:extLst>
      <p:ext uri="{BB962C8B-B14F-4D97-AF65-F5344CB8AC3E}">
        <p14:creationId xmlns:p14="http://schemas.microsoft.com/office/powerpoint/2010/main" val="822867908"/>
      </p:ext>
    </p:extLst>
  </p:cSld>
  <p:clrMapOvr>
    <a:masterClrMapping/>
  </p:clrMapOvr>
  <p:transition spd="med">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203196" y="1066800"/>
            <a:ext cx="8795664" cy="3471720"/>
          </a:xfrm>
        </p:spPr>
        <p:txBody>
          <a:bodyPr wrap="square">
            <a:spAutoFit/>
          </a:bodyPr>
          <a:lstStyle/>
          <a:p>
            <a:pPr marL="342900" indent="-342900">
              <a:buNone/>
            </a:pPr>
            <a:r>
              <a:rPr lang="en-US" altLang="en-US" sz="1800" u="sng" dirty="0">
                <a:latin typeface="Arial" charset="0"/>
              </a:rPr>
              <a:t>Ensemble Methods </a:t>
            </a:r>
            <a:r>
              <a:rPr lang="en-US" altLang="en-US" sz="1800" dirty="0">
                <a:latin typeface="Arial" charset="0"/>
              </a:rPr>
              <a:t>– Boosting Method – </a:t>
            </a:r>
            <a:r>
              <a:rPr lang="en-US" altLang="en-US" sz="1800" b="1" dirty="0" err="1">
                <a:latin typeface="Arial" charset="0"/>
              </a:rPr>
              <a:t>AdaBoosting</a:t>
            </a:r>
            <a:r>
              <a:rPr lang="en-US" altLang="en-US" sz="1800" dirty="0">
                <a:latin typeface="Arial" charset="0"/>
              </a:rPr>
              <a:t> :</a:t>
            </a:r>
            <a:endParaRPr lang="en-IN" sz="1800" dirty="0"/>
          </a:p>
          <a:p>
            <a:pPr marL="342900" indent="-342900">
              <a:buNone/>
            </a:pPr>
            <a:endParaRPr lang="en-IN" sz="1600" b="1" dirty="0"/>
          </a:p>
          <a:p>
            <a:pPr marL="342900" indent="-342900">
              <a:buFont typeface="+mj-lt"/>
              <a:buAutoNum type="arabicPeriod" startAt="7"/>
            </a:pPr>
            <a:r>
              <a:rPr lang="en-IN" sz="1600" dirty="0"/>
              <a:t>Two prominent boosting algorithms are </a:t>
            </a:r>
            <a:r>
              <a:rPr lang="en-IN" sz="1600" dirty="0" err="1"/>
              <a:t>AdaBoost</a:t>
            </a:r>
            <a:r>
              <a:rPr lang="en-IN" sz="1600" dirty="0"/>
              <a:t>, short for Adaptive Boosting and Gradient Descent Boosting</a:t>
            </a:r>
          </a:p>
          <a:p>
            <a:pPr marL="342900" indent="-342900">
              <a:buFont typeface="+mj-lt"/>
              <a:buAutoNum type="arabicPeriod" startAt="7"/>
            </a:pPr>
            <a:endParaRPr lang="en-IN" sz="1600" dirty="0"/>
          </a:p>
          <a:p>
            <a:pPr marL="342900" indent="-342900">
              <a:buFont typeface="+mj-lt"/>
              <a:buAutoNum type="arabicPeriod" startAt="7"/>
            </a:pPr>
            <a:r>
              <a:rPr lang="en-IN" sz="1600" dirty="0"/>
              <a:t>In </a:t>
            </a:r>
            <a:r>
              <a:rPr lang="en-IN" sz="1600" dirty="0" err="1"/>
              <a:t>AdaBoost</a:t>
            </a:r>
            <a:r>
              <a:rPr lang="en-IN" sz="1600" dirty="0"/>
              <a:t>, the successive learners are created with a focus on the ill fitted data of the previous learner</a:t>
            </a:r>
          </a:p>
          <a:p>
            <a:pPr marL="342900" indent="-342900">
              <a:buFont typeface="+mj-lt"/>
              <a:buAutoNum type="arabicPeriod" startAt="7"/>
            </a:pPr>
            <a:endParaRPr lang="en-IN" sz="1600" dirty="0"/>
          </a:p>
          <a:p>
            <a:pPr marL="342900" indent="-342900">
              <a:buFont typeface="+mj-lt"/>
              <a:buAutoNum type="arabicPeriod" startAt="7"/>
            </a:pPr>
            <a:r>
              <a:rPr lang="en-IN" sz="1600" dirty="0"/>
              <a:t>Each successive learner focuses more and more on the harder to fit data i.e. their residuals in the previous tree</a:t>
            </a:r>
          </a:p>
          <a:p>
            <a:pPr marL="342900" indent="-342900">
              <a:buFont typeface="+mj-lt"/>
              <a:buAutoNum type="arabicPeriod" startAt="7"/>
            </a:pPr>
            <a:endParaRPr lang="en-IN" sz="1600" dirty="0"/>
          </a:p>
          <a:p>
            <a:pPr marL="342900" indent="-342900">
              <a:buNone/>
            </a:pPr>
            <a:endParaRPr lang="en-IN" sz="1600" dirty="0"/>
          </a:p>
        </p:txBody>
      </p:sp>
      <p:sp>
        <p:nvSpPr>
          <p:cNvPr id="182276" name="AutoShape 4" descr="Image result for Euclidean distance formu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174535023"/>
      </p:ext>
    </p:extLst>
  </p:cSld>
  <p:clrMapOvr>
    <a:masterClrMapping/>
  </p:clrMapOvr>
  <p:transition spd="med">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descr="fig3.png">
            <a:extLst>
              <a:ext uri="{FF2B5EF4-FFF2-40B4-BE49-F238E27FC236}">
                <a16:creationId xmlns:a16="http://schemas.microsoft.com/office/drawing/2014/main" id="{975CC661-E421-47CF-8E5E-81C1497C93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17132"/>
            <a:ext cx="5867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a:extLst>
              <a:ext uri="{FF2B5EF4-FFF2-40B4-BE49-F238E27FC236}">
                <a16:creationId xmlns:a16="http://schemas.microsoft.com/office/drawing/2014/main" id="{F3E2F7E4-C239-491E-B12F-F579519A3947}"/>
              </a:ext>
            </a:extLst>
          </p:cNvPr>
          <p:cNvSpPr txBox="1">
            <a:spLocks noChangeArrowheads="1"/>
          </p:cNvSpPr>
          <p:nvPr/>
        </p:nvSpPr>
        <p:spPr>
          <a:xfrm>
            <a:off x="203196" y="1066800"/>
            <a:ext cx="8795664" cy="369332"/>
          </a:xfrm>
          <a:prstGeom prst="rect">
            <a:avLst/>
          </a:prstGeom>
          <a:noFill/>
        </p:spPr>
        <p:txBody>
          <a:bodyPr wrap="square">
            <a:sp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fontAlgn="auto">
              <a:spcAft>
                <a:spcPts val="0"/>
              </a:spcAft>
              <a:buFont typeface="Arial"/>
              <a:buNone/>
            </a:pPr>
            <a:r>
              <a:rPr lang="en-US" altLang="en-US" sz="1800" u="sng" dirty="0">
                <a:latin typeface="Arial" charset="0"/>
              </a:rPr>
              <a:t>Ensemble Methods </a:t>
            </a:r>
            <a:r>
              <a:rPr lang="en-US" altLang="en-US" sz="1800" dirty="0">
                <a:latin typeface="Arial" charset="0"/>
              </a:rPr>
              <a:t>– Boosting Method – </a:t>
            </a:r>
            <a:r>
              <a:rPr lang="en-US" altLang="en-US" sz="1800" b="1" dirty="0" err="1">
                <a:latin typeface="Arial" charset="0"/>
              </a:rPr>
              <a:t>AdaBoosting</a:t>
            </a:r>
            <a:r>
              <a:rPr lang="en-US" altLang="en-US" sz="1800" dirty="0">
                <a:latin typeface="Arial" charset="0"/>
              </a:rPr>
              <a:t> :</a:t>
            </a:r>
            <a:endParaRPr lang="en-US" sz="1800" dirty="0"/>
          </a:p>
        </p:txBody>
      </p:sp>
      <p:sp>
        <p:nvSpPr>
          <p:cNvPr id="4" name="TextBox 3">
            <a:extLst>
              <a:ext uri="{FF2B5EF4-FFF2-40B4-BE49-F238E27FC236}">
                <a16:creationId xmlns:a16="http://schemas.microsoft.com/office/drawing/2014/main" id="{F07CC8F1-DE6F-4360-944E-3173EFB7D489}"/>
              </a:ext>
            </a:extLst>
          </p:cNvPr>
          <p:cNvSpPr txBox="1"/>
          <p:nvPr/>
        </p:nvSpPr>
        <p:spPr>
          <a:xfrm>
            <a:off x="203196" y="1447800"/>
            <a:ext cx="7569204" cy="369332"/>
          </a:xfrm>
          <a:prstGeom prst="rect">
            <a:avLst/>
          </a:prstGeom>
          <a:noFill/>
        </p:spPr>
        <p:txBody>
          <a:bodyPr wrap="square" rtlCol="0">
            <a:spAutoFit/>
          </a:bodyPr>
          <a:lstStyle/>
          <a:p>
            <a:r>
              <a:rPr lang="en-US" dirty="0"/>
              <a:t>Adapting weights with focus on erroneously classified instances</a:t>
            </a:r>
          </a:p>
        </p:txBody>
      </p:sp>
      <p:sp>
        <p:nvSpPr>
          <p:cNvPr id="5" name="Right Brace 4">
            <a:extLst>
              <a:ext uri="{FF2B5EF4-FFF2-40B4-BE49-F238E27FC236}">
                <a16:creationId xmlns:a16="http://schemas.microsoft.com/office/drawing/2014/main" id="{74298012-0EA0-4A9D-B8D3-4B206E37EF0A}"/>
              </a:ext>
            </a:extLst>
          </p:cNvPr>
          <p:cNvSpPr/>
          <p:nvPr/>
        </p:nvSpPr>
        <p:spPr>
          <a:xfrm>
            <a:off x="6096000" y="1905000"/>
            <a:ext cx="152400" cy="3810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5E6E106E-9483-4B64-B9C2-206923368E36}"/>
              </a:ext>
            </a:extLst>
          </p:cNvPr>
          <p:cNvSpPr txBox="1"/>
          <p:nvPr/>
        </p:nvSpPr>
        <p:spPr>
          <a:xfrm>
            <a:off x="6313716" y="1828800"/>
            <a:ext cx="2667000" cy="461665"/>
          </a:xfrm>
          <a:prstGeom prst="rect">
            <a:avLst/>
          </a:prstGeom>
          <a:noFill/>
        </p:spPr>
        <p:txBody>
          <a:bodyPr wrap="square" rtlCol="0">
            <a:spAutoFit/>
          </a:bodyPr>
          <a:lstStyle/>
          <a:p>
            <a:r>
              <a:rPr lang="en-US" sz="1200" dirty="0"/>
              <a:t>Initialize weights, equal weights to all instances</a:t>
            </a:r>
          </a:p>
        </p:txBody>
      </p:sp>
      <p:sp>
        <p:nvSpPr>
          <p:cNvPr id="7" name="Right Brace 6">
            <a:extLst>
              <a:ext uri="{FF2B5EF4-FFF2-40B4-BE49-F238E27FC236}">
                <a16:creationId xmlns:a16="http://schemas.microsoft.com/office/drawing/2014/main" id="{21E20D9B-3D2D-40EE-A0FD-8075F8BD15F1}"/>
              </a:ext>
            </a:extLst>
          </p:cNvPr>
          <p:cNvSpPr/>
          <p:nvPr/>
        </p:nvSpPr>
        <p:spPr>
          <a:xfrm>
            <a:off x="5943600" y="2362200"/>
            <a:ext cx="370116" cy="13716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A4B598CC-573B-40A2-A479-84C1F9624745}"/>
              </a:ext>
            </a:extLst>
          </p:cNvPr>
          <p:cNvSpPr txBox="1"/>
          <p:nvPr/>
        </p:nvSpPr>
        <p:spPr>
          <a:xfrm>
            <a:off x="6313716" y="2362200"/>
            <a:ext cx="2830284" cy="4154984"/>
          </a:xfrm>
          <a:prstGeom prst="rect">
            <a:avLst/>
          </a:prstGeom>
          <a:noFill/>
        </p:spPr>
        <p:txBody>
          <a:bodyPr wrap="square" rtlCol="0">
            <a:spAutoFit/>
          </a:bodyPr>
          <a:lstStyle/>
          <a:p>
            <a:r>
              <a:rPr lang="en-US" sz="1200" dirty="0"/>
              <a:t>Generate first classifier with equal focus on all instances</a:t>
            </a:r>
          </a:p>
          <a:p>
            <a:endParaRPr lang="en-US" sz="1200" dirty="0"/>
          </a:p>
          <a:p>
            <a:r>
              <a:rPr lang="en-US" sz="1200" dirty="0"/>
              <a:t>Total up weights of all error instances, express it as a ratio to total weights</a:t>
            </a:r>
          </a:p>
          <a:p>
            <a:endParaRPr lang="en-US" sz="1200" dirty="0"/>
          </a:p>
          <a:p>
            <a:r>
              <a:rPr lang="en-US" sz="1200" dirty="0"/>
              <a:t>If error ratio is &gt; 50%</a:t>
            </a:r>
          </a:p>
          <a:p>
            <a:endParaRPr lang="en-US" sz="1200" dirty="0"/>
          </a:p>
          <a:p>
            <a:r>
              <a:rPr lang="en-US" sz="1200" dirty="0"/>
              <a:t>Calculate predictor weights (i.e. weight of the classifier)</a:t>
            </a:r>
          </a:p>
          <a:p>
            <a:endParaRPr lang="en-US" sz="1200" dirty="0"/>
          </a:p>
          <a:p>
            <a:r>
              <a:rPr lang="en-US" sz="1200" dirty="0"/>
              <a:t>Assign new weights to instances misclassified, else keep the weights same</a:t>
            </a:r>
          </a:p>
          <a:p>
            <a:endParaRPr lang="en-US" sz="1200" dirty="0"/>
          </a:p>
          <a:p>
            <a:r>
              <a:rPr lang="en-US" sz="1200" dirty="0"/>
              <a:t>Renormalize the weights across all the instances and fit next classifier</a:t>
            </a:r>
          </a:p>
          <a:p>
            <a:endParaRPr lang="en-US" sz="1200" dirty="0"/>
          </a:p>
          <a:p>
            <a:r>
              <a:rPr lang="en-US" sz="1200" dirty="0"/>
              <a:t>For a test instance use weighted voting to identify the class</a:t>
            </a:r>
          </a:p>
          <a:p>
            <a:endParaRPr lang="en-US" sz="1200" dirty="0"/>
          </a:p>
          <a:p>
            <a:endParaRPr lang="en-US" sz="1200" dirty="0"/>
          </a:p>
        </p:txBody>
      </p:sp>
      <p:sp>
        <p:nvSpPr>
          <p:cNvPr id="9" name="Right Brace 8">
            <a:extLst>
              <a:ext uri="{FF2B5EF4-FFF2-40B4-BE49-F238E27FC236}">
                <a16:creationId xmlns:a16="http://schemas.microsoft.com/office/drawing/2014/main" id="{E14E1999-86CC-479D-B5DB-13322FAF50CD}"/>
              </a:ext>
            </a:extLst>
          </p:cNvPr>
          <p:cNvSpPr/>
          <p:nvPr/>
        </p:nvSpPr>
        <p:spPr>
          <a:xfrm>
            <a:off x="5954484" y="3886200"/>
            <a:ext cx="370116" cy="15240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Right Brace 9">
            <a:extLst>
              <a:ext uri="{FF2B5EF4-FFF2-40B4-BE49-F238E27FC236}">
                <a16:creationId xmlns:a16="http://schemas.microsoft.com/office/drawing/2014/main" id="{CB299268-8DBF-474E-9968-34CBD3B6DE70}"/>
              </a:ext>
            </a:extLst>
          </p:cNvPr>
          <p:cNvSpPr/>
          <p:nvPr/>
        </p:nvSpPr>
        <p:spPr>
          <a:xfrm>
            <a:off x="6019800" y="5638800"/>
            <a:ext cx="152400" cy="3810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81062915"/>
      </p:ext>
    </p:extLst>
  </p:cSld>
  <p:clrMapOvr>
    <a:masterClrMapping/>
  </p:clrMapOvr>
  <p:transition spd="med">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3490186"/>
          </a:xfrm>
        </p:spPr>
        <p:txBody>
          <a:bodyPr>
            <a:spAutoFit/>
          </a:bodyPr>
          <a:lstStyle/>
          <a:p>
            <a:pPr marL="0" indent="0" fontAlgn="auto">
              <a:spcAft>
                <a:spcPts val="0"/>
              </a:spcAft>
              <a:buNone/>
            </a:pPr>
            <a:r>
              <a:rPr lang="en-US" altLang="en-US" sz="1800" u="sng" dirty="0"/>
              <a:t>Ensemble Learning </a:t>
            </a:r>
            <a:r>
              <a:rPr lang="en-US" altLang="en-US" sz="1800" dirty="0"/>
              <a:t>– </a:t>
            </a:r>
            <a:r>
              <a:rPr lang="en-US" altLang="en-US" sz="1800" b="1" dirty="0" err="1"/>
              <a:t>AdaBoosting</a:t>
            </a:r>
            <a:r>
              <a:rPr lang="en-US" altLang="en-US" sz="1800" dirty="0"/>
              <a:t>:</a:t>
            </a:r>
          </a:p>
          <a:p>
            <a:pPr marL="0" indent="0">
              <a:buNone/>
            </a:pPr>
            <a:endParaRPr lang="en-IN" sz="1400" dirty="0"/>
          </a:p>
          <a:p>
            <a:pPr marL="0" indent="0">
              <a:buNone/>
            </a:pPr>
            <a:r>
              <a:rPr lang="en-US" sz="1800" dirty="0"/>
              <a:t>Lab- 7  Improve defaulter prediction of the decision tree using </a:t>
            </a:r>
            <a:r>
              <a:rPr lang="en-US" sz="1800" dirty="0" err="1"/>
              <a:t>Adaboosting</a:t>
            </a:r>
            <a:endParaRPr lang="en-US" sz="1800" dirty="0"/>
          </a:p>
          <a:p>
            <a:pPr marL="0" indent="0">
              <a:buNone/>
            </a:pPr>
            <a:endParaRPr lang="en-US" sz="1800" dirty="0"/>
          </a:p>
          <a:p>
            <a:pPr marL="0" indent="0">
              <a:buNone/>
            </a:pPr>
            <a:r>
              <a:rPr lang="en-US" sz="1800" dirty="0"/>
              <a:t>Description – Sample data is available at local file system as credit.csv</a:t>
            </a:r>
          </a:p>
          <a:p>
            <a:pPr marL="0" indent="0">
              <a:buNone/>
            </a:pPr>
            <a:endParaRPr lang="en-US" sz="1800" dirty="0"/>
          </a:p>
          <a:p>
            <a:pPr marL="0" indent="0">
              <a:buNone/>
            </a:pPr>
            <a:r>
              <a:rPr lang="en-US" sz="1800" dirty="0"/>
              <a:t>The dataset has 16 attributes described at  </a:t>
            </a:r>
            <a:r>
              <a:rPr lang="en-US" sz="1800" dirty="0">
                <a:hlinkClick r:id="rId3"/>
              </a:rPr>
              <a:t>https://archive.ics.uci.edu/ml/datasets/statlog+(german+credit+data)</a:t>
            </a:r>
            <a:endParaRPr lang="en-US" sz="1800" dirty="0"/>
          </a:p>
          <a:p>
            <a:pPr marL="0" indent="0">
              <a:buNone/>
            </a:pPr>
            <a:r>
              <a:rPr lang="en-US" sz="1800" dirty="0"/>
              <a:t> or in the </a:t>
            </a:r>
            <a:r>
              <a:rPr lang="en-US" sz="1800" u="sng" dirty="0"/>
              <a:t>notes page </a:t>
            </a:r>
            <a:r>
              <a:rPr lang="en-US" sz="1800" dirty="0"/>
              <a:t>of this slide </a:t>
            </a:r>
          </a:p>
          <a:p>
            <a:pPr marL="0" indent="0">
              <a:buNone/>
            </a:pPr>
            <a:endParaRPr lang="en-US" sz="1600" dirty="0"/>
          </a:p>
          <a:p>
            <a:pPr marL="0" indent="0">
              <a:buNone/>
            </a:pPr>
            <a:endParaRPr lang="en-US" sz="1600" dirty="0"/>
          </a:p>
        </p:txBody>
      </p:sp>
      <p:sp>
        <p:nvSpPr>
          <p:cNvPr id="3" name="TextBox 2">
            <a:extLst>
              <a:ext uri="{FF2B5EF4-FFF2-40B4-BE49-F238E27FC236}">
                <a16:creationId xmlns:a16="http://schemas.microsoft.com/office/drawing/2014/main" id="{F00F9BD4-1AD8-49D5-81AC-5AD44146A39D}"/>
              </a:ext>
            </a:extLst>
          </p:cNvPr>
          <p:cNvSpPr txBox="1"/>
          <p:nvPr/>
        </p:nvSpPr>
        <p:spPr>
          <a:xfrm>
            <a:off x="4495800" y="6019800"/>
            <a:ext cx="4343400" cy="369332"/>
          </a:xfrm>
          <a:prstGeom prst="rect">
            <a:avLst/>
          </a:prstGeom>
          <a:noFill/>
        </p:spPr>
        <p:txBody>
          <a:bodyPr wrap="square" rtlCol="0">
            <a:spAutoFit/>
          </a:bodyPr>
          <a:lstStyle/>
          <a:p>
            <a:r>
              <a:rPr lang="en-US" sz="1600" b="1" dirty="0">
                <a:solidFill>
                  <a:srgbClr val="000000"/>
                </a:solidFill>
              </a:rPr>
              <a:t>Sol:</a:t>
            </a:r>
            <a:r>
              <a:rPr lang="en-US" dirty="0">
                <a:solidFill>
                  <a:srgbClr val="000000"/>
                </a:solidFill>
              </a:rPr>
              <a:t> </a:t>
            </a:r>
            <a:r>
              <a:rPr lang="en-US" dirty="0" err="1">
                <a:solidFill>
                  <a:srgbClr val="000000"/>
                </a:solidFill>
              </a:rPr>
              <a:t>Adaboost+</a:t>
            </a:r>
            <a:r>
              <a:rPr lang="en-US" sz="1600" dirty="0" err="1">
                <a:solidFill>
                  <a:srgbClr val="000000"/>
                </a:solidFill>
              </a:rPr>
              <a:t>Credit+Decision+Tree.ipynb</a:t>
            </a:r>
            <a:endParaRPr lang="en-US" sz="1600" dirty="0">
              <a:solidFill>
                <a:srgbClr val="000000"/>
              </a:solidFill>
            </a:endParaRPr>
          </a:p>
        </p:txBody>
      </p:sp>
    </p:spTree>
    <p:extLst>
      <p:ext uri="{BB962C8B-B14F-4D97-AF65-F5344CB8AC3E}">
        <p14:creationId xmlns:p14="http://schemas.microsoft.com/office/powerpoint/2010/main" val="3670685689"/>
      </p:ext>
    </p:extLst>
  </p:cSld>
  <p:clrMapOvr>
    <a:masterClrMapping/>
  </p:clrMapOvr>
  <p:transition spd="med">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382F7173-A4ED-43AB-9B31-55597F2A7B71}"/>
              </a:ext>
            </a:extLst>
          </p:cNvPr>
          <p:cNvSpPr txBox="1">
            <a:spLocks noChangeArrowheads="1"/>
          </p:cNvSpPr>
          <p:nvPr/>
        </p:nvSpPr>
        <p:spPr>
          <a:xfrm>
            <a:off x="365234" y="1066800"/>
            <a:ext cx="8229600" cy="4271939"/>
          </a:xfrm>
          <a:prstGeom prst="rect">
            <a:avLst/>
          </a:prstGeom>
          <a:noFill/>
        </p:spPr>
        <p:txBody>
          <a:bodyPr>
            <a:sp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None/>
            </a:pPr>
            <a:r>
              <a:rPr lang="en-US" altLang="en-US" sz="1800" u="sng" dirty="0"/>
              <a:t>Decision Trees </a:t>
            </a:r>
            <a:r>
              <a:rPr lang="en-US" altLang="en-US" sz="1800" dirty="0"/>
              <a:t>-</a:t>
            </a:r>
          </a:p>
          <a:p>
            <a:pPr marL="0" indent="0" fontAlgn="auto">
              <a:spcAft>
                <a:spcPts val="0"/>
              </a:spcAft>
              <a:buNone/>
            </a:pPr>
            <a:endParaRPr lang="en-US" sz="1400" dirty="0"/>
          </a:p>
          <a:p>
            <a:pPr marL="342900" indent="-342900" fontAlgn="auto">
              <a:spcAft>
                <a:spcPts val="0"/>
              </a:spcAft>
              <a:buFont typeface="+mj-lt"/>
              <a:buAutoNum type="arabicPeriod" startAt="4"/>
            </a:pPr>
            <a:r>
              <a:rPr lang="en-IN" sz="1600" dirty="0"/>
              <a:t>For classification problem, the posterior probability of all the classes is reflected in the leaf node and the Leaf Node belongs to the majority class.</a:t>
            </a:r>
          </a:p>
          <a:p>
            <a:pPr marL="342900" indent="-342900" fontAlgn="auto">
              <a:spcAft>
                <a:spcPts val="0"/>
              </a:spcAft>
              <a:buFont typeface="+mj-lt"/>
              <a:buAutoNum type="arabicPeriod" startAt="4"/>
            </a:pPr>
            <a:endParaRPr lang="en-IN" sz="1600" dirty="0"/>
          </a:p>
          <a:p>
            <a:pPr marL="342900" indent="-342900" fontAlgn="auto">
              <a:spcAft>
                <a:spcPts val="0"/>
              </a:spcAft>
              <a:buFont typeface="+mj-lt"/>
              <a:buAutoNum type="arabicPeriod" startAt="4"/>
            </a:pPr>
            <a:r>
              <a:rPr lang="en-IN" sz="1600" dirty="0"/>
              <a:t>After executing all the functions from Root Node to Leaf Node, the class	of a data point is decided by the leaf node to which it reaches</a:t>
            </a:r>
          </a:p>
          <a:p>
            <a:pPr marL="342900" indent="-342900" fontAlgn="auto">
              <a:spcAft>
                <a:spcPts val="0"/>
              </a:spcAft>
              <a:buFont typeface="+mj-lt"/>
              <a:buAutoNum type="arabicPeriod" startAt="4"/>
            </a:pPr>
            <a:endParaRPr lang="en-IN" sz="1600" dirty="0"/>
          </a:p>
          <a:p>
            <a:pPr marL="342900" indent="-342900" fontAlgn="auto">
              <a:spcAft>
                <a:spcPts val="0"/>
              </a:spcAft>
              <a:buFont typeface="+mj-lt"/>
              <a:buAutoNum type="arabicPeriod" startAt="4"/>
            </a:pPr>
            <a:r>
              <a:rPr lang="en-IN" sz="1600" dirty="0"/>
              <a:t>For regression, the average/ median  value of the target attribute is assigned to the query variable</a:t>
            </a:r>
          </a:p>
          <a:p>
            <a:pPr marL="342900" indent="-342900" fontAlgn="auto">
              <a:spcAft>
                <a:spcPts val="0"/>
              </a:spcAft>
              <a:buFont typeface="+mj-lt"/>
              <a:buAutoNum type="arabicPeriod" startAt="4"/>
            </a:pPr>
            <a:endParaRPr lang="en-IN" sz="1600" dirty="0"/>
          </a:p>
          <a:p>
            <a:pPr marL="342900" indent="-342900" fontAlgn="auto">
              <a:spcAft>
                <a:spcPts val="0"/>
              </a:spcAft>
              <a:buFont typeface="+mj-lt"/>
              <a:buAutoNum type="arabicPeriod" startAt="4"/>
            </a:pPr>
            <a:r>
              <a:rPr lang="en-IN" sz="1600" dirty="0"/>
              <a:t>Tree creation splits data into subsets and subsets into further smaller subsets. The algorithm  stops splitting data when data within the subsets are sufficiently homogenous or some other stopping criterion is met</a:t>
            </a:r>
            <a:endParaRPr lang="en-US" sz="1600" dirty="0"/>
          </a:p>
          <a:p>
            <a:pPr marL="342900" indent="-342900" fontAlgn="auto">
              <a:spcAft>
                <a:spcPts val="0"/>
              </a:spcAft>
              <a:buFont typeface="+mj-lt"/>
              <a:buAutoNum type="arabicPeriod" startAt="4"/>
            </a:pPr>
            <a:endParaRPr lang="en-IN" sz="1600" dirty="0"/>
          </a:p>
        </p:txBody>
      </p:sp>
    </p:spTree>
    <p:extLst>
      <p:ext uri="{BB962C8B-B14F-4D97-AF65-F5344CB8AC3E}">
        <p14:creationId xmlns:p14="http://schemas.microsoft.com/office/powerpoint/2010/main" val="2404114886"/>
      </p:ext>
    </p:extLst>
  </p:cSld>
  <p:clrMapOvr>
    <a:masterClrMapping/>
  </p:clrMapOvr>
  <p:transition spd="med">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203196" y="1066800"/>
            <a:ext cx="8795664" cy="2634567"/>
          </a:xfrm>
        </p:spPr>
        <p:txBody>
          <a:bodyPr wrap="square">
            <a:spAutoFit/>
          </a:bodyPr>
          <a:lstStyle/>
          <a:p>
            <a:pPr marL="342900" indent="-342900">
              <a:buNone/>
            </a:pPr>
            <a:r>
              <a:rPr lang="en-US" altLang="en-US" sz="1800" u="sng" dirty="0">
                <a:latin typeface="Arial" charset="0"/>
              </a:rPr>
              <a:t>Ensemble Methods </a:t>
            </a:r>
            <a:r>
              <a:rPr lang="en-US" altLang="en-US" sz="1800" dirty="0">
                <a:latin typeface="Arial" charset="0"/>
              </a:rPr>
              <a:t>– Averaging Method – </a:t>
            </a:r>
            <a:r>
              <a:rPr lang="en-US" altLang="en-US" sz="1800" b="1" dirty="0">
                <a:latin typeface="Arial" charset="0"/>
              </a:rPr>
              <a:t>Gradient Descent Boosting</a:t>
            </a:r>
            <a:r>
              <a:rPr lang="en-US" altLang="en-US" sz="1800" dirty="0">
                <a:latin typeface="Arial" charset="0"/>
              </a:rPr>
              <a:t> :</a:t>
            </a:r>
            <a:endParaRPr lang="en-IN" sz="1800" dirty="0"/>
          </a:p>
          <a:p>
            <a:pPr marL="342900" indent="-342900">
              <a:buNone/>
            </a:pPr>
            <a:endParaRPr lang="en-IN" sz="1600" b="1" dirty="0"/>
          </a:p>
          <a:p>
            <a:pPr marL="342900" indent="-342900">
              <a:buFont typeface="+mj-lt"/>
              <a:buAutoNum type="arabicPeriod"/>
            </a:pPr>
            <a:r>
              <a:rPr lang="en-IN" sz="1600" dirty="0"/>
              <a:t>Each learner is fit on a modified version of original data (original data is replaced with </a:t>
            </a:r>
            <a:r>
              <a:rPr lang="en-IN" sz="1600" u="sng" dirty="0"/>
              <a:t>the x values and </a:t>
            </a:r>
            <a:r>
              <a:rPr lang="en-IN" sz="1600" b="1" u="sng" dirty="0"/>
              <a:t>residuals</a:t>
            </a:r>
            <a:r>
              <a:rPr lang="en-IN" sz="1600" u="sng" dirty="0"/>
              <a:t> from previous learner</a:t>
            </a:r>
          </a:p>
          <a:p>
            <a:pPr marL="342900" indent="-342900">
              <a:buFont typeface="+mj-lt"/>
              <a:buAutoNum type="arabicPeriod"/>
            </a:pPr>
            <a:endParaRPr lang="en-IN" sz="1600" dirty="0"/>
          </a:p>
          <a:p>
            <a:pPr marL="342900" indent="-342900">
              <a:buFont typeface="+mj-lt"/>
              <a:buAutoNum type="arabicPeriod"/>
            </a:pPr>
            <a:r>
              <a:rPr lang="en-IN" sz="1600" dirty="0"/>
              <a:t>By fitting new models to the residuals, the overall learner gradually improves in areas where residuals are initially high</a:t>
            </a:r>
          </a:p>
          <a:p>
            <a:pPr marL="342900" indent="-342900">
              <a:buFont typeface="+mj-lt"/>
              <a:buAutoNum type="arabicPeriod"/>
            </a:pPr>
            <a:endParaRPr lang="en-IN" sz="1600" dirty="0"/>
          </a:p>
          <a:p>
            <a:pPr marL="342900" indent="-342900">
              <a:buNone/>
            </a:pPr>
            <a:endParaRPr lang="en-IN" sz="1600" dirty="0"/>
          </a:p>
        </p:txBody>
      </p:sp>
      <p:sp>
        <p:nvSpPr>
          <p:cNvPr id="182276" name="AutoShape 4" descr="Image result for Euclidean distance formu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568817334"/>
      </p:ext>
    </p:extLst>
  </p:cSld>
  <p:clrMapOvr>
    <a:masterClrMapping/>
  </p:clrMapOvr>
  <p:transition spd="med">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mage result for gradient boosting with residuals">
            <a:extLst>
              <a:ext uri="{FF2B5EF4-FFF2-40B4-BE49-F238E27FC236}">
                <a16:creationId xmlns:a16="http://schemas.microsoft.com/office/drawing/2014/main" id="{4513D84E-3160-4D48-8159-782E8D98DF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1475713"/>
            <a:ext cx="5410199" cy="492043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5AD1090-BCED-49CD-A254-7811AE9B4333}"/>
              </a:ext>
            </a:extLst>
          </p:cNvPr>
          <p:cNvSpPr txBox="1"/>
          <p:nvPr/>
        </p:nvSpPr>
        <p:spPr>
          <a:xfrm>
            <a:off x="228600" y="1636693"/>
            <a:ext cx="2946396" cy="954107"/>
          </a:xfrm>
          <a:prstGeom prst="rect">
            <a:avLst/>
          </a:prstGeom>
          <a:noFill/>
        </p:spPr>
        <p:txBody>
          <a:bodyPr wrap="square" rtlCol="0">
            <a:spAutoFit/>
          </a:bodyPr>
          <a:lstStyle/>
          <a:p>
            <a:r>
              <a:rPr lang="en-US" sz="1400" dirty="0"/>
              <a:t>First learner results in residuals (dots that fall above and below the surface. The result (red) is same as first classifier</a:t>
            </a:r>
          </a:p>
        </p:txBody>
      </p:sp>
      <p:sp>
        <p:nvSpPr>
          <p:cNvPr id="4" name="TextBox 3">
            <a:extLst>
              <a:ext uri="{FF2B5EF4-FFF2-40B4-BE49-F238E27FC236}">
                <a16:creationId xmlns:a16="http://schemas.microsoft.com/office/drawing/2014/main" id="{F985AE54-9A73-47AC-A713-82BE6C43C2C7}"/>
              </a:ext>
            </a:extLst>
          </p:cNvPr>
          <p:cNvSpPr txBox="1"/>
          <p:nvPr/>
        </p:nvSpPr>
        <p:spPr>
          <a:xfrm>
            <a:off x="228599" y="2743200"/>
            <a:ext cx="2873821" cy="1815882"/>
          </a:xfrm>
          <a:prstGeom prst="rect">
            <a:avLst/>
          </a:prstGeom>
          <a:noFill/>
        </p:spPr>
        <p:txBody>
          <a:bodyPr wrap="square" rtlCol="0">
            <a:spAutoFit/>
          </a:bodyPr>
          <a:lstStyle/>
          <a:p>
            <a:r>
              <a:rPr lang="en-US" sz="1400" dirty="0"/>
              <a:t>Next classifier focuses on the residuals of the first classifier to reclassify them as correctly as possible</a:t>
            </a:r>
          </a:p>
          <a:p>
            <a:endParaRPr lang="en-US" sz="1400" dirty="0"/>
          </a:p>
          <a:p>
            <a:r>
              <a:rPr lang="en-US" sz="1400" dirty="0"/>
              <a:t>The combined effect of this surface and previous classifier surface is shown in red</a:t>
            </a:r>
          </a:p>
        </p:txBody>
      </p:sp>
      <p:cxnSp>
        <p:nvCxnSpPr>
          <p:cNvPr id="5" name="Straight Arrow Connector 4">
            <a:extLst>
              <a:ext uri="{FF2B5EF4-FFF2-40B4-BE49-F238E27FC236}">
                <a16:creationId xmlns:a16="http://schemas.microsoft.com/office/drawing/2014/main" id="{2C6BBA89-6A26-406A-BF75-CD3A60583A61}"/>
              </a:ext>
            </a:extLst>
          </p:cNvPr>
          <p:cNvCxnSpPr>
            <a:cxnSpLocks/>
          </p:cNvCxnSpPr>
          <p:nvPr/>
        </p:nvCxnSpPr>
        <p:spPr>
          <a:xfrm>
            <a:off x="5638800" y="1905000"/>
            <a:ext cx="1371600" cy="15239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BA849300-47CC-4D19-BAA7-4B1C73C92F00}"/>
              </a:ext>
            </a:extLst>
          </p:cNvPr>
          <p:cNvCxnSpPr>
            <a:cxnSpLocks/>
          </p:cNvCxnSpPr>
          <p:nvPr/>
        </p:nvCxnSpPr>
        <p:spPr>
          <a:xfrm flipV="1">
            <a:off x="5562600" y="3810000"/>
            <a:ext cx="1219200"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A2D52EEF-AF29-4173-B3CE-070B67957B44}"/>
              </a:ext>
            </a:extLst>
          </p:cNvPr>
          <p:cNvSpPr txBox="1"/>
          <p:nvPr/>
        </p:nvSpPr>
        <p:spPr>
          <a:xfrm>
            <a:off x="228600" y="4648200"/>
            <a:ext cx="2895600" cy="1384995"/>
          </a:xfrm>
          <a:prstGeom prst="rect">
            <a:avLst/>
          </a:prstGeom>
          <a:noFill/>
        </p:spPr>
        <p:txBody>
          <a:bodyPr wrap="square" rtlCol="0">
            <a:spAutoFit/>
          </a:bodyPr>
          <a:lstStyle/>
          <a:p>
            <a:r>
              <a:rPr lang="en-US" sz="1400" dirty="0"/>
              <a:t>The third learner focusses on the residuals of the previous classifier </a:t>
            </a:r>
          </a:p>
          <a:p>
            <a:endParaRPr lang="en-US" sz="1400" dirty="0"/>
          </a:p>
          <a:p>
            <a:r>
              <a:rPr lang="en-US" sz="1400" dirty="0"/>
              <a:t>The combine result of the new surface with the previous surface is shown in red</a:t>
            </a:r>
          </a:p>
        </p:txBody>
      </p:sp>
      <p:sp>
        <p:nvSpPr>
          <p:cNvPr id="8" name="Left Brace 7">
            <a:extLst>
              <a:ext uri="{FF2B5EF4-FFF2-40B4-BE49-F238E27FC236}">
                <a16:creationId xmlns:a16="http://schemas.microsoft.com/office/drawing/2014/main" id="{28ECEDEA-031B-4432-81CA-210C145238DF}"/>
              </a:ext>
            </a:extLst>
          </p:cNvPr>
          <p:cNvSpPr/>
          <p:nvPr/>
        </p:nvSpPr>
        <p:spPr>
          <a:xfrm>
            <a:off x="3124200" y="3200400"/>
            <a:ext cx="304800" cy="13716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Left Brace 10">
            <a:extLst>
              <a:ext uri="{FF2B5EF4-FFF2-40B4-BE49-F238E27FC236}">
                <a16:creationId xmlns:a16="http://schemas.microsoft.com/office/drawing/2014/main" id="{6473FE4B-9BE2-49F8-B9DA-6564E11AE873}"/>
              </a:ext>
            </a:extLst>
          </p:cNvPr>
          <p:cNvSpPr/>
          <p:nvPr/>
        </p:nvSpPr>
        <p:spPr>
          <a:xfrm>
            <a:off x="3174996" y="4724400"/>
            <a:ext cx="330204" cy="138451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Left Brace 11">
            <a:extLst>
              <a:ext uri="{FF2B5EF4-FFF2-40B4-BE49-F238E27FC236}">
                <a16:creationId xmlns:a16="http://schemas.microsoft.com/office/drawing/2014/main" id="{5AC7C820-66FA-4E5F-AB72-3F1FEE62A7B0}"/>
              </a:ext>
            </a:extLst>
          </p:cNvPr>
          <p:cNvSpPr/>
          <p:nvPr/>
        </p:nvSpPr>
        <p:spPr>
          <a:xfrm>
            <a:off x="3109682" y="1600200"/>
            <a:ext cx="446314" cy="1343687"/>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112A94DC-B79C-456E-8D82-1DD394009315}"/>
              </a:ext>
            </a:extLst>
          </p:cNvPr>
          <p:cNvCxnSpPr/>
          <p:nvPr/>
        </p:nvCxnSpPr>
        <p:spPr>
          <a:xfrm flipV="1">
            <a:off x="5638800" y="5562600"/>
            <a:ext cx="990600" cy="152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CA54991-AE93-4918-BA79-6FE78B4ADD1A}"/>
              </a:ext>
            </a:extLst>
          </p:cNvPr>
          <p:cNvCxnSpPr/>
          <p:nvPr/>
        </p:nvCxnSpPr>
        <p:spPr>
          <a:xfrm>
            <a:off x="7391400" y="3810000"/>
            <a:ext cx="0" cy="14988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Rectangle 3">
            <a:extLst>
              <a:ext uri="{FF2B5EF4-FFF2-40B4-BE49-F238E27FC236}">
                <a16:creationId xmlns:a16="http://schemas.microsoft.com/office/drawing/2014/main" id="{58D33FFE-B40A-4994-9E17-F42FEC35B52B}"/>
              </a:ext>
            </a:extLst>
          </p:cNvPr>
          <p:cNvSpPr txBox="1">
            <a:spLocks noChangeArrowheads="1"/>
          </p:cNvSpPr>
          <p:nvPr/>
        </p:nvSpPr>
        <p:spPr>
          <a:xfrm>
            <a:off x="203196" y="1011603"/>
            <a:ext cx="8795664" cy="664797"/>
          </a:xfrm>
          <a:prstGeom prst="rect">
            <a:avLst/>
          </a:prstGeom>
          <a:noFill/>
        </p:spPr>
        <p:txBody>
          <a:bodyPr wrap="square">
            <a:sp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fontAlgn="auto">
              <a:spcAft>
                <a:spcPts val="0"/>
              </a:spcAft>
              <a:buFont typeface="Arial"/>
              <a:buNone/>
            </a:pPr>
            <a:r>
              <a:rPr lang="en-US" altLang="en-US" sz="1800" u="sng" dirty="0">
                <a:latin typeface="Arial" charset="0"/>
              </a:rPr>
              <a:t>Ensemble Methods </a:t>
            </a:r>
            <a:r>
              <a:rPr lang="en-US" altLang="en-US" sz="1800" dirty="0">
                <a:latin typeface="Arial" charset="0"/>
              </a:rPr>
              <a:t>– Averaging Method – </a:t>
            </a:r>
            <a:r>
              <a:rPr lang="en-US" altLang="en-US" sz="1800" b="1" dirty="0">
                <a:latin typeface="Arial" charset="0"/>
              </a:rPr>
              <a:t>Gradient Descent Boosting</a:t>
            </a:r>
            <a:r>
              <a:rPr lang="en-US" altLang="en-US" sz="1800" dirty="0">
                <a:latin typeface="Arial" charset="0"/>
              </a:rPr>
              <a:t> :</a:t>
            </a:r>
            <a:endParaRPr lang="en-US" sz="1600" dirty="0"/>
          </a:p>
          <a:p>
            <a:pPr marL="342900" indent="-342900" fontAlgn="auto">
              <a:spcAft>
                <a:spcPts val="0"/>
              </a:spcAft>
              <a:buFont typeface="Arial"/>
              <a:buNone/>
            </a:pPr>
            <a:endParaRPr lang="en-US" sz="1600" dirty="0"/>
          </a:p>
        </p:txBody>
      </p:sp>
    </p:spTree>
    <p:extLst>
      <p:ext uri="{BB962C8B-B14F-4D97-AF65-F5344CB8AC3E}">
        <p14:creationId xmlns:p14="http://schemas.microsoft.com/office/powerpoint/2010/main" val="2378905571"/>
      </p:ext>
    </p:extLst>
  </p:cSld>
  <p:clrMapOvr>
    <a:masterClrMapping/>
  </p:clrMapOvr>
  <p:transition spd="med">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3767185"/>
          </a:xfrm>
        </p:spPr>
        <p:txBody>
          <a:bodyPr>
            <a:spAutoFit/>
          </a:bodyPr>
          <a:lstStyle/>
          <a:p>
            <a:pPr marL="0" indent="0" fontAlgn="auto">
              <a:spcAft>
                <a:spcPts val="0"/>
              </a:spcAft>
              <a:buNone/>
            </a:pPr>
            <a:r>
              <a:rPr lang="en-US" altLang="en-US" sz="1800" u="sng" dirty="0"/>
              <a:t>Ensemble Learning </a:t>
            </a:r>
            <a:r>
              <a:rPr lang="en-US" altLang="en-US" sz="1800" dirty="0"/>
              <a:t>– </a:t>
            </a:r>
            <a:r>
              <a:rPr lang="en-US" altLang="en-US" sz="1800" b="1" dirty="0"/>
              <a:t>Gradient Boosting</a:t>
            </a:r>
            <a:r>
              <a:rPr lang="en-US" altLang="en-US" sz="1800" dirty="0"/>
              <a:t>:</a:t>
            </a:r>
          </a:p>
          <a:p>
            <a:pPr marL="0" indent="0">
              <a:buNone/>
            </a:pPr>
            <a:endParaRPr lang="en-IN" sz="1400" dirty="0"/>
          </a:p>
          <a:p>
            <a:pPr marL="0" indent="0">
              <a:buNone/>
            </a:pPr>
            <a:r>
              <a:rPr lang="en-US" sz="1800" dirty="0"/>
              <a:t>Lab- 8  Improve defaulter prediction of the decision tree using Gradient boosting</a:t>
            </a:r>
          </a:p>
          <a:p>
            <a:pPr marL="0" indent="0">
              <a:buNone/>
            </a:pPr>
            <a:endParaRPr lang="en-US" sz="1800" dirty="0"/>
          </a:p>
          <a:p>
            <a:pPr marL="0" indent="0">
              <a:buNone/>
            </a:pPr>
            <a:r>
              <a:rPr lang="en-US" sz="1800" dirty="0"/>
              <a:t>Description – Sample data is available at local file system as credit.csv</a:t>
            </a:r>
          </a:p>
          <a:p>
            <a:pPr marL="0" indent="0">
              <a:buNone/>
            </a:pPr>
            <a:endParaRPr lang="en-US" sz="1800" dirty="0"/>
          </a:p>
          <a:p>
            <a:pPr marL="0" indent="0">
              <a:buNone/>
            </a:pPr>
            <a:r>
              <a:rPr lang="en-US" sz="1800" dirty="0"/>
              <a:t>The dataset has 16 attributes described at  </a:t>
            </a:r>
            <a:r>
              <a:rPr lang="en-US" sz="1800" dirty="0">
                <a:hlinkClick r:id="rId3"/>
              </a:rPr>
              <a:t>https://archive.ics.uci.edu/ml/datasets/statlog+(german+credit+data)</a:t>
            </a:r>
            <a:endParaRPr lang="en-US" sz="1800" dirty="0"/>
          </a:p>
          <a:p>
            <a:pPr marL="0" indent="0">
              <a:buNone/>
            </a:pPr>
            <a:r>
              <a:rPr lang="en-US" sz="1800" dirty="0"/>
              <a:t> or in the </a:t>
            </a:r>
            <a:r>
              <a:rPr lang="en-US" sz="1800" u="sng" dirty="0"/>
              <a:t>notes page </a:t>
            </a:r>
            <a:r>
              <a:rPr lang="en-US" sz="1800" dirty="0"/>
              <a:t>of this slide </a:t>
            </a:r>
          </a:p>
          <a:p>
            <a:pPr marL="0" indent="0">
              <a:buNone/>
            </a:pPr>
            <a:endParaRPr lang="en-US" sz="1600" dirty="0"/>
          </a:p>
          <a:p>
            <a:pPr marL="0" indent="0">
              <a:buNone/>
            </a:pPr>
            <a:endParaRPr lang="en-US" sz="1600" dirty="0"/>
          </a:p>
        </p:txBody>
      </p:sp>
      <p:sp>
        <p:nvSpPr>
          <p:cNvPr id="3" name="TextBox 2">
            <a:extLst>
              <a:ext uri="{FF2B5EF4-FFF2-40B4-BE49-F238E27FC236}">
                <a16:creationId xmlns:a16="http://schemas.microsoft.com/office/drawing/2014/main" id="{F00F9BD4-1AD8-49D5-81AC-5AD44146A39D}"/>
              </a:ext>
            </a:extLst>
          </p:cNvPr>
          <p:cNvSpPr txBox="1"/>
          <p:nvPr/>
        </p:nvSpPr>
        <p:spPr>
          <a:xfrm>
            <a:off x="4495800" y="6019800"/>
            <a:ext cx="4343400" cy="369332"/>
          </a:xfrm>
          <a:prstGeom prst="rect">
            <a:avLst/>
          </a:prstGeom>
          <a:noFill/>
        </p:spPr>
        <p:txBody>
          <a:bodyPr wrap="square" rtlCol="0">
            <a:spAutoFit/>
          </a:bodyPr>
          <a:lstStyle/>
          <a:p>
            <a:r>
              <a:rPr lang="en-US" sz="1600" b="1" dirty="0">
                <a:solidFill>
                  <a:srgbClr val="000000"/>
                </a:solidFill>
              </a:rPr>
              <a:t>Sol:</a:t>
            </a:r>
            <a:r>
              <a:rPr lang="en-US" dirty="0">
                <a:solidFill>
                  <a:srgbClr val="000000"/>
                </a:solidFill>
              </a:rPr>
              <a:t> </a:t>
            </a:r>
            <a:r>
              <a:rPr lang="en-US" dirty="0" err="1">
                <a:solidFill>
                  <a:srgbClr val="000000"/>
                </a:solidFill>
              </a:rPr>
              <a:t>GRB+</a:t>
            </a:r>
            <a:r>
              <a:rPr lang="en-US" sz="1600" dirty="0" err="1">
                <a:solidFill>
                  <a:srgbClr val="000000"/>
                </a:solidFill>
              </a:rPr>
              <a:t>Credit+Decision+Tree.ipynb</a:t>
            </a:r>
            <a:endParaRPr lang="en-US" sz="1600" dirty="0">
              <a:solidFill>
                <a:srgbClr val="000000"/>
              </a:solidFill>
            </a:endParaRPr>
          </a:p>
        </p:txBody>
      </p:sp>
    </p:spTree>
    <p:extLst>
      <p:ext uri="{BB962C8B-B14F-4D97-AF65-F5344CB8AC3E}">
        <p14:creationId xmlns:p14="http://schemas.microsoft.com/office/powerpoint/2010/main" val="3175694212"/>
      </p:ext>
    </p:extLst>
  </p:cSld>
  <p:clrMapOvr>
    <a:masterClrMapping/>
  </p:clrMapOvr>
  <p:transition spd="med">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203196" y="1066800"/>
            <a:ext cx="8795664" cy="4899803"/>
          </a:xfrm>
        </p:spPr>
        <p:txBody>
          <a:bodyPr wrap="square">
            <a:spAutoFit/>
          </a:bodyPr>
          <a:lstStyle/>
          <a:p>
            <a:pPr marL="342900" indent="-342900">
              <a:buNone/>
            </a:pPr>
            <a:r>
              <a:rPr lang="en-US" altLang="en-US" sz="1800" u="sng" dirty="0">
                <a:latin typeface="Arial" charset="0"/>
              </a:rPr>
              <a:t>Ensemble Methods </a:t>
            </a:r>
            <a:r>
              <a:rPr lang="en-US" altLang="en-US" sz="1800" dirty="0">
                <a:latin typeface="Arial" charset="0"/>
              </a:rPr>
              <a:t>– </a:t>
            </a:r>
            <a:r>
              <a:rPr lang="en-US" altLang="en-US" sz="1800" b="1" dirty="0">
                <a:latin typeface="Arial" charset="0"/>
              </a:rPr>
              <a:t>R</a:t>
            </a:r>
            <a:r>
              <a:rPr lang="en-IN" sz="1600" b="1" dirty="0" err="1"/>
              <a:t>andom</a:t>
            </a:r>
            <a:r>
              <a:rPr lang="en-IN" sz="1600" b="1" dirty="0"/>
              <a:t> Forest:</a:t>
            </a:r>
          </a:p>
          <a:p>
            <a:pPr marL="342900" indent="-342900">
              <a:buNone/>
            </a:pPr>
            <a:endParaRPr lang="en-IN" sz="1600" b="1" dirty="0"/>
          </a:p>
          <a:p>
            <a:pPr marL="342900" indent="-342900">
              <a:buFont typeface="+mj-lt"/>
              <a:buAutoNum type="arabicPeriod"/>
            </a:pPr>
            <a:r>
              <a:rPr lang="en-IN" sz="1600" dirty="0"/>
              <a:t>Each tree in the ensemble is built from a </a:t>
            </a:r>
            <a:r>
              <a:rPr lang="en-IN" sz="1600" u="sng" dirty="0"/>
              <a:t>sample drawn with replacement (bootstrap) </a:t>
            </a:r>
            <a:r>
              <a:rPr lang="en-IN" sz="1600" dirty="0"/>
              <a:t>from the training set</a:t>
            </a:r>
          </a:p>
          <a:p>
            <a:pPr marL="342900" indent="-342900">
              <a:buFont typeface="+mj-lt"/>
              <a:buAutoNum type="arabicPeriod"/>
            </a:pPr>
            <a:endParaRPr lang="en-IN" sz="1600" dirty="0"/>
          </a:p>
          <a:p>
            <a:pPr marL="342900" indent="-342900">
              <a:buFont typeface="+mj-lt"/>
              <a:buAutoNum type="arabicPeriod"/>
            </a:pPr>
            <a:r>
              <a:rPr lang="en-IN" sz="1600" dirty="0"/>
              <a:t>In addition, when splitting a node during the construction of a tree, </a:t>
            </a:r>
            <a:r>
              <a:rPr lang="en-IN" sz="1600" u="sng" dirty="0"/>
              <a:t>the split that is chosen is no longer the best split among all the features</a:t>
            </a:r>
          </a:p>
          <a:p>
            <a:pPr marL="342900" indent="-342900">
              <a:buFont typeface="+mj-lt"/>
              <a:buAutoNum type="arabicPeriod"/>
            </a:pPr>
            <a:endParaRPr lang="en-IN" sz="1600" dirty="0"/>
          </a:p>
          <a:p>
            <a:pPr marL="342900" indent="-342900">
              <a:buFont typeface="+mj-lt"/>
              <a:buAutoNum type="arabicPeriod"/>
            </a:pPr>
            <a:r>
              <a:rPr lang="en-IN" sz="1600" dirty="0"/>
              <a:t>Instead, the </a:t>
            </a:r>
            <a:r>
              <a:rPr lang="en-IN" sz="1600" u="sng" dirty="0"/>
              <a:t>split  is picked is the best split among a random subset of the features</a:t>
            </a:r>
          </a:p>
          <a:p>
            <a:pPr marL="342900" indent="-342900">
              <a:buFont typeface="+mj-lt"/>
              <a:buAutoNum type="arabicPeriod"/>
            </a:pPr>
            <a:endParaRPr lang="en-IN" sz="1600" dirty="0"/>
          </a:p>
          <a:p>
            <a:pPr marL="342900" indent="-342900">
              <a:buFont typeface="+mj-lt"/>
              <a:buAutoNum type="arabicPeriod"/>
            </a:pPr>
            <a:r>
              <a:rPr lang="en-IN" sz="1600" dirty="0"/>
              <a:t>As a result of this randomness, </a:t>
            </a:r>
            <a:r>
              <a:rPr lang="en-IN" sz="1600" u="sng" dirty="0"/>
              <a:t>the bias of the forest usually slightly increases </a:t>
            </a:r>
            <a:r>
              <a:rPr lang="en-IN" sz="1600" dirty="0"/>
              <a:t>(with respect to the bias of a single non-random tree)</a:t>
            </a:r>
          </a:p>
          <a:p>
            <a:pPr marL="342900" indent="-342900">
              <a:buFont typeface="+mj-lt"/>
              <a:buAutoNum type="arabicPeriod"/>
            </a:pPr>
            <a:endParaRPr lang="en-IN" sz="1600" dirty="0"/>
          </a:p>
          <a:p>
            <a:pPr marL="342900" indent="-342900">
              <a:buFont typeface="+mj-lt"/>
              <a:buAutoNum type="arabicPeriod"/>
            </a:pPr>
            <a:r>
              <a:rPr lang="en-IN" sz="1600" dirty="0"/>
              <a:t>Due to averaging, its variance decreases, usually more than compensating the increase in bias, hence yielding overall a better result</a:t>
            </a:r>
          </a:p>
          <a:p>
            <a:pPr marL="342900" indent="-342900">
              <a:buFont typeface="+mj-lt"/>
              <a:buAutoNum type="arabicPeriod"/>
            </a:pPr>
            <a:endParaRPr lang="en-IN" sz="1600" dirty="0"/>
          </a:p>
          <a:p>
            <a:pPr marL="0" indent="0">
              <a:buNone/>
            </a:pPr>
            <a:r>
              <a:rPr lang="en-IN" sz="1600" dirty="0"/>
              <a:t>Source: </a:t>
            </a:r>
            <a:r>
              <a:rPr lang="en-IN" sz="1600" dirty="0" err="1"/>
              <a:t>scikit</a:t>
            </a:r>
            <a:r>
              <a:rPr lang="en-IN" sz="1600" dirty="0"/>
              <a:t>-learn user guide , chapter 3 , page 231</a:t>
            </a:r>
          </a:p>
        </p:txBody>
      </p:sp>
      <p:sp>
        <p:nvSpPr>
          <p:cNvPr id="182276" name="AutoShape 4" descr="Image result for Euclidean distance formu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024636381"/>
      </p:ext>
    </p:extLst>
  </p:cSld>
  <p:clrMapOvr>
    <a:masterClrMapping/>
  </p:clrMapOvr>
  <p:transition spd="med">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203196" y="1066800"/>
            <a:ext cx="8795664" cy="1501950"/>
          </a:xfrm>
        </p:spPr>
        <p:txBody>
          <a:bodyPr wrap="square">
            <a:spAutoFit/>
          </a:bodyPr>
          <a:lstStyle/>
          <a:p>
            <a:pPr marL="342900" indent="-342900">
              <a:buNone/>
            </a:pPr>
            <a:r>
              <a:rPr lang="en-US" altLang="en-US" sz="1800" u="sng" dirty="0">
                <a:latin typeface="Arial" charset="0"/>
              </a:rPr>
              <a:t>Ensemble Methods </a:t>
            </a:r>
            <a:r>
              <a:rPr lang="en-US" altLang="en-US" sz="1800" dirty="0">
                <a:latin typeface="Arial" charset="0"/>
              </a:rPr>
              <a:t>-  </a:t>
            </a:r>
            <a:r>
              <a:rPr lang="en-US" altLang="en-US" sz="1800" b="1" dirty="0">
                <a:latin typeface="Arial" charset="0"/>
              </a:rPr>
              <a:t>R</a:t>
            </a:r>
            <a:r>
              <a:rPr lang="en-IN" sz="1600" b="1" dirty="0" err="1"/>
              <a:t>andom</a:t>
            </a:r>
            <a:r>
              <a:rPr lang="en-IN" sz="1600" b="1" dirty="0"/>
              <a:t> Forest:</a:t>
            </a:r>
          </a:p>
          <a:p>
            <a:pPr marL="342900" indent="-342900">
              <a:buNone/>
            </a:pPr>
            <a:endParaRPr lang="en-IN" sz="1600" b="1" dirty="0"/>
          </a:p>
          <a:p>
            <a:pPr marL="342900" indent="-342900">
              <a:buFont typeface="+mj-lt"/>
              <a:buAutoNum type="arabicPeriod"/>
            </a:pPr>
            <a:r>
              <a:rPr lang="en-IN" sz="1600" dirty="0"/>
              <a:t>Used with Decision Trees. Create different trees by providing different sub-features from the feature set to the tree creating algorithm. The optimization function is Entropy or Gini index</a:t>
            </a:r>
          </a:p>
          <a:p>
            <a:pPr marL="342900" indent="-342900">
              <a:buFont typeface="+mj-lt"/>
              <a:buAutoNum type="arabicPeriod"/>
            </a:pPr>
            <a:endParaRPr lang="en-IN" sz="1600" dirty="0"/>
          </a:p>
        </p:txBody>
      </p:sp>
      <p:sp>
        <p:nvSpPr>
          <p:cNvPr id="182276" name="AutoShape 4" descr="Image result for Euclidean distance formu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 name="Picture 1">
            <a:extLst>
              <a:ext uri="{FF2B5EF4-FFF2-40B4-BE49-F238E27FC236}">
                <a16:creationId xmlns:a16="http://schemas.microsoft.com/office/drawing/2014/main" id="{29DEA212-E14F-4985-806B-F90BC2AE775B}"/>
              </a:ext>
            </a:extLst>
          </p:cNvPr>
          <p:cNvPicPr>
            <a:picLocks noChangeAspect="1"/>
          </p:cNvPicPr>
          <p:nvPr/>
        </p:nvPicPr>
        <p:blipFill>
          <a:blip r:embed="rId3"/>
          <a:stretch>
            <a:fillRect/>
          </a:stretch>
        </p:blipFill>
        <p:spPr>
          <a:xfrm>
            <a:off x="6400800" y="2698750"/>
            <a:ext cx="1676400" cy="3702050"/>
          </a:xfrm>
          <a:prstGeom prst="rect">
            <a:avLst/>
          </a:prstGeom>
        </p:spPr>
      </p:pic>
      <p:pic>
        <p:nvPicPr>
          <p:cNvPr id="9" name="Picture 8">
            <a:extLst>
              <a:ext uri="{FF2B5EF4-FFF2-40B4-BE49-F238E27FC236}">
                <a16:creationId xmlns:a16="http://schemas.microsoft.com/office/drawing/2014/main" id="{D035239E-DC3A-4994-A1BB-808766318FCA}"/>
              </a:ext>
            </a:extLst>
          </p:cNvPr>
          <p:cNvPicPr>
            <a:picLocks noChangeAspect="1"/>
          </p:cNvPicPr>
          <p:nvPr/>
        </p:nvPicPr>
        <p:blipFill>
          <a:blip r:embed="rId4"/>
          <a:stretch>
            <a:fillRect/>
          </a:stretch>
        </p:blipFill>
        <p:spPr>
          <a:xfrm>
            <a:off x="1333500" y="3938587"/>
            <a:ext cx="2019300" cy="895350"/>
          </a:xfrm>
          <a:prstGeom prst="rect">
            <a:avLst/>
          </a:prstGeom>
        </p:spPr>
      </p:pic>
      <p:sp>
        <p:nvSpPr>
          <p:cNvPr id="22" name="Left Brace 21">
            <a:extLst>
              <a:ext uri="{FF2B5EF4-FFF2-40B4-BE49-F238E27FC236}">
                <a16:creationId xmlns:a16="http://schemas.microsoft.com/office/drawing/2014/main" id="{3EB9A29D-C76A-4D1A-BA45-8A413B3D5672}"/>
              </a:ext>
            </a:extLst>
          </p:cNvPr>
          <p:cNvSpPr/>
          <p:nvPr/>
        </p:nvSpPr>
        <p:spPr>
          <a:xfrm>
            <a:off x="1031875" y="3917950"/>
            <a:ext cx="225425" cy="93662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DC8DC480-5621-40F7-A917-DB32317FA9D1}"/>
              </a:ext>
            </a:extLst>
          </p:cNvPr>
          <p:cNvSpPr txBox="1"/>
          <p:nvPr/>
        </p:nvSpPr>
        <p:spPr>
          <a:xfrm>
            <a:off x="263525" y="4146550"/>
            <a:ext cx="879475" cy="461665"/>
          </a:xfrm>
          <a:prstGeom prst="rect">
            <a:avLst/>
          </a:prstGeom>
          <a:noFill/>
        </p:spPr>
        <p:txBody>
          <a:bodyPr wrap="square" rtlCol="0">
            <a:spAutoFit/>
          </a:bodyPr>
          <a:lstStyle/>
          <a:p>
            <a:r>
              <a:rPr lang="en-US" sz="1200" dirty="0"/>
              <a:t>N instances</a:t>
            </a:r>
          </a:p>
        </p:txBody>
      </p:sp>
      <p:pic>
        <p:nvPicPr>
          <p:cNvPr id="24" name="Picture 23">
            <a:extLst>
              <a:ext uri="{FF2B5EF4-FFF2-40B4-BE49-F238E27FC236}">
                <a16:creationId xmlns:a16="http://schemas.microsoft.com/office/drawing/2014/main" id="{7BEE203C-D086-4B0C-9BF1-FD345E421B59}"/>
              </a:ext>
            </a:extLst>
          </p:cNvPr>
          <p:cNvPicPr>
            <a:picLocks noChangeAspect="1"/>
          </p:cNvPicPr>
          <p:nvPr/>
        </p:nvPicPr>
        <p:blipFill>
          <a:blip r:embed="rId5"/>
          <a:stretch>
            <a:fillRect/>
          </a:stretch>
        </p:blipFill>
        <p:spPr>
          <a:xfrm>
            <a:off x="4419600" y="2689225"/>
            <a:ext cx="685800" cy="923925"/>
          </a:xfrm>
          <a:prstGeom prst="rect">
            <a:avLst/>
          </a:prstGeom>
        </p:spPr>
      </p:pic>
      <p:pic>
        <p:nvPicPr>
          <p:cNvPr id="25" name="Picture 24">
            <a:extLst>
              <a:ext uri="{FF2B5EF4-FFF2-40B4-BE49-F238E27FC236}">
                <a16:creationId xmlns:a16="http://schemas.microsoft.com/office/drawing/2014/main" id="{234296EF-5C30-41DE-9C36-2D7D59BE0D58}"/>
              </a:ext>
            </a:extLst>
          </p:cNvPr>
          <p:cNvPicPr>
            <a:picLocks noChangeAspect="1"/>
          </p:cNvPicPr>
          <p:nvPr/>
        </p:nvPicPr>
        <p:blipFill>
          <a:blip r:embed="rId6"/>
          <a:stretch>
            <a:fillRect/>
          </a:stretch>
        </p:blipFill>
        <p:spPr>
          <a:xfrm>
            <a:off x="4430258" y="5256890"/>
            <a:ext cx="676275" cy="942975"/>
          </a:xfrm>
          <a:prstGeom prst="rect">
            <a:avLst/>
          </a:prstGeom>
        </p:spPr>
      </p:pic>
      <p:pic>
        <p:nvPicPr>
          <p:cNvPr id="27" name="Picture 26">
            <a:extLst>
              <a:ext uri="{FF2B5EF4-FFF2-40B4-BE49-F238E27FC236}">
                <a16:creationId xmlns:a16="http://schemas.microsoft.com/office/drawing/2014/main" id="{7C0F7085-EA9C-48D3-82C2-6897698029FC}"/>
              </a:ext>
            </a:extLst>
          </p:cNvPr>
          <p:cNvPicPr>
            <a:picLocks noChangeAspect="1"/>
          </p:cNvPicPr>
          <p:nvPr/>
        </p:nvPicPr>
        <p:blipFill>
          <a:blip r:embed="rId7"/>
          <a:stretch>
            <a:fillRect/>
          </a:stretch>
        </p:blipFill>
        <p:spPr>
          <a:xfrm>
            <a:off x="4461555" y="3946525"/>
            <a:ext cx="666750" cy="885825"/>
          </a:xfrm>
          <a:prstGeom prst="rect">
            <a:avLst/>
          </a:prstGeom>
        </p:spPr>
      </p:pic>
      <p:cxnSp>
        <p:nvCxnSpPr>
          <p:cNvPr id="29" name="Connector: Elbow 28">
            <a:extLst>
              <a:ext uri="{FF2B5EF4-FFF2-40B4-BE49-F238E27FC236}">
                <a16:creationId xmlns:a16="http://schemas.microsoft.com/office/drawing/2014/main" id="{291FC851-176B-42B2-BE90-AA25178073CC}"/>
              </a:ext>
            </a:extLst>
          </p:cNvPr>
          <p:cNvCxnSpPr>
            <a:stCxn id="9" idx="3"/>
            <a:endCxn id="24" idx="1"/>
          </p:cNvCxnSpPr>
          <p:nvPr/>
        </p:nvCxnSpPr>
        <p:spPr>
          <a:xfrm flipV="1">
            <a:off x="3352800" y="3151188"/>
            <a:ext cx="1066800" cy="123507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Connector: Elbow 30">
            <a:extLst>
              <a:ext uri="{FF2B5EF4-FFF2-40B4-BE49-F238E27FC236}">
                <a16:creationId xmlns:a16="http://schemas.microsoft.com/office/drawing/2014/main" id="{4D8CC2B5-8860-4A58-937E-954889582D5E}"/>
              </a:ext>
            </a:extLst>
          </p:cNvPr>
          <p:cNvCxnSpPr>
            <a:stCxn id="9" idx="3"/>
            <a:endCxn id="25" idx="1"/>
          </p:cNvCxnSpPr>
          <p:nvPr/>
        </p:nvCxnSpPr>
        <p:spPr>
          <a:xfrm>
            <a:off x="3352800" y="4386262"/>
            <a:ext cx="1077458" cy="134211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0993" name="Straight Arrow Connector 340992">
            <a:extLst>
              <a:ext uri="{FF2B5EF4-FFF2-40B4-BE49-F238E27FC236}">
                <a16:creationId xmlns:a16="http://schemas.microsoft.com/office/drawing/2014/main" id="{990A1A13-28A3-4F8C-B0A4-027C08B20180}"/>
              </a:ext>
            </a:extLst>
          </p:cNvPr>
          <p:cNvCxnSpPr>
            <a:stCxn id="9" idx="3"/>
            <a:endCxn id="27" idx="1"/>
          </p:cNvCxnSpPr>
          <p:nvPr/>
        </p:nvCxnSpPr>
        <p:spPr>
          <a:xfrm>
            <a:off x="3352800" y="4386262"/>
            <a:ext cx="1108755" cy="31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0996" name="Straight Arrow Connector 340995">
            <a:extLst>
              <a:ext uri="{FF2B5EF4-FFF2-40B4-BE49-F238E27FC236}">
                <a16:creationId xmlns:a16="http://schemas.microsoft.com/office/drawing/2014/main" id="{2E20E01B-7ECB-4C03-BD51-9211BAAFE648}"/>
              </a:ext>
            </a:extLst>
          </p:cNvPr>
          <p:cNvCxnSpPr>
            <a:cxnSpLocks/>
            <a:stCxn id="24" idx="3"/>
          </p:cNvCxnSpPr>
          <p:nvPr/>
        </p:nvCxnSpPr>
        <p:spPr>
          <a:xfrm>
            <a:off x="5105400" y="3151188"/>
            <a:ext cx="127249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F022ED1-BA7B-42D7-81A9-D995DA70A4C5}"/>
              </a:ext>
            </a:extLst>
          </p:cNvPr>
          <p:cNvCxnSpPr>
            <a:cxnSpLocks/>
          </p:cNvCxnSpPr>
          <p:nvPr/>
        </p:nvCxnSpPr>
        <p:spPr>
          <a:xfrm flipV="1">
            <a:off x="5181600" y="4375150"/>
            <a:ext cx="1196295"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CC235E14-24FC-446E-9D64-0CF00270A03A}"/>
              </a:ext>
            </a:extLst>
          </p:cNvPr>
          <p:cNvCxnSpPr>
            <a:cxnSpLocks/>
          </p:cNvCxnSpPr>
          <p:nvPr/>
        </p:nvCxnSpPr>
        <p:spPr>
          <a:xfrm flipV="1">
            <a:off x="5105400" y="5746750"/>
            <a:ext cx="1272495"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0997" name="Left Brace 340996">
            <a:extLst>
              <a:ext uri="{FF2B5EF4-FFF2-40B4-BE49-F238E27FC236}">
                <a16:creationId xmlns:a16="http://schemas.microsoft.com/office/drawing/2014/main" id="{E6445131-D220-440A-9AD2-643B9DB3F1CE}"/>
              </a:ext>
            </a:extLst>
          </p:cNvPr>
          <p:cNvSpPr/>
          <p:nvPr/>
        </p:nvSpPr>
        <p:spPr>
          <a:xfrm rot="16200000">
            <a:off x="2178217" y="4113604"/>
            <a:ext cx="363879" cy="192269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0998" name="TextBox 340997">
            <a:extLst>
              <a:ext uri="{FF2B5EF4-FFF2-40B4-BE49-F238E27FC236}">
                <a16:creationId xmlns:a16="http://schemas.microsoft.com/office/drawing/2014/main" id="{0678D1C5-421B-4D29-996A-FEB428E0F96D}"/>
              </a:ext>
            </a:extLst>
          </p:cNvPr>
          <p:cNvSpPr txBox="1"/>
          <p:nvPr/>
        </p:nvSpPr>
        <p:spPr>
          <a:xfrm>
            <a:off x="1143000" y="5289550"/>
            <a:ext cx="2209800" cy="276999"/>
          </a:xfrm>
          <a:prstGeom prst="rect">
            <a:avLst/>
          </a:prstGeom>
          <a:noFill/>
        </p:spPr>
        <p:txBody>
          <a:bodyPr wrap="square" rtlCol="0">
            <a:spAutoFit/>
          </a:bodyPr>
          <a:lstStyle/>
          <a:p>
            <a:r>
              <a:rPr lang="en-US" sz="1200" dirty="0"/>
              <a:t>Original number of features</a:t>
            </a:r>
          </a:p>
        </p:txBody>
      </p:sp>
      <p:sp>
        <p:nvSpPr>
          <p:cNvPr id="340999" name="TextBox 340998">
            <a:extLst>
              <a:ext uri="{FF2B5EF4-FFF2-40B4-BE49-F238E27FC236}">
                <a16:creationId xmlns:a16="http://schemas.microsoft.com/office/drawing/2014/main" id="{12F9E1D0-2EBE-4406-BF73-7A9DF44010E3}"/>
              </a:ext>
            </a:extLst>
          </p:cNvPr>
          <p:cNvSpPr txBox="1"/>
          <p:nvPr/>
        </p:nvSpPr>
        <p:spPr>
          <a:xfrm>
            <a:off x="3505200" y="2438400"/>
            <a:ext cx="2667000" cy="276999"/>
          </a:xfrm>
          <a:prstGeom prst="rect">
            <a:avLst/>
          </a:prstGeom>
          <a:noFill/>
        </p:spPr>
        <p:txBody>
          <a:bodyPr wrap="square" rtlCol="0">
            <a:spAutoFit/>
          </a:bodyPr>
          <a:lstStyle/>
          <a:p>
            <a:r>
              <a:rPr lang="en-US" sz="1200" dirty="0"/>
              <a:t>Randomly selected sub feature set </a:t>
            </a:r>
          </a:p>
        </p:txBody>
      </p:sp>
      <p:sp>
        <p:nvSpPr>
          <p:cNvPr id="47" name="TextBox 46">
            <a:extLst>
              <a:ext uri="{FF2B5EF4-FFF2-40B4-BE49-F238E27FC236}">
                <a16:creationId xmlns:a16="http://schemas.microsoft.com/office/drawing/2014/main" id="{F8F7CA5B-A557-4503-846F-B5B83BEE50A3}"/>
              </a:ext>
            </a:extLst>
          </p:cNvPr>
          <p:cNvSpPr txBox="1"/>
          <p:nvPr/>
        </p:nvSpPr>
        <p:spPr>
          <a:xfrm>
            <a:off x="6161314" y="2416989"/>
            <a:ext cx="2667000" cy="276999"/>
          </a:xfrm>
          <a:prstGeom prst="rect">
            <a:avLst/>
          </a:prstGeom>
          <a:noFill/>
        </p:spPr>
        <p:txBody>
          <a:bodyPr wrap="square" rtlCol="0">
            <a:spAutoFit/>
          </a:bodyPr>
          <a:lstStyle/>
          <a:p>
            <a:r>
              <a:rPr lang="en-US" sz="1200" dirty="0"/>
              <a:t>Independent trees created in parallel</a:t>
            </a:r>
          </a:p>
        </p:txBody>
      </p:sp>
    </p:spTree>
    <p:extLst>
      <p:ext uri="{BB962C8B-B14F-4D97-AF65-F5344CB8AC3E}">
        <p14:creationId xmlns:p14="http://schemas.microsoft.com/office/powerpoint/2010/main" val="221966577"/>
      </p:ext>
    </p:extLst>
  </p:cSld>
  <p:clrMapOvr>
    <a:masterClrMapping/>
  </p:clrMapOvr>
  <p:transition spd="med">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3490186"/>
          </a:xfrm>
        </p:spPr>
        <p:txBody>
          <a:bodyPr>
            <a:spAutoFit/>
          </a:bodyPr>
          <a:lstStyle/>
          <a:p>
            <a:pPr marL="0" indent="0" fontAlgn="auto">
              <a:spcAft>
                <a:spcPts val="0"/>
              </a:spcAft>
              <a:buNone/>
            </a:pPr>
            <a:r>
              <a:rPr lang="en-US" altLang="en-US" sz="1800" u="sng" dirty="0"/>
              <a:t>Ensemble Learning </a:t>
            </a:r>
            <a:r>
              <a:rPr lang="en-US" altLang="en-US" sz="1800" dirty="0"/>
              <a:t>– </a:t>
            </a:r>
            <a:r>
              <a:rPr lang="en-US" altLang="en-US" sz="1800" b="1" dirty="0"/>
              <a:t>Random Forest</a:t>
            </a:r>
            <a:r>
              <a:rPr lang="en-US" altLang="en-US" sz="1800" dirty="0"/>
              <a:t>:</a:t>
            </a:r>
          </a:p>
          <a:p>
            <a:pPr marL="0" indent="0">
              <a:buNone/>
            </a:pPr>
            <a:endParaRPr lang="en-IN" sz="1400" dirty="0"/>
          </a:p>
          <a:p>
            <a:pPr marL="0" indent="0">
              <a:buNone/>
            </a:pPr>
            <a:r>
              <a:rPr lang="en-US" sz="1800" dirty="0"/>
              <a:t>Lab- 9  Improve defaulter prediction of the decision tree using Random Forest</a:t>
            </a:r>
          </a:p>
          <a:p>
            <a:pPr marL="0" indent="0">
              <a:buNone/>
            </a:pPr>
            <a:endParaRPr lang="en-US" sz="1800" dirty="0"/>
          </a:p>
          <a:p>
            <a:pPr marL="0" indent="0">
              <a:buNone/>
            </a:pPr>
            <a:r>
              <a:rPr lang="en-US" sz="1800" dirty="0"/>
              <a:t>Description – Sample data is available at local file system as credit.csv</a:t>
            </a:r>
          </a:p>
          <a:p>
            <a:pPr marL="0" indent="0">
              <a:buNone/>
            </a:pPr>
            <a:endParaRPr lang="en-US" sz="1800" dirty="0"/>
          </a:p>
          <a:p>
            <a:pPr marL="0" indent="0">
              <a:buNone/>
            </a:pPr>
            <a:r>
              <a:rPr lang="en-US" sz="1800" dirty="0"/>
              <a:t>The dataset has 16 attributes described at  </a:t>
            </a:r>
            <a:r>
              <a:rPr lang="en-US" sz="1800" dirty="0">
                <a:hlinkClick r:id="rId3"/>
              </a:rPr>
              <a:t>https://archive.ics.uci.edu/ml/datasets/statlog+(german+credit+data)</a:t>
            </a:r>
            <a:endParaRPr lang="en-US" sz="1800" dirty="0"/>
          </a:p>
          <a:p>
            <a:pPr marL="0" indent="0">
              <a:buNone/>
            </a:pPr>
            <a:r>
              <a:rPr lang="en-US" sz="1800" dirty="0"/>
              <a:t> or in the </a:t>
            </a:r>
            <a:r>
              <a:rPr lang="en-US" sz="1800" u="sng" dirty="0"/>
              <a:t>notes page </a:t>
            </a:r>
            <a:r>
              <a:rPr lang="en-US" sz="1800" dirty="0"/>
              <a:t>of this slide </a:t>
            </a:r>
          </a:p>
          <a:p>
            <a:pPr marL="0" indent="0">
              <a:buNone/>
            </a:pPr>
            <a:endParaRPr lang="en-US" sz="1600" dirty="0"/>
          </a:p>
          <a:p>
            <a:pPr marL="0" indent="0">
              <a:buNone/>
            </a:pPr>
            <a:endParaRPr lang="en-US" sz="1600" dirty="0"/>
          </a:p>
        </p:txBody>
      </p:sp>
      <p:sp>
        <p:nvSpPr>
          <p:cNvPr id="3" name="TextBox 2">
            <a:extLst>
              <a:ext uri="{FF2B5EF4-FFF2-40B4-BE49-F238E27FC236}">
                <a16:creationId xmlns:a16="http://schemas.microsoft.com/office/drawing/2014/main" id="{F00F9BD4-1AD8-49D5-81AC-5AD44146A39D}"/>
              </a:ext>
            </a:extLst>
          </p:cNvPr>
          <p:cNvSpPr txBox="1"/>
          <p:nvPr/>
        </p:nvSpPr>
        <p:spPr>
          <a:xfrm>
            <a:off x="4495800" y="6019800"/>
            <a:ext cx="4343400" cy="369332"/>
          </a:xfrm>
          <a:prstGeom prst="rect">
            <a:avLst/>
          </a:prstGeom>
          <a:noFill/>
        </p:spPr>
        <p:txBody>
          <a:bodyPr wrap="square" rtlCol="0">
            <a:spAutoFit/>
          </a:bodyPr>
          <a:lstStyle/>
          <a:p>
            <a:r>
              <a:rPr lang="en-US" sz="1600" b="1" dirty="0">
                <a:solidFill>
                  <a:srgbClr val="000000"/>
                </a:solidFill>
              </a:rPr>
              <a:t>Sol:</a:t>
            </a:r>
            <a:r>
              <a:rPr lang="en-US" dirty="0">
                <a:solidFill>
                  <a:srgbClr val="000000"/>
                </a:solidFill>
              </a:rPr>
              <a:t> </a:t>
            </a:r>
            <a:r>
              <a:rPr lang="en-US" dirty="0" err="1">
                <a:solidFill>
                  <a:srgbClr val="000000"/>
                </a:solidFill>
              </a:rPr>
              <a:t>RF+</a:t>
            </a:r>
            <a:r>
              <a:rPr lang="en-US" sz="1600" dirty="0" err="1">
                <a:solidFill>
                  <a:srgbClr val="000000"/>
                </a:solidFill>
              </a:rPr>
              <a:t>Credit+Decision+Tree.ipynb</a:t>
            </a:r>
            <a:endParaRPr lang="en-US" sz="1600" dirty="0">
              <a:solidFill>
                <a:srgbClr val="000000"/>
              </a:solidFill>
            </a:endParaRPr>
          </a:p>
        </p:txBody>
      </p:sp>
    </p:spTree>
    <p:extLst>
      <p:ext uri="{BB962C8B-B14F-4D97-AF65-F5344CB8AC3E}">
        <p14:creationId xmlns:p14="http://schemas.microsoft.com/office/powerpoint/2010/main" val="10385807"/>
      </p:ext>
    </p:extLst>
  </p:cSld>
  <p:clrMapOvr>
    <a:masterClrMapping/>
  </p:clrMapOvr>
  <p:transition spd="med">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203196" y="1066800"/>
            <a:ext cx="8795664" cy="4752070"/>
          </a:xfrm>
        </p:spPr>
        <p:txBody>
          <a:bodyPr wrap="square">
            <a:spAutoFit/>
          </a:bodyPr>
          <a:lstStyle/>
          <a:p>
            <a:pPr marL="342900" indent="-342900">
              <a:buNone/>
            </a:pPr>
            <a:r>
              <a:rPr lang="en-US" altLang="en-US" sz="1800" u="sng" dirty="0">
                <a:latin typeface="Arial" charset="0"/>
              </a:rPr>
              <a:t>Ensemble Methods </a:t>
            </a:r>
            <a:r>
              <a:rPr lang="en-US" altLang="en-US" sz="1800" dirty="0">
                <a:latin typeface="Arial" charset="0"/>
              </a:rPr>
              <a:t>– </a:t>
            </a:r>
            <a:r>
              <a:rPr lang="en-US" altLang="en-US" sz="1800" b="1" dirty="0">
                <a:latin typeface="Arial" charset="0"/>
              </a:rPr>
              <a:t>Stacking:</a:t>
            </a:r>
            <a:r>
              <a:rPr lang="en-IN" sz="1600" b="1" dirty="0"/>
              <a:t> </a:t>
            </a:r>
          </a:p>
          <a:p>
            <a:pPr marL="342900" indent="-342900">
              <a:buNone/>
            </a:pPr>
            <a:endParaRPr lang="en-IN" sz="1600" b="1" dirty="0"/>
          </a:p>
          <a:p>
            <a:pPr marL="342900" indent="-342900">
              <a:buFont typeface="+mj-lt"/>
              <a:buAutoNum type="arabicPeriod"/>
            </a:pPr>
            <a:r>
              <a:rPr lang="en-US" sz="1600" dirty="0"/>
              <a:t>Similar to bagging, but apply several different models to original data </a:t>
            </a:r>
          </a:p>
          <a:p>
            <a:pPr marL="342900" indent="-342900">
              <a:buFont typeface="+mj-lt"/>
              <a:buAutoNum type="arabicPeriod"/>
            </a:pPr>
            <a:r>
              <a:rPr lang="en-US" sz="1600" dirty="0"/>
              <a:t>The weights for each model is determined based on how well they perform on the given input data</a:t>
            </a:r>
          </a:p>
          <a:p>
            <a:pPr marL="342900" indent="-342900">
              <a:buFont typeface="+mj-lt"/>
              <a:buAutoNum type="arabicPeriod"/>
            </a:pPr>
            <a:r>
              <a:rPr lang="en-US" sz="1600" dirty="0"/>
              <a:t>Similar classifiers usually make similar errors (bagging), so forming an ensemble with similar classifiers may not improve the classification rate</a:t>
            </a:r>
          </a:p>
          <a:p>
            <a:pPr marL="342900" indent="-342900">
              <a:buFont typeface="+mj-lt"/>
              <a:buAutoNum type="arabicPeriod"/>
            </a:pPr>
            <a:r>
              <a:rPr lang="en-US" sz="1600" dirty="0"/>
              <a:t>Presence of a poorly performing classifier may cause performance deterioration in the overall performance</a:t>
            </a:r>
          </a:p>
          <a:p>
            <a:pPr marL="342900" indent="-342900">
              <a:buFont typeface="+mj-lt"/>
              <a:buAutoNum type="arabicPeriod"/>
            </a:pPr>
            <a:r>
              <a:rPr lang="en-US" sz="1600" dirty="0"/>
              <a:t>Similarly, even on presence of a classifier that performs much better than all of the other available base classifiers, may cause degradation in the overall performance</a:t>
            </a:r>
          </a:p>
          <a:p>
            <a:pPr marL="342900" indent="-342900">
              <a:buFont typeface="+mj-lt"/>
              <a:buAutoNum type="arabicPeriod"/>
            </a:pPr>
            <a:r>
              <a:rPr lang="en-US" sz="1600" dirty="0"/>
              <a:t>Another important factor is the amount of correlation among the incorrect classifications made by each classifier</a:t>
            </a:r>
          </a:p>
          <a:p>
            <a:pPr marL="342900" indent="-342900">
              <a:buFont typeface="+mj-lt"/>
              <a:buAutoNum type="arabicPeriod"/>
            </a:pPr>
            <a:r>
              <a:rPr lang="en-US" sz="1600" dirty="0"/>
              <a:t>If the consistent classifiers tend to misclassify the same instances, then combining their results will have no benefit</a:t>
            </a:r>
          </a:p>
          <a:p>
            <a:pPr marL="342900" indent="-342900">
              <a:buFont typeface="+mj-lt"/>
              <a:buAutoNum type="arabicPeriod"/>
            </a:pPr>
            <a:r>
              <a:rPr lang="en-US" sz="1600" dirty="0"/>
              <a:t>In contrast, a greater amount of independence among the classifiers can result in errors by individual classifiers being overlooked when the results of the ensemble are combined.</a:t>
            </a:r>
            <a:endParaRPr lang="en-IN" sz="1600" dirty="0"/>
          </a:p>
        </p:txBody>
      </p:sp>
      <p:sp>
        <p:nvSpPr>
          <p:cNvPr id="182276" name="AutoShape 4" descr="Image result for Euclidean distance formu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386172837"/>
      </p:ext>
    </p:extLst>
  </p:cSld>
  <p:clrMapOvr>
    <a:masterClrMapping/>
  </p:clrMapOvr>
  <p:transition spd="med">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203196" y="1066800"/>
            <a:ext cx="8795664" cy="664797"/>
          </a:xfrm>
        </p:spPr>
        <p:txBody>
          <a:bodyPr wrap="square">
            <a:spAutoFit/>
          </a:bodyPr>
          <a:lstStyle/>
          <a:p>
            <a:pPr marL="342900" indent="-342900">
              <a:buNone/>
            </a:pPr>
            <a:r>
              <a:rPr lang="en-US" altLang="en-US" sz="1800" u="sng" dirty="0">
                <a:latin typeface="Arial" charset="0"/>
              </a:rPr>
              <a:t>Ensemble Methods </a:t>
            </a:r>
            <a:r>
              <a:rPr lang="en-US" altLang="en-US" sz="1800" dirty="0">
                <a:latin typeface="Arial" charset="0"/>
              </a:rPr>
              <a:t>– </a:t>
            </a:r>
            <a:r>
              <a:rPr lang="en-US" altLang="en-US" sz="1800" b="1" dirty="0">
                <a:latin typeface="Arial" charset="0"/>
              </a:rPr>
              <a:t>Stacking:</a:t>
            </a:r>
            <a:r>
              <a:rPr lang="en-IN" sz="1600" b="1" dirty="0"/>
              <a:t> </a:t>
            </a:r>
          </a:p>
          <a:p>
            <a:pPr marL="342900" indent="-342900">
              <a:buNone/>
            </a:pPr>
            <a:endParaRPr lang="en-IN" sz="1600" b="1" dirty="0"/>
          </a:p>
        </p:txBody>
      </p:sp>
      <p:sp>
        <p:nvSpPr>
          <p:cNvPr id="182276" name="AutoShape 4" descr="Image result for Euclidean distance formu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4100" name="Picture 4" descr="Image result for ensemble method stacking">
            <a:extLst>
              <a:ext uri="{FF2B5EF4-FFF2-40B4-BE49-F238E27FC236}">
                <a16:creationId xmlns:a16="http://schemas.microsoft.com/office/drawing/2014/main" id="{ACD9BA5C-9AF8-4DDE-9009-9FA7AE5E47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1731597"/>
            <a:ext cx="6563864" cy="4038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12E8FC4-547E-40C7-BAED-1E31658080BC}"/>
              </a:ext>
            </a:extLst>
          </p:cNvPr>
          <p:cNvSpPr txBox="1"/>
          <p:nvPr/>
        </p:nvSpPr>
        <p:spPr>
          <a:xfrm>
            <a:off x="307975" y="5943600"/>
            <a:ext cx="8302625" cy="646331"/>
          </a:xfrm>
          <a:prstGeom prst="rect">
            <a:avLst/>
          </a:prstGeom>
          <a:noFill/>
        </p:spPr>
        <p:txBody>
          <a:bodyPr wrap="square" rtlCol="0">
            <a:spAutoFit/>
          </a:bodyPr>
          <a:lstStyle/>
          <a:p>
            <a:r>
              <a:rPr lang="en-US" dirty="0"/>
              <a:t>Source: http://pubs.rsc.org/-/content/articlelanding/2014/mb/c4mb00410h/unauth#!divAbstract</a:t>
            </a:r>
          </a:p>
        </p:txBody>
      </p:sp>
    </p:spTree>
    <p:extLst>
      <p:ext uri="{BB962C8B-B14F-4D97-AF65-F5344CB8AC3E}">
        <p14:creationId xmlns:p14="http://schemas.microsoft.com/office/powerpoint/2010/main" val="86360310"/>
      </p:ext>
    </p:extLst>
  </p:cSld>
  <p:clrMapOvr>
    <a:masterClrMapping/>
  </p:clrMapOvr>
  <p:transition spd="med">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3490186"/>
          </a:xfrm>
        </p:spPr>
        <p:txBody>
          <a:bodyPr>
            <a:spAutoFit/>
          </a:bodyPr>
          <a:lstStyle/>
          <a:p>
            <a:pPr marL="0" indent="0" fontAlgn="auto">
              <a:spcAft>
                <a:spcPts val="0"/>
              </a:spcAft>
              <a:buNone/>
            </a:pPr>
            <a:r>
              <a:rPr lang="en-US" altLang="en-US" sz="1800" u="sng" dirty="0"/>
              <a:t>Ensemble Learning </a:t>
            </a:r>
            <a:r>
              <a:rPr lang="en-US" altLang="en-US" sz="1800" dirty="0"/>
              <a:t>– </a:t>
            </a:r>
            <a:r>
              <a:rPr lang="en-US" altLang="en-US" sz="1800" b="1" dirty="0"/>
              <a:t>Stacking</a:t>
            </a:r>
            <a:r>
              <a:rPr lang="en-US" altLang="en-US" sz="1800" dirty="0"/>
              <a:t>:</a:t>
            </a:r>
          </a:p>
          <a:p>
            <a:pPr marL="0" indent="0">
              <a:buNone/>
            </a:pPr>
            <a:endParaRPr lang="en-IN" sz="1400" dirty="0"/>
          </a:p>
          <a:p>
            <a:pPr marL="0" indent="0">
              <a:buNone/>
            </a:pPr>
            <a:r>
              <a:rPr lang="en-US" sz="1800" dirty="0"/>
              <a:t>Lab- 10  Improve defaulter prediction of the decision tree using Stacking</a:t>
            </a:r>
          </a:p>
          <a:p>
            <a:pPr marL="0" indent="0">
              <a:buNone/>
            </a:pPr>
            <a:endParaRPr lang="en-US" sz="1800" dirty="0"/>
          </a:p>
          <a:p>
            <a:pPr marL="0" indent="0">
              <a:buNone/>
            </a:pPr>
            <a:r>
              <a:rPr lang="en-US" sz="1800" dirty="0"/>
              <a:t>Description – Sample data is available at local file system as credit.csv</a:t>
            </a:r>
          </a:p>
          <a:p>
            <a:pPr marL="0" indent="0">
              <a:buNone/>
            </a:pPr>
            <a:endParaRPr lang="en-US" sz="1800" dirty="0"/>
          </a:p>
          <a:p>
            <a:pPr marL="0" indent="0">
              <a:buNone/>
            </a:pPr>
            <a:r>
              <a:rPr lang="en-US" sz="1800" dirty="0"/>
              <a:t>The dataset has 16 attributes described at  </a:t>
            </a:r>
            <a:r>
              <a:rPr lang="en-US" sz="1800" dirty="0">
                <a:hlinkClick r:id="rId3"/>
              </a:rPr>
              <a:t>https://archive.ics.uci.edu/ml/datasets/statlog+(german+credit+data)</a:t>
            </a:r>
            <a:endParaRPr lang="en-US" sz="1800" dirty="0"/>
          </a:p>
          <a:p>
            <a:pPr marL="0" indent="0">
              <a:buNone/>
            </a:pPr>
            <a:r>
              <a:rPr lang="en-US" sz="1800" dirty="0"/>
              <a:t> or in the </a:t>
            </a:r>
            <a:r>
              <a:rPr lang="en-US" sz="1800" u="sng" dirty="0"/>
              <a:t>notes page </a:t>
            </a:r>
            <a:r>
              <a:rPr lang="en-US" sz="1800" dirty="0"/>
              <a:t>of this slide </a:t>
            </a:r>
          </a:p>
          <a:p>
            <a:pPr marL="0" indent="0">
              <a:buNone/>
            </a:pPr>
            <a:endParaRPr lang="en-US" sz="1600" dirty="0"/>
          </a:p>
          <a:p>
            <a:pPr marL="0" indent="0">
              <a:buNone/>
            </a:pPr>
            <a:endParaRPr lang="en-US" sz="1600" dirty="0"/>
          </a:p>
        </p:txBody>
      </p:sp>
      <p:sp>
        <p:nvSpPr>
          <p:cNvPr id="3" name="TextBox 2">
            <a:extLst>
              <a:ext uri="{FF2B5EF4-FFF2-40B4-BE49-F238E27FC236}">
                <a16:creationId xmlns:a16="http://schemas.microsoft.com/office/drawing/2014/main" id="{F00F9BD4-1AD8-49D5-81AC-5AD44146A39D}"/>
              </a:ext>
            </a:extLst>
          </p:cNvPr>
          <p:cNvSpPr txBox="1"/>
          <p:nvPr/>
        </p:nvSpPr>
        <p:spPr>
          <a:xfrm>
            <a:off x="4495800" y="6019800"/>
            <a:ext cx="4343400" cy="369332"/>
          </a:xfrm>
          <a:prstGeom prst="rect">
            <a:avLst/>
          </a:prstGeom>
          <a:noFill/>
        </p:spPr>
        <p:txBody>
          <a:bodyPr wrap="square" rtlCol="0">
            <a:spAutoFit/>
          </a:bodyPr>
          <a:lstStyle/>
          <a:p>
            <a:r>
              <a:rPr lang="en-US" sz="1600" b="1" dirty="0">
                <a:solidFill>
                  <a:srgbClr val="000000"/>
                </a:solidFill>
              </a:rPr>
              <a:t>Sol:</a:t>
            </a:r>
            <a:r>
              <a:rPr lang="en-US" dirty="0">
                <a:solidFill>
                  <a:srgbClr val="000000"/>
                </a:solidFill>
              </a:rPr>
              <a:t> </a:t>
            </a:r>
            <a:r>
              <a:rPr lang="en-US" dirty="0" err="1">
                <a:solidFill>
                  <a:srgbClr val="000000"/>
                </a:solidFill>
              </a:rPr>
              <a:t>Stacking+</a:t>
            </a:r>
            <a:r>
              <a:rPr lang="en-US" sz="1600" dirty="0" err="1">
                <a:solidFill>
                  <a:srgbClr val="000000"/>
                </a:solidFill>
              </a:rPr>
              <a:t>Credit+Decision+Tree.ipynb</a:t>
            </a:r>
            <a:endParaRPr lang="en-US" sz="1600" dirty="0">
              <a:solidFill>
                <a:srgbClr val="000000"/>
              </a:solidFill>
            </a:endParaRPr>
          </a:p>
        </p:txBody>
      </p:sp>
    </p:spTree>
    <p:extLst>
      <p:ext uri="{BB962C8B-B14F-4D97-AF65-F5344CB8AC3E}">
        <p14:creationId xmlns:p14="http://schemas.microsoft.com/office/powerpoint/2010/main" val="4166971293"/>
      </p:ext>
    </p:extLst>
  </p:cSld>
  <p:clrMapOvr>
    <a:masterClrMapping/>
  </p:clrMapOvr>
  <p:transition spd="med">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276600" y="2895600"/>
            <a:ext cx="2819400" cy="369332"/>
          </a:xfrm>
        </p:spPr>
        <p:txBody>
          <a:bodyPr wrap="square">
            <a:spAutoFit/>
          </a:bodyPr>
          <a:lstStyle/>
          <a:p>
            <a:pPr marL="0" indent="0" algn="ctr">
              <a:buNone/>
            </a:pPr>
            <a:r>
              <a:rPr lang="en-IN" sz="1800" b="1" u="sng" dirty="0" err="1"/>
              <a:t>ThankYou</a:t>
            </a:r>
            <a:endParaRPr lang="en-IN" sz="1800" b="1" u="sng" dirty="0"/>
          </a:p>
        </p:txBody>
      </p:sp>
    </p:spTree>
    <p:extLst>
      <p:ext uri="{BB962C8B-B14F-4D97-AF65-F5344CB8AC3E}">
        <p14:creationId xmlns:p14="http://schemas.microsoft.com/office/powerpoint/2010/main" val="2848496184"/>
      </p:ext>
    </p:extLst>
  </p:cSld>
  <p:clrMapOvr>
    <a:masterClrMapping/>
  </p:clrMapOvr>
  <p:transition spd="med">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382F7173-A4ED-43AB-9B31-55597F2A7B71}"/>
              </a:ext>
            </a:extLst>
          </p:cNvPr>
          <p:cNvSpPr txBox="1">
            <a:spLocks noChangeArrowheads="1"/>
          </p:cNvSpPr>
          <p:nvPr/>
        </p:nvSpPr>
        <p:spPr>
          <a:xfrm>
            <a:off x="365234" y="1066800"/>
            <a:ext cx="8229600" cy="4395049"/>
          </a:xfrm>
          <a:prstGeom prst="rect">
            <a:avLst/>
          </a:prstGeom>
          <a:noFill/>
        </p:spPr>
        <p:txBody>
          <a:bodyPr>
            <a:sp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None/>
            </a:pPr>
            <a:r>
              <a:rPr lang="en-US" altLang="en-US" sz="1800" u="sng" dirty="0"/>
              <a:t>Decision Trees </a:t>
            </a:r>
            <a:r>
              <a:rPr lang="en-US" altLang="en-US" sz="1800" dirty="0"/>
              <a:t>-</a:t>
            </a:r>
          </a:p>
          <a:p>
            <a:pPr marL="0" indent="0" fontAlgn="auto">
              <a:spcAft>
                <a:spcPts val="0"/>
              </a:spcAft>
              <a:buNone/>
            </a:pPr>
            <a:endParaRPr lang="en-US" sz="1400" dirty="0"/>
          </a:p>
          <a:p>
            <a:pPr marL="342900" indent="-342900" fontAlgn="auto">
              <a:spcAft>
                <a:spcPts val="0"/>
              </a:spcAft>
              <a:buFont typeface="+mj-lt"/>
              <a:buAutoNum type="arabicPeriod"/>
            </a:pPr>
            <a:r>
              <a:rPr lang="en-IN" sz="1600" dirty="0"/>
              <a:t>The decision tree algorithm learns (i.e. creates the decision tree from the data set) through optimization of a loss function</a:t>
            </a:r>
          </a:p>
          <a:p>
            <a:pPr marL="342900" indent="-342900" fontAlgn="auto">
              <a:spcAft>
                <a:spcPts val="0"/>
              </a:spcAft>
              <a:buFont typeface="+mj-lt"/>
              <a:buAutoNum type="arabicPeriod"/>
            </a:pPr>
            <a:endParaRPr lang="en-IN" sz="1600" dirty="0"/>
          </a:p>
          <a:p>
            <a:pPr marL="342900" indent="-342900" fontAlgn="auto">
              <a:spcAft>
                <a:spcPts val="0"/>
              </a:spcAft>
              <a:buFont typeface="+mj-lt"/>
              <a:buAutoNum type="arabicPeriod"/>
            </a:pPr>
            <a:r>
              <a:rPr lang="en-IN" sz="1600" dirty="0"/>
              <a:t>For classification problems – </a:t>
            </a:r>
          </a:p>
          <a:p>
            <a:pPr marL="854075" lvl="1" indent="-342900" fontAlgn="auto">
              <a:spcAft>
                <a:spcPts val="0"/>
              </a:spcAft>
              <a:buFont typeface="+mj-lt"/>
              <a:buAutoNum type="alphaLcPeriod"/>
            </a:pPr>
            <a:r>
              <a:rPr lang="en-IN" sz="1400" dirty="0"/>
              <a:t>the loss function is a measure of impurity in the target column of nodes belonging to a parent. </a:t>
            </a:r>
          </a:p>
          <a:p>
            <a:pPr marL="854075" lvl="1" indent="-342900" fontAlgn="auto">
              <a:spcAft>
                <a:spcPts val="0"/>
              </a:spcAft>
              <a:buFont typeface="+mj-lt"/>
              <a:buAutoNum type="alphaLcPeriod"/>
            </a:pPr>
            <a:r>
              <a:rPr lang="en-IN" sz="1400" dirty="0"/>
              <a:t>The objective is to minimize the impurity as much as possible at the leaf nodes</a:t>
            </a:r>
          </a:p>
          <a:p>
            <a:pPr marL="854075" lvl="1" indent="-342900" fontAlgn="auto">
              <a:spcAft>
                <a:spcPts val="0"/>
              </a:spcAft>
              <a:buFont typeface="+mj-lt"/>
              <a:buAutoNum type="alphaLcPeriod"/>
            </a:pPr>
            <a:r>
              <a:rPr lang="en-IN" sz="1400" dirty="0"/>
              <a:t>Impurity at a node is a measure of mixture of different classes in the target column of a node</a:t>
            </a:r>
          </a:p>
          <a:p>
            <a:pPr marL="342900" indent="-342900" fontAlgn="auto">
              <a:spcAft>
                <a:spcPts val="0"/>
              </a:spcAft>
              <a:buFont typeface="+mj-lt"/>
              <a:buAutoNum type="arabicPeriod"/>
            </a:pPr>
            <a:endParaRPr lang="en-IN" sz="1600" dirty="0"/>
          </a:p>
          <a:p>
            <a:pPr marL="342900" indent="-342900" fontAlgn="auto">
              <a:spcAft>
                <a:spcPts val="0"/>
              </a:spcAft>
              <a:buFont typeface="+mj-lt"/>
              <a:buAutoNum type="arabicPeriod"/>
            </a:pPr>
            <a:r>
              <a:rPr lang="en-IN" sz="1600" dirty="0"/>
              <a:t>For regression problems –</a:t>
            </a:r>
          </a:p>
          <a:p>
            <a:pPr marL="854075" lvl="1" indent="-342900" fontAlgn="auto">
              <a:spcAft>
                <a:spcPts val="0"/>
              </a:spcAft>
              <a:buFont typeface="+mj-lt"/>
              <a:buAutoNum type="alphaLcPeriod"/>
            </a:pPr>
            <a:r>
              <a:rPr lang="en-IN" sz="1400" dirty="0"/>
              <a:t>The objective is to minimize the variance in the target column at each node</a:t>
            </a:r>
          </a:p>
          <a:p>
            <a:pPr marL="854075" lvl="1" indent="-342900" fontAlgn="auto">
              <a:spcAft>
                <a:spcPts val="0"/>
              </a:spcAft>
              <a:buFont typeface="+mj-lt"/>
              <a:buAutoNum type="alphaLcPeriod"/>
            </a:pPr>
            <a:r>
              <a:rPr lang="en-IN" sz="1400" dirty="0"/>
              <a:t>Decrease in variance is equivalent of increase in homogeneity or purity (as in classification case)</a:t>
            </a:r>
          </a:p>
        </p:txBody>
      </p:sp>
    </p:spTree>
    <p:extLst>
      <p:ext uri="{BB962C8B-B14F-4D97-AF65-F5344CB8AC3E}">
        <p14:creationId xmlns:p14="http://schemas.microsoft.com/office/powerpoint/2010/main" val="3591024175"/>
      </p:ext>
    </p:extLst>
  </p:cSld>
  <p:clrMapOvr>
    <a:masterClrMapping/>
  </p:clrMapOvr>
  <p:transition spd="med">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382F7173-A4ED-43AB-9B31-55597F2A7B71}"/>
              </a:ext>
            </a:extLst>
          </p:cNvPr>
          <p:cNvSpPr txBox="1">
            <a:spLocks noChangeArrowheads="1"/>
          </p:cNvSpPr>
          <p:nvPr/>
        </p:nvSpPr>
        <p:spPr>
          <a:xfrm>
            <a:off x="365234" y="914400"/>
            <a:ext cx="8229600" cy="627864"/>
          </a:xfrm>
          <a:prstGeom prst="rect">
            <a:avLst/>
          </a:prstGeom>
          <a:noFill/>
        </p:spPr>
        <p:txBody>
          <a:bodyPr>
            <a:sp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None/>
            </a:pPr>
            <a:r>
              <a:rPr lang="en-US" altLang="en-US" sz="1800" b="1" u="sng" dirty="0"/>
              <a:t>Decision Trees </a:t>
            </a:r>
            <a:r>
              <a:rPr lang="en-US" altLang="en-US" sz="1800" dirty="0"/>
              <a:t>– Measuring impurity / heterogeneity</a:t>
            </a:r>
          </a:p>
          <a:p>
            <a:pPr marL="0" indent="0" fontAlgn="auto">
              <a:spcAft>
                <a:spcPts val="0"/>
              </a:spcAft>
              <a:buNone/>
            </a:pPr>
            <a:endParaRPr lang="en-US" sz="1400" dirty="0"/>
          </a:p>
        </p:txBody>
      </p:sp>
      <p:pic>
        <p:nvPicPr>
          <p:cNvPr id="8" name="Picture 7">
            <a:extLst>
              <a:ext uri="{FF2B5EF4-FFF2-40B4-BE49-F238E27FC236}">
                <a16:creationId xmlns:a16="http://schemas.microsoft.com/office/drawing/2014/main" id="{5CA5F829-1067-46AC-8B2F-C0CD49D04975}"/>
              </a:ext>
            </a:extLst>
          </p:cNvPr>
          <p:cNvPicPr>
            <a:picLocks noChangeAspect="1"/>
          </p:cNvPicPr>
          <p:nvPr/>
        </p:nvPicPr>
        <p:blipFill>
          <a:blip r:embed="rId2"/>
          <a:stretch>
            <a:fillRect/>
          </a:stretch>
        </p:blipFill>
        <p:spPr>
          <a:xfrm rot="5400000">
            <a:off x="476250" y="1797265"/>
            <a:ext cx="1924050" cy="1352550"/>
          </a:xfrm>
          <a:prstGeom prst="rect">
            <a:avLst/>
          </a:prstGeom>
        </p:spPr>
      </p:pic>
      <p:pic>
        <p:nvPicPr>
          <p:cNvPr id="9" name="Picture 8">
            <a:extLst>
              <a:ext uri="{FF2B5EF4-FFF2-40B4-BE49-F238E27FC236}">
                <a16:creationId xmlns:a16="http://schemas.microsoft.com/office/drawing/2014/main" id="{4EB4C639-977D-4566-8F65-067FA7851DB0}"/>
              </a:ext>
            </a:extLst>
          </p:cNvPr>
          <p:cNvPicPr>
            <a:picLocks noChangeAspect="1"/>
          </p:cNvPicPr>
          <p:nvPr/>
        </p:nvPicPr>
        <p:blipFill>
          <a:blip r:embed="rId3"/>
          <a:stretch>
            <a:fillRect/>
          </a:stretch>
        </p:blipFill>
        <p:spPr>
          <a:xfrm rot="5400000">
            <a:off x="579921" y="4247753"/>
            <a:ext cx="1694936" cy="1352550"/>
          </a:xfrm>
          <a:prstGeom prst="rect">
            <a:avLst/>
          </a:prstGeom>
        </p:spPr>
      </p:pic>
      <p:pic>
        <p:nvPicPr>
          <p:cNvPr id="10" name="Picture 9">
            <a:extLst>
              <a:ext uri="{FF2B5EF4-FFF2-40B4-BE49-F238E27FC236}">
                <a16:creationId xmlns:a16="http://schemas.microsoft.com/office/drawing/2014/main" id="{B87AB4F7-3E81-49B6-8A41-F76CD2EBB9FA}"/>
              </a:ext>
            </a:extLst>
          </p:cNvPr>
          <p:cNvPicPr>
            <a:picLocks noChangeAspect="1"/>
          </p:cNvPicPr>
          <p:nvPr/>
        </p:nvPicPr>
        <p:blipFill>
          <a:blip r:embed="rId4"/>
          <a:stretch>
            <a:fillRect/>
          </a:stretch>
        </p:blipFill>
        <p:spPr>
          <a:xfrm>
            <a:off x="557212" y="1466780"/>
            <a:ext cx="1762125" cy="2209800"/>
          </a:xfrm>
          <a:prstGeom prst="rect">
            <a:avLst/>
          </a:prstGeom>
        </p:spPr>
      </p:pic>
      <p:sp>
        <p:nvSpPr>
          <p:cNvPr id="12" name="Rectangle 3">
            <a:extLst>
              <a:ext uri="{FF2B5EF4-FFF2-40B4-BE49-F238E27FC236}">
                <a16:creationId xmlns:a16="http://schemas.microsoft.com/office/drawing/2014/main" id="{B320BA16-BB47-4A8E-B886-43DFD76E7B5B}"/>
              </a:ext>
            </a:extLst>
          </p:cNvPr>
          <p:cNvSpPr txBox="1">
            <a:spLocks noChangeArrowheads="1"/>
          </p:cNvSpPr>
          <p:nvPr/>
        </p:nvSpPr>
        <p:spPr>
          <a:xfrm>
            <a:off x="2895600" y="1457099"/>
            <a:ext cx="5699234" cy="5423023"/>
          </a:xfrm>
          <a:prstGeom prst="rect">
            <a:avLst/>
          </a:prstGeom>
          <a:noFill/>
        </p:spPr>
        <p:txBody>
          <a:bodyPr wrap="square">
            <a:sp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fontAlgn="auto">
              <a:spcAft>
                <a:spcPts val="0"/>
              </a:spcAft>
              <a:buFont typeface="+mj-lt"/>
              <a:buAutoNum type="arabicPeriod"/>
            </a:pPr>
            <a:r>
              <a:rPr lang="en-IN" sz="1600" dirty="0"/>
              <a:t>There is a bag of 50 balls of red, green, blue, white and yellow colour respectively</a:t>
            </a:r>
          </a:p>
          <a:p>
            <a:pPr marL="342900" indent="-342900" fontAlgn="auto">
              <a:spcAft>
                <a:spcPts val="0"/>
              </a:spcAft>
              <a:buFont typeface="+mj-lt"/>
              <a:buAutoNum type="arabicPeriod"/>
            </a:pPr>
            <a:r>
              <a:rPr lang="en-IN" sz="1600" dirty="0"/>
              <a:t>You have to pull out one ball from the bag with closed eyes. If the ball is -</a:t>
            </a:r>
          </a:p>
          <a:p>
            <a:pPr marL="854075" lvl="1" indent="-342900" fontAlgn="auto">
              <a:spcAft>
                <a:spcPts val="0"/>
              </a:spcAft>
              <a:buFont typeface="+mj-lt"/>
              <a:buAutoNum type="alphaLcPeriod"/>
            </a:pPr>
            <a:r>
              <a:rPr lang="en-IN" sz="1400" dirty="0"/>
              <a:t>Red, you loose the prize money accumulated </a:t>
            </a:r>
          </a:p>
          <a:p>
            <a:pPr marL="854075" lvl="1" indent="-342900" fontAlgn="auto">
              <a:spcAft>
                <a:spcPts val="0"/>
              </a:spcAft>
              <a:buFont typeface="+mj-lt"/>
              <a:buAutoNum type="alphaLcPeriod"/>
            </a:pPr>
            <a:r>
              <a:rPr lang="en-IN" sz="1400" dirty="0"/>
              <a:t>Green, you can quit</a:t>
            </a:r>
          </a:p>
          <a:p>
            <a:pPr marL="854075" lvl="1" indent="-342900" fontAlgn="auto">
              <a:spcAft>
                <a:spcPts val="0"/>
              </a:spcAft>
              <a:buFont typeface="+mj-lt"/>
              <a:buAutoNum type="alphaLcPeriod"/>
            </a:pPr>
            <a:r>
              <a:rPr lang="en-IN" sz="1400" dirty="0"/>
              <a:t>Blue you loose half prize money but continue</a:t>
            </a:r>
          </a:p>
          <a:p>
            <a:pPr marL="854075" lvl="1" indent="-342900" fontAlgn="auto">
              <a:spcAft>
                <a:spcPts val="0"/>
              </a:spcAft>
              <a:buFont typeface="+mj-lt"/>
              <a:buAutoNum type="alphaLcPeriod"/>
            </a:pPr>
            <a:r>
              <a:rPr lang="en-IN" sz="1400" dirty="0"/>
              <a:t>White you loose quarter prize money &amp; continue</a:t>
            </a:r>
          </a:p>
          <a:p>
            <a:pPr marL="854075" lvl="1" indent="-342900" fontAlgn="auto">
              <a:spcAft>
                <a:spcPts val="0"/>
              </a:spcAft>
              <a:buFont typeface="+mj-lt"/>
              <a:buAutoNum type="alphaLcPeriod"/>
            </a:pPr>
            <a:r>
              <a:rPr lang="en-IN" sz="1400" dirty="0"/>
              <a:t>Yellow you can skip the question</a:t>
            </a:r>
          </a:p>
          <a:p>
            <a:pPr marL="342900" indent="-342900" fontAlgn="auto">
              <a:spcAft>
                <a:spcPts val="0"/>
              </a:spcAft>
              <a:buFont typeface="+mj-lt"/>
              <a:buAutoNum type="arabicPeriod"/>
            </a:pPr>
            <a:r>
              <a:rPr lang="en-IN" sz="1600" dirty="0"/>
              <a:t>This state where you have to decide and your decision can result in various outcomes with equal probability is said to be state of maximum uncertainty</a:t>
            </a:r>
          </a:p>
          <a:p>
            <a:pPr marL="342900" indent="-342900" fontAlgn="auto">
              <a:spcAft>
                <a:spcPts val="0"/>
              </a:spcAft>
              <a:buFont typeface="+mj-lt"/>
              <a:buAutoNum type="arabicPeriod"/>
            </a:pPr>
            <a:r>
              <a:rPr lang="en-IN" sz="1600" dirty="0"/>
              <a:t>If you have a bag full of balls of only one colour, then there is no uncertainty. You know what is going to happen. Uncertainty is zero. </a:t>
            </a:r>
          </a:p>
          <a:p>
            <a:pPr marL="342900" indent="-342900" fontAlgn="auto">
              <a:spcAft>
                <a:spcPts val="0"/>
              </a:spcAft>
              <a:buFont typeface="+mj-lt"/>
              <a:buAutoNum type="arabicPeriod"/>
            </a:pPr>
            <a:r>
              <a:rPr lang="en-IN" sz="1600" dirty="0"/>
              <a:t>Thus, the more the homogeneity, lesser the uncertainty and vice versa</a:t>
            </a:r>
          </a:p>
          <a:p>
            <a:pPr marL="342900" indent="-342900" fontAlgn="auto">
              <a:spcAft>
                <a:spcPts val="0"/>
              </a:spcAft>
              <a:buFont typeface="+mj-lt"/>
              <a:buAutoNum type="arabicPeriod"/>
            </a:pPr>
            <a:r>
              <a:rPr lang="en-IN" sz="1600" dirty="0"/>
              <a:t>Uncertainty is expressed as entropy or Gini index </a:t>
            </a:r>
          </a:p>
          <a:p>
            <a:pPr marL="342900" indent="-342900" fontAlgn="auto">
              <a:spcAft>
                <a:spcPts val="0"/>
              </a:spcAft>
              <a:buFont typeface="+mj-lt"/>
              <a:buAutoNum type="arabicPeriod"/>
            </a:pPr>
            <a:endParaRPr lang="en-IN" sz="1600" dirty="0"/>
          </a:p>
          <a:p>
            <a:pPr marL="342900" indent="-342900" fontAlgn="auto">
              <a:spcAft>
                <a:spcPts val="0"/>
              </a:spcAft>
              <a:buFont typeface="+mj-lt"/>
              <a:buAutoNum type="arabicPeriod"/>
            </a:pPr>
            <a:endParaRPr lang="en-IN" sz="1600" dirty="0"/>
          </a:p>
        </p:txBody>
      </p:sp>
      <p:pic>
        <p:nvPicPr>
          <p:cNvPr id="13" name="Picture 12">
            <a:extLst>
              <a:ext uri="{FF2B5EF4-FFF2-40B4-BE49-F238E27FC236}">
                <a16:creationId xmlns:a16="http://schemas.microsoft.com/office/drawing/2014/main" id="{2182DCCE-9C86-4B64-9ADF-F4CC89CC1CAE}"/>
              </a:ext>
            </a:extLst>
          </p:cNvPr>
          <p:cNvPicPr>
            <a:picLocks noChangeAspect="1"/>
          </p:cNvPicPr>
          <p:nvPr/>
        </p:nvPicPr>
        <p:blipFill>
          <a:blip r:embed="rId4"/>
          <a:stretch>
            <a:fillRect/>
          </a:stretch>
        </p:blipFill>
        <p:spPr>
          <a:xfrm>
            <a:off x="570819" y="3962400"/>
            <a:ext cx="1762125" cy="2209800"/>
          </a:xfrm>
          <a:prstGeom prst="rect">
            <a:avLst/>
          </a:prstGeom>
        </p:spPr>
      </p:pic>
    </p:spTree>
    <p:extLst>
      <p:ext uri="{BB962C8B-B14F-4D97-AF65-F5344CB8AC3E}">
        <p14:creationId xmlns:p14="http://schemas.microsoft.com/office/powerpoint/2010/main" val="2855267288"/>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750"/>
                                        <p:tgtEl>
                                          <p:spTgt spid="10"/>
                                        </p:tgtEl>
                                      </p:cBhvr>
                                    </p:animEffect>
                                  </p:childTnLst>
                                </p:cTn>
                              </p:par>
                            </p:childTnLst>
                          </p:cTn>
                        </p:par>
                        <p:par>
                          <p:cTn id="8" fill="hold">
                            <p:stCondLst>
                              <p:cond delay="750"/>
                            </p:stCondLst>
                            <p:childTnLst>
                              <p:par>
                                <p:cTn id="9" presetID="14" presetClass="entr" presetSubtype="1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randombar(horizontal)">
                                      <p:cBhvr>
                                        <p:cTn id="11" dur="10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par>
                          <p:cTn id="16" fill="hold">
                            <p:stCondLst>
                              <p:cond delay="0"/>
                            </p:stCondLst>
                            <p:childTnLst>
                              <p:par>
                                <p:cTn id="17" presetID="10" presetClass="entr" presetSubtype="0" fill="hold" nodeType="afterEffect">
                                  <p:stCondLst>
                                    <p:cond delay="100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8" name="Picture 8"/>
          <p:cNvPicPr>
            <a:picLocks noChangeAspect="1" noChangeArrowheads="1"/>
          </p:cNvPicPr>
          <p:nvPr/>
        </p:nvPicPr>
        <p:blipFill>
          <a:blip r:embed="rId2" cstate="print"/>
          <a:srcRect/>
          <a:stretch>
            <a:fillRect/>
          </a:stretch>
        </p:blipFill>
        <p:spPr bwMode="auto">
          <a:xfrm>
            <a:off x="188688" y="2409379"/>
            <a:ext cx="5620656" cy="609599"/>
          </a:xfrm>
          <a:prstGeom prst="rect">
            <a:avLst/>
          </a:prstGeom>
          <a:ln>
            <a:noFill/>
          </a:ln>
          <a:effectLst>
            <a:outerShdw blurRad="292100" dist="139700" dir="2700000" algn="tl" rotWithShape="0">
              <a:srgbClr val="333333">
                <a:alpha val="65000"/>
              </a:srgbClr>
            </a:outerShdw>
          </a:effectLst>
        </p:spPr>
      </p:pic>
      <p:pic>
        <p:nvPicPr>
          <p:cNvPr id="225289" name="Picture 9"/>
          <p:cNvPicPr>
            <a:picLocks noChangeAspect="1" noChangeArrowheads="1"/>
          </p:cNvPicPr>
          <p:nvPr/>
        </p:nvPicPr>
        <p:blipFill>
          <a:blip r:embed="rId3" cstate="print"/>
          <a:srcRect/>
          <a:stretch>
            <a:fillRect/>
          </a:stretch>
        </p:blipFill>
        <p:spPr bwMode="auto">
          <a:xfrm>
            <a:off x="166914" y="3024879"/>
            <a:ext cx="5638800" cy="1133475"/>
          </a:xfrm>
          <a:prstGeom prst="rect">
            <a:avLst/>
          </a:prstGeom>
          <a:ln>
            <a:noFill/>
          </a:ln>
          <a:effectLst>
            <a:outerShdw blurRad="292100" dist="139700" dir="2700000" algn="tl" rotWithShape="0">
              <a:srgbClr val="333333">
                <a:alpha val="65000"/>
              </a:srgbClr>
            </a:outerShdw>
          </a:effectLst>
        </p:spPr>
      </p:pic>
      <p:pic>
        <p:nvPicPr>
          <p:cNvPr id="225287" name="Picture 7"/>
          <p:cNvPicPr>
            <a:picLocks noChangeAspect="1" noChangeArrowheads="1"/>
          </p:cNvPicPr>
          <p:nvPr/>
        </p:nvPicPr>
        <p:blipFill>
          <a:blip r:embed="rId4" cstate="print"/>
          <a:srcRect/>
          <a:stretch>
            <a:fillRect/>
          </a:stretch>
        </p:blipFill>
        <p:spPr bwMode="auto">
          <a:xfrm>
            <a:off x="210456" y="2445660"/>
            <a:ext cx="5588004" cy="1752600"/>
          </a:xfrm>
          <a:prstGeom prst="rect">
            <a:avLst/>
          </a:prstGeom>
          <a:ln>
            <a:noFill/>
          </a:ln>
          <a:effectLst>
            <a:outerShdw blurRad="292100" dist="139700" dir="2700000" algn="tl" rotWithShape="0">
              <a:srgbClr val="333333">
                <a:alpha val="65000"/>
              </a:srgbClr>
            </a:outerShdw>
          </a:effectLst>
        </p:spPr>
      </p:pic>
      <p:pic>
        <p:nvPicPr>
          <p:cNvPr id="225285" name="Picture 5"/>
          <p:cNvPicPr>
            <a:picLocks noChangeAspect="1" noChangeArrowheads="1"/>
          </p:cNvPicPr>
          <p:nvPr/>
        </p:nvPicPr>
        <p:blipFill>
          <a:blip r:embed="rId5" cstate="print"/>
          <a:srcRect/>
          <a:stretch>
            <a:fillRect/>
          </a:stretch>
        </p:blipFill>
        <p:spPr bwMode="auto">
          <a:xfrm>
            <a:off x="188712" y="2431158"/>
            <a:ext cx="5569854" cy="1828800"/>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noChangeArrowheads="1"/>
          </p:cNvPicPr>
          <p:nvPr/>
        </p:nvPicPr>
        <p:blipFill>
          <a:blip r:embed="rId6" cstate="print"/>
          <a:srcRect/>
          <a:stretch>
            <a:fillRect/>
          </a:stretch>
        </p:blipFill>
        <p:spPr bwMode="auto">
          <a:xfrm>
            <a:off x="195724" y="2442030"/>
            <a:ext cx="5566448" cy="3048000"/>
          </a:xfrm>
          <a:prstGeom prst="rect">
            <a:avLst/>
          </a:prstGeom>
          <a:ln>
            <a:noFill/>
          </a:ln>
          <a:effectLst>
            <a:outerShdw blurRad="292100" dist="139700" dir="2700000" algn="tl" rotWithShape="0">
              <a:srgbClr val="333333">
                <a:alpha val="65000"/>
              </a:srgbClr>
            </a:outerShdw>
          </a:effectLst>
        </p:spPr>
      </p:pic>
      <p:sp>
        <p:nvSpPr>
          <p:cNvPr id="4" name="Oval 3"/>
          <p:cNvSpPr/>
          <p:nvPr/>
        </p:nvSpPr>
        <p:spPr>
          <a:xfrm>
            <a:off x="7427682" y="2786742"/>
            <a:ext cx="838200" cy="381000"/>
          </a:xfrm>
          <a:prstGeom prst="ellipse">
            <a:avLst/>
          </a:prstGeom>
          <a:scene3d>
            <a:camera prst="orthographicFront"/>
            <a:lightRig rig="threePt" dir="t"/>
          </a:scene3d>
          <a:sp3d contourW="63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000" dirty="0">
              <a:solidFill>
                <a:schemeClr val="tx1"/>
              </a:solidFill>
            </a:endParaRPr>
          </a:p>
        </p:txBody>
      </p:sp>
      <p:sp>
        <p:nvSpPr>
          <p:cNvPr id="5" name="Oval 4"/>
          <p:cNvSpPr/>
          <p:nvPr/>
        </p:nvSpPr>
        <p:spPr>
          <a:xfrm>
            <a:off x="2895600" y="2286000"/>
            <a:ext cx="762000" cy="32766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225284" name="Picture 4"/>
          <p:cNvPicPr>
            <a:picLocks noChangeAspect="1" noChangeArrowheads="1"/>
          </p:cNvPicPr>
          <p:nvPr/>
        </p:nvPicPr>
        <p:blipFill>
          <a:blip r:embed="rId7" cstate="print"/>
          <a:srcRect/>
          <a:stretch>
            <a:fillRect/>
          </a:stretch>
        </p:blipFill>
        <p:spPr bwMode="auto">
          <a:xfrm>
            <a:off x="199572" y="4034983"/>
            <a:ext cx="5580744" cy="1447799"/>
          </a:xfrm>
          <a:prstGeom prst="rect">
            <a:avLst/>
          </a:prstGeom>
          <a:ln>
            <a:noFill/>
          </a:ln>
          <a:effectLst>
            <a:outerShdw blurRad="292100" dist="139700" dir="2700000" algn="tl" rotWithShape="0">
              <a:srgbClr val="333333">
                <a:alpha val="65000"/>
              </a:srgbClr>
            </a:outerShdw>
          </a:effectLst>
        </p:spPr>
      </p:pic>
      <p:pic>
        <p:nvPicPr>
          <p:cNvPr id="225283" name="Picture 3"/>
          <p:cNvPicPr>
            <a:picLocks noChangeAspect="1" noChangeArrowheads="1"/>
          </p:cNvPicPr>
          <p:nvPr/>
        </p:nvPicPr>
        <p:blipFill>
          <a:blip r:embed="rId8" cstate="print"/>
          <a:srcRect/>
          <a:stretch>
            <a:fillRect/>
          </a:stretch>
        </p:blipFill>
        <p:spPr bwMode="auto">
          <a:xfrm>
            <a:off x="185058" y="2402112"/>
            <a:ext cx="5558975" cy="3048000"/>
          </a:xfrm>
          <a:prstGeom prst="rect">
            <a:avLst/>
          </a:prstGeom>
          <a:ln>
            <a:noFill/>
          </a:ln>
          <a:effectLst>
            <a:outerShdw blurRad="292100" dist="139700" dir="2700000" algn="tl" rotWithShape="0">
              <a:srgbClr val="333333">
                <a:alpha val="65000"/>
              </a:srgbClr>
            </a:outerShdw>
          </a:effectLst>
        </p:spPr>
      </p:pic>
      <p:sp>
        <p:nvSpPr>
          <p:cNvPr id="7" name="Oval 6"/>
          <p:cNvSpPr/>
          <p:nvPr/>
        </p:nvSpPr>
        <p:spPr>
          <a:xfrm>
            <a:off x="2891970" y="2300532"/>
            <a:ext cx="762000" cy="32766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cxnSp>
        <p:nvCxnSpPr>
          <p:cNvPr id="11" name="Straight Arrow Connector 10"/>
          <p:cNvCxnSpPr/>
          <p:nvPr/>
        </p:nvCxnSpPr>
        <p:spPr>
          <a:xfrm flipH="1">
            <a:off x="7170054" y="3196770"/>
            <a:ext cx="6858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4"/>
          </p:cNvCxnSpPr>
          <p:nvPr/>
        </p:nvCxnSpPr>
        <p:spPr>
          <a:xfrm>
            <a:off x="7846782" y="3167742"/>
            <a:ext cx="57150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Oval 14"/>
          <p:cNvSpPr/>
          <p:nvPr/>
        </p:nvSpPr>
        <p:spPr>
          <a:xfrm>
            <a:off x="6636654" y="3635826"/>
            <a:ext cx="990600" cy="381000"/>
          </a:xfrm>
          <a:prstGeom prst="ellipse">
            <a:avLst/>
          </a:prstGeom>
          <a:scene3d>
            <a:camera prst="orthographicFront"/>
            <a:lightRig rig="threePt" dir="t"/>
          </a:scene3d>
          <a:sp3d contourW="6350"/>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000" b="1" dirty="0">
                <a:solidFill>
                  <a:schemeClr val="tx1"/>
                </a:solidFill>
              </a:rPr>
              <a:t>Regular Air</a:t>
            </a:r>
          </a:p>
        </p:txBody>
      </p:sp>
      <p:sp>
        <p:nvSpPr>
          <p:cNvPr id="17" name="Oval 16"/>
          <p:cNvSpPr/>
          <p:nvPr/>
        </p:nvSpPr>
        <p:spPr>
          <a:xfrm>
            <a:off x="8008254" y="3653970"/>
            <a:ext cx="990600" cy="381000"/>
          </a:xfrm>
          <a:prstGeom prst="ellipse">
            <a:avLst/>
          </a:prstGeom>
          <a:scene3d>
            <a:camera prst="orthographicFront"/>
            <a:lightRig rig="threePt" dir="t"/>
          </a:scene3d>
          <a:sp3d contourW="6350"/>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000" b="1" dirty="0" err="1">
                <a:solidFill>
                  <a:schemeClr val="tx1"/>
                </a:solidFill>
              </a:rPr>
              <a:t>ExpressAir</a:t>
            </a:r>
            <a:endParaRPr lang="en-IN" sz="1000" b="1" dirty="0">
              <a:solidFill>
                <a:schemeClr val="tx1"/>
              </a:solidFill>
            </a:endParaRPr>
          </a:p>
        </p:txBody>
      </p:sp>
      <p:sp>
        <p:nvSpPr>
          <p:cNvPr id="18" name="TextBox 17"/>
          <p:cNvSpPr txBox="1"/>
          <p:nvPr/>
        </p:nvSpPr>
        <p:spPr>
          <a:xfrm>
            <a:off x="7340598" y="2783112"/>
            <a:ext cx="990600" cy="400110"/>
          </a:xfrm>
          <a:prstGeom prst="rect">
            <a:avLst/>
          </a:prstGeom>
          <a:noFill/>
        </p:spPr>
        <p:txBody>
          <a:bodyPr wrap="square" rtlCol="0">
            <a:spAutoFit/>
          </a:bodyPr>
          <a:lstStyle/>
          <a:p>
            <a:pPr algn="ctr"/>
            <a:r>
              <a:rPr lang="en-IN" sz="1000" b="1" dirty="0"/>
              <a:t>Shipping Mode</a:t>
            </a:r>
          </a:p>
        </p:txBody>
      </p:sp>
      <p:sp>
        <p:nvSpPr>
          <p:cNvPr id="19" name="TextBox 18"/>
          <p:cNvSpPr txBox="1"/>
          <p:nvPr/>
        </p:nvSpPr>
        <p:spPr>
          <a:xfrm>
            <a:off x="7340598" y="2783112"/>
            <a:ext cx="990600" cy="400110"/>
          </a:xfrm>
          <a:prstGeom prst="rect">
            <a:avLst/>
          </a:prstGeom>
          <a:noFill/>
        </p:spPr>
        <p:txBody>
          <a:bodyPr wrap="square" rtlCol="0">
            <a:spAutoFit/>
          </a:bodyPr>
          <a:lstStyle/>
          <a:p>
            <a:pPr algn="ctr"/>
            <a:r>
              <a:rPr lang="en-IN" sz="1000" b="1" dirty="0"/>
              <a:t>Sales </a:t>
            </a:r>
          </a:p>
          <a:p>
            <a:pPr algn="ctr"/>
            <a:r>
              <a:rPr lang="en-IN" sz="1000" b="1" dirty="0"/>
              <a:t>Data</a:t>
            </a:r>
          </a:p>
        </p:txBody>
      </p:sp>
      <p:sp>
        <p:nvSpPr>
          <p:cNvPr id="22" name="Oval 21"/>
          <p:cNvSpPr/>
          <p:nvPr/>
        </p:nvSpPr>
        <p:spPr>
          <a:xfrm>
            <a:off x="1219200" y="2315028"/>
            <a:ext cx="457200" cy="1828800"/>
          </a:xfrm>
          <a:prstGeom prst="ellipse">
            <a:avLst/>
          </a:prstGeom>
          <a:no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cxnSp>
        <p:nvCxnSpPr>
          <p:cNvPr id="29" name="Straight Arrow Connector 28"/>
          <p:cNvCxnSpPr/>
          <p:nvPr/>
        </p:nvCxnSpPr>
        <p:spPr>
          <a:xfrm flipH="1">
            <a:off x="6455226" y="4038600"/>
            <a:ext cx="6858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7131954" y="4009572"/>
            <a:ext cx="57150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Oval 30"/>
          <p:cNvSpPr/>
          <p:nvPr/>
        </p:nvSpPr>
        <p:spPr>
          <a:xfrm>
            <a:off x="5921826" y="4477656"/>
            <a:ext cx="990600" cy="381000"/>
          </a:xfrm>
          <a:prstGeom prst="ellipse">
            <a:avLst/>
          </a:prstGeom>
          <a:scene3d>
            <a:camera prst="orthographicFront"/>
            <a:lightRig rig="threePt" dir="t"/>
          </a:scene3d>
          <a:sp3d contourW="6350"/>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000" b="1" dirty="0">
                <a:solidFill>
                  <a:schemeClr val="tx1"/>
                </a:solidFill>
              </a:rPr>
              <a:t>Low Priority</a:t>
            </a:r>
          </a:p>
        </p:txBody>
      </p:sp>
      <p:sp>
        <p:nvSpPr>
          <p:cNvPr id="32" name="Oval 31"/>
          <p:cNvSpPr/>
          <p:nvPr/>
        </p:nvSpPr>
        <p:spPr>
          <a:xfrm>
            <a:off x="7293426" y="4495800"/>
            <a:ext cx="990600" cy="381000"/>
          </a:xfrm>
          <a:prstGeom prst="ellipse">
            <a:avLst/>
          </a:prstGeom>
          <a:scene3d>
            <a:camera prst="orthographicFront"/>
            <a:lightRig rig="threePt" dir="t"/>
          </a:scene3d>
          <a:sp3d contourW="6350"/>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000" b="1" dirty="0">
                <a:solidFill>
                  <a:schemeClr val="tx1"/>
                </a:solidFill>
              </a:rPr>
              <a:t>High Priority</a:t>
            </a:r>
          </a:p>
        </p:txBody>
      </p:sp>
      <p:sp>
        <p:nvSpPr>
          <p:cNvPr id="24" name="TextBox 23"/>
          <p:cNvSpPr txBox="1"/>
          <p:nvPr/>
        </p:nvSpPr>
        <p:spPr>
          <a:xfrm>
            <a:off x="457200" y="1565429"/>
            <a:ext cx="8229600" cy="584775"/>
          </a:xfrm>
          <a:prstGeom prst="rect">
            <a:avLst/>
          </a:prstGeom>
          <a:noFill/>
        </p:spPr>
        <p:txBody>
          <a:bodyPr wrap="square" rtlCol="0">
            <a:spAutoFit/>
          </a:bodyPr>
          <a:lstStyle/>
          <a:p>
            <a:r>
              <a:rPr lang="en-IN" sz="1600" dirty="0"/>
              <a:t>Suppose we wish to find if there was any influence of shipping mode, order priority on customer location. Customer location is target column and like the bag of coloured balls</a:t>
            </a:r>
          </a:p>
        </p:txBody>
      </p:sp>
      <p:sp>
        <p:nvSpPr>
          <p:cNvPr id="2" name="Rectangle 1">
            <a:extLst>
              <a:ext uri="{FF2B5EF4-FFF2-40B4-BE49-F238E27FC236}">
                <a16:creationId xmlns:a16="http://schemas.microsoft.com/office/drawing/2014/main" id="{1CB3B685-6A4E-45E8-818F-1DE47949E7F9}"/>
              </a:ext>
            </a:extLst>
          </p:cNvPr>
          <p:cNvSpPr/>
          <p:nvPr/>
        </p:nvSpPr>
        <p:spPr>
          <a:xfrm>
            <a:off x="357946" y="1078468"/>
            <a:ext cx="1851854" cy="369332"/>
          </a:xfrm>
          <a:prstGeom prst="rect">
            <a:avLst/>
          </a:prstGeom>
        </p:spPr>
        <p:txBody>
          <a:bodyPr wrap="none">
            <a:spAutoFit/>
          </a:bodyPr>
          <a:lstStyle/>
          <a:p>
            <a:pPr marL="0" indent="0" fontAlgn="auto">
              <a:spcAft>
                <a:spcPts val="0"/>
              </a:spcAft>
              <a:buNone/>
            </a:pPr>
            <a:r>
              <a:rPr lang="en-US" altLang="en-US" u="sng" dirty="0"/>
              <a:t>Decision Trees </a:t>
            </a:r>
            <a:r>
              <a:rPr lang="en-US" altLang="en-US" dirty="0"/>
              <a:t>-</a:t>
            </a:r>
          </a:p>
        </p:txBody>
      </p:sp>
      <p:pic>
        <p:nvPicPr>
          <p:cNvPr id="25" name="Picture 24">
            <a:extLst>
              <a:ext uri="{FF2B5EF4-FFF2-40B4-BE49-F238E27FC236}">
                <a16:creationId xmlns:a16="http://schemas.microsoft.com/office/drawing/2014/main" id="{E1696593-536A-4018-80E3-B6529705A11D}"/>
              </a:ext>
            </a:extLst>
          </p:cNvPr>
          <p:cNvPicPr>
            <a:picLocks noChangeAspect="1"/>
          </p:cNvPicPr>
          <p:nvPr/>
        </p:nvPicPr>
        <p:blipFill>
          <a:blip r:embed="rId9"/>
          <a:stretch>
            <a:fillRect/>
          </a:stretch>
        </p:blipFill>
        <p:spPr>
          <a:xfrm>
            <a:off x="5410200" y="2078820"/>
            <a:ext cx="243332" cy="305151"/>
          </a:xfrm>
          <a:prstGeom prst="rect">
            <a:avLst/>
          </a:prstGeom>
        </p:spPr>
      </p:pic>
      <p:sp>
        <p:nvSpPr>
          <p:cNvPr id="6" name="TextBox 5">
            <a:extLst>
              <a:ext uri="{FF2B5EF4-FFF2-40B4-BE49-F238E27FC236}">
                <a16:creationId xmlns:a16="http://schemas.microsoft.com/office/drawing/2014/main" id="{8C4AC93C-4687-42F2-8060-B0063688C6A6}"/>
              </a:ext>
            </a:extLst>
          </p:cNvPr>
          <p:cNvSpPr txBox="1"/>
          <p:nvPr/>
        </p:nvSpPr>
        <p:spPr>
          <a:xfrm>
            <a:off x="210456" y="5562600"/>
            <a:ext cx="8400144" cy="923330"/>
          </a:xfrm>
          <a:prstGeom prst="rect">
            <a:avLst/>
          </a:prstGeom>
          <a:solidFill>
            <a:srgbClr val="FFFF00"/>
          </a:solidFill>
        </p:spPr>
        <p:txBody>
          <a:bodyPr wrap="square" rtlCol="0">
            <a:spAutoFit/>
          </a:bodyPr>
          <a:lstStyle/>
          <a:p>
            <a:r>
              <a:rPr lang="en-IN" dirty="0"/>
              <a:t>When sub branches are created, the total entropy of the sub branches should be less than the entropy of the parent node.  More the drop in entropy, more the information gained</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5" presetClass="exit" presetSubtype="0" fill="hold" nodeType="clickEffect">
                                  <p:stCondLst>
                                    <p:cond delay="0"/>
                                  </p:stCondLst>
                                  <p:childTnLst>
                                    <p:anim calcmode="lin" valueType="num">
                                      <p:cBhvr>
                                        <p:cTn id="24" dur="1000"/>
                                        <p:tgtEl>
                                          <p:spTgt spid="3"/>
                                        </p:tgtEl>
                                        <p:attrNameLst>
                                          <p:attrName>ppt_w</p:attrName>
                                        </p:attrNameLst>
                                      </p:cBhvr>
                                      <p:tavLst>
                                        <p:tav tm="0">
                                          <p:val>
                                            <p:strVal val="ppt_w"/>
                                          </p:val>
                                        </p:tav>
                                        <p:tav tm="100000">
                                          <p:val>
                                            <p:strVal val="ppt_w*0.70"/>
                                          </p:val>
                                        </p:tav>
                                      </p:tavLst>
                                    </p:anim>
                                    <p:anim calcmode="lin" valueType="num">
                                      <p:cBhvr>
                                        <p:cTn id="25" dur="1000"/>
                                        <p:tgtEl>
                                          <p:spTgt spid="3"/>
                                        </p:tgtEl>
                                        <p:attrNameLst>
                                          <p:attrName>ppt_h</p:attrName>
                                        </p:attrNameLst>
                                      </p:cBhvr>
                                      <p:tavLst>
                                        <p:tav tm="0">
                                          <p:val>
                                            <p:strVal val="ppt_h"/>
                                          </p:val>
                                        </p:tav>
                                        <p:tav tm="100000">
                                          <p:val>
                                            <p:strVal val="ppt_h"/>
                                          </p:val>
                                        </p:tav>
                                      </p:tavLst>
                                    </p:anim>
                                    <p:animEffect transition="out" filter="fade">
                                      <p:cBhvr>
                                        <p:cTn id="26" dur="1000"/>
                                        <p:tgtEl>
                                          <p:spTgt spid="3"/>
                                        </p:tgtEl>
                                      </p:cBhvr>
                                    </p:animEffect>
                                    <p:set>
                                      <p:cBhvr>
                                        <p:cTn id="27" dur="1" fill="hold">
                                          <p:stCondLst>
                                            <p:cond delay="999"/>
                                          </p:stCondLst>
                                        </p:cTn>
                                        <p:tgtEl>
                                          <p:spTgt spid="3"/>
                                        </p:tgtEl>
                                        <p:attrNameLst>
                                          <p:attrName>style.visibility</p:attrName>
                                        </p:attrNameLst>
                                      </p:cBhvr>
                                      <p:to>
                                        <p:strVal val="hidden"/>
                                      </p:to>
                                    </p:set>
                                  </p:childTnLst>
                                </p:cTn>
                              </p:par>
                              <p:par>
                                <p:cTn id="28" presetID="55" presetClass="exit" presetSubtype="0" fill="hold" grpId="1" nodeType="withEffect">
                                  <p:stCondLst>
                                    <p:cond delay="0"/>
                                  </p:stCondLst>
                                  <p:childTnLst>
                                    <p:anim calcmode="lin" valueType="num">
                                      <p:cBhvr>
                                        <p:cTn id="29" dur="1000"/>
                                        <p:tgtEl>
                                          <p:spTgt spid="5"/>
                                        </p:tgtEl>
                                        <p:attrNameLst>
                                          <p:attrName>ppt_w</p:attrName>
                                        </p:attrNameLst>
                                      </p:cBhvr>
                                      <p:tavLst>
                                        <p:tav tm="0">
                                          <p:val>
                                            <p:strVal val="ppt_w"/>
                                          </p:val>
                                        </p:tav>
                                        <p:tav tm="100000">
                                          <p:val>
                                            <p:strVal val="ppt_w*0.70"/>
                                          </p:val>
                                        </p:tav>
                                      </p:tavLst>
                                    </p:anim>
                                    <p:anim calcmode="lin" valueType="num">
                                      <p:cBhvr>
                                        <p:cTn id="30" dur="1000"/>
                                        <p:tgtEl>
                                          <p:spTgt spid="5"/>
                                        </p:tgtEl>
                                        <p:attrNameLst>
                                          <p:attrName>ppt_h</p:attrName>
                                        </p:attrNameLst>
                                      </p:cBhvr>
                                      <p:tavLst>
                                        <p:tav tm="0">
                                          <p:val>
                                            <p:strVal val="ppt_h"/>
                                          </p:val>
                                        </p:tav>
                                        <p:tav tm="100000">
                                          <p:val>
                                            <p:strVal val="ppt_h"/>
                                          </p:val>
                                        </p:tav>
                                      </p:tavLst>
                                    </p:anim>
                                    <p:animEffect transition="out" filter="fade">
                                      <p:cBhvr>
                                        <p:cTn id="31" dur="1000"/>
                                        <p:tgtEl>
                                          <p:spTgt spid="5"/>
                                        </p:tgtEl>
                                      </p:cBhvr>
                                    </p:animEffect>
                                    <p:set>
                                      <p:cBhvr>
                                        <p:cTn id="32" dur="1" fill="hold">
                                          <p:stCondLst>
                                            <p:cond delay="999"/>
                                          </p:stCondLst>
                                        </p:cTn>
                                        <p:tgtEl>
                                          <p:spTgt spid="5"/>
                                        </p:tgtEl>
                                        <p:attrNameLst>
                                          <p:attrName>style.visibility</p:attrName>
                                        </p:attrNameLst>
                                      </p:cBhvr>
                                      <p:to>
                                        <p:strVal val="hidden"/>
                                      </p:to>
                                    </p:set>
                                  </p:childTnLst>
                                </p:cTn>
                              </p:par>
                            </p:childTnLst>
                          </p:cTn>
                        </p:par>
                        <p:par>
                          <p:cTn id="33" fill="hold">
                            <p:stCondLst>
                              <p:cond delay="1000"/>
                            </p:stCondLst>
                            <p:childTnLst>
                              <p:par>
                                <p:cTn id="34" presetID="55" presetClass="entr" presetSubtype="0" fill="hold" nodeType="afterEffect">
                                  <p:stCondLst>
                                    <p:cond delay="0"/>
                                  </p:stCondLst>
                                  <p:childTnLst>
                                    <p:set>
                                      <p:cBhvr>
                                        <p:cTn id="35" dur="1" fill="hold">
                                          <p:stCondLst>
                                            <p:cond delay="0"/>
                                          </p:stCondLst>
                                        </p:cTn>
                                        <p:tgtEl>
                                          <p:spTgt spid="225283"/>
                                        </p:tgtEl>
                                        <p:attrNameLst>
                                          <p:attrName>style.visibility</p:attrName>
                                        </p:attrNameLst>
                                      </p:cBhvr>
                                      <p:to>
                                        <p:strVal val="visible"/>
                                      </p:to>
                                    </p:set>
                                    <p:anim calcmode="lin" valueType="num">
                                      <p:cBhvr>
                                        <p:cTn id="36" dur="1000" fill="hold"/>
                                        <p:tgtEl>
                                          <p:spTgt spid="225283"/>
                                        </p:tgtEl>
                                        <p:attrNameLst>
                                          <p:attrName>ppt_w</p:attrName>
                                        </p:attrNameLst>
                                      </p:cBhvr>
                                      <p:tavLst>
                                        <p:tav tm="0">
                                          <p:val>
                                            <p:strVal val="#ppt_w*0.70"/>
                                          </p:val>
                                        </p:tav>
                                        <p:tav tm="100000">
                                          <p:val>
                                            <p:strVal val="#ppt_w"/>
                                          </p:val>
                                        </p:tav>
                                      </p:tavLst>
                                    </p:anim>
                                    <p:anim calcmode="lin" valueType="num">
                                      <p:cBhvr>
                                        <p:cTn id="37" dur="1000" fill="hold"/>
                                        <p:tgtEl>
                                          <p:spTgt spid="225283"/>
                                        </p:tgtEl>
                                        <p:attrNameLst>
                                          <p:attrName>ppt_h</p:attrName>
                                        </p:attrNameLst>
                                      </p:cBhvr>
                                      <p:tavLst>
                                        <p:tav tm="0">
                                          <p:val>
                                            <p:strVal val="#ppt_h"/>
                                          </p:val>
                                        </p:tav>
                                        <p:tav tm="100000">
                                          <p:val>
                                            <p:strVal val="#ppt_h"/>
                                          </p:val>
                                        </p:tav>
                                      </p:tavLst>
                                    </p:anim>
                                    <p:animEffect transition="in" filter="fade">
                                      <p:cBhvr>
                                        <p:cTn id="38" dur="1000"/>
                                        <p:tgtEl>
                                          <p:spTgt spid="225283"/>
                                        </p:tgtEl>
                                      </p:cBhvr>
                                    </p:animEffect>
                                  </p:childTnLst>
                                </p:cTn>
                              </p:par>
                            </p:childTnLst>
                          </p:cTn>
                        </p:par>
                      </p:childTnLst>
                    </p:cTn>
                  </p:par>
                  <p:par>
                    <p:cTn id="39" fill="hold">
                      <p:stCondLst>
                        <p:cond delay="indefinite"/>
                      </p:stCondLst>
                      <p:childTnLst>
                        <p:par>
                          <p:cTn id="40" fill="hold">
                            <p:stCondLst>
                              <p:cond delay="0"/>
                            </p:stCondLst>
                            <p:childTnLst>
                              <p:par>
                                <p:cTn id="41" presetID="55"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1000" fill="hold"/>
                                        <p:tgtEl>
                                          <p:spTgt spid="7"/>
                                        </p:tgtEl>
                                        <p:attrNameLst>
                                          <p:attrName>ppt_w</p:attrName>
                                        </p:attrNameLst>
                                      </p:cBhvr>
                                      <p:tavLst>
                                        <p:tav tm="0">
                                          <p:val>
                                            <p:strVal val="#ppt_w*0.70"/>
                                          </p:val>
                                        </p:tav>
                                        <p:tav tm="100000">
                                          <p:val>
                                            <p:strVal val="#ppt_w"/>
                                          </p:val>
                                        </p:tav>
                                      </p:tavLst>
                                    </p:anim>
                                    <p:anim calcmode="lin" valueType="num">
                                      <p:cBhvr>
                                        <p:cTn id="44" dur="1000" fill="hold"/>
                                        <p:tgtEl>
                                          <p:spTgt spid="7"/>
                                        </p:tgtEl>
                                        <p:attrNameLst>
                                          <p:attrName>ppt_h</p:attrName>
                                        </p:attrNameLst>
                                      </p:cBhvr>
                                      <p:tavLst>
                                        <p:tav tm="0">
                                          <p:val>
                                            <p:strVal val="#ppt_h"/>
                                          </p:val>
                                        </p:tav>
                                        <p:tav tm="100000">
                                          <p:val>
                                            <p:strVal val="#ppt_h"/>
                                          </p:val>
                                        </p:tav>
                                      </p:tavLst>
                                    </p:anim>
                                    <p:animEffect transition="in" filter="fade">
                                      <p:cBhvr>
                                        <p:cTn id="45" dur="10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nodeType="clickEffect">
                                  <p:stCondLst>
                                    <p:cond delay="0"/>
                                  </p:stCondLst>
                                  <p:childTnLst>
                                    <p:set>
                                      <p:cBhvr>
                                        <p:cTn id="49" dur="1" fill="hold">
                                          <p:stCondLst>
                                            <p:cond delay="0"/>
                                          </p:stCondLst>
                                        </p:cTn>
                                        <p:tgtEl>
                                          <p:spTgt spid="225283"/>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7"/>
                                        </p:tgtEl>
                                        <p:attrNameLst>
                                          <p:attrName>style.visibility</p:attrName>
                                        </p:attrNameLst>
                                      </p:cBhvr>
                                      <p:to>
                                        <p:strVal val="hidden"/>
                                      </p:to>
                                    </p:set>
                                  </p:childTnLst>
                                </p:cTn>
                              </p:par>
                              <p:par>
                                <p:cTn id="52" presetID="4" presetClass="entr" presetSubtype="16" fill="hold" nodeType="withEffect">
                                  <p:stCondLst>
                                    <p:cond delay="0"/>
                                  </p:stCondLst>
                                  <p:childTnLst>
                                    <p:set>
                                      <p:cBhvr>
                                        <p:cTn id="53" dur="1" fill="hold">
                                          <p:stCondLst>
                                            <p:cond delay="0"/>
                                          </p:stCondLst>
                                        </p:cTn>
                                        <p:tgtEl>
                                          <p:spTgt spid="225285"/>
                                        </p:tgtEl>
                                        <p:attrNameLst>
                                          <p:attrName>style.visibility</p:attrName>
                                        </p:attrNameLst>
                                      </p:cBhvr>
                                      <p:to>
                                        <p:strVal val="visible"/>
                                      </p:to>
                                    </p:set>
                                    <p:animEffect transition="in" filter="box(in)">
                                      <p:cBhvr>
                                        <p:cTn id="54" dur="500"/>
                                        <p:tgtEl>
                                          <p:spTgt spid="225285"/>
                                        </p:tgtEl>
                                      </p:cBhvr>
                                    </p:animEffect>
                                  </p:childTnLst>
                                </p:cTn>
                              </p:par>
                              <p:par>
                                <p:cTn id="55" presetID="4" presetClass="entr" presetSubtype="16" fill="hold" nodeType="withEffect">
                                  <p:stCondLst>
                                    <p:cond delay="0"/>
                                  </p:stCondLst>
                                  <p:childTnLst>
                                    <p:set>
                                      <p:cBhvr>
                                        <p:cTn id="56" dur="1" fill="hold">
                                          <p:stCondLst>
                                            <p:cond delay="0"/>
                                          </p:stCondLst>
                                        </p:cTn>
                                        <p:tgtEl>
                                          <p:spTgt spid="225284"/>
                                        </p:tgtEl>
                                        <p:attrNameLst>
                                          <p:attrName>style.visibility</p:attrName>
                                        </p:attrNameLst>
                                      </p:cBhvr>
                                      <p:to>
                                        <p:strVal val="visible"/>
                                      </p:to>
                                    </p:set>
                                    <p:animEffect transition="in" filter="box(in)">
                                      <p:cBhvr>
                                        <p:cTn id="57" dur="500"/>
                                        <p:tgtEl>
                                          <p:spTgt spid="225284"/>
                                        </p:tgtEl>
                                      </p:cBhvr>
                                    </p:animEffect>
                                  </p:childTnLst>
                                </p:cTn>
                              </p:par>
                              <p:par>
                                <p:cTn id="58" presetID="42" presetClass="path" presetSubtype="0" accel="50000" decel="50000" fill="hold" nodeType="withEffect">
                                  <p:stCondLst>
                                    <p:cond delay="0"/>
                                  </p:stCondLst>
                                  <p:childTnLst>
                                    <p:animMotion origin="layout" path="M 2.77778E-7 -1.48148E-6 L -0.00191 0.26783 " pathEditMode="relative" rAng="0" ptsTypes="AA">
                                      <p:cBhvr>
                                        <p:cTn id="59" dur="2000" fill="hold"/>
                                        <p:tgtEl>
                                          <p:spTgt spid="225284"/>
                                        </p:tgtEl>
                                        <p:attrNameLst>
                                          <p:attrName>ppt_x</p:attrName>
                                          <p:attrName>ppt_y</p:attrName>
                                        </p:attrNameLst>
                                      </p:cBhvr>
                                      <p:rCtr x="-104" y="13380"/>
                                    </p:animMotion>
                                  </p:childTnLst>
                                </p:cTn>
                              </p:par>
                              <p:par>
                                <p:cTn id="60" presetID="9" presetClass="entr" presetSubtype="0" fill="hold" nodeType="with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dissolve">
                                      <p:cBhvr>
                                        <p:cTn id="62" dur="2000"/>
                                        <p:tgtEl>
                                          <p:spTgt spid="11"/>
                                        </p:tgtEl>
                                      </p:cBhvr>
                                    </p:animEffect>
                                  </p:childTnLst>
                                </p:cTn>
                              </p:par>
                              <p:par>
                                <p:cTn id="63" presetID="9" presetClass="entr" presetSubtype="0" fill="hold" nodeType="with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dissolve">
                                      <p:cBhvr>
                                        <p:cTn id="65" dur="2000"/>
                                        <p:tgtEl>
                                          <p:spTgt spid="13"/>
                                        </p:tgtEl>
                                      </p:cBhvr>
                                    </p:animEffect>
                                  </p:childTnLst>
                                </p:cTn>
                              </p:par>
                            </p:childTnLst>
                          </p:cTn>
                        </p:par>
                        <p:par>
                          <p:cTn id="66" fill="hold">
                            <p:stCondLst>
                              <p:cond delay="2000"/>
                            </p:stCondLst>
                            <p:childTnLst>
                              <p:par>
                                <p:cTn id="67" presetID="1" presetClass="entr" presetSubtype="0" fill="hold" grpId="0" nodeType="afterEffect">
                                  <p:stCondLst>
                                    <p:cond delay="500"/>
                                  </p:stCondLst>
                                  <p:childTnLst>
                                    <p:set>
                                      <p:cBhvr>
                                        <p:cTn id="68" dur="1" fill="hold">
                                          <p:stCondLst>
                                            <p:cond delay="0"/>
                                          </p:stCondLst>
                                        </p:cTn>
                                        <p:tgtEl>
                                          <p:spTgt spid="1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par>
                                <p:cTn id="71" presetID="9" presetClass="entr" presetSubtype="0" fill="hold" grpId="1"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dissolve">
                                      <p:cBhvr>
                                        <p:cTn id="73" dur="500"/>
                                        <p:tgtEl>
                                          <p:spTgt spid="15"/>
                                        </p:tgtEl>
                                      </p:cBhvr>
                                    </p:animEffect>
                                  </p:childTnLst>
                                </p:cTn>
                              </p:par>
                              <p:par>
                                <p:cTn id="74" presetID="9" presetClass="entr" presetSubtype="0" fill="hold" grpId="1" nodeType="with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dissolve">
                                      <p:cBhvr>
                                        <p:cTn id="76" dur="500"/>
                                        <p:tgtEl>
                                          <p:spTgt spid="17"/>
                                        </p:tgtEl>
                                      </p:cBhvr>
                                    </p:animEffect>
                                  </p:childTnLst>
                                </p:cTn>
                              </p:par>
                              <p:par>
                                <p:cTn id="77" presetID="1" presetClass="entr" presetSubtype="0" fill="hold" grpId="0" nodeType="withEffect">
                                  <p:stCondLst>
                                    <p:cond delay="0"/>
                                  </p:stCondLst>
                                  <p:childTnLst>
                                    <p:set>
                                      <p:cBhvr>
                                        <p:cTn id="78" dur="1" fill="hold">
                                          <p:stCondLst>
                                            <p:cond delay="0"/>
                                          </p:stCondLst>
                                        </p:cTn>
                                        <p:tgtEl>
                                          <p:spTgt spid="18"/>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19"/>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55" presetClass="exit" presetSubtype="0" fill="hold" nodeType="clickEffect">
                                  <p:stCondLst>
                                    <p:cond delay="0"/>
                                  </p:stCondLst>
                                  <p:childTnLst>
                                    <p:anim calcmode="lin" valueType="num">
                                      <p:cBhvr>
                                        <p:cTn id="84" dur="1000"/>
                                        <p:tgtEl>
                                          <p:spTgt spid="225285"/>
                                        </p:tgtEl>
                                        <p:attrNameLst>
                                          <p:attrName>ppt_w</p:attrName>
                                        </p:attrNameLst>
                                      </p:cBhvr>
                                      <p:tavLst>
                                        <p:tav tm="0">
                                          <p:val>
                                            <p:strVal val="ppt_w"/>
                                          </p:val>
                                        </p:tav>
                                        <p:tav tm="100000">
                                          <p:val>
                                            <p:strVal val="ppt_w*0.70"/>
                                          </p:val>
                                        </p:tav>
                                      </p:tavLst>
                                    </p:anim>
                                    <p:anim calcmode="lin" valueType="num">
                                      <p:cBhvr>
                                        <p:cTn id="85" dur="1000"/>
                                        <p:tgtEl>
                                          <p:spTgt spid="225285"/>
                                        </p:tgtEl>
                                        <p:attrNameLst>
                                          <p:attrName>ppt_h</p:attrName>
                                        </p:attrNameLst>
                                      </p:cBhvr>
                                      <p:tavLst>
                                        <p:tav tm="0">
                                          <p:val>
                                            <p:strVal val="ppt_h"/>
                                          </p:val>
                                        </p:tav>
                                        <p:tav tm="100000">
                                          <p:val>
                                            <p:strVal val="ppt_h"/>
                                          </p:val>
                                        </p:tav>
                                      </p:tavLst>
                                    </p:anim>
                                    <p:animEffect transition="out" filter="fade">
                                      <p:cBhvr>
                                        <p:cTn id="86" dur="1000"/>
                                        <p:tgtEl>
                                          <p:spTgt spid="225285"/>
                                        </p:tgtEl>
                                      </p:cBhvr>
                                    </p:animEffect>
                                    <p:set>
                                      <p:cBhvr>
                                        <p:cTn id="87" dur="1" fill="hold">
                                          <p:stCondLst>
                                            <p:cond delay="999"/>
                                          </p:stCondLst>
                                        </p:cTn>
                                        <p:tgtEl>
                                          <p:spTgt spid="225285"/>
                                        </p:tgtEl>
                                        <p:attrNameLst>
                                          <p:attrName>style.visibility</p:attrName>
                                        </p:attrNameLst>
                                      </p:cBhvr>
                                      <p:to>
                                        <p:strVal val="hidden"/>
                                      </p:to>
                                    </p:set>
                                  </p:childTnLst>
                                </p:cTn>
                              </p:par>
                            </p:childTnLst>
                          </p:cTn>
                        </p:par>
                        <p:par>
                          <p:cTn id="88" fill="hold">
                            <p:stCondLst>
                              <p:cond delay="1000"/>
                            </p:stCondLst>
                            <p:childTnLst>
                              <p:par>
                                <p:cTn id="89" presetID="55" presetClass="entr" presetSubtype="0" fill="hold" nodeType="afterEffect">
                                  <p:stCondLst>
                                    <p:cond delay="0"/>
                                  </p:stCondLst>
                                  <p:childTnLst>
                                    <p:set>
                                      <p:cBhvr>
                                        <p:cTn id="90" dur="1" fill="hold">
                                          <p:stCondLst>
                                            <p:cond delay="0"/>
                                          </p:stCondLst>
                                        </p:cTn>
                                        <p:tgtEl>
                                          <p:spTgt spid="225287"/>
                                        </p:tgtEl>
                                        <p:attrNameLst>
                                          <p:attrName>style.visibility</p:attrName>
                                        </p:attrNameLst>
                                      </p:cBhvr>
                                      <p:to>
                                        <p:strVal val="visible"/>
                                      </p:to>
                                    </p:set>
                                    <p:anim calcmode="lin" valueType="num">
                                      <p:cBhvr>
                                        <p:cTn id="91" dur="1000" fill="hold"/>
                                        <p:tgtEl>
                                          <p:spTgt spid="225287"/>
                                        </p:tgtEl>
                                        <p:attrNameLst>
                                          <p:attrName>ppt_w</p:attrName>
                                        </p:attrNameLst>
                                      </p:cBhvr>
                                      <p:tavLst>
                                        <p:tav tm="0">
                                          <p:val>
                                            <p:strVal val="#ppt_w*0.70"/>
                                          </p:val>
                                        </p:tav>
                                        <p:tav tm="100000">
                                          <p:val>
                                            <p:strVal val="#ppt_w"/>
                                          </p:val>
                                        </p:tav>
                                      </p:tavLst>
                                    </p:anim>
                                    <p:anim calcmode="lin" valueType="num">
                                      <p:cBhvr>
                                        <p:cTn id="92" dur="1000" fill="hold"/>
                                        <p:tgtEl>
                                          <p:spTgt spid="225287"/>
                                        </p:tgtEl>
                                        <p:attrNameLst>
                                          <p:attrName>ppt_h</p:attrName>
                                        </p:attrNameLst>
                                      </p:cBhvr>
                                      <p:tavLst>
                                        <p:tav tm="0">
                                          <p:val>
                                            <p:strVal val="#ppt_h"/>
                                          </p:val>
                                        </p:tav>
                                        <p:tav tm="100000">
                                          <p:val>
                                            <p:strVal val="#ppt_h"/>
                                          </p:val>
                                        </p:tav>
                                      </p:tavLst>
                                    </p:anim>
                                    <p:animEffect transition="in" filter="fade">
                                      <p:cBhvr>
                                        <p:cTn id="93" dur="1000"/>
                                        <p:tgtEl>
                                          <p:spTgt spid="225287"/>
                                        </p:tgtEl>
                                      </p:cBhvr>
                                    </p:animEffect>
                                  </p:childTnLst>
                                </p:cTn>
                              </p:par>
                              <p:par>
                                <p:cTn id="94" presetID="55" presetClass="entr" presetSubtype="0" fill="hold" grpId="0" nodeType="withEffect">
                                  <p:stCondLst>
                                    <p:cond delay="0"/>
                                  </p:stCondLst>
                                  <p:childTnLst>
                                    <p:set>
                                      <p:cBhvr>
                                        <p:cTn id="95" dur="1" fill="hold">
                                          <p:stCondLst>
                                            <p:cond delay="0"/>
                                          </p:stCondLst>
                                        </p:cTn>
                                        <p:tgtEl>
                                          <p:spTgt spid="22"/>
                                        </p:tgtEl>
                                        <p:attrNameLst>
                                          <p:attrName>style.visibility</p:attrName>
                                        </p:attrNameLst>
                                      </p:cBhvr>
                                      <p:to>
                                        <p:strVal val="visible"/>
                                      </p:to>
                                    </p:set>
                                    <p:anim calcmode="lin" valueType="num">
                                      <p:cBhvr>
                                        <p:cTn id="96" dur="1000" fill="hold"/>
                                        <p:tgtEl>
                                          <p:spTgt spid="22"/>
                                        </p:tgtEl>
                                        <p:attrNameLst>
                                          <p:attrName>ppt_w</p:attrName>
                                        </p:attrNameLst>
                                      </p:cBhvr>
                                      <p:tavLst>
                                        <p:tav tm="0">
                                          <p:val>
                                            <p:strVal val="#ppt_w*0.70"/>
                                          </p:val>
                                        </p:tav>
                                        <p:tav tm="100000">
                                          <p:val>
                                            <p:strVal val="#ppt_w"/>
                                          </p:val>
                                        </p:tav>
                                      </p:tavLst>
                                    </p:anim>
                                    <p:anim calcmode="lin" valueType="num">
                                      <p:cBhvr>
                                        <p:cTn id="97" dur="1000" fill="hold"/>
                                        <p:tgtEl>
                                          <p:spTgt spid="22"/>
                                        </p:tgtEl>
                                        <p:attrNameLst>
                                          <p:attrName>ppt_h</p:attrName>
                                        </p:attrNameLst>
                                      </p:cBhvr>
                                      <p:tavLst>
                                        <p:tav tm="0">
                                          <p:val>
                                            <p:strVal val="#ppt_h"/>
                                          </p:val>
                                        </p:tav>
                                        <p:tav tm="100000">
                                          <p:val>
                                            <p:strVal val="#ppt_h"/>
                                          </p:val>
                                        </p:tav>
                                      </p:tavLst>
                                    </p:anim>
                                    <p:animEffect transition="in" filter="fade">
                                      <p:cBhvr>
                                        <p:cTn id="98" dur="1000"/>
                                        <p:tgtEl>
                                          <p:spTgt spid="22"/>
                                        </p:tgtEl>
                                      </p:cBhvr>
                                    </p:animEffect>
                                  </p:childTnLst>
                                </p:cTn>
                              </p:par>
                            </p:childTnLst>
                          </p:cTn>
                        </p:par>
                      </p:childTnLst>
                    </p:cTn>
                  </p:par>
                  <p:par>
                    <p:cTn id="99" fill="hold">
                      <p:stCondLst>
                        <p:cond delay="indefinite"/>
                      </p:stCondLst>
                      <p:childTnLst>
                        <p:par>
                          <p:cTn id="100" fill="hold">
                            <p:stCondLst>
                              <p:cond delay="0"/>
                            </p:stCondLst>
                            <p:childTnLst>
                              <p:par>
                                <p:cTn id="101" presetID="55" presetClass="exit" presetSubtype="0" fill="hold" nodeType="clickEffect">
                                  <p:stCondLst>
                                    <p:cond delay="0"/>
                                  </p:stCondLst>
                                  <p:childTnLst>
                                    <p:anim calcmode="lin" valueType="num">
                                      <p:cBhvr>
                                        <p:cTn id="102" dur="1000"/>
                                        <p:tgtEl>
                                          <p:spTgt spid="225285"/>
                                        </p:tgtEl>
                                        <p:attrNameLst>
                                          <p:attrName>ppt_w</p:attrName>
                                        </p:attrNameLst>
                                      </p:cBhvr>
                                      <p:tavLst>
                                        <p:tav tm="0">
                                          <p:val>
                                            <p:strVal val="ppt_w"/>
                                          </p:val>
                                        </p:tav>
                                        <p:tav tm="100000">
                                          <p:val>
                                            <p:strVal val="ppt_w*0.70"/>
                                          </p:val>
                                        </p:tav>
                                      </p:tavLst>
                                    </p:anim>
                                    <p:anim calcmode="lin" valueType="num">
                                      <p:cBhvr>
                                        <p:cTn id="103" dur="1000"/>
                                        <p:tgtEl>
                                          <p:spTgt spid="225285"/>
                                        </p:tgtEl>
                                        <p:attrNameLst>
                                          <p:attrName>ppt_h</p:attrName>
                                        </p:attrNameLst>
                                      </p:cBhvr>
                                      <p:tavLst>
                                        <p:tav tm="0">
                                          <p:val>
                                            <p:strVal val="ppt_h"/>
                                          </p:val>
                                        </p:tav>
                                        <p:tav tm="100000">
                                          <p:val>
                                            <p:strVal val="ppt_h"/>
                                          </p:val>
                                        </p:tav>
                                      </p:tavLst>
                                    </p:anim>
                                    <p:animEffect transition="out" filter="fade">
                                      <p:cBhvr>
                                        <p:cTn id="104" dur="1000"/>
                                        <p:tgtEl>
                                          <p:spTgt spid="225285"/>
                                        </p:tgtEl>
                                      </p:cBhvr>
                                    </p:animEffect>
                                    <p:set>
                                      <p:cBhvr>
                                        <p:cTn id="105" dur="1" fill="hold">
                                          <p:stCondLst>
                                            <p:cond delay="999"/>
                                          </p:stCondLst>
                                        </p:cTn>
                                        <p:tgtEl>
                                          <p:spTgt spid="225285"/>
                                        </p:tgtEl>
                                        <p:attrNameLst>
                                          <p:attrName>style.visibility</p:attrName>
                                        </p:attrNameLst>
                                      </p:cBhvr>
                                      <p:to>
                                        <p:strVal val="hidden"/>
                                      </p:to>
                                    </p:set>
                                  </p:childTnLst>
                                </p:cTn>
                              </p:par>
                              <p:par>
                                <p:cTn id="106" presetID="55" presetClass="exit" presetSubtype="0" fill="hold" grpId="1" nodeType="withEffect">
                                  <p:stCondLst>
                                    <p:cond delay="0"/>
                                  </p:stCondLst>
                                  <p:childTnLst>
                                    <p:anim calcmode="lin" valueType="num">
                                      <p:cBhvr>
                                        <p:cTn id="107" dur="1000"/>
                                        <p:tgtEl>
                                          <p:spTgt spid="22"/>
                                        </p:tgtEl>
                                        <p:attrNameLst>
                                          <p:attrName>ppt_w</p:attrName>
                                        </p:attrNameLst>
                                      </p:cBhvr>
                                      <p:tavLst>
                                        <p:tav tm="0">
                                          <p:val>
                                            <p:strVal val="ppt_w"/>
                                          </p:val>
                                        </p:tav>
                                        <p:tav tm="100000">
                                          <p:val>
                                            <p:strVal val="ppt_w*0.70"/>
                                          </p:val>
                                        </p:tav>
                                      </p:tavLst>
                                    </p:anim>
                                    <p:anim calcmode="lin" valueType="num">
                                      <p:cBhvr>
                                        <p:cTn id="108" dur="1000"/>
                                        <p:tgtEl>
                                          <p:spTgt spid="22"/>
                                        </p:tgtEl>
                                        <p:attrNameLst>
                                          <p:attrName>ppt_h</p:attrName>
                                        </p:attrNameLst>
                                      </p:cBhvr>
                                      <p:tavLst>
                                        <p:tav tm="0">
                                          <p:val>
                                            <p:strVal val="ppt_h"/>
                                          </p:val>
                                        </p:tav>
                                        <p:tav tm="100000">
                                          <p:val>
                                            <p:strVal val="ppt_h"/>
                                          </p:val>
                                        </p:tav>
                                      </p:tavLst>
                                    </p:anim>
                                    <p:animEffect transition="out" filter="fade">
                                      <p:cBhvr>
                                        <p:cTn id="109" dur="1000"/>
                                        <p:tgtEl>
                                          <p:spTgt spid="22"/>
                                        </p:tgtEl>
                                      </p:cBhvr>
                                    </p:animEffect>
                                    <p:set>
                                      <p:cBhvr>
                                        <p:cTn id="110" dur="1" fill="hold">
                                          <p:stCondLst>
                                            <p:cond delay="999"/>
                                          </p:stCondLst>
                                        </p:cTn>
                                        <p:tgtEl>
                                          <p:spTgt spid="22"/>
                                        </p:tgtEl>
                                        <p:attrNameLst>
                                          <p:attrName>style.visibility</p:attrName>
                                        </p:attrNameLst>
                                      </p:cBhvr>
                                      <p:to>
                                        <p:strVal val="hidden"/>
                                      </p:to>
                                    </p:set>
                                  </p:childTnLst>
                                </p:cTn>
                              </p:par>
                              <p:par>
                                <p:cTn id="111" presetID="55" presetClass="exit" presetSubtype="0" fill="hold" nodeType="withEffect">
                                  <p:stCondLst>
                                    <p:cond delay="0"/>
                                  </p:stCondLst>
                                  <p:childTnLst>
                                    <p:anim calcmode="lin" valueType="num">
                                      <p:cBhvr>
                                        <p:cTn id="112" dur="1000"/>
                                        <p:tgtEl>
                                          <p:spTgt spid="225284"/>
                                        </p:tgtEl>
                                        <p:attrNameLst>
                                          <p:attrName>ppt_w</p:attrName>
                                        </p:attrNameLst>
                                      </p:cBhvr>
                                      <p:tavLst>
                                        <p:tav tm="0">
                                          <p:val>
                                            <p:strVal val="ppt_w"/>
                                          </p:val>
                                        </p:tav>
                                        <p:tav tm="100000">
                                          <p:val>
                                            <p:strVal val="ppt_w*0.70"/>
                                          </p:val>
                                        </p:tav>
                                      </p:tavLst>
                                    </p:anim>
                                    <p:anim calcmode="lin" valueType="num">
                                      <p:cBhvr>
                                        <p:cTn id="113" dur="1000"/>
                                        <p:tgtEl>
                                          <p:spTgt spid="225284"/>
                                        </p:tgtEl>
                                        <p:attrNameLst>
                                          <p:attrName>ppt_h</p:attrName>
                                        </p:attrNameLst>
                                      </p:cBhvr>
                                      <p:tavLst>
                                        <p:tav tm="0">
                                          <p:val>
                                            <p:strVal val="ppt_h"/>
                                          </p:val>
                                        </p:tav>
                                        <p:tav tm="100000">
                                          <p:val>
                                            <p:strVal val="ppt_h"/>
                                          </p:val>
                                        </p:tav>
                                      </p:tavLst>
                                    </p:anim>
                                    <p:animEffect transition="out" filter="fade">
                                      <p:cBhvr>
                                        <p:cTn id="114" dur="1000"/>
                                        <p:tgtEl>
                                          <p:spTgt spid="225284"/>
                                        </p:tgtEl>
                                      </p:cBhvr>
                                    </p:animEffect>
                                    <p:set>
                                      <p:cBhvr>
                                        <p:cTn id="115" dur="1" fill="hold">
                                          <p:stCondLst>
                                            <p:cond delay="999"/>
                                          </p:stCondLst>
                                        </p:cTn>
                                        <p:tgtEl>
                                          <p:spTgt spid="225284"/>
                                        </p:tgtEl>
                                        <p:attrNameLst>
                                          <p:attrName>style.visibility</p:attrName>
                                        </p:attrNameLst>
                                      </p:cBhvr>
                                      <p:to>
                                        <p:strVal val="hidden"/>
                                      </p:to>
                                    </p:set>
                                  </p:childTnLst>
                                </p:cTn>
                              </p:par>
                              <p:par>
                                <p:cTn id="116" presetID="55" presetClass="exit" presetSubtype="0" fill="hold" nodeType="withEffect">
                                  <p:stCondLst>
                                    <p:cond delay="0"/>
                                  </p:stCondLst>
                                  <p:childTnLst>
                                    <p:anim calcmode="lin" valueType="num">
                                      <p:cBhvr>
                                        <p:cTn id="117" dur="1000"/>
                                        <p:tgtEl>
                                          <p:spTgt spid="225287"/>
                                        </p:tgtEl>
                                        <p:attrNameLst>
                                          <p:attrName>ppt_w</p:attrName>
                                        </p:attrNameLst>
                                      </p:cBhvr>
                                      <p:tavLst>
                                        <p:tav tm="0">
                                          <p:val>
                                            <p:strVal val="ppt_w"/>
                                          </p:val>
                                        </p:tav>
                                        <p:tav tm="100000">
                                          <p:val>
                                            <p:strVal val="ppt_w*0.70"/>
                                          </p:val>
                                        </p:tav>
                                      </p:tavLst>
                                    </p:anim>
                                    <p:anim calcmode="lin" valueType="num">
                                      <p:cBhvr>
                                        <p:cTn id="118" dur="1000"/>
                                        <p:tgtEl>
                                          <p:spTgt spid="225287"/>
                                        </p:tgtEl>
                                        <p:attrNameLst>
                                          <p:attrName>ppt_h</p:attrName>
                                        </p:attrNameLst>
                                      </p:cBhvr>
                                      <p:tavLst>
                                        <p:tav tm="0">
                                          <p:val>
                                            <p:strVal val="ppt_h"/>
                                          </p:val>
                                        </p:tav>
                                        <p:tav tm="100000">
                                          <p:val>
                                            <p:strVal val="ppt_h"/>
                                          </p:val>
                                        </p:tav>
                                      </p:tavLst>
                                    </p:anim>
                                    <p:animEffect transition="out" filter="fade">
                                      <p:cBhvr>
                                        <p:cTn id="119" dur="1000"/>
                                        <p:tgtEl>
                                          <p:spTgt spid="225287"/>
                                        </p:tgtEl>
                                      </p:cBhvr>
                                    </p:animEffect>
                                    <p:set>
                                      <p:cBhvr>
                                        <p:cTn id="120" dur="1" fill="hold">
                                          <p:stCondLst>
                                            <p:cond delay="999"/>
                                          </p:stCondLst>
                                        </p:cTn>
                                        <p:tgtEl>
                                          <p:spTgt spid="225287"/>
                                        </p:tgtEl>
                                        <p:attrNameLst>
                                          <p:attrName>style.visibility</p:attrName>
                                        </p:attrNameLst>
                                      </p:cBhvr>
                                      <p:to>
                                        <p:strVal val="hidden"/>
                                      </p:to>
                                    </p:set>
                                  </p:childTnLst>
                                </p:cTn>
                              </p:par>
                              <p:par>
                                <p:cTn id="121" presetID="55" presetClass="entr" presetSubtype="0" fill="hold" nodeType="withEffect">
                                  <p:stCondLst>
                                    <p:cond delay="0"/>
                                  </p:stCondLst>
                                  <p:childTnLst>
                                    <p:set>
                                      <p:cBhvr>
                                        <p:cTn id="122" dur="1" fill="hold">
                                          <p:stCondLst>
                                            <p:cond delay="0"/>
                                          </p:stCondLst>
                                        </p:cTn>
                                        <p:tgtEl>
                                          <p:spTgt spid="225288"/>
                                        </p:tgtEl>
                                        <p:attrNameLst>
                                          <p:attrName>style.visibility</p:attrName>
                                        </p:attrNameLst>
                                      </p:cBhvr>
                                      <p:to>
                                        <p:strVal val="visible"/>
                                      </p:to>
                                    </p:set>
                                    <p:anim calcmode="lin" valueType="num">
                                      <p:cBhvr>
                                        <p:cTn id="123" dur="1000" fill="hold"/>
                                        <p:tgtEl>
                                          <p:spTgt spid="225288"/>
                                        </p:tgtEl>
                                        <p:attrNameLst>
                                          <p:attrName>ppt_w</p:attrName>
                                        </p:attrNameLst>
                                      </p:cBhvr>
                                      <p:tavLst>
                                        <p:tav tm="0">
                                          <p:val>
                                            <p:strVal val="#ppt_w*0.70"/>
                                          </p:val>
                                        </p:tav>
                                        <p:tav tm="100000">
                                          <p:val>
                                            <p:strVal val="#ppt_w"/>
                                          </p:val>
                                        </p:tav>
                                      </p:tavLst>
                                    </p:anim>
                                    <p:anim calcmode="lin" valueType="num">
                                      <p:cBhvr>
                                        <p:cTn id="124" dur="1000" fill="hold"/>
                                        <p:tgtEl>
                                          <p:spTgt spid="225288"/>
                                        </p:tgtEl>
                                        <p:attrNameLst>
                                          <p:attrName>ppt_h</p:attrName>
                                        </p:attrNameLst>
                                      </p:cBhvr>
                                      <p:tavLst>
                                        <p:tav tm="0">
                                          <p:val>
                                            <p:strVal val="#ppt_h"/>
                                          </p:val>
                                        </p:tav>
                                        <p:tav tm="100000">
                                          <p:val>
                                            <p:strVal val="#ppt_h"/>
                                          </p:val>
                                        </p:tav>
                                      </p:tavLst>
                                    </p:anim>
                                    <p:animEffect transition="in" filter="fade">
                                      <p:cBhvr>
                                        <p:cTn id="125" dur="1000"/>
                                        <p:tgtEl>
                                          <p:spTgt spid="225288"/>
                                        </p:tgtEl>
                                      </p:cBhvr>
                                    </p:animEffect>
                                  </p:childTnLst>
                                </p:cTn>
                              </p:par>
                              <p:par>
                                <p:cTn id="126" presetID="55" presetClass="entr" presetSubtype="0" fill="hold" nodeType="withEffect">
                                  <p:stCondLst>
                                    <p:cond delay="0"/>
                                  </p:stCondLst>
                                  <p:childTnLst>
                                    <p:set>
                                      <p:cBhvr>
                                        <p:cTn id="127" dur="1" fill="hold">
                                          <p:stCondLst>
                                            <p:cond delay="0"/>
                                          </p:stCondLst>
                                        </p:cTn>
                                        <p:tgtEl>
                                          <p:spTgt spid="225289"/>
                                        </p:tgtEl>
                                        <p:attrNameLst>
                                          <p:attrName>style.visibility</p:attrName>
                                        </p:attrNameLst>
                                      </p:cBhvr>
                                      <p:to>
                                        <p:strVal val="visible"/>
                                      </p:to>
                                    </p:set>
                                    <p:anim calcmode="lin" valueType="num">
                                      <p:cBhvr>
                                        <p:cTn id="128" dur="1000" fill="hold"/>
                                        <p:tgtEl>
                                          <p:spTgt spid="225289"/>
                                        </p:tgtEl>
                                        <p:attrNameLst>
                                          <p:attrName>ppt_w</p:attrName>
                                        </p:attrNameLst>
                                      </p:cBhvr>
                                      <p:tavLst>
                                        <p:tav tm="0">
                                          <p:val>
                                            <p:strVal val="#ppt_w*0.70"/>
                                          </p:val>
                                        </p:tav>
                                        <p:tav tm="100000">
                                          <p:val>
                                            <p:strVal val="#ppt_w"/>
                                          </p:val>
                                        </p:tav>
                                      </p:tavLst>
                                    </p:anim>
                                    <p:anim calcmode="lin" valueType="num">
                                      <p:cBhvr>
                                        <p:cTn id="129" dur="1000" fill="hold"/>
                                        <p:tgtEl>
                                          <p:spTgt spid="225289"/>
                                        </p:tgtEl>
                                        <p:attrNameLst>
                                          <p:attrName>ppt_h</p:attrName>
                                        </p:attrNameLst>
                                      </p:cBhvr>
                                      <p:tavLst>
                                        <p:tav tm="0">
                                          <p:val>
                                            <p:strVal val="#ppt_h"/>
                                          </p:val>
                                        </p:tav>
                                        <p:tav tm="100000">
                                          <p:val>
                                            <p:strVal val="#ppt_h"/>
                                          </p:val>
                                        </p:tav>
                                      </p:tavLst>
                                    </p:anim>
                                    <p:animEffect transition="in" filter="fade">
                                      <p:cBhvr>
                                        <p:cTn id="130" dur="1000"/>
                                        <p:tgtEl>
                                          <p:spTgt spid="225289"/>
                                        </p:tgtEl>
                                      </p:cBhvr>
                                    </p:animEffect>
                                  </p:childTnLst>
                                </p:cTn>
                              </p:par>
                              <p:par>
                                <p:cTn id="131" presetID="42" presetClass="path" presetSubtype="0" accel="50000" decel="50000" fill="hold" nodeType="withEffect">
                                  <p:stCondLst>
                                    <p:cond delay="0"/>
                                  </p:stCondLst>
                                  <p:childTnLst>
                                    <p:animMotion origin="layout" path="M -2.5E-6 -1.11111E-6 L -2.5E-6 0.33287 " pathEditMode="relative" rAng="0" ptsTypes="AA">
                                      <p:cBhvr>
                                        <p:cTn id="132" dur="2000" fill="hold"/>
                                        <p:tgtEl>
                                          <p:spTgt spid="225289"/>
                                        </p:tgtEl>
                                        <p:attrNameLst>
                                          <p:attrName>ppt_x</p:attrName>
                                          <p:attrName>ppt_y</p:attrName>
                                        </p:attrNameLst>
                                      </p:cBhvr>
                                      <p:rCtr x="0" y="16644"/>
                                    </p:animMotion>
                                  </p:childTnLst>
                                </p:cTn>
                              </p:par>
                              <p:par>
                                <p:cTn id="133" presetID="1" presetClass="entr" presetSubtype="0" fill="hold" grpId="0" nodeType="withEffect">
                                  <p:stCondLst>
                                    <p:cond delay="0"/>
                                  </p:stCondLst>
                                  <p:childTnLst>
                                    <p:set>
                                      <p:cBhvr>
                                        <p:cTn id="134" dur="1" fill="hold">
                                          <p:stCondLst>
                                            <p:cond delay="0"/>
                                          </p:stCondLst>
                                        </p:cTn>
                                        <p:tgtEl>
                                          <p:spTgt spid="31"/>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32"/>
                                        </p:tgtEl>
                                        <p:attrNameLst>
                                          <p:attrName>style.visibility</p:attrName>
                                        </p:attrNameLst>
                                      </p:cBhvr>
                                      <p:to>
                                        <p:strVal val="visible"/>
                                      </p:to>
                                    </p:set>
                                  </p:childTnLst>
                                </p:cTn>
                              </p:par>
                              <p:par>
                                <p:cTn id="137" presetID="9" presetClass="entr" presetSubtype="0" fill="hold" nodeType="withEffect">
                                  <p:stCondLst>
                                    <p:cond delay="0"/>
                                  </p:stCondLst>
                                  <p:childTnLst>
                                    <p:set>
                                      <p:cBhvr>
                                        <p:cTn id="138" dur="1" fill="hold">
                                          <p:stCondLst>
                                            <p:cond delay="0"/>
                                          </p:stCondLst>
                                        </p:cTn>
                                        <p:tgtEl>
                                          <p:spTgt spid="29"/>
                                        </p:tgtEl>
                                        <p:attrNameLst>
                                          <p:attrName>style.visibility</p:attrName>
                                        </p:attrNameLst>
                                      </p:cBhvr>
                                      <p:to>
                                        <p:strVal val="visible"/>
                                      </p:to>
                                    </p:set>
                                    <p:animEffect transition="in" filter="dissolve">
                                      <p:cBhvr>
                                        <p:cTn id="139" dur="2000"/>
                                        <p:tgtEl>
                                          <p:spTgt spid="29"/>
                                        </p:tgtEl>
                                      </p:cBhvr>
                                    </p:animEffect>
                                  </p:childTnLst>
                                </p:cTn>
                              </p:par>
                              <p:par>
                                <p:cTn id="140" presetID="9" presetClass="entr" presetSubtype="0" fill="hold" nodeType="withEffect">
                                  <p:stCondLst>
                                    <p:cond delay="0"/>
                                  </p:stCondLst>
                                  <p:childTnLst>
                                    <p:set>
                                      <p:cBhvr>
                                        <p:cTn id="141" dur="1" fill="hold">
                                          <p:stCondLst>
                                            <p:cond delay="0"/>
                                          </p:stCondLst>
                                        </p:cTn>
                                        <p:tgtEl>
                                          <p:spTgt spid="30"/>
                                        </p:tgtEl>
                                        <p:attrNameLst>
                                          <p:attrName>style.visibility</p:attrName>
                                        </p:attrNameLst>
                                      </p:cBhvr>
                                      <p:to>
                                        <p:strVal val="visible"/>
                                      </p:to>
                                    </p:set>
                                    <p:animEffect transition="in" filter="dissolve">
                                      <p:cBhvr>
                                        <p:cTn id="142" dur="2000"/>
                                        <p:tgtEl>
                                          <p:spTgt spid="30"/>
                                        </p:tgtEl>
                                      </p:cBhvr>
                                    </p:animEffect>
                                  </p:childTnLst>
                                </p:cTn>
                              </p:par>
                              <p:par>
                                <p:cTn id="143" presetID="9" presetClass="entr" presetSubtype="0" fill="hold" grpId="1" nodeType="withEffect">
                                  <p:stCondLst>
                                    <p:cond delay="0"/>
                                  </p:stCondLst>
                                  <p:childTnLst>
                                    <p:set>
                                      <p:cBhvr>
                                        <p:cTn id="144" dur="1" fill="hold">
                                          <p:stCondLst>
                                            <p:cond delay="0"/>
                                          </p:stCondLst>
                                        </p:cTn>
                                        <p:tgtEl>
                                          <p:spTgt spid="31"/>
                                        </p:tgtEl>
                                        <p:attrNameLst>
                                          <p:attrName>style.visibility</p:attrName>
                                        </p:attrNameLst>
                                      </p:cBhvr>
                                      <p:to>
                                        <p:strVal val="visible"/>
                                      </p:to>
                                    </p:set>
                                    <p:animEffect transition="in" filter="dissolve">
                                      <p:cBhvr>
                                        <p:cTn id="145" dur="2000"/>
                                        <p:tgtEl>
                                          <p:spTgt spid="31"/>
                                        </p:tgtEl>
                                      </p:cBhvr>
                                    </p:animEffect>
                                  </p:childTnLst>
                                </p:cTn>
                              </p:par>
                              <p:par>
                                <p:cTn id="146" presetID="9" presetClass="entr" presetSubtype="0" fill="hold" grpId="1" nodeType="withEffect">
                                  <p:stCondLst>
                                    <p:cond delay="0"/>
                                  </p:stCondLst>
                                  <p:childTnLst>
                                    <p:set>
                                      <p:cBhvr>
                                        <p:cTn id="147" dur="1" fill="hold">
                                          <p:stCondLst>
                                            <p:cond delay="0"/>
                                          </p:stCondLst>
                                        </p:cTn>
                                        <p:tgtEl>
                                          <p:spTgt spid="32"/>
                                        </p:tgtEl>
                                        <p:attrNameLst>
                                          <p:attrName>style.visibility</p:attrName>
                                        </p:attrNameLst>
                                      </p:cBhvr>
                                      <p:to>
                                        <p:strVal val="visible"/>
                                      </p:to>
                                    </p:set>
                                    <p:animEffect transition="in" filter="dissolve">
                                      <p:cBhvr>
                                        <p:cTn id="148" dur="2000"/>
                                        <p:tgtEl>
                                          <p:spTgt spid="32"/>
                                        </p:tgtEl>
                                      </p:cBhvr>
                                    </p:animEffec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7" grpId="0" animBg="1"/>
      <p:bldP spid="7" grpId="1" animBg="1"/>
      <p:bldP spid="15" grpId="0" animBg="1"/>
      <p:bldP spid="15" grpId="1" animBg="1"/>
      <p:bldP spid="17" grpId="0" animBg="1"/>
      <p:bldP spid="17" grpId="1" animBg="1"/>
      <p:bldP spid="18" grpId="0"/>
      <p:bldP spid="19" grpId="0"/>
      <p:bldP spid="19" grpId="1"/>
      <p:bldP spid="22" grpId="0" animBg="1"/>
      <p:bldP spid="22" grpId="1" animBg="1"/>
      <p:bldP spid="31" grpId="0" animBg="1"/>
      <p:bldP spid="31" grpId="1" animBg="1"/>
      <p:bldP spid="32" grpId="0" animBg="1"/>
      <p:bldP spid="32" grpId="1"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338464" cy="3865674"/>
          </a:xfrm>
        </p:spPr>
        <p:txBody>
          <a:bodyPr wrap="square">
            <a:spAutoFit/>
          </a:bodyPr>
          <a:lstStyle/>
          <a:p>
            <a:pPr marL="0" indent="0">
              <a:buNone/>
            </a:pPr>
            <a:r>
              <a:rPr lang="en-US" altLang="en-US" sz="1800" b="1" u="sng" dirty="0">
                <a:latin typeface="Arial" charset="0"/>
              </a:rPr>
              <a:t>Decision Trees</a:t>
            </a:r>
            <a:r>
              <a:rPr lang="en-US" altLang="en-US" sz="1800" b="1" dirty="0">
                <a:latin typeface="Arial" charset="0"/>
              </a:rPr>
              <a:t> </a:t>
            </a:r>
            <a:r>
              <a:rPr lang="en-US" altLang="en-US" sz="1800" dirty="0">
                <a:latin typeface="Arial" charset="0"/>
              </a:rPr>
              <a:t>– Shannon's Entropy</a:t>
            </a:r>
            <a:endParaRPr lang="en-IN" sz="1800" dirty="0">
              <a:latin typeface="Arial" charset="0"/>
            </a:endParaRPr>
          </a:p>
          <a:p>
            <a:pPr marL="342900" indent="-342900">
              <a:buFont typeface="+mj-lt"/>
              <a:buAutoNum type="alphaLcPeriod"/>
            </a:pPr>
            <a:r>
              <a:rPr lang="en-IN" sz="1600" dirty="0"/>
              <a:t>Imagine a bag contains  6 red and 4 black balls. </a:t>
            </a:r>
          </a:p>
          <a:p>
            <a:pPr marL="342900" indent="-342900">
              <a:buFont typeface="+mj-lt"/>
              <a:buAutoNum type="alphaLcPeriod"/>
            </a:pPr>
            <a:endParaRPr lang="en-IN" sz="1600" dirty="0"/>
          </a:p>
          <a:p>
            <a:pPr marL="342900" indent="-342900">
              <a:buFont typeface="+mj-lt"/>
              <a:buAutoNum type="alphaLcPeriod"/>
            </a:pPr>
            <a:r>
              <a:rPr lang="en-IN" sz="1600" dirty="0"/>
              <a:t>Let the two classes  Red -&gt;  class 0 and  Black -&gt; class 1</a:t>
            </a:r>
          </a:p>
          <a:p>
            <a:pPr marL="342900" indent="-342900">
              <a:buFont typeface="+mj-lt"/>
              <a:buAutoNum type="alphaLcPeriod"/>
            </a:pPr>
            <a:endParaRPr lang="en-IN" sz="1600" dirty="0"/>
          </a:p>
          <a:p>
            <a:pPr marL="342900" indent="-342900">
              <a:buFont typeface="+mj-lt"/>
              <a:buAutoNum type="alphaLcPeriod"/>
            </a:pPr>
            <a:r>
              <a:rPr lang="en-IN" sz="1600" dirty="0"/>
              <a:t>Entropy of the bag (X) will be calculated as per the formula </a:t>
            </a:r>
          </a:p>
          <a:p>
            <a:pPr marL="342900" indent="-342900">
              <a:buFont typeface="+mj-lt"/>
              <a:buAutoNum type="alphaLcPeriod"/>
            </a:pPr>
            <a:endParaRPr lang="en-IN" sz="1600" dirty="0"/>
          </a:p>
          <a:p>
            <a:pPr marL="854075" lvl="1" indent="-342900">
              <a:buFont typeface="+mj-lt"/>
              <a:buAutoNum type="alphaLcPeriod"/>
            </a:pPr>
            <a:r>
              <a:rPr lang="en-IN" sz="1600" dirty="0"/>
              <a:t> H(X)  = - (0.6 * log2( 0.6))  - (0.4 * log2(0.4))  =  0.9709506</a:t>
            </a:r>
          </a:p>
          <a:p>
            <a:pPr marL="342900" indent="-342900">
              <a:buFont typeface="+mj-lt"/>
              <a:buAutoNum type="alphaLcPeriod"/>
            </a:pPr>
            <a:endParaRPr lang="en-IN" sz="1600" dirty="0"/>
          </a:p>
          <a:p>
            <a:pPr marL="342900" indent="-342900">
              <a:buFont typeface="+mj-lt"/>
              <a:buAutoNum type="alphaLcPeriod"/>
            </a:pPr>
            <a:r>
              <a:rPr lang="en-IN" sz="1600" dirty="0"/>
              <a:t>Suppose we remove all red balls from the bag and then entropy will be</a:t>
            </a:r>
          </a:p>
          <a:p>
            <a:pPr marL="854075" lvl="1" indent="-342900">
              <a:buFont typeface="+mj-lt"/>
              <a:buAutoNum type="alphaLcPeriod"/>
            </a:pPr>
            <a:r>
              <a:rPr lang="en-IN" sz="1600" dirty="0"/>
              <a:t>H(X) = - 1.0 *log2(1.0)  – 0.0 * log2(0)  =  0    ##  Entropy is 0!  i.e. Information is 100%</a:t>
            </a:r>
          </a:p>
          <a:p>
            <a:pPr marL="342900" indent="-342900">
              <a:buFont typeface="+mj-lt"/>
              <a:buAutoNum type="alphaLcPeriod"/>
            </a:pPr>
            <a:endParaRPr lang="en-IN" sz="1600" dirty="0"/>
          </a:p>
        </p:txBody>
      </p:sp>
      <p:pic>
        <p:nvPicPr>
          <p:cNvPr id="18" name="Picture 2" descr="https://en.wikipedia.org/wiki/File:Binary_entropy_plot.svg">
            <a:extLst>
              <a:ext uri="{FF2B5EF4-FFF2-40B4-BE49-F238E27FC236}">
                <a16:creationId xmlns:a16="http://schemas.microsoft.com/office/drawing/2014/main" id="{72DF7032-2D7F-4F48-B8CC-7E1D7ABA2895}"/>
              </a:ext>
            </a:extLst>
          </p:cNvPr>
          <p:cNvPicPr>
            <a:picLocks noChangeAspect="1" noChangeArrowheads="1"/>
          </p:cNvPicPr>
          <p:nvPr/>
        </p:nvPicPr>
        <p:blipFill>
          <a:blip r:embed="rId2" cstate="print"/>
          <a:srcRect/>
          <a:stretch>
            <a:fillRect/>
          </a:stretch>
        </p:blipFill>
        <p:spPr bwMode="auto">
          <a:xfrm>
            <a:off x="3124200" y="4419600"/>
            <a:ext cx="2133600" cy="2056483"/>
          </a:xfrm>
          <a:prstGeom prst="rect">
            <a:avLst/>
          </a:prstGeom>
          <a:noFill/>
        </p:spPr>
      </p:pic>
      <p:pic>
        <p:nvPicPr>
          <p:cNvPr id="2" name="Picture 1">
            <a:extLst>
              <a:ext uri="{FF2B5EF4-FFF2-40B4-BE49-F238E27FC236}">
                <a16:creationId xmlns:a16="http://schemas.microsoft.com/office/drawing/2014/main" id="{B4766A12-ABC8-48C1-B681-21105C074FC1}"/>
              </a:ext>
            </a:extLst>
          </p:cNvPr>
          <p:cNvPicPr>
            <a:picLocks noChangeAspect="1"/>
          </p:cNvPicPr>
          <p:nvPr/>
        </p:nvPicPr>
        <p:blipFill>
          <a:blip r:embed="rId3"/>
          <a:stretch>
            <a:fillRect/>
          </a:stretch>
        </p:blipFill>
        <p:spPr>
          <a:xfrm>
            <a:off x="6248400" y="2436543"/>
            <a:ext cx="2028825" cy="628650"/>
          </a:xfrm>
          <a:prstGeom prst="rect">
            <a:avLst/>
          </a:prstGeom>
        </p:spPr>
      </p:pic>
    </p:spTree>
  </p:cSld>
  <p:clrMapOvr>
    <a:masterClrMapping/>
  </p:clrMapOvr>
  <p:transition spd="med">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
          <p:cNvSpPr txBox="1">
            <a:spLocks/>
          </p:cNvSpPr>
          <p:nvPr/>
        </p:nvSpPr>
        <p:spPr>
          <a:xfrm>
            <a:off x="188682" y="653130"/>
            <a:ext cx="8421918" cy="413670"/>
          </a:xfrm>
          <a:prstGeom prst="rect">
            <a:avLst/>
          </a:prstGeom>
        </p:spPr>
        <p:txBody>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00" b="1" i="0" u="none" strike="noStrike" kern="1200" cap="none" spc="0" normalizeH="0" baseline="0" noProof="0">
                <a:ln>
                  <a:noFill/>
                </a:ln>
                <a:solidFill>
                  <a:schemeClr val="tx1"/>
                </a:solidFill>
                <a:effectLst/>
                <a:uLnTx/>
                <a:uFillTx/>
                <a:latin typeface="+mj-lt"/>
                <a:ea typeface="+mn-ea"/>
                <a:cs typeface="Arial"/>
              </a:rPr>
              <a:t>Machine Learning (Decision Tree Classification) </a:t>
            </a:r>
            <a:endParaRPr kumimoji="0" lang="en-US" altLang="en-US" sz="1800" b="1" i="0" u="none" strike="noStrike" kern="1200" cap="none" spc="0" normalizeH="0" baseline="0" noProof="0" dirty="0">
              <a:ln>
                <a:noFill/>
              </a:ln>
              <a:solidFill>
                <a:schemeClr val="tx1"/>
              </a:solidFill>
              <a:effectLst/>
              <a:uLnTx/>
              <a:uFillTx/>
              <a:latin typeface="+mj-lt"/>
              <a:ea typeface="+mn-ea"/>
              <a:cs typeface="Arial"/>
            </a:endParaRPr>
          </a:p>
        </p:txBody>
      </p:sp>
      <p:sp>
        <p:nvSpPr>
          <p:cNvPr id="14" name="Rectangle 13">
            <a:extLst>
              <a:ext uri="{FF2B5EF4-FFF2-40B4-BE49-F238E27FC236}">
                <a16:creationId xmlns:a16="http://schemas.microsoft.com/office/drawing/2014/main" id="{6ECF6D05-E4AE-420B-A23F-36466DE38A5C}"/>
              </a:ext>
            </a:extLst>
          </p:cNvPr>
          <p:cNvSpPr/>
          <p:nvPr/>
        </p:nvSpPr>
        <p:spPr>
          <a:xfrm>
            <a:off x="357946" y="1078468"/>
            <a:ext cx="1851854" cy="369332"/>
          </a:xfrm>
          <a:prstGeom prst="rect">
            <a:avLst/>
          </a:prstGeom>
        </p:spPr>
        <p:txBody>
          <a:bodyPr wrap="none">
            <a:spAutoFit/>
          </a:bodyPr>
          <a:lstStyle/>
          <a:p>
            <a:pPr marL="0" indent="0" fontAlgn="auto">
              <a:spcAft>
                <a:spcPts val="0"/>
              </a:spcAft>
              <a:buNone/>
            </a:pPr>
            <a:r>
              <a:rPr lang="en-US" altLang="en-US" u="sng" dirty="0"/>
              <a:t>Decision Trees </a:t>
            </a:r>
            <a:r>
              <a:rPr lang="en-US" altLang="en-US" dirty="0"/>
              <a:t>-</a:t>
            </a:r>
          </a:p>
        </p:txBody>
      </p:sp>
      <p:grpSp>
        <p:nvGrpSpPr>
          <p:cNvPr id="12" name="Group 11">
            <a:extLst>
              <a:ext uri="{FF2B5EF4-FFF2-40B4-BE49-F238E27FC236}">
                <a16:creationId xmlns:a16="http://schemas.microsoft.com/office/drawing/2014/main" id="{1E8AE4D0-2181-43F3-996B-1F71A5BC0AB9}"/>
              </a:ext>
            </a:extLst>
          </p:cNvPr>
          <p:cNvGrpSpPr/>
          <p:nvPr/>
        </p:nvGrpSpPr>
        <p:grpSpPr>
          <a:xfrm>
            <a:off x="188681" y="1828403"/>
            <a:ext cx="5498357" cy="3191514"/>
            <a:chOff x="28445" y="1828403"/>
            <a:chExt cx="5658593" cy="3191514"/>
          </a:xfrm>
        </p:grpSpPr>
        <p:sp>
          <p:nvSpPr>
            <p:cNvPr id="4" name="Oval 3"/>
            <p:cNvSpPr/>
            <p:nvPr/>
          </p:nvSpPr>
          <p:spPr>
            <a:xfrm>
              <a:off x="2180717" y="2026063"/>
              <a:ext cx="1072460" cy="519665"/>
            </a:xfrm>
            <a:prstGeom prst="ellipse">
              <a:avLst/>
            </a:prstGeom>
            <a:scene3d>
              <a:camera prst="orthographicFront"/>
              <a:lightRig rig="threePt" dir="t"/>
            </a:scene3d>
            <a:sp3d contourW="63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000" dirty="0">
                <a:solidFill>
                  <a:schemeClr val="tx1"/>
                </a:solidFill>
              </a:endParaRPr>
            </a:p>
          </p:txBody>
        </p:sp>
        <p:cxnSp>
          <p:nvCxnSpPr>
            <p:cNvPr id="11" name="Straight Arrow Connector 10"/>
            <p:cNvCxnSpPr/>
            <p:nvPr/>
          </p:nvCxnSpPr>
          <p:spPr>
            <a:xfrm flipH="1">
              <a:off x="1851087" y="2585321"/>
              <a:ext cx="877467" cy="5196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4"/>
            </p:cNvCxnSpPr>
            <p:nvPr/>
          </p:nvCxnSpPr>
          <p:spPr>
            <a:xfrm>
              <a:off x="2716947" y="2545729"/>
              <a:ext cx="731223" cy="6235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Oval 14"/>
            <p:cNvSpPr/>
            <p:nvPr/>
          </p:nvSpPr>
          <p:spPr>
            <a:xfrm>
              <a:off x="1168612" y="3184172"/>
              <a:ext cx="1267453" cy="519665"/>
            </a:xfrm>
            <a:prstGeom prst="ellipse">
              <a:avLst/>
            </a:prstGeom>
            <a:scene3d>
              <a:camera prst="orthographicFront"/>
              <a:lightRig rig="threePt" dir="t"/>
            </a:scene3d>
            <a:sp3d contourW="6350"/>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000" b="1" dirty="0">
                  <a:solidFill>
                    <a:schemeClr val="tx1"/>
                  </a:solidFill>
                </a:rPr>
                <a:t>Regular Air (700), E1a</a:t>
              </a:r>
            </a:p>
          </p:txBody>
        </p:sp>
        <p:sp>
          <p:nvSpPr>
            <p:cNvPr id="17" name="Oval 16"/>
            <p:cNvSpPr/>
            <p:nvPr/>
          </p:nvSpPr>
          <p:spPr>
            <a:xfrm>
              <a:off x="2923547" y="3208920"/>
              <a:ext cx="1267453" cy="519665"/>
            </a:xfrm>
            <a:prstGeom prst="ellipse">
              <a:avLst/>
            </a:prstGeom>
            <a:scene3d>
              <a:camera prst="orthographicFront"/>
              <a:lightRig rig="threePt" dir="t"/>
            </a:scene3d>
            <a:sp3d contourW="6350"/>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000" b="1" dirty="0">
                  <a:solidFill>
                    <a:schemeClr val="tx1"/>
                  </a:solidFill>
                </a:rPr>
                <a:t>Express Air (300), E1b</a:t>
              </a:r>
            </a:p>
          </p:txBody>
        </p:sp>
        <p:sp>
          <p:nvSpPr>
            <p:cNvPr id="19" name="TextBox 18"/>
            <p:cNvSpPr txBox="1"/>
            <p:nvPr/>
          </p:nvSpPr>
          <p:spPr>
            <a:xfrm>
              <a:off x="2069294" y="2021112"/>
              <a:ext cx="1267453" cy="400110"/>
            </a:xfrm>
            <a:prstGeom prst="rect">
              <a:avLst/>
            </a:prstGeom>
            <a:noFill/>
          </p:spPr>
          <p:txBody>
            <a:bodyPr wrap="square" rtlCol="0">
              <a:spAutoFit/>
            </a:bodyPr>
            <a:lstStyle/>
            <a:p>
              <a:pPr algn="ctr"/>
              <a:r>
                <a:rPr lang="en-IN" sz="1000" b="1" dirty="0"/>
                <a:t>Shipping </a:t>
              </a:r>
            </a:p>
            <a:p>
              <a:pPr algn="ctr"/>
              <a:r>
                <a:rPr lang="en-IN" sz="1000" b="1" dirty="0"/>
                <a:t>Mode (1000) E0</a:t>
              </a:r>
            </a:p>
          </p:txBody>
        </p:sp>
        <p:cxnSp>
          <p:nvCxnSpPr>
            <p:cNvPr id="29" name="Straight Arrow Connector 28"/>
            <p:cNvCxnSpPr/>
            <p:nvPr/>
          </p:nvCxnSpPr>
          <p:spPr>
            <a:xfrm flipH="1">
              <a:off x="810084" y="3725233"/>
              <a:ext cx="877467" cy="5196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cxnSpLocks/>
            </p:cNvCxnSpPr>
            <p:nvPr/>
          </p:nvCxnSpPr>
          <p:spPr>
            <a:xfrm>
              <a:off x="1724553" y="3688982"/>
              <a:ext cx="355388" cy="5869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Oval 30"/>
            <p:cNvSpPr/>
            <p:nvPr/>
          </p:nvSpPr>
          <p:spPr>
            <a:xfrm>
              <a:off x="76200" y="4280935"/>
              <a:ext cx="1267453" cy="519665"/>
            </a:xfrm>
            <a:prstGeom prst="ellipse">
              <a:avLst/>
            </a:prstGeom>
            <a:scene3d>
              <a:camera prst="orthographicFront"/>
              <a:lightRig rig="threePt" dir="t"/>
            </a:scene3d>
            <a:sp3d contourW="6350"/>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000" b="1" dirty="0">
                  <a:solidFill>
                    <a:schemeClr val="tx1"/>
                  </a:solidFill>
                </a:rPr>
                <a:t>Low Priority (500) E2a</a:t>
              </a:r>
            </a:p>
          </p:txBody>
        </p:sp>
        <p:sp>
          <p:nvSpPr>
            <p:cNvPr id="32" name="Oval 31"/>
            <p:cNvSpPr/>
            <p:nvPr/>
          </p:nvSpPr>
          <p:spPr>
            <a:xfrm>
              <a:off x="1524000" y="4280935"/>
              <a:ext cx="1267453" cy="519665"/>
            </a:xfrm>
            <a:prstGeom prst="ellipse">
              <a:avLst/>
            </a:prstGeom>
            <a:scene3d>
              <a:camera prst="orthographicFront"/>
              <a:lightRig rig="threePt" dir="t"/>
            </a:scene3d>
            <a:sp3d contourW="6350"/>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000" b="1" dirty="0">
                  <a:solidFill>
                    <a:schemeClr val="tx1"/>
                  </a:solidFill>
                </a:rPr>
                <a:t>High Priority (200) E2b</a:t>
              </a:r>
            </a:p>
          </p:txBody>
        </p:sp>
        <p:cxnSp>
          <p:nvCxnSpPr>
            <p:cNvPr id="20" name="Straight Arrow Connector 19">
              <a:extLst>
                <a:ext uri="{FF2B5EF4-FFF2-40B4-BE49-F238E27FC236}">
                  <a16:creationId xmlns:a16="http://schemas.microsoft.com/office/drawing/2014/main" id="{7FD142F1-5806-4741-B7E6-744B21148EE0}"/>
                </a:ext>
              </a:extLst>
            </p:cNvPr>
            <p:cNvCxnSpPr>
              <a:cxnSpLocks/>
              <a:stCxn id="17" idx="4"/>
            </p:cNvCxnSpPr>
            <p:nvPr/>
          </p:nvCxnSpPr>
          <p:spPr>
            <a:xfrm>
              <a:off x="3557274" y="3728585"/>
              <a:ext cx="148396" cy="5380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83ED7F23-C7F9-4022-B021-9B1035452C0B}"/>
                </a:ext>
              </a:extLst>
            </p:cNvPr>
            <p:cNvCxnSpPr>
              <a:cxnSpLocks/>
              <a:stCxn id="17" idx="4"/>
              <a:endCxn id="23" idx="0"/>
            </p:cNvCxnSpPr>
            <p:nvPr/>
          </p:nvCxnSpPr>
          <p:spPr>
            <a:xfrm>
              <a:off x="3557274" y="3728585"/>
              <a:ext cx="1496038" cy="5741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Oval 21">
              <a:extLst>
                <a:ext uri="{FF2B5EF4-FFF2-40B4-BE49-F238E27FC236}">
                  <a16:creationId xmlns:a16="http://schemas.microsoft.com/office/drawing/2014/main" id="{EE5D9A1E-A033-43C3-A2FD-3FD486692D89}"/>
                </a:ext>
              </a:extLst>
            </p:cNvPr>
            <p:cNvSpPr/>
            <p:nvPr/>
          </p:nvSpPr>
          <p:spPr>
            <a:xfrm>
              <a:off x="2971785" y="4302687"/>
              <a:ext cx="1267453" cy="519665"/>
            </a:xfrm>
            <a:prstGeom prst="ellipse">
              <a:avLst/>
            </a:prstGeom>
            <a:scene3d>
              <a:camera prst="orthographicFront"/>
              <a:lightRig rig="threePt" dir="t"/>
            </a:scene3d>
            <a:sp3d contourW="6350"/>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000" b="1" dirty="0">
                  <a:solidFill>
                    <a:schemeClr val="tx1"/>
                  </a:solidFill>
                </a:rPr>
                <a:t>Low Priority (100) E2c</a:t>
              </a:r>
            </a:p>
          </p:txBody>
        </p:sp>
        <p:sp>
          <p:nvSpPr>
            <p:cNvPr id="23" name="Oval 22">
              <a:extLst>
                <a:ext uri="{FF2B5EF4-FFF2-40B4-BE49-F238E27FC236}">
                  <a16:creationId xmlns:a16="http://schemas.microsoft.com/office/drawing/2014/main" id="{C2F43E75-A589-41A7-BC8A-2B96FB7AF006}"/>
                </a:ext>
              </a:extLst>
            </p:cNvPr>
            <p:cNvSpPr/>
            <p:nvPr/>
          </p:nvSpPr>
          <p:spPr>
            <a:xfrm>
              <a:off x="4419585" y="4302687"/>
              <a:ext cx="1267453" cy="519665"/>
            </a:xfrm>
            <a:prstGeom prst="ellipse">
              <a:avLst/>
            </a:prstGeom>
            <a:scene3d>
              <a:camera prst="orthographicFront"/>
              <a:lightRig rig="threePt" dir="t"/>
            </a:scene3d>
            <a:sp3d contourW="6350"/>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000" b="1" dirty="0">
                  <a:solidFill>
                    <a:schemeClr val="tx1"/>
                  </a:solidFill>
                </a:rPr>
                <a:t>High Priority (200) E2d</a:t>
              </a:r>
            </a:p>
          </p:txBody>
        </p:sp>
        <p:sp>
          <p:nvSpPr>
            <p:cNvPr id="8" name="Rectangle 7">
              <a:extLst>
                <a:ext uri="{FF2B5EF4-FFF2-40B4-BE49-F238E27FC236}">
                  <a16:creationId xmlns:a16="http://schemas.microsoft.com/office/drawing/2014/main" id="{846E1957-3EF9-475E-81C8-954F0CC4DCA5}"/>
                </a:ext>
              </a:extLst>
            </p:cNvPr>
            <p:cNvSpPr/>
            <p:nvPr/>
          </p:nvSpPr>
          <p:spPr>
            <a:xfrm>
              <a:off x="76201" y="1828403"/>
              <a:ext cx="5610836" cy="91479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80F5090-A279-4960-AEAA-B46B1E36E05C}"/>
                </a:ext>
              </a:extLst>
            </p:cNvPr>
            <p:cNvSpPr/>
            <p:nvPr/>
          </p:nvSpPr>
          <p:spPr>
            <a:xfrm>
              <a:off x="28445" y="2935909"/>
              <a:ext cx="5658591" cy="91479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FEC3617-9EDB-4079-8107-6726D52ACF61}"/>
                </a:ext>
              </a:extLst>
            </p:cNvPr>
            <p:cNvSpPr/>
            <p:nvPr/>
          </p:nvSpPr>
          <p:spPr>
            <a:xfrm>
              <a:off x="28446" y="4105120"/>
              <a:ext cx="5658591" cy="91479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aphicFrame>
        <p:nvGraphicFramePr>
          <p:cNvPr id="10" name="Table 9">
            <a:extLst>
              <a:ext uri="{FF2B5EF4-FFF2-40B4-BE49-F238E27FC236}">
                <a16:creationId xmlns:a16="http://schemas.microsoft.com/office/drawing/2014/main" id="{B969BB52-0B62-4E60-89D3-2D72969EF18D}"/>
              </a:ext>
            </a:extLst>
          </p:cNvPr>
          <p:cNvGraphicFramePr>
            <a:graphicFrameLocks noGrp="1"/>
          </p:cNvGraphicFramePr>
          <p:nvPr>
            <p:extLst>
              <p:ext uri="{D42A27DB-BD31-4B8C-83A1-F6EECF244321}">
                <p14:modId xmlns:p14="http://schemas.microsoft.com/office/powerpoint/2010/main" val="2168948320"/>
              </p:ext>
            </p:extLst>
          </p:nvPr>
        </p:nvGraphicFramePr>
        <p:xfrm>
          <a:off x="6026060" y="1313079"/>
          <a:ext cx="2965540" cy="3706837"/>
        </p:xfrm>
        <a:graphic>
          <a:graphicData uri="http://schemas.openxmlformats.org/drawingml/2006/table">
            <a:tbl>
              <a:tblPr firstRow="1" bandRow="1">
                <a:tableStyleId>{5C22544A-7EE6-4342-B048-85BDC9FD1C3A}</a:tableStyleId>
              </a:tblPr>
              <a:tblGrid>
                <a:gridCol w="1482770">
                  <a:extLst>
                    <a:ext uri="{9D8B030D-6E8A-4147-A177-3AD203B41FA5}">
                      <a16:colId xmlns:a16="http://schemas.microsoft.com/office/drawing/2014/main" val="1372078723"/>
                    </a:ext>
                  </a:extLst>
                </a:gridCol>
                <a:gridCol w="1482770">
                  <a:extLst>
                    <a:ext uri="{9D8B030D-6E8A-4147-A177-3AD203B41FA5}">
                      <a16:colId xmlns:a16="http://schemas.microsoft.com/office/drawing/2014/main" val="3713394128"/>
                    </a:ext>
                  </a:extLst>
                </a:gridCol>
              </a:tblGrid>
              <a:tr h="602311">
                <a:tc>
                  <a:txBody>
                    <a:bodyPr/>
                    <a:lstStyle/>
                    <a:p>
                      <a:r>
                        <a:rPr lang="en-US" dirty="0"/>
                        <a:t>Entropy</a:t>
                      </a:r>
                    </a:p>
                  </a:txBody>
                  <a:tcPr/>
                </a:tc>
                <a:tc>
                  <a:txBody>
                    <a:bodyPr/>
                    <a:lstStyle/>
                    <a:p>
                      <a:r>
                        <a:rPr lang="en-US" dirty="0"/>
                        <a:t>Info Gain</a:t>
                      </a:r>
                    </a:p>
                  </a:txBody>
                  <a:tcPr/>
                </a:tc>
                <a:extLst>
                  <a:ext uri="{0D108BD9-81ED-4DB2-BD59-A6C34878D82A}">
                    <a16:rowId xmlns:a16="http://schemas.microsoft.com/office/drawing/2014/main" val="2391676375"/>
                  </a:ext>
                </a:extLst>
              </a:tr>
              <a:tr h="1034842">
                <a:tc>
                  <a:txBody>
                    <a:bodyPr/>
                    <a:lstStyle/>
                    <a:p>
                      <a:r>
                        <a:rPr lang="en-US" sz="1200" dirty="0"/>
                        <a:t>E0 = max entropy say 1</a:t>
                      </a:r>
                    </a:p>
                  </a:txBody>
                  <a:tcPr/>
                </a:tc>
                <a:tc>
                  <a:txBody>
                    <a:bodyPr/>
                    <a:lstStyle/>
                    <a:p>
                      <a:r>
                        <a:rPr lang="en-US" sz="1200" dirty="0"/>
                        <a:t> 0</a:t>
                      </a:r>
                    </a:p>
                  </a:txBody>
                  <a:tcPr/>
                </a:tc>
                <a:extLst>
                  <a:ext uri="{0D108BD9-81ED-4DB2-BD59-A6C34878D82A}">
                    <a16:rowId xmlns:a16="http://schemas.microsoft.com/office/drawing/2014/main" val="1191030290"/>
                  </a:ext>
                </a:extLst>
              </a:tr>
              <a:tr h="1034842">
                <a:tc>
                  <a:txBody>
                    <a:bodyPr/>
                    <a:lstStyle/>
                    <a:p>
                      <a:r>
                        <a:rPr lang="en-US" sz="1200" dirty="0"/>
                        <a:t>E1 = (E1a*700/1000) + (E1b * 300/1000)</a:t>
                      </a:r>
                    </a:p>
                  </a:txBody>
                  <a:tcPr/>
                </a:tc>
                <a:tc>
                  <a:txBody>
                    <a:bodyPr/>
                    <a:lstStyle/>
                    <a:p>
                      <a:r>
                        <a:rPr lang="en-US" sz="1200" dirty="0"/>
                        <a:t>E0 – E1</a:t>
                      </a:r>
                    </a:p>
                  </a:txBody>
                  <a:tcPr/>
                </a:tc>
                <a:extLst>
                  <a:ext uri="{0D108BD9-81ED-4DB2-BD59-A6C34878D82A}">
                    <a16:rowId xmlns:a16="http://schemas.microsoft.com/office/drawing/2014/main" val="2561622078"/>
                  </a:ext>
                </a:extLst>
              </a:tr>
              <a:tr h="1034842">
                <a:tc>
                  <a:txBody>
                    <a:bodyPr/>
                    <a:lstStyle/>
                    <a:p>
                      <a:r>
                        <a:rPr lang="en-US" sz="1200" dirty="0"/>
                        <a:t>E2 =  (E2a * 500/700) + (E2b * 200/700) + (E2c * 100/300) + (E2d * 200/300)</a:t>
                      </a:r>
                    </a:p>
                  </a:txBody>
                  <a:tcPr/>
                </a:tc>
                <a:tc>
                  <a:txBody>
                    <a:bodyPr/>
                    <a:lstStyle/>
                    <a:p>
                      <a:r>
                        <a:rPr lang="en-US" sz="1200" dirty="0"/>
                        <a:t>E1 – E2</a:t>
                      </a:r>
                    </a:p>
                  </a:txBody>
                  <a:tcPr/>
                </a:tc>
                <a:extLst>
                  <a:ext uri="{0D108BD9-81ED-4DB2-BD59-A6C34878D82A}">
                    <a16:rowId xmlns:a16="http://schemas.microsoft.com/office/drawing/2014/main" val="589236539"/>
                  </a:ext>
                </a:extLst>
              </a:tr>
            </a:tbl>
          </a:graphicData>
        </a:graphic>
      </p:graphicFrame>
      <p:sp>
        <p:nvSpPr>
          <p:cNvPr id="34" name="Rectangle 3">
            <a:extLst>
              <a:ext uri="{FF2B5EF4-FFF2-40B4-BE49-F238E27FC236}">
                <a16:creationId xmlns:a16="http://schemas.microsoft.com/office/drawing/2014/main" id="{2733ED1A-C417-461C-833D-828AF59AE473}"/>
              </a:ext>
            </a:extLst>
          </p:cNvPr>
          <p:cNvSpPr txBox="1">
            <a:spLocks noChangeArrowheads="1"/>
          </p:cNvSpPr>
          <p:nvPr/>
        </p:nvSpPr>
        <p:spPr>
          <a:xfrm>
            <a:off x="-37426" y="5105400"/>
            <a:ext cx="8571826" cy="1600438"/>
          </a:xfrm>
          <a:prstGeom prst="rect">
            <a:avLst/>
          </a:prstGeom>
          <a:noFill/>
        </p:spPr>
        <p:txBody>
          <a:bodyPr wrap="square">
            <a:spAutoFit/>
          </a:bodyPr>
          <a:lstStyle/>
          <a:p>
            <a:pPr marL="511175" marR="0" lvl="1" algn="l" defTabSz="457200" rtl="0" eaLnBrk="1" fontAlgn="auto" latinLnBrk="0" hangingPunct="1">
              <a:lnSpc>
                <a:spcPct val="100000"/>
              </a:lnSpc>
              <a:spcBef>
                <a:spcPct val="20000"/>
              </a:spcBef>
              <a:spcAft>
                <a:spcPts val="0"/>
              </a:spcAft>
              <a:buClrTx/>
              <a:buSzTx/>
              <a:tabLst/>
              <a:defRPr/>
            </a:pPr>
            <a:r>
              <a:rPr kumimoji="0" lang="en-IN" sz="1400" b="0" i="0" u="none" strike="noStrike" kern="1200" cap="none" spc="0" normalizeH="0" noProof="0" dirty="0">
                <a:ln>
                  <a:noFill/>
                </a:ln>
                <a:solidFill>
                  <a:schemeClr val="tx1"/>
                </a:solidFill>
                <a:effectLst/>
                <a:uLnTx/>
                <a:uFillTx/>
                <a:latin typeface="+mn-lt"/>
                <a:ea typeface="+mn-ea"/>
                <a:cs typeface="+mn-cs"/>
              </a:rPr>
              <a:t>Tree </a:t>
            </a:r>
            <a:r>
              <a:rPr lang="en-IN" sz="1400" dirty="0">
                <a:latin typeface="+mn-lt"/>
              </a:rPr>
              <a:t>will stop growing when s</a:t>
            </a:r>
            <a:r>
              <a:rPr kumimoji="0" lang="en-IN" sz="1400" b="0" i="0" u="none" strike="noStrike" kern="1200" cap="none" spc="0" normalizeH="0" noProof="0" dirty="0">
                <a:ln>
                  <a:noFill/>
                </a:ln>
                <a:solidFill>
                  <a:schemeClr val="tx1"/>
                </a:solidFill>
                <a:effectLst/>
                <a:uLnTx/>
                <a:uFillTx/>
                <a:latin typeface="+mn-lt"/>
                <a:ea typeface="+mn-ea"/>
                <a:cs typeface="+mn-cs"/>
              </a:rPr>
              <a:t>top criterion for the splitting is reached which could be - </a:t>
            </a:r>
          </a:p>
          <a:p>
            <a:pPr marL="854075" lvl="1" indent="-342900" defTabSz="457200" fontAlgn="auto">
              <a:spcBef>
                <a:spcPct val="20000"/>
              </a:spcBef>
              <a:spcAft>
                <a:spcPts val="0"/>
              </a:spcAft>
              <a:buFont typeface="+mj-lt"/>
              <a:buAutoNum type="alphaLcPeriod"/>
              <a:defRPr/>
            </a:pPr>
            <a:r>
              <a:rPr kumimoji="0" lang="en-IN" sz="1400" b="0" i="0" u="none" strike="noStrike" kern="1200" cap="none" spc="0" normalizeH="0" noProof="0" dirty="0">
                <a:ln>
                  <a:noFill/>
                </a:ln>
                <a:solidFill>
                  <a:schemeClr val="tx1"/>
                </a:solidFill>
                <a:effectLst/>
                <a:uLnTx/>
                <a:uFillTx/>
                <a:latin typeface="+mn-lt"/>
                <a:ea typeface="+mn-ea"/>
                <a:cs typeface="+mn-cs"/>
              </a:rPr>
              <a:t>Tree has reached certain pre-fixed depth (longest</a:t>
            </a:r>
            <a:r>
              <a:rPr lang="en-IN" sz="1400" dirty="0">
                <a:latin typeface="+mn-lt"/>
              </a:rPr>
              <a:t>t path from root node to leaf node)</a:t>
            </a:r>
          </a:p>
          <a:p>
            <a:pPr marL="854075" lvl="1" indent="-342900" defTabSz="457200" fontAlgn="auto">
              <a:spcBef>
                <a:spcPct val="20000"/>
              </a:spcBef>
              <a:spcAft>
                <a:spcPts val="0"/>
              </a:spcAft>
              <a:buFont typeface="+mj-lt"/>
              <a:buAutoNum type="alphaLcPeriod"/>
              <a:defRPr/>
            </a:pPr>
            <a:r>
              <a:rPr kumimoji="0" lang="en-IN" sz="1400" b="0" i="0" u="none" strike="noStrike" kern="1200" cap="none" spc="0" normalizeH="0" noProof="0" dirty="0">
                <a:ln>
                  <a:noFill/>
                </a:ln>
                <a:solidFill>
                  <a:schemeClr val="tx1"/>
                </a:solidFill>
                <a:effectLst/>
                <a:uLnTx/>
                <a:uFillTx/>
                <a:latin typeface="+mn-lt"/>
                <a:ea typeface="+mn-ea"/>
                <a:cs typeface="+mn-cs"/>
              </a:rPr>
              <a:t>Tree has achieve maximum</a:t>
            </a:r>
            <a:r>
              <a:rPr lang="en-IN" sz="1400" dirty="0">
                <a:latin typeface="+mn-lt"/>
              </a:rPr>
              <a:t> number of nodes (tree size)</a:t>
            </a:r>
          </a:p>
          <a:p>
            <a:pPr marL="854075" lvl="1" indent="-342900" defTabSz="457200" fontAlgn="auto">
              <a:spcBef>
                <a:spcPct val="20000"/>
              </a:spcBef>
              <a:spcAft>
                <a:spcPts val="0"/>
              </a:spcAft>
              <a:buFont typeface="+mj-lt"/>
              <a:buAutoNum type="alphaLcPeriod"/>
              <a:defRPr/>
            </a:pPr>
            <a:r>
              <a:rPr kumimoji="0" lang="en-IN" sz="1400" b="0" i="0" u="none" strike="noStrike" kern="1200" cap="none" spc="0" normalizeH="0" noProof="0" dirty="0">
                <a:ln>
                  <a:noFill/>
                </a:ln>
                <a:solidFill>
                  <a:schemeClr val="tx1"/>
                </a:solidFill>
                <a:effectLst/>
                <a:uLnTx/>
                <a:uFillTx/>
                <a:latin typeface="+mn-lt"/>
                <a:ea typeface="+mn-ea"/>
                <a:cs typeface="+mn-cs"/>
              </a:rPr>
              <a:t>Exhausted all attributes to split</a:t>
            </a:r>
          </a:p>
          <a:p>
            <a:pPr marL="854075" lvl="1" indent="-342900" defTabSz="457200" fontAlgn="auto">
              <a:spcBef>
                <a:spcPct val="20000"/>
              </a:spcBef>
              <a:spcAft>
                <a:spcPts val="0"/>
              </a:spcAft>
              <a:buFont typeface="+mj-lt"/>
              <a:buAutoNum type="alphaLcPeriod"/>
              <a:defRPr/>
            </a:pPr>
            <a:r>
              <a:rPr lang="en-IN" sz="1400" dirty="0">
                <a:latin typeface="+mn-lt"/>
              </a:rPr>
              <a:t>Leaf node on split will have less than predefined number of data points</a:t>
            </a:r>
          </a:p>
          <a:p>
            <a:pPr marL="854075" lvl="1" indent="-342900" defTabSz="457200" fontAlgn="auto">
              <a:spcBef>
                <a:spcPct val="20000"/>
              </a:spcBef>
              <a:spcAft>
                <a:spcPts val="0"/>
              </a:spcAft>
              <a:buFont typeface="+mj-lt"/>
              <a:buAutoNum type="alphaLcPeriod"/>
              <a:defRPr/>
            </a:pPr>
            <a:endParaRPr kumimoji="0" lang="en-IN" sz="1400" b="0" i="0" u="none" strike="noStrike" kern="1200" cap="none" spc="0" normalizeH="0" noProof="0" dirty="0">
              <a:ln>
                <a:noFill/>
              </a:ln>
              <a:solidFill>
                <a:schemeClr val="tx1"/>
              </a:solidFill>
              <a:effectLst/>
              <a:uLnTx/>
              <a:uFillTx/>
              <a:latin typeface="+mn-lt"/>
              <a:ea typeface="+mn-ea"/>
              <a:cs typeface="+mn-cs"/>
            </a:endParaRPr>
          </a:p>
        </p:txBody>
      </p:sp>
      <p:sp>
        <p:nvSpPr>
          <p:cNvPr id="16" name="Arrow: Right 15">
            <a:extLst>
              <a:ext uri="{FF2B5EF4-FFF2-40B4-BE49-F238E27FC236}">
                <a16:creationId xmlns:a16="http://schemas.microsoft.com/office/drawing/2014/main" id="{F20BED29-EC92-49DF-9C30-9E72A368211B}"/>
              </a:ext>
            </a:extLst>
          </p:cNvPr>
          <p:cNvSpPr/>
          <p:nvPr/>
        </p:nvSpPr>
        <p:spPr>
          <a:xfrm rot="10800000">
            <a:off x="5715001" y="4038600"/>
            <a:ext cx="304800" cy="277358"/>
          </a:xfrm>
          <a:prstGeom prst="rightArrow">
            <a:avLst>
              <a:gd name="adj1" fmla="val 50000"/>
              <a:gd name="adj2" fmla="val 4414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Arrow: Right 34">
            <a:extLst>
              <a:ext uri="{FF2B5EF4-FFF2-40B4-BE49-F238E27FC236}">
                <a16:creationId xmlns:a16="http://schemas.microsoft.com/office/drawing/2014/main" id="{62AD4C67-3812-446F-819D-CE05A9AD3D62}"/>
              </a:ext>
            </a:extLst>
          </p:cNvPr>
          <p:cNvSpPr/>
          <p:nvPr/>
        </p:nvSpPr>
        <p:spPr>
          <a:xfrm rot="10800000">
            <a:off x="5715000" y="2895601"/>
            <a:ext cx="304800" cy="277358"/>
          </a:xfrm>
          <a:prstGeom prst="rightArrow">
            <a:avLst>
              <a:gd name="adj1" fmla="val 50000"/>
              <a:gd name="adj2" fmla="val 4414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Arrow: Right 35">
            <a:extLst>
              <a:ext uri="{FF2B5EF4-FFF2-40B4-BE49-F238E27FC236}">
                <a16:creationId xmlns:a16="http://schemas.microsoft.com/office/drawing/2014/main" id="{67961CDC-A70D-4E2A-869E-8CD4EF340012}"/>
              </a:ext>
            </a:extLst>
          </p:cNvPr>
          <p:cNvSpPr/>
          <p:nvPr/>
        </p:nvSpPr>
        <p:spPr>
          <a:xfrm rot="10800000">
            <a:off x="5715000" y="1905001"/>
            <a:ext cx="304800" cy="277358"/>
          </a:xfrm>
          <a:prstGeom prst="rightArrow">
            <a:avLst>
              <a:gd name="adj1" fmla="val 50000"/>
              <a:gd name="adj2" fmla="val 4414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0161018"/>
      </p:ext>
    </p:extLst>
  </p:cSld>
  <p:clrMapOvr>
    <a:masterClrMapping/>
  </p:clrMapOvr>
  <p:transition spd="med">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369332"/>
          </a:xfrm>
        </p:spPr>
        <p:txBody>
          <a:bodyPr>
            <a:spAutoFit/>
          </a:bodyPr>
          <a:lstStyle/>
          <a:p>
            <a:pPr marL="0" lvl="1" indent="0">
              <a:spcBef>
                <a:spcPct val="0"/>
              </a:spcBef>
              <a:buNone/>
            </a:pPr>
            <a:r>
              <a:rPr lang="en-US" altLang="en-US" b="1" u="sng" dirty="0">
                <a:latin typeface="Arial" charset="0"/>
              </a:rPr>
              <a:t>Decision Trees </a:t>
            </a:r>
            <a:r>
              <a:rPr lang="en-US" altLang="en-US" u="sng" dirty="0">
                <a:latin typeface="Arial" charset="0"/>
              </a:rPr>
              <a:t>-  Information Gain using Entropy </a:t>
            </a:r>
            <a:endParaRPr lang="en-IN" u="sng" dirty="0">
              <a:latin typeface="Arial" charset="0"/>
            </a:endParaRPr>
          </a:p>
        </p:txBody>
      </p:sp>
      <p:pic>
        <p:nvPicPr>
          <p:cNvPr id="13" name="Picture 12">
            <a:extLst>
              <a:ext uri="{FF2B5EF4-FFF2-40B4-BE49-F238E27FC236}">
                <a16:creationId xmlns:a16="http://schemas.microsoft.com/office/drawing/2014/main" id="{4383BD81-1C56-4BDD-9A7C-45CA44125AA6}"/>
              </a:ext>
            </a:extLst>
          </p:cNvPr>
          <p:cNvPicPr>
            <a:picLocks noChangeAspect="1"/>
          </p:cNvPicPr>
          <p:nvPr/>
        </p:nvPicPr>
        <p:blipFill>
          <a:blip r:embed="rId3"/>
          <a:stretch>
            <a:fillRect/>
          </a:stretch>
        </p:blipFill>
        <p:spPr>
          <a:xfrm>
            <a:off x="3352800" y="2689868"/>
            <a:ext cx="1924050" cy="952500"/>
          </a:xfrm>
          <a:prstGeom prst="rect">
            <a:avLst/>
          </a:prstGeom>
        </p:spPr>
      </p:pic>
      <p:sp>
        <p:nvSpPr>
          <p:cNvPr id="11" name="TextBox 10">
            <a:extLst>
              <a:ext uri="{FF2B5EF4-FFF2-40B4-BE49-F238E27FC236}">
                <a16:creationId xmlns:a16="http://schemas.microsoft.com/office/drawing/2014/main" id="{FBDF0097-7EB8-4B0C-88B2-88004957B21C}"/>
              </a:ext>
            </a:extLst>
          </p:cNvPr>
          <p:cNvSpPr txBox="1"/>
          <p:nvPr/>
        </p:nvSpPr>
        <p:spPr>
          <a:xfrm>
            <a:off x="533400" y="4564101"/>
            <a:ext cx="4495800" cy="369332"/>
          </a:xfrm>
          <a:prstGeom prst="rect">
            <a:avLst/>
          </a:prstGeom>
          <a:noFill/>
        </p:spPr>
        <p:txBody>
          <a:bodyPr wrap="square" rtlCol="0">
            <a:spAutoFit/>
          </a:bodyPr>
          <a:lstStyle/>
          <a:p>
            <a:r>
              <a:rPr lang="en-US" dirty="0"/>
              <a:t>Information Gain =  reduction in entropy =   </a:t>
            </a:r>
          </a:p>
        </p:txBody>
      </p:sp>
      <p:pic>
        <p:nvPicPr>
          <p:cNvPr id="6" name="Picture 5">
            <a:extLst>
              <a:ext uri="{FF2B5EF4-FFF2-40B4-BE49-F238E27FC236}">
                <a16:creationId xmlns:a16="http://schemas.microsoft.com/office/drawing/2014/main" id="{692892A2-26B9-422E-A537-ACC8501ABF9E}"/>
              </a:ext>
            </a:extLst>
          </p:cNvPr>
          <p:cNvPicPr>
            <a:picLocks noChangeAspect="1"/>
          </p:cNvPicPr>
          <p:nvPr/>
        </p:nvPicPr>
        <p:blipFill>
          <a:blip r:embed="rId4"/>
          <a:stretch>
            <a:fillRect/>
          </a:stretch>
        </p:blipFill>
        <p:spPr>
          <a:xfrm>
            <a:off x="4952998" y="2667000"/>
            <a:ext cx="3340693" cy="589156"/>
          </a:xfrm>
          <a:prstGeom prst="rect">
            <a:avLst/>
          </a:prstGeom>
        </p:spPr>
      </p:pic>
      <p:pic>
        <p:nvPicPr>
          <p:cNvPr id="16" name="Picture 15">
            <a:extLst>
              <a:ext uri="{FF2B5EF4-FFF2-40B4-BE49-F238E27FC236}">
                <a16:creationId xmlns:a16="http://schemas.microsoft.com/office/drawing/2014/main" id="{E700B803-A5A9-4FBA-A888-09F10AA25E54}"/>
              </a:ext>
            </a:extLst>
          </p:cNvPr>
          <p:cNvPicPr>
            <a:picLocks noChangeAspect="1"/>
          </p:cNvPicPr>
          <p:nvPr/>
        </p:nvPicPr>
        <p:blipFill>
          <a:blip r:embed="rId5"/>
          <a:stretch>
            <a:fillRect/>
          </a:stretch>
        </p:blipFill>
        <p:spPr>
          <a:xfrm>
            <a:off x="3517247" y="1704928"/>
            <a:ext cx="2028825" cy="628650"/>
          </a:xfrm>
          <a:prstGeom prst="rect">
            <a:avLst/>
          </a:prstGeom>
        </p:spPr>
      </p:pic>
      <p:pic>
        <p:nvPicPr>
          <p:cNvPr id="15" name="Picture 14">
            <a:extLst>
              <a:ext uri="{FF2B5EF4-FFF2-40B4-BE49-F238E27FC236}">
                <a16:creationId xmlns:a16="http://schemas.microsoft.com/office/drawing/2014/main" id="{891A19F8-7B93-4B0B-8785-70472585AB40}"/>
              </a:ext>
            </a:extLst>
          </p:cNvPr>
          <p:cNvPicPr>
            <a:picLocks noChangeAspect="1"/>
          </p:cNvPicPr>
          <p:nvPr/>
        </p:nvPicPr>
        <p:blipFill>
          <a:blip r:embed="rId6"/>
          <a:stretch>
            <a:fillRect/>
          </a:stretch>
        </p:blipFill>
        <p:spPr>
          <a:xfrm>
            <a:off x="4876800" y="3729860"/>
            <a:ext cx="2248793" cy="413957"/>
          </a:xfrm>
          <a:prstGeom prst="rect">
            <a:avLst/>
          </a:prstGeom>
        </p:spPr>
      </p:pic>
      <p:pic>
        <p:nvPicPr>
          <p:cNvPr id="18" name="Picture 17">
            <a:extLst>
              <a:ext uri="{FF2B5EF4-FFF2-40B4-BE49-F238E27FC236}">
                <a16:creationId xmlns:a16="http://schemas.microsoft.com/office/drawing/2014/main" id="{439BB8BB-02C9-4F01-B0EE-810633F2BD5F}"/>
              </a:ext>
            </a:extLst>
          </p:cNvPr>
          <p:cNvPicPr>
            <a:picLocks noChangeAspect="1"/>
          </p:cNvPicPr>
          <p:nvPr/>
        </p:nvPicPr>
        <p:blipFill>
          <a:blip r:embed="rId7"/>
          <a:stretch>
            <a:fillRect/>
          </a:stretch>
        </p:blipFill>
        <p:spPr>
          <a:xfrm>
            <a:off x="2133600" y="3729860"/>
            <a:ext cx="2171700" cy="445199"/>
          </a:xfrm>
          <a:prstGeom prst="rect">
            <a:avLst/>
          </a:prstGeom>
        </p:spPr>
      </p:pic>
      <p:pic>
        <p:nvPicPr>
          <p:cNvPr id="19" name="Picture 18">
            <a:extLst>
              <a:ext uri="{FF2B5EF4-FFF2-40B4-BE49-F238E27FC236}">
                <a16:creationId xmlns:a16="http://schemas.microsoft.com/office/drawing/2014/main" id="{FE5FEF5C-ADF5-42B7-8183-CDB6FCDC4FD1}"/>
              </a:ext>
            </a:extLst>
          </p:cNvPr>
          <p:cNvPicPr>
            <a:picLocks noChangeAspect="1"/>
          </p:cNvPicPr>
          <p:nvPr/>
        </p:nvPicPr>
        <p:blipFill>
          <a:blip r:embed="rId8"/>
          <a:stretch>
            <a:fillRect/>
          </a:stretch>
        </p:blipFill>
        <p:spPr>
          <a:xfrm>
            <a:off x="4952999" y="4532944"/>
            <a:ext cx="1790644" cy="425117"/>
          </a:xfrm>
          <a:prstGeom prst="rect">
            <a:avLst/>
          </a:prstGeom>
        </p:spPr>
      </p:pic>
    </p:spTree>
    <p:extLst>
      <p:ext uri="{BB962C8B-B14F-4D97-AF65-F5344CB8AC3E}">
        <p14:creationId xmlns:p14="http://schemas.microsoft.com/office/powerpoint/2010/main" val="2445411851"/>
      </p:ext>
    </p:extLst>
  </p:cSld>
  <p:clrMapOvr>
    <a:masterClrMapping/>
  </p:clrMapOvr>
  <p:transition spd="med">
    <p:wipe dir="d"/>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ffice Theme">
  <a:themeElements>
    <a:clrScheme name="Wipro Master Colors">
      <a:dk1>
        <a:sysClr val="windowText" lastClr="000000"/>
      </a:dk1>
      <a:lt1>
        <a:srgbClr val="FFFFFF"/>
      </a:lt1>
      <a:dk2>
        <a:srgbClr val="3C3D48"/>
      </a:dk2>
      <a:lt2>
        <a:srgbClr val="CFD0D7"/>
      </a:lt2>
      <a:accent1>
        <a:srgbClr val="03A2DF"/>
      </a:accent1>
      <a:accent2>
        <a:srgbClr val="81C240"/>
      </a:accent2>
      <a:accent3>
        <a:srgbClr val="A757A0"/>
      </a:accent3>
      <a:accent4>
        <a:srgbClr val="FECD07"/>
      </a:accent4>
      <a:accent5>
        <a:srgbClr val="EE2D30"/>
      </a:accent5>
      <a:accent6>
        <a:srgbClr val="A1A2B1"/>
      </a:accent6>
      <a:hlink>
        <a:srgbClr val="81C240"/>
      </a:hlink>
      <a:folHlink>
        <a:srgbClr val="68CFF4"/>
      </a:folHlink>
    </a:clrScheme>
    <a:fontScheme name="WIPRO PPT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66040</TotalTime>
  <Words>3063</Words>
  <Application>Microsoft Office PowerPoint</Application>
  <PresentationFormat>On-screen Show (4:3)</PresentationFormat>
  <Paragraphs>370</Paragraphs>
  <Slides>39</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Gill Sans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Wipro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Valued Customer</dc:creator>
  <cp:lastModifiedBy>mukhiya1972@outlook.com</cp:lastModifiedBy>
  <cp:revision>1663</cp:revision>
  <dcterms:created xsi:type="dcterms:W3CDTF">2012-11-25T06:27:51Z</dcterms:created>
  <dcterms:modified xsi:type="dcterms:W3CDTF">2018-10-12T06:59:10Z</dcterms:modified>
</cp:coreProperties>
</file>