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69" r:id="rId19"/>
    <p:sldId id="270" r:id="rId20"/>
    <p:sldId id="275" r:id="rId21"/>
    <p:sldId id="276" r:id="rId22"/>
    <p:sldId id="277" r:id="rId23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BFFB0-949A-48E8-95E8-1BCE55583B7A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6C226-DAA0-40FE-9B04-62AD40482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783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6C226-DAA0-40FE-9B04-62AD4048234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280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6C226-DAA0-40FE-9B04-62AD40482348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924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6C226-DAA0-40FE-9B04-62AD40482348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582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1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2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8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505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25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75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6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960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01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82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63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08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4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0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5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30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96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hyperlink" Target="https://www.richmondweb.it/projects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neracionxbox.com/juegos-con-gold-primera-quincena-diciembre-2019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jmcauley.ucsd.edu/data/amaz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9B09-0839-4F04-B579-F689CB322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5337" y="728382"/>
            <a:ext cx="6231752" cy="1154772"/>
          </a:xfrm>
        </p:spPr>
        <p:txBody>
          <a:bodyPr/>
          <a:lstStyle/>
          <a:p>
            <a:r>
              <a:rPr lang="en-US" sz="6000" b="1" dirty="0">
                <a:latin typeface="Arial" panose="020B0604020202020204" pitchFamily="34" charset="0"/>
              </a:rPr>
              <a:t>Amazon</a:t>
            </a:r>
            <a:r>
              <a:rPr lang="en-US" dirty="0">
                <a:latin typeface="Arial" panose="020B0604020202020204" pitchFamily="34" charset="0"/>
              </a:rPr>
              <a:t> </a:t>
            </a:r>
            <a:endParaRPr lang="en-IN" dirty="0">
              <a:latin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B08AB-FBFC-4F6F-B084-96699B5C8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1796" y="1883154"/>
            <a:ext cx="6231752" cy="75303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Product Review Data Analysis</a:t>
            </a:r>
            <a:endParaRPr lang="en-IN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8B0888-068E-4B1F-ACF3-DF2854D8B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70128" y="1120268"/>
            <a:ext cx="2857500" cy="2857500"/>
          </a:xfrm>
          <a:prstGeom prst="rect">
            <a:avLst/>
          </a:prstGeom>
          <a:noFill/>
          <a:ln w="88900" cap="sq" cmpd="tri">
            <a:solidFill>
              <a:srgbClr val="FFFFFF"/>
            </a:solidFill>
            <a:prstDash val="solid"/>
            <a:bevel/>
          </a:ln>
          <a:effectLst>
            <a:glow>
              <a:schemeClr val="accent1">
                <a:alpha val="40000"/>
              </a:schemeClr>
            </a:glow>
            <a:outerShdw sx="1000" sy="1000" algn="tl" rotWithShape="0">
              <a:schemeClr val="bg1">
                <a:alpha val="48000"/>
              </a:schemeClr>
            </a:outerShdw>
            <a:reflection blurRad="330200" stA="77000" dist="228600" dir="5400000" sy="-100000" algn="bl" rotWithShape="0"/>
            <a:softEdge rad="0"/>
          </a:effec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0C01F10-478B-4A86-AD44-87270132B8B0}"/>
              </a:ext>
            </a:extLst>
          </p:cNvPr>
          <p:cNvSpPr/>
          <p:nvPr/>
        </p:nvSpPr>
        <p:spPr>
          <a:xfrm>
            <a:off x="11260162" y="5900744"/>
            <a:ext cx="823966" cy="884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C8A2D0-CE06-462F-BA78-3E04F9F5B419}"/>
              </a:ext>
            </a:extLst>
          </p:cNvPr>
          <p:cNvSpPr txBox="1">
            <a:spLocks/>
          </p:cNvSpPr>
          <p:nvPr/>
        </p:nvSpPr>
        <p:spPr>
          <a:xfrm>
            <a:off x="7493877" y="2892715"/>
            <a:ext cx="5115298" cy="7680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Team members: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1388B4-1260-4477-85A4-A2E9F6943349}"/>
              </a:ext>
            </a:extLst>
          </p:cNvPr>
          <p:cNvSpPr txBox="1">
            <a:spLocks/>
          </p:cNvSpPr>
          <p:nvPr/>
        </p:nvSpPr>
        <p:spPr>
          <a:xfrm>
            <a:off x="7493877" y="3790961"/>
            <a:ext cx="4806003" cy="24489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M</a:t>
            </a:r>
            <a:r>
              <a:rPr lang="en-US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eriyasamy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 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</a:rPr>
              <a:t>            M</a:t>
            </a:r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</a:rPr>
              <a:t>r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</a:rPr>
              <a:t>. M S</a:t>
            </a:r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</a:rPr>
              <a:t>aad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</a:rPr>
              <a:t> T</a:t>
            </a:r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</a:rPr>
              <a:t>ariq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</a:rPr>
              <a:t>            M</a:t>
            </a:r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</a:rPr>
              <a:t>r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</a:rPr>
              <a:t>. S</a:t>
            </a:r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</a:rPr>
              <a:t>hubham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</a:rPr>
              <a:t> M</a:t>
            </a:r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</a:rPr>
              <a:t>ahajan</a:t>
            </a:r>
            <a:endParaRPr lang="en-IN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M</a:t>
            </a:r>
            <a:r>
              <a:rPr lang="en-US"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 </a:t>
            </a:r>
            <a:r>
              <a:rPr lang="en-US"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Vigneshwar</a:t>
            </a:r>
            <a:r>
              <a:rPr lang="en-US"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nder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en-US" sz="2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</a:t>
            </a:r>
            <a:r>
              <a:rPr lang="en-US" sz="2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uidance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</a:t>
            </a:r>
            <a:r>
              <a:rPr lang="en-US" sz="2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2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G</a:t>
            </a:r>
            <a:r>
              <a:rPr lang="en-US" sz="22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aurav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2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ishra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520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77"/>
    </mc:Choice>
    <mc:Fallback xmlns="">
      <p:transition spd="slow" advTm="1257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89C39-403F-40F9-9959-0AE5944B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16" y="178388"/>
            <a:ext cx="11235665" cy="1081439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Customer Rating proportion analysis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(Toy Dataset )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C8DE6-688E-4BB5-ADA8-FA201546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7907" y="1734207"/>
            <a:ext cx="6884977" cy="3880178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86.17% of customers have provided product ratings of 5 and 4, indicating higher level of satisfaction.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3.3% of customers have rated product with grade 3, suggesting neutral level of satisfaction.</a:t>
            </a:r>
          </a:p>
          <a:p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10.6% of customers have rated the product as grade 2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and less which reflects the lower satisfaction of service.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196DF3-86C5-4367-B299-852452BCB95D}"/>
              </a:ext>
            </a:extLst>
          </p:cNvPr>
          <p:cNvSpPr/>
          <p:nvPr/>
        </p:nvSpPr>
        <p:spPr>
          <a:xfrm>
            <a:off x="11284299" y="5926635"/>
            <a:ext cx="823966" cy="884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AFE369-843A-798A-A3C1-94FB2E99E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96" y="1064406"/>
            <a:ext cx="4612071" cy="521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9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993F-4113-4B1A-84B2-7D34FB21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69" y="221349"/>
            <a:ext cx="10095397" cy="884469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Customer Rating proportion analysis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(Video Dataset )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AFC8-2114-44CC-BC12-7B0EF8BD5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993" y="1620887"/>
            <a:ext cx="6886837" cy="440388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79.56% of customers have provided product ratings of 5 and 4, indicating higher level of satisfaction.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10.6% of customers have rated product with grade 3, suggesting neutral level of satisfaction.</a:t>
            </a:r>
          </a:p>
          <a:p>
            <a:endParaRPr lang="en-IN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9.8% of customers have rated the product as grade 2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and less which reflects the lower satisfaction of service.</a:t>
            </a:r>
          </a:p>
          <a:p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02ABB5-197E-41FC-8038-F7DF4C2485A0}"/>
              </a:ext>
            </a:extLst>
          </p:cNvPr>
          <p:cNvSpPr/>
          <p:nvPr/>
        </p:nvSpPr>
        <p:spPr>
          <a:xfrm>
            <a:off x="11294348" y="5892692"/>
            <a:ext cx="823966" cy="884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9CCEF-A4AF-7198-CE5D-B3B0E47D6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70" y="1332124"/>
            <a:ext cx="4346904" cy="482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62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9DDB-F223-42F4-992D-FC6B0DFA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82" y="231655"/>
            <a:ext cx="9788388" cy="672697"/>
          </a:xfrm>
        </p:spPr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Top 10 Brands based on average polarity (Toy dataset)</a:t>
            </a:r>
            <a:endParaRPr lang="en-IN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BCC77C-0844-4E36-AF08-45996BA75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7422" y="1534509"/>
            <a:ext cx="5549462" cy="4908331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Frank Schaffer Publications is identified as a top brand with its average polarity at 0.80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Team Associated has the second highest average polarity score of 0.733 among the top 10 brands.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Among the top 10 brands, the polarity scores range from 0.51 to 0.80, indicating a generally positive sentiment across these brands.</a:t>
            </a:r>
          </a:p>
          <a:p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8303CE-C42B-499B-AC47-0A984499796F}"/>
              </a:ext>
            </a:extLst>
          </p:cNvPr>
          <p:cNvSpPr/>
          <p:nvPr/>
        </p:nvSpPr>
        <p:spPr>
          <a:xfrm>
            <a:off x="11294348" y="5892692"/>
            <a:ext cx="823966" cy="884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CB0388-1FB8-C86D-AC0A-F737B22C1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52" y="1097742"/>
            <a:ext cx="5011906" cy="534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31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72FD-C8E0-4CE6-83B2-7A5DF4023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40" y="197890"/>
            <a:ext cx="11875897" cy="702842"/>
          </a:xfrm>
        </p:spPr>
        <p:txBody>
          <a:bodyPr/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Top 10 Brand wise average polarity (Video game dataset)</a:t>
            </a:r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0A1EBC-5AB2-4212-ABBC-D41FB57D7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047" y="1338325"/>
            <a:ext cx="6170982" cy="4481954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Diamond Select is identified as a top brand with its average polarity at 0.417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Trenro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has the second highest average polarity score of 0.3836 among the top 10 brands.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Among the top 10 brands, the polarity scores range from 0.2952 to 0.417, indicating a range of sentiment levels.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2E9DA6-8AB4-4255-BD65-7657217E76EF}"/>
              </a:ext>
            </a:extLst>
          </p:cNvPr>
          <p:cNvSpPr/>
          <p:nvPr/>
        </p:nvSpPr>
        <p:spPr>
          <a:xfrm>
            <a:off x="11294348" y="5892692"/>
            <a:ext cx="823966" cy="884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1B47B5-EAC0-17A6-ACA7-4A62FD36D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77" y="1052781"/>
            <a:ext cx="4763595" cy="546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40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4207-81BB-496D-9309-64F374886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89" y="141219"/>
            <a:ext cx="9404723" cy="140053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Time Series Forecasting for Toy dataset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04454-6659-4677-8486-9405503B2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738" y="1541749"/>
            <a:ext cx="5630094" cy="42088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Helvetica Neue"/>
              </a:rPr>
              <a:t>The SARIMA model shows that polarity score for most frequent sold product </a:t>
            </a:r>
            <a:r>
              <a:rPr lang="en-US" dirty="0">
                <a:latin typeface="Helvetica Neue"/>
              </a:rPr>
              <a:t>tend to go up</a:t>
            </a:r>
            <a:r>
              <a:rPr lang="en-US" b="0" i="0" dirty="0">
                <a:effectLst/>
                <a:latin typeface="Helvetica Neue"/>
              </a:rPr>
              <a:t> from year 2011 and it follows a positive trend.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positive trend suggests that the sentiment and perception towards the product are consistently favorable.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Thus the forecast indicates its sustained popularity and positive reception among customers.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DD99D2-1A27-44A0-A1EF-42B1794762F2}"/>
              </a:ext>
            </a:extLst>
          </p:cNvPr>
          <p:cNvSpPr/>
          <p:nvPr/>
        </p:nvSpPr>
        <p:spPr>
          <a:xfrm>
            <a:off x="11294348" y="5892692"/>
            <a:ext cx="823966" cy="884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0017A5-857C-8687-58B8-C34145BD1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68" y="1482037"/>
            <a:ext cx="6020322" cy="4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49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8A68-ACF0-453E-908E-BB827100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01993"/>
            <a:ext cx="9404723" cy="893761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Time Series Forecasting for Video dataset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68F6E-B4E0-4186-83AE-68F3F2A3B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9237" y="1668026"/>
            <a:ext cx="5387675" cy="4224666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effectLst/>
                <a:latin typeface="Helvetica Neue"/>
              </a:rPr>
              <a:t>The SARIMA model shows that polarity score for most frequent product </a:t>
            </a:r>
            <a:r>
              <a:rPr lang="en-US" dirty="0">
                <a:latin typeface="Helvetica Neue"/>
              </a:rPr>
              <a:t>tend to go up</a:t>
            </a:r>
            <a:r>
              <a:rPr lang="en-US" b="0" i="0" dirty="0">
                <a:effectLst/>
                <a:latin typeface="Helvetica Neue"/>
              </a:rPr>
              <a:t> from year 2011 and it follows a positive trend similar to toy data set</a:t>
            </a:r>
          </a:p>
          <a:p>
            <a:endParaRPr lang="en-US" b="0" i="0" dirty="0">
              <a:effectLst/>
              <a:latin typeface="Helvetica Neue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positive trend suggests that the sentiment and perception towards the product are consistently favorable.</a:t>
            </a:r>
          </a:p>
          <a:p>
            <a:pPr marL="0" indent="0">
              <a:buNone/>
            </a:pPr>
            <a:endParaRPr lang="en-US" b="0" i="0" dirty="0">
              <a:effectLst/>
              <a:latin typeface="Helvetica Neue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the forecast indicates a flat sustained popularity and positive reception among customers is showing a slow growth in the next 3 years.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69BFDD-0BBD-47CB-926E-91992E94D90B}"/>
              </a:ext>
            </a:extLst>
          </p:cNvPr>
          <p:cNvSpPr/>
          <p:nvPr/>
        </p:nvSpPr>
        <p:spPr>
          <a:xfrm>
            <a:off x="11294348" y="5892692"/>
            <a:ext cx="823966" cy="884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276931-2A6D-523F-9D37-FE1D67340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03" y="1333133"/>
            <a:ext cx="6012701" cy="4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34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CC1D-56E0-4D5C-80D8-2A196B018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29" y="211557"/>
            <a:ext cx="9404723" cy="632504"/>
          </a:xfrm>
        </p:spPr>
        <p:txBody>
          <a:bodyPr/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Text classification of Toy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E91A3-33F0-4EDA-8F6D-7E154C3D6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29" y="1674322"/>
            <a:ext cx="6375432" cy="4360718"/>
          </a:xfrm>
        </p:spPr>
        <p:txBody>
          <a:bodyPr>
            <a:normAutofit fontScale="85000" lnSpcReduction="10000"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We have used 4 classification model’s</a:t>
            </a: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Logistic regression, Naive Bayes, KNN and Ada Boost. </a:t>
            </a: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Logistic regression with multiclass one-vs-rest classifier is the best model as accuracy is 96%, precision is 95%, recall 95% and f1 score also 95%.</a:t>
            </a: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Majority of actual positive values(18.4k) have return positive from the prediction model</a:t>
            </a: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This is the same in case of neutral and negative predictions.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89376A-D660-44D0-8F72-23F457345901}"/>
              </a:ext>
            </a:extLst>
          </p:cNvPr>
          <p:cNvSpPr/>
          <p:nvPr/>
        </p:nvSpPr>
        <p:spPr>
          <a:xfrm>
            <a:off x="11294348" y="5892692"/>
            <a:ext cx="823966" cy="884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F4215-CAB6-078F-FDF7-894C6EE6B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1" y="1620821"/>
            <a:ext cx="5198348" cy="378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29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CD31-1740-4ABE-A4EC-9B2345AF6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62" y="212382"/>
            <a:ext cx="9404723" cy="861075"/>
          </a:xfrm>
        </p:spPr>
        <p:txBody>
          <a:bodyPr/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Text classification of Video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5B6DA-34BA-4AC4-B6C8-D87175D7B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7" y="1513061"/>
            <a:ext cx="6570695" cy="4768428"/>
          </a:xfrm>
        </p:spPr>
        <p:txBody>
          <a:bodyPr>
            <a:no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 have used 4 classification model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Logistic regression, Naive Bayes, KNN and Ada Boost. 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Logistic regression with multiclass one-vs-rest classifier is the best model as accuracy (95%), precision score(92%), recall score(92%) and f1 score(92%).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Majority of actual positive values(4.45k) have return positive from the prediction model.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is the same in case of neutral and negative predictions.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09DD20-13CE-4467-BEB9-B51B4CBB0CA4}"/>
              </a:ext>
            </a:extLst>
          </p:cNvPr>
          <p:cNvSpPr/>
          <p:nvPr/>
        </p:nvSpPr>
        <p:spPr>
          <a:xfrm>
            <a:off x="11294348" y="5892692"/>
            <a:ext cx="823966" cy="884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9A520-1A29-A72E-0989-36557833C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662" y="1513061"/>
            <a:ext cx="5109755" cy="426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04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A277-2AC8-4F13-A953-8F51B5713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9" y="171364"/>
            <a:ext cx="10108050" cy="687286"/>
          </a:xfrm>
        </p:spPr>
        <p:txBody>
          <a:bodyPr/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Clustering the Toy dataset using K-Means method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502D4-0927-490E-ACA2-EEE44DA7A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280" y="1219200"/>
            <a:ext cx="5934423" cy="5467436"/>
          </a:xfrm>
        </p:spPr>
        <p:txBody>
          <a:bodyPr>
            <a:no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Cluster 0  represents "Loyal customers“, as average rating is 4.59, 87% verified customers with average polarity score of 0.35 and majority of customers have positive sentiment.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Cluster 1 represents "Descent customers“, has an average rating of 4.23, 93% verified customers with average polarity score of 0 and majority of customers have neutral sentiment.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Cluster 2 represents "</a:t>
            </a:r>
            <a:r>
              <a:rPr lang="en-IN" sz="1700" dirty="0"/>
              <a:t> </a:t>
            </a: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Frustrated customers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“, has an average rating of 3.56, 82% verified customers , a polarity score of -0.14 and majority of customers have negative sentiment.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Cluster 3 represents "Impassive customers”, has an average rating of 4.56, 56% verified customers, polarity score of 0.26 and majority have mixed sentiment.</a:t>
            </a:r>
            <a:endParaRPr lang="en-IN" sz="17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D0AFBC-AC4E-4AEE-8BC9-F8E1A61E40CF}"/>
              </a:ext>
            </a:extLst>
          </p:cNvPr>
          <p:cNvSpPr/>
          <p:nvPr/>
        </p:nvSpPr>
        <p:spPr>
          <a:xfrm>
            <a:off x="11545556" y="5973745"/>
            <a:ext cx="646444" cy="884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29F48-F448-353C-713A-C12EA30DE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29" y="1366684"/>
            <a:ext cx="5553982" cy="487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38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BDD3-6126-472D-ACD6-F6F2E60BE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1171"/>
            <a:ext cx="10352690" cy="1144970"/>
          </a:xfrm>
        </p:spPr>
        <p:txBody>
          <a:bodyPr/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Clustering the Video dataset using K-Means method</a:t>
            </a:r>
            <a:endParaRPr lang="en-IN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EFF1F-5AA0-4FAB-A28D-6F62ABF75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2448" y="1166332"/>
            <a:ext cx="6295696" cy="5762788"/>
          </a:xfrm>
        </p:spPr>
        <p:txBody>
          <a:bodyPr>
            <a:no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Cluster 0 represents "Loyal customers“, has an average rating of 4.50, 34% verified customers with average polarity score of 0.19 and positive sentiment. </a:t>
            </a:r>
          </a:p>
          <a:p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Cluster 1 represents "</a:t>
            </a: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 Frustrated customers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“, has an average rating of 4.62, 23% verified customers , a polarity score of -0.09 and negative sentiment. </a:t>
            </a:r>
          </a:p>
          <a:p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Cluster 2 represents “Descent customers“, has an average rating of 4.29, 82%  verified customers, a polarity score of 0 and a neutral sentiment. </a:t>
            </a:r>
          </a:p>
          <a:p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Cluster 3 represents “ satisfied customers “, has an average rating of 4.55, 42% verified customers, a polarity score of 0.17 and a relatively positive sentiment. </a:t>
            </a:r>
          </a:p>
          <a:p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Cluster 4 represents "Impassive customers”, has an average rating of 2.01, 16% verified customers, a polarity score of -0.13, and a relatively negative sentiment. 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C4EE13-6A3C-4CB9-8EC4-FB8D09160D95}"/>
              </a:ext>
            </a:extLst>
          </p:cNvPr>
          <p:cNvSpPr/>
          <p:nvPr/>
        </p:nvSpPr>
        <p:spPr>
          <a:xfrm>
            <a:off x="11528808" y="6155282"/>
            <a:ext cx="663192" cy="702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2FC83-723A-BD58-31DE-96C91CE74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8" y="1166332"/>
            <a:ext cx="5184852" cy="456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0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2A6A-66B4-4A37-808E-E11A4A78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294" y="336728"/>
            <a:ext cx="9404723" cy="763133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Table of Content: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6AA99-4496-4672-BBE5-5C4A75DCB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654" y="1579647"/>
            <a:ext cx="5852985" cy="453667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Business objective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About the data set</a:t>
            </a:r>
          </a:p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Sentiment analysis.</a:t>
            </a:r>
          </a:p>
          <a:p>
            <a:pPr fontAlgn="base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 (EDA).</a:t>
            </a:r>
          </a:p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Time series forecasting.</a:t>
            </a:r>
          </a:p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Text classification modelling.</a:t>
            </a:r>
          </a:p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Customer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Segmentaion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088E3-8F52-4441-B48A-CAA55D61E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6643" y="1539007"/>
            <a:ext cx="4231612" cy="353497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F3E8806-BA56-43F5-871C-4E7C9AAB2011}"/>
              </a:ext>
            </a:extLst>
          </p:cNvPr>
          <p:cNvSpPr/>
          <p:nvPr/>
        </p:nvSpPr>
        <p:spPr>
          <a:xfrm>
            <a:off x="11294347" y="5898382"/>
            <a:ext cx="823966" cy="884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603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A02D-520B-45F2-AA49-44F24227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C2BE6-7CF7-43AC-8FB7-E684720D5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480163"/>
            <a:ext cx="10719978" cy="46158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Approximately 76% customers have a positive sentiment and rest of them have negative and neutral sentiment about the product.</a:t>
            </a: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Based on customer rating proportion nearly 84% of product have 5 and 4 ratings.</a:t>
            </a: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Cluster analysis helps in segmenting customers based on customer behaviors "Loyal customers“, "Frustrated customers “, "Descent customers “, “Satisfied customers“, "Impassive customers“.</a:t>
            </a: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Timeseries forecasting indicates a flat sustained popularity and positive reception among customers that’s showing a slow growth in the next 3 years. </a:t>
            </a: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Logistic regression classification model is the best performing model with 96% accuracy.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086789-9B10-44A1-8411-EE9623F5DA8D}"/>
              </a:ext>
            </a:extLst>
          </p:cNvPr>
          <p:cNvSpPr/>
          <p:nvPr/>
        </p:nvSpPr>
        <p:spPr>
          <a:xfrm>
            <a:off x="11294348" y="5892692"/>
            <a:ext cx="823966" cy="884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3927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E820-3480-4C37-ABE7-0348EE2C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11" y="86958"/>
            <a:ext cx="9404723" cy="140053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Recommendation: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E3C5-4DDE-4818-99BB-3658C2AB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131" y="1282012"/>
            <a:ext cx="8179358" cy="469917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Amazon should analyze where the actual flaws are, whether they are in Products or they are in quality of service including user interfaces.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also conclude that so much irrelevant reviews are making more helpful reviews unfindable. So reviewers should review properly so that it can add value to someone's purchases.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Encourage customers to leave detailed and helpful reviews by offering incentives or rewards.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Amazon should Implement mechanisms to verify the authenticity of reviews and take action against fake or manipulated reviews.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advisable to focus on addressing the concerns and improving the experience for these customers in order to enhance overall satisfaction and sentiment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812A9-6F04-4FA8-9E46-64B1B6F74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52" y="1785422"/>
            <a:ext cx="3409048" cy="383631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5E6DCD9-21C7-44A0-B010-C492742F2E5D}"/>
              </a:ext>
            </a:extLst>
          </p:cNvPr>
          <p:cNvSpPr/>
          <p:nvPr/>
        </p:nvSpPr>
        <p:spPr>
          <a:xfrm>
            <a:off x="11294348" y="5892692"/>
            <a:ext cx="823966" cy="884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8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8D412-62C4-4D8C-929D-844F022C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624" y="2915920"/>
            <a:ext cx="4346752" cy="1026159"/>
          </a:xfrm>
        </p:spPr>
        <p:txBody>
          <a:bodyPr/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endParaRPr lang="en-IN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0730BB-B377-4B83-B709-60943C892339}"/>
              </a:ext>
            </a:extLst>
          </p:cNvPr>
          <p:cNvSpPr/>
          <p:nvPr/>
        </p:nvSpPr>
        <p:spPr>
          <a:xfrm>
            <a:off x="11294348" y="5892692"/>
            <a:ext cx="823966" cy="884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68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6F59-2406-4DE5-BF03-1000BB3F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214" y="234415"/>
            <a:ext cx="9155858" cy="912771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</a:rPr>
              <a:t>Introduction:</a:t>
            </a:r>
            <a:endParaRPr lang="en-IN" sz="3600" dirty="0">
              <a:latin typeface="Arial" panose="020B06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25F232-DD92-419D-8512-EC47C6B12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" y="1296229"/>
            <a:ext cx="10657840" cy="544215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With the quick growth of internet and it’s Increasing accessibility, e-commerce has developed rapidly in the last few years.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Amazon is a multinational technology company and one of the world's largest online marketplaces.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It was founded by Jeff Bezos in 1994 and originally started as an online bookstore.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Over the years, Amazon has expanded its product offerings to include a wide range of items such as electronics, clothing, household goods, and more.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company is known for its customer-centric approach and focus on providing a seamless shopping experience.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It has played a significant role in shaping consumer behavior and the way people shop online.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2E9902-BB30-4E8C-8808-4D877120FB4F}"/>
              </a:ext>
            </a:extLst>
          </p:cNvPr>
          <p:cNvSpPr/>
          <p:nvPr/>
        </p:nvSpPr>
        <p:spPr>
          <a:xfrm>
            <a:off x="11264203" y="5854129"/>
            <a:ext cx="823966" cy="884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34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89A4-47FF-4C70-AAEF-54F474F8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76" y="313466"/>
            <a:ext cx="9404723" cy="753334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Business objective: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3416C-04E3-4BC5-8ADB-AC55C30C9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676" y="1194475"/>
            <a:ext cx="11374363" cy="5309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Identifying the customer reaction and sentiment in order to better understand and improve the business.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Exploring the data on the bases of sentiment and ratings.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Forecast customer sentiments to provide valuable insights into understanding future trends.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Building a text classification machine learning model to predict the customer sentiment of new product reviews.</a:t>
            </a:r>
          </a:p>
          <a:p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Grouping the data into clusters based on features to highlight or recommend relevant reviews of customers.</a:t>
            </a:r>
          </a:p>
          <a:p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44968B-1E5B-4153-ACE0-228F024714B2}"/>
              </a:ext>
            </a:extLst>
          </p:cNvPr>
          <p:cNvSpPr/>
          <p:nvPr/>
        </p:nvSpPr>
        <p:spPr>
          <a:xfrm>
            <a:off x="11289376" y="5900003"/>
            <a:ext cx="823966" cy="884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3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AA6B-9CE3-423D-B55C-19F80C67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About the data </a:t>
            </a:r>
            <a:r>
              <a:rPr lang="en-US" sz="36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set: 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62495-D51C-4D8C-87C9-F0273AC61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791" y="2042942"/>
            <a:ext cx="7335708" cy="485131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source: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https://jmcauley.ucsd.edu/data/amazon/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Products reviews between years 1996 and 2018.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Information on the data sets used: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Toy dataset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No of observations : 1 lakh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Video game dataset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No of observations : 1 lakh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2A58A-BC62-4158-A351-5F884883A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57" y="1975592"/>
            <a:ext cx="3323917" cy="259926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14542EF-1E47-4473-9540-3D0E1B56EFCC}"/>
              </a:ext>
            </a:extLst>
          </p:cNvPr>
          <p:cNvSpPr/>
          <p:nvPr/>
        </p:nvSpPr>
        <p:spPr>
          <a:xfrm>
            <a:off x="11244516" y="5878285"/>
            <a:ext cx="823966" cy="884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74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7428-46E0-49C6-A84A-4E5BD34A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02" y="236136"/>
            <a:ext cx="9404723" cy="1185162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Sentiment analysis (Toy dataset) 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3F858-2745-42AE-967B-81D6BE82F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063" y="1635337"/>
            <a:ext cx="6795689" cy="4039066"/>
          </a:xfrm>
        </p:spPr>
        <p:txBody>
          <a:bodyPr>
            <a:no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polarity score below 0 usually indicates negative sentiment, and approximately 5.92% of customers exhibit this negative sentiment.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polarity score of 0 typically indicates neutral sentiment, and approximately 9.50% of customers exhibit this neutral sentiment.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polarity score greater than 0 typically indicates positive sentiment, and approximately 84.57% of customers exhibit this positive sentiment.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1B0B4B-05BA-4409-986D-F070D9CECB8B}"/>
              </a:ext>
            </a:extLst>
          </p:cNvPr>
          <p:cNvSpPr/>
          <p:nvPr/>
        </p:nvSpPr>
        <p:spPr>
          <a:xfrm>
            <a:off x="11294347" y="5858317"/>
            <a:ext cx="823966" cy="884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EFF1C1-E60B-2C64-C1E9-A397ACF46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48" y="1719861"/>
            <a:ext cx="4469049" cy="387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9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03A6-2DB7-45A4-9FCB-2E7B0F32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Sentiment analysis (Video game dataset ) 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12CD4-0CE3-40B4-B7FB-4E1B83C42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5040" y="1775317"/>
            <a:ext cx="7426960" cy="4412124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polarity score below 0 usually indicates negative sentiment, and approximately 33.99% of customers exhibit this negative sentiment.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polarity score of 0 typically indicates neutral sentiment, and approximately 2.62% of customers exhibit this neutral sentiment.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polarity score greater than 0 typically indicates positive sentiment, and approximately 63.39% of customers exhibit this positive sentiment.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97D2F4-65CB-41C8-8C18-0DB8C52C4C66}"/>
              </a:ext>
            </a:extLst>
          </p:cNvPr>
          <p:cNvSpPr/>
          <p:nvPr/>
        </p:nvSpPr>
        <p:spPr>
          <a:xfrm>
            <a:off x="11274251" y="5883310"/>
            <a:ext cx="823966" cy="884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EB9555-0AD1-9371-2A14-490D0DB06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66" y="1807528"/>
            <a:ext cx="4427491" cy="454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4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3C20A-3C95-4A07-82BA-B78769EE6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8542" y="2589967"/>
            <a:ext cx="5890349" cy="1678065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87.12% of reviews are from Verified customers.</a:t>
            </a: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12.88% of reviews are from Non-verified customers.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F32EEC-5784-44D7-A4EF-935B90D033DC}"/>
              </a:ext>
            </a:extLst>
          </p:cNvPr>
          <p:cNvSpPr/>
          <p:nvPr/>
        </p:nvSpPr>
        <p:spPr>
          <a:xfrm>
            <a:off x="225159" y="253881"/>
            <a:ext cx="96383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Verified customers ratio analysis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(Toy Dataset)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C64379-3300-452D-8C5E-C0991FF59B19}"/>
              </a:ext>
            </a:extLst>
          </p:cNvPr>
          <p:cNvSpPr/>
          <p:nvPr/>
        </p:nvSpPr>
        <p:spPr>
          <a:xfrm>
            <a:off x="11294348" y="5892692"/>
            <a:ext cx="823966" cy="884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09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2E9A0B-2224-D43B-E3C1-56934BEC3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69" y="1467612"/>
            <a:ext cx="5222095" cy="432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2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F181B-ED94-42A0-9578-6AB956AFA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909" y="2533715"/>
            <a:ext cx="6390147" cy="171316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68.87% of reviews are from Verified customers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31.13% of reviews are from Non-verified customers.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61FF4-2C0C-457F-8685-360C57F2CDB9}"/>
              </a:ext>
            </a:extLst>
          </p:cNvPr>
          <p:cNvSpPr/>
          <p:nvPr/>
        </p:nvSpPr>
        <p:spPr>
          <a:xfrm>
            <a:off x="204925" y="199462"/>
            <a:ext cx="101582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Verified customers ratio analysis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(Video Dataset) 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28AC38-07DF-46CD-ADB5-5D1843EF7F53}"/>
              </a:ext>
            </a:extLst>
          </p:cNvPr>
          <p:cNvSpPr/>
          <p:nvPr/>
        </p:nvSpPr>
        <p:spPr>
          <a:xfrm>
            <a:off x="11254154" y="5868237"/>
            <a:ext cx="823966" cy="884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4C1213-46DF-4417-D483-BB8A390F4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44" y="1525548"/>
            <a:ext cx="4367075" cy="479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510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1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1608</Words>
  <Application>Microsoft Office PowerPoint</Application>
  <PresentationFormat>Widescreen</PresentationFormat>
  <Paragraphs>183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Helvetica Neue</vt:lpstr>
      <vt:lpstr>Wingdings 3</vt:lpstr>
      <vt:lpstr>Ion</vt:lpstr>
      <vt:lpstr>Amazon </vt:lpstr>
      <vt:lpstr>Table of Content:</vt:lpstr>
      <vt:lpstr>Introduction:</vt:lpstr>
      <vt:lpstr>Business objective:</vt:lpstr>
      <vt:lpstr>About the data set: </vt:lpstr>
      <vt:lpstr>Sentiment analysis (Toy dataset) </vt:lpstr>
      <vt:lpstr>Sentiment analysis (Video game dataset ) </vt:lpstr>
      <vt:lpstr>PowerPoint Presentation</vt:lpstr>
      <vt:lpstr>PowerPoint Presentation</vt:lpstr>
      <vt:lpstr>Customer Rating proportion analysis (Toy Dataset )</vt:lpstr>
      <vt:lpstr>Customer Rating proportion analysis (Video Dataset )</vt:lpstr>
      <vt:lpstr>Top 10 Brands based on average polarity (Toy dataset)</vt:lpstr>
      <vt:lpstr>Top 10 Brand wise average polarity (Video game dataset)</vt:lpstr>
      <vt:lpstr>Time Series Forecasting for Toy dataset</vt:lpstr>
      <vt:lpstr>Time Series Forecasting for Video dataset </vt:lpstr>
      <vt:lpstr>Text classification of Toy dataset</vt:lpstr>
      <vt:lpstr>Text classification of Video dataset</vt:lpstr>
      <vt:lpstr>Clustering the Toy dataset using K-Means method </vt:lpstr>
      <vt:lpstr>Clustering the Video dataset using K-Means method</vt:lpstr>
      <vt:lpstr>Conclusion:</vt:lpstr>
      <vt:lpstr>Recommendation: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</dc:title>
  <cp:lastModifiedBy>vigneshwar m</cp:lastModifiedBy>
  <cp:revision>4</cp:revision>
  <dcterms:modified xsi:type="dcterms:W3CDTF">2023-05-05T08:12:13Z</dcterms:modified>
</cp:coreProperties>
</file>