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796889" y="588513"/>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454945" y="81756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553164" y="3488821"/>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Times New Roman" panose="02020603050405020304" pitchFamily="18" charset="0"/>
                <a:cs typeface="Times New Roman" panose="02020603050405020304" pitchFamily="18" charset="0"/>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766187" y="3760578"/>
            <a:ext cx="2548442" cy="487313"/>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200" b="0" i="0" u="none" strike="noStrike" cap="none" dirty="0">
                <a:solidFill>
                  <a:schemeClr val="tx1"/>
                </a:solidFill>
                <a:latin typeface="Times New Roman" panose="02020603050405020304" pitchFamily="18" charset="0"/>
                <a:cs typeface="Times New Roman" panose="02020603050405020304" pitchFamily="18" charset="0"/>
                <a:sym typeface="Arial"/>
              </a:rPr>
              <a:t>Student Name :VIGNESHWARAN.S</a:t>
            </a:r>
          </a:p>
          <a:p>
            <a:pPr marR="0" lvl="0" rtl="0">
              <a:lnSpc>
                <a:spcPct val="100000"/>
              </a:lnSpc>
              <a:spcBef>
                <a:spcPts val="0"/>
              </a:spcBef>
              <a:spcAft>
                <a:spcPts val="200"/>
              </a:spcAft>
              <a:buClr>
                <a:schemeClr val="bg1"/>
              </a:buClr>
            </a:pPr>
            <a:r>
              <a:rPr lang="en-US" sz="1200" b="0" i="0" u="none" strike="noStrike" cap="none" dirty="0">
                <a:solidFill>
                  <a:schemeClr val="tx1"/>
                </a:solidFill>
                <a:latin typeface="Times New Roman" panose="02020603050405020304" pitchFamily="18" charset="0"/>
                <a:cs typeface="Times New Roman" panose="02020603050405020304" pitchFamily="18" charset="0"/>
                <a:sym typeface="Arial"/>
              </a:rPr>
              <a:t>Student ID :822621104308</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597487" y="3714373"/>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59902" y="350405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515014" y="3704048"/>
            <a:ext cx="2924957" cy="52322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b="0" i="0" u="none" strike="noStrike" cap="none" dirty="0">
                <a:solidFill>
                  <a:schemeClr val="tx1"/>
                </a:solidFill>
                <a:latin typeface="Times New Roman" panose="02020603050405020304" pitchFamily="18" charset="0"/>
                <a:cs typeface="Times New Roman" panose="02020603050405020304" pitchFamily="18" charset="0"/>
                <a:sym typeface="Arial"/>
              </a:rPr>
              <a:t>ARIFA INSTITUTE OF TECHNOLOGY</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 name="Picture 2">
            <a:extLst>
              <a:ext uri="{FF2B5EF4-FFF2-40B4-BE49-F238E27FC236}">
                <a16:creationId xmlns:a16="http://schemas.microsoft.com/office/drawing/2014/main" id="{D2D2345C-BB48-ECC6-8E0F-47F926878D53}"/>
              </a:ext>
            </a:extLst>
          </p:cNvPr>
          <p:cNvPicPr>
            <a:picLocks noChangeAspect="1"/>
          </p:cNvPicPr>
          <p:nvPr/>
        </p:nvPicPr>
        <p:blipFill>
          <a:blip r:embed="rId3"/>
          <a:stretch>
            <a:fillRect/>
          </a:stretch>
        </p:blipFill>
        <p:spPr>
          <a:xfrm>
            <a:off x="1452281" y="1165126"/>
            <a:ext cx="6660777" cy="3709115"/>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165413"/>
            <a:ext cx="8696833" cy="3576916"/>
          </a:xfrm>
        </p:spPr>
        <p:txBody>
          <a:bodyPr/>
          <a:lstStyle/>
          <a:p>
            <a:pPr marL="152396" indent="0">
              <a:buNone/>
            </a:pPr>
            <a:endParaRPr lang="en-US" dirty="0"/>
          </a:p>
        </p:txBody>
      </p:sp>
      <p:pic>
        <p:nvPicPr>
          <p:cNvPr id="4" name="Picture 3">
            <a:extLst>
              <a:ext uri="{FF2B5EF4-FFF2-40B4-BE49-F238E27FC236}">
                <a16:creationId xmlns:a16="http://schemas.microsoft.com/office/drawing/2014/main" id="{F9C656DF-DDF6-3EAA-4CBC-BB00FF7BF5D5}"/>
              </a:ext>
            </a:extLst>
          </p:cNvPr>
          <p:cNvPicPr>
            <a:picLocks noChangeAspect="1"/>
          </p:cNvPicPr>
          <p:nvPr/>
        </p:nvPicPr>
        <p:blipFill>
          <a:blip r:embed="rId2"/>
          <a:stretch>
            <a:fillRect/>
          </a:stretch>
        </p:blipFill>
        <p:spPr>
          <a:xfrm>
            <a:off x="1524000" y="1491392"/>
            <a:ext cx="6096000" cy="284203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a:t>About-Us-Page</a:t>
            </a:r>
          </a:p>
        </p:txBody>
      </p:sp>
      <p:pic>
        <p:nvPicPr>
          <p:cNvPr id="3" name="Picture 2">
            <a:extLst>
              <a:ext uri="{FF2B5EF4-FFF2-40B4-BE49-F238E27FC236}">
                <a16:creationId xmlns:a16="http://schemas.microsoft.com/office/drawing/2014/main" id="{D9754F7B-BD71-E6A6-FDB6-EFB3A0BD2A31}"/>
              </a:ext>
            </a:extLst>
          </p:cNvPr>
          <p:cNvPicPr>
            <a:picLocks noChangeAspect="1"/>
          </p:cNvPicPr>
          <p:nvPr/>
        </p:nvPicPr>
        <p:blipFill>
          <a:blip r:embed="rId2"/>
          <a:stretch>
            <a:fillRect/>
          </a:stretch>
        </p:blipFill>
        <p:spPr>
          <a:xfrm>
            <a:off x="1407457" y="1574136"/>
            <a:ext cx="6823867" cy="3096475"/>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450026"/>
            <a:ext cx="7886430" cy="632649"/>
          </a:xfrm>
        </p:spPr>
        <p:txBody>
          <a:bodyPr/>
          <a:lstStyle/>
          <a:p>
            <a:pPr algn="ctr"/>
            <a:r>
              <a:rPr lang="en-US" b="1"/>
              <a:t>Service-Page</a:t>
            </a:r>
          </a:p>
        </p:txBody>
      </p:sp>
      <p:pic>
        <p:nvPicPr>
          <p:cNvPr id="3" name="Picture 2">
            <a:extLst>
              <a:ext uri="{FF2B5EF4-FFF2-40B4-BE49-F238E27FC236}">
                <a16:creationId xmlns:a16="http://schemas.microsoft.com/office/drawing/2014/main" id="{30359697-E735-5F52-DEC2-24275480CAFF}"/>
              </a:ext>
            </a:extLst>
          </p:cNvPr>
          <p:cNvPicPr>
            <a:picLocks noChangeAspect="1"/>
          </p:cNvPicPr>
          <p:nvPr/>
        </p:nvPicPr>
        <p:blipFill>
          <a:blip r:embed="rId2"/>
          <a:stretch>
            <a:fillRect/>
          </a:stretch>
        </p:blipFill>
        <p:spPr>
          <a:xfrm>
            <a:off x="1344481" y="1082675"/>
            <a:ext cx="6454588" cy="3912697"/>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B0F01F0A-D830-2DFA-B475-DA795C128C2B}"/>
              </a:ext>
            </a:extLst>
          </p:cNvPr>
          <p:cNvPicPr>
            <a:picLocks noChangeAspect="1"/>
          </p:cNvPicPr>
          <p:nvPr/>
        </p:nvPicPr>
        <p:blipFill>
          <a:blip r:embed="rId2"/>
          <a:stretch>
            <a:fillRect/>
          </a:stretch>
        </p:blipFill>
        <p:spPr>
          <a:xfrm>
            <a:off x="1076167" y="1267649"/>
            <a:ext cx="6991215" cy="352681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a:t>Blog-Page</a:t>
            </a:r>
          </a:p>
        </p:txBody>
      </p:sp>
      <p:pic>
        <p:nvPicPr>
          <p:cNvPr id="3" name="Picture 2">
            <a:extLst>
              <a:ext uri="{FF2B5EF4-FFF2-40B4-BE49-F238E27FC236}">
                <a16:creationId xmlns:a16="http://schemas.microsoft.com/office/drawing/2014/main" id="{67D5410A-B49F-EB79-19A6-1DEE84107F0C}"/>
              </a:ext>
            </a:extLst>
          </p:cNvPr>
          <p:cNvPicPr>
            <a:picLocks noChangeAspect="1"/>
          </p:cNvPicPr>
          <p:nvPr/>
        </p:nvPicPr>
        <p:blipFill>
          <a:blip r:embed="rId2"/>
          <a:stretch>
            <a:fillRect/>
          </a:stretch>
        </p:blipFill>
        <p:spPr>
          <a:xfrm>
            <a:off x="1407459" y="1392419"/>
            <a:ext cx="6660776" cy="326672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71718" y="-1317812"/>
            <a:ext cx="8184876" cy="4491318"/>
          </a:xfrm>
        </p:spPr>
        <p:txBody>
          <a:bodyPr/>
          <a:lstStyle/>
          <a:p>
            <a:r>
              <a:rPr lang="en-IN" sz="1600" b="1" dirty="0">
                <a:solidFill>
                  <a:srgbClr val="213163"/>
                </a:solidFill>
                <a:latin typeface="Times New Roman" panose="02020603050405020304" pitchFamily="18" charset="0"/>
                <a:cs typeface="Times New Roman" panose="02020603050405020304" pitchFamily="18" charset="0"/>
              </a:rPr>
              <a:t>Future </a:t>
            </a:r>
            <a:r>
              <a:rPr lang="en-US" sz="1600" b="1" dirty="0">
                <a:solidFill>
                  <a:srgbClr val="213163"/>
                </a:solidFill>
                <a:latin typeface="Times New Roman" panose="02020603050405020304" pitchFamily="18" charset="0"/>
                <a:cs typeface="Times New Roman" panose="02020603050405020304" pitchFamily="18" charset="0"/>
              </a:rPr>
              <a:t>Enhancements</a:t>
            </a:r>
            <a:r>
              <a:rPr lang="en-US" sz="1600" b="1" dirty="0">
                <a:solidFill>
                  <a:srgbClr val="374151"/>
                </a:solidFill>
                <a:latin typeface="Times New Roman" panose="02020603050405020304" pitchFamily="18" charset="0"/>
                <a:cs typeface="Times New Roman" panose="02020603050405020304" pitchFamily="18" charset="0"/>
              </a:rPr>
              <a:t>:</a:t>
            </a:r>
            <a:br>
              <a:rPr lang="en-US" b="0" i="0" dirty="0">
                <a:solidFill>
                  <a:srgbClr val="374151"/>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DA30F04-F8CA-5B77-B32D-503C151F14D1}"/>
              </a:ext>
            </a:extLst>
          </p:cNvPr>
          <p:cNvSpPr txBox="1"/>
          <p:nvPr/>
        </p:nvSpPr>
        <p:spPr>
          <a:xfrm>
            <a:off x="1065449" y="1192304"/>
            <a:ext cx="8184876" cy="52322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Real-time Updates: Implement real-time updates for poll results using technologies like </a:t>
            </a:r>
            <a:r>
              <a:rPr lang="en-US" dirty="0" err="1">
                <a:latin typeface="Times New Roman" panose="02020603050405020304" pitchFamily="18" charset="0"/>
                <a:cs typeface="Times New Roman" panose="02020603050405020304" pitchFamily="18" charset="0"/>
              </a:rPr>
              <a:t>WebSockets</a:t>
            </a:r>
            <a:r>
              <a:rPr lang="en-US" dirty="0">
                <a:latin typeface="Times New Roman" panose="02020603050405020304" pitchFamily="18" charset="0"/>
                <a:cs typeface="Times New Roman" panose="02020603050405020304" pitchFamily="18" charset="0"/>
              </a:rPr>
              <a:t> to provide users with instant feedback on voting outcomes.</a:t>
            </a:r>
          </a:p>
        </p:txBody>
      </p:sp>
      <p:sp>
        <p:nvSpPr>
          <p:cNvPr id="6" name="TextBox 5">
            <a:extLst>
              <a:ext uri="{FF2B5EF4-FFF2-40B4-BE49-F238E27FC236}">
                <a16:creationId xmlns:a16="http://schemas.microsoft.com/office/drawing/2014/main" id="{3573BC39-C968-A34B-7CDC-438EB850F565}"/>
              </a:ext>
            </a:extLst>
          </p:cNvPr>
          <p:cNvSpPr txBox="1"/>
          <p:nvPr/>
        </p:nvSpPr>
        <p:spPr>
          <a:xfrm>
            <a:off x="959124" y="2075183"/>
            <a:ext cx="7449770" cy="73866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Enhanced Security Measures: Integrate additional security measures such as two-factor authentication (2FA) and encrypted communication channels to further safeguard user data and prevent unauthorized access.</a:t>
            </a:r>
          </a:p>
        </p:txBody>
      </p:sp>
      <p:sp>
        <p:nvSpPr>
          <p:cNvPr id="8" name="TextBox 7">
            <a:extLst>
              <a:ext uri="{FF2B5EF4-FFF2-40B4-BE49-F238E27FC236}">
                <a16:creationId xmlns:a16="http://schemas.microsoft.com/office/drawing/2014/main" id="{3BB45EDD-25CC-FA32-05E8-E47EAD5BAE13}"/>
              </a:ext>
            </a:extLst>
          </p:cNvPr>
          <p:cNvSpPr txBox="1"/>
          <p:nvPr/>
        </p:nvSpPr>
        <p:spPr>
          <a:xfrm>
            <a:off x="959124" y="3533165"/>
            <a:ext cx="7816064" cy="73866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User Feedback Mechanisms: Implement user feedback mechanisms to gather input on the voting experience and identify areas for improvement. This could include surveys, ratings, or comment sections for each poll.</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E9089E3B-C542-6BA1-C912-2FAA45DB4E24}"/>
              </a:ext>
            </a:extLst>
          </p:cNvPr>
          <p:cNvSpPr txBox="1"/>
          <p:nvPr/>
        </p:nvSpPr>
        <p:spPr>
          <a:xfrm>
            <a:off x="1599073" y="1004393"/>
            <a:ext cx="6731450" cy="3108543"/>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 conclusion, the development of a voting web application using the Django framework offers a robust and scalable solution for conducting secure and efficient voting processes. Through the implementation of advanced features and best practices, such as secure authentication, real-time result updates, and user-friendly interfaces, the application provides a reliable platform for users to participate in polls and </a:t>
            </a:r>
            <a:r>
              <a:rPr lang="en-US" dirty="0" err="1">
                <a:latin typeface="Times New Roman" panose="02020603050405020304" pitchFamily="18" charset="0"/>
                <a:cs typeface="Times New Roman" panose="02020603050405020304" pitchFamily="18" charset="0"/>
              </a:rPr>
              <a:t>surveys.By</a:t>
            </a:r>
            <a:r>
              <a:rPr lang="en-US" dirty="0">
                <a:latin typeface="Times New Roman" panose="02020603050405020304" pitchFamily="18" charset="0"/>
                <a:cs typeface="Times New Roman" panose="02020603050405020304" pitchFamily="18" charset="0"/>
              </a:rPr>
              <a:t> addressing challenges such as data integrity, scalability, and security, the Django framework enables the creation of a voting system that ensures the confidentiality and integrity of the voting process while handling large volumes of concurrent users with </a:t>
            </a:r>
            <a:r>
              <a:rPr lang="en-US" dirty="0" err="1">
                <a:latin typeface="Times New Roman" panose="02020603050405020304" pitchFamily="18" charset="0"/>
                <a:cs typeface="Times New Roman" panose="02020603050405020304" pitchFamily="18" charset="0"/>
              </a:rPr>
              <a:t>ease.As</a:t>
            </a:r>
            <a:r>
              <a:rPr lang="en-US" dirty="0">
                <a:latin typeface="Times New Roman" panose="02020603050405020304" pitchFamily="18" charset="0"/>
                <a:cs typeface="Times New Roman" panose="02020603050405020304" pitchFamily="18" charset="0"/>
              </a:rPr>
              <a:t> technology continues to evolve, future enhancements such as real-time updates, enhanced security measures, integration with external systems, user feedback mechanisms, and gamification features promise to further elevate the voting experience and drive user </a:t>
            </a:r>
            <a:r>
              <a:rPr lang="en-US" dirty="0" err="1">
                <a:latin typeface="Times New Roman" panose="02020603050405020304" pitchFamily="18" charset="0"/>
                <a:cs typeface="Times New Roman" panose="02020603050405020304" pitchFamily="18" charset="0"/>
              </a:rPr>
              <a:t>engagement.In</a:t>
            </a:r>
            <a:r>
              <a:rPr lang="en-US" dirty="0">
                <a:latin typeface="Times New Roman" panose="02020603050405020304" pitchFamily="18" charset="0"/>
                <a:cs typeface="Times New Roman" panose="02020603050405020304" pitchFamily="18" charset="0"/>
              </a:rPr>
              <a:t> essence, the voting web application developed with Django not only meets the immediate needs of organizations, communities, and businesses but also lays the foundation for continuous improvement and innovation in the realm of online voting.</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1905"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4667"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latin typeface="Times New Roman" panose="02020603050405020304" pitchFamily="18" charset="0"/>
              <a:cs typeface="Times New Roman" panose="02020603050405020304" pitchFamily="18" charset="0"/>
            </a:endParaRPr>
          </a:p>
          <a:p>
            <a:pPr algn="ctr"/>
            <a:endParaRPr lang="en-US" sz="1800" dirty="0">
              <a:solidFill>
                <a:schemeClr val="tx1"/>
              </a:solidFill>
              <a:latin typeface="Times New Roman" panose="02020603050405020304" pitchFamily="18" charset="0"/>
              <a:cs typeface="Times New Roman" panose="02020603050405020304" pitchFamily="18" charset="0"/>
            </a:endParaRPr>
          </a:p>
          <a:p>
            <a:pPr algn="ctr"/>
            <a:r>
              <a:rPr lang="en-US" sz="1800" dirty="0">
                <a:solidFill>
                  <a:schemeClr val="tx1"/>
                </a:solidFill>
                <a:latin typeface="Times New Roman" panose="02020603050405020304" pitchFamily="18" charset="0"/>
                <a:cs typeface="Times New Roman" panose="02020603050405020304" pitchFamily="18" charset="0"/>
              </a:rPr>
              <a:t>VOTING WEB APPLICATION USING DJANGO FRAMEWORK</a:t>
            </a:r>
          </a:p>
          <a:p>
            <a:pPr algn="ctr"/>
            <a:endParaRPr lang="en-US" sz="1800" dirty="0">
              <a:solidFill>
                <a:schemeClr val="tx1"/>
              </a:solidFill>
              <a:latin typeface="Times New Roman" panose="02020603050405020304" pitchFamily="18" charset="0"/>
              <a:cs typeface="Times New Roman" panose="02020603050405020304" pitchFamily="18" charset="0"/>
            </a:endParaRPr>
          </a:p>
          <a:p>
            <a:pPr algn="ct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13" name="TextBox 10">
            <a:extLst>
              <a:ext uri="{FF2B5EF4-FFF2-40B4-BE49-F238E27FC236}">
                <a16:creationId xmlns:a16="http://schemas.microsoft.com/office/drawing/2014/main" id="{5EA4B0C5-E33A-D592-C106-2AB96DBFDD04}"/>
              </a:ext>
            </a:extLst>
          </p:cNvPr>
          <p:cNvSpPr txBox="1"/>
          <p:nvPr/>
        </p:nvSpPr>
        <p:spPr>
          <a:xfrm>
            <a:off x="2133282" y="3183633"/>
            <a:ext cx="4881245" cy="25648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4135"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8718"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1" y="467588"/>
            <a:ext cx="8180595" cy="6309717"/>
          </a:xfrm>
          <a:prstGeom prst="rect">
            <a:avLst/>
          </a:prstGeom>
          <a:noFill/>
          <a:ln>
            <a:noFill/>
          </a:ln>
        </p:spPr>
        <p:txBody>
          <a:bodyPr spcFirstLastPara="1" wrap="square" lIns="91425" tIns="91425" rIns="91425" bIns="91425" anchor="t" anchorCtr="0">
            <a:noAutofit/>
          </a:bodyPr>
          <a:lstStyle/>
          <a:p>
            <a:pPr lvl="0" algn="l" rtl="0">
              <a:lnSpc>
                <a:spcPct val="100000"/>
              </a:lnSpc>
              <a:spcBef>
                <a:spcPts val="0"/>
              </a:spcBef>
              <a:spcAft>
                <a:spcPts val="0"/>
              </a:spcAft>
              <a:buSzPts val="2800"/>
            </a:pPr>
            <a:r>
              <a:rPr lang="en-US" sz="1600" b="1" dirty="0">
                <a:solidFill>
                  <a:srgbClr val="213163"/>
                </a:solidFill>
                <a:latin typeface="Times New Roman" panose="02020603050405020304" pitchFamily="18" charset="0"/>
                <a:cs typeface="Times New Roman" panose="02020603050405020304" pitchFamily="18" charset="0"/>
              </a:rPr>
              <a:t>Abstract </a:t>
            </a:r>
            <a:br>
              <a:rPr lang="en-US" sz="1600" b="1" dirty="0">
                <a:solidFill>
                  <a:srgbClr val="213163"/>
                </a:solidFill>
                <a:latin typeface="Times New Roman" panose="02020603050405020304" pitchFamily="18" charset="0"/>
                <a:cs typeface="Times New Roman" panose="02020603050405020304" pitchFamily="18" charset="0"/>
              </a:rPr>
            </a:br>
            <a:r>
              <a:rPr lang="en-US" sz="1600" b="1" dirty="0">
                <a:solidFill>
                  <a:srgbClr val="213163"/>
                </a:solidFill>
                <a:latin typeface="Times New Roman" panose="02020603050405020304" pitchFamily="18" charset="0"/>
                <a:cs typeface="Times New Roman" panose="02020603050405020304" pitchFamily="18" charset="0"/>
              </a:rPr>
              <a:t>                  1.</a:t>
            </a:r>
            <a:r>
              <a:rPr lang="en-US" sz="1600" b="1"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Purpose:DevelopingDjango-based</a:t>
            </a:r>
            <a:r>
              <a:rPr lang="en-US" sz="1600" dirty="0">
                <a:solidFill>
                  <a:schemeClr val="tx1"/>
                </a:solidFill>
                <a:latin typeface="Times New Roman" panose="02020603050405020304" pitchFamily="18" charset="0"/>
                <a:cs typeface="Times New Roman" panose="02020603050405020304" pitchFamily="18" charset="0"/>
              </a:rPr>
              <a:t> web app for secure online voting.</a:t>
            </a:r>
            <a:br>
              <a:rPr lang="en-US" sz="1600" dirty="0">
                <a:solidFill>
                  <a:schemeClr val="tx1"/>
                </a:solidFill>
                <a:latin typeface="Times New Roman" panose="02020603050405020304" pitchFamily="18" charset="0"/>
                <a:cs typeface="Times New Roman" panose="02020603050405020304" pitchFamily="18" charset="0"/>
              </a:rPr>
            </a:br>
            <a:br>
              <a:rPr lang="en-US" sz="1600" dirty="0">
                <a:solidFill>
                  <a:srgbClr val="213163"/>
                </a:solidFill>
                <a:latin typeface="Times New Roman" panose="02020603050405020304" pitchFamily="18" charset="0"/>
                <a:cs typeface="Times New Roman" panose="02020603050405020304" pitchFamily="18" charset="0"/>
              </a:rPr>
            </a:br>
            <a:r>
              <a:rPr lang="en-US" sz="1600" dirty="0">
                <a:solidFill>
                  <a:srgbClr val="213163"/>
                </a:solidFill>
                <a:latin typeface="Times New Roman" panose="02020603050405020304" pitchFamily="18" charset="0"/>
                <a:cs typeface="Times New Roman" panose="02020603050405020304" pitchFamily="18" charset="0"/>
              </a:rPr>
              <a:t>
                  2.</a:t>
            </a:r>
            <a:r>
              <a:rPr lang="en-US" sz="1600" dirty="0">
                <a:solidFill>
                  <a:schemeClr val="tx1"/>
                </a:solidFill>
                <a:latin typeface="Times New Roman" panose="02020603050405020304" pitchFamily="18" charset="0"/>
                <a:cs typeface="Times New Roman" panose="02020603050405020304" pitchFamily="18" charset="0"/>
              </a:rPr>
              <a:t>Features: User-friendly interface, candidate nomination, secure ballot casting.</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
                  3. Security: Implementation of encryption, authentication, and authorization mechanisms.</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
                  4. Scalability: Designed to handle varying election sizes and user loads.</a:t>
            </a:r>
            <a:br>
              <a:rPr lang="en-US" sz="1600" dirty="0">
                <a:solidFill>
                  <a:schemeClr val="tx1"/>
                </a:solidFill>
                <a:latin typeface="Times New Roman" panose="02020603050405020304" pitchFamily="18" charset="0"/>
                <a:cs typeface="Times New Roman" panose="02020603050405020304" pitchFamily="18" charset="0"/>
              </a:rPr>
            </a:b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
                  5. Impact: Enhancing democratic processes through accessible and transparent voting.</a:t>
            </a:r>
            <a:endParaRPr lang="en-IN" sz="1600" dirty="0">
              <a:solidFill>
                <a:schemeClr val="tx1"/>
              </a:solidFill>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latin typeface="Times New Roman" panose="02020603050405020304" pitchFamily="18" charset="0"/>
                <a:cs typeface="Times New Roman" panose="02020603050405020304" pitchFamily="18" charset="0"/>
              </a:rPr>
              <a:t>Problem Statement</a:t>
            </a:r>
            <a:endParaRPr lang="en-IN" sz="1600">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latin typeface="Times New Roman" panose="02020603050405020304" pitchFamily="18" charset="0"/>
                <a:cs typeface="Times New Roman" panose="02020603050405020304" pitchFamily="18" charset="0"/>
              </a:rPr>
              <a:t>Source :</a:t>
            </a:r>
          </a:p>
        </p:txBody>
      </p:sp>
      <p:sp>
        <p:nvSpPr>
          <p:cNvPr id="5" name="TextBox 4">
            <a:extLst>
              <a:ext uri="{FF2B5EF4-FFF2-40B4-BE49-F238E27FC236}">
                <a16:creationId xmlns:a16="http://schemas.microsoft.com/office/drawing/2014/main" id="{537DEC31-F9B3-1EE7-8F00-DB1F81848A87}"/>
              </a:ext>
            </a:extLst>
          </p:cNvPr>
          <p:cNvSpPr txBox="1"/>
          <p:nvPr/>
        </p:nvSpPr>
        <p:spPr>
          <a:xfrm>
            <a:off x="1972442" y="1123435"/>
            <a:ext cx="5939117" cy="52322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Problem Statement: Developing a secure and scalable voting web application using Django framework.</a:t>
            </a:r>
          </a:p>
        </p:txBody>
      </p:sp>
      <p:sp>
        <p:nvSpPr>
          <p:cNvPr id="9" name="TextBox 8">
            <a:extLst>
              <a:ext uri="{FF2B5EF4-FFF2-40B4-BE49-F238E27FC236}">
                <a16:creationId xmlns:a16="http://schemas.microsoft.com/office/drawing/2014/main" id="{7700BCA9-45CA-9897-E7BC-7F0A3A88BC95}"/>
              </a:ext>
            </a:extLst>
          </p:cNvPr>
          <p:cNvSpPr txBox="1"/>
          <p:nvPr/>
        </p:nvSpPr>
        <p:spPr>
          <a:xfrm>
            <a:off x="645458" y="1765698"/>
            <a:ext cx="7449672" cy="289310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Challenges: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1.Implementing robust authentication and authorization mechanisms.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2.Designing an intuitive user interface for easy navigation.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3.Handling large volumes of concurrent users efficiently.</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4.Ensuring the integrity and confidentiality of the voting process.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125462" cy="399377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a:t>
            </a:r>
            <a:r>
              <a:rPr lang="en-US" sz="1600" b="1" dirty="0">
                <a:solidFill>
                  <a:srgbClr val="213163"/>
                </a:solidFill>
              </a:rPr>
              <a:t>Overview</a:t>
            </a:r>
            <a:br>
              <a:rPr lang="en-US" sz="1600" b="1" dirty="0">
                <a:solidFill>
                  <a:srgbClr val="213163"/>
                </a:solidFill>
              </a:rPr>
            </a:br>
            <a:br>
              <a:rPr lang="en-US" sz="1600" b="1" dirty="0">
                <a:solidFill>
                  <a:srgbClr val="213163"/>
                </a:solidFill>
              </a:rPr>
            </a:br>
            <a:r>
              <a:rPr lang="en-US" sz="1600" b="1" dirty="0">
                <a:solidFill>
                  <a:srgbClr val="213163"/>
                </a:solidFill>
              </a:rPr>
              <a:t>                              1.ABSTRACT</a:t>
            </a:r>
            <a:br>
              <a:rPr lang="en-US" sz="1600" b="1" dirty="0">
                <a:solidFill>
                  <a:srgbClr val="213163"/>
                </a:solidFill>
              </a:rPr>
            </a:br>
            <a:r>
              <a:rPr lang="en-US" sz="1600" b="1" dirty="0">
                <a:solidFill>
                  <a:srgbClr val="213163"/>
                </a:solidFill>
              </a:rPr>
              <a:t> </a:t>
            </a:r>
            <a:br>
              <a:rPr lang="en-US" sz="1600" b="1" dirty="0">
                <a:solidFill>
                  <a:srgbClr val="213163"/>
                </a:solidFill>
              </a:rPr>
            </a:br>
            <a:r>
              <a:rPr lang="en-US" sz="1600" b="1" dirty="0">
                <a:solidFill>
                  <a:srgbClr val="213163"/>
                </a:solidFill>
              </a:rPr>
              <a:t>                              2.PROBLEM STATEMENT</a:t>
            </a:r>
            <a:br>
              <a:rPr lang="en-US" sz="1600" b="1" dirty="0">
                <a:solidFill>
                  <a:srgbClr val="213163"/>
                </a:solidFill>
              </a:rPr>
            </a:br>
            <a:br>
              <a:rPr lang="en-US" sz="1600" b="1" dirty="0">
                <a:solidFill>
                  <a:srgbClr val="213163"/>
                </a:solidFill>
              </a:rPr>
            </a:br>
            <a:r>
              <a:rPr lang="en-US" sz="1600" b="1" dirty="0">
                <a:solidFill>
                  <a:srgbClr val="213163"/>
                </a:solidFill>
              </a:rPr>
              <a:t>                              3.PROPOSED SOLUTION</a:t>
            </a:r>
            <a:br>
              <a:rPr lang="en-US" sz="1600" b="1" dirty="0">
                <a:solidFill>
                  <a:srgbClr val="213163"/>
                </a:solidFill>
              </a:rPr>
            </a:br>
            <a:br>
              <a:rPr lang="en-US" sz="1600" b="1" dirty="0">
                <a:solidFill>
                  <a:srgbClr val="213163"/>
                </a:solidFill>
              </a:rPr>
            </a:br>
            <a:r>
              <a:rPr lang="en-US" sz="1600" b="1" dirty="0">
                <a:solidFill>
                  <a:srgbClr val="213163"/>
                </a:solidFill>
              </a:rPr>
              <a:t>                              4.TECHNOLOGY USED</a:t>
            </a:r>
            <a:br>
              <a:rPr lang="en-US" sz="1600" b="1" dirty="0">
                <a:solidFill>
                  <a:srgbClr val="213163"/>
                </a:solidFill>
              </a:rPr>
            </a:br>
            <a:br>
              <a:rPr lang="en-US" sz="1600" b="1" dirty="0">
                <a:solidFill>
                  <a:srgbClr val="213163"/>
                </a:solidFill>
              </a:rPr>
            </a:br>
            <a:r>
              <a:rPr lang="en-US" sz="1600" b="1" dirty="0">
                <a:solidFill>
                  <a:srgbClr val="213163"/>
                </a:solidFill>
              </a:rPr>
              <a:t>                              5.MODELING AND RESULTS</a:t>
            </a:r>
            <a:br>
              <a:rPr lang="en-US" sz="1600" b="1" dirty="0">
                <a:solidFill>
                  <a:srgbClr val="213163"/>
                </a:solidFill>
              </a:rPr>
            </a:br>
            <a:br>
              <a:rPr lang="en-US" sz="1600" b="1" dirty="0">
                <a:solidFill>
                  <a:srgbClr val="213163"/>
                </a:solidFill>
              </a:rPr>
            </a:br>
            <a:r>
              <a:rPr lang="en-US" sz="1600" b="1" dirty="0">
                <a:solidFill>
                  <a:srgbClr val="213163"/>
                </a:solidFill>
              </a:rPr>
              <a:t>                              6. FUTURE  ENHANCEMENT</a:t>
            </a:r>
            <a:br>
              <a:rPr lang="en-US" sz="1600" b="1" dirty="0">
                <a:solidFill>
                  <a:srgbClr val="213163"/>
                </a:solidFill>
              </a:rPr>
            </a:br>
            <a:br>
              <a:rPr lang="en-US" sz="1600" b="1" dirty="0">
                <a:solidFill>
                  <a:srgbClr val="213163"/>
                </a:solidFill>
              </a:rPr>
            </a:br>
            <a:r>
              <a:rPr lang="en-US" sz="1600" b="1" dirty="0">
                <a:solidFill>
                  <a:srgbClr val="213163"/>
                </a:solidFill>
              </a:rPr>
              <a:t>                              7.CONCULISON</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5654B4B5-EABD-FA0C-1CDD-5391808EEF0B}"/>
              </a:ext>
            </a:extLst>
          </p:cNvPr>
          <p:cNvSpPr txBox="1"/>
          <p:nvPr/>
        </p:nvSpPr>
        <p:spPr>
          <a:xfrm>
            <a:off x="2129118" y="1374300"/>
            <a:ext cx="6485964" cy="646331"/>
          </a:xfrm>
          <a:prstGeom prst="rect">
            <a:avLst/>
          </a:prstGeom>
          <a:noFill/>
        </p:spPr>
        <p:txBody>
          <a:bodyPr wrap="square">
            <a:spAutoFit/>
          </a:bodyPr>
          <a:lstStyle/>
          <a:p>
            <a:r>
              <a:rPr lang="en-US" dirty="0"/>
              <a:t>1.</a:t>
            </a:r>
            <a:r>
              <a:rPr lang="en-US" sz="1800" dirty="0"/>
              <a:t>Creating Views: Write views to handle user requests, such as displaying the list of candidates, allowing users to vote</a:t>
            </a:r>
          </a:p>
        </p:txBody>
      </p:sp>
      <p:sp>
        <p:nvSpPr>
          <p:cNvPr id="9" name="TextBox 8">
            <a:extLst>
              <a:ext uri="{FF2B5EF4-FFF2-40B4-BE49-F238E27FC236}">
                <a16:creationId xmlns:a16="http://schemas.microsoft.com/office/drawing/2014/main" id="{A784B174-E349-3696-8F21-C29132BE624E}"/>
              </a:ext>
            </a:extLst>
          </p:cNvPr>
          <p:cNvSpPr txBox="1"/>
          <p:nvPr/>
        </p:nvSpPr>
        <p:spPr>
          <a:xfrm rot="10800000" flipV="1">
            <a:off x="2129118" y="3122870"/>
            <a:ext cx="6692155" cy="646331"/>
          </a:xfrm>
          <a:prstGeom prst="rect">
            <a:avLst/>
          </a:prstGeom>
          <a:noFill/>
        </p:spPr>
        <p:txBody>
          <a:bodyPr wrap="square">
            <a:spAutoFit/>
          </a:bodyPr>
          <a:lstStyle/>
          <a:p>
            <a:r>
              <a:rPr lang="en-US" sz="1800" dirty="0"/>
              <a:t>2.Setting up Django: Install Django and create a new project using </a:t>
            </a:r>
            <a:r>
              <a:rPr lang="en-US" sz="1800" dirty="0" err="1"/>
              <a:t>django</a:t>
            </a:r>
            <a:r>
              <a:rPr lang="en-US" sz="1800" dirty="0"/>
              <a:t>-admin </a:t>
            </a:r>
            <a:r>
              <a:rPr lang="en-US" sz="1800" dirty="0" err="1"/>
              <a:t>startproject</a:t>
            </a:r>
            <a:r>
              <a:rPr lang="en-US" sz="1800" dirty="0"/>
              <a:t> </a:t>
            </a:r>
            <a:r>
              <a:rPr lang="en-US" sz="1800" dirty="0" err="1"/>
              <a:t>project_name</a:t>
            </a:r>
            <a:r>
              <a:rPr lang="en-US" sz="1800" dirty="0"/>
              <a:t>.</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061A8A11-CB7D-43E1-0237-8DEAE2370EFA}"/>
              </a:ext>
            </a:extLst>
          </p:cNvPr>
          <p:cNvSpPr txBox="1"/>
          <p:nvPr/>
        </p:nvSpPr>
        <p:spPr>
          <a:xfrm>
            <a:off x="1806388" y="1320225"/>
            <a:ext cx="6315636" cy="286232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3..Templates: Design HTML templates to render the views with appropriate forms and content.</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4..URLs: Define URL patterns to map URLs to the appropriate </a:t>
            </a:r>
            <a:r>
              <a:rPr lang="en-US" sz="1800" dirty="0" err="1">
                <a:latin typeface="Times New Roman" panose="02020603050405020304" pitchFamily="18" charset="0"/>
                <a:cs typeface="Times New Roman" panose="02020603050405020304" pitchFamily="18" charset="0"/>
              </a:rPr>
              <a:t>views.Business</a:t>
            </a:r>
            <a:r>
              <a:rPr lang="en-US" sz="1800" dirty="0">
                <a:latin typeface="Times New Roman" panose="02020603050405020304" pitchFamily="18" charset="0"/>
                <a:cs typeface="Times New Roman" panose="02020603050405020304" pitchFamily="18" charset="0"/>
              </a:rPr>
              <a:t> Logic: </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5..Implement the logic for vote counting and ensuring each user can only vote once.</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A19BF4F9-92A7-7223-BEF4-2A05F6300AC5}"/>
              </a:ext>
            </a:extLst>
          </p:cNvPr>
          <p:cNvSpPr txBox="1"/>
          <p:nvPr/>
        </p:nvSpPr>
        <p:spPr>
          <a:xfrm>
            <a:off x="2133600" y="941293"/>
            <a:ext cx="6293222" cy="3139321"/>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6..Authentication and Authorization: Implement user authentication to ensure only registered users can vote.</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7..Testing: Thoroughly test the application to ensure it functions correctly and securely.</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8.. such as protecting against CSRF attacks, validating user input, and securely storing passwords. Django provides built-in tools and libraries to help with these tasks.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1356912036"/>
              </p:ext>
            </p:extLst>
          </p:nvPr>
        </p:nvGraphicFramePr>
        <p:xfrm>
          <a:off x="-84668" y="615951"/>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infopath/2007/PartnerControls"/>
    <ds:schemaRef ds:uri="http://schemas.microsoft.com/office/2006/documentManagement/types"/>
    <ds:schemaRef ds:uri="http://purl.org/dc/elements/1.1/"/>
    <ds:schemaRef ds:uri="http://purl.org/dc/terms/"/>
    <ds:schemaRef ds:uri="http://schemas.openxmlformats.org/package/2006/metadata/core-properties"/>
    <ds:schemaRef ds:uri="http://www.w3.org/XML/1998/namespace"/>
    <ds:schemaRef ds:uri="http://purl.org/dc/dcmitype/"/>
    <ds:schemaRef ds:uri="c0fa2617-96bd-425d-8578-e93563fe37c5"/>
    <ds:schemaRef ds:uri="9162bd5b-4ed9-4da3-b376-05204580ba3f"/>
    <ds:schemaRef ds:uri="http://schemas.microsoft.com/office/2006/metadata/properties"/>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735</Words>
  <Application>Microsoft Office PowerPoint</Application>
  <PresentationFormat>On-screen Show (16:9)</PresentationFormat>
  <Paragraphs>76</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Poppins</vt:lpstr>
      <vt:lpstr>Times New Roman</vt:lpstr>
      <vt:lpstr>Simple Light</vt:lpstr>
      <vt:lpstr>PowerPoint Presentation</vt:lpstr>
      <vt:lpstr>PowerPoint Presentation</vt:lpstr>
      <vt:lpstr>Abstract                    1.  Purpose:DevelopingDjango-based web app for secure online voting.  
                  2.Features: User-friendly interface, candidate nomination, secure ballot casting. 
                  3. Security: Implementation of encryption, authentication, and authorization mechanisms. 
                  4. Scalability: Designed to handle varying election sizes and user loads.  
                  5. Impact: Enhancing democratic processes through accessible and transparent voting.</vt:lpstr>
      <vt:lpstr>Problem Statement</vt:lpstr>
      <vt:lpstr>Project Overview                                1.ABSTRACT                                 2.PROBLEM STATEMENT                                3.PROPOSED SOLUTION                                4.TECHNOLOGY USED                                5.MODELING AND RESULTS                                6. FUTURE  ENHANCEMENT                                7.CONCULISON</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HP</cp:lastModifiedBy>
  <cp:revision>10</cp:revision>
  <dcterms:modified xsi:type="dcterms:W3CDTF">2024-04-20T15:07:22Z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