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188D"/>
    <a:srgbClr val="16A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2E5D-EB6B-4BFC-A2FC-2AB0D57A3F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469C92-30FE-4728-AFF3-4E85E6B27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CEE124-9BFC-499D-BC77-73D47DFB034C}"/>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49771B45-A483-41B1-A577-A3515E5B8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C87E9-FF98-4480-BC24-0863709EFD61}"/>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220735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2EFF-82E2-4CA4-9895-B242B2896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3431-F2EA-4A85-8F57-2011E9753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970B1-AC36-4FF7-8BB3-63D0F9B00AE9}"/>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DEEE12D9-6350-4D16-8F8A-40885DCC8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61AF0-60DB-4C04-B2F5-BB21522B94ED}"/>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411920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AD64E-433B-4B76-8575-D61987A8C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ADBE1-ACF5-4A48-96E5-5CAF99647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ACD39-000C-4301-9EA1-FE3BBB62360F}"/>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C363BAD0-C893-45ED-9B2F-B4288786F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23271-CD1F-4F80-875A-D63B3041C130}"/>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27539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396E-39D5-4E7A-A50C-C3E641643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D04A0-611F-45A6-96A7-FCBC01052E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42FC8-86BC-4177-85DF-4B4475CFC4D0}"/>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0E5107E2-EC90-4CE3-BFFD-D8B000BEE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4932A-2378-4977-9D10-D3FB6D951D48}"/>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45467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168E-F42D-4A09-B593-B98561B92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378D58-E4EC-4B5F-8649-173C08F2B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115B8-27D0-444E-B10A-1E4FF963AF65}"/>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F6CCE59E-DFBF-4B48-9E39-61B95038E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B03E0-CAF9-46D7-8B67-254ECFF073B2}"/>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12569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CA22-1966-42EE-965D-D42F36F59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B4D23-5345-4471-90CC-DE94F0C76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F692C9-FDA6-42B9-BAB2-24E56192B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F128D3-A55A-4DF6-B4E4-BC3BDA1164C9}"/>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6" name="Footer Placeholder 5">
            <a:extLst>
              <a:ext uri="{FF2B5EF4-FFF2-40B4-BE49-F238E27FC236}">
                <a16:creationId xmlns:a16="http://schemas.microsoft.com/office/drawing/2014/main" id="{40D3F064-6F38-4A54-B094-304B7512F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7ED54-A4CB-484A-9F73-722E6063309A}"/>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240782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0D33-A623-4047-B9FC-5647BEEB9B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2E3878-7079-48C1-9837-BB4F29176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D4988-A853-489C-A86A-8F382CF59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9A8B4-BC5F-43F1-89F4-F84EFCF61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8C53F-C5F0-485C-A697-5C8C7C745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0F1DD-C134-4777-82F4-64FE997578B0}"/>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8" name="Footer Placeholder 7">
            <a:extLst>
              <a:ext uri="{FF2B5EF4-FFF2-40B4-BE49-F238E27FC236}">
                <a16:creationId xmlns:a16="http://schemas.microsoft.com/office/drawing/2014/main" id="{40F27AF4-B0E3-42A4-855B-C2F98C1AAD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2076E-FB9D-4F13-A32B-066FA4830ADC}"/>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341392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22B2-7639-4C3A-A3B8-A057E5D13D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19B5F-2A1D-45C1-92B7-4723E5E411DD}"/>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4" name="Footer Placeholder 3">
            <a:extLst>
              <a:ext uri="{FF2B5EF4-FFF2-40B4-BE49-F238E27FC236}">
                <a16:creationId xmlns:a16="http://schemas.microsoft.com/office/drawing/2014/main" id="{5DA751B3-CD80-4C48-862C-7899700F3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FC2F6C-D930-4C0D-A6D6-4EEA24153537}"/>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144212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BBA5E-5B60-4450-8719-053EEF338C19}"/>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3" name="Footer Placeholder 2">
            <a:extLst>
              <a:ext uri="{FF2B5EF4-FFF2-40B4-BE49-F238E27FC236}">
                <a16:creationId xmlns:a16="http://schemas.microsoft.com/office/drawing/2014/main" id="{B19C85B4-87FF-4FC1-8996-A7638F820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A8C89-7A5D-474A-8944-6F56C204E2E2}"/>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19034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A00D-8428-4769-8D42-00D548C46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2D1CF-8C8B-459A-BE9D-97D3B9C80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EC86F3-4ED2-4FB4-A695-C3E87183F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070C6-E660-425C-86ED-3F7463BC51DD}"/>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6" name="Footer Placeholder 5">
            <a:extLst>
              <a:ext uri="{FF2B5EF4-FFF2-40B4-BE49-F238E27FC236}">
                <a16:creationId xmlns:a16="http://schemas.microsoft.com/office/drawing/2014/main" id="{2B263ED0-76C9-4F2B-AD20-731012480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1706A-1BFF-469F-BEEF-94648CBF5331}"/>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216977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E6B8-CE8A-4D45-9744-EF61ECF11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17B00-DBD1-4293-B455-51497462E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11E3F-9DD3-46AB-B38B-E3FCFC9F1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37228-8677-4A74-806E-A2190C3326B4}"/>
              </a:ext>
            </a:extLst>
          </p:cNvPr>
          <p:cNvSpPr>
            <a:spLocks noGrp="1"/>
          </p:cNvSpPr>
          <p:nvPr>
            <p:ph type="dt" sz="half" idx="10"/>
          </p:nvPr>
        </p:nvSpPr>
        <p:spPr/>
        <p:txBody>
          <a:bodyPr/>
          <a:lstStyle/>
          <a:p>
            <a:fld id="{FD23249C-A25E-4D4C-AE19-F2639573B259}" type="datetimeFigureOut">
              <a:rPr lang="en-US" smtClean="0"/>
              <a:t>11/14/2022</a:t>
            </a:fld>
            <a:endParaRPr lang="en-US"/>
          </a:p>
        </p:txBody>
      </p:sp>
      <p:sp>
        <p:nvSpPr>
          <p:cNvPr id="6" name="Footer Placeholder 5">
            <a:extLst>
              <a:ext uri="{FF2B5EF4-FFF2-40B4-BE49-F238E27FC236}">
                <a16:creationId xmlns:a16="http://schemas.microsoft.com/office/drawing/2014/main" id="{15B5EC40-6A61-4E8F-9B4D-45A0A6AEA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31DD4-473A-4F38-BFFD-6264A1F3CCE8}"/>
              </a:ext>
            </a:extLst>
          </p:cNvPr>
          <p:cNvSpPr>
            <a:spLocks noGrp="1"/>
          </p:cNvSpPr>
          <p:nvPr>
            <p:ph type="sldNum" sz="quarter" idx="12"/>
          </p:nvPr>
        </p:nvSpPr>
        <p:spPr/>
        <p:txBody>
          <a:bodyPr/>
          <a:lstStyle/>
          <a:p>
            <a:fld id="{AEFFD182-05B5-4EB2-8E9B-B55A75ED6D91}" type="slidenum">
              <a:rPr lang="en-US" smtClean="0"/>
              <a:t>‹#›</a:t>
            </a:fld>
            <a:endParaRPr lang="en-US"/>
          </a:p>
        </p:txBody>
      </p:sp>
    </p:spTree>
    <p:extLst>
      <p:ext uri="{BB962C8B-B14F-4D97-AF65-F5344CB8AC3E}">
        <p14:creationId xmlns:p14="http://schemas.microsoft.com/office/powerpoint/2010/main" val="340871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D47D8-DF14-4ABE-92FF-0CEF41C60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FEE34-65B0-4EF4-B73C-3D6CEAC46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4ED89-348B-4478-A3BF-61075F078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3249C-A25E-4D4C-AE19-F2639573B259}" type="datetimeFigureOut">
              <a:rPr lang="en-US" smtClean="0"/>
              <a:t>11/14/2022</a:t>
            </a:fld>
            <a:endParaRPr lang="en-US"/>
          </a:p>
        </p:txBody>
      </p:sp>
      <p:sp>
        <p:nvSpPr>
          <p:cNvPr id="5" name="Footer Placeholder 4">
            <a:extLst>
              <a:ext uri="{FF2B5EF4-FFF2-40B4-BE49-F238E27FC236}">
                <a16:creationId xmlns:a16="http://schemas.microsoft.com/office/drawing/2014/main" id="{0AC84435-A79E-4DCE-8D4A-DAA1E7799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70366-B07C-4950-BD22-03D3D0C44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FD182-05B5-4EB2-8E9B-B55A75ED6D91}" type="slidenum">
              <a:rPr lang="en-US" smtClean="0"/>
              <a:t>‹#›</a:t>
            </a:fld>
            <a:endParaRPr lang="en-US"/>
          </a:p>
        </p:txBody>
      </p:sp>
    </p:spTree>
    <p:extLst>
      <p:ext uri="{BB962C8B-B14F-4D97-AF65-F5344CB8AC3E}">
        <p14:creationId xmlns:p14="http://schemas.microsoft.com/office/powerpoint/2010/main" val="16042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jquery-ui-widgets/datagrid" TargetMode="External"/><Relationship Id="rId13" Type="http://schemas.openxmlformats.org/officeDocument/2006/relationships/hyperlink" Target="https://www.syncfusion.com/wpf-controls/datagrid" TargetMode="External"/><Relationship Id="rId18" Type="http://schemas.openxmlformats.org/officeDocument/2006/relationships/image" Target="../media/image2.jpe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forms-ui-controls/datagrid" TargetMode="External"/><Relationship Id="rId17" Type="http://schemas.openxmlformats.org/officeDocument/2006/relationships/image" Target="../media/image1.png"/><Relationship Id="rId2" Type="http://schemas.openxmlformats.org/officeDocument/2006/relationships/hyperlink" Target="https://www.syncfusion.com/javascript-ui-controls/js-data-grid" TargetMode="External"/><Relationship Id="rId16" Type="http://schemas.openxmlformats.org/officeDocument/2006/relationships/hyperlink" Target="https://www.syncfusion.com/uwp-ui-controls/datagrid" TargetMode="External"/><Relationship Id="rId20"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jquery/aspnet-web-forms-ui-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xamarin-ui-controls/xamarin-datagrid" TargetMode="External"/><Relationship Id="rId10" Type="http://schemas.openxmlformats.org/officeDocument/2006/relationships/hyperlink" Target="https://www.syncfusion.com/aspnet-core-ui-controls/grid" TargetMode="External"/><Relationship Id="rId19" Type="http://schemas.openxmlformats.org/officeDocument/2006/relationships/image" Target="../media/image3.jpe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winui-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jquery-ui-widgets/charts" TargetMode="External"/><Relationship Id="rId13" Type="http://schemas.openxmlformats.org/officeDocument/2006/relationships/hyperlink" Target="https://www.syncfusion.com/wpf-controls/charts" TargetMode="External"/><Relationship Id="rId18" Type="http://schemas.openxmlformats.org/officeDocument/2006/relationships/image" Target="../media/image2.jpeg"/><Relationship Id="rId3" Type="http://schemas.openxmlformats.org/officeDocument/2006/relationships/hyperlink" Target="https://www.syncfusion.com/angular-components/angular-charts" TargetMode="External"/><Relationship Id="rId7" Type="http://schemas.openxmlformats.org/officeDocument/2006/relationships/hyperlink" Target="https://www.syncfusion.com/flutter-widgets/flutter-charts" TargetMode="External"/><Relationship Id="rId12" Type="http://schemas.openxmlformats.org/officeDocument/2006/relationships/hyperlink" Target="https://www.syncfusion.com/winforms-ui-controls/chart" TargetMode="External"/><Relationship Id="rId17" Type="http://schemas.openxmlformats.org/officeDocument/2006/relationships/image" Target="../media/image5.png"/><Relationship Id="rId2" Type="http://schemas.openxmlformats.org/officeDocument/2006/relationships/hyperlink" Target="https://www.syncfusion.com/javascript-ui-controls/js-charts" TargetMode="External"/><Relationship Id="rId16" Type="http://schemas.openxmlformats.org/officeDocument/2006/relationships/hyperlink" Target="https://www.syncfusion.com/uwp-ui-controls/charts" TargetMode="External"/><Relationship Id="rId20"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hyperlink" Target="https://www.syncfusion.com/blazor-components/blazor-charts" TargetMode="External"/><Relationship Id="rId11" Type="http://schemas.openxmlformats.org/officeDocument/2006/relationships/hyperlink" Target="https://www.syncfusion.com/jquery/aspnet-web-forms-ui-controls/charts" TargetMode="External"/><Relationship Id="rId5" Type="http://schemas.openxmlformats.org/officeDocument/2006/relationships/hyperlink" Target="https://www.syncfusion.com/vue-components/vue-charts" TargetMode="External"/><Relationship Id="rId15" Type="http://schemas.openxmlformats.org/officeDocument/2006/relationships/hyperlink" Target="https://www.syncfusion.com/xamarin-ui-controls/xamarin-charts" TargetMode="External"/><Relationship Id="rId10" Type="http://schemas.openxmlformats.org/officeDocument/2006/relationships/hyperlink" Target="https://www.syncfusion.com/aspnet-core-ui-controls/charts" TargetMode="External"/><Relationship Id="rId19" Type="http://schemas.openxmlformats.org/officeDocument/2006/relationships/image" Target="../media/image3.jpeg"/><Relationship Id="rId4" Type="http://schemas.openxmlformats.org/officeDocument/2006/relationships/hyperlink" Target="https://www.syncfusion.com/react-components/react-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winui-controls/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listview" TargetMode="External"/><Relationship Id="rId13" Type="http://schemas.openxmlformats.org/officeDocument/2006/relationships/hyperlink" Target="https://www.syncfusion.com/xamarin-ui-controls/xamarin-listview" TargetMode="External"/><Relationship Id="rId3" Type="http://schemas.openxmlformats.org/officeDocument/2006/relationships/hyperlink" Target="https://www.syncfusion.com/angular-components/angular-listview" TargetMode="External"/><Relationship Id="rId7" Type="http://schemas.openxmlformats.org/officeDocument/2006/relationships/hyperlink" Target="https://www.syncfusion.com/jquery-ui-widgets/listview" TargetMode="External"/><Relationship Id="rId12" Type="http://schemas.openxmlformats.org/officeDocument/2006/relationships/hyperlink" Target="https://www.syncfusion.com/maui-controls/maui-listview" TargetMode="External"/><Relationship Id="rId17" Type="http://schemas.openxmlformats.org/officeDocument/2006/relationships/image" Target="../media/image4.jpeg"/><Relationship Id="rId2" Type="http://schemas.openxmlformats.org/officeDocument/2006/relationships/hyperlink" Target="https://www.syncfusion.com/javascript-ui-controls/js-listview" TargetMode="External"/><Relationship Id="rId16"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hyperlink" Target="https://www.syncfusion.com/blazor-components/blazor-listview" TargetMode="External"/><Relationship Id="rId11" Type="http://schemas.openxmlformats.org/officeDocument/2006/relationships/hyperlink" Target="https://www.syncfusion.com/winforms-ui-controls/listview" TargetMode="External"/><Relationship Id="rId5" Type="http://schemas.openxmlformats.org/officeDocument/2006/relationships/hyperlink" Target="https://www.syncfusion.com/vue-components/vue-listview" TargetMode="External"/><Relationship Id="rId15" Type="http://schemas.openxmlformats.org/officeDocument/2006/relationships/image" Target="../media/image2.jpeg"/><Relationship Id="rId10" Type="http://schemas.openxmlformats.org/officeDocument/2006/relationships/hyperlink" Target="https://www.syncfusion.com/jquery/aspnet-web-forms-ui-controls/listview" TargetMode="External"/><Relationship Id="rId4" Type="http://schemas.openxmlformats.org/officeDocument/2006/relationships/hyperlink" Target="https://www.syncfusion.com/react-components/react-listview" TargetMode="External"/><Relationship Id="rId9" Type="http://schemas.openxmlformats.org/officeDocument/2006/relationships/hyperlink" Target="https://www.syncfusion.com/aspnet-core-ui-controls/listview"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3DEC-B2FD-4D25-B650-8012CC344E0E}"/>
              </a:ext>
            </a:extLst>
          </p:cNvPr>
          <p:cNvSpPr>
            <a:spLocks noGrp="1"/>
          </p:cNvSpPr>
          <p:nvPr>
            <p:ph type="ctrTitle"/>
          </p:nvPr>
        </p:nvSpPr>
        <p:spPr>
          <a:xfrm>
            <a:off x="1524000" y="314325"/>
            <a:ext cx="9144000" cy="1512887"/>
          </a:xfrm>
        </p:spPr>
        <p:txBody>
          <a:bodyPr>
            <a:normAutofit fontScale="90000"/>
          </a:bodyPr>
          <a:lstStyle/>
          <a:p>
            <a:r>
              <a:rPr lang="en-US" sz="5400" b="1" dirty="0">
                <a:solidFill>
                  <a:schemeClr val="accent1"/>
                </a:solidFill>
                <a:latin typeface="Times New Roman" panose="02020603050405020304" pitchFamily="18" charset="0"/>
                <a:cs typeface="Times New Roman" panose="02020603050405020304" pitchFamily="18" charset="0"/>
              </a:rPr>
              <a:t>MOST POPULAR COMPO</a:t>
            </a:r>
            <a:r>
              <a:rPr lang="en-US" sz="4400" b="1" dirty="0">
                <a:solidFill>
                  <a:schemeClr val="accent1"/>
                </a:solidFill>
                <a:latin typeface="Times New Roman" panose="02020603050405020304" pitchFamily="18" charset="0"/>
                <a:cs typeface="Times New Roman" panose="02020603050405020304" pitchFamily="18" charset="0"/>
              </a:rPr>
              <a:t>NE</a:t>
            </a:r>
            <a:r>
              <a:rPr lang="en-US" sz="4400" b="1" dirty="0">
                <a:solidFill>
                  <a:schemeClr val="accent1"/>
                </a:solidFill>
              </a:rPr>
              <a:t>NTS</a:t>
            </a:r>
          </a:p>
        </p:txBody>
      </p:sp>
      <p:sp>
        <p:nvSpPr>
          <p:cNvPr id="3" name="Subtitle 2">
            <a:extLst>
              <a:ext uri="{FF2B5EF4-FFF2-40B4-BE49-F238E27FC236}">
                <a16:creationId xmlns:a16="http://schemas.microsoft.com/office/drawing/2014/main" id="{E35A0FE5-7551-456B-B238-F1C946C24F16}"/>
              </a:ext>
            </a:extLst>
          </p:cNvPr>
          <p:cNvSpPr>
            <a:spLocks noGrp="1"/>
          </p:cNvSpPr>
          <p:nvPr>
            <p:ph type="subTitle" idx="1"/>
          </p:nvPr>
        </p:nvSpPr>
        <p:spPr>
          <a:xfrm>
            <a:off x="1971675" y="3030538"/>
            <a:ext cx="9144000" cy="1655762"/>
          </a:xfrm>
        </p:spPr>
        <p:txBody>
          <a:bodyPr>
            <a:normAutofit/>
          </a:bodyPr>
          <a:lstStyle/>
          <a:p>
            <a:pPr algn="r"/>
            <a:r>
              <a:rPr lang="en-US" sz="2800" dirty="0">
                <a:solidFill>
                  <a:srgbClr val="16A6AA"/>
                </a:solidFill>
              </a:rPr>
              <a:t>Presented by</a:t>
            </a:r>
          </a:p>
          <a:p>
            <a:pPr algn="r"/>
            <a:r>
              <a:rPr lang="en-US" sz="2800" dirty="0">
                <a:solidFill>
                  <a:srgbClr val="16A6AA"/>
                </a:solidFill>
              </a:rPr>
              <a:t>Vigneshwaran R</a:t>
            </a:r>
          </a:p>
          <a:p>
            <a:pPr algn="r"/>
            <a:r>
              <a:rPr lang="en-US" sz="2800" dirty="0">
                <a:solidFill>
                  <a:srgbClr val="16A6AA"/>
                </a:solidFill>
              </a:rPr>
              <a:t>SF4013</a:t>
            </a:r>
          </a:p>
        </p:txBody>
      </p:sp>
    </p:spTree>
    <p:extLst>
      <p:ext uri="{BB962C8B-B14F-4D97-AF65-F5344CB8AC3E}">
        <p14:creationId xmlns:p14="http://schemas.microsoft.com/office/powerpoint/2010/main" val="415904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11DF-960F-4681-A0F1-314583276536}"/>
              </a:ext>
            </a:extLst>
          </p:cNvPr>
          <p:cNvSpPr>
            <a:spLocks noGrp="1"/>
          </p:cNvSpPr>
          <p:nvPr>
            <p:ph type="title"/>
          </p:nvPr>
        </p:nvSpPr>
        <p:spPr/>
        <p:txBody>
          <a:bodyPr>
            <a:normAutofit/>
          </a:bodyPr>
          <a:lstStyle/>
          <a:p>
            <a:r>
              <a:rPr lang="en-US" sz="5400" b="1" dirty="0">
                <a:solidFill>
                  <a:srgbClr val="A8188D"/>
                </a:solidFill>
                <a:latin typeface="Times New Roman" panose="02020603050405020304" pitchFamily="18" charset="0"/>
                <a:cs typeface="Times New Roman" panose="02020603050405020304" pitchFamily="18" charset="0"/>
              </a:rPr>
              <a:t>LIST OF COMPONENTS</a:t>
            </a:r>
          </a:p>
        </p:txBody>
      </p:sp>
      <p:sp>
        <p:nvSpPr>
          <p:cNvPr id="3" name="Content Placeholder 2">
            <a:extLst>
              <a:ext uri="{FF2B5EF4-FFF2-40B4-BE49-F238E27FC236}">
                <a16:creationId xmlns:a16="http://schemas.microsoft.com/office/drawing/2014/main" id="{15E4F734-BBE1-45D3-AC75-60F265F8DFF5}"/>
              </a:ext>
            </a:extLst>
          </p:cNvPr>
          <p:cNvSpPr>
            <a:spLocks noGrp="1"/>
          </p:cNvSpPr>
          <p:nvPr>
            <p:ph idx="1"/>
          </p:nvPr>
        </p:nvSpPr>
        <p:spPr/>
        <p:txBody>
          <a:bodyPr/>
          <a:lstStyle/>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DATAGRID</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CHARTS</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LISTVIEW</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SCHEDULER</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DIAGRAM </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PDF VIEWER </a:t>
            </a:r>
          </a:p>
          <a:p>
            <a:pPr marL="342900" indent="-342900">
              <a:buFont typeface="Wingdings" panose="05000000000000000000" pitchFamily="2" charset="2"/>
              <a:buChar char="v"/>
            </a:pPr>
            <a:r>
              <a:rPr lang="en-US" dirty="0">
                <a:solidFill>
                  <a:srgbClr val="0066FF"/>
                </a:solidFill>
                <a:latin typeface="Times New Roman" panose="02020603050405020304" pitchFamily="18" charset="0"/>
                <a:cs typeface="Times New Roman" panose="02020603050405020304" pitchFamily="18" charset="0"/>
              </a:rPr>
              <a:t>EXCELLIBRARY</a:t>
            </a:r>
          </a:p>
          <a:p>
            <a:endParaRPr lang="en-US" dirty="0"/>
          </a:p>
        </p:txBody>
      </p:sp>
    </p:spTree>
    <p:extLst>
      <p:ext uri="{BB962C8B-B14F-4D97-AF65-F5344CB8AC3E}">
        <p14:creationId xmlns:p14="http://schemas.microsoft.com/office/powerpoint/2010/main" val="91015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A5E782-39FC-4679-83D7-226F081F6DFC}"/>
              </a:ext>
            </a:extLst>
          </p:cNvPr>
          <p:cNvSpPr>
            <a:spLocks noGrp="1"/>
          </p:cNvSpPr>
          <p:nvPr>
            <p:ph type="title"/>
          </p:nvPr>
        </p:nvSpPr>
        <p:spPr>
          <a:xfrm>
            <a:off x="0" y="81280"/>
            <a:ext cx="4726727" cy="1046163"/>
          </a:xfrm>
        </p:spPr>
        <p:txBody>
          <a:bodyPr vert="horz" lIns="91440" tIns="45720" rIns="91440" bIns="45720" rtlCol="0" anchor="ctr">
            <a:normAutofit/>
          </a:bodyPr>
          <a:lstStyle/>
          <a:p>
            <a:r>
              <a:rPr lang="en-US" b="1" kern="1200" dirty="0">
                <a:solidFill>
                  <a:schemeClr val="tx1"/>
                </a:solidFill>
                <a:latin typeface="Times New Roman" panose="02020603050405020304" pitchFamily="18" charset="0"/>
                <a:cs typeface="Times New Roman" panose="02020603050405020304" pitchFamily="18" charset="0"/>
              </a:rPr>
              <a:t>DATA GRID</a:t>
            </a:r>
          </a:p>
        </p:txBody>
      </p:sp>
      <p:sp>
        <p:nvSpPr>
          <p:cNvPr id="3" name="Content Placeholder 2">
            <a:extLst>
              <a:ext uri="{FF2B5EF4-FFF2-40B4-BE49-F238E27FC236}">
                <a16:creationId xmlns:a16="http://schemas.microsoft.com/office/drawing/2014/main" id="{D1BAC454-E32D-4292-9B21-8A91158A4ACF}"/>
              </a:ext>
            </a:extLst>
          </p:cNvPr>
          <p:cNvSpPr>
            <a:spLocks noGrp="1"/>
          </p:cNvSpPr>
          <p:nvPr>
            <p:ph sz="half" idx="1"/>
          </p:nvPr>
        </p:nvSpPr>
        <p:spPr>
          <a:xfrm>
            <a:off x="91440" y="1208724"/>
            <a:ext cx="6380480" cy="4968240"/>
          </a:xfrm>
        </p:spPr>
        <p:txBody>
          <a:bodyPr vert="horz" lIns="91440" tIns="45720" rIns="91440" bIns="45720" rtlCol="0">
            <a:normAutofit/>
          </a:bodyPr>
          <a:lstStyle/>
          <a:p>
            <a:pPr marL="0" indent="0">
              <a:buNone/>
            </a:pPr>
            <a:r>
              <a:rPr lang="en-US" sz="1800" b="0" i="0" dirty="0">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   </a:t>
            </a:r>
          </a:p>
          <a:p>
            <a:pPr marL="0" indent="0">
              <a:buNone/>
            </a:pPr>
            <a:r>
              <a:rPr lang="en-US" sz="1800" dirty="0"/>
              <a:t> </a:t>
            </a:r>
          </a:p>
          <a:p>
            <a:pPr marL="0" indent="0">
              <a:buNone/>
            </a:pPr>
            <a:r>
              <a:rPr lang="en-US" sz="1100" b="0"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 SUPPORTED PLATFORMS</a:t>
            </a:r>
          </a:p>
          <a:p>
            <a:pPr marL="0" indent="0">
              <a:buNone/>
            </a:pPr>
            <a:r>
              <a:rPr lang="en-US" sz="1100" b="0" i="0" dirty="0">
                <a:effectLst/>
              </a:rPr>
              <a:t> </a:t>
            </a:r>
          </a:p>
          <a:p>
            <a:pPr marL="0" indent="0">
              <a:buNone/>
            </a:pPr>
            <a:r>
              <a:rPr lang="en-US" sz="1100" b="0" i="0" dirty="0">
                <a:effectLst/>
              </a:rPr>
              <a:t>                    </a:t>
            </a:r>
            <a:r>
              <a:rPr lang="en-US" sz="1100" b="0" i="0" u="none" strike="noStrike" dirty="0">
                <a:effectLst/>
                <a:hlinkClick r:id="rId2"/>
              </a:rPr>
              <a:t>JavaScript </a:t>
            </a:r>
            <a:r>
              <a:rPr lang="en-US" sz="1100" b="0" i="0" dirty="0">
                <a:effectLst/>
              </a:rPr>
              <a:t> </a:t>
            </a:r>
            <a:r>
              <a:rPr lang="en-US" sz="1100" b="0" i="0" u="none" strike="noStrike" dirty="0">
                <a:effectLst/>
                <a:hlinkClick r:id="rId3"/>
              </a:rPr>
              <a:t>Angular </a:t>
            </a:r>
            <a:r>
              <a:rPr lang="en-US" sz="1100" b="0" i="0" dirty="0">
                <a:effectLst/>
              </a:rPr>
              <a:t> </a:t>
            </a:r>
            <a:r>
              <a:rPr lang="en-US" sz="1100" b="0" i="0" u="none" strike="noStrike" dirty="0">
                <a:effectLst/>
                <a:hlinkClick r:id="rId4"/>
              </a:rPr>
              <a:t>React </a:t>
            </a:r>
            <a:r>
              <a:rPr lang="en-US" sz="1100" b="0" i="0" dirty="0">
                <a:effectLst/>
              </a:rPr>
              <a:t> </a:t>
            </a:r>
            <a:r>
              <a:rPr lang="en-US" sz="1100" b="0" i="0" u="none" strike="noStrike" dirty="0">
                <a:effectLst/>
                <a:hlinkClick r:id="rId5"/>
              </a:rPr>
              <a:t>Vue </a:t>
            </a:r>
            <a:r>
              <a:rPr lang="en-US" sz="1100" b="0" i="0" dirty="0">
                <a:effectLst/>
              </a:rPr>
              <a:t> </a:t>
            </a:r>
            <a:r>
              <a:rPr lang="en-US" sz="1100" b="0" i="0" u="none" strike="noStrike" dirty="0">
                <a:effectLst/>
                <a:hlinkClick r:id="rId6"/>
              </a:rPr>
              <a:t>Blazor</a:t>
            </a:r>
            <a:br>
              <a:rPr lang="en-US" sz="1100" b="0" i="0" dirty="0">
                <a:effectLst/>
              </a:rPr>
            </a:br>
            <a:r>
              <a:rPr lang="en-US" sz="1100" b="0" i="0" dirty="0">
                <a:effectLst/>
              </a:rPr>
              <a:t>                    </a:t>
            </a:r>
            <a:r>
              <a:rPr lang="en-US" sz="1100" b="0" i="0" u="sng" dirty="0">
                <a:effectLst/>
                <a:hlinkClick r:id="rId7"/>
              </a:rPr>
              <a:t>Flutter </a:t>
            </a:r>
            <a:r>
              <a:rPr lang="en-US" sz="1100" b="0" i="0" dirty="0">
                <a:effectLst/>
              </a:rPr>
              <a:t> </a:t>
            </a:r>
            <a:r>
              <a:rPr lang="en-US" sz="1100" b="0" i="0" u="none" strike="noStrike" dirty="0">
                <a:effectLst/>
                <a:hlinkClick r:id="rId8"/>
              </a:rPr>
              <a:t>jQuery </a:t>
            </a:r>
            <a:r>
              <a:rPr lang="en-US" sz="1100" b="0" i="0" dirty="0">
                <a:effectLst/>
              </a:rPr>
              <a:t> </a:t>
            </a:r>
            <a:r>
              <a:rPr lang="en-US" sz="1100" b="0" i="0" u="none" strike="noStrike" dirty="0">
                <a:effectLst/>
                <a:hlinkClick r:id="rId9"/>
              </a:rPr>
              <a:t>ASP.NET MVC </a:t>
            </a:r>
            <a:r>
              <a:rPr lang="en-US" sz="1100" b="0" i="0" dirty="0">
                <a:effectLst/>
              </a:rPr>
              <a:t> </a:t>
            </a:r>
            <a:r>
              <a:rPr lang="en-US" sz="1100" b="0" i="0" u="none" strike="noStrike" dirty="0">
                <a:effectLst/>
                <a:hlinkClick r:id="rId10"/>
              </a:rPr>
              <a:t>ASP.NET Core</a:t>
            </a:r>
            <a:br>
              <a:rPr lang="en-US" sz="1100" b="0" i="0" dirty="0">
                <a:effectLst/>
              </a:rPr>
            </a:br>
            <a:r>
              <a:rPr lang="en-US" sz="1100" b="0" i="0" dirty="0">
                <a:effectLst/>
              </a:rPr>
              <a:t>                    </a:t>
            </a:r>
            <a:r>
              <a:rPr lang="en-US" sz="1100" b="0" i="0" u="none" strike="noStrike" dirty="0">
                <a:effectLst/>
                <a:hlinkClick r:id="rId11"/>
              </a:rPr>
              <a:t>ASP.NET Web Forms</a:t>
            </a:r>
            <a:endParaRPr lang="en-US" sz="1100" b="0" i="0" dirty="0">
              <a:effectLst/>
            </a:endParaRPr>
          </a:p>
          <a:p>
            <a:pPr marL="0" indent="0">
              <a:buNone/>
            </a:pPr>
            <a:r>
              <a:rPr lang="en-US" sz="1100" b="0" i="0" dirty="0">
                <a:effectLst/>
              </a:rPr>
              <a:t> </a:t>
            </a:r>
          </a:p>
          <a:p>
            <a:pPr marL="0" indent="0">
              <a:buNone/>
            </a:pPr>
            <a:r>
              <a:rPr lang="en-US" sz="1100" b="0" i="0" dirty="0">
                <a:effectLst/>
              </a:rPr>
              <a:t>                  </a:t>
            </a:r>
            <a:r>
              <a:rPr lang="en-US" sz="1100" b="0" i="0" u="none" strike="noStrike" dirty="0">
                <a:effectLst/>
                <a:hlinkClick r:id="rId12"/>
              </a:rPr>
              <a:t>WinForms </a:t>
            </a:r>
            <a:r>
              <a:rPr lang="en-US" sz="1100" b="0" i="0" dirty="0">
                <a:effectLst/>
              </a:rPr>
              <a:t> </a:t>
            </a:r>
            <a:r>
              <a:rPr lang="en-US" sz="1100" b="0" i="0" u="none" strike="noStrike" dirty="0">
                <a:effectLst/>
                <a:hlinkClick r:id="rId13"/>
              </a:rPr>
              <a:t>WPF </a:t>
            </a:r>
            <a:r>
              <a:rPr lang="en-US" sz="1100" b="0" i="0" dirty="0">
                <a:effectLst/>
              </a:rPr>
              <a:t> </a:t>
            </a:r>
            <a:r>
              <a:rPr lang="en-US" sz="1100" b="0" i="0" u="none" strike="noStrike" dirty="0">
                <a:effectLst/>
                <a:hlinkClick r:id="rId14"/>
              </a:rPr>
              <a:t>WinUI </a:t>
            </a:r>
            <a:r>
              <a:rPr lang="en-US" sz="1100" b="0" i="0" dirty="0">
                <a:effectLst/>
              </a:rPr>
              <a:t> </a:t>
            </a:r>
            <a:r>
              <a:rPr lang="en-US" sz="1100" b="0" i="0" u="none" strike="noStrike" dirty="0">
                <a:effectLst/>
                <a:hlinkClick r:id="rId7"/>
              </a:rPr>
              <a:t>Flutter </a:t>
            </a:r>
            <a:r>
              <a:rPr lang="en-US" sz="1100" b="0" i="0" dirty="0">
                <a:effectLst/>
              </a:rPr>
              <a:t> </a:t>
            </a:r>
            <a:r>
              <a:rPr lang="en-US" sz="1100" b="0" i="0" u="none" strike="noStrike" dirty="0">
                <a:effectLst/>
                <a:hlinkClick r:id="rId15"/>
              </a:rPr>
              <a:t>Xamarin </a:t>
            </a:r>
            <a:r>
              <a:rPr lang="en-US" sz="1100" b="0" i="0" dirty="0">
                <a:effectLst/>
              </a:rPr>
              <a:t> </a:t>
            </a:r>
            <a:r>
              <a:rPr lang="en-US" sz="1100" b="0" i="0" u="none" strike="noStrike" dirty="0">
                <a:effectLst/>
                <a:hlinkClick r:id="rId16"/>
              </a:rPr>
              <a:t>UWP</a:t>
            </a:r>
            <a:endParaRPr lang="en-US" sz="1100" b="0" i="0" dirty="0">
              <a:effectLst/>
            </a:endParaRPr>
          </a:p>
          <a:p>
            <a:pPr marL="0" indent="0">
              <a:buNone/>
            </a:pPr>
            <a:r>
              <a:rPr lang="en-US" sz="1100" b="0" i="0" dirty="0">
                <a:effectLst/>
              </a:rPr>
              <a:t> </a:t>
            </a:r>
          </a:p>
          <a:p>
            <a:pPr marL="0" indent="0">
              <a:buNone/>
            </a:pPr>
            <a:r>
              <a:rPr lang="en-US" sz="1100" b="0" i="0" dirty="0">
                <a:effectLst/>
              </a:rPr>
              <a:t>                   </a:t>
            </a:r>
            <a:r>
              <a:rPr lang="en-US" sz="1100" b="0" i="0" u="none" strike="noStrike" dirty="0">
                <a:effectLst/>
                <a:hlinkClick r:id="rId15"/>
              </a:rPr>
              <a:t>Xamarin </a:t>
            </a:r>
            <a:r>
              <a:rPr lang="en-US" sz="1100" b="0" i="0" dirty="0">
                <a:effectLst/>
              </a:rPr>
              <a:t> </a:t>
            </a:r>
            <a:r>
              <a:rPr lang="en-US" sz="1100" b="0" i="0" u="none" strike="noStrike" dirty="0">
                <a:effectLst/>
                <a:hlinkClick r:id="rId7"/>
              </a:rPr>
              <a:t>Flutter </a:t>
            </a:r>
            <a:r>
              <a:rPr lang="en-US" sz="1100" b="0" i="0" dirty="0">
                <a:effectLst/>
              </a:rPr>
              <a:t> </a:t>
            </a:r>
            <a:r>
              <a:rPr lang="en-US" sz="1100" b="0" i="0" u="none" strike="noStrike" dirty="0">
                <a:effectLst/>
                <a:hlinkClick r:id="rId16"/>
              </a:rPr>
              <a:t>UWP</a:t>
            </a:r>
            <a:endParaRPr lang="en-US" sz="1100" b="0" i="0" dirty="0">
              <a:effectLst/>
            </a:endParaRPr>
          </a:p>
          <a:p>
            <a:pPr marL="0"/>
            <a:endParaRPr lang="en-US" sz="1100" dirty="0"/>
          </a:p>
        </p:txBody>
      </p:sp>
      <p:pic>
        <p:nvPicPr>
          <p:cNvPr id="1026" name="Picture 2" descr="Syncfusion Essential DataGrid">
            <a:extLst>
              <a:ext uri="{FF2B5EF4-FFF2-40B4-BE49-F238E27FC236}">
                <a16:creationId xmlns:a16="http://schemas.microsoft.com/office/drawing/2014/main" id="{40AF4D46-A4E5-4A92-9909-F7030240DC55}"/>
              </a:ext>
            </a:extLst>
          </p:cNvPr>
          <p:cNvPicPr>
            <a:picLocks noGrp="1" noChangeAspect="1" noChangeArrowheads="1"/>
          </p:cNvPicPr>
          <p:nvPr>
            <p:ph sz="half" idx="2"/>
          </p:nvPr>
        </p:nvPicPr>
        <p:blipFill>
          <a:blip r:embed="rId17">
            <a:extLst>
              <a:ext uri="{28A0092B-C50C-407E-A947-70E740481C1C}">
                <a14:useLocalDpi xmlns:a14="http://schemas.microsoft.com/office/drawing/2010/main" val="0"/>
              </a:ext>
            </a:extLst>
          </a:blip>
          <a:stretch>
            <a:fillRect/>
          </a:stretch>
        </p:blipFill>
        <p:spPr bwMode="auto">
          <a:xfrm>
            <a:off x="6800986" y="1421276"/>
            <a:ext cx="4747547" cy="40437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Globe Line Icon. World Or Planet Earth Symbol. Vector ...">
            <a:extLst>
              <a:ext uri="{FF2B5EF4-FFF2-40B4-BE49-F238E27FC236}">
                <a16:creationId xmlns:a16="http://schemas.microsoft.com/office/drawing/2014/main" id="{3EA053D7-74D0-4893-A38C-77B1348137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531" y="3865564"/>
            <a:ext cx="301149" cy="3970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omputer icon line pc screen symbol Royalty Free Vector">
            <a:extLst>
              <a:ext uri="{FF2B5EF4-FFF2-40B4-BE49-F238E27FC236}">
                <a16:creationId xmlns:a16="http://schemas.microsoft.com/office/drawing/2014/main" id="{625F2C44-FF75-4BE6-A378-4574269782C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5511" y="4467225"/>
            <a:ext cx="343188" cy="6229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Smartphone line icon web and mobile mobile phone Vector Image">
            <a:extLst>
              <a:ext uri="{FF2B5EF4-FFF2-40B4-BE49-F238E27FC236}">
                <a16:creationId xmlns:a16="http://schemas.microsoft.com/office/drawing/2014/main" id="{B1E6B153-DA8D-4B6E-B283-9C448BF4C9B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440" y="5216148"/>
            <a:ext cx="424180" cy="49784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B177A70-7F4A-44E0-88C7-C8A5FB837CD1}"/>
              </a:ext>
            </a:extLst>
          </p:cNvPr>
          <p:cNvCxnSpPr/>
          <p:nvPr/>
        </p:nvCxnSpPr>
        <p:spPr>
          <a:xfrm>
            <a:off x="662517" y="3946733"/>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39731C-7189-497E-B728-B0EFC4331FD0}"/>
              </a:ext>
            </a:extLst>
          </p:cNvPr>
          <p:cNvCxnSpPr/>
          <p:nvPr/>
        </p:nvCxnSpPr>
        <p:spPr>
          <a:xfrm>
            <a:off x="662517" y="4670633"/>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9F5C68-D795-441A-8788-9B31B2A156B0}"/>
              </a:ext>
            </a:extLst>
          </p:cNvPr>
          <p:cNvCxnSpPr/>
          <p:nvPr/>
        </p:nvCxnSpPr>
        <p:spPr>
          <a:xfrm>
            <a:off x="648759" y="5216148"/>
            <a:ext cx="0" cy="3159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6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E767-B8F3-4273-8232-C7F9DE9F1B01}"/>
              </a:ext>
            </a:extLst>
          </p:cNvPr>
          <p:cNvSpPr>
            <a:spLocks noGrp="1"/>
          </p:cNvSpPr>
          <p:nvPr>
            <p:ph type="title"/>
          </p:nvPr>
        </p:nvSpPr>
        <p:spPr>
          <a:xfrm>
            <a:off x="193040" y="91441"/>
            <a:ext cx="2692400" cy="1137919"/>
          </a:xfrm>
        </p:spPr>
        <p:txBody>
          <a:bodyPr>
            <a:normAutofit fontScale="90000"/>
          </a:bodyPr>
          <a:lstStyle/>
          <a:p>
            <a:r>
              <a:rPr lang="en-US" sz="4800" b="1" dirty="0">
                <a:latin typeface="Times New Roman" panose="02020603050405020304" pitchFamily="18" charset="0"/>
                <a:cs typeface="Times New Roman" panose="02020603050405020304" pitchFamily="18" charset="0"/>
              </a:rPr>
              <a:t>CHARTS</a:t>
            </a:r>
          </a:p>
        </p:txBody>
      </p:sp>
      <p:sp>
        <p:nvSpPr>
          <p:cNvPr id="6" name="Content Placeholder 5">
            <a:extLst>
              <a:ext uri="{FF2B5EF4-FFF2-40B4-BE49-F238E27FC236}">
                <a16:creationId xmlns:a16="http://schemas.microsoft.com/office/drawing/2014/main" id="{853AF716-095E-48F9-AEE6-A7EFC0C7E703}"/>
              </a:ext>
            </a:extLst>
          </p:cNvPr>
          <p:cNvSpPr>
            <a:spLocks noGrp="1"/>
          </p:cNvSpPr>
          <p:nvPr>
            <p:ph sz="half" idx="1"/>
          </p:nvPr>
        </p:nvSpPr>
        <p:spPr>
          <a:xfrm>
            <a:off x="70788" y="1119487"/>
            <a:ext cx="6001370" cy="5209241"/>
          </a:xfrm>
        </p:spPr>
        <p:txBody>
          <a:bodyPr>
            <a:normAutofit/>
          </a:bodyPr>
          <a:lstStyle/>
          <a:p>
            <a:pPr marL="0" indent="0">
              <a:buNone/>
            </a:pPr>
            <a:r>
              <a:rPr lang="en-US" sz="1800" b="0" i="0" dirty="0">
                <a:solidFill>
                  <a:srgbClr val="1A1A1A"/>
                </a:solidFill>
                <a:effectLst/>
                <a:latin typeface="Times New Roman" panose="02020603050405020304" pitchFamily="18" charset="0"/>
                <a:cs typeface="Times New Roman" panose="02020603050405020304" pitchFamily="18"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 </a:t>
            </a:r>
          </a:p>
          <a:p>
            <a:pPr marL="0" indent="0">
              <a:buNone/>
            </a:pPr>
            <a:endParaRPr lang="en-US" sz="1800" dirty="0">
              <a:solidFill>
                <a:srgbClr val="1A1A1A"/>
              </a:solidFill>
              <a:latin typeface="Times New Roman" panose="02020603050405020304" pitchFamily="18" charset="0"/>
              <a:cs typeface="Times New Roman" panose="02020603050405020304" pitchFamily="18" charset="0"/>
            </a:endParaRPr>
          </a:p>
          <a:p>
            <a:pPr marL="0" indent="0">
              <a:buNone/>
            </a:pPr>
            <a:r>
              <a:rPr lang="en-US" sz="1800" i="0" dirty="0">
                <a:effectLst/>
                <a:latin typeface="Times New Roman" panose="02020603050405020304" pitchFamily="18" charset="0"/>
                <a:cs typeface="Times New Roman" panose="02020603050405020304" pitchFamily="18" charset="0"/>
              </a:rPr>
              <a:t> SUPPORTED PLATFORMS</a:t>
            </a:r>
          </a:p>
          <a:p>
            <a:pPr marL="0" indent="0">
              <a:buNone/>
            </a:pPr>
            <a:r>
              <a:rPr lang="en-US" sz="1200" b="0" i="0" dirty="0">
                <a:effectLst/>
              </a:rPr>
              <a:t> </a:t>
            </a:r>
            <a:r>
              <a:rPr lang="en-US" sz="1800" dirty="0">
                <a:latin typeface="Times New Roman" panose="02020603050405020304" pitchFamily="18" charset="0"/>
                <a:cs typeface="Times New Roman" panose="02020603050405020304" pitchFamily="18" charset="0"/>
              </a:rPr>
              <a:t>        </a:t>
            </a:r>
            <a:endParaRPr lang="en-US" sz="1200" b="0" i="0" dirty="0">
              <a:solidFill>
                <a:srgbClr val="666666"/>
              </a:solidFill>
              <a:effectLst/>
              <a:latin typeface="Open Sans" panose="020B0606030504020204" pitchFamily="34" charset="0"/>
            </a:endParaRPr>
          </a:p>
          <a:p>
            <a:pPr marL="0" indent="0" algn="l">
              <a:buNone/>
            </a:pPr>
            <a:r>
              <a:rPr lang="en-US" sz="1200" b="0" i="0" dirty="0">
                <a:solidFill>
                  <a:srgbClr val="666666"/>
                </a:solidFill>
                <a:effectLst/>
                <a:latin typeface="Open Sans" panose="020B0606030504020204" pitchFamily="34" charset="0"/>
              </a:rPr>
              <a:t> </a:t>
            </a:r>
          </a:p>
          <a:p>
            <a:pPr marL="0" indent="0" algn="l">
              <a:buNone/>
            </a:pP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3"/>
              </a:rPr>
              <a:t>Angular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4"/>
              </a:rPr>
              <a:t>React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5"/>
              </a:rPr>
              <a:t>Vue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6"/>
              </a:rPr>
              <a:t>Blazor</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8"/>
              </a:rPr>
              <a:t>jQuery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9"/>
              </a:rPr>
              <a:t>ASP.NET MVC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0"/>
              </a:rPr>
              <a:t>ASP.NET Core</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1"/>
              </a:rPr>
              <a:t>ASP.NET Web Forms</a:t>
            </a:r>
            <a:endParaRPr lang="en-US" sz="1200" b="0" i="0" dirty="0">
              <a:solidFill>
                <a:srgbClr val="666666"/>
              </a:solidFill>
              <a:effectLst/>
              <a:latin typeface="Open Sans" panose="020B0606030504020204" pitchFamily="34" charset="0"/>
            </a:endParaRPr>
          </a:p>
          <a:p>
            <a:pPr marL="0" indent="0" algn="l">
              <a:buNone/>
            </a:pPr>
            <a:r>
              <a:rPr lang="en-US" sz="1200" b="0" i="0" dirty="0">
                <a:solidFill>
                  <a:srgbClr val="666666"/>
                </a:solidFill>
                <a:effectLst/>
                <a:latin typeface="Open Sans" panose="020B0606030504020204" pitchFamily="34" charset="0"/>
              </a:rPr>
              <a:t> </a:t>
            </a:r>
          </a:p>
          <a:p>
            <a:pPr marL="0" indent="0" algn="l">
              <a:buNone/>
            </a:pP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2"/>
              </a:rPr>
              <a:t>WinForms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3"/>
              </a:rPr>
              <a:t>WPF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4"/>
              </a:rPr>
              <a:t>WinUI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5"/>
              </a:rPr>
              <a:t>Xamarin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6"/>
              </a:rPr>
              <a:t>UWP</a:t>
            </a:r>
            <a:endParaRPr lang="en-US" sz="1200" b="0" i="0" dirty="0">
              <a:solidFill>
                <a:srgbClr val="666666"/>
              </a:solidFill>
              <a:effectLst/>
              <a:latin typeface="Open Sans" panose="020B0606030504020204" pitchFamily="34" charset="0"/>
            </a:endParaRPr>
          </a:p>
          <a:p>
            <a:pPr marL="0" indent="0" algn="l">
              <a:buNone/>
            </a:pPr>
            <a:r>
              <a:rPr lang="en-US" sz="1200" b="0" i="0" dirty="0">
                <a:solidFill>
                  <a:srgbClr val="666666"/>
                </a:solidFill>
                <a:effectLst/>
                <a:latin typeface="Open Sans" panose="020B0606030504020204" pitchFamily="34" charset="0"/>
              </a:rPr>
              <a:t> </a:t>
            </a:r>
          </a:p>
          <a:p>
            <a:pPr marL="0" indent="0" algn="l">
              <a:buNone/>
            </a:pP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5"/>
              </a:rPr>
              <a:t>Xamarin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6"/>
              </a:rPr>
              <a:t>UWP</a:t>
            </a:r>
            <a:endParaRPr lang="en-US" sz="1200" b="0" i="0" dirty="0">
              <a:solidFill>
                <a:srgbClr val="666666"/>
              </a:solidFill>
              <a:effectLst/>
              <a:latin typeface="Open Sans" panose="020B0606030504020204" pitchFamily="34"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2056" name="Picture 8" descr="Syncfusion Essential Chart">
            <a:extLst>
              <a:ext uri="{FF2B5EF4-FFF2-40B4-BE49-F238E27FC236}">
                <a16:creationId xmlns:a16="http://schemas.microsoft.com/office/drawing/2014/main" id="{112831F6-1BE5-425C-B50A-7908F86437BB}"/>
              </a:ext>
            </a:extLst>
          </p:cNvPr>
          <p:cNvPicPr>
            <a:picLocks noGrp="1" noChangeAspect="1" noChangeArrowheads="1"/>
          </p:cNvPicPr>
          <p:nvPr>
            <p:ph sz="half" idx="2"/>
          </p:nvPr>
        </p:nvPicPr>
        <p:blipFill>
          <a:blip r:embed="rId17">
            <a:extLst>
              <a:ext uri="{28A0092B-C50C-407E-A947-70E740481C1C}">
                <a14:useLocalDpi xmlns:a14="http://schemas.microsoft.com/office/drawing/2010/main" val="0"/>
              </a:ext>
            </a:extLst>
          </a:blip>
          <a:srcRect/>
          <a:stretch>
            <a:fillRect/>
          </a:stretch>
        </p:blipFill>
        <p:spPr bwMode="auto">
          <a:xfrm>
            <a:off x="6172200" y="721192"/>
            <a:ext cx="5826125" cy="52092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lobe Line Icon. World Or Planet Earth Symbol. Vector ...">
            <a:extLst>
              <a:ext uri="{FF2B5EF4-FFF2-40B4-BE49-F238E27FC236}">
                <a16:creationId xmlns:a16="http://schemas.microsoft.com/office/drawing/2014/main" id="{6D6EEABE-4AAB-448E-AE83-C9FE6FEFC4C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280" y="3906204"/>
            <a:ext cx="301149" cy="397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omputer icon line pc screen symbol Royalty Free Vector">
            <a:extLst>
              <a:ext uri="{FF2B5EF4-FFF2-40B4-BE49-F238E27FC236}">
                <a16:creationId xmlns:a16="http://schemas.microsoft.com/office/drawing/2014/main" id="{EA17BAB0-F809-4601-BA3A-2FAFC8458A1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1284" y="4543425"/>
            <a:ext cx="343188" cy="6229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Smartphone line icon web and mobile mobile phone Vector Image">
            <a:extLst>
              <a:ext uri="{FF2B5EF4-FFF2-40B4-BE49-F238E27FC236}">
                <a16:creationId xmlns:a16="http://schemas.microsoft.com/office/drawing/2014/main" id="{36F6E2D2-C3E6-4F9E-80C9-ACC5C712193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788" y="5304184"/>
            <a:ext cx="424180" cy="44335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BC23D3DE-E056-4266-91DC-E9BB1072B621}"/>
              </a:ext>
            </a:extLst>
          </p:cNvPr>
          <p:cNvCxnSpPr/>
          <p:nvPr/>
        </p:nvCxnSpPr>
        <p:spPr>
          <a:xfrm>
            <a:off x="595510" y="3987373"/>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26BC855-A76A-4ECB-A7F8-D290EFC182BE}"/>
              </a:ext>
            </a:extLst>
          </p:cNvPr>
          <p:cNvCxnSpPr/>
          <p:nvPr/>
        </p:nvCxnSpPr>
        <p:spPr>
          <a:xfrm>
            <a:off x="581752" y="4737308"/>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8E21D4-5924-4D04-AA39-78390791A313}"/>
              </a:ext>
            </a:extLst>
          </p:cNvPr>
          <p:cNvCxnSpPr/>
          <p:nvPr/>
        </p:nvCxnSpPr>
        <p:spPr>
          <a:xfrm>
            <a:off x="595510" y="5304184"/>
            <a:ext cx="0" cy="3159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9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96E5-6C3F-43C3-BD57-13A56D0CFE79}"/>
              </a:ext>
            </a:extLst>
          </p:cNvPr>
          <p:cNvSpPr>
            <a:spLocks noGrp="1"/>
          </p:cNvSpPr>
          <p:nvPr>
            <p:ph type="title"/>
          </p:nvPr>
        </p:nvSpPr>
        <p:spPr>
          <a:xfrm>
            <a:off x="0" y="282574"/>
            <a:ext cx="3667126" cy="796925"/>
          </a:xfrm>
        </p:spPr>
        <p:txBody>
          <a:bodyPr>
            <a:normAutofit/>
          </a:bodyPr>
          <a:lstStyle/>
          <a:p>
            <a:r>
              <a:rPr lang="en-US" sz="4800" b="1" dirty="0">
                <a:latin typeface="Times New Roman" panose="02020603050405020304" pitchFamily="18" charset="0"/>
                <a:cs typeface="Times New Roman" panose="02020603050405020304" pitchFamily="18" charset="0"/>
              </a:rPr>
              <a:t>LIST VIEW</a:t>
            </a:r>
          </a:p>
        </p:txBody>
      </p:sp>
      <p:sp>
        <p:nvSpPr>
          <p:cNvPr id="3" name="Content Placeholder 2">
            <a:extLst>
              <a:ext uri="{FF2B5EF4-FFF2-40B4-BE49-F238E27FC236}">
                <a16:creationId xmlns:a16="http://schemas.microsoft.com/office/drawing/2014/main" id="{1EEC9BC5-006C-4310-AC6E-A23C47F42A2D}"/>
              </a:ext>
            </a:extLst>
          </p:cNvPr>
          <p:cNvSpPr>
            <a:spLocks noGrp="1"/>
          </p:cNvSpPr>
          <p:nvPr>
            <p:ph sz="half" idx="1"/>
          </p:nvPr>
        </p:nvSpPr>
        <p:spPr>
          <a:xfrm>
            <a:off x="105211" y="1190625"/>
            <a:ext cx="5460841" cy="4504532"/>
          </a:xfrm>
        </p:spPr>
        <p:txBody>
          <a:bodyPr>
            <a:normAutofit/>
          </a:bodyPr>
          <a:lstStyle/>
          <a:p>
            <a:pPr marL="0" indent="0">
              <a:buNone/>
            </a:pPr>
            <a:r>
              <a:rPr lang="en-US" sz="1800" b="0" i="0" dirty="0">
                <a:solidFill>
                  <a:srgbClr val="1A1A1A"/>
                </a:solidFill>
                <a:effectLst/>
                <a:latin typeface="Times New Roman" panose="02020603050405020304" pitchFamily="18" charset="0"/>
                <a:cs typeface="Times New Roman" panose="02020603050405020304" pitchFamily="18"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0" dirty="0">
                <a:effectLst/>
                <a:latin typeface="Times New Roman" panose="02020603050405020304" pitchFamily="18" charset="0"/>
                <a:cs typeface="Times New Roman" panose="02020603050405020304" pitchFamily="18" charset="0"/>
              </a:rPr>
              <a:t>SUPPORTED PLATFORMS </a:t>
            </a:r>
          </a:p>
          <a:p>
            <a:pPr marL="0" indent="0">
              <a:buNone/>
            </a:pP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3"/>
              </a:rPr>
              <a:t>Angular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4"/>
              </a:rPr>
              <a:t>React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5"/>
              </a:rPr>
              <a:t>Vue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6"/>
              </a:rPr>
              <a:t>Blazor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7"/>
              </a:rPr>
              <a:t>jQuery</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8"/>
              </a:rPr>
              <a:t>ASP.NET MVC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9"/>
              </a:rPr>
              <a:t>ASP.NET Core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0"/>
              </a:rPr>
              <a:t>ASP.NET Web Forms</a:t>
            </a:r>
            <a:endParaRPr lang="en-US" sz="1200" b="0" i="0" dirty="0">
              <a:solidFill>
                <a:srgbClr val="666666"/>
              </a:solidFill>
              <a:effectLst/>
              <a:latin typeface="Open Sans" panose="020B0606030504020204" pitchFamily="34" charset="0"/>
            </a:endParaRPr>
          </a:p>
          <a:p>
            <a:pPr marL="0" indent="0" algn="l">
              <a:buNone/>
            </a:pPr>
            <a:r>
              <a:rPr lang="en-US" sz="1200" b="0" i="0" dirty="0">
                <a:solidFill>
                  <a:srgbClr val="666666"/>
                </a:solidFill>
                <a:effectLst/>
                <a:latin typeface="Open Sans" panose="020B0606030504020204" pitchFamily="34" charset="0"/>
              </a:rPr>
              <a:t> </a:t>
            </a:r>
          </a:p>
          <a:p>
            <a:pPr marL="0" indent="0" algn="l">
              <a:buNone/>
            </a:pPr>
            <a:r>
              <a:rPr lang="en-US" sz="1200" b="0" i="0" dirty="0">
                <a:solidFill>
                  <a:srgbClr val="666666"/>
                </a:solidFill>
                <a:effectLst/>
                <a:latin typeface="Open Sans" panose="020B0606030504020204" pitchFamily="34" charset="0"/>
              </a:rPr>
              <a:t>             </a:t>
            </a:r>
            <a:r>
              <a:rPr lang="en-US" sz="1200" b="0" i="0" u="sng" dirty="0">
                <a:solidFill>
                  <a:srgbClr val="0D98FF"/>
                </a:solidFill>
                <a:effectLst/>
                <a:latin typeface="Open Sans" panose="020B0606030504020204" pitchFamily="34" charset="0"/>
                <a:hlinkClick r:id="rId11"/>
              </a:rPr>
              <a:t>WinForms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2"/>
              </a:rPr>
              <a:t>.NET MAUI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3"/>
              </a:rPr>
              <a:t>Xamarin</a:t>
            </a:r>
            <a:endParaRPr lang="en-US" sz="1200" b="0" i="0" dirty="0">
              <a:solidFill>
                <a:srgbClr val="666666"/>
              </a:solidFill>
              <a:effectLst/>
              <a:latin typeface="Open Sans" panose="020B0606030504020204" pitchFamily="34" charset="0"/>
            </a:endParaRPr>
          </a:p>
          <a:p>
            <a:pPr marL="0" indent="0" algn="l">
              <a:buNone/>
            </a:pPr>
            <a:endParaRPr lang="en-US" sz="1200" b="0" i="0" dirty="0">
              <a:solidFill>
                <a:srgbClr val="666666"/>
              </a:solidFill>
              <a:effectLst/>
              <a:latin typeface="Open Sans" panose="020B0606030504020204" pitchFamily="34" charset="0"/>
            </a:endParaRPr>
          </a:p>
          <a:p>
            <a:pPr marL="0" indent="0" algn="l">
              <a:buNone/>
            </a:pP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2"/>
              </a:rPr>
              <a:t>.NET MAUI </a:t>
            </a:r>
            <a:r>
              <a:rPr lang="en-US" sz="1200" b="0" i="0" dirty="0">
                <a:solidFill>
                  <a:srgbClr val="666666"/>
                </a:solidFill>
                <a:effectLst/>
                <a:latin typeface="Open Sans" panose="020B0606030504020204" pitchFamily="34" charset="0"/>
              </a:rPr>
              <a:t> </a:t>
            </a:r>
            <a:r>
              <a:rPr lang="en-US" sz="1200" b="0" i="0" u="none" strike="noStrike" dirty="0">
                <a:solidFill>
                  <a:srgbClr val="0073DC"/>
                </a:solidFill>
                <a:effectLst/>
                <a:latin typeface="Open Sans" panose="020B0606030504020204" pitchFamily="34" charset="0"/>
                <a:hlinkClick r:id="rId13"/>
              </a:rPr>
              <a:t>Xamarin</a:t>
            </a:r>
            <a:endParaRPr lang="en-US" sz="1200" b="0" i="0" dirty="0">
              <a:solidFill>
                <a:srgbClr val="666666"/>
              </a:solidFill>
              <a:effectLst/>
              <a:latin typeface="Open Sans" panose="020B0606030504020204" pitchFamily="34" charset="0"/>
            </a:endParaRPr>
          </a:p>
          <a:p>
            <a:pPr marL="0" indent="0">
              <a:buNone/>
            </a:pPr>
            <a:endParaRPr lang="en-US" sz="1800" i="0" dirty="0">
              <a:effectLst/>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074" name="Picture 2" descr="Syncfusion List View">
            <a:extLst>
              <a:ext uri="{FF2B5EF4-FFF2-40B4-BE49-F238E27FC236}">
                <a16:creationId xmlns:a16="http://schemas.microsoft.com/office/drawing/2014/main" id="{B8607EFC-F912-47DA-A566-991464CA4216}"/>
              </a:ext>
            </a:extLst>
          </p:cNvPr>
          <p:cNvPicPr>
            <a:picLocks noGrp="1" noChangeAspect="1" noChangeArrowheads="1"/>
          </p:cNvPicPr>
          <p:nvPr>
            <p:ph sz="half" idx="2"/>
          </p:nvPr>
        </p:nvPicPr>
        <p:blipFill>
          <a:blip r:embed="rId14">
            <a:extLst>
              <a:ext uri="{28A0092B-C50C-407E-A947-70E740481C1C}">
                <a14:useLocalDpi xmlns:a14="http://schemas.microsoft.com/office/drawing/2010/main" val="0"/>
              </a:ext>
            </a:extLst>
          </a:blip>
          <a:srcRect/>
          <a:stretch>
            <a:fillRect/>
          </a:stretch>
        </p:blipFill>
        <p:spPr bwMode="auto">
          <a:xfrm>
            <a:off x="6742092" y="282575"/>
            <a:ext cx="510861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lobe Line Icon. World Or Planet Earth Symbol. Vector ...">
            <a:extLst>
              <a:ext uri="{FF2B5EF4-FFF2-40B4-BE49-F238E27FC236}">
                <a16:creationId xmlns:a16="http://schemas.microsoft.com/office/drawing/2014/main" id="{35EE7918-6F9C-4203-A8C3-BD9F39EB1FD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216" y="3630773"/>
            <a:ext cx="301149" cy="39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omputer icon line pc screen symbol Royalty Free Vector">
            <a:extLst>
              <a:ext uri="{FF2B5EF4-FFF2-40B4-BE49-F238E27FC236}">
                <a16:creationId xmlns:a16="http://schemas.microsoft.com/office/drawing/2014/main" id="{D8F8F14A-CDC9-4A39-81EF-F1EB3FFFE25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212" y="4138979"/>
            <a:ext cx="343188" cy="62293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C131AF8-31FF-4CCA-97BD-547CAB1A06FB}"/>
              </a:ext>
            </a:extLst>
          </p:cNvPr>
          <p:cNvCxnSpPr/>
          <p:nvPr/>
        </p:nvCxnSpPr>
        <p:spPr>
          <a:xfrm>
            <a:off x="586317" y="3630773"/>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4F81D0-B451-4B3C-B98B-ADE1C63495E3}"/>
              </a:ext>
            </a:extLst>
          </p:cNvPr>
          <p:cNvCxnSpPr/>
          <p:nvPr/>
        </p:nvCxnSpPr>
        <p:spPr>
          <a:xfrm>
            <a:off x="572559" y="4296072"/>
            <a:ext cx="0" cy="3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9D68C8-BE35-43A7-8FBB-EA8A99BAF060}"/>
              </a:ext>
            </a:extLst>
          </p:cNvPr>
          <p:cNvCxnSpPr/>
          <p:nvPr/>
        </p:nvCxnSpPr>
        <p:spPr>
          <a:xfrm>
            <a:off x="553509" y="4761914"/>
            <a:ext cx="0" cy="31591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6" descr="Smartphone line icon web and mobile mobile phone Vector Image">
            <a:extLst>
              <a:ext uri="{FF2B5EF4-FFF2-40B4-BE49-F238E27FC236}">
                <a16:creationId xmlns:a16="http://schemas.microsoft.com/office/drawing/2014/main" id="{A6E6BE5E-06ED-452E-82D0-5B2209665B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775" y="4698189"/>
            <a:ext cx="424180" cy="44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89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313</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Open Sans</vt:lpstr>
      <vt:lpstr>Times New Roman</vt:lpstr>
      <vt:lpstr>Wingdings</vt:lpstr>
      <vt:lpstr>Office Theme</vt:lpstr>
      <vt:lpstr>MOST POPULAR COMPONENTS</vt:lpstr>
      <vt:lpstr>LIST OF COMPONENTS</vt:lpstr>
      <vt:lpstr>DATA GRID</vt:lpstr>
      <vt:lpstr>CHARTS</vt:lpstr>
      <vt:lpstr>LIST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Vigneshwaran Ramesh</dc:creator>
  <cp:lastModifiedBy>Vigneshwaran Ramesh</cp:lastModifiedBy>
  <cp:revision>7</cp:revision>
  <dcterms:created xsi:type="dcterms:W3CDTF">2022-11-07T05:14:01Z</dcterms:created>
  <dcterms:modified xsi:type="dcterms:W3CDTF">2022-11-14T11:46:00Z</dcterms:modified>
</cp:coreProperties>
</file>