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5F0D102D-73ED-4E0A-BFF1-3FADA8E30D16}">
          <p14:sldIdLst>
            <p14:sldId id="256"/>
            <p14:sldId id="257"/>
            <p14:sldId id="258"/>
            <p14:sldId id="259"/>
            <p14:sldId id="260"/>
            <p14:sldId id="261"/>
            <p14:sldId id="262"/>
            <p14:sldId id="263"/>
            <p14:sldId id="264"/>
            <p14:sldId id="265"/>
            <p14:sldId id="266"/>
            <p14:sldId id="26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2/15/2023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2/15/2023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2/15/2023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2/15/2023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2/15/2023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2/15/2023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2/15/2023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2/15/2023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70864" y="1628104"/>
            <a:ext cx="9264054" cy="4077237"/>
          </a:xfrm>
        </p:spPr>
        <p:txBody>
          <a:bodyPr anchor="t"/>
          <a:lstStyle/>
          <a:p>
            <a:r>
              <a:rPr lang="en-US" sz="2000" dirty="0"/>
              <a:t>The statistical significance of an insight is typically assessed by conducting a hypothesis test</a:t>
            </a:r>
            <a:r>
              <a:rPr lang="en-US" sz="2000" dirty="0" smtClean="0"/>
              <a:t>.</a:t>
            </a:r>
            <a:r>
              <a:rPr lang="en-US" sz="2000" dirty="0"/>
              <a:t/>
            </a:r>
            <a:br>
              <a:rPr lang="en-US" sz="2000" dirty="0"/>
            </a:br>
            <a:r>
              <a:rPr lang="en-US" sz="2000" dirty="0" smtClean="0"/>
              <a:t/>
            </a:r>
            <a:br>
              <a:rPr lang="en-US" sz="2000" dirty="0" smtClean="0"/>
            </a:br>
            <a:r>
              <a:rPr lang="en-US" sz="2000" dirty="0"/>
              <a:t>Choose a level of significance (alpha) for the test. This is the probability of making a Type I error, which is rejecting the null hypothesis when it is actually true. The most common level of significance is 0.05.</a:t>
            </a:r>
            <a:br>
              <a:rPr lang="en-US" sz="2000" dirty="0"/>
            </a:br>
            <a:r>
              <a:rPr lang="en-US" sz="2000" dirty="0" smtClean="0"/>
              <a:t/>
            </a:r>
            <a:br>
              <a:rPr lang="en-US" sz="2000" dirty="0" smtClean="0"/>
            </a:br>
            <a:r>
              <a:rPr lang="en-US" sz="2000" dirty="0"/>
              <a:t>Choose an appropriate test statistic and calculate its value from the sample data</a:t>
            </a:r>
            <a:r>
              <a:rPr lang="en-US" sz="2000" dirty="0" smtClean="0"/>
              <a:t>.</a:t>
            </a:r>
            <a:br>
              <a:rPr lang="en-US" sz="2000" dirty="0" smtClean="0"/>
            </a:br>
            <a:r>
              <a:rPr lang="en-US" sz="2000" dirty="0"/>
              <a:t/>
            </a:r>
            <a:br>
              <a:rPr lang="en-US" sz="2000" dirty="0"/>
            </a:br>
            <a:r>
              <a:rPr lang="en-US" sz="2000" dirty="0"/>
              <a:t>Determine the p-value, which is the probability of obtaining a test statistic as extreme or more extreme than the observed value, assuming the null hypothesis is true.</a:t>
            </a:r>
            <a:br>
              <a:rPr lang="en-US" sz="2000" dirty="0"/>
            </a:br>
            <a:endParaRPr lang="en-IN" sz="20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17828" y="586380"/>
            <a:ext cx="8825658" cy="861420"/>
          </a:xfrm>
        </p:spPr>
        <p:txBody>
          <a:bodyPr/>
          <a:lstStyle/>
          <a:p>
            <a:r>
              <a:rPr lang="en-IN" b="1" dirty="0"/>
              <a:t>significance in Statistics</a:t>
            </a:r>
          </a:p>
          <a:p>
            <a:endParaRPr lang="en-IN" dirty="0"/>
          </a:p>
        </p:txBody>
      </p:sp>
    </p:spTree>
    <p:extLst>
      <p:ext uri="{BB962C8B-B14F-4D97-AF65-F5344CB8AC3E}">
        <p14:creationId xmlns:p14="http://schemas.microsoft.com/office/powerpoint/2010/main" val="748549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6050903" cy="45719"/>
          </a:xfrm>
        </p:spPr>
        <p:txBody>
          <a:bodyPr/>
          <a:lstStyle/>
          <a:p>
            <a:r>
              <a:rPr lang="en-US" dirty="0" smtClean="0"/>
              <a:t> </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84441" y="213117"/>
            <a:ext cx="3643638" cy="290801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5077" y="3121130"/>
            <a:ext cx="7883926" cy="3695931"/>
          </a:xfrm>
          <a:prstGeom prst="rect">
            <a:avLst/>
          </a:prstGeom>
        </p:spPr>
      </p:pic>
    </p:spTree>
    <p:extLst>
      <p:ext uri="{BB962C8B-B14F-4D97-AF65-F5344CB8AC3E}">
        <p14:creationId xmlns:p14="http://schemas.microsoft.com/office/powerpoint/2010/main" val="545328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8639557" cy="680623"/>
          </a:xfrm>
        </p:spPr>
        <p:txBody>
          <a:bodyPr/>
          <a:lstStyle/>
          <a:p>
            <a:r>
              <a:rPr lang="en-US" sz="2000" dirty="0" smtClean="0"/>
              <a:t>The </a:t>
            </a:r>
            <a:r>
              <a:rPr lang="en-US" sz="2000" dirty="0"/>
              <a:t>relationship between standard deviation and standard variance</a:t>
            </a:r>
            <a:endParaRPr lang="en-IN" sz="2000" dirty="0"/>
          </a:p>
        </p:txBody>
      </p:sp>
      <p:sp>
        <p:nvSpPr>
          <p:cNvPr id="3" name="Content Placeholder 2"/>
          <p:cNvSpPr>
            <a:spLocks noGrp="1"/>
          </p:cNvSpPr>
          <p:nvPr>
            <p:ph idx="1"/>
          </p:nvPr>
        </p:nvSpPr>
        <p:spPr>
          <a:xfrm>
            <a:off x="1141949" y="1421853"/>
            <a:ext cx="8946541" cy="4195481"/>
          </a:xfrm>
        </p:spPr>
        <p:txBody>
          <a:bodyPr/>
          <a:lstStyle/>
          <a:p>
            <a:pPr>
              <a:buFont typeface="Wingdings" panose="05000000000000000000" pitchFamily="2" charset="2"/>
              <a:buChar char="q"/>
            </a:pPr>
            <a:r>
              <a:rPr lang="en-US" dirty="0"/>
              <a:t>The Standard Deviation is a measure of how spread out numbers are. The formula is easy: it is the square root of the Variance</a:t>
            </a:r>
            <a:r>
              <a:rPr lang="en-US" dirty="0" smtClean="0"/>
              <a:t>.</a:t>
            </a:r>
          </a:p>
          <a:p>
            <a:pPr>
              <a:buFont typeface="Wingdings" panose="05000000000000000000" pitchFamily="2" charset="2"/>
              <a:buChar char="q"/>
            </a:pPr>
            <a:r>
              <a:rPr lang="en-US" dirty="0" smtClean="0"/>
              <a:t>Unlike </a:t>
            </a:r>
            <a:r>
              <a:rPr lang="en-US" dirty="0"/>
              <a:t>range and interquartile range, variance is a measure of dispersion that takes into account the spread of all data points in a data set. It's the measure of dispersion the most often used, along with the standard deviation, which is simply </a:t>
            </a:r>
            <a:r>
              <a:rPr lang="en-US" b="1" dirty="0"/>
              <a:t>the square root of the variance</a:t>
            </a:r>
            <a:r>
              <a:rPr lang="en-US" dirty="0" smtClean="0"/>
              <a:t>.</a:t>
            </a:r>
          </a:p>
          <a:p>
            <a:pPr>
              <a:buFont typeface="Wingdings" panose="05000000000000000000" pitchFamily="2" charset="2"/>
              <a:buChar char="q"/>
            </a:pPr>
            <a:r>
              <a:rPr lang="en-US" b="1" dirty="0"/>
              <a:t>Variance is the square of standard deviation</a:t>
            </a:r>
            <a:r>
              <a:rPr lang="en-US" dirty="0" smtClean="0"/>
              <a:t>.</a:t>
            </a:r>
          </a:p>
          <a:p>
            <a:pPr>
              <a:buFont typeface="Wingdings" panose="05000000000000000000" pitchFamily="2" charset="2"/>
              <a:buChar char="q"/>
            </a:pPr>
            <a:r>
              <a:rPr lang="en-US" b="1" dirty="0"/>
              <a:t>Variance is the average squared deviations from the mean, while standard deviation is the square root of this number</a:t>
            </a:r>
            <a:r>
              <a:rPr lang="en-US" dirty="0"/>
              <a:t>.</a:t>
            </a:r>
            <a:endParaRPr lang="en-US" dirty="0"/>
          </a:p>
        </p:txBody>
      </p:sp>
    </p:spTree>
    <p:extLst>
      <p:ext uri="{BB962C8B-B14F-4D97-AF65-F5344CB8AC3E}">
        <p14:creationId xmlns:p14="http://schemas.microsoft.com/office/powerpoint/2010/main" val="1086038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452718"/>
            <a:ext cx="6630452" cy="603350"/>
          </a:xfrm>
        </p:spPr>
        <p:txBody>
          <a:bodyPr/>
          <a:lstStyle/>
          <a:p>
            <a:r>
              <a:rPr lang="en-IN" sz="2000" b="1" dirty="0" smtClean="0"/>
              <a:t>One </a:t>
            </a:r>
            <a:r>
              <a:rPr lang="en-IN" sz="2000" b="1" dirty="0"/>
              <a:t>way </a:t>
            </a:r>
            <a:r>
              <a:rPr lang="en-IN" sz="2000" b="1" dirty="0" smtClean="0"/>
              <a:t>Anova </a:t>
            </a:r>
            <a:r>
              <a:rPr lang="en-IN" sz="2000" b="1" dirty="0"/>
              <a:t>test</a:t>
            </a:r>
          </a:p>
        </p:txBody>
      </p:sp>
      <p:sp>
        <p:nvSpPr>
          <p:cNvPr id="3" name="Content Placeholder 2"/>
          <p:cNvSpPr>
            <a:spLocks noGrp="1"/>
          </p:cNvSpPr>
          <p:nvPr>
            <p:ph idx="1"/>
          </p:nvPr>
        </p:nvSpPr>
        <p:spPr>
          <a:xfrm>
            <a:off x="1154827" y="1486247"/>
            <a:ext cx="8946541" cy="4195481"/>
          </a:xfrm>
        </p:spPr>
        <p:txBody>
          <a:bodyPr/>
          <a:lstStyle/>
          <a:p>
            <a:pPr marL="0" indent="0">
              <a:buNone/>
            </a:pPr>
            <a:r>
              <a:rPr lang="en-US" dirty="0"/>
              <a:t>One-way ANOVA is typically used when you have a single independent variable, or factor, and your goal is </a:t>
            </a:r>
            <a:r>
              <a:rPr lang="en-US" b="1" dirty="0"/>
              <a:t>to investigate if variations, or different levels of that factor have a measurable effect on a </a:t>
            </a:r>
            <a:r>
              <a:rPr lang="en-US" b="1" dirty="0" smtClean="0"/>
              <a:t>dependent </a:t>
            </a:r>
            <a:r>
              <a:rPr lang="en-US" b="1" dirty="0"/>
              <a:t>variable</a:t>
            </a:r>
            <a:r>
              <a:rPr lang="en-US" dirty="0" smtClean="0"/>
              <a:t>.</a:t>
            </a:r>
          </a:p>
          <a:p>
            <a:pPr marL="0" indent="0">
              <a:buNone/>
            </a:pPr>
            <a:r>
              <a:rPr lang="en-US" dirty="0"/>
              <a:t> </a:t>
            </a:r>
            <a:r>
              <a:rPr lang="en-US" dirty="0" smtClean="0"/>
              <a:t>The </a:t>
            </a:r>
            <a:r>
              <a:rPr lang="en-US" dirty="0"/>
              <a:t>one-way ANOVA formula: F-statistics or F-ratio: </a:t>
            </a:r>
            <a:r>
              <a:rPr lang="en-US" b="1" dirty="0"/>
              <a:t>F = MSB/MSW</a:t>
            </a:r>
            <a:r>
              <a:rPr lang="en-US" dirty="0" smtClean="0"/>
              <a:t>.</a:t>
            </a:r>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6079" y="3583987"/>
            <a:ext cx="5215943" cy="2933968"/>
          </a:xfrm>
          <a:prstGeom prst="rect">
            <a:avLst/>
          </a:prstGeom>
        </p:spPr>
      </p:pic>
    </p:spTree>
    <p:extLst>
      <p:ext uri="{BB962C8B-B14F-4D97-AF65-F5344CB8AC3E}">
        <p14:creationId xmlns:p14="http://schemas.microsoft.com/office/powerpoint/2010/main" val="3011354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000" b="1" dirty="0" smtClean="0"/>
              <a:t> </a:t>
            </a:r>
            <a:endParaRPr lang="en-IN" sz="20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75545" y="1752833"/>
            <a:ext cx="6568766" cy="3694931"/>
          </a:xfrm>
        </p:spPr>
      </p:pic>
    </p:spTree>
    <p:extLst>
      <p:ext uri="{BB962C8B-B14F-4D97-AF65-F5344CB8AC3E}">
        <p14:creationId xmlns:p14="http://schemas.microsoft.com/office/powerpoint/2010/main" val="4270907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452718"/>
            <a:ext cx="6720604" cy="487440"/>
          </a:xfrm>
        </p:spPr>
        <p:txBody>
          <a:bodyPr/>
          <a:lstStyle/>
          <a:p>
            <a:r>
              <a:rPr lang="en-IN" sz="2000" b="1" dirty="0"/>
              <a:t>M</a:t>
            </a:r>
            <a:r>
              <a:rPr lang="en-IN" sz="2000" b="1" dirty="0" smtClean="0"/>
              <a:t>ean</a:t>
            </a:r>
            <a:endParaRPr lang="en-IN" sz="2000" b="1" dirty="0"/>
          </a:p>
        </p:txBody>
      </p:sp>
      <p:sp>
        <p:nvSpPr>
          <p:cNvPr id="3" name="Content Placeholder 2"/>
          <p:cNvSpPr>
            <a:spLocks noGrp="1"/>
          </p:cNvSpPr>
          <p:nvPr>
            <p:ph idx="1"/>
          </p:nvPr>
        </p:nvSpPr>
        <p:spPr>
          <a:xfrm>
            <a:off x="1515437" y="1949888"/>
            <a:ext cx="8749026" cy="3729696"/>
          </a:xfrm>
        </p:spPr>
        <p:txBody>
          <a:bodyPr/>
          <a:lstStyle/>
          <a:p>
            <a:pPr>
              <a:buFont typeface="Wingdings" panose="05000000000000000000" pitchFamily="2" charset="2"/>
              <a:buChar char="q"/>
            </a:pPr>
            <a:r>
              <a:rPr lang="en-US" dirty="0"/>
              <a:t>In statistics, the mean (also known as the average) is a measure of central tendency that represents the sum of a set of numerical values divided by the number of values in the set. For example, if we have the following set of numbers: 2, 4, 6, 8, and 10, the mean can be calculated as follows</a:t>
            </a:r>
            <a:r>
              <a:rPr lang="en-US" dirty="0" smtClean="0"/>
              <a:t>:</a:t>
            </a:r>
            <a:endParaRPr lang="en-US" dirty="0"/>
          </a:p>
          <a:p>
            <a:pPr>
              <a:buFont typeface="Wingdings" panose="05000000000000000000" pitchFamily="2" charset="2"/>
              <a:buChar char="q"/>
            </a:pPr>
            <a:r>
              <a:rPr lang="en-US" dirty="0"/>
              <a:t>Mean = (2 + 4 + 6 + 8 + 10) / 5 = 30 / 5 = 6</a:t>
            </a:r>
          </a:p>
          <a:p>
            <a:pPr>
              <a:buFont typeface="Wingdings" panose="05000000000000000000" pitchFamily="2" charset="2"/>
              <a:buChar char="q"/>
            </a:pPr>
            <a:r>
              <a:rPr lang="en-US" dirty="0"/>
              <a:t>Therefore, the mean of the set of numbers is 6. This value is often used to represent the typical value of a dataset and is a useful tool for analyzing and comparing different sets of data</a:t>
            </a:r>
            <a:r>
              <a:rPr lang="en-US" dirty="0" smtClean="0"/>
              <a:t>.</a:t>
            </a:r>
            <a:endParaRPr lang="en-US" dirty="0"/>
          </a:p>
        </p:txBody>
      </p:sp>
    </p:spTree>
    <p:extLst>
      <p:ext uri="{BB962C8B-B14F-4D97-AF65-F5344CB8AC3E}">
        <p14:creationId xmlns:p14="http://schemas.microsoft.com/office/powerpoint/2010/main" val="2708251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US" sz="2000" b="1" dirty="0" smtClean="0"/>
              <a:t>The </a:t>
            </a:r>
            <a:r>
              <a:rPr lang="en-US" sz="2000" b="1" dirty="0"/>
              <a:t>meaning of standard deviation</a:t>
            </a:r>
            <a:endParaRPr lang="en-IN" sz="2000" b="1" dirty="0"/>
          </a:p>
        </p:txBody>
      </p:sp>
      <p:sp>
        <p:nvSpPr>
          <p:cNvPr id="3" name="Content Placeholder 2"/>
          <p:cNvSpPr>
            <a:spLocks noGrp="1"/>
          </p:cNvSpPr>
          <p:nvPr>
            <p:ph idx="1"/>
          </p:nvPr>
        </p:nvSpPr>
        <p:spPr>
          <a:xfrm>
            <a:off x="1104293" y="1486247"/>
            <a:ext cx="8946541" cy="4195481"/>
          </a:xfrm>
        </p:spPr>
        <p:txBody>
          <a:bodyPr>
            <a:normAutofit fontScale="92500" lnSpcReduction="10000"/>
          </a:bodyPr>
          <a:lstStyle/>
          <a:p>
            <a:pPr>
              <a:buFont typeface="Wingdings" panose="05000000000000000000" pitchFamily="2" charset="2"/>
              <a:buChar char="q"/>
            </a:pPr>
            <a:r>
              <a:rPr lang="en-US" dirty="0">
                <a:latin typeface="+mn-lt"/>
              </a:rPr>
              <a:t>The standard </a:t>
            </a:r>
            <a:r>
              <a:rPr lang="en-IN" dirty="0">
                <a:latin typeface="+mn-lt"/>
              </a:rPr>
              <a:t>(or </a:t>
            </a:r>
            <a:r>
              <a:rPr lang="el-GR" dirty="0">
                <a:latin typeface="+mn-lt"/>
              </a:rPr>
              <a:t>σ</a:t>
            </a:r>
            <a:r>
              <a:rPr lang="el-GR" dirty="0" smtClean="0">
                <a:latin typeface="+mn-lt"/>
              </a:rPr>
              <a:t>)</a:t>
            </a:r>
            <a:r>
              <a:rPr lang="en-IN" dirty="0" smtClean="0">
                <a:latin typeface="+mn-lt"/>
              </a:rPr>
              <a:t> </a:t>
            </a:r>
            <a:r>
              <a:rPr lang="en-US" dirty="0" smtClean="0">
                <a:latin typeface="+mn-lt"/>
              </a:rPr>
              <a:t>deviation</a:t>
            </a:r>
            <a:r>
              <a:rPr lang="en-US" dirty="0">
                <a:latin typeface="+mn-lt"/>
              </a:rPr>
              <a:t> </a:t>
            </a:r>
            <a:r>
              <a:rPr lang="en-US" b="1" dirty="0">
                <a:latin typeface="+mn-lt"/>
              </a:rPr>
              <a:t>measures the spread of the data about the mean value</a:t>
            </a:r>
            <a:r>
              <a:rPr lang="en-US" dirty="0">
                <a:latin typeface="+mn-lt"/>
              </a:rPr>
              <a:t>. It is useful in comparing sets of data which may have the same mean but a different range. For example, the mean of the following two is the same: 15, 15, 15, 14, 16 and 2, 7, 14, 22, 30</a:t>
            </a:r>
            <a:r>
              <a:rPr lang="en-US" dirty="0" smtClean="0">
                <a:latin typeface="+mn-lt"/>
              </a:rPr>
              <a:t>.</a:t>
            </a:r>
          </a:p>
          <a:p>
            <a:pPr>
              <a:buFont typeface="Wingdings" panose="05000000000000000000" pitchFamily="2" charset="2"/>
              <a:buChar char="q"/>
            </a:pPr>
            <a:r>
              <a:rPr lang="en-US" dirty="0" smtClean="0">
                <a:latin typeface="+mn-lt"/>
              </a:rPr>
              <a:t>A </a:t>
            </a:r>
            <a:r>
              <a:rPr lang="en-US" dirty="0">
                <a:latin typeface="+mn-lt"/>
              </a:rPr>
              <a:t>standard deviation (or σ) is </a:t>
            </a:r>
            <a:r>
              <a:rPr lang="en-US" b="1" dirty="0">
                <a:latin typeface="+mn-lt"/>
              </a:rPr>
              <a:t>a measure of how dispersed the data is in relation to the mean</a:t>
            </a:r>
            <a:r>
              <a:rPr lang="en-US" dirty="0">
                <a:latin typeface="+mn-lt"/>
              </a:rPr>
              <a:t>. Low standard deviation means data are clustered around the mean, and high standard deviation indicates data are more spread out</a:t>
            </a:r>
            <a:r>
              <a:rPr lang="en-US" dirty="0" smtClean="0">
                <a:latin typeface="+mn-lt"/>
              </a:rPr>
              <a:t>.</a:t>
            </a:r>
          </a:p>
          <a:p>
            <a:pPr>
              <a:buFont typeface="Wingdings" panose="05000000000000000000" pitchFamily="2" charset="2"/>
              <a:buChar char="q"/>
            </a:pPr>
            <a:r>
              <a:rPr lang="en-US" dirty="0">
                <a:latin typeface="+mn-lt"/>
              </a:rPr>
              <a:t>Calculate the mean of the squared differences: Mean of Squared Differences = (289 + 144 + 49 + 4 + 1 + 9 + 25 + 64 + 169 + 324) / 10 = </a:t>
            </a:r>
            <a:r>
              <a:rPr lang="en-US" dirty="0" smtClean="0">
                <a:latin typeface="+mn-lt"/>
              </a:rPr>
              <a:t>104.6</a:t>
            </a:r>
          </a:p>
          <a:p>
            <a:pPr>
              <a:buFont typeface="Wingdings" panose="05000000000000000000" pitchFamily="2" charset="2"/>
              <a:buChar char="q"/>
            </a:pPr>
            <a:r>
              <a:rPr lang="en-US" dirty="0">
                <a:latin typeface="+mn-lt"/>
              </a:rPr>
              <a:t>Take the square root of the mean of the squared differences: Standard Deviation = √(104.6) = 10.2</a:t>
            </a:r>
            <a:endParaRPr lang="en-IN" dirty="0">
              <a:latin typeface="+mn-lt"/>
            </a:endParaRPr>
          </a:p>
        </p:txBody>
      </p:sp>
    </p:spTree>
    <p:extLst>
      <p:ext uri="{BB962C8B-B14F-4D97-AF65-F5344CB8AC3E}">
        <p14:creationId xmlns:p14="http://schemas.microsoft.com/office/powerpoint/2010/main" val="2966349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452718"/>
            <a:ext cx="6888030" cy="384409"/>
          </a:xfrm>
        </p:spPr>
        <p:txBody>
          <a:bodyPr/>
          <a:lstStyle/>
          <a:p>
            <a:r>
              <a:rPr lang="en-IN" sz="2000" b="1" dirty="0" smtClean="0"/>
              <a:t>Correlation</a:t>
            </a:r>
            <a:endParaRPr lang="en-IN" sz="2000" b="1"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a:latin typeface="+mn-lt"/>
              </a:rPr>
              <a:t>Correlation is </a:t>
            </a:r>
            <a:r>
              <a:rPr lang="en-US" b="1" dirty="0">
                <a:latin typeface="+mn-lt"/>
              </a:rPr>
              <a:t>a statistical measure that indicates the extent to which two or more variables fluctuate in relation to each other</a:t>
            </a:r>
            <a:r>
              <a:rPr lang="en-US" dirty="0" smtClean="0">
                <a:latin typeface="+mn-lt"/>
              </a:rPr>
              <a:t>.</a:t>
            </a:r>
          </a:p>
          <a:p>
            <a:pPr>
              <a:buFont typeface="Wingdings" panose="05000000000000000000" pitchFamily="2" charset="2"/>
              <a:buChar char="q"/>
            </a:pPr>
            <a:r>
              <a:rPr lang="en-US" dirty="0">
                <a:latin typeface="+mn-lt"/>
              </a:rPr>
              <a:t>A correlation between variables, however, does not automatically mean that the change in one variable is the cause of the change in the values of the other </a:t>
            </a:r>
            <a:r>
              <a:rPr lang="en-US" dirty="0" smtClean="0">
                <a:latin typeface="+mn-lt"/>
              </a:rPr>
              <a:t>variable.</a:t>
            </a:r>
          </a:p>
          <a:p>
            <a:pPr marL="0" indent="0">
              <a:buNone/>
            </a:pPr>
            <a:endParaRPr lang="en-US" dirty="0">
              <a:latin typeface="+mn-l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7546" y="4041464"/>
            <a:ext cx="6636304" cy="2689518"/>
          </a:xfrm>
          <a:prstGeom prst="rect">
            <a:avLst/>
          </a:prstGeom>
        </p:spPr>
      </p:pic>
    </p:spTree>
    <p:extLst>
      <p:ext uri="{BB962C8B-B14F-4D97-AF65-F5344CB8AC3E}">
        <p14:creationId xmlns:p14="http://schemas.microsoft.com/office/powerpoint/2010/main" val="3615245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6784999" cy="139710"/>
          </a:xfrm>
        </p:spPr>
        <p:txBody>
          <a:bodyPr/>
          <a:lstStyle/>
          <a:p>
            <a:r>
              <a:rPr lang="en-US" dirty="0" smtClean="0"/>
              <a:t> </a:t>
            </a:r>
            <a:endParaRPr lang="en-IN" dirty="0"/>
          </a:p>
        </p:txBody>
      </p:sp>
      <p:sp>
        <p:nvSpPr>
          <p:cNvPr id="3" name="Content Placeholder 2"/>
          <p:cNvSpPr>
            <a:spLocks noGrp="1"/>
          </p:cNvSpPr>
          <p:nvPr>
            <p:ph idx="1"/>
          </p:nvPr>
        </p:nvSpPr>
        <p:spPr>
          <a:xfrm>
            <a:off x="1129069" y="1627915"/>
            <a:ext cx="8946541" cy="4195481"/>
          </a:xfrm>
        </p:spPr>
        <p:txBody>
          <a:bodyPr/>
          <a:lstStyle/>
          <a:p>
            <a:r>
              <a:rPr lang="en-US" b="1" dirty="0"/>
              <a:t>Note: 1= Correlation does not imply causation.</a:t>
            </a:r>
            <a:endParaRPr lang="en-US" dirty="0"/>
          </a:p>
          <a:p>
            <a:r>
              <a:rPr lang="en-US" dirty="0"/>
              <a:t>Positive Linear Correlation. There is a positive linear correlation when the variable on the x -axis increases as the variable on the y -axis increases. ...</a:t>
            </a:r>
          </a:p>
          <a:p>
            <a:r>
              <a:rPr lang="en-US" dirty="0"/>
              <a:t>Negative Linear Correlation. ...</a:t>
            </a:r>
          </a:p>
          <a:p>
            <a:r>
              <a:rPr lang="en-US" dirty="0"/>
              <a:t>Non-linear Correlation (known as curvilinear correlation) ...</a:t>
            </a:r>
          </a:p>
          <a:p>
            <a:r>
              <a:rPr lang="en-US" dirty="0"/>
              <a:t>No Correlation.</a:t>
            </a:r>
          </a:p>
          <a:p>
            <a:pPr marL="0" indent="0">
              <a:buNone/>
            </a:pPr>
            <a:endParaRPr lang="en-IN" dirty="0"/>
          </a:p>
        </p:txBody>
      </p:sp>
    </p:spTree>
    <p:extLst>
      <p:ext uri="{BB962C8B-B14F-4D97-AF65-F5344CB8AC3E}">
        <p14:creationId xmlns:p14="http://schemas.microsoft.com/office/powerpoint/2010/main" val="29432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7815309" cy="564713"/>
          </a:xfrm>
        </p:spPr>
        <p:txBody>
          <a:bodyPr/>
          <a:lstStyle/>
          <a:p>
            <a:r>
              <a:rPr lang="en-US" dirty="0"/>
              <a:t> </a:t>
            </a:r>
            <a:r>
              <a:rPr lang="en-US" sz="2000" b="1" dirty="0" smtClean="0"/>
              <a:t>Meaning of </a:t>
            </a:r>
            <a:r>
              <a:rPr lang="en-US" sz="2000" b="1" dirty="0"/>
              <a:t>covariance</a:t>
            </a:r>
            <a:endParaRPr lang="en-IN" sz="2000" b="1"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a:t>Covariance is </a:t>
            </a:r>
            <a:r>
              <a:rPr lang="en-US" b="1" dirty="0"/>
              <a:t>a measure of the relationship between two random variables and to what extent, they change together</a:t>
            </a:r>
            <a:r>
              <a:rPr lang="en-US" dirty="0"/>
              <a:t>. Or we can say, in other words, it defines the changes between the two variables, such that change in one variable is equal to change in another variable</a:t>
            </a:r>
            <a:r>
              <a:rPr lang="en-US" dirty="0" smtClean="0"/>
              <a:t>.</a:t>
            </a:r>
          </a:p>
          <a:p>
            <a:r>
              <a:rPr lang="en-US" b="1" dirty="0"/>
              <a:t>To calculate covariance, you can use the formula:</a:t>
            </a:r>
            <a:endParaRPr lang="en-US" dirty="0"/>
          </a:p>
          <a:p>
            <a:pPr marL="0" indent="0">
              <a:buNone/>
            </a:pPr>
            <a:r>
              <a:rPr lang="en-US" dirty="0" smtClean="0"/>
              <a:t>	</a:t>
            </a:r>
            <a:r>
              <a:rPr lang="en-US" dirty="0" err="1" smtClean="0"/>
              <a:t>Cov</a:t>
            </a:r>
            <a:r>
              <a:rPr lang="en-US" dirty="0" smtClean="0"/>
              <a:t>(X</a:t>
            </a:r>
            <a:r>
              <a:rPr lang="en-US" dirty="0"/>
              <a:t>, Y) = Σ(Xi-µ)(</a:t>
            </a:r>
            <a:r>
              <a:rPr lang="en-US" dirty="0" err="1"/>
              <a:t>Yj</a:t>
            </a:r>
            <a:r>
              <a:rPr lang="en-US" dirty="0"/>
              <a:t>-v) / </a:t>
            </a:r>
            <a:r>
              <a:rPr lang="en-US" dirty="0" smtClean="0"/>
              <a:t>n</a:t>
            </a:r>
            <a:endParaRPr lang="en-US" dirty="0"/>
          </a:p>
          <a:p>
            <a:pPr marL="0" indent="0">
              <a:buNone/>
            </a:pPr>
            <a:r>
              <a:rPr lang="en-US" dirty="0" smtClean="0"/>
              <a:t>	6,911.45 </a:t>
            </a:r>
            <a:r>
              <a:rPr lang="en-US" dirty="0"/>
              <a:t>+ 25.95 + 1,180.85 + 28.35 + 906.95 + 9,837.45 = 18,891.</a:t>
            </a:r>
          </a:p>
          <a:p>
            <a:pPr marL="0" indent="0">
              <a:buNone/>
            </a:pPr>
            <a:r>
              <a:rPr lang="en-US" dirty="0"/>
              <a:t>	</a:t>
            </a:r>
            <a:r>
              <a:rPr lang="en-US" dirty="0" err="1" smtClean="0"/>
              <a:t>Cov</a:t>
            </a:r>
            <a:r>
              <a:rPr lang="en-US" dirty="0" smtClean="0"/>
              <a:t>(X</a:t>
            </a:r>
            <a:r>
              <a:rPr lang="en-US" dirty="0"/>
              <a:t>, Y) = 18,891 / 6.</a:t>
            </a:r>
          </a:p>
          <a:p>
            <a:pPr marL="0" indent="0">
              <a:buNone/>
            </a:pPr>
            <a:endParaRPr lang="en-IN" dirty="0"/>
          </a:p>
        </p:txBody>
      </p:sp>
    </p:spTree>
    <p:extLst>
      <p:ext uri="{BB962C8B-B14F-4D97-AF65-F5344CB8AC3E}">
        <p14:creationId xmlns:p14="http://schemas.microsoft.com/office/powerpoint/2010/main" val="1345731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7931219" cy="745017"/>
          </a:xfrm>
        </p:spPr>
        <p:txBody>
          <a:bodyPr/>
          <a:lstStyle/>
          <a:p>
            <a:r>
              <a:rPr lang="en-IN" dirty="0"/>
              <a:t> </a:t>
            </a:r>
            <a:r>
              <a:rPr lang="en-IN" sz="2000" b="1" dirty="0" smtClean="0"/>
              <a:t>Inferential </a:t>
            </a:r>
            <a:r>
              <a:rPr lang="en-IN" sz="2000" b="1" dirty="0"/>
              <a:t>statistics</a:t>
            </a: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a:t>Inferential statistics are often used </a:t>
            </a:r>
            <a:r>
              <a:rPr lang="en-US" b="1" dirty="0"/>
              <a:t>to compare the differences between the treatment groups</a:t>
            </a:r>
            <a:r>
              <a:rPr lang="en-US" dirty="0"/>
              <a:t>. Inferential statistics use measurements from the sample of subjects in the experiment to compare the treatment groups and make generalizations about the larger population of subjects</a:t>
            </a:r>
            <a:r>
              <a:rPr lang="en-US" dirty="0" smtClean="0"/>
              <a:t>.</a:t>
            </a:r>
          </a:p>
          <a:p>
            <a:pPr marL="0" indent="0">
              <a:buNone/>
            </a:pPr>
            <a:endParaRPr lang="en-US" dirty="0" smtClean="0"/>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3407" y="3734873"/>
            <a:ext cx="3992451" cy="2994338"/>
          </a:xfrm>
          <a:prstGeom prst="rect">
            <a:avLst/>
          </a:prstGeom>
        </p:spPr>
      </p:pic>
    </p:spTree>
    <p:extLst>
      <p:ext uri="{BB962C8B-B14F-4D97-AF65-F5344CB8AC3E}">
        <p14:creationId xmlns:p14="http://schemas.microsoft.com/office/powerpoint/2010/main" val="2483351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452718"/>
            <a:ext cx="7841066" cy="487440"/>
          </a:xfrm>
        </p:spPr>
        <p:txBody>
          <a:bodyPr/>
          <a:lstStyle/>
          <a:p>
            <a:r>
              <a:rPr lang="en-US" sz="2000" b="1" dirty="0" smtClean="0"/>
              <a:t>Sample t - test</a:t>
            </a:r>
            <a:endParaRPr lang="en-IN" sz="2000" b="1"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a:t>The one-sample t-test is </a:t>
            </a:r>
            <a:r>
              <a:rPr lang="en-US" b="1" dirty="0"/>
              <a:t>a statistical hypothesis test used to determine whether an unknown population mean is different from a specific value</a:t>
            </a:r>
            <a:r>
              <a:rPr lang="en-US" dirty="0" smtClean="0"/>
              <a:t>.</a:t>
            </a:r>
          </a:p>
          <a:p>
            <a:pPr>
              <a:buFont typeface="Wingdings" panose="05000000000000000000" pitchFamily="2" charset="2"/>
              <a:buChar char="q"/>
            </a:pPr>
            <a:endParaRPr lang="en-US" dirty="0" smtClean="0"/>
          </a:p>
          <a:p>
            <a:pPr>
              <a:buFont typeface="Wingdings" panose="05000000000000000000" pitchFamily="2" charset="2"/>
              <a:buChar char="q"/>
            </a:pPr>
            <a:r>
              <a:rPr lang="en-US" dirty="0"/>
              <a:t>The one-sample t-test is used </a:t>
            </a:r>
            <a:r>
              <a:rPr lang="en-US" b="1" dirty="0"/>
              <a:t>when we want to know whether our sample comes from a particular population but we do not have full population information available to us</a:t>
            </a:r>
            <a:r>
              <a:rPr lang="en-US" dirty="0"/>
              <a:t>. For instance, we may want to know if a particular sample of college students is similar to or different from college </a:t>
            </a:r>
            <a:r>
              <a:rPr lang="en-US" dirty="0" smtClean="0"/>
              <a:t>students </a:t>
            </a:r>
            <a:r>
              <a:rPr lang="en-US" dirty="0"/>
              <a:t>in general</a:t>
            </a:r>
            <a:r>
              <a:rPr lang="en-US" dirty="0" smtClean="0"/>
              <a:t>.</a:t>
            </a:r>
          </a:p>
          <a:p>
            <a:pPr>
              <a:buFont typeface="Wingdings" panose="05000000000000000000" pitchFamily="2" charset="2"/>
              <a:buChar char="q"/>
            </a:pPr>
            <a:endParaRPr lang="en-US" dirty="0"/>
          </a:p>
          <a:p>
            <a:pPr>
              <a:buFont typeface="Wingdings" panose="05000000000000000000" pitchFamily="2" charset="2"/>
              <a:buChar char="q"/>
            </a:pPr>
            <a:r>
              <a:rPr lang="en-IN" b="1" dirty="0"/>
              <a:t>T = (X̄ – </a:t>
            </a:r>
            <a:r>
              <a:rPr lang="el-GR" b="1" dirty="0"/>
              <a:t>μ) / </a:t>
            </a:r>
            <a:r>
              <a:rPr lang="en-IN" b="1" dirty="0"/>
              <a:t>S/√n</a:t>
            </a:r>
            <a:endParaRPr lang="en-US" dirty="0"/>
          </a:p>
        </p:txBody>
      </p:sp>
    </p:spTree>
    <p:extLst>
      <p:ext uri="{BB962C8B-B14F-4D97-AF65-F5344CB8AC3E}">
        <p14:creationId xmlns:p14="http://schemas.microsoft.com/office/powerpoint/2010/main" val="646607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452</TotalTime>
  <Words>351</Words>
  <Application>Microsoft Office PowerPoint</Application>
  <PresentationFormat>Widescreen</PresentationFormat>
  <Paragraphs>44</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Century Gothic</vt:lpstr>
      <vt:lpstr>Times New Roman</vt:lpstr>
      <vt:lpstr>Wingdings</vt:lpstr>
      <vt:lpstr>Wingdings 3</vt:lpstr>
      <vt:lpstr>Ion</vt:lpstr>
      <vt:lpstr>The statistical significance of an insight is typically assessed by conducting a hypothesis test.  Choose a level of significance (alpha) for the test. This is the probability of making a Type I error, which is rejecting the null hypothesis when it is actually true. The most common level of significance is 0.05.  Choose an appropriate test statistic and calculate its value from the sample data.  Determine the p-value, which is the probability of obtaining a test statistic as extreme or more extreme than the observed value, assuming the null hypothesis is true. </vt:lpstr>
      <vt:lpstr> </vt:lpstr>
      <vt:lpstr>Mean</vt:lpstr>
      <vt:lpstr> The meaning of standard deviation</vt:lpstr>
      <vt:lpstr>Correlation</vt:lpstr>
      <vt:lpstr> </vt:lpstr>
      <vt:lpstr> Meaning of covariance</vt:lpstr>
      <vt:lpstr> Inferential statistics</vt:lpstr>
      <vt:lpstr>Sample t - test</vt:lpstr>
      <vt:lpstr> </vt:lpstr>
      <vt:lpstr>The relationship between standard deviation and standard variance</vt:lpstr>
      <vt:lpstr>One way Anova test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statistical significance of an insight is typically assessed by conducting a hypothesis test.  Population &amp; Sample: Population is any infinite collection of eleme individual, items, observations etc. A part or subset of population. But The Basic the sample is generalization. Parameters &amp; Statistic:  A parameter is a constant describing a populat Statistic is quantity describing the sample i.e. of observation.</dc:title>
  <dc:creator>User</dc:creator>
  <cp:lastModifiedBy>User</cp:lastModifiedBy>
  <cp:revision>15</cp:revision>
  <dcterms:created xsi:type="dcterms:W3CDTF">2023-02-15T09:37:25Z</dcterms:created>
  <dcterms:modified xsi:type="dcterms:W3CDTF">2023-02-15T17:09:42Z</dcterms:modified>
</cp:coreProperties>
</file>