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%20analytics\EXcel%20document\Linear%20Regression%20-%20Incom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income  Residual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>
              <a:noFill/>
            </a:ln>
          </c:spPr>
          <c:trendline>
            <c:trendlineType val="linear"/>
            <c:dispRSqr val="0"/>
            <c:dispEq val="0"/>
          </c:trendline>
          <c:xVal>
            <c:numRef>
              <c:f>'Linear Regression - Income'!$B$2:$B$201</c:f>
              <c:numCache>
                <c:formatCode>General</c:formatCode>
                <c:ptCount val="200"/>
                <c:pt idx="0">
                  <c:v>3.8626474179999999</c:v>
                </c:pt>
                <c:pt idx="1">
                  <c:v>4.9793813819999997</c:v>
                </c:pt>
                <c:pt idx="2">
                  <c:v>4.9239569359999997</c:v>
                </c:pt>
                <c:pt idx="3">
                  <c:v>3.2143724389999999</c:v>
                </c:pt>
                <c:pt idx="4">
                  <c:v>7.1964092510000004</c:v>
                </c:pt>
                <c:pt idx="5">
                  <c:v>3.7296434789999999</c:v>
                </c:pt>
                <c:pt idx="6">
                  <c:v>4.674517389</c:v>
                </c:pt>
                <c:pt idx="7">
                  <c:v>4.4981038209999999</c:v>
                </c:pt>
                <c:pt idx="8">
                  <c:v>3.1216305260000001</c:v>
                </c:pt>
                <c:pt idx="9">
                  <c:v>4.6399144349999997</c:v>
                </c:pt>
                <c:pt idx="10">
                  <c:v>4.6328395139999996</c:v>
                </c:pt>
                <c:pt idx="11">
                  <c:v>2.773178895</c:v>
                </c:pt>
                <c:pt idx="12">
                  <c:v>7.1194785950000004</c:v>
                </c:pt>
                <c:pt idx="13">
                  <c:v>7.4666531960000002</c:v>
                </c:pt>
                <c:pt idx="14">
                  <c:v>2.1177423310000001</c:v>
                </c:pt>
                <c:pt idx="15">
                  <c:v>2.55916582</c:v>
                </c:pt>
                <c:pt idx="16">
                  <c:v>2.3547932199999999</c:v>
                </c:pt>
                <c:pt idx="17">
                  <c:v>2.3881572480000002</c:v>
                </c:pt>
                <c:pt idx="18">
                  <c:v>4.7556802740000004</c:v>
                </c:pt>
                <c:pt idx="19">
                  <c:v>1.9942750469999999</c:v>
                </c:pt>
                <c:pt idx="20">
                  <c:v>7.3109160260000001</c:v>
                </c:pt>
                <c:pt idx="21">
                  <c:v>3.5283189560000001</c:v>
                </c:pt>
                <c:pt idx="22">
                  <c:v>2.428751675</c:v>
                </c:pt>
                <c:pt idx="23">
                  <c:v>3.5427478749999999</c:v>
                </c:pt>
                <c:pt idx="24">
                  <c:v>5.2272012390000002</c:v>
                </c:pt>
                <c:pt idx="25">
                  <c:v>6.6919931400000001</c:v>
                </c:pt>
                <c:pt idx="26">
                  <c:v>3.9004099390000002</c:v>
                </c:pt>
                <c:pt idx="27">
                  <c:v>2.2910554780000001</c:v>
                </c:pt>
                <c:pt idx="28">
                  <c:v>2.3805127060000002</c:v>
                </c:pt>
                <c:pt idx="29">
                  <c:v>2.5496087759999999</c:v>
                </c:pt>
                <c:pt idx="30">
                  <c:v>6.9332958270000002</c:v>
                </c:pt>
                <c:pt idx="31">
                  <c:v>1.8556451730000001</c:v>
                </c:pt>
                <c:pt idx="32">
                  <c:v>3.5890231379999999</c:v>
                </c:pt>
                <c:pt idx="33">
                  <c:v>6.8264779109999996</c:v>
                </c:pt>
                <c:pt idx="34">
                  <c:v>2.0706018830000001</c:v>
                </c:pt>
                <c:pt idx="35">
                  <c:v>5.224205274</c:v>
                </c:pt>
                <c:pt idx="36">
                  <c:v>2.2431136299999999</c:v>
                </c:pt>
                <c:pt idx="37">
                  <c:v>7.0761663669999999</c:v>
                </c:pt>
                <c:pt idx="38">
                  <c:v>4.1906724960000004</c:v>
                </c:pt>
                <c:pt idx="39">
                  <c:v>1.9564861200000001</c:v>
                </c:pt>
                <c:pt idx="40">
                  <c:v>5.0617581850000004</c:v>
                </c:pt>
                <c:pt idx="41">
                  <c:v>3.982189934</c:v>
                </c:pt>
                <c:pt idx="42">
                  <c:v>3.0650586199999998</c:v>
                </c:pt>
                <c:pt idx="43">
                  <c:v>3.6828774900000001</c:v>
                </c:pt>
                <c:pt idx="44">
                  <c:v>3.7894292909999998</c:v>
                </c:pt>
                <c:pt idx="45">
                  <c:v>5.3587156650000001</c:v>
                </c:pt>
                <c:pt idx="46">
                  <c:v>5.1961197769999998</c:v>
                </c:pt>
                <c:pt idx="47">
                  <c:v>5.2411895709999996</c:v>
                </c:pt>
                <c:pt idx="48">
                  <c:v>7.1016195929999997</c:v>
                </c:pt>
                <c:pt idx="49">
                  <c:v>3.4240210929999999</c:v>
                </c:pt>
                <c:pt idx="50">
                  <c:v>2.2533990209999999</c:v>
                </c:pt>
                <c:pt idx="51">
                  <c:v>5.3703369040000002</c:v>
                </c:pt>
                <c:pt idx="52">
                  <c:v>6.225606</c:v>
                </c:pt>
                <c:pt idx="53">
                  <c:v>5.4828622339999997</c:v>
                </c:pt>
                <c:pt idx="54">
                  <c:v>4.034172109</c:v>
                </c:pt>
                <c:pt idx="55">
                  <c:v>6.510218719</c:v>
                </c:pt>
                <c:pt idx="56">
                  <c:v>6.0292138619999998</c:v>
                </c:pt>
                <c:pt idx="57">
                  <c:v>6.9491128939999998</c:v>
                </c:pt>
                <c:pt idx="58">
                  <c:v>7.1950372890000001</c:v>
                </c:pt>
                <c:pt idx="59">
                  <c:v>2.7573384980000002</c:v>
                </c:pt>
                <c:pt idx="60">
                  <c:v>6.9560794819999998</c:v>
                </c:pt>
                <c:pt idx="61">
                  <c:v>4.670192578</c:v>
                </c:pt>
                <c:pt idx="62">
                  <c:v>6.3682926679999996</c:v>
                </c:pt>
                <c:pt idx="63">
                  <c:v>6.166681166</c:v>
                </c:pt>
                <c:pt idx="64">
                  <c:v>6.0741582919999999</c:v>
                </c:pt>
                <c:pt idx="65">
                  <c:v>5.4847189649999999</c:v>
                </c:pt>
                <c:pt idx="66">
                  <c:v>1.589574738</c:v>
                </c:pt>
                <c:pt idx="67">
                  <c:v>1.6804739280000001</c:v>
                </c:pt>
                <c:pt idx="68">
                  <c:v>5.4999479569999998</c:v>
                </c:pt>
                <c:pt idx="69">
                  <c:v>4.0438909030000003</c:v>
                </c:pt>
                <c:pt idx="70">
                  <c:v>5.005093241</c:v>
                </c:pt>
                <c:pt idx="71">
                  <c:v>4.8635817259999996</c:v>
                </c:pt>
                <c:pt idx="72">
                  <c:v>1.506275045</c:v>
                </c:pt>
                <c:pt idx="73">
                  <c:v>2.8646638449999999</c:v>
                </c:pt>
                <c:pt idx="74">
                  <c:v>5.8779062939999998</c:v>
                </c:pt>
                <c:pt idx="75">
                  <c:v>6.4839837889999998</c:v>
                </c:pt>
                <c:pt idx="76">
                  <c:v>4.9380365919999996</c:v>
                </c:pt>
                <c:pt idx="77">
                  <c:v>5.6254344209999996</c:v>
                </c:pt>
                <c:pt idx="78">
                  <c:v>7.2282652150000004</c:v>
                </c:pt>
                <c:pt idx="79">
                  <c:v>5.3374602940000004</c:v>
                </c:pt>
                <c:pt idx="80">
                  <c:v>2.8258265900000001</c:v>
                </c:pt>
                <c:pt idx="81">
                  <c:v>5.9313666730000003</c:v>
                </c:pt>
                <c:pt idx="82">
                  <c:v>3.520255202</c:v>
                </c:pt>
                <c:pt idx="83">
                  <c:v>3.239940593</c:v>
                </c:pt>
                <c:pt idx="84">
                  <c:v>3.4983863689999999</c:v>
                </c:pt>
                <c:pt idx="85">
                  <c:v>7.1861122579999996</c:v>
                </c:pt>
                <c:pt idx="86">
                  <c:v>4.7191660720000002</c:v>
                </c:pt>
                <c:pt idx="87">
                  <c:v>3.5948019580000001</c:v>
                </c:pt>
                <c:pt idx="88">
                  <c:v>3.2339424320000001</c:v>
                </c:pt>
                <c:pt idx="89">
                  <c:v>1.5141532230000001</c:v>
                </c:pt>
                <c:pt idx="90">
                  <c:v>4.0025370640000002</c:v>
                </c:pt>
                <c:pt idx="91">
                  <c:v>6.1981037600000004</c:v>
                </c:pt>
                <c:pt idx="92">
                  <c:v>2.2806508609999998</c:v>
                </c:pt>
                <c:pt idx="93">
                  <c:v>2.1898655119999999</c:v>
                </c:pt>
                <c:pt idx="94">
                  <c:v>3.4341511339999999</c:v>
                </c:pt>
                <c:pt idx="95">
                  <c:v>5.9322696769999999</c:v>
                </c:pt>
                <c:pt idx="96">
                  <c:v>5.3078394370000002</c:v>
                </c:pt>
                <c:pt idx="97">
                  <c:v>5.6643449090000004</c:v>
                </c:pt>
                <c:pt idx="98">
                  <c:v>7.4392476109999999</c:v>
                </c:pt>
                <c:pt idx="99">
                  <c:v>2.134702147</c:v>
                </c:pt>
                <c:pt idx="100">
                  <c:v>6.5012747219999998</c:v>
                </c:pt>
                <c:pt idx="101">
                  <c:v>3.6511831739999998</c:v>
                </c:pt>
                <c:pt idx="102">
                  <c:v>2.286495392</c:v>
                </c:pt>
                <c:pt idx="103">
                  <c:v>4.7488591370000002</c:v>
                </c:pt>
                <c:pt idx="104">
                  <c:v>5.4591607609999997</c:v>
                </c:pt>
                <c:pt idx="105">
                  <c:v>3.4330647650000001</c:v>
                </c:pt>
                <c:pt idx="106">
                  <c:v>7.1763996529999998</c:v>
                </c:pt>
                <c:pt idx="107">
                  <c:v>5.5063951170000003</c:v>
                </c:pt>
                <c:pt idx="108">
                  <c:v>3.097615732</c:v>
                </c:pt>
                <c:pt idx="109">
                  <c:v>4.647555992</c:v>
                </c:pt>
                <c:pt idx="110">
                  <c:v>1.828306344</c:v>
                </c:pt>
                <c:pt idx="111">
                  <c:v>3.5345662349999998</c:v>
                </c:pt>
                <c:pt idx="112">
                  <c:v>4.6061758399999997</c:v>
                </c:pt>
                <c:pt idx="113">
                  <c:v>5.3615031340000003</c:v>
                </c:pt>
                <c:pt idx="114">
                  <c:v>6.8793330370000003</c:v>
                </c:pt>
                <c:pt idx="115">
                  <c:v>4.3170323059999998</c:v>
                </c:pt>
                <c:pt idx="116">
                  <c:v>3.3831635800000002</c:v>
                </c:pt>
                <c:pt idx="117">
                  <c:v>4.9322072319999997</c:v>
                </c:pt>
                <c:pt idx="118">
                  <c:v>4.9355965189999997</c:v>
                </c:pt>
                <c:pt idx="119">
                  <c:v>2.601553311</c:v>
                </c:pt>
                <c:pt idx="120">
                  <c:v>5.7112635430000003</c:v>
                </c:pt>
                <c:pt idx="121">
                  <c:v>6.1175305519999998</c:v>
                </c:pt>
                <c:pt idx="122">
                  <c:v>3.7714151490000001</c:v>
                </c:pt>
                <c:pt idx="123">
                  <c:v>7.1172201099999999</c:v>
                </c:pt>
                <c:pt idx="124">
                  <c:v>2.1948818509999999</c:v>
                </c:pt>
                <c:pt idx="125">
                  <c:v>5.9520019160000004</c:v>
                </c:pt>
                <c:pt idx="126">
                  <c:v>3.9223027629999998</c:v>
                </c:pt>
                <c:pt idx="127">
                  <c:v>7.0815890579999996</c:v>
                </c:pt>
                <c:pt idx="128">
                  <c:v>6.9507449970000001</c:v>
                </c:pt>
                <c:pt idx="129">
                  <c:v>3.660876547</c:v>
                </c:pt>
                <c:pt idx="130">
                  <c:v>1.7890917799999999</c:v>
                </c:pt>
                <c:pt idx="131">
                  <c:v>3.5403410989999999</c:v>
                </c:pt>
                <c:pt idx="132">
                  <c:v>4.5333951910000003</c:v>
                </c:pt>
                <c:pt idx="133">
                  <c:v>4.8673394419999996</c:v>
                </c:pt>
                <c:pt idx="134">
                  <c:v>4.0560054440000002</c:v>
                </c:pt>
                <c:pt idx="135">
                  <c:v>5.634643477</c:v>
                </c:pt>
                <c:pt idx="136">
                  <c:v>5.4616358820000004</c:v>
                </c:pt>
                <c:pt idx="137">
                  <c:v>3.1861758259999999</c:v>
                </c:pt>
                <c:pt idx="138">
                  <c:v>4.4176655570000003</c:v>
                </c:pt>
                <c:pt idx="139">
                  <c:v>5.7602892240000001</c:v>
                </c:pt>
                <c:pt idx="140">
                  <c:v>3.7167002490000001</c:v>
                </c:pt>
                <c:pt idx="141">
                  <c:v>2.182561567</c:v>
                </c:pt>
                <c:pt idx="142">
                  <c:v>4.2919836900000004</c:v>
                </c:pt>
                <c:pt idx="143">
                  <c:v>3.4100302760000001</c:v>
                </c:pt>
                <c:pt idx="144">
                  <c:v>3.5810970360000001</c:v>
                </c:pt>
                <c:pt idx="145">
                  <c:v>3.5096630929999999</c:v>
                </c:pt>
                <c:pt idx="146">
                  <c:v>6.6602163640000001</c:v>
                </c:pt>
                <c:pt idx="147">
                  <c:v>6.2717864299999997</c:v>
                </c:pt>
                <c:pt idx="148">
                  <c:v>3.7350176259999999</c:v>
                </c:pt>
                <c:pt idx="149">
                  <c:v>4.3932083400000002</c:v>
                </c:pt>
                <c:pt idx="150">
                  <c:v>3.5122168970000001</c:v>
                </c:pt>
                <c:pt idx="151">
                  <c:v>6.2397396330000001</c:v>
                </c:pt>
                <c:pt idx="152">
                  <c:v>3.681485586</c:v>
                </c:pt>
                <c:pt idx="153">
                  <c:v>7.2413129989999998</c:v>
                </c:pt>
                <c:pt idx="154">
                  <c:v>6.345369732</c:v>
                </c:pt>
                <c:pt idx="155">
                  <c:v>5.9397415240000004</c:v>
                </c:pt>
                <c:pt idx="156">
                  <c:v>2.45932138</c:v>
                </c:pt>
                <c:pt idx="157">
                  <c:v>2.539088891</c:v>
                </c:pt>
                <c:pt idx="158">
                  <c:v>6.7086037259999998</c:v>
                </c:pt>
                <c:pt idx="159">
                  <c:v>6.8313223250000004</c:v>
                </c:pt>
                <c:pt idx="160">
                  <c:v>5.0826579250000004</c:v>
                </c:pt>
                <c:pt idx="161">
                  <c:v>6.0306073720000004</c:v>
                </c:pt>
                <c:pt idx="162">
                  <c:v>6.5745950320000004</c:v>
                </c:pt>
                <c:pt idx="163">
                  <c:v>3.574296929</c:v>
                </c:pt>
                <c:pt idx="164">
                  <c:v>5.529908432</c:v>
                </c:pt>
                <c:pt idx="165">
                  <c:v>2.4093817460000002</c:v>
                </c:pt>
                <c:pt idx="166">
                  <c:v>4.2647895519999999</c:v>
                </c:pt>
                <c:pt idx="167">
                  <c:v>3.530344828</c:v>
                </c:pt>
                <c:pt idx="168">
                  <c:v>6.1431498160000002</c:v>
                </c:pt>
                <c:pt idx="169">
                  <c:v>5.1576973769999999</c:v>
                </c:pt>
                <c:pt idx="170">
                  <c:v>4.7108474569999998</c:v>
                </c:pt>
                <c:pt idx="171">
                  <c:v>6.8475152670000003</c:v>
                </c:pt>
                <c:pt idx="172">
                  <c:v>5.4646400929999999</c:v>
                </c:pt>
                <c:pt idx="173">
                  <c:v>4.1765323419999998</c:v>
                </c:pt>
                <c:pt idx="174">
                  <c:v>3.7480932149999999</c:v>
                </c:pt>
                <c:pt idx="175">
                  <c:v>2.274523114</c:v>
                </c:pt>
                <c:pt idx="176">
                  <c:v>1.576365722</c:v>
                </c:pt>
                <c:pt idx="177">
                  <c:v>1.9241336979999999</c:v>
                </c:pt>
                <c:pt idx="178">
                  <c:v>5.9042460429999997</c:v>
                </c:pt>
                <c:pt idx="179">
                  <c:v>5.189031076</c:v>
                </c:pt>
                <c:pt idx="180">
                  <c:v>1.8798681800000001</c:v>
                </c:pt>
                <c:pt idx="181">
                  <c:v>2.5443476459999999</c:v>
                </c:pt>
                <c:pt idx="182">
                  <c:v>3.2213936140000001</c:v>
                </c:pt>
                <c:pt idx="183">
                  <c:v>7.2603741429999999</c:v>
                </c:pt>
                <c:pt idx="184">
                  <c:v>6.4816169620000004</c:v>
                </c:pt>
                <c:pt idx="185">
                  <c:v>5.6884877229999997</c:v>
                </c:pt>
                <c:pt idx="186">
                  <c:v>6.6336188209999998</c:v>
                </c:pt>
                <c:pt idx="187">
                  <c:v>5.9727413509999998</c:v>
                </c:pt>
                <c:pt idx="188">
                  <c:v>3.8977379170000002</c:v>
                </c:pt>
                <c:pt idx="189">
                  <c:v>6.4612433210000004</c:v>
                </c:pt>
                <c:pt idx="190">
                  <c:v>6.6280363019999999</c:v>
                </c:pt>
                <c:pt idx="191">
                  <c:v>3.118959195</c:v>
                </c:pt>
                <c:pt idx="192">
                  <c:v>4.6959636140000001</c:v>
                </c:pt>
                <c:pt idx="193">
                  <c:v>1.5736937150000001</c:v>
                </c:pt>
                <c:pt idx="194">
                  <c:v>3.6703769309999998</c:v>
                </c:pt>
                <c:pt idx="195">
                  <c:v>7.1944069600000002</c:v>
                </c:pt>
                <c:pt idx="196">
                  <c:v>1.780478658</c:v>
                </c:pt>
                <c:pt idx="197">
                  <c:v>2.1423595550000001</c:v>
                </c:pt>
                <c:pt idx="198">
                  <c:v>3.6564859900000002</c:v>
                </c:pt>
                <c:pt idx="199">
                  <c:v>2.0903541410000002</c:v>
                </c:pt>
              </c:numCache>
            </c:numRef>
          </c:xVal>
          <c:yVal>
            <c:numRef>
              <c:f>'Linear Regression - Income'!$J$30:$J$229</c:f>
              <c:numCache>
                <c:formatCode>General</c:formatCode>
                <c:ptCount val="200"/>
                <c:pt idx="0">
                  <c:v>-0.58184584207981338</c:v>
                </c:pt>
                <c:pt idx="1">
                  <c:v>-0.29801567939296358</c:v>
                </c:pt>
                <c:pt idx="2">
                  <c:v>0.90931818566890366</c:v>
                </c:pt>
                <c:pt idx="3">
                  <c:v>0.37960368036561132</c:v>
                </c:pt>
                <c:pt idx="4">
                  <c:v>0.20684661699859941</c:v>
                </c:pt>
                <c:pt idx="5">
                  <c:v>-0.33830944208740421</c:v>
                </c:pt>
                <c:pt idx="6">
                  <c:v>-0.31051532700506757</c:v>
                </c:pt>
                <c:pt idx="7">
                  <c:v>-1.4644360800540754</c:v>
                </c:pt>
                <c:pt idx="8">
                  <c:v>0.60029854282668715</c:v>
                </c:pt>
                <c:pt idx="9">
                  <c:v>0.26031294251347159</c:v>
                </c:pt>
                <c:pt idx="10">
                  <c:v>-0.29693140202424306</c:v>
                </c:pt>
                <c:pt idx="11">
                  <c:v>-7.2508726429890924E-2</c:v>
                </c:pt>
                <c:pt idx="12">
                  <c:v>0.6197964889086629</c:v>
                </c:pt>
                <c:pt idx="13">
                  <c:v>0.36888860720040295</c:v>
                </c:pt>
                <c:pt idx="14">
                  <c:v>-0.14557570021089461</c:v>
                </c:pt>
                <c:pt idx="15">
                  <c:v>0.97708167986791272</c:v>
                </c:pt>
                <c:pt idx="16">
                  <c:v>-0.53749002437215521</c:v>
                </c:pt>
                <c:pt idx="17">
                  <c:v>0.51937858734749121</c:v>
                </c:pt>
                <c:pt idx="18">
                  <c:v>-0.89809029940762919</c:v>
                </c:pt>
                <c:pt idx="19">
                  <c:v>1.0856918069939627</c:v>
                </c:pt>
                <c:pt idx="20">
                  <c:v>0.2722563908998108</c:v>
                </c:pt>
                <c:pt idx="21">
                  <c:v>-9.9776375353505031E-2</c:v>
                </c:pt>
                <c:pt idx="22">
                  <c:v>-0.62318325255766172</c:v>
                </c:pt>
                <c:pt idx="23">
                  <c:v>0.42120147870990321</c:v>
                </c:pt>
                <c:pt idx="24">
                  <c:v>0.40091871407714619</c:v>
                </c:pt>
                <c:pt idx="25">
                  <c:v>0.36916420852354381</c:v>
                </c:pt>
                <c:pt idx="26">
                  <c:v>0.64064807847074912</c:v>
                </c:pt>
                <c:pt idx="27">
                  <c:v>-0.76757707668558672</c:v>
                </c:pt>
                <c:pt idx="28">
                  <c:v>0.38126890864661744</c:v>
                </c:pt>
                <c:pt idx="29">
                  <c:v>0.14644026495468698</c:v>
                </c:pt>
                <c:pt idx="30">
                  <c:v>1.1063239528230699</c:v>
                </c:pt>
                <c:pt idx="31">
                  <c:v>0.19499561986706926</c:v>
                </c:pt>
                <c:pt idx="32">
                  <c:v>-0.44077031882701911</c:v>
                </c:pt>
                <c:pt idx="33">
                  <c:v>0.80135619231621202</c:v>
                </c:pt>
                <c:pt idx="34">
                  <c:v>0.63571401928962001</c:v>
                </c:pt>
                <c:pt idx="35">
                  <c:v>1.853212750158499</c:v>
                </c:pt>
                <c:pt idx="36">
                  <c:v>-0.71225293503995424</c:v>
                </c:pt>
                <c:pt idx="37">
                  <c:v>-0.2890483143125353</c:v>
                </c:pt>
                <c:pt idx="38">
                  <c:v>-0.90198959087967046</c:v>
                </c:pt>
                <c:pt idx="39">
                  <c:v>0.45680277766985844</c:v>
                </c:pt>
                <c:pt idx="40">
                  <c:v>-0.43504091832798908</c:v>
                </c:pt>
                <c:pt idx="41">
                  <c:v>-0.58564966531535712</c:v>
                </c:pt>
                <c:pt idx="42">
                  <c:v>1.1081370795489445</c:v>
                </c:pt>
                <c:pt idx="43">
                  <c:v>-0.18571417783135979</c:v>
                </c:pt>
                <c:pt idx="44">
                  <c:v>-0.36849788718930387</c:v>
                </c:pt>
                <c:pt idx="45">
                  <c:v>-0.26253826345032705</c:v>
                </c:pt>
                <c:pt idx="46">
                  <c:v>0.19403383720924383</c:v>
                </c:pt>
                <c:pt idx="47">
                  <c:v>-0.38409998953964131</c:v>
                </c:pt>
                <c:pt idx="48">
                  <c:v>2.9691522282427663E-2</c:v>
                </c:pt>
                <c:pt idx="49">
                  <c:v>0.4880768198473624</c:v>
                </c:pt>
                <c:pt idx="50">
                  <c:v>-0.13440541620430491</c:v>
                </c:pt>
                <c:pt idx="51">
                  <c:v>-0.79875616680343553</c:v>
                </c:pt>
                <c:pt idx="52">
                  <c:v>0.37071292292776636</c:v>
                </c:pt>
                <c:pt idx="53">
                  <c:v>-0.25061885578825827</c:v>
                </c:pt>
                <c:pt idx="54">
                  <c:v>0.5944426810862331</c:v>
                </c:pt>
                <c:pt idx="55">
                  <c:v>-0.8718333512313805</c:v>
                </c:pt>
                <c:pt idx="56">
                  <c:v>0.28544929526405571</c:v>
                </c:pt>
                <c:pt idx="57">
                  <c:v>-0.54571600684631516</c:v>
                </c:pt>
                <c:pt idx="58">
                  <c:v>-0.15682264027479853</c:v>
                </c:pt>
                <c:pt idx="59">
                  <c:v>0.41089782002118236</c:v>
                </c:pt>
                <c:pt idx="60">
                  <c:v>0.2883306995741135</c:v>
                </c:pt>
                <c:pt idx="61">
                  <c:v>1.0503642136869304</c:v>
                </c:pt>
                <c:pt idx="62">
                  <c:v>-1.2002154420554705</c:v>
                </c:pt>
                <c:pt idx="63">
                  <c:v>0.10021529835058107</c:v>
                </c:pt>
                <c:pt idx="64">
                  <c:v>-4.7146885646696113E-2</c:v>
                </c:pt>
                <c:pt idx="65">
                  <c:v>0.9366500688211179</c:v>
                </c:pt>
                <c:pt idx="66">
                  <c:v>-0.52665848771265911</c:v>
                </c:pt>
                <c:pt idx="67">
                  <c:v>0.34171724306918594</c:v>
                </c:pt>
                <c:pt idx="68">
                  <c:v>0.70578170016145325</c:v>
                </c:pt>
                <c:pt idx="69">
                  <c:v>-0.82364067679686359</c:v>
                </c:pt>
                <c:pt idx="70">
                  <c:v>0.30575856062199147</c:v>
                </c:pt>
                <c:pt idx="71">
                  <c:v>-7.6997242788906739E-2</c:v>
                </c:pt>
                <c:pt idx="72">
                  <c:v>0.1744100779614568</c:v>
                </c:pt>
                <c:pt idx="73">
                  <c:v>2.009635362658762</c:v>
                </c:pt>
                <c:pt idx="74">
                  <c:v>0.23043077134043344</c:v>
                </c:pt>
                <c:pt idx="75">
                  <c:v>0.21199707929270684</c:v>
                </c:pt>
                <c:pt idx="76">
                  <c:v>-0.65978766132829358</c:v>
                </c:pt>
                <c:pt idx="77">
                  <c:v>-0.41036955999071845</c:v>
                </c:pt>
                <c:pt idx="78">
                  <c:v>-0.37937195610065277</c:v>
                </c:pt>
                <c:pt idx="79">
                  <c:v>-0.29586359229184822</c:v>
                </c:pt>
                <c:pt idx="80">
                  <c:v>6.8009359254182389E-2</c:v>
                </c:pt>
                <c:pt idx="81">
                  <c:v>1.0945818879265996</c:v>
                </c:pt>
                <c:pt idx="82">
                  <c:v>0.9436048305674567</c:v>
                </c:pt>
                <c:pt idx="83">
                  <c:v>0.6662538598823935</c:v>
                </c:pt>
                <c:pt idx="84">
                  <c:v>-0.42293313911630559</c:v>
                </c:pt>
                <c:pt idx="85">
                  <c:v>-0.23025256606194677</c:v>
                </c:pt>
                <c:pt idx="86">
                  <c:v>2.4140878300709439</c:v>
                </c:pt>
                <c:pt idx="87">
                  <c:v>0.27216556935385583</c:v>
                </c:pt>
                <c:pt idx="88">
                  <c:v>-2.6584585983716824E-2</c:v>
                </c:pt>
                <c:pt idx="89">
                  <c:v>-0.28046997743851365</c:v>
                </c:pt>
                <c:pt idx="90">
                  <c:v>-1.22502139026642</c:v>
                </c:pt>
                <c:pt idx="91">
                  <c:v>1.8311193201203224E-2</c:v>
                </c:pt>
                <c:pt idx="92">
                  <c:v>-0.98598759210247644</c:v>
                </c:pt>
                <c:pt idx="93">
                  <c:v>-0.87402667602899631</c:v>
                </c:pt>
                <c:pt idx="94">
                  <c:v>0.77291243011830479</c:v>
                </c:pt>
                <c:pt idx="95">
                  <c:v>-0.47792555869133091</c:v>
                </c:pt>
                <c:pt idx="96">
                  <c:v>-1.0867015902302128</c:v>
                </c:pt>
                <c:pt idx="97">
                  <c:v>-0.47050771327008389</c:v>
                </c:pt>
                <c:pt idx="98">
                  <c:v>0.78843708820426617</c:v>
                </c:pt>
                <c:pt idx="99">
                  <c:v>-1.3353361803302304</c:v>
                </c:pt>
                <c:pt idx="100">
                  <c:v>-0.49484983493676715</c:v>
                </c:pt>
                <c:pt idx="101">
                  <c:v>-0.58234396824580026</c:v>
                </c:pt>
                <c:pt idx="102">
                  <c:v>0.17597713386440028</c:v>
                </c:pt>
                <c:pt idx="103">
                  <c:v>1.3438865568909972</c:v>
                </c:pt>
                <c:pt idx="104">
                  <c:v>0.74318890700867257</c:v>
                </c:pt>
                <c:pt idx="105">
                  <c:v>0.59723614871906472</c:v>
                </c:pt>
                <c:pt idx="106">
                  <c:v>-0.34463543473953884</c:v>
                </c:pt>
                <c:pt idx="107">
                  <c:v>0.13537037663448181</c:v>
                </c:pt>
                <c:pt idx="108">
                  <c:v>-0.65180083134137945</c:v>
                </c:pt>
                <c:pt idx="109">
                  <c:v>-1.9863194173969561</c:v>
                </c:pt>
                <c:pt idx="110">
                  <c:v>-0.10942546586607738</c:v>
                </c:pt>
                <c:pt idx="111">
                  <c:v>1.6492326905284127E-2</c:v>
                </c:pt>
                <c:pt idx="112">
                  <c:v>-1.4530710891918626</c:v>
                </c:pt>
                <c:pt idx="113">
                  <c:v>1.2145808961447466</c:v>
                </c:pt>
                <c:pt idx="114">
                  <c:v>5.8981106804248284E-2</c:v>
                </c:pt>
                <c:pt idx="115">
                  <c:v>0.42550129964638383</c:v>
                </c:pt>
                <c:pt idx="116">
                  <c:v>-1.1227091134072174</c:v>
                </c:pt>
                <c:pt idx="117">
                  <c:v>1.2368187337855838</c:v>
                </c:pt>
                <c:pt idx="118">
                  <c:v>0.4320181644084955</c:v>
                </c:pt>
                <c:pt idx="119">
                  <c:v>0.32906518514208005</c:v>
                </c:pt>
                <c:pt idx="120">
                  <c:v>-0.37768701897601842</c:v>
                </c:pt>
                <c:pt idx="121">
                  <c:v>0.10930703250804896</c:v>
                </c:pt>
                <c:pt idx="122">
                  <c:v>0.74969562756728303</c:v>
                </c:pt>
                <c:pt idx="123">
                  <c:v>0.2322169156256777</c:v>
                </c:pt>
                <c:pt idx="124">
                  <c:v>0.74416331298685612</c:v>
                </c:pt>
                <c:pt idx="125">
                  <c:v>-0.89417435777996168</c:v>
                </c:pt>
                <c:pt idx="126">
                  <c:v>-0.68722768696852743</c:v>
                </c:pt>
                <c:pt idx="127">
                  <c:v>-1.1820334563243255</c:v>
                </c:pt>
                <c:pt idx="128">
                  <c:v>-1.0367262389392433</c:v>
                </c:pt>
                <c:pt idx="129">
                  <c:v>1.078462022446685</c:v>
                </c:pt>
                <c:pt idx="130">
                  <c:v>-0.88720945459979128</c:v>
                </c:pt>
                <c:pt idx="131">
                  <c:v>-7.8351990344430078E-2</c:v>
                </c:pt>
                <c:pt idx="132">
                  <c:v>-0.4504347604967136</c:v>
                </c:pt>
                <c:pt idx="133">
                  <c:v>9.2283041239066943E-2</c:v>
                </c:pt>
                <c:pt idx="134">
                  <c:v>0.53050522962059077</c:v>
                </c:pt>
                <c:pt idx="135">
                  <c:v>0.58659483732903883</c:v>
                </c:pt>
                <c:pt idx="136">
                  <c:v>-7.4557378037702904E-2</c:v>
                </c:pt>
                <c:pt idx="137">
                  <c:v>-0.55062074638175118</c:v>
                </c:pt>
                <c:pt idx="138">
                  <c:v>0.15715815683047074</c:v>
                </c:pt>
                <c:pt idx="139">
                  <c:v>0.44326335637314784</c:v>
                </c:pt>
                <c:pt idx="140">
                  <c:v>-0.3955079557650345</c:v>
                </c:pt>
                <c:pt idx="141">
                  <c:v>-0.64693348463728295</c:v>
                </c:pt>
                <c:pt idx="142">
                  <c:v>-4.8041835188579185E-2</c:v>
                </c:pt>
                <c:pt idx="143">
                  <c:v>-0.46879418108160653</c:v>
                </c:pt>
                <c:pt idx="144">
                  <c:v>-0.84209627255736708</c:v>
                </c:pt>
                <c:pt idx="145">
                  <c:v>-1.015741387411609</c:v>
                </c:pt>
                <c:pt idx="146">
                  <c:v>0.96079783637948779</c:v>
                </c:pt>
                <c:pt idx="147">
                  <c:v>0.24217278304326229</c:v>
                </c:pt>
                <c:pt idx="148">
                  <c:v>4.0354205449212088E-2</c:v>
                </c:pt>
                <c:pt idx="149">
                  <c:v>-0.34873350893047173</c:v>
                </c:pt>
                <c:pt idx="150">
                  <c:v>0.39265944197250713</c:v>
                </c:pt>
                <c:pt idx="151">
                  <c:v>0.42371431821037042</c:v>
                </c:pt>
                <c:pt idx="152">
                  <c:v>0.27597041389706289</c:v>
                </c:pt>
                <c:pt idx="153">
                  <c:v>-0.74031678310912241</c:v>
                </c:pt>
                <c:pt idx="154">
                  <c:v>-0.75226647487674914</c:v>
                </c:pt>
                <c:pt idx="155">
                  <c:v>0.12107219523109336</c:v>
                </c:pt>
                <c:pt idx="156">
                  <c:v>0.19590840246042629</c:v>
                </c:pt>
                <c:pt idx="157">
                  <c:v>-0.15783542710859266</c:v>
                </c:pt>
                <c:pt idx="158">
                  <c:v>1.0392759786639276</c:v>
                </c:pt>
                <c:pt idx="159">
                  <c:v>1.5886974694554468E-2</c:v>
                </c:pt>
                <c:pt idx="160">
                  <c:v>-0.69540066411785029</c:v>
                </c:pt>
                <c:pt idx="161">
                  <c:v>0.30412558745816209</c:v>
                </c:pt>
                <c:pt idx="162">
                  <c:v>-0.74499511031618937</c:v>
                </c:pt>
                <c:pt idx="163">
                  <c:v>-1.0494253519419348</c:v>
                </c:pt>
                <c:pt idx="164">
                  <c:v>-0.32104786064393043</c:v>
                </c:pt>
                <c:pt idx="165">
                  <c:v>4.8059276145895335E-2</c:v>
                </c:pt>
                <c:pt idx="166">
                  <c:v>0.55400485617770157</c:v>
                </c:pt>
                <c:pt idx="167">
                  <c:v>0.51080254496042921</c:v>
                </c:pt>
                <c:pt idx="168">
                  <c:v>0.32528095544479996</c:v>
                </c:pt>
                <c:pt idx="169">
                  <c:v>0.73525232964767273</c:v>
                </c:pt>
                <c:pt idx="170">
                  <c:v>-1.1222973623896184</c:v>
                </c:pt>
                <c:pt idx="171">
                  <c:v>-0.64192102720167821</c:v>
                </c:pt>
                <c:pt idx="172">
                  <c:v>-1.3666996300460941</c:v>
                </c:pt>
                <c:pt idx="173">
                  <c:v>-0.11035515430910658</c:v>
                </c:pt>
                <c:pt idx="174">
                  <c:v>0.93851742894567725</c:v>
                </c:pt>
                <c:pt idx="175">
                  <c:v>0.60292820537208858</c:v>
                </c:pt>
                <c:pt idx="176">
                  <c:v>-0.19889265130396261</c:v>
                </c:pt>
                <c:pt idx="177">
                  <c:v>1.4563740272830472E-2</c:v>
                </c:pt>
                <c:pt idx="178">
                  <c:v>0.15367356494498452</c:v>
                </c:pt>
                <c:pt idx="179">
                  <c:v>0.87929971230511983</c:v>
                </c:pt>
                <c:pt idx="180">
                  <c:v>-0.97530430899438891</c:v>
                </c:pt>
                <c:pt idx="181">
                  <c:v>0.44078305751737878</c:v>
                </c:pt>
                <c:pt idx="182">
                  <c:v>1.0363416978658053</c:v>
                </c:pt>
                <c:pt idx="183">
                  <c:v>-5.5990539111058446E-2</c:v>
                </c:pt>
                <c:pt idx="184">
                  <c:v>-3.4889478376745942E-2</c:v>
                </c:pt>
                <c:pt idx="185">
                  <c:v>0.39691865772002188</c:v>
                </c:pt>
                <c:pt idx="186">
                  <c:v>0.41141201689292739</c:v>
                </c:pt>
                <c:pt idx="187">
                  <c:v>-1.1584190004440758</c:v>
                </c:pt>
                <c:pt idx="188">
                  <c:v>-0.12283043134646965</c:v>
                </c:pt>
                <c:pt idx="189">
                  <c:v>-0.63298900067298813</c:v>
                </c:pt>
                <c:pt idx="190">
                  <c:v>-0.56182000270300669</c:v>
                </c:pt>
                <c:pt idx="191">
                  <c:v>0.42896460223205102</c:v>
                </c:pt>
                <c:pt idx="192">
                  <c:v>-0.73530155593664892</c:v>
                </c:pt>
                <c:pt idx="193">
                  <c:v>-0.49640693133921521</c:v>
                </c:pt>
                <c:pt idx="194">
                  <c:v>0.7239574346123967</c:v>
                </c:pt>
                <c:pt idx="195">
                  <c:v>0.44814245118787976</c:v>
                </c:pt>
                <c:pt idx="196">
                  <c:v>0.66478055056896013</c:v>
                </c:pt>
                <c:pt idx="197">
                  <c:v>-0.63845256071076284</c:v>
                </c:pt>
                <c:pt idx="198">
                  <c:v>0.11546126152809189</c:v>
                </c:pt>
                <c:pt idx="199">
                  <c:v>0.28122592861326479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0175808"/>
        <c:axId val="1423187008"/>
      </c:scatterChart>
      <c:valAx>
        <c:axId val="13301758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income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23187008"/>
        <c:crosses val="autoZero"/>
        <c:crossBetween val="midCat"/>
      </c:valAx>
      <c:valAx>
        <c:axId val="142318700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Residuals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3301758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DCFA239-F096-4D6A-9D0D-A2D7C03D6E5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44C-E575-42C5-BBFF-289025A0C47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45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A239-F096-4D6A-9D0D-A2D7C03D6E5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44C-E575-42C5-BBFF-289025A0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A239-F096-4D6A-9D0D-A2D7C03D6E5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44C-E575-42C5-BBFF-289025A0C47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95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A239-F096-4D6A-9D0D-A2D7C03D6E5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44C-E575-42C5-BBFF-289025A0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A239-F096-4D6A-9D0D-A2D7C03D6E5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44C-E575-42C5-BBFF-289025A0C47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61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A239-F096-4D6A-9D0D-A2D7C03D6E5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44C-E575-42C5-BBFF-289025A0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A239-F096-4D6A-9D0D-A2D7C03D6E5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44C-E575-42C5-BBFF-289025A0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4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A239-F096-4D6A-9D0D-A2D7C03D6E5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44C-E575-42C5-BBFF-289025A0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7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A239-F096-4D6A-9D0D-A2D7C03D6E5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44C-E575-42C5-BBFF-289025A0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A239-F096-4D6A-9D0D-A2D7C03D6E5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44C-E575-42C5-BBFF-289025A0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5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A239-F096-4D6A-9D0D-A2D7C03D6E5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44C-E575-42C5-BBFF-289025A0C47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51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DCFA239-F096-4D6A-9D0D-A2D7C03D6E5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A0E544C-E575-42C5-BBFF-289025A0C47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20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521" y="360608"/>
            <a:ext cx="367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Descripting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4189" y="1155365"/>
            <a:ext cx="84931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Descriptive </a:t>
            </a:r>
            <a:r>
              <a:rPr lang="en-US" sz="2000" dirty="0"/>
              <a:t>statistics focus on describing the visible characteristics of a </a:t>
            </a:r>
            <a:r>
              <a:rPr lang="en-US" sz="2000" dirty="0" smtClean="0"/>
              <a:t>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</a:t>
            </a:r>
            <a:r>
              <a:rPr lang="en-US" sz="2000" dirty="0"/>
              <a:t> statistics is very important to present our raw data ineffective/meaningful way using numerical calculations or graphs or tables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fontAlgn="base"/>
            <a:r>
              <a:rPr lang="en-US" sz="2000" b="1" dirty="0"/>
              <a:t>Types of Descriptive Statistics:</a:t>
            </a:r>
            <a:endParaRPr lang="en-US" sz="2000" dirty="0"/>
          </a:p>
          <a:p>
            <a:pPr fontAlgn="base"/>
            <a:r>
              <a:rPr lang="en-US" sz="2000" dirty="0" smtClean="0"/>
              <a:t>        Measure </a:t>
            </a:r>
            <a:r>
              <a:rPr lang="en-US" sz="2000" dirty="0"/>
              <a:t>of Central Tendency</a:t>
            </a:r>
          </a:p>
          <a:p>
            <a:pPr fontAlgn="base"/>
            <a:r>
              <a:rPr lang="en-US" sz="2000" dirty="0" smtClean="0"/>
              <a:t>        Measure </a:t>
            </a:r>
            <a:r>
              <a:rPr lang="en-US" sz="2000" dirty="0"/>
              <a:t>of Variability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1521" y="3714556"/>
            <a:ext cx="355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Inferential</a:t>
            </a:r>
            <a:r>
              <a:rPr lang="en-US" sz="3200" b="1" dirty="0" smtClean="0">
                <a:latin typeface="+mj-lt"/>
              </a:rPr>
              <a:t> Statistics</a:t>
            </a:r>
            <a:endParaRPr lang="en-US" sz="32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8470" y="4439478"/>
            <a:ext cx="82030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nferential</a:t>
            </a:r>
            <a:r>
              <a:rPr lang="en-US" sz="2000" dirty="0" smtClean="0"/>
              <a:t> statistics focus on making predictions or generalizations about a larger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allows us to compare data, and make hypotheses and predictions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</a:t>
            </a:r>
            <a:r>
              <a:rPr lang="en-US" sz="2000" dirty="0" smtClean="0"/>
              <a:t>t </a:t>
            </a:r>
            <a:r>
              <a:rPr lang="en-US" sz="2000" dirty="0"/>
              <a:t>can be achieved by probability.</a:t>
            </a:r>
          </a:p>
        </p:txBody>
      </p:sp>
    </p:spTree>
    <p:extLst>
      <p:ext uri="{BB962C8B-B14F-4D97-AF65-F5344CB8AC3E}">
        <p14:creationId xmlns:p14="http://schemas.microsoft.com/office/powerpoint/2010/main" val="185763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9113" y="331304"/>
            <a:ext cx="2097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5774" y="1027511"/>
            <a:ext cx="87092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complete collection of the objects or measurements is called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statistics population is the entire set of items from which data is drawn in the statistical study.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 group of individuals or a set of items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population is usually denoted with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 </a:t>
            </a: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mean) =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i=1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(xi) / N(total population)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4282" y="3567447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5774" y="4262908"/>
            <a:ext cx="77064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sample represents a group of the interest of the population which we will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2000" dirty="0"/>
              <a:t> to represent the data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 </a:t>
            </a:r>
            <a:r>
              <a:rPr lang="en-US" sz="2000" dirty="0" smtClean="0"/>
              <a:t>Samples </a:t>
            </a:r>
            <a:r>
              <a:rPr lang="en-US" sz="2000" dirty="0"/>
              <a:t>are collected and stats are calculated from the sample so one can make interferences or extrapolations from the </a:t>
            </a:r>
            <a:r>
              <a:rPr lang="en-US" sz="2000" dirty="0" smtClean="0"/>
              <a:t>sample.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</a:t>
            </a:r>
            <a:r>
              <a:rPr lang="en-US" sz="2000" i="1" dirty="0"/>
              <a:t> x (</a:t>
            </a:r>
            <a:r>
              <a:rPr lang="en-US" sz="2000" b="1" i="1" dirty="0"/>
              <a:t>sample mean</a:t>
            </a:r>
            <a:r>
              <a:rPr lang="en-US" sz="2000" i="1" dirty="0"/>
              <a:t>) = </a:t>
            </a:r>
            <a:r>
              <a:rPr lang="en-US" sz="2000" dirty="0"/>
              <a:t>∑</a:t>
            </a:r>
            <a:r>
              <a:rPr lang="en-US" sz="2000" baseline="30000" dirty="0" err="1"/>
              <a:t>n</a:t>
            </a:r>
            <a:r>
              <a:rPr lang="en-US" sz="2000" baseline="-25000" dirty="0" err="1"/>
              <a:t>i</a:t>
            </a:r>
            <a:r>
              <a:rPr lang="en-US" sz="2000" baseline="-25000" dirty="0"/>
              <a:t>=1 </a:t>
            </a:r>
            <a:r>
              <a:rPr lang="en-US" sz="2000" dirty="0"/>
              <a:t>(xi)/n (total sample)</a:t>
            </a:r>
          </a:p>
        </p:txBody>
      </p:sp>
    </p:spTree>
    <p:extLst>
      <p:ext uri="{BB962C8B-B14F-4D97-AF65-F5344CB8AC3E}">
        <p14:creationId xmlns:p14="http://schemas.microsoft.com/office/powerpoint/2010/main" val="410380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124" y="115909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1977" y="1094704"/>
            <a:ext cx="8976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r>
              <a:rPr lang="en-US" sz="2000" dirty="0"/>
              <a:t> testing is a statistical method that is used in making a statistical decision using experimental data.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Hypothesis </a:t>
            </a:r>
            <a:r>
              <a:rPr lang="en-US" sz="2000" dirty="0"/>
              <a:t>testing is basically an assumption that we make about a population </a:t>
            </a:r>
            <a:r>
              <a:rPr lang="en-US" sz="2000" dirty="0" smtClean="0"/>
              <a:t>parameter.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71977" y="2812163"/>
            <a:ext cx="896574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 </a:t>
            </a:r>
            <a:r>
              <a:rPr lang="en-US" sz="2000" dirty="0"/>
              <a:t>In statistics, the null hypothesis is a general given statement or default position that </a:t>
            </a:r>
            <a:r>
              <a:rPr lang="en-US" sz="2000" dirty="0" smtClean="0"/>
              <a:t> there  is </a:t>
            </a:r>
            <a:r>
              <a:rPr lang="en-US" sz="2000" dirty="0"/>
              <a:t>no relationship between two measured cases or no relationship among groups.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2428" y="2627497"/>
            <a:ext cx="20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 hypothesis(H0)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2428" y="4255216"/>
            <a:ext cx="278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Alternative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hypothesis(H1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1977" y="4923642"/>
            <a:ext cx="8677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alternative hypothesis is the hypothesis used in hypothesis testing that is contrary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dirty="0"/>
              <a:t> the null hypothesis.</a:t>
            </a:r>
          </a:p>
        </p:txBody>
      </p:sp>
    </p:spTree>
    <p:extLst>
      <p:ext uri="{BB962C8B-B14F-4D97-AF65-F5344CB8AC3E}">
        <p14:creationId xmlns:p14="http://schemas.microsoft.com/office/powerpoint/2010/main" val="196004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065" y="296214"/>
            <a:ext cx="3797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Central Limit Theorem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9556" y="1352282"/>
            <a:ext cx="7765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dirty="0" smtClean="0"/>
              <a:t> </a:t>
            </a:r>
            <a:r>
              <a:rPr lang="en-US" sz="2000" dirty="0"/>
              <a:t>sampling distribution of the mean will always be normally distributed, as long as the sample size is large enough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mean of sample means will be the population mean, according to the </a:t>
            </a:r>
            <a:r>
              <a:rPr lang="en-US" sz="2000" b="1" dirty="0"/>
              <a:t>Central Limit Theorem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</a:t>
            </a:r>
            <a:r>
              <a:rPr lang="el-GR" sz="2000" b="1" dirty="0" smtClean="0"/>
              <a:t>μ</a:t>
            </a:r>
            <a:r>
              <a:rPr lang="en-US" sz="2000" b="1" dirty="0" smtClean="0"/>
              <a:t> x− =</a:t>
            </a:r>
            <a:r>
              <a:rPr lang="el-GR" sz="2000" b="1" dirty="0" smtClean="0"/>
              <a:t> μ</a:t>
            </a:r>
            <a:endParaRPr lang="en-US" sz="2000" b="1" dirty="0" smtClean="0"/>
          </a:p>
          <a:p>
            <a:r>
              <a:rPr lang="en-US" sz="2000" b="1" dirty="0" smtClean="0"/>
              <a:t>                    </a:t>
            </a:r>
            <a:r>
              <a:rPr lang="el-GR" sz="2000" b="1" dirty="0" smtClean="0"/>
              <a:t>σ</a:t>
            </a:r>
            <a:r>
              <a:rPr lang="en-US" sz="2000" b="1" dirty="0" smtClean="0"/>
              <a:t> x− =</a:t>
            </a:r>
            <a:r>
              <a:rPr lang="el-GR" sz="2000" b="1" dirty="0" smtClean="0"/>
              <a:t> σ</a:t>
            </a:r>
            <a:r>
              <a:rPr lang="en-US" sz="2000" b="1" dirty="0"/>
              <a:t>/</a:t>
            </a:r>
            <a:r>
              <a:rPr lang="en-US" sz="2000" b="1" dirty="0" smtClean="0"/>
              <a:t>√n</a:t>
            </a:r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dirty="0" smtClean="0"/>
              <a:t>             μ </a:t>
            </a:r>
            <a:r>
              <a:rPr lang="en-US" sz="2000" dirty="0"/>
              <a:t>= mean of the </a:t>
            </a:r>
            <a:r>
              <a:rPr lang="en-US" sz="2000" dirty="0" smtClean="0"/>
              <a:t>population</a:t>
            </a:r>
          </a:p>
          <a:p>
            <a:r>
              <a:rPr lang="en-US" sz="2000" dirty="0" smtClean="0"/>
              <a:t>             σ </a:t>
            </a:r>
            <a:r>
              <a:rPr lang="en-US" sz="2000" dirty="0"/>
              <a:t>= standard deviation of the population </a:t>
            </a:r>
          </a:p>
          <a:p>
            <a:r>
              <a:rPr lang="en-US" sz="2000" dirty="0" smtClean="0"/>
              <a:t>             n </a:t>
            </a:r>
            <a:r>
              <a:rPr lang="en-US" sz="2000" dirty="0"/>
              <a:t>= size of the given sample.</a:t>
            </a:r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617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5155" y="218941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3200" b="1" dirty="0" smtClean="0">
                <a:latin typeface="+mj-lt"/>
              </a:rPr>
              <a:t> – I  Error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7583" y="1339403"/>
            <a:ext cx="87947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000" dirty="0"/>
              <a:t> I error refers to non-acceptance of hypothesis which ought to be accepted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incorrect rejection of true null hypothesis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false </a:t>
            </a:r>
            <a:r>
              <a:rPr lang="en-US" sz="2000" dirty="0" smtClean="0"/>
              <a:t>hit.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Greek letter '</a:t>
            </a:r>
            <a:r>
              <a:rPr lang="el-GR" sz="2000" dirty="0" smtClean="0"/>
              <a:t>α‘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2787" y="3198529"/>
            <a:ext cx="243246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Type – II Error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7583" y="4211391"/>
            <a:ext cx="80355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Type II </a:t>
            </a:r>
            <a:r>
              <a:rPr lang="en-US" sz="2000" dirty="0"/>
              <a:t>error is the </a:t>
            </a:r>
            <a:r>
              <a:rPr lang="en-US" sz="2000" dirty="0" smtClean="0"/>
              <a:t>acceptance </a:t>
            </a:r>
            <a:r>
              <a:rPr lang="en-US" sz="2000" dirty="0"/>
              <a:t>of hypothesis which ought to be rejected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</a:t>
            </a:r>
            <a:r>
              <a:rPr lang="en-US" sz="2000" dirty="0"/>
              <a:t> acceptance of false null hypothesis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smtClean="0"/>
              <a:t>miss.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Greek letter '</a:t>
            </a:r>
            <a:r>
              <a:rPr lang="el-GR" sz="2000" dirty="0" smtClean="0"/>
              <a:t>β‘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156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5155" y="399245"/>
            <a:ext cx="3073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Linear Regression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7736" y="1455313"/>
            <a:ext cx="10238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Linear Regression is a machine learning algorithm based on supervised learning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performs a</a:t>
            </a:r>
            <a:r>
              <a:rPr lang="en-US" sz="2000" b="1" dirty="0"/>
              <a:t> </a:t>
            </a:r>
            <a:r>
              <a:rPr lang="en-US" sz="2000" dirty="0"/>
              <a:t>regression task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US" sz="2000" dirty="0"/>
              <a:t> models a target prediction value based on independent variables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It is mostly used for finding out the relationship between variables and forecasting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Linear regression is a powerful tool for understanding and predicting the behavior of a variable, but it has some limitations.</a:t>
            </a:r>
          </a:p>
        </p:txBody>
      </p:sp>
      <p:graphicFrame>
        <p:nvGraphicFramePr>
          <p:cNvPr id="38" name="Char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6294965"/>
              </p:ext>
            </p:extLst>
          </p:nvPr>
        </p:nvGraphicFramePr>
        <p:xfrm>
          <a:off x="3588817" y="3956161"/>
          <a:ext cx="3657600" cy="193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71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8034" y="373487"/>
            <a:ext cx="7257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</a:t>
            </a:r>
            <a:r>
              <a:rPr lang="en-US" sz="3200" b="1" dirty="0" smtClean="0">
                <a:latin typeface="+mj-lt"/>
              </a:rPr>
              <a:t> Required for Linear Regression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373" y="1519707"/>
            <a:ext cx="817808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/>
              <a:t>Linear </a:t>
            </a:r>
            <a:r>
              <a:rPr lang="en-US" sz="2000" b="1" dirty="0" smtClean="0"/>
              <a:t>relationship</a:t>
            </a:r>
            <a:endParaRPr lang="en-US" sz="2000" dirty="0" smtClean="0"/>
          </a:p>
          <a:p>
            <a:pPr fontAlgn="base"/>
            <a:r>
              <a:rPr lang="en-US" sz="2000" dirty="0" smtClean="0"/>
              <a:t>        There </a:t>
            </a:r>
            <a:r>
              <a:rPr lang="en-US" sz="2000" dirty="0"/>
              <a:t>exists a linear relationship between the independent variable, </a:t>
            </a:r>
            <a:endParaRPr lang="en-US" sz="2000" dirty="0" smtClean="0"/>
          </a:p>
          <a:p>
            <a:pPr fontAlgn="base"/>
            <a:r>
              <a:rPr lang="en-US" sz="2000" dirty="0"/>
              <a:t> </a:t>
            </a:r>
            <a:r>
              <a:rPr lang="en-US" sz="2000" dirty="0" smtClean="0"/>
              <a:t>        x</a:t>
            </a:r>
            <a:r>
              <a:rPr lang="en-US" sz="2000" dirty="0"/>
              <a:t>, </a:t>
            </a:r>
            <a:r>
              <a:rPr lang="en-US" sz="2000" dirty="0" smtClean="0"/>
              <a:t>and </a:t>
            </a:r>
            <a:r>
              <a:rPr lang="en-US" sz="2000" dirty="0"/>
              <a:t>the dependent variable, y.</a:t>
            </a:r>
          </a:p>
          <a:p>
            <a:pPr fontAlgn="base"/>
            <a:r>
              <a:rPr lang="en-US" sz="2000" b="1" dirty="0" smtClean="0"/>
              <a:t>Independence</a:t>
            </a:r>
            <a:r>
              <a:rPr lang="en-US" sz="2000" b="1" dirty="0"/>
              <a:t> </a:t>
            </a:r>
            <a:endParaRPr lang="en-US" sz="2000" b="1" dirty="0" smtClean="0"/>
          </a:p>
          <a:p>
            <a:pPr fontAlgn="base"/>
            <a:r>
              <a:rPr lang="en-US" sz="2000" dirty="0" smtClean="0"/>
              <a:t>        The </a:t>
            </a:r>
            <a:r>
              <a:rPr lang="en-US" sz="2000" dirty="0"/>
              <a:t>residuals are independent. In particular, there is no </a:t>
            </a:r>
            <a:endParaRPr lang="en-US" sz="2000" dirty="0" smtClean="0"/>
          </a:p>
          <a:p>
            <a:pPr fontAlgn="base"/>
            <a:r>
              <a:rPr lang="en-US" sz="2000" dirty="0"/>
              <a:t> </a:t>
            </a:r>
            <a:r>
              <a:rPr lang="en-US" sz="2000" dirty="0" smtClean="0"/>
              <a:t>        correlation between </a:t>
            </a:r>
            <a:r>
              <a:rPr lang="en-US" sz="2000" dirty="0"/>
              <a:t>consecutive residuals in time series data.</a:t>
            </a:r>
          </a:p>
          <a:p>
            <a:pPr fontAlgn="base"/>
            <a:r>
              <a:rPr lang="en-US" sz="2000" b="1" dirty="0" smtClean="0"/>
              <a:t>Homoscedasticity</a:t>
            </a:r>
          </a:p>
          <a:p>
            <a:pPr fontAlgn="base"/>
            <a:r>
              <a:rPr lang="en-US" sz="2000" b="1" dirty="0"/>
              <a:t> </a:t>
            </a:r>
            <a:r>
              <a:rPr lang="en-US" sz="2000" b="1" dirty="0" smtClean="0"/>
              <a:t>       </a:t>
            </a:r>
            <a:r>
              <a:rPr lang="en-US" sz="2000" dirty="0" smtClean="0"/>
              <a:t>The </a:t>
            </a:r>
            <a:r>
              <a:rPr lang="en-US" sz="2000" dirty="0"/>
              <a:t>residuals have constant variance at every level of x.</a:t>
            </a:r>
          </a:p>
          <a:p>
            <a:pPr fontAlgn="base"/>
            <a:r>
              <a:rPr lang="en-US" sz="2000" b="1" dirty="0" smtClean="0"/>
              <a:t>Normality</a:t>
            </a:r>
          </a:p>
          <a:p>
            <a:pPr fontAlgn="base"/>
            <a:r>
              <a:rPr lang="en-US" sz="2000" dirty="0" smtClean="0"/>
              <a:t>       The </a:t>
            </a:r>
            <a:r>
              <a:rPr lang="en-US" sz="2000" dirty="0"/>
              <a:t>residuals of the model are normally distributed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299</TotalTime>
  <Words>364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Times New Roman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vcw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gomathi</dc:creator>
  <cp:lastModifiedBy>User</cp:lastModifiedBy>
  <cp:revision>18</cp:revision>
  <dcterms:created xsi:type="dcterms:W3CDTF">2023-01-22T23:25:13Z</dcterms:created>
  <dcterms:modified xsi:type="dcterms:W3CDTF">2023-02-14T08:22:34Z</dcterms:modified>
</cp:coreProperties>
</file>