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925" r:id="rId5"/>
  </p:sldMasterIdLst>
  <p:notesMasterIdLst>
    <p:notesMasterId r:id="rId42"/>
  </p:notesMasterIdLst>
  <p:handoutMasterIdLst>
    <p:handoutMasterId r:id="rId43"/>
  </p:handoutMasterIdLst>
  <p:sldIdLst>
    <p:sldId id="264" r:id="rId6"/>
    <p:sldId id="351" r:id="rId7"/>
    <p:sldId id="473" r:id="rId8"/>
    <p:sldId id="529" r:id="rId9"/>
    <p:sldId id="295" r:id="rId10"/>
    <p:sldId id="544" r:id="rId11"/>
    <p:sldId id="542" r:id="rId12"/>
    <p:sldId id="377" r:id="rId13"/>
    <p:sldId id="557" r:id="rId14"/>
    <p:sldId id="543" r:id="rId15"/>
    <p:sldId id="352" r:id="rId16"/>
    <p:sldId id="453" r:id="rId17"/>
    <p:sldId id="356" r:id="rId18"/>
    <p:sldId id="308" r:id="rId19"/>
    <p:sldId id="546" r:id="rId20"/>
    <p:sldId id="357" r:id="rId21"/>
    <p:sldId id="360" r:id="rId22"/>
    <p:sldId id="526" r:id="rId23"/>
    <p:sldId id="535" r:id="rId24"/>
    <p:sldId id="520" r:id="rId25"/>
    <p:sldId id="563" r:id="rId26"/>
    <p:sldId id="564" r:id="rId27"/>
    <p:sldId id="565" r:id="rId28"/>
    <p:sldId id="562" r:id="rId29"/>
    <p:sldId id="555" r:id="rId30"/>
    <p:sldId id="548" r:id="rId31"/>
    <p:sldId id="549" r:id="rId32"/>
    <p:sldId id="559" r:id="rId33"/>
    <p:sldId id="512" r:id="rId34"/>
    <p:sldId id="513" r:id="rId35"/>
    <p:sldId id="514" r:id="rId36"/>
    <p:sldId id="515" r:id="rId37"/>
    <p:sldId id="553" r:id="rId38"/>
    <p:sldId id="558" r:id="rId39"/>
    <p:sldId id="560" r:id="rId40"/>
    <p:sldId id="545" r:id="rId41"/>
  </p:sldIdLst>
  <p:sldSz cx="9144000" cy="5143500" type="screen16x9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7E359B-8CC9-45F3-A7E2-39F53D2BE161}">
          <p14:sldIdLst>
            <p14:sldId id="264"/>
            <p14:sldId id="351"/>
            <p14:sldId id="473"/>
            <p14:sldId id="529"/>
            <p14:sldId id="295"/>
            <p14:sldId id="544"/>
            <p14:sldId id="542"/>
            <p14:sldId id="377"/>
            <p14:sldId id="557"/>
            <p14:sldId id="543"/>
            <p14:sldId id="352"/>
            <p14:sldId id="453"/>
            <p14:sldId id="356"/>
            <p14:sldId id="308"/>
            <p14:sldId id="546"/>
            <p14:sldId id="357"/>
            <p14:sldId id="360"/>
            <p14:sldId id="526"/>
            <p14:sldId id="535"/>
            <p14:sldId id="520"/>
            <p14:sldId id="563"/>
            <p14:sldId id="564"/>
            <p14:sldId id="565"/>
            <p14:sldId id="562"/>
            <p14:sldId id="555"/>
            <p14:sldId id="548"/>
            <p14:sldId id="549"/>
            <p14:sldId id="559"/>
            <p14:sldId id="512"/>
            <p14:sldId id="513"/>
            <p14:sldId id="514"/>
            <p14:sldId id="515"/>
            <p14:sldId id="553"/>
            <p14:sldId id="558"/>
            <p14:sldId id="560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981">
          <p15:clr>
            <a:srgbClr val="A4A3A4"/>
          </p15:clr>
        </p15:guide>
        <p15:guide id="3" orient="horz" pos="78">
          <p15:clr>
            <a:srgbClr val="A4A3A4"/>
          </p15:clr>
        </p15:guide>
        <p15:guide id="4" pos="68">
          <p15:clr>
            <a:srgbClr val="A4A3A4"/>
          </p15:clr>
        </p15:guide>
        <p15:guide id="5" pos="56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Kumar Jangam" initials="NKJ" lastIdx="135" clrIdx="0">
    <p:extLst/>
  </p:cmAuthor>
  <p:cmAuthor id="2" name="Phani Kumar Paramkusam" initials="PKP" lastIdx="101" clrIdx="1">
    <p:extLst/>
  </p:cmAuthor>
  <p:cmAuthor id="3" name="SESHASRINIVASJ" initials="S" lastIdx="19" clrIdx="2"/>
  <p:cmAuthor id="4" name="Elango S" initials="ES" lastIdx="28" clrIdx="3">
    <p:extLst/>
  </p:cmAuthor>
  <p:cmAuthor id="5" name="Ajay Puthanveettil Menon" initials="APM" lastIdx="92" clrIdx="4">
    <p:extLst/>
  </p:cmAuthor>
  <p:cmAuthor id="6" name="Rohit Mungi" initials="RM" lastIdx="45" clrIdx="5">
    <p:extLst/>
  </p:cmAuthor>
  <p:cmAuthor id="7" name="Ramesh Reddy Tanuboddi" initials="RRT" lastIdx="6" clrIdx="6">
    <p:extLst/>
  </p:cmAuthor>
  <p:cmAuthor id="8" name="Venkat Reddy Dolla" initials="VRD" lastIdx="16" clrIdx="7">
    <p:extLst/>
  </p:cmAuthor>
  <p:cmAuthor id="10" name="Madhusudhan Reddy Moramganti" initials="MRM" lastIdx="5" clrIdx="9">
    <p:extLst/>
  </p:cmAuthor>
  <p:cmAuthor id="11" name="Rajesh Chanda" initials="RC" lastIdx="198" clrIdx="10">
    <p:extLst/>
  </p:cmAuthor>
  <p:cmAuthor id="12" name="Naveen Jangam" initials="NJ" lastIdx="106" clrIdx="11"/>
  <p:cmAuthor id="13" name="CCD" initials="C" lastIdx="55" clrIdx="12">
    <p:extLst/>
  </p:cmAuthor>
  <p:cmAuthor id="14" name="Santosh Gopal Shetty" initials="SGS" lastIdx="10" clrIdx="13">
    <p:extLst/>
  </p:cmAuthor>
  <p:cmAuthor id="15" name="Ajay Puthanveettil Menon" initials="APM [2]" lastIdx="6" clrIdx="14">
    <p:extLst/>
  </p:cmAuthor>
  <p:cmAuthor id="16" name="Vigneshwar Kundarapu" initials="VK" lastIdx="29" clrIdx="15">
    <p:extLst/>
  </p:cmAuthor>
  <p:cmAuthor id="17" name="Sulabh Kukreja" initials="SK" lastIdx="54" clrIdx="16">
    <p:extLst>
      <p:ext uri="{19B8F6BF-5375-455C-9EA6-DF929625EA0E}">
        <p15:presenceInfo xmlns:p15="http://schemas.microsoft.com/office/powerpoint/2012/main" userId="S-1-5-21-266749940-1637964444-929701000-8357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14C"/>
    <a:srgbClr val="FDBB30"/>
    <a:srgbClr val="7C35B1"/>
    <a:srgbClr val="954ECA"/>
    <a:srgbClr val="F1592A"/>
    <a:srgbClr val="FF6600"/>
    <a:srgbClr val="002D78"/>
    <a:srgbClr val="556A2C"/>
    <a:srgbClr val="8DC53E"/>
    <a:srgbClr val="CCC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434" autoAdjust="0"/>
  </p:normalViewPr>
  <p:slideViewPr>
    <p:cSldViewPr snapToGrid="0" snapToObjects="1" showGuides="1">
      <p:cViewPr varScale="1">
        <p:scale>
          <a:sx n="98" d="100"/>
          <a:sy n="98" d="100"/>
        </p:scale>
        <p:origin x="606" y="42"/>
      </p:cViewPr>
      <p:guideLst>
        <p:guide orient="horz" pos="1620"/>
        <p:guide orient="horz" pos="2981"/>
        <p:guide orient="horz" pos="78"/>
        <p:guide pos="68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2EA96-CFB3-4860-A449-B9B06FF3325A}" type="doc">
      <dgm:prSet loTypeId="urn:microsoft.com/office/officeart/2005/8/layout/vList2" loCatId="list" qsTypeId="urn:microsoft.com/office/officeart/2005/8/quickstyle/3d1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D65AB8E1-803B-4A0B-88D6-6BBF80B2B24A}">
      <dgm:prSet phldrT="[Text]"/>
      <dgm:spPr/>
      <dgm:t>
        <a:bodyPr/>
        <a:lstStyle/>
        <a:p>
          <a:pPr rtl="0"/>
          <a:r>
            <a:rPr lang="en-US" b="0" i="0" u="none" dirty="0" smtClean="0"/>
            <a:t>Operational Metrics</a:t>
          </a:r>
          <a:endParaRPr lang="en-US" b="0" dirty="0"/>
        </a:p>
      </dgm:t>
    </dgm:pt>
    <dgm:pt modelId="{56E14BD0-5A89-4EEE-8563-453E9576506D}" type="parTrans" cxnId="{AB053473-4234-4838-9BE1-364A9CA217E9}">
      <dgm:prSet/>
      <dgm:spPr/>
      <dgm:t>
        <a:bodyPr/>
        <a:lstStyle/>
        <a:p>
          <a:endParaRPr lang="en-US"/>
        </a:p>
      </dgm:t>
    </dgm:pt>
    <dgm:pt modelId="{6D4EC153-A39C-4C25-BF18-A52F023C1684}" type="sibTrans" cxnId="{AB053473-4234-4838-9BE1-364A9CA217E9}">
      <dgm:prSet/>
      <dgm:spPr/>
      <dgm:t>
        <a:bodyPr/>
        <a:lstStyle/>
        <a:p>
          <a:endParaRPr lang="en-US"/>
        </a:p>
      </dgm:t>
    </dgm:pt>
    <dgm:pt modelId="{E44B6631-4202-4143-B886-6FD43A4B4C4D}">
      <dgm:prSet/>
      <dgm:spPr/>
      <dgm:t>
        <a:bodyPr/>
        <a:lstStyle/>
        <a:p>
          <a:r>
            <a:rPr lang="en-US" dirty="0" smtClean="0"/>
            <a:t>Performance Measures</a:t>
          </a:r>
          <a:endParaRPr lang="en-US" dirty="0"/>
        </a:p>
      </dgm:t>
    </dgm:pt>
    <dgm:pt modelId="{621825BF-A2D4-42E7-BD50-AD43817CF075}" type="parTrans" cxnId="{4F187EDF-3245-4488-AF7C-D9B96C4CE938}">
      <dgm:prSet/>
      <dgm:spPr/>
      <dgm:t>
        <a:bodyPr/>
        <a:lstStyle/>
        <a:p>
          <a:endParaRPr lang="en-US"/>
        </a:p>
      </dgm:t>
    </dgm:pt>
    <dgm:pt modelId="{F4680A36-C88E-421C-AE3A-68F5D9B4387A}" type="sibTrans" cxnId="{4F187EDF-3245-4488-AF7C-D9B96C4CE938}">
      <dgm:prSet/>
      <dgm:spPr/>
      <dgm:t>
        <a:bodyPr/>
        <a:lstStyle/>
        <a:p>
          <a:endParaRPr lang="en-US"/>
        </a:p>
      </dgm:t>
    </dgm:pt>
    <dgm:pt modelId="{EE17F20C-C06B-437F-8367-C2F50B41B51F}">
      <dgm:prSet/>
      <dgm:spPr/>
      <dgm:t>
        <a:bodyPr/>
        <a:lstStyle/>
        <a:p>
          <a:r>
            <a:rPr lang="en-US" dirty="0" smtClean="0"/>
            <a:t>Abends &amp; Replication</a:t>
          </a:r>
          <a:endParaRPr lang="en-US" dirty="0"/>
        </a:p>
      </dgm:t>
    </dgm:pt>
    <dgm:pt modelId="{647240D1-0C24-4EE0-9D97-AE126CD0AC61}" type="parTrans" cxnId="{06AB5C0C-02F0-4B22-A237-29B34C5596A3}">
      <dgm:prSet/>
      <dgm:spPr/>
      <dgm:t>
        <a:bodyPr/>
        <a:lstStyle/>
        <a:p>
          <a:endParaRPr lang="en-US"/>
        </a:p>
      </dgm:t>
    </dgm:pt>
    <dgm:pt modelId="{84212C0F-5C56-441C-AE56-DD3ACEDBE1E5}" type="sibTrans" cxnId="{06AB5C0C-02F0-4B22-A237-29B34C5596A3}">
      <dgm:prSet/>
      <dgm:spPr/>
      <dgm:t>
        <a:bodyPr/>
        <a:lstStyle/>
        <a:p>
          <a:endParaRPr lang="en-US"/>
        </a:p>
      </dgm:t>
    </dgm:pt>
    <dgm:pt modelId="{6B1B177F-4662-4E51-A67A-1D95F12A039A}">
      <dgm:prSet/>
      <dgm:spPr/>
      <dgm:t>
        <a:bodyPr/>
        <a:lstStyle/>
        <a:p>
          <a:r>
            <a:rPr lang="en-US" dirty="0" smtClean="0"/>
            <a:t>Change Controls</a:t>
          </a:r>
          <a:endParaRPr lang="en-US" dirty="0"/>
        </a:p>
      </dgm:t>
    </dgm:pt>
    <dgm:pt modelId="{686BC2E3-7FC8-4BEA-AADF-BAFDC67DFB62}" type="parTrans" cxnId="{499C93CD-B6D5-4A1E-A101-3067F23B1911}">
      <dgm:prSet/>
      <dgm:spPr/>
      <dgm:t>
        <a:bodyPr/>
        <a:lstStyle/>
        <a:p>
          <a:endParaRPr lang="en-US"/>
        </a:p>
      </dgm:t>
    </dgm:pt>
    <dgm:pt modelId="{81F6852A-E0AD-49BA-AC9C-4F77BE54BDA4}" type="sibTrans" cxnId="{499C93CD-B6D5-4A1E-A101-3067F23B1911}">
      <dgm:prSet/>
      <dgm:spPr/>
      <dgm:t>
        <a:bodyPr/>
        <a:lstStyle/>
        <a:p>
          <a:endParaRPr lang="en-US"/>
        </a:p>
      </dgm:t>
    </dgm:pt>
    <dgm:pt modelId="{D31BCFA7-CF91-4DE5-8FEC-713201183130}">
      <dgm:prSet/>
      <dgm:spPr/>
      <dgm:t>
        <a:bodyPr/>
        <a:lstStyle/>
        <a:p>
          <a:r>
            <a:rPr lang="en-US" dirty="0" smtClean="0"/>
            <a:t>Business Value Adds</a:t>
          </a:r>
          <a:endParaRPr lang="en-US" dirty="0"/>
        </a:p>
      </dgm:t>
    </dgm:pt>
    <dgm:pt modelId="{AE69275D-B9C1-43E8-B3CA-3CCDEA0C147C}" type="parTrans" cxnId="{78E33542-3053-47CD-9518-524EE923A45D}">
      <dgm:prSet/>
      <dgm:spPr/>
      <dgm:t>
        <a:bodyPr/>
        <a:lstStyle/>
        <a:p>
          <a:endParaRPr lang="en-US"/>
        </a:p>
      </dgm:t>
    </dgm:pt>
    <dgm:pt modelId="{5E6A81C2-7F7B-4DC1-8299-031921642DC5}" type="sibTrans" cxnId="{78E33542-3053-47CD-9518-524EE923A45D}">
      <dgm:prSet/>
      <dgm:spPr/>
      <dgm:t>
        <a:bodyPr/>
        <a:lstStyle/>
        <a:p>
          <a:endParaRPr lang="en-US"/>
        </a:p>
      </dgm:t>
    </dgm:pt>
    <dgm:pt modelId="{077A491E-3391-48AD-A81B-128F173C563E}">
      <dgm:prSet phldrT="[Text]"/>
      <dgm:spPr/>
      <dgm:t>
        <a:bodyPr/>
        <a:lstStyle/>
        <a:p>
          <a:pPr rtl="0"/>
          <a:r>
            <a:rPr lang="en-US" b="0" dirty="0" smtClean="0"/>
            <a:t>Executive Summary</a:t>
          </a:r>
          <a:endParaRPr lang="en-US" b="0" dirty="0"/>
        </a:p>
      </dgm:t>
    </dgm:pt>
    <dgm:pt modelId="{66AD9228-B661-4D20-A009-1C1B49D67461}" type="parTrans" cxnId="{9F651DA3-BDA4-4979-9140-9E56772A8C0F}">
      <dgm:prSet/>
      <dgm:spPr/>
      <dgm:t>
        <a:bodyPr/>
        <a:lstStyle/>
        <a:p>
          <a:endParaRPr lang="en-US"/>
        </a:p>
      </dgm:t>
    </dgm:pt>
    <dgm:pt modelId="{9D2AE754-C90B-438A-A6BD-95366BB1F8FB}" type="sibTrans" cxnId="{9F651DA3-BDA4-4979-9140-9E56772A8C0F}">
      <dgm:prSet/>
      <dgm:spPr/>
      <dgm:t>
        <a:bodyPr/>
        <a:lstStyle/>
        <a:p>
          <a:endParaRPr lang="en-US"/>
        </a:p>
      </dgm:t>
    </dgm:pt>
    <dgm:pt modelId="{F4D3E9EE-64C1-4AAF-A5F5-A2AD583E5ABD}">
      <dgm:prSet/>
      <dgm:spPr/>
      <dgm:t>
        <a:bodyPr/>
        <a:lstStyle/>
        <a:p>
          <a:r>
            <a:rPr lang="en-US" dirty="0" smtClean="0"/>
            <a:t>Ishikawa </a:t>
          </a:r>
          <a:r>
            <a:rPr lang="en-US" dirty="0" smtClean="0"/>
            <a:t>Analysis</a:t>
          </a:r>
          <a:endParaRPr lang="en-US" dirty="0"/>
        </a:p>
      </dgm:t>
    </dgm:pt>
    <dgm:pt modelId="{8AA506A6-9FC0-45FE-9870-41D3085AF756}" type="parTrans" cxnId="{E0BCB1B1-B43D-402E-8B7F-D269B1880F49}">
      <dgm:prSet/>
      <dgm:spPr/>
      <dgm:t>
        <a:bodyPr/>
        <a:lstStyle/>
        <a:p>
          <a:endParaRPr lang="en-US"/>
        </a:p>
      </dgm:t>
    </dgm:pt>
    <dgm:pt modelId="{5191819B-5B2E-42BE-AF1E-E8EFB265B72F}" type="sibTrans" cxnId="{E0BCB1B1-B43D-402E-8B7F-D269B1880F49}">
      <dgm:prSet/>
      <dgm:spPr/>
      <dgm:t>
        <a:bodyPr/>
        <a:lstStyle/>
        <a:p>
          <a:endParaRPr lang="en-US"/>
        </a:p>
      </dgm:t>
    </dgm:pt>
    <dgm:pt modelId="{A89DC0BA-BB0F-42B1-A0A6-C21E49245654}">
      <dgm:prSet phldrT="[Text]"/>
      <dgm:spPr/>
      <dgm:t>
        <a:bodyPr/>
        <a:lstStyle/>
        <a:p>
          <a:pPr rtl="0"/>
          <a:r>
            <a:rPr lang="en-US" dirty="0" smtClean="0"/>
            <a:t>Appendix</a:t>
          </a:r>
          <a:endParaRPr lang="en-US" b="0" dirty="0"/>
        </a:p>
      </dgm:t>
    </dgm:pt>
    <dgm:pt modelId="{E990F912-72A0-460E-918A-EBB5170018AF}" type="parTrans" cxnId="{4787A4EB-3965-465F-9538-222D9AB6BBE7}">
      <dgm:prSet/>
      <dgm:spPr/>
      <dgm:t>
        <a:bodyPr/>
        <a:lstStyle/>
        <a:p>
          <a:endParaRPr lang="en-US"/>
        </a:p>
      </dgm:t>
    </dgm:pt>
    <dgm:pt modelId="{6180FB25-E814-4573-BF18-7F45488BA9B0}" type="sibTrans" cxnId="{4787A4EB-3965-465F-9538-222D9AB6BBE7}">
      <dgm:prSet/>
      <dgm:spPr/>
      <dgm:t>
        <a:bodyPr/>
        <a:lstStyle/>
        <a:p>
          <a:endParaRPr lang="en-US"/>
        </a:p>
      </dgm:t>
    </dgm:pt>
    <dgm:pt modelId="{90C6766D-D604-4403-AF4F-909914C6CFFC}">
      <dgm:prSet/>
      <dgm:spPr/>
      <dgm:t>
        <a:bodyPr/>
        <a:lstStyle/>
        <a:p>
          <a:r>
            <a:rPr lang="en-US" dirty="0" smtClean="0"/>
            <a:t>Problem Ticket Status</a:t>
          </a:r>
          <a:endParaRPr lang="en-US" dirty="0"/>
        </a:p>
      </dgm:t>
    </dgm:pt>
    <dgm:pt modelId="{E2226F56-69A3-4B4D-B599-742898F61FF7}" type="parTrans" cxnId="{EABB8551-1F58-4D9B-B3FF-66D006EAFEEA}">
      <dgm:prSet/>
      <dgm:spPr/>
      <dgm:t>
        <a:bodyPr/>
        <a:lstStyle/>
        <a:p>
          <a:endParaRPr lang="en-US"/>
        </a:p>
      </dgm:t>
    </dgm:pt>
    <dgm:pt modelId="{20DF7E33-12B7-4094-8123-525EFA7FA098}" type="sibTrans" cxnId="{EABB8551-1F58-4D9B-B3FF-66D006EAFEEA}">
      <dgm:prSet/>
      <dgm:spPr/>
      <dgm:t>
        <a:bodyPr/>
        <a:lstStyle/>
        <a:p>
          <a:endParaRPr lang="en-US"/>
        </a:p>
      </dgm:t>
    </dgm:pt>
    <dgm:pt modelId="{E5AB8E6A-80C6-4C4F-895D-9ABE5B57F058}">
      <dgm:prSet phldrT="[Text]"/>
      <dgm:spPr/>
      <dgm:t>
        <a:bodyPr/>
        <a:lstStyle/>
        <a:p>
          <a:pPr rtl="0"/>
          <a:r>
            <a:rPr lang="en-US" b="0" dirty="0" smtClean="0"/>
            <a:t>Scorecard</a:t>
          </a:r>
          <a:endParaRPr lang="en-US" b="0" dirty="0"/>
        </a:p>
      </dgm:t>
    </dgm:pt>
    <dgm:pt modelId="{4E3C1761-3FD2-4BA9-97F3-6E7CA11A440D}" type="parTrans" cxnId="{BAD7BD34-215D-473F-93EA-728AC8685B30}">
      <dgm:prSet/>
      <dgm:spPr/>
      <dgm:t>
        <a:bodyPr/>
        <a:lstStyle/>
        <a:p>
          <a:endParaRPr lang="en-US"/>
        </a:p>
      </dgm:t>
    </dgm:pt>
    <dgm:pt modelId="{77C42512-389D-4278-AAFC-259A041F23EE}" type="sibTrans" cxnId="{BAD7BD34-215D-473F-93EA-728AC8685B30}">
      <dgm:prSet/>
      <dgm:spPr/>
      <dgm:t>
        <a:bodyPr/>
        <a:lstStyle/>
        <a:p>
          <a:endParaRPr lang="en-US"/>
        </a:p>
      </dgm:t>
    </dgm:pt>
    <dgm:pt modelId="{AEAA83E6-8635-4787-AE94-A3D5BB83DE4D}">
      <dgm:prSet/>
      <dgm:spPr/>
      <dgm:t>
        <a:bodyPr/>
        <a:lstStyle/>
        <a:p>
          <a:r>
            <a:rPr lang="en-US" dirty="0" smtClean="0"/>
            <a:t>Automation &amp; Dashboards</a:t>
          </a:r>
          <a:endParaRPr lang="en-US" dirty="0"/>
        </a:p>
      </dgm:t>
    </dgm:pt>
    <dgm:pt modelId="{3600BF05-D720-41C6-8E2E-EEE4643AAB4F}" type="parTrans" cxnId="{51145728-E317-472D-A770-507AE1DA0FAE}">
      <dgm:prSet/>
      <dgm:spPr/>
      <dgm:t>
        <a:bodyPr/>
        <a:lstStyle/>
        <a:p>
          <a:endParaRPr lang="en-US"/>
        </a:p>
      </dgm:t>
    </dgm:pt>
    <dgm:pt modelId="{3F2C04F4-43A9-42E8-A697-32176A9EB6FC}" type="sibTrans" cxnId="{51145728-E317-472D-A770-507AE1DA0FAE}">
      <dgm:prSet/>
      <dgm:spPr/>
      <dgm:t>
        <a:bodyPr/>
        <a:lstStyle/>
        <a:p>
          <a:endParaRPr lang="en-US"/>
        </a:p>
      </dgm:t>
    </dgm:pt>
    <dgm:pt modelId="{53ACDFF4-9D19-4C4B-8AB3-4546C728F1B1}">
      <dgm:prSet/>
      <dgm:spPr/>
      <dgm:t>
        <a:bodyPr/>
        <a:lstStyle/>
        <a:p>
          <a:r>
            <a:rPr lang="en-US" dirty="0" smtClean="0"/>
            <a:t>Issues / Concerns / Risks</a:t>
          </a:r>
          <a:endParaRPr lang="en-US" dirty="0"/>
        </a:p>
      </dgm:t>
    </dgm:pt>
    <dgm:pt modelId="{E9E4D193-7D52-4BD9-8705-C7DEA4A31025}" type="parTrans" cxnId="{4F153931-E4A2-4325-AE0D-E8AB8CB1F8DF}">
      <dgm:prSet/>
      <dgm:spPr/>
      <dgm:t>
        <a:bodyPr/>
        <a:lstStyle/>
        <a:p>
          <a:endParaRPr lang="en-US"/>
        </a:p>
      </dgm:t>
    </dgm:pt>
    <dgm:pt modelId="{CF38B81C-967B-4695-84EE-EEFDB542E5E2}" type="sibTrans" cxnId="{4F153931-E4A2-4325-AE0D-E8AB8CB1F8DF}">
      <dgm:prSet/>
      <dgm:spPr/>
      <dgm:t>
        <a:bodyPr/>
        <a:lstStyle/>
        <a:p>
          <a:endParaRPr lang="en-US"/>
        </a:p>
      </dgm:t>
    </dgm:pt>
    <dgm:pt modelId="{43480B7F-0937-4997-83B4-48BFCA00D5BB}" type="pres">
      <dgm:prSet presAssocID="{1DF2EA96-CFB3-4860-A449-B9B06FF332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89DD3F-6D5B-4F10-8312-DE048A9B774F}" type="pres">
      <dgm:prSet presAssocID="{077A491E-3391-48AD-A81B-128F173C563E}" presName="parentText" presStyleLbl="node1" presStyleIdx="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6D0D3-BDDE-4891-A4DC-BB40B2AD801E}" type="pres">
      <dgm:prSet presAssocID="{9D2AE754-C90B-438A-A6BD-95366BB1F8FB}" presName="spacer" presStyleCnt="0"/>
      <dgm:spPr/>
      <dgm:t>
        <a:bodyPr/>
        <a:lstStyle/>
        <a:p>
          <a:endParaRPr lang="en-US"/>
        </a:p>
      </dgm:t>
    </dgm:pt>
    <dgm:pt modelId="{614BB855-353A-4F74-8B2B-D06CE5928F9C}" type="pres">
      <dgm:prSet presAssocID="{E5AB8E6A-80C6-4C4F-895D-9ABE5B57F058}" presName="parentText" presStyleLbl="node1" presStyleIdx="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95304-67BC-473F-AAFB-13FAE049BF13}" type="pres">
      <dgm:prSet presAssocID="{77C42512-389D-4278-AAFC-259A041F23EE}" presName="spacer" presStyleCnt="0"/>
      <dgm:spPr/>
    </dgm:pt>
    <dgm:pt modelId="{B7A55357-D901-4A33-AD1D-7500A9C17B68}" type="pres">
      <dgm:prSet presAssocID="{D65AB8E1-803B-4A0B-88D6-6BBF80B2B24A}" presName="parentText" presStyleLbl="node1" presStyleIdx="2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33846-CF7B-4883-BC44-2B8A746E36A8}" type="pres">
      <dgm:prSet presAssocID="{6D4EC153-A39C-4C25-BF18-A52F023C1684}" presName="spacer" presStyleCnt="0"/>
      <dgm:spPr/>
      <dgm:t>
        <a:bodyPr/>
        <a:lstStyle/>
        <a:p>
          <a:endParaRPr lang="en-US"/>
        </a:p>
      </dgm:t>
    </dgm:pt>
    <dgm:pt modelId="{082BA322-542C-4D39-B7E1-4867E70D9B1E}" type="pres">
      <dgm:prSet presAssocID="{E44B6631-4202-4143-B886-6FD43A4B4C4D}" presName="parentText" presStyleLbl="node1" presStyleIdx="3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E9CB8-F2F9-4D0A-AA8E-A051F394533C}" type="pres">
      <dgm:prSet presAssocID="{F4680A36-C88E-421C-AE3A-68F5D9B4387A}" presName="spacer" presStyleCnt="0"/>
      <dgm:spPr/>
      <dgm:t>
        <a:bodyPr/>
        <a:lstStyle/>
        <a:p>
          <a:endParaRPr lang="en-US"/>
        </a:p>
      </dgm:t>
    </dgm:pt>
    <dgm:pt modelId="{EAD1C156-FB37-40F1-93EC-D8370E97DA8A}" type="pres">
      <dgm:prSet presAssocID="{EE17F20C-C06B-437F-8367-C2F50B41B51F}" presName="parentText" presStyleLbl="node1" presStyleIdx="4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3DDB6-A6A3-4F60-9281-BD10A3E45C61}" type="pres">
      <dgm:prSet presAssocID="{84212C0F-5C56-441C-AE56-DD3ACEDBE1E5}" presName="spacer" presStyleCnt="0"/>
      <dgm:spPr/>
      <dgm:t>
        <a:bodyPr/>
        <a:lstStyle/>
        <a:p>
          <a:endParaRPr lang="en-US"/>
        </a:p>
      </dgm:t>
    </dgm:pt>
    <dgm:pt modelId="{3D3DE4B0-3F35-4DC7-B672-66243B73CEE1}" type="pres">
      <dgm:prSet presAssocID="{6B1B177F-4662-4E51-A67A-1D95F12A039A}" presName="parentText" presStyleLbl="node1" presStyleIdx="5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04E0-6FFC-423B-A5D0-5565807988DE}" type="pres">
      <dgm:prSet presAssocID="{81F6852A-E0AD-49BA-AC9C-4F77BE54BDA4}" presName="spacer" presStyleCnt="0"/>
      <dgm:spPr/>
      <dgm:t>
        <a:bodyPr/>
        <a:lstStyle/>
        <a:p>
          <a:endParaRPr lang="en-US"/>
        </a:p>
      </dgm:t>
    </dgm:pt>
    <dgm:pt modelId="{F6D18E16-57DF-4FDB-A357-37FADF42BC83}" type="pres">
      <dgm:prSet presAssocID="{90C6766D-D604-4403-AF4F-909914C6CFFC}" presName="parentText" presStyleLbl="node1" presStyleIdx="6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22C2A-D286-4E49-8748-9051CAAD7B08}" type="pres">
      <dgm:prSet presAssocID="{20DF7E33-12B7-4094-8123-525EFA7FA098}" presName="spacer" presStyleCnt="0"/>
      <dgm:spPr/>
    </dgm:pt>
    <dgm:pt modelId="{AABBD87C-CB3F-4E68-912E-E693F5A9AD83}" type="pres">
      <dgm:prSet presAssocID="{AEAA83E6-8635-4787-AE94-A3D5BB83DE4D}" presName="parentText" presStyleLbl="node1" presStyleIdx="7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68F81-8368-4A12-A4C1-6BC59A37D313}" type="pres">
      <dgm:prSet presAssocID="{3F2C04F4-43A9-42E8-A697-32176A9EB6FC}" presName="spacer" presStyleCnt="0"/>
      <dgm:spPr/>
    </dgm:pt>
    <dgm:pt modelId="{28952A6B-520E-4783-93BD-20CCED78FDC0}" type="pres">
      <dgm:prSet presAssocID="{D31BCFA7-CF91-4DE5-8FEC-713201183130}" presName="parentText" presStyleLbl="node1" presStyleIdx="8" presStyleCnt="12" custLinFactY="8515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D86B5-F2DC-4F45-9D9C-ABFA1C0B95AC}" type="pres">
      <dgm:prSet presAssocID="{5E6A81C2-7F7B-4DC1-8299-031921642DC5}" presName="spacer" presStyleCnt="0"/>
      <dgm:spPr/>
    </dgm:pt>
    <dgm:pt modelId="{0B7A9E85-4251-4A3C-821B-307BC46EB9FA}" type="pres">
      <dgm:prSet presAssocID="{53ACDFF4-9D19-4C4B-8AB3-4546C728F1B1}" presName="parentText" presStyleLbl="node1" presStyleIdx="9" presStyleCnt="12" custLinFactY="8515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3F754-FE2F-4F6D-B3F1-D9D3681DE6CF}" type="pres">
      <dgm:prSet presAssocID="{CF38B81C-967B-4695-84EE-EEFDB542E5E2}" presName="spacer" presStyleCnt="0"/>
      <dgm:spPr/>
    </dgm:pt>
    <dgm:pt modelId="{ED4B7DF9-02DD-4F59-9E15-E851C09923D5}" type="pres">
      <dgm:prSet presAssocID="{F4D3E9EE-64C1-4AAF-A5F5-A2AD583E5ABD}" presName="parentText" presStyleLbl="node1" presStyleIdx="10" presStyleCnt="12" custLinFactY="-198550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58234-97DB-4283-BA4F-DA2EA2454D7F}" type="pres">
      <dgm:prSet presAssocID="{5191819B-5B2E-42BE-AF1E-E8EFB265B72F}" presName="spacer" presStyleCnt="0"/>
      <dgm:spPr/>
    </dgm:pt>
    <dgm:pt modelId="{610E633C-5BD6-4BF6-8356-86E6A0B18B55}" type="pres">
      <dgm:prSet presAssocID="{A89DC0BA-BB0F-42B1-A0A6-C21E49245654}" presName="parentText" presStyleLbl="node1" presStyleIdx="11" presStyleCnt="12" custLinFactY="-85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DA9889-FB71-49B4-9228-25DDA5849361}" type="presOf" srcId="{D65AB8E1-803B-4A0B-88D6-6BBF80B2B24A}" destId="{B7A55357-D901-4A33-AD1D-7500A9C17B68}" srcOrd="0" destOrd="0" presId="urn:microsoft.com/office/officeart/2005/8/layout/vList2"/>
    <dgm:cxn modelId="{4F187EDF-3245-4488-AF7C-D9B96C4CE938}" srcId="{1DF2EA96-CFB3-4860-A449-B9B06FF3325A}" destId="{E44B6631-4202-4143-B886-6FD43A4B4C4D}" srcOrd="3" destOrd="0" parTransId="{621825BF-A2D4-42E7-BD50-AD43817CF075}" sibTransId="{F4680A36-C88E-421C-AE3A-68F5D9B4387A}"/>
    <dgm:cxn modelId="{9F651DA3-BDA4-4979-9140-9E56772A8C0F}" srcId="{1DF2EA96-CFB3-4860-A449-B9B06FF3325A}" destId="{077A491E-3391-48AD-A81B-128F173C563E}" srcOrd="0" destOrd="0" parTransId="{66AD9228-B661-4D20-A009-1C1B49D67461}" sibTransId="{9D2AE754-C90B-438A-A6BD-95366BB1F8FB}"/>
    <dgm:cxn modelId="{AB053473-4234-4838-9BE1-364A9CA217E9}" srcId="{1DF2EA96-CFB3-4860-A449-B9B06FF3325A}" destId="{D65AB8E1-803B-4A0B-88D6-6BBF80B2B24A}" srcOrd="2" destOrd="0" parTransId="{56E14BD0-5A89-4EEE-8563-453E9576506D}" sibTransId="{6D4EC153-A39C-4C25-BF18-A52F023C1684}"/>
    <dgm:cxn modelId="{06AB5C0C-02F0-4B22-A237-29B34C5596A3}" srcId="{1DF2EA96-CFB3-4860-A449-B9B06FF3325A}" destId="{EE17F20C-C06B-437F-8367-C2F50B41B51F}" srcOrd="4" destOrd="0" parTransId="{647240D1-0C24-4EE0-9D97-AE126CD0AC61}" sibTransId="{84212C0F-5C56-441C-AE56-DD3ACEDBE1E5}"/>
    <dgm:cxn modelId="{33E05948-A299-4339-BE8A-301D14975F67}" type="presOf" srcId="{D31BCFA7-CF91-4DE5-8FEC-713201183130}" destId="{28952A6B-520E-4783-93BD-20CCED78FDC0}" srcOrd="0" destOrd="0" presId="urn:microsoft.com/office/officeart/2005/8/layout/vList2"/>
    <dgm:cxn modelId="{3E3C7F48-4C86-41AB-940B-554272F9524B}" type="presOf" srcId="{F4D3E9EE-64C1-4AAF-A5F5-A2AD583E5ABD}" destId="{ED4B7DF9-02DD-4F59-9E15-E851C09923D5}" srcOrd="0" destOrd="0" presId="urn:microsoft.com/office/officeart/2005/8/layout/vList2"/>
    <dgm:cxn modelId="{C9C77BD6-A342-496B-9CF4-6CC4875D43ED}" type="presOf" srcId="{E5AB8E6A-80C6-4C4F-895D-9ABE5B57F058}" destId="{614BB855-353A-4F74-8B2B-D06CE5928F9C}" srcOrd="0" destOrd="0" presId="urn:microsoft.com/office/officeart/2005/8/layout/vList2"/>
    <dgm:cxn modelId="{499C93CD-B6D5-4A1E-A101-3067F23B1911}" srcId="{1DF2EA96-CFB3-4860-A449-B9B06FF3325A}" destId="{6B1B177F-4662-4E51-A67A-1D95F12A039A}" srcOrd="5" destOrd="0" parTransId="{686BC2E3-7FC8-4BEA-AADF-BAFDC67DFB62}" sibTransId="{81F6852A-E0AD-49BA-AC9C-4F77BE54BDA4}"/>
    <dgm:cxn modelId="{BAD7BD34-215D-473F-93EA-728AC8685B30}" srcId="{1DF2EA96-CFB3-4860-A449-B9B06FF3325A}" destId="{E5AB8E6A-80C6-4C4F-895D-9ABE5B57F058}" srcOrd="1" destOrd="0" parTransId="{4E3C1761-3FD2-4BA9-97F3-6E7CA11A440D}" sibTransId="{77C42512-389D-4278-AAFC-259A041F23EE}"/>
    <dgm:cxn modelId="{79FF8FD7-6D6C-46B1-ABAA-3B0F1E5E9559}" type="presOf" srcId="{EE17F20C-C06B-437F-8367-C2F50B41B51F}" destId="{EAD1C156-FB37-40F1-93EC-D8370E97DA8A}" srcOrd="0" destOrd="0" presId="urn:microsoft.com/office/officeart/2005/8/layout/vList2"/>
    <dgm:cxn modelId="{51145728-E317-472D-A770-507AE1DA0FAE}" srcId="{1DF2EA96-CFB3-4860-A449-B9B06FF3325A}" destId="{AEAA83E6-8635-4787-AE94-A3D5BB83DE4D}" srcOrd="7" destOrd="0" parTransId="{3600BF05-D720-41C6-8E2E-EEE4643AAB4F}" sibTransId="{3F2C04F4-43A9-42E8-A697-32176A9EB6FC}"/>
    <dgm:cxn modelId="{6AAA1AC5-5878-4C84-AD71-844526E0F437}" type="presOf" srcId="{53ACDFF4-9D19-4C4B-8AB3-4546C728F1B1}" destId="{0B7A9E85-4251-4A3C-821B-307BC46EB9FA}" srcOrd="0" destOrd="0" presId="urn:microsoft.com/office/officeart/2005/8/layout/vList2"/>
    <dgm:cxn modelId="{4787A4EB-3965-465F-9538-222D9AB6BBE7}" srcId="{1DF2EA96-CFB3-4860-A449-B9B06FF3325A}" destId="{A89DC0BA-BB0F-42B1-A0A6-C21E49245654}" srcOrd="11" destOrd="0" parTransId="{E990F912-72A0-460E-918A-EBB5170018AF}" sibTransId="{6180FB25-E814-4573-BF18-7F45488BA9B0}"/>
    <dgm:cxn modelId="{69E0207D-48E8-4556-858E-A157A5F6802A}" type="presOf" srcId="{E44B6631-4202-4143-B886-6FD43A4B4C4D}" destId="{082BA322-542C-4D39-B7E1-4867E70D9B1E}" srcOrd="0" destOrd="0" presId="urn:microsoft.com/office/officeart/2005/8/layout/vList2"/>
    <dgm:cxn modelId="{5A44C032-E9A5-40B3-87AF-AF81E50F2160}" type="presOf" srcId="{A89DC0BA-BB0F-42B1-A0A6-C21E49245654}" destId="{610E633C-5BD6-4BF6-8356-86E6A0B18B55}" srcOrd="0" destOrd="0" presId="urn:microsoft.com/office/officeart/2005/8/layout/vList2"/>
    <dgm:cxn modelId="{321EE68E-562B-410A-B6C5-545FB08073B8}" type="presOf" srcId="{AEAA83E6-8635-4787-AE94-A3D5BB83DE4D}" destId="{AABBD87C-CB3F-4E68-912E-E693F5A9AD83}" srcOrd="0" destOrd="0" presId="urn:microsoft.com/office/officeart/2005/8/layout/vList2"/>
    <dgm:cxn modelId="{236DDE7F-BE54-4354-90F1-4438C3D15111}" type="presOf" srcId="{1DF2EA96-CFB3-4860-A449-B9B06FF3325A}" destId="{43480B7F-0937-4997-83B4-48BFCA00D5BB}" srcOrd="0" destOrd="0" presId="urn:microsoft.com/office/officeart/2005/8/layout/vList2"/>
    <dgm:cxn modelId="{E0BCB1B1-B43D-402E-8B7F-D269B1880F49}" srcId="{1DF2EA96-CFB3-4860-A449-B9B06FF3325A}" destId="{F4D3E9EE-64C1-4AAF-A5F5-A2AD583E5ABD}" srcOrd="10" destOrd="0" parTransId="{8AA506A6-9FC0-45FE-9870-41D3085AF756}" sibTransId="{5191819B-5B2E-42BE-AF1E-E8EFB265B72F}"/>
    <dgm:cxn modelId="{4F153931-E4A2-4325-AE0D-E8AB8CB1F8DF}" srcId="{1DF2EA96-CFB3-4860-A449-B9B06FF3325A}" destId="{53ACDFF4-9D19-4C4B-8AB3-4546C728F1B1}" srcOrd="9" destOrd="0" parTransId="{E9E4D193-7D52-4BD9-8705-C7DEA4A31025}" sibTransId="{CF38B81C-967B-4695-84EE-EEFDB542E5E2}"/>
    <dgm:cxn modelId="{78E33542-3053-47CD-9518-524EE923A45D}" srcId="{1DF2EA96-CFB3-4860-A449-B9B06FF3325A}" destId="{D31BCFA7-CF91-4DE5-8FEC-713201183130}" srcOrd="8" destOrd="0" parTransId="{AE69275D-B9C1-43E8-B3CA-3CCDEA0C147C}" sibTransId="{5E6A81C2-7F7B-4DC1-8299-031921642DC5}"/>
    <dgm:cxn modelId="{8DC5A24A-582B-490A-BBF6-A209A3436290}" type="presOf" srcId="{90C6766D-D604-4403-AF4F-909914C6CFFC}" destId="{F6D18E16-57DF-4FDB-A357-37FADF42BC83}" srcOrd="0" destOrd="0" presId="urn:microsoft.com/office/officeart/2005/8/layout/vList2"/>
    <dgm:cxn modelId="{79A35493-734F-4FC0-9CE3-37ABC980460F}" type="presOf" srcId="{6B1B177F-4662-4E51-A67A-1D95F12A039A}" destId="{3D3DE4B0-3F35-4DC7-B672-66243B73CEE1}" srcOrd="0" destOrd="0" presId="urn:microsoft.com/office/officeart/2005/8/layout/vList2"/>
    <dgm:cxn modelId="{EABB8551-1F58-4D9B-B3FF-66D006EAFEEA}" srcId="{1DF2EA96-CFB3-4860-A449-B9B06FF3325A}" destId="{90C6766D-D604-4403-AF4F-909914C6CFFC}" srcOrd="6" destOrd="0" parTransId="{E2226F56-69A3-4B4D-B599-742898F61FF7}" sibTransId="{20DF7E33-12B7-4094-8123-525EFA7FA098}"/>
    <dgm:cxn modelId="{C3EC816A-2FF1-4911-84AD-6A55CEAADAFD}" type="presOf" srcId="{077A491E-3391-48AD-A81B-128F173C563E}" destId="{5B89DD3F-6D5B-4F10-8312-DE048A9B774F}" srcOrd="0" destOrd="0" presId="urn:microsoft.com/office/officeart/2005/8/layout/vList2"/>
    <dgm:cxn modelId="{709FAC74-DC4E-4BB1-8227-C8B6BEAC50F8}" type="presParOf" srcId="{43480B7F-0937-4997-83B4-48BFCA00D5BB}" destId="{5B89DD3F-6D5B-4F10-8312-DE048A9B774F}" srcOrd="0" destOrd="0" presId="urn:microsoft.com/office/officeart/2005/8/layout/vList2"/>
    <dgm:cxn modelId="{E3E3659F-880D-4D8F-8DEE-87286A0210B7}" type="presParOf" srcId="{43480B7F-0937-4997-83B4-48BFCA00D5BB}" destId="{9556D0D3-BDDE-4891-A4DC-BB40B2AD801E}" srcOrd="1" destOrd="0" presId="urn:microsoft.com/office/officeart/2005/8/layout/vList2"/>
    <dgm:cxn modelId="{BDDD464D-7FC5-4133-A40A-B55C82701339}" type="presParOf" srcId="{43480B7F-0937-4997-83B4-48BFCA00D5BB}" destId="{614BB855-353A-4F74-8B2B-D06CE5928F9C}" srcOrd="2" destOrd="0" presId="urn:microsoft.com/office/officeart/2005/8/layout/vList2"/>
    <dgm:cxn modelId="{02FCA033-7871-4BEC-8DF6-E995209A3EE2}" type="presParOf" srcId="{43480B7F-0937-4997-83B4-48BFCA00D5BB}" destId="{F1595304-67BC-473F-AAFB-13FAE049BF13}" srcOrd="3" destOrd="0" presId="urn:microsoft.com/office/officeart/2005/8/layout/vList2"/>
    <dgm:cxn modelId="{72F12D20-26DD-4641-A120-5F0A108A0EAD}" type="presParOf" srcId="{43480B7F-0937-4997-83B4-48BFCA00D5BB}" destId="{B7A55357-D901-4A33-AD1D-7500A9C17B68}" srcOrd="4" destOrd="0" presId="urn:microsoft.com/office/officeart/2005/8/layout/vList2"/>
    <dgm:cxn modelId="{694ED853-3359-440E-B688-9D801724C76D}" type="presParOf" srcId="{43480B7F-0937-4997-83B4-48BFCA00D5BB}" destId="{E0C33846-CF7B-4883-BC44-2B8A746E36A8}" srcOrd="5" destOrd="0" presId="urn:microsoft.com/office/officeart/2005/8/layout/vList2"/>
    <dgm:cxn modelId="{6BA74411-3FC3-41EA-81BB-AB8CD7A0F310}" type="presParOf" srcId="{43480B7F-0937-4997-83B4-48BFCA00D5BB}" destId="{082BA322-542C-4D39-B7E1-4867E70D9B1E}" srcOrd="6" destOrd="0" presId="urn:microsoft.com/office/officeart/2005/8/layout/vList2"/>
    <dgm:cxn modelId="{C9C2262F-ADA1-4AFE-94FD-3482CBD30360}" type="presParOf" srcId="{43480B7F-0937-4997-83B4-48BFCA00D5BB}" destId="{6AEE9CB8-F2F9-4D0A-AA8E-A051F394533C}" srcOrd="7" destOrd="0" presId="urn:microsoft.com/office/officeart/2005/8/layout/vList2"/>
    <dgm:cxn modelId="{9DB1727E-BD03-4110-BC6C-61D76182CDF4}" type="presParOf" srcId="{43480B7F-0937-4997-83B4-48BFCA00D5BB}" destId="{EAD1C156-FB37-40F1-93EC-D8370E97DA8A}" srcOrd="8" destOrd="0" presId="urn:microsoft.com/office/officeart/2005/8/layout/vList2"/>
    <dgm:cxn modelId="{87ACBB47-3B5B-43CB-AC28-25E56145AE20}" type="presParOf" srcId="{43480B7F-0937-4997-83B4-48BFCA00D5BB}" destId="{0773DDB6-A6A3-4F60-9281-BD10A3E45C61}" srcOrd="9" destOrd="0" presId="urn:microsoft.com/office/officeart/2005/8/layout/vList2"/>
    <dgm:cxn modelId="{05C24BEC-13DB-4D6C-9E86-D71E05F33C01}" type="presParOf" srcId="{43480B7F-0937-4997-83B4-48BFCA00D5BB}" destId="{3D3DE4B0-3F35-4DC7-B672-66243B73CEE1}" srcOrd="10" destOrd="0" presId="urn:microsoft.com/office/officeart/2005/8/layout/vList2"/>
    <dgm:cxn modelId="{31D79F79-5006-43FD-86FD-C9C424C6BECF}" type="presParOf" srcId="{43480B7F-0937-4997-83B4-48BFCA00D5BB}" destId="{2B1804E0-6FFC-423B-A5D0-5565807988DE}" srcOrd="11" destOrd="0" presId="urn:microsoft.com/office/officeart/2005/8/layout/vList2"/>
    <dgm:cxn modelId="{725B72C8-80D7-47AD-B16F-03E0EE017CA1}" type="presParOf" srcId="{43480B7F-0937-4997-83B4-48BFCA00D5BB}" destId="{F6D18E16-57DF-4FDB-A357-37FADF42BC83}" srcOrd="12" destOrd="0" presId="urn:microsoft.com/office/officeart/2005/8/layout/vList2"/>
    <dgm:cxn modelId="{153AF38C-4E8F-4500-9853-8E91EE386156}" type="presParOf" srcId="{43480B7F-0937-4997-83B4-48BFCA00D5BB}" destId="{50122C2A-D286-4E49-8748-9051CAAD7B08}" srcOrd="13" destOrd="0" presId="urn:microsoft.com/office/officeart/2005/8/layout/vList2"/>
    <dgm:cxn modelId="{5962407F-56AC-4206-9A02-D9E48CF7B995}" type="presParOf" srcId="{43480B7F-0937-4997-83B4-48BFCA00D5BB}" destId="{AABBD87C-CB3F-4E68-912E-E693F5A9AD83}" srcOrd="14" destOrd="0" presId="urn:microsoft.com/office/officeart/2005/8/layout/vList2"/>
    <dgm:cxn modelId="{DBF08D84-E31C-4588-8319-04D1FFB491BF}" type="presParOf" srcId="{43480B7F-0937-4997-83B4-48BFCA00D5BB}" destId="{79E68F81-8368-4A12-A4C1-6BC59A37D313}" srcOrd="15" destOrd="0" presId="urn:microsoft.com/office/officeart/2005/8/layout/vList2"/>
    <dgm:cxn modelId="{AF6A3A92-FB7E-46C8-9DC4-A89CA637AFD5}" type="presParOf" srcId="{43480B7F-0937-4997-83B4-48BFCA00D5BB}" destId="{28952A6B-520E-4783-93BD-20CCED78FDC0}" srcOrd="16" destOrd="0" presId="urn:microsoft.com/office/officeart/2005/8/layout/vList2"/>
    <dgm:cxn modelId="{E41F0570-0993-4A46-A596-6C9F6639CE09}" type="presParOf" srcId="{43480B7F-0937-4997-83B4-48BFCA00D5BB}" destId="{758D86B5-F2DC-4F45-9D9C-ABFA1C0B95AC}" srcOrd="17" destOrd="0" presId="urn:microsoft.com/office/officeart/2005/8/layout/vList2"/>
    <dgm:cxn modelId="{688F61B4-2DE5-4EAD-9AD6-EE9CDBC05141}" type="presParOf" srcId="{43480B7F-0937-4997-83B4-48BFCA00D5BB}" destId="{0B7A9E85-4251-4A3C-821B-307BC46EB9FA}" srcOrd="18" destOrd="0" presId="urn:microsoft.com/office/officeart/2005/8/layout/vList2"/>
    <dgm:cxn modelId="{F0C7A57F-12BF-4FE6-A5C7-34E91DE0F2E7}" type="presParOf" srcId="{43480B7F-0937-4997-83B4-48BFCA00D5BB}" destId="{0DA3F754-FE2F-4F6D-B3F1-D9D3681DE6CF}" srcOrd="19" destOrd="0" presId="urn:microsoft.com/office/officeart/2005/8/layout/vList2"/>
    <dgm:cxn modelId="{526F1978-7502-4292-9455-030EB98C04EF}" type="presParOf" srcId="{43480B7F-0937-4997-83B4-48BFCA00D5BB}" destId="{ED4B7DF9-02DD-4F59-9E15-E851C09923D5}" srcOrd="20" destOrd="0" presId="urn:microsoft.com/office/officeart/2005/8/layout/vList2"/>
    <dgm:cxn modelId="{76E2CFAA-7094-49B4-9F0D-2EF4E02654D4}" type="presParOf" srcId="{43480B7F-0937-4997-83B4-48BFCA00D5BB}" destId="{52B58234-97DB-4283-BA4F-DA2EA2454D7F}" srcOrd="21" destOrd="0" presId="urn:microsoft.com/office/officeart/2005/8/layout/vList2"/>
    <dgm:cxn modelId="{BC831660-9E03-4A7E-AAF0-F10A6AFA0190}" type="presParOf" srcId="{43480B7F-0937-4997-83B4-48BFCA00D5BB}" destId="{610E633C-5BD6-4BF6-8356-86E6A0B18B55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9DD3F-6D5B-4F10-8312-DE048A9B774F}">
      <dsp:nvSpPr>
        <dsp:cNvPr id="0" name=""/>
        <dsp:cNvSpPr/>
      </dsp:nvSpPr>
      <dsp:spPr>
        <a:xfrm>
          <a:off x="0" y="119684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Executive Summary</a:t>
          </a:r>
          <a:endParaRPr lang="en-US" sz="1100" b="0" kern="1200" dirty="0"/>
        </a:p>
      </dsp:txBody>
      <dsp:txXfrm>
        <a:off x="12565" y="132249"/>
        <a:ext cx="8204470" cy="232270"/>
      </dsp:txXfrm>
    </dsp:sp>
    <dsp:sp modelId="{614BB855-353A-4F74-8B2B-D06CE5928F9C}">
      <dsp:nvSpPr>
        <dsp:cNvPr id="0" name=""/>
        <dsp:cNvSpPr/>
      </dsp:nvSpPr>
      <dsp:spPr>
        <a:xfrm>
          <a:off x="0" y="408764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636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3636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636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Scorecard</a:t>
          </a:r>
          <a:endParaRPr lang="en-US" sz="1100" b="0" kern="1200" dirty="0"/>
        </a:p>
      </dsp:txBody>
      <dsp:txXfrm>
        <a:off x="12565" y="421329"/>
        <a:ext cx="8204470" cy="232270"/>
      </dsp:txXfrm>
    </dsp:sp>
    <dsp:sp modelId="{B7A55357-D901-4A33-AD1D-7500A9C17B68}">
      <dsp:nvSpPr>
        <dsp:cNvPr id="0" name=""/>
        <dsp:cNvSpPr/>
      </dsp:nvSpPr>
      <dsp:spPr>
        <a:xfrm>
          <a:off x="0" y="697844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7273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7273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727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/>
            <a:t>Operational Metrics</a:t>
          </a:r>
          <a:endParaRPr lang="en-US" sz="1100" b="0" kern="1200" dirty="0"/>
        </a:p>
      </dsp:txBody>
      <dsp:txXfrm>
        <a:off x="12565" y="710409"/>
        <a:ext cx="8204470" cy="232270"/>
      </dsp:txXfrm>
    </dsp:sp>
    <dsp:sp modelId="{082BA322-542C-4D39-B7E1-4867E70D9B1E}">
      <dsp:nvSpPr>
        <dsp:cNvPr id="0" name=""/>
        <dsp:cNvSpPr/>
      </dsp:nvSpPr>
      <dsp:spPr>
        <a:xfrm>
          <a:off x="0" y="986924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909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0909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909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Performance Measures</a:t>
          </a:r>
          <a:endParaRPr lang="en-US" sz="1100" kern="1200" dirty="0"/>
        </a:p>
      </dsp:txBody>
      <dsp:txXfrm>
        <a:off x="12565" y="999489"/>
        <a:ext cx="8204470" cy="232270"/>
      </dsp:txXfrm>
    </dsp:sp>
    <dsp:sp modelId="{EAD1C156-FB37-40F1-93EC-D8370E97DA8A}">
      <dsp:nvSpPr>
        <dsp:cNvPr id="0" name=""/>
        <dsp:cNvSpPr/>
      </dsp:nvSpPr>
      <dsp:spPr>
        <a:xfrm>
          <a:off x="0" y="1276005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4545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4545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4545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Abends &amp; Replication</a:t>
          </a:r>
          <a:endParaRPr lang="en-US" sz="1100" kern="1200" dirty="0"/>
        </a:p>
      </dsp:txBody>
      <dsp:txXfrm>
        <a:off x="12565" y="1288570"/>
        <a:ext cx="8204470" cy="232270"/>
      </dsp:txXfrm>
    </dsp:sp>
    <dsp:sp modelId="{3D3DE4B0-3F35-4DC7-B672-66243B73CEE1}">
      <dsp:nvSpPr>
        <dsp:cNvPr id="0" name=""/>
        <dsp:cNvSpPr/>
      </dsp:nvSpPr>
      <dsp:spPr>
        <a:xfrm>
          <a:off x="0" y="1565085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8182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8182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8182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Change Controls</a:t>
          </a:r>
          <a:endParaRPr lang="en-US" sz="1100" kern="1200" dirty="0"/>
        </a:p>
      </dsp:txBody>
      <dsp:txXfrm>
        <a:off x="12565" y="1577650"/>
        <a:ext cx="8204470" cy="232270"/>
      </dsp:txXfrm>
    </dsp:sp>
    <dsp:sp modelId="{F6D18E16-57DF-4FDB-A357-37FADF42BC83}">
      <dsp:nvSpPr>
        <dsp:cNvPr id="0" name=""/>
        <dsp:cNvSpPr/>
      </dsp:nvSpPr>
      <dsp:spPr>
        <a:xfrm>
          <a:off x="0" y="1854165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1818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1818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1818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Problem Ticket Status</a:t>
          </a:r>
          <a:endParaRPr lang="en-US" sz="1100" kern="1200" dirty="0"/>
        </a:p>
      </dsp:txBody>
      <dsp:txXfrm>
        <a:off x="12565" y="1866730"/>
        <a:ext cx="8204470" cy="232270"/>
      </dsp:txXfrm>
    </dsp:sp>
    <dsp:sp modelId="{AABBD87C-CB3F-4E68-912E-E693F5A9AD83}">
      <dsp:nvSpPr>
        <dsp:cNvPr id="0" name=""/>
        <dsp:cNvSpPr/>
      </dsp:nvSpPr>
      <dsp:spPr>
        <a:xfrm>
          <a:off x="0" y="2143245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5455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5455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5455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Automation &amp; Dashboards</a:t>
          </a:r>
          <a:endParaRPr lang="en-US" sz="1100" kern="1200" dirty="0"/>
        </a:p>
      </dsp:txBody>
      <dsp:txXfrm>
        <a:off x="12565" y="2155810"/>
        <a:ext cx="8204470" cy="232270"/>
      </dsp:txXfrm>
    </dsp:sp>
    <dsp:sp modelId="{28952A6B-520E-4783-93BD-20CCED78FDC0}">
      <dsp:nvSpPr>
        <dsp:cNvPr id="0" name=""/>
        <dsp:cNvSpPr/>
      </dsp:nvSpPr>
      <dsp:spPr>
        <a:xfrm>
          <a:off x="0" y="2683191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9091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9091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9091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Business Value Adds</a:t>
          </a:r>
          <a:endParaRPr lang="en-US" sz="1100" kern="1200" dirty="0"/>
        </a:p>
      </dsp:txBody>
      <dsp:txXfrm>
        <a:off x="12565" y="2695756"/>
        <a:ext cx="8204470" cy="232270"/>
      </dsp:txXfrm>
    </dsp:sp>
    <dsp:sp modelId="{0B7A9E85-4251-4A3C-821B-307BC46EB9FA}">
      <dsp:nvSpPr>
        <dsp:cNvPr id="0" name=""/>
        <dsp:cNvSpPr/>
      </dsp:nvSpPr>
      <dsp:spPr>
        <a:xfrm>
          <a:off x="0" y="2972271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2727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32727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272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Issues / Concerns / Risks</a:t>
          </a:r>
          <a:endParaRPr lang="en-US" sz="1100" kern="1200" dirty="0"/>
        </a:p>
      </dsp:txBody>
      <dsp:txXfrm>
        <a:off x="12565" y="2984836"/>
        <a:ext cx="8204470" cy="232270"/>
      </dsp:txXfrm>
    </dsp:sp>
    <dsp:sp modelId="{ED4B7DF9-02DD-4F59-9E15-E851C09923D5}">
      <dsp:nvSpPr>
        <dsp:cNvPr id="0" name=""/>
        <dsp:cNvSpPr/>
      </dsp:nvSpPr>
      <dsp:spPr>
        <a:xfrm>
          <a:off x="0" y="2436057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6364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36364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6364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Ishikawa </a:t>
          </a:r>
          <a:r>
            <a:rPr lang="en-US" sz="1100" kern="1200" dirty="0" smtClean="0"/>
            <a:t>Analysis</a:t>
          </a:r>
          <a:endParaRPr lang="en-US" sz="1100" kern="1200" dirty="0"/>
        </a:p>
      </dsp:txBody>
      <dsp:txXfrm>
        <a:off x="12565" y="2448622"/>
        <a:ext cx="8204470" cy="232270"/>
      </dsp:txXfrm>
    </dsp:sp>
    <dsp:sp modelId="{610E633C-5BD6-4BF6-8356-86E6A0B18B55}">
      <dsp:nvSpPr>
        <dsp:cNvPr id="0" name=""/>
        <dsp:cNvSpPr/>
      </dsp:nvSpPr>
      <dsp:spPr>
        <a:xfrm>
          <a:off x="0" y="3245980"/>
          <a:ext cx="8229600" cy="2574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Appendix</a:t>
          </a:r>
          <a:endParaRPr lang="en-US" sz="1100" b="0" kern="1200" dirty="0"/>
        </a:p>
      </dsp:txBody>
      <dsp:txXfrm>
        <a:off x="12565" y="3258545"/>
        <a:ext cx="8204470" cy="232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CF768139-829D-4764-9C6B-EE8D1977B13F}" type="datetimeFigureOut">
              <a:rPr lang="en-GB" smtClean="0"/>
              <a:pPr/>
              <a:t>20/03/2017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7FDA52A5-F05B-4095-82C8-0D07622ED8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235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0FC3A5-8515-4154-B46A-D5FC24D5850F}" type="datetimeFigureOut">
              <a:rPr lang="en-GB"/>
              <a:pPr>
                <a:defRPr/>
              </a:pPr>
              <a:t>20/03/2017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5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872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54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385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90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/>
                </a:solidFill>
                <a:latin typeface="Arial"/>
                <a:cs typeface="Arial"/>
              </a:rPr>
              <a:t>PO0670D – Job failed because deadlock on db2 table. We have raised JIRA request#ISDEMIB-23176 to find the root cause.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694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63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61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CRQ000080603149	CRQ to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nox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job(POCA674 and POC0676D ) that is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abending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CRQ000080595314	Po2Edi alert script change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CRQ000080607287	Please create Base for the GDG mentioned in Notes section.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CRQ000080603103	For include member IMSP120Z changes done to have the copy of file created for WME, present in JAMOH3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CRQ000080602717	"For 1.	New JCL IMUS120E is present in JAMOH.LIBR.FILE"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CRQ000080602548	"4.	For schedule changes PFA, SCR sheet"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CRQ000080599868	Fix POUS694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abend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CRQ000080617207	Hiding Multi Indicator question for creating or open quotes SQ and MPA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CRQ000080606337	Install the External SSL SHA-2 certificate for US Flex-PLM Application for secure Connection.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CRQ000080603975	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sm_daily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for SFTP for CA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CRQ000080601838	Reset Sourcing Replication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change_id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importsp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CRQ000080628604	Adding new workflow(VENDOR-&gt;GP-&gt;SOURCING-&gt;BUYER-&gt;IPOR) for Canada company in AUR application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CRQ000080608537	Restrict the number of retries in case of error SQLCODE 259 in osa2gss.sh Unix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577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398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53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920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96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Sourcing others -27 (8 replication alerts, 12 job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abends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diskspace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alert)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GDP/SQ-24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MPA-22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IPOR-12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QC Inspection-10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891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760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BVA submission in December month</a:t>
            </a:r>
          </a:p>
          <a:p>
            <a:endParaRPr lang="en-US" baseline="0" dirty="0" smtClean="0"/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BVA to fix new line character in ‘New Shipment schedule’.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BVA for win2k3 migration support provided by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974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220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245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285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To reproduce this slide simply create a new slide, right click and select layout and apply the Notes &amp; Disclaimer layout.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2AFBB7-EFFC-4D8C-9E7B-D0F14A4B2312}" type="slidenum">
              <a:rPr lang="en-GB" smtClean="0">
                <a:solidFill>
                  <a:prstClr val="black"/>
                </a:solidFill>
                <a:latin typeface="Arial" pitchFamily="34" charset="0"/>
              </a:rPr>
              <a:pPr/>
              <a:t>31</a:t>
            </a:fld>
            <a:endParaRPr lang="en-GB" dirty="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81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783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8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539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33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To reproduce this slide simply create a new slide, right click and select layout and apply the Notes &amp; Disclaimer layout.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2AFBB7-EFFC-4D8C-9E7B-D0F14A4B2312}" type="slidenum">
              <a:rPr lang="en-GB" smtClean="0">
                <a:solidFill>
                  <a:prstClr val="black"/>
                </a:solidFill>
                <a:latin typeface="Arial" pitchFamily="34" charset="0"/>
              </a:rPr>
              <a:pPr/>
              <a:t>36</a:t>
            </a:fld>
            <a:endParaRPr lang="en-GB" dirty="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71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46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66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78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57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49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PKE000080073706 - Modify jobs PO@@674  to use SFTP instead of ftp, new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keys need to be defined in mainframe and windows server</a:t>
            </a:r>
            <a:r>
              <a:rPr lang="en-US" dirty="0" smtClean="0"/>
              <a:t>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PKE000080077101</a:t>
            </a:r>
            <a:r>
              <a:rPr lang="en-US" dirty="0" smtClean="0"/>
              <a:t> – Replication outstanding changes growing. Need to research source of  increase</a:t>
            </a:r>
            <a:endParaRPr lang="en-US" sz="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83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1BTE-Logo-GIF-sep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679" y="4613799"/>
            <a:ext cx="1828801" cy="431614"/>
          </a:xfrm>
          <a:prstGeom prst="rect">
            <a:avLst/>
          </a:prstGeom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24052"/>
            <a:ext cx="6400800" cy="5371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F6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GB" dirty="0"/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1422996"/>
            <a:ext cx="8229600" cy="5238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grpSp>
        <p:nvGrpSpPr>
          <p:cNvPr id="11" name="Group 12"/>
          <p:cNvGrpSpPr/>
          <p:nvPr/>
        </p:nvGrpSpPr>
        <p:grpSpPr bwMode="invGray">
          <a:xfrm>
            <a:off x="221783" y="4660626"/>
            <a:ext cx="1224839" cy="425653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2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4800"/>
            <a:ext cx="1397353" cy="274320"/>
          </a:xfrm>
        </p:spPr>
        <p:txBody>
          <a:bodyPr/>
          <a:lstStyle>
            <a:lvl1pPr>
              <a:buNone/>
              <a:defRPr sz="1200" baseline="0"/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23" name="Picture 22" descr="wmt_h_r_c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0608" y="27433"/>
            <a:ext cx="1920972" cy="561807"/>
          </a:xfrm>
          <a:prstGeom prst="rect">
            <a:avLst/>
          </a:prstGeom>
        </p:spPr>
      </p:pic>
      <p:pic>
        <p:nvPicPr>
          <p:cNvPr id="24" name="Picture 23" descr="wmt_hspark_c11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779" y="73153"/>
            <a:ext cx="821497" cy="434523"/>
          </a:xfrm>
          <a:prstGeom prst="rect">
            <a:avLst/>
          </a:prstGeom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7124510" y="24258"/>
            <a:ext cx="52196" cy="56815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76979" y="57278"/>
            <a:ext cx="52196" cy="51608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18233" y="47753"/>
            <a:ext cx="886769" cy="45719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fosys_patter_fad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4749799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 flipV="1">
            <a:off x="0" y="4742388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8" descr="1BTE-Logo-GIF-sep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6764" y="4795373"/>
            <a:ext cx="1461333" cy="344889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 bwMode="invGray">
          <a:xfrm>
            <a:off x="198120" y="4862178"/>
            <a:ext cx="734903" cy="255392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1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5" name="Picture 14" descr="wmt_h_r_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0688" y="164592"/>
            <a:ext cx="1280648" cy="37453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69422" y="124474"/>
            <a:ext cx="52196" cy="460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- Infosys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 - Use this for Infosys Confidential cases (Ex. RFP Response)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000" baseline="0"/>
            </a:lvl1pPr>
          </a:lstStyle>
          <a:p>
            <a:r>
              <a:rPr lang="en-US" dirty="0" smtClean="0"/>
              <a:t>Click to edit - Use this layout for Infosys Confidential cases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(La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1BTE-Logo-GIF-sep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3204" y="4613799"/>
            <a:ext cx="1828801" cy="431614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 bwMode="invGray">
          <a:xfrm>
            <a:off x="179946" y="4646716"/>
            <a:ext cx="1197951" cy="420437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2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95375" y="2128847"/>
            <a:ext cx="4880292" cy="509596"/>
          </a:xfrm>
          <a:prstGeom prst="rect">
            <a:avLst/>
          </a:prstGeom>
        </p:spPr>
        <p:txBody>
          <a:bodyPr anchor="b"/>
          <a:lstStyle>
            <a:lvl1pPr algn="l">
              <a:defRPr sz="2400" baseline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Add Thank You note</a:t>
            </a:r>
            <a:endParaRPr lang="en-GB" dirty="0"/>
          </a:p>
        </p:txBody>
      </p:sp>
      <p:pic>
        <p:nvPicPr>
          <p:cNvPr id="18" name="Picture 17" descr="wmt_h_r_c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0608" y="27433"/>
            <a:ext cx="1920972" cy="561807"/>
          </a:xfrm>
          <a:prstGeom prst="rect">
            <a:avLst/>
          </a:prstGeom>
        </p:spPr>
      </p:pic>
      <p:pic>
        <p:nvPicPr>
          <p:cNvPr id="19" name="Picture 18" descr="wmt_hspark_c11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779" y="73153"/>
            <a:ext cx="821497" cy="434523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7124510" y="24258"/>
            <a:ext cx="52196" cy="56815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6979" y="57278"/>
            <a:ext cx="52196" cy="51608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18233" y="47753"/>
            <a:ext cx="886769" cy="45719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(Last slide) - Infosys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1BTE-Logo-GIF-sep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3204" y="4613799"/>
            <a:ext cx="1828801" cy="431614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 bwMode="invGray">
          <a:xfrm>
            <a:off x="179946" y="4646716"/>
            <a:ext cx="1197951" cy="420437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2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943476" y="2128847"/>
            <a:ext cx="3381375" cy="509596"/>
          </a:xfrm>
          <a:prstGeom prst="rect">
            <a:avLst/>
          </a:prstGeom>
        </p:spPr>
        <p:txBody>
          <a:bodyPr anchor="b"/>
          <a:lstStyle>
            <a:lvl1pPr algn="l">
              <a:defRPr sz="2400" baseline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Add Thank You note</a:t>
            </a:r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2" y="1676400"/>
            <a:ext cx="3140075" cy="1200150"/>
          </a:xfrm>
        </p:spPr>
        <p:txBody>
          <a:bodyPr/>
          <a:lstStyle>
            <a:lvl1pPr algn="ctr">
              <a:buNone/>
              <a:defRPr sz="800" baseline="0"/>
            </a:lvl1pPr>
            <a:lvl2pPr marL="0" indent="0" algn="l">
              <a:buNone/>
              <a:defRPr sz="800" baseline="0"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Click to add Legal Notes - Use this layout if this presentation is Infosys confidential. (Ex. RFP Response)</a:t>
            </a:r>
          </a:p>
        </p:txBody>
      </p:sp>
      <p:pic>
        <p:nvPicPr>
          <p:cNvPr id="30" name="Picture 29" descr="wmt_h_r_c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0608" y="27433"/>
            <a:ext cx="1920972" cy="561807"/>
          </a:xfrm>
          <a:prstGeom prst="rect">
            <a:avLst/>
          </a:prstGeom>
        </p:spPr>
      </p:pic>
      <p:pic>
        <p:nvPicPr>
          <p:cNvPr id="31" name="Picture 30" descr="wmt_hspark_c11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779" y="73153"/>
            <a:ext cx="821497" cy="434523"/>
          </a:xfrm>
          <a:prstGeom prst="rect">
            <a:avLst/>
          </a:prstGeom>
          <a:ln>
            <a:noFill/>
          </a:ln>
        </p:spPr>
      </p:pic>
      <p:sp>
        <p:nvSpPr>
          <p:cNvPr id="32" name="Rectangle 31"/>
          <p:cNvSpPr/>
          <p:nvPr/>
        </p:nvSpPr>
        <p:spPr>
          <a:xfrm>
            <a:off x="7124510" y="24258"/>
            <a:ext cx="52196" cy="56815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76979" y="57278"/>
            <a:ext cx="52196" cy="51608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18233" y="47753"/>
            <a:ext cx="886769" cy="45719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1BTE-Logo-GIF-sep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679" y="4613799"/>
            <a:ext cx="1828801" cy="431614"/>
          </a:xfrm>
          <a:prstGeom prst="rect">
            <a:avLst/>
          </a:prstGeom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24052"/>
            <a:ext cx="6400800" cy="5371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F6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GB" dirty="0"/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1422996"/>
            <a:ext cx="8229600" cy="5238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grpSp>
        <p:nvGrpSpPr>
          <p:cNvPr id="11" name="Group 12"/>
          <p:cNvGrpSpPr/>
          <p:nvPr/>
        </p:nvGrpSpPr>
        <p:grpSpPr bwMode="invGray">
          <a:xfrm>
            <a:off x="221783" y="4660626"/>
            <a:ext cx="1224839" cy="425653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2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</p:grp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4800"/>
            <a:ext cx="1397353" cy="274320"/>
          </a:xfrm>
        </p:spPr>
        <p:txBody>
          <a:bodyPr/>
          <a:lstStyle>
            <a:lvl1pPr>
              <a:buNone/>
              <a:defRPr sz="1200" baseline="0"/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23" name="Picture 22" descr="wmt_h_r_c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0608" y="27433"/>
            <a:ext cx="1920972" cy="561807"/>
          </a:xfrm>
          <a:prstGeom prst="rect">
            <a:avLst/>
          </a:prstGeom>
        </p:spPr>
      </p:pic>
      <p:pic>
        <p:nvPicPr>
          <p:cNvPr id="24" name="Picture 23" descr="wmt_hspark_c11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779" y="73153"/>
            <a:ext cx="821497" cy="434523"/>
          </a:xfrm>
          <a:prstGeom prst="rect">
            <a:avLst/>
          </a:prstGeom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7124510" y="24258"/>
            <a:ext cx="52196" cy="56815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6979" y="57278"/>
            <a:ext cx="52196" cy="51608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18233" y="47753"/>
            <a:ext cx="886769" cy="45719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1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Walmart 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Walmart 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0"/>
          </p:nvPr>
        </p:nvSpPr>
        <p:spPr>
          <a:xfrm>
            <a:off x="790575" y="1095376"/>
            <a:ext cx="7543800" cy="3133725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8096"/>
            <a:ext cx="4038600" cy="3840480"/>
          </a:xfrm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  <a:lvl2pPr>
              <a:defRPr sz="1600">
                <a:solidFill>
                  <a:srgbClr val="6D6E71"/>
                </a:solidFill>
              </a:defRPr>
            </a:lvl2pPr>
            <a:lvl3pPr>
              <a:defRPr sz="1400">
                <a:solidFill>
                  <a:srgbClr val="6D6E71"/>
                </a:solidFill>
              </a:defRPr>
            </a:lvl3pPr>
            <a:lvl4pPr>
              <a:defRPr sz="1400">
                <a:solidFill>
                  <a:srgbClr val="6D6E71"/>
                </a:solidFill>
              </a:defRPr>
            </a:lvl4pPr>
            <a:lvl5pPr>
              <a:defRPr sz="1400">
                <a:solidFill>
                  <a:srgbClr val="6D6E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8096"/>
            <a:ext cx="4038600" cy="3840480"/>
          </a:xfrm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  <a:lvl2pPr>
              <a:defRPr sz="1600">
                <a:solidFill>
                  <a:srgbClr val="6D6E71"/>
                </a:solidFill>
              </a:defRPr>
            </a:lvl2pPr>
            <a:lvl3pPr>
              <a:defRPr sz="1400">
                <a:solidFill>
                  <a:srgbClr val="6D6E71"/>
                </a:solidFill>
              </a:defRPr>
            </a:lvl3pPr>
            <a:lvl4pPr>
              <a:defRPr sz="1400">
                <a:solidFill>
                  <a:srgbClr val="6D6E71"/>
                </a:solidFill>
              </a:defRPr>
            </a:lvl4pPr>
            <a:lvl5pPr>
              <a:defRPr sz="1400">
                <a:solidFill>
                  <a:srgbClr val="6D6E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Walmart 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48200" y="768096"/>
            <a:ext cx="4038600" cy="3840480"/>
          </a:xfrm>
          <a:noFill/>
          <a:ln w="12700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8096"/>
            <a:ext cx="4038600" cy="3840480"/>
          </a:xfrm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  <a:lvl2pPr>
              <a:defRPr sz="1600">
                <a:solidFill>
                  <a:srgbClr val="6D6E71"/>
                </a:solidFill>
              </a:defRPr>
            </a:lvl2pPr>
            <a:lvl3pPr>
              <a:defRPr sz="1400">
                <a:solidFill>
                  <a:srgbClr val="6D6E71"/>
                </a:solidFill>
              </a:defRPr>
            </a:lvl3pPr>
            <a:lvl4pPr>
              <a:defRPr sz="1400">
                <a:solidFill>
                  <a:srgbClr val="6D6E71"/>
                </a:solidFill>
              </a:defRPr>
            </a:lvl4pPr>
            <a:lvl5pPr>
              <a:defRPr sz="1400">
                <a:solidFill>
                  <a:srgbClr val="6D6E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Walmart 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4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592"/>
            <a:ext cx="8229600" cy="49377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8097"/>
            <a:ext cx="4040188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24415"/>
            <a:ext cx="4040188" cy="328409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768097"/>
            <a:ext cx="4041775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324415"/>
            <a:ext cx="4041775" cy="328409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Walmart 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38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ln w="1270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165100" dist="101600" dir="5400000" algn="t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Walmart 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6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Walmart 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77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fosys_patter_fad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4749799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 flipV="1">
            <a:off x="0" y="4742388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GillSans"/>
            </a:endParaRPr>
          </a:p>
        </p:txBody>
      </p:sp>
      <p:pic>
        <p:nvPicPr>
          <p:cNvPr id="9" name="Picture 8" descr="1BTE-Logo-GIF-sep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6764" y="4795373"/>
            <a:ext cx="1461333" cy="344889"/>
          </a:xfrm>
          <a:prstGeom prst="rect">
            <a:avLst/>
          </a:prstGeom>
        </p:spPr>
      </p:pic>
      <p:grpSp>
        <p:nvGrpSpPr>
          <p:cNvPr id="10" name="Group 12"/>
          <p:cNvGrpSpPr/>
          <p:nvPr/>
        </p:nvGrpSpPr>
        <p:grpSpPr bwMode="invGray">
          <a:xfrm>
            <a:off x="198120" y="4862178"/>
            <a:ext cx="734903" cy="255392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1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</p:grpSp>
      <p:pic>
        <p:nvPicPr>
          <p:cNvPr id="15" name="Picture 14" descr="wmt_h_r_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0688" y="164592"/>
            <a:ext cx="1280648" cy="37453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69422" y="124474"/>
            <a:ext cx="52196" cy="460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Walmart 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1533526" y="1715700"/>
            <a:ext cx="7190841" cy="1280160"/>
          </a:xfrm>
          <a:prstGeom prst="roundRect">
            <a:avLst>
              <a:gd name="adj" fmla="val 16657"/>
            </a:avLst>
          </a:prstGeom>
          <a:solidFill>
            <a:srgbClr val="1A75C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2D78"/>
              </a:solidFill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616726" y="1873134"/>
            <a:ext cx="6107640" cy="477948"/>
          </a:xfrm>
        </p:spPr>
        <p:txBody>
          <a:bodyPr anchor="ctr" anchorCtr="0"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– First Line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616727" y="2362462"/>
            <a:ext cx="6107641" cy="477948"/>
          </a:xfrm>
        </p:spPr>
        <p:txBody>
          <a:bodyPr anchor="ctr" anchorCtr="0"/>
          <a:lstStyle>
            <a:lvl1pPr algn="ctr">
              <a:buNone/>
              <a:defRPr b="0" baseline="0">
                <a:solidFill>
                  <a:srgbClr val="FDBB30"/>
                </a:solidFill>
              </a:defRPr>
            </a:lvl1pPr>
          </a:lstStyle>
          <a:p>
            <a:pPr lvl="0"/>
            <a:r>
              <a:rPr lang="en-US" dirty="0" smtClean="0"/>
              <a:t>Divider Slide – Second Line</a:t>
            </a:r>
            <a:endParaRPr lang="en-US" dirty="0"/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419634" y="1715700"/>
            <a:ext cx="1766515" cy="1280160"/>
          </a:xfrm>
          <a:prstGeom prst="roundRect">
            <a:avLst/>
          </a:prstGeom>
          <a:solidFill>
            <a:srgbClr val="0038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2D78"/>
              </a:solidFill>
            </a:endParaRPr>
          </a:p>
        </p:txBody>
      </p:sp>
      <p:pic>
        <p:nvPicPr>
          <p:cNvPr id="19" name="Picture 6" descr="half-spark"/>
          <p:cNvPicPr>
            <a:picLocks noChangeAspect="1" noChangeArrowheads="1"/>
          </p:cNvPicPr>
          <p:nvPr/>
        </p:nvPicPr>
        <p:blipFill>
          <a:blip r:embed="rId5" cstate="print"/>
          <a:srcRect r="623"/>
          <a:stretch>
            <a:fillRect/>
          </a:stretch>
        </p:blipFill>
        <p:spPr bwMode="auto">
          <a:xfrm>
            <a:off x="626095" y="1715701"/>
            <a:ext cx="1772385" cy="128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616580" y="2916616"/>
            <a:ext cx="1766515" cy="79244"/>
          </a:xfrm>
          <a:prstGeom prst="roundRect">
            <a:avLst>
              <a:gd name="adj" fmla="val 0"/>
            </a:avLst>
          </a:prstGeom>
          <a:solidFill>
            <a:srgbClr val="0038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2D78"/>
              </a:solidFill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2346860" y="1715700"/>
            <a:ext cx="269867" cy="1280160"/>
          </a:xfrm>
          <a:prstGeom prst="roundRect">
            <a:avLst>
              <a:gd name="adj" fmla="val 0"/>
            </a:avLst>
          </a:prstGeom>
          <a:solidFill>
            <a:srgbClr val="0038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2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5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fosys_patter_fad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4749799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 flipV="1">
            <a:off x="0" y="4742388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GillSans"/>
            </a:endParaRPr>
          </a:p>
        </p:txBody>
      </p:sp>
      <p:pic>
        <p:nvPicPr>
          <p:cNvPr id="9" name="Picture 8" descr="1BTE-Logo-GIF-sep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6764" y="4795373"/>
            <a:ext cx="1461333" cy="344889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 bwMode="invGray">
          <a:xfrm>
            <a:off x="198120" y="4862178"/>
            <a:ext cx="734903" cy="255392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1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</p:grpSp>
      <p:pic>
        <p:nvPicPr>
          <p:cNvPr id="15" name="Picture 14" descr="wmt_h_r_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0688" y="164592"/>
            <a:ext cx="1280648" cy="37453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69422" y="124474"/>
            <a:ext cx="52196" cy="460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Walmart Confidential</a:t>
            </a:r>
            <a:endParaRPr lang="en-US" sz="7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70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6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- Infosys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 - Use this for Infosys Confidential cases (Ex. RFP Response)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000" baseline="0"/>
            </a:lvl1pPr>
          </a:lstStyle>
          <a:p>
            <a:r>
              <a:rPr lang="en-US" dirty="0" smtClean="0"/>
              <a:t>Click to edit - Use this layout for Infosys Confidential cases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0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(La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1BTE-Logo-GIF-sep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3204" y="4613799"/>
            <a:ext cx="1828801" cy="431614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 bwMode="invGray">
          <a:xfrm>
            <a:off x="179946" y="4646716"/>
            <a:ext cx="1197951" cy="420437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2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95375" y="2128847"/>
            <a:ext cx="4880292" cy="509596"/>
          </a:xfrm>
          <a:prstGeom prst="rect">
            <a:avLst/>
          </a:prstGeom>
        </p:spPr>
        <p:txBody>
          <a:bodyPr anchor="b"/>
          <a:lstStyle>
            <a:lvl1pPr algn="l">
              <a:defRPr sz="2400" baseline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Add Thank You note</a:t>
            </a:r>
            <a:endParaRPr lang="en-GB" dirty="0"/>
          </a:p>
        </p:txBody>
      </p:sp>
      <p:pic>
        <p:nvPicPr>
          <p:cNvPr id="18" name="Picture 17" descr="wmt_h_r_c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0608" y="27433"/>
            <a:ext cx="1920972" cy="561807"/>
          </a:xfrm>
          <a:prstGeom prst="rect">
            <a:avLst/>
          </a:prstGeom>
        </p:spPr>
      </p:pic>
      <p:pic>
        <p:nvPicPr>
          <p:cNvPr id="19" name="Picture 18" descr="wmt_hspark_c11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779" y="73153"/>
            <a:ext cx="821497" cy="434523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7124510" y="24258"/>
            <a:ext cx="52196" cy="56815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76979" y="57278"/>
            <a:ext cx="52196" cy="51608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8233" y="47753"/>
            <a:ext cx="886769" cy="45719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2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(Last slide) - Infosys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1BTE-Logo-GIF-sep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3204" y="4613799"/>
            <a:ext cx="1828801" cy="431614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 bwMode="invGray">
          <a:xfrm>
            <a:off x="179946" y="4646716"/>
            <a:ext cx="1197951" cy="420437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2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943476" y="2128847"/>
            <a:ext cx="3381375" cy="509596"/>
          </a:xfrm>
          <a:prstGeom prst="rect">
            <a:avLst/>
          </a:prstGeom>
        </p:spPr>
        <p:txBody>
          <a:bodyPr anchor="b"/>
          <a:lstStyle>
            <a:lvl1pPr algn="l">
              <a:defRPr sz="2400" baseline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Add Thank You note</a:t>
            </a:r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2" y="1676400"/>
            <a:ext cx="3140075" cy="1200150"/>
          </a:xfrm>
        </p:spPr>
        <p:txBody>
          <a:bodyPr/>
          <a:lstStyle>
            <a:lvl1pPr algn="ctr">
              <a:buNone/>
              <a:defRPr sz="800" baseline="0"/>
            </a:lvl1pPr>
            <a:lvl2pPr marL="0" indent="0" algn="l">
              <a:buNone/>
              <a:defRPr sz="800" baseline="0"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Click to add Legal Notes - Use this layout if this presentation is Infosys confidential. (Ex. RFP Response)</a:t>
            </a:r>
          </a:p>
        </p:txBody>
      </p:sp>
      <p:pic>
        <p:nvPicPr>
          <p:cNvPr id="30" name="Picture 29" descr="wmt_h_r_c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0608" y="27433"/>
            <a:ext cx="1920972" cy="561807"/>
          </a:xfrm>
          <a:prstGeom prst="rect">
            <a:avLst/>
          </a:prstGeom>
        </p:spPr>
      </p:pic>
      <p:pic>
        <p:nvPicPr>
          <p:cNvPr id="31" name="Picture 30" descr="wmt_hspark_c11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779" y="73153"/>
            <a:ext cx="821497" cy="434523"/>
          </a:xfrm>
          <a:prstGeom prst="rect">
            <a:avLst/>
          </a:prstGeom>
          <a:ln>
            <a:noFill/>
          </a:ln>
        </p:spPr>
      </p:pic>
      <p:sp>
        <p:nvSpPr>
          <p:cNvPr id="32" name="Rectangle 31"/>
          <p:cNvSpPr/>
          <p:nvPr/>
        </p:nvSpPr>
        <p:spPr>
          <a:xfrm>
            <a:off x="7124510" y="24258"/>
            <a:ext cx="52196" cy="56815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6979" y="57278"/>
            <a:ext cx="52196" cy="51608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18233" y="47753"/>
            <a:ext cx="886769" cy="45719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7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0"/>
          </p:nvPr>
        </p:nvSpPr>
        <p:spPr>
          <a:xfrm>
            <a:off x="790575" y="1095376"/>
            <a:ext cx="7543800" cy="3133725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8096"/>
            <a:ext cx="4038600" cy="3840480"/>
          </a:xfrm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  <a:lvl2pPr>
              <a:defRPr sz="1600">
                <a:solidFill>
                  <a:srgbClr val="6D6E71"/>
                </a:solidFill>
              </a:defRPr>
            </a:lvl2pPr>
            <a:lvl3pPr>
              <a:defRPr sz="1400">
                <a:solidFill>
                  <a:srgbClr val="6D6E71"/>
                </a:solidFill>
              </a:defRPr>
            </a:lvl3pPr>
            <a:lvl4pPr>
              <a:defRPr sz="1400">
                <a:solidFill>
                  <a:srgbClr val="6D6E71"/>
                </a:solidFill>
              </a:defRPr>
            </a:lvl4pPr>
            <a:lvl5pPr>
              <a:defRPr sz="1400">
                <a:solidFill>
                  <a:srgbClr val="6D6E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8096"/>
            <a:ext cx="4038600" cy="3840480"/>
          </a:xfrm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  <a:lvl2pPr>
              <a:defRPr sz="1600">
                <a:solidFill>
                  <a:srgbClr val="6D6E71"/>
                </a:solidFill>
              </a:defRPr>
            </a:lvl2pPr>
            <a:lvl3pPr>
              <a:defRPr sz="1400">
                <a:solidFill>
                  <a:srgbClr val="6D6E71"/>
                </a:solidFill>
              </a:defRPr>
            </a:lvl3pPr>
            <a:lvl4pPr>
              <a:defRPr sz="1400">
                <a:solidFill>
                  <a:srgbClr val="6D6E71"/>
                </a:solidFill>
              </a:defRPr>
            </a:lvl4pPr>
            <a:lvl5pPr>
              <a:defRPr sz="1400">
                <a:solidFill>
                  <a:srgbClr val="6D6E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48200" y="768096"/>
            <a:ext cx="4038600" cy="3840480"/>
          </a:xfrm>
          <a:noFill/>
          <a:ln w="12700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8096"/>
            <a:ext cx="4038600" cy="3840480"/>
          </a:xfrm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  <a:lvl2pPr>
              <a:defRPr sz="1600">
                <a:solidFill>
                  <a:srgbClr val="6D6E71"/>
                </a:solidFill>
              </a:defRPr>
            </a:lvl2pPr>
            <a:lvl3pPr>
              <a:defRPr sz="1400">
                <a:solidFill>
                  <a:srgbClr val="6D6E71"/>
                </a:solidFill>
              </a:defRPr>
            </a:lvl3pPr>
            <a:lvl4pPr>
              <a:defRPr sz="1400">
                <a:solidFill>
                  <a:srgbClr val="6D6E71"/>
                </a:solidFill>
              </a:defRPr>
            </a:lvl4pPr>
            <a:lvl5pPr>
              <a:defRPr sz="1400">
                <a:solidFill>
                  <a:srgbClr val="6D6E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592"/>
            <a:ext cx="8229600" cy="49377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8097"/>
            <a:ext cx="4040188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24415"/>
            <a:ext cx="4040188" cy="328409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768097"/>
            <a:ext cx="4041775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324415"/>
            <a:ext cx="4041775" cy="328409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ln w="1270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165100" dist="101600" dir="5400000" algn="t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fosys_patter_fad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4749799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 flipV="1">
            <a:off x="0" y="4742388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8" descr="1BTE-Logo-GIF-sep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6764" y="4795373"/>
            <a:ext cx="1461333" cy="344889"/>
          </a:xfrm>
          <a:prstGeom prst="rect">
            <a:avLst/>
          </a:prstGeom>
        </p:spPr>
      </p:pic>
      <p:grpSp>
        <p:nvGrpSpPr>
          <p:cNvPr id="10" name="Group 12"/>
          <p:cNvGrpSpPr/>
          <p:nvPr/>
        </p:nvGrpSpPr>
        <p:grpSpPr bwMode="invGray">
          <a:xfrm>
            <a:off x="198120" y="4862178"/>
            <a:ext cx="734903" cy="255392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1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5" name="Picture 14" descr="wmt_h_r_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0688" y="164592"/>
            <a:ext cx="1280648" cy="37453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69422" y="124474"/>
            <a:ext cx="52196" cy="460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1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451694" y="4946898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1533526" y="1715700"/>
            <a:ext cx="7190841" cy="1280160"/>
          </a:xfrm>
          <a:prstGeom prst="roundRect">
            <a:avLst>
              <a:gd name="adj" fmla="val 16657"/>
            </a:avLst>
          </a:prstGeom>
          <a:solidFill>
            <a:srgbClr val="1A75C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616726" y="1873134"/>
            <a:ext cx="6107640" cy="477948"/>
          </a:xfrm>
        </p:spPr>
        <p:txBody>
          <a:bodyPr anchor="ctr" anchorCtr="0"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– First Line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616727" y="2362462"/>
            <a:ext cx="6107641" cy="477948"/>
          </a:xfrm>
        </p:spPr>
        <p:txBody>
          <a:bodyPr anchor="ctr" anchorCtr="0"/>
          <a:lstStyle>
            <a:lvl1pPr algn="ctr">
              <a:buNone/>
              <a:defRPr b="0" baseline="0">
                <a:solidFill>
                  <a:srgbClr val="FDBB30"/>
                </a:solidFill>
              </a:defRPr>
            </a:lvl1pPr>
          </a:lstStyle>
          <a:p>
            <a:pPr lvl="0"/>
            <a:r>
              <a:rPr lang="en-US" dirty="0" smtClean="0"/>
              <a:t>Divider Slide – Second Line</a:t>
            </a:r>
            <a:endParaRPr lang="en-US" dirty="0"/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419634" y="1715700"/>
            <a:ext cx="1766515" cy="1280160"/>
          </a:xfrm>
          <a:prstGeom prst="roundRect">
            <a:avLst/>
          </a:prstGeom>
          <a:solidFill>
            <a:srgbClr val="0038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9" name="Picture 6" descr="half-spark"/>
          <p:cNvPicPr>
            <a:picLocks noChangeAspect="1" noChangeArrowheads="1"/>
          </p:cNvPicPr>
          <p:nvPr/>
        </p:nvPicPr>
        <p:blipFill>
          <a:blip r:embed="rId5" cstate="print"/>
          <a:srcRect r="623"/>
          <a:stretch>
            <a:fillRect/>
          </a:stretch>
        </p:blipFill>
        <p:spPr bwMode="auto">
          <a:xfrm>
            <a:off x="626095" y="1715701"/>
            <a:ext cx="1772385" cy="128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616580" y="2916616"/>
            <a:ext cx="1766515" cy="79244"/>
          </a:xfrm>
          <a:prstGeom prst="roundRect">
            <a:avLst>
              <a:gd name="adj" fmla="val 0"/>
            </a:avLst>
          </a:prstGeom>
          <a:solidFill>
            <a:srgbClr val="0038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2346860" y="1715700"/>
            <a:ext cx="269867" cy="1280160"/>
          </a:xfrm>
          <a:prstGeom prst="roundRect">
            <a:avLst>
              <a:gd name="adj" fmla="val 0"/>
            </a:avLst>
          </a:prstGeom>
          <a:solidFill>
            <a:srgbClr val="0038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nfosys_patter_fade.jp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71525"/>
            <a:ext cx="8229600" cy="384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0" y="4749799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gray">
          <a:xfrm flipV="1">
            <a:off x="0" y="4742388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1BTE-Logo-GIF-sep14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46764" y="4795373"/>
            <a:ext cx="1461333" cy="344889"/>
          </a:xfrm>
          <a:prstGeom prst="rect">
            <a:avLst/>
          </a:prstGeom>
        </p:spPr>
      </p:pic>
      <p:grpSp>
        <p:nvGrpSpPr>
          <p:cNvPr id="21" name="Group 12"/>
          <p:cNvGrpSpPr/>
          <p:nvPr/>
        </p:nvGrpSpPr>
        <p:grpSpPr bwMode="invGray">
          <a:xfrm>
            <a:off x="198120" y="4862178"/>
            <a:ext cx="734903" cy="255392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24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3" name="Picture 32" descr="wmt_h_r_c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90688" y="164592"/>
            <a:ext cx="1280648" cy="3745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769422" y="124474"/>
            <a:ext cx="52196" cy="460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7005"/>
            <a:ext cx="8229600" cy="49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894" r:id="rId2"/>
    <p:sldLayoutId id="2147483919" r:id="rId3"/>
    <p:sldLayoutId id="2147483906" r:id="rId4"/>
    <p:sldLayoutId id="2147483907" r:id="rId5"/>
    <p:sldLayoutId id="2147483895" r:id="rId6"/>
    <p:sldLayoutId id="2147483896" r:id="rId7"/>
    <p:sldLayoutId id="2147483897" r:id="rId8"/>
    <p:sldLayoutId id="2147483923" r:id="rId9"/>
    <p:sldLayoutId id="2147483924" r:id="rId10"/>
    <p:sldLayoutId id="2147483909" r:id="rId11"/>
    <p:sldLayoutId id="2147483920" r:id="rId12"/>
    <p:sldLayoutId id="2147483918" r:id="rId13"/>
    <p:sldLayoutId id="214748392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9pPr>
    </p:titleStyle>
    <p:bodyStyle>
      <a:lvl1pPr marL="176213" indent="-176213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800" kern="1200">
          <a:solidFill>
            <a:srgbClr val="6D6E71"/>
          </a:solidFill>
          <a:latin typeface="Arial"/>
          <a:ea typeface="+mn-ea"/>
          <a:cs typeface="Arial"/>
        </a:defRPr>
      </a:lvl1pPr>
      <a:lvl2pPr marL="628650" indent="-17145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600" kern="1200">
          <a:solidFill>
            <a:srgbClr val="6D6E71"/>
          </a:solidFill>
          <a:latin typeface="Arial"/>
          <a:ea typeface="+mn-ea"/>
          <a:cs typeface="Arial"/>
        </a:defRPr>
      </a:lvl2pPr>
      <a:lvl3pPr marL="1079500" indent="-16510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3pPr>
      <a:lvl4pPr marL="1524000" indent="-15240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4pPr>
      <a:lvl5pPr marL="1974850" indent="-14605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nfosys_patter_fade.jp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71525"/>
            <a:ext cx="8229600" cy="384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0" y="4749799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gray">
          <a:xfrm flipV="1">
            <a:off x="0" y="4742388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GillSan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2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1BTE-Logo-GIF-sep14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46764" y="4795373"/>
            <a:ext cx="1461333" cy="344889"/>
          </a:xfrm>
          <a:prstGeom prst="rect">
            <a:avLst/>
          </a:prstGeom>
        </p:spPr>
      </p:pic>
      <p:grpSp>
        <p:nvGrpSpPr>
          <p:cNvPr id="21" name="Group 12"/>
          <p:cNvGrpSpPr/>
          <p:nvPr/>
        </p:nvGrpSpPr>
        <p:grpSpPr bwMode="invGray">
          <a:xfrm>
            <a:off x="198120" y="4862178"/>
            <a:ext cx="734903" cy="255392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24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26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  <p:sp>
          <p:nvSpPr>
            <p:cNvPr id="27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D78"/>
                </a:solidFill>
              </a:endParaRPr>
            </a:p>
          </p:txBody>
        </p:sp>
      </p:grpSp>
      <p:pic>
        <p:nvPicPr>
          <p:cNvPr id="33" name="Picture 32" descr="wmt_h_r_c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90688" y="164592"/>
            <a:ext cx="1280648" cy="3745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769422" y="124474"/>
            <a:ext cx="52196" cy="460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7005"/>
            <a:ext cx="8229600" cy="49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1407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9pPr>
    </p:titleStyle>
    <p:bodyStyle>
      <a:lvl1pPr marL="176213" indent="-176213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800" kern="1200">
          <a:solidFill>
            <a:srgbClr val="6D6E71"/>
          </a:solidFill>
          <a:latin typeface="Arial"/>
          <a:ea typeface="+mn-ea"/>
          <a:cs typeface="Arial"/>
        </a:defRPr>
      </a:lvl1pPr>
      <a:lvl2pPr marL="628650" indent="-17145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600" kern="1200">
          <a:solidFill>
            <a:srgbClr val="6D6E71"/>
          </a:solidFill>
          <a:latin typeface="Arial"/>
          <a:ea typeface="+mn-ea"/>
          <a:cs typeface="Arial"/>
        </a:defRPr>
      </a:lvl2pPr>
      <a:lvl3pPr marL="1079500" indent="-16510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3pPr>
      <a:lvl4pPr marL="1524000" indent="-15240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4pPr>
      <a:lvl5pPr marL="1974850" indent="-14605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219302"/>
            <a:ext cx="6400800" cy="71439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Global Sourcing </a:t>
            </a:r>
          </a:p>
          <a:p>
            <a:r>
              <a:rPr lang="en-US" dirty="0" smtClean="0"/>
              <a:t>February 2017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18246"/>
            <a:ext cx="8229600" cy="523876"/>
          </a:xfrm>
        </p:spPr>
        <p:txBody>
          <a:bodyPr/>
          <a:lstStyle/>
          <a:p>
            <a:r>
              <a:rPr lang="en-US" dirty="0" smtClean="0"/>
              <a:t>Monthly Status Report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Incident Tickets – MTTR Summary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6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7200" y="3419843"/>
            <a:ext cx="8229600" cy="1339483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u="sng" dirty="0">
                <a:solidFill>
                  <a:schemeClr val="tx1"/>
                </a:solidFill>
              </a:rPr>
              <a:t>Observations for the month of </a:t>
            </a:r>
            <a:r>
              <a:rPr lang="en-US" sz="1100" b="1" u="sng" dirty="0" smtClean="0">
                <a:solidFill>
                  <a:schemeClr val="tx1"/>
                </a:solidFill>
              </a:rPr>
              <a:t>February - 17 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 smtClean="0">
                <a:solidFill>
                  <a:schemeClr val="tx1"/>
                </a:solidFill>
              </a:rPr>
              <a:t>Decrease in MTTR compared to February’16 by </a:t>
            </a:r>
            <a:r>
              <a:rPr lang="en-US" sz="1050" dirty="0">
                <a:solidFill>
                  <a:schemeClr val="tx1"/>
                </a:solidFill>
              </a:rPr>
              <a:t>8</a:t>
            </a:r>
            <a:r>
              <a:rPr lang="en-US" sz="1050" dirty="0" smtClean="0">
                <a:solidFill>
                  <a:schemeClr val="tx1"/>
                </a:solidFill>
              </a:rPr>
              <a:t>%.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 smtClean="0">
                <a:solidFill>
                  <a:schemeClr val="tx1"/>
                </a:solidFill>
              </a:rPr>
              <a:t>Comparison is against all P1,P2,P3,P4 incidents for FYE’17.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50" dirty="0" smtClean="0">
              <a:solidFill>
                <a:schemeClr val="tx1"/>
              </a:solidFill>
            </a:endParaRPr>
          </a:p>
          <a:p>
            <a:endParaRPr lang="en-US" sz="105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51828"/>
            <a:ext cx="8229600" cy="25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11259"/>
            <a:ext cx="6107640" cy="477948"/>
          </a:xfrm>
        </p:spPr>
        <p:txBody>
          <a:bodyPr/>
          <a:lstStyle/>
          <a:p>
            <a:r>
              <a:rPr lang="en-US" sz="2400" dirty="0" smtClean="0"/>
              <a:t>Performance Measures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411119" y="167005"/>
            <a:ext cx="8229600" cy="490218"/>
          </a:xfrm>
        </p:spPr>
        <p:txBody>
          <a:bodyPr/>
          <a:lstStyle/>
          <a:p>
            <a:r>
              <a:rPr lang="en-GB" dirty="0" smtClean="0"/>
              <a:t>Response &amp; Resolution SLA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6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411119" y="3706285"/>
            <a:ext cx="8229599" cy="962992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u="sng" dirty="0">
                <a:solidFill>
                  <a:schemeClr val="tx1"/>
                </a:solidFill>
              </a:rPr>
              <a:t>Observations for the month </a:t>
            </a:r>
            <a:r>
              <a:rPr lang="en-US" sz="1200" b="1" u="sng" dirty="0" smtClean="0">
                <a:solidFill>
                  <a:schemeClr val="tx1"/>
                </a:solidFill>
              </a:rPr>
              <a:t>of February-17 </a:t>
            </a:r>
            <a:r>
              <a:rPr lang="en-US" sz="1200" b="1" u="sng" dirty="0">
                <a:solidFill>
                  <a:schemeClr val="tx1"/>
                </a:solidFill>
              </a:rPr>
              <a:t>:</a:t>
            </a:r>
            <a:endParaRPr lang="en-US" sz="1200" b="1" u="sng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7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tx1"/>
                </a:solidFill>
              </a:rPr>
              <a:t>Both Response and resolution SLAs are under adherence levels.</a:t>
            </a:r>
            <a:endParaRPr 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75325"/>
              </p:ext>
            </p:extLst>
          </p:nvPr>
        </p:nvGraphicFramePr>
        <p:xfrm>
          <a:off x="411119" y="747271"/>
          <a:ext cx="8229600" cy="1397367"/>
        </p:xfrm>
        <a:graphic>
          <a:graphicData uri="http://schemas.openxmlformats.org/drawingml/2006/table">
            <a:tbl>
              <a:tblPr/>
              <a:tblGrid>
                <a:gridCol w="1224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9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2309"/>
                <a:gridCol w="76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88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94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262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334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881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1965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881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6489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846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6489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64810">
                <a:tc gridSpan="15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Monthly Response SLA Trend -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Sourcing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5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Priority/Month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+ PLM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+ PLM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+ PLM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Sourcing+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+ PLM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Sourcing + PLM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3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2-High &amp; 3 - Medium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35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89214"/>
              </p:ext>
            </p:extLst>
          </p:nvPr>
        </p:nvGraphicFramePr>
        <p:xfrm>
          <a:off x="389107" y="2222082"/>
          <a:ext cx="8251611" cy="1245020"/>
        </p:xfrm>
        <a:graphic>
          <a:graphicData uri="http://schemas.openxmlformats.org/drawingml/2006/table">
            <a:tbl>
              <a:tblPr/>
              <a:tblGrid>
                <a:gridCol w="12854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33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4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826"/>
                <a:gridCol w="7560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63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63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944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09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632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1565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632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6175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558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6175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238244">
                <a:tc gridSpan="15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Monthly Resolution SLA Trend -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Sourcing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21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Priority/Month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December</a:t>
                      </a:r>
                      <a:endParaRPr lang="en-US" sz="900" b="1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+ PLM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+ PLM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+ PLM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+ PLM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+ PLM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Sourcing  + PLM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21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Critical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21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2-High &amp; 3 - Medium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1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B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0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11259"/>
            <a:ext cx="6107640" cy="477948"/>
          </a:xfrm>
        </p:spPr>
        <p:txBody>
          <a:bodyPr/>
          <a:lstStyle/>
          <a:p>
            <a:r>
              <a:rPr lang="en-US" sz="2400" dirty="0" smtClean="0"/>
              <a:t>Abends &amp; Replication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Abend Trend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6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403725" y="2602599"/>
            <a:ext cx="4283075" cy="2058265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tx1"/>
                </a:solidFill>
              </a:rPr>
              <a:t>Observations for the month of </a:t>
            </a:r>
            <a:r>
              <a:rPr lang="en-US" sz="1400" b="1" u="sng" dirty="0" smtClean="0">
                <a:solidFill>
                  <a:schemeClr val="tx1"/>
                </a:solidFill>
              </a:rPr>
              <a:t>February -17 </a:t>
            </a:r>
            <a:r>
              <a:rPr lang="en-US" sz="1400" b="1" u="sng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Arial"/>
                <a:cs typeface="Arial"/>
              </a:rPr>
              <a:t>1 </a:t>
            </a:r>
            <a:r>
              <a:rPr lang="en-US" sz="1100" dirty="0" err="1">
                <a:solidFill>
                  <a:schemeClr val="tx2"/>
                </a:solidFill>
                <a:latin typeface="Arial"/>
                <a:cs typeface="Arial"/>
              </a:rPr>
              <a:t>abend</a:t>
            </a:r>
            <a:r>
              <a:rPr lang="en-US" sz="1100" dirty="0">
                <a:solidFill>
                  <a:schemeClr val="tx2"/>
                </a:solidFill>
                <a:latin typeface="Arial"/>
                <a:cs typeface="Arial"/>
              </a:rPr>
              <a:t> reported in February’17.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schemeClr val="tx2"/>
                </a:solidFill>
                <a:latin typeface="Arial"/>
                <a:cs typeface="Arial"/>
              </a:rPr>
              <a:t>PO0670D</a:t>
            </a:r>
            <a:endParaRPr lang="en-US" sz="1100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sz="12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755683"/>
            <a:ext cx="3807582" cy="1759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25" y="755684"/>
            <a:ext cx="4283075" cy="1748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2" y="2602599"/>
            <a:ext cx="3807582" cy="2058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Replication Trend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6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57199" y="3523970"/>
            <a:ext cx="8229601" cy="1106358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u="sng" dirty="0">
                <a:solidFill>
                  <a:schemeClr val="tx1"/>
                </a:solidFill>
              </a:rPr>
              <a:t>Observations for the month of </a:t>
            </a:r>
            <a:r>
              <a:rPr lang="en-US" sz="1200" b="1" u="sng" dirty="0" smtClean="0">
                <a:solidFill>
                  <a:schemeClr val="tx1"/>
                </a:solidFill>
              </a:rPr>
              <a:t>February -17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</a:rPr>
              <a:t>Replication is under adherence levels for February’17.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</a:rPr>
              <a:t>Values taken FYE’18 are 7:00 A.M C.S.T of each Friday for that week.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86221"/>
            <a:ext cx="8229600" cy="26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11259"/>
            <a:ext cx="6107640" cy="477948"/>
          </a:xfrm>
        </p:spPr>
        <p:txBody>
          <a:bodyPr/>
          <a:lstStyle/>
          <a:p>
            <a:r>
              <a:rPr lang="en-US" sz="2400" dirty="0" smtClean="0"/>
              <a:t>Change Controls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457200" y="176530"/>
            <a:ext cx="8229600" cy="490218"/>
          </a:xfrm>
        </p:spPr>
        <p:txBody>
          <a:bodyPr/>
          <a:lstStyle/>
          <a:p>
            <a:r>
              <a:rPr lang="en-GB" dirty="0" smtClean="0"/>
              <a:t>Change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Controls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6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770048"/>
            <a:ext cx="4126636" cy="1952551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u="sng" dirty="0">
                <a:solidFill>
                  <a:schemeClr val="tx1"/>
                </a:solidFill>
              </a:rPr>
              <a:t>Observations for the month of </a:t>
            </a:r>
            <a:r>
              <a:rPr lang="en-US" sz="1200" b="1" u="sng" dirty="0" smtClean="0">
                <a:solidFill>
                  <a:schemeClr val="tx1"/>
                </a:solidFill>
              </a:rPr>
              <a:t>February -16 </a:t>
            </a:r>
            <a:r>
              <a:rPr lang="en-US" sz="1200" b="1" u="sng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solidFill>
                  <a:schemeClr val="tx1"/>
                </a:solidFill>
              </a:rPr>
              <a:t>13 changes </a:t>
            </a:r>
            <a:r>
              <a:rPr lang="en-US" sz="950" dirty="0">
                <a:solidFill>
                  <a:schemeClr val="tx1"/>
                </a:solidFill>
              </a:rPr>
              <a:t>rolled out </a:t>
            </a:r>
            <a:r>
              <a:rPr lang="en-US" sz="950" dirty="0" smtClean="0">
                <a:solidFill>
                  <a:schemeClr val="tx1"/>
                </a:solidFill>
              </a:rPr>
              <a:t>in February. </a:t>
            </a:r>
            <a:endParaRPr lang="en-US" sz="95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50" dirty="0" smtClean="0">
                <a:solidFill>
                  <a:schemeClr val="tx1"/>
                </a:solidFill>
              </a:rPr>
              <a:t>No Emergency /No Expedited CRQs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950" dirty="0" smtClean="0">
              <a:solidFill>
                <a:schemeClr val="tx1"/>
              </a:solidFill>
            </a:endParaRPr>
          </a:p>
          <a:p>
            <a:endParaRPr lang="en-US" sz="95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23761"/>
            <a:ext cx="3981787" cy="1989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23761"/>
            <a:ext cx="4114800" cy="1989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770048"/>
            <a:ext cx="3981787" cy="1952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11259"/>
            <a:ext cx="6107640" cy="477948"/>
          </a:xfrm>
        </p:spPr>
        <p:txBody>
          <a:bodyPr/>
          <a:lstStyle/>
          <a:p>
            <a:r>
              <a:rPr lang="en-US" sz="2400" dirty="0" smtClean="0"/>
              <a:t>Problem Ticket Status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27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Tickets Status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2660" y="4250700"/>
            <a:ext cx="788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Note:- This problem ticket status summary is as on 2/27/2017</a:t>
            </a:r>
            <a:endParaRPr lang="en-US" sz="1000" dirty="0"/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27042"/>
              </p:ext>
            </p:extLst>
          </p:nvPr>
        </p:nvGraphicFramePr>
        <p:xfrm>
          <a:off x="571571" y="792292"/>
          <a:ext cx="8115229" cy="338391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087339"/>
                <a:gridCol w="3027890"/>
              </a:tblGrid>
              <a:tr h="34118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Stage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#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of Tickets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9508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(PKE80053907, PKE80077101)</a:t>
                      </a:r>
                      <a:endParaRPr lang="en-US" sz="12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                         </a:t>
                      </a:r>
                    </a:p>
                  </a:txBody>
                  <a:tcPr marL="7620" marR="7620" marT="7620" marB="0" anchor="ctr"/>
                </a:tc>
              </a:tr>
              <a:tr h="49508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(PKE80049900,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PKE80072504, PKE80073706, </a:t>
                      </a:r>
                      <a:r>
                        <a:rPr lang="en-US" sz="1200" dirty="0" smtClean="0"/>
                        <a:t>PKE80072503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0" i="0" u="none" strike="sng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49508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 (</a:t>
                      </a:r>
                      <a:r>
                        <a:rPr lang="en-US" sz="1200" dirty="0" smtClean="0"/>
                        <a:t>PKE80071008)</a:t>
                      </a:r>
                      <a:endParaRPr lang="en-US" sz="1200" b="0" u="none" strike="sng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</a:tr>
              <a:tr h="49508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Pending/Monitoring (</a:t>
                      </a:r>
                      <a:r>
                        <a:rPr lang="en-US" sz="1200" dirty="0" smtClean="0"/>
                        <a:t>PKE80034003,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PBI80026973, PBI80073739)</a:t>
                      </a:r>
                      <a:endParaRPr lang="en-US" sz="1200" b="0" u="none" strike="sng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49508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Pending Closure (</a:t>
                      </a:r>
                      <a:r>
                        <a:rPr lang="en-US" sz="1200" dirty="0" smtClean="0"/>
                        <a:t>PKE80062004,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PKE80070406</a:t>
                      </a:r>
                      <a:r>
                        <a:rPr lang="en-US" sz="1200" dirty="0" smtClean="0"/>
                        <a:t>)</a:t>
                      </a:r>
                      <a:endParaRPr lang="en-US" sz="1200" b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56729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 smtClean="0">
                          <a:effectLst/>
                        </a:rPr>
                        <a:t>Grand 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8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Agenda</a:t>
            </a:r>
            <a:endParaRPr lang="en-GB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6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847175"/>
              </p:ext>
            </p:extLst>
          </p:nvPr>
        </p:nvGraphicFramePr>
        <p:xfrm>
          <a:off x="485775" y="790575"/>
          <a:ext cx="8229600" cy="367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20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26258"/>
            <a:ext cx="6107640" cy="477948"/>
          </a:xfrm>
        </p:spPr>
        <p:txBody>
          <a:bodyPr/>
          <a:lstStyle/>
          <a:p>
            <a:r>
              <a:rPr lang="en-US" sz="2400" dirty="0" smtClean="0"/>
              <a:t>Automation &amp; Dashboard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25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Automations and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4048"/>
              </p:ext>
            </p:extLst>
          </p:nvPr>
        </p:nvGraphicFramePr>
        <p:xfrm>
          <a:off x="351826" y="772021"/>
          <a:ext cx="8401756" cy="307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18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3448"/>
                <a:gridCol w="2137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7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13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152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6218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#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Type</a:t>
                      </a:r>
                      <a:r>
                        <a:rPr lang="en-US" sz="1050" baseline="0" dirty="0" smtClean="0"/>
                        <a:t> of item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 Name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 Description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Issue Type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Action Item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1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Dashboard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IPOR</a:t>
                      </a:r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inbox</a:t>
                      </a:r>
                      <a:endParaRPr lang="en-US" sz="1200" strike="noStrike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display count of revisions</a:t>
                      </a:r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pending in each </a:t>
                      </a: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IPOR</a:t>
                      </a:r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inbox</a:t>
                      </a:r>
                      <a:endParaRPr lang="en-US" sz="1200" strike="noStrike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9651"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strike="noStrik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Dashboard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Disk space</a:t>
                      </a:r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monitoring</a:t>
                      </a:r>
                      <a:endParaRPr lang="en-US" sz="1200" strike="noStrike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display disk space utilization of sourcing servers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Incident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97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Cancel</a:t>
                      </a:r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SPT</a:t>
                      </a:r>
                      <a:endParaRPr lang="en-US" sz="1200" strike="noStrike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Handle</a:t>
                      </a:r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all requests of Cancel SPT using slack bot automation </a:t>
                      </a:r>
                      <a:endParaRPr lang="en-US" sz="1200" strike="noStrike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97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Vendor resend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Handle vendor resend request through IAP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</a:t>
                      </a:r>
                      <a:endParaRPr lang="en-US" sz="1200" strike="noStrike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Incident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DA%</a:t>
                      </a:r>
                      <a:r>
                        <a:rPr lang="en-US" sz="1200" strike="noStrike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refresh on template quotes</a:t>
                      </a:r>
                      <a:endParaRPr lang="en-US" sz="1200" strike="noStrike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</a:t>
                      </a:r>
                      <a:r>
                        <a:rPr lang="en-US" sz="1200" strike="noStrike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trigger DA% refresh on template quotes using IAP</a:t>
                      </a:r>
                      <a:endParaRPr lang="en-US" sz="1200" strike="noStrike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</a:t>
                      </a:r>
                      <a:endParaRPr lang="en-US" sz="1200" strike="noStrike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4" y="771525"/>
            <a:ext cx="8028192" cy="38417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IPOR </a:t>
            </a:r>
            <a:r>
              <a:rPr lang="en-US" dirty="0" smtClean="0"/>
              <a:t>inbox(</a:t>
            </a:r>
            <a:r>
              <a:rPr lang="en-US" dirty="0" err="1" smtClean="0"/>
              <a:t>Kibana</a:t>
            </a:r>
            <a:r>
              <a:rPr lang="en-US" dirty="0" smtClean="0"/>
              <a:t> Dashboard)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8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SPT(</a:t>
            </a:r>
            <a:r>
              <a:rPr lang="en-US" dirty="0" err="1" smtClean="0"/>
              <a:t>Slackbot</a:t>
            </a:r>
            <a:r>
              <a:rPr lang="en-US" dirty="0" smtClean="0"/>
              <a:t> automation)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603843"/>
              </p:ext>
            </p:extLst>
          </p:nvPr>
        </p:nvGraphicFramePr>
        <p:xfrm>
          <a:off x="7844319" y="34851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4319" y="34851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r="24225"/>
          <a:stretch/>
        </p:blipFill>
        <p:spPr>
          <a:xfrm>
            <a:off x="544531" y="878268"/>
            <a:ext cx="6719300" cy="32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26258"/>
            <a:ext cx="6107640" cy="477948"/>
          </a:xfrm>
        </p:spPr>
        <p:txBody>
          <a:bodyPr/>
          <a:lstStyle/>
          <a:p>
            <a:r>
              <a:rPr lang="en-US" sz="2400" dirty="0" smtClean="0"/>
              <a:t>Ishikawa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97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 Trending Ticket analysis by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79427"/>
              </p:ext>
            </p:extLst>
          </p:nvPr>
        </p:nvGraphicFramePr>
        <p:xfrm>
          <a:off x="5246137" y="771247"/>
          <a:ext cx="3316838" cy="211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3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52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6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Name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Dec’16(#)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2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GDP/SQ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2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2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Import 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06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GSCV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6" y="3129275"/>
            <a:ext cx="8257353" cy="156197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57200" y="3051967"/>
            <a:ext cx="8073161" cy="1639285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u="sng" dirty="0">
                <a:solidFill>
                  <a:schemeClr val="tx1"/>
                </a:solidFill>
              </a:rPr>
              <a:t>Observations for the month of </a:t>
            </a:r>
            <a:r>
              <a:rPr lang="en-US" sz="1200" b="1" u="sng" dirty="0" smtClean="0">
                <a:solidFill>
                  <a:schemeClr val="tx1"/>
                </a:solidFill>
              </a:rPr>
              <a:t>February’ 17 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tx1"/>
                </a:solidFill>
              </a:rPr>
              <a:t>3 </a:t>
            </a:r>
            <a:r>
              <a:rPr lang="en-US" sz="1100" dirty="0">
                <a:solidFill>
                  <a:schemeClr val="tx1"/>
                </a:solidFill>
              </a:rPr>
              <a:t>incidents on users receiving errors while saving info in GDP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2 incidents on sailing message info not available for PO in MPA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tx1"/>
                </a:solidFill>
              </a:rPr>
              <a:t>2 requests on change of service type code in QC inspections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tx1"/>
                </a:solidFill>
              </a:rPr>
              <a:t>2 requests for WIP </a:t>
            </a:r>
            <a:r>
              <a:rPr lang="en-US" sz="1100" smtClean="0">
                <a:solidFill>
                  <a:schemeClr val="tx1"/>
                </a:solidFill>
              </a:rPr>
              <a:t>access </a:t>
            </a: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2" y="646715"/>
            <a:ext cx="4762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11259"/>
            <a:ext cx="6107640" cy="477948"/>
          </a:xfrm>
        </p:spPr>
        <p:txBody>
          <a:bodyPr/>
          <a:lstStyle/>
          <a:p>
            <a:r>
              <a:rPr lang="en-US" sz="2400" dirty="0" smtClean="0"/>
              <a:t>Business Value Adds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6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116182"/>
            <a:ext cx="8229600" cy="490218"/>
          </a:xfrm>
        </p:spPr>
        <p:txBody>
          <a:bodyPr/>
          <a:lstStyle/>
          <a:p>
            <a:r>
              <a:rPr lang="en-US" dirty="0" smtClean="0"/>
              <a:t>Business Value Adds (Soft Savings)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743" y="685807"/>
            <a:ext cx="165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February 2017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006" y="2500728"/>
            <a:ext cx="60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YTD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graphicFrame>
        <p:nvGraphicFramePr>
          <p:cNvPr id="1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9531"/>
              </p:ext>
            </p:extLst>
          </p:nvPr>
        </p:nvGraphicFramePr>
        <p:xfrm>
          <a:off x="569006" y="2894671"/>
          <a:ext cx="8005987" cy="1615335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808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43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71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71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48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4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Add Category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Tickets Reduced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 Month)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MIPS</a:t>
                      </a:r>
                      <a:r>
                        <a:rPr lang="en-US" sz="1200" u="none" strike="noStrike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Savings (Per Month)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 of Dollar Savings (Per Year)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 System Efficiency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$1,740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1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Reduction Category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11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effort saving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$1,350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11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Abend’s reduction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$192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11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benefit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$237,600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4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$240,882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44164"/>
              </p:ext>
            </p:extLst>
          </p:nvPr>
        </p:nvGraphicFramePr>
        <p:xfrm>
          <a:off x="525535" y="1031460"/>
          <a:ext cx="8015456" cy="1213485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836176"/>
                <a:gridCol w="729200"/>
                <a:gridCol w="1685305"/>
                <a:gridCol w="1685305"/>
                <a:gridCol w="2079470"/>
              </a:tblGrid>
              <a:tr h="368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Add Category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Tickets Reduced            (</a:t>
                      </a:r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 Month)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MIPS</a:t>
                      </a:r>
                      <a:r>
                        <a:rPr lang="en-US" sz="1200" u="none" strike="noStrike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Savings (Per Month)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 of Dollar Savings (Per Year)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3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 System Efficiency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$1,740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14342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effort saving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$1,350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14342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Abend’s reduction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$192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14342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benefit</a:t>
                      </a:r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$237,600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153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endParaRPr lang="en-US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$240,882</a:t>
                      </a:r>
                      <a:endParaRPr lang="en-US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116182"/>
            <a:ext cx="8229600" cy="490218"/>
          </a:xfrm>
        </p:spPr>
        <p:txBody>
          <a:bodyPr/>
          <a:lstStyle/>
          <a:p>
            <a:r>
              <a:rPr lang="en-US" dirty="0" smtClean="0"/>
              <a:t>Business Value Adds (Soft Savings)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57201" y="1016458"/>
            <a:ext cx="8073161" cy="2519108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u="sng" dirty="0" smtClean="0">
                <a:solidFill>
                  <a:schemeClr val="tx1"/>
                </a:solidFill>
              </a:rPr>
              <a:t>Details </a:t>
            </a:r>
            <a:r>
              <a:rPr lang="en-US" sz="1200" b="1" u="sng" dirty="0">
                <a:solidFill>
                  <a:schemeClr val="tx1"/>
                </a:solidFill>
              </a:rPr>
              <a:t>of BVA submission for  </a:t>
            </a:r>
            <a:r>
              <a:rPr lang="en-US" sz="1200" b="1" u="sng" dirty="0" smtClean="0">
                <a:solidFill>
                  <a:schemeClr val="tx1"/>
                </a:solidFill>
              </a:rPr>
              <a:t>February-17 </a:t>
            </a:r>
            <a:r>
              <a:rPr lang="en-US" sz="1200" b="1" u="sng" dirty="0">
                <a:solidFill>
                  <a:schemeClr val="tx1"/>
                </a:solidFill>
              </a:rPr>
              <a:t>:</a:t>
            </a:r>
          </a:p>
          <a:p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BVA </a:t>
            </a: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stored procedure changes in transport tools to get allocation details to all  selected countries. 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BVA to remove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reason code P2 auto notification email  in QC Web application and result </a:t>
            </a: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BVA for Migration of honts8020 to </a:t>
            </a: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phonts80020us shared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BVA for cants 851 </a:t>
            </a: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migration, </a:t>
            </a:r>
            <a:r>
              <a:rPr lang="en-US" sz="1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SM_daily</a:t>
            </a: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 was moved to new </a:t>
            </a: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BVA for POUS691 </a:t>
            </a:r>
            <a:r>
              <a:rPr lang="en-US" sz="1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abend</a:t>
            </a: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i.e. made changes to program to handle null scenarios for </a:t>
            </a:r>
            <a:r>
              <a:rPr lang="en-US" sz="1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sailing_msg</a:t>
            </a: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date. 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11259"/>
            <a:ext cx="6107640" cy="477948"/>
          </a:xfrm>
        </p:spPr>
        <p:txBody>
          <a:bodyPr/>
          <a:lstStyle/>
          <a:p>
            <a:r>
              <a:rPr lang="en-US" sz="2400" dirty="0" smtClean="0"/>
              <a:t>Issues/Concerns/Risks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1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smtClean="0"/>
              <a:t>Executive Summary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266700" y="657223"/>
            <a:ext cx="3298433" cy="41021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</a:t>
            </a: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Volume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7%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compared to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January’17</a:t>
            </a:r>
            <a:endParaRPr lang="en-US" sz="1200" strike="sngStrik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57% 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compared to February’16</a:t>
            </a:r>
          </a:p>
          <a:p>
            <a:pPr>
              <a:buFont typeface="Wingdings" pitchFamily="2" charset="2"/>
              <a:buChar char="Ø"/>
            </a:pPr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Volume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–  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0% 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compared to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January’17</a:t>
            </a:r>
            <a:endParaRPr lang="en-US" sz="1200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 </a:t>
            </a:r>
            <a:r>
              <a:rPr lang="en-US" sz="1200" dirty="0" smtClean="0">
                <a:solidFill>
                  <a:srgbClr val="11C1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compared to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February’16</a:t>
            </a:r>
          </a:p>
          <a:p>
            <a:pPr>
              <a:buFont typeface="Wingdings" pitchFamily="2" charset="2"/>
              <a:buChar char="Ø"/>
            </a:pPr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 </a:t>
            </a: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Volume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22%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compared to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January’17</a:t>
            </a:r>
            <a:endParaRPr lang="en-US" sz="1200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51%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</a:t>
            </a:r>
            <a:r>
              <a:rPr lang="en-US" sz="1050" dirty="0" smtClean="0"/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compared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to February’16</a:t>
            </a:r>
          </a:p>
          <a:p>
            <a:pPr>
              <a:buFont typeface="Wingdings" pitchFamily="2" charset="2"/>
              <a:buChar char="Ø"/>
            </a:pPr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Volume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12%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compared to January’17</a:t>
            </a:r>
            <a:endParaRPr lang="en-US" sz="1200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55%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compared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February’16</a:t>
            </a:r>
          </a:p>
          <a:p>
            <a:pPr marL="457200" lvl="1" indent="0">
              <a:buNone/>
            </a:pP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63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Closed 95 Incidents, 40 Requests in February 2017.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5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3914774" y="861394"/>
            <a:ext cx="50650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1592A"/>
              </a:buClr>
              <a:buSzPct val="100000"/>
              <a:buFont typeface="Arial" pitchFamily="34" charset="0"/>
              <a:buChar char="•"/>
              <a:defRPr sz="1800" kern="1200">
                <a:solidFill>
                  <a:srgbClr val="6D6E71"/>
                </a:solidFill>
                <a:latin typeface="Arial"/>
                <a:ea typeface="+mn-ea"/>
                <a:cs typeface="Arial"/>
              </a:defRPr>
            </a:lvl1pPr>
            <a:lvl2pPr marL="628650" indent="-17145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1592A"/>
              </a:buClr>
              <a:buSzPct val="100000"/>
              <a:buFont typeface="Arial" pitchFamily="34" charset="0"/>
              <a:buChar char="•"/>
              <a:defRPr sz="1600" kern="1200">
                <a:solidFill>
                  <a:srgbClr val="6D6E71"/>
                </a:solidFill>
                <a:latin typeface="Arial"/>
                <a:ea typeface="+mn-ea"/>
                <a:cs typeface="Arial"/>
              </a:defRPr>
            </a:lvl2pPr>
            <a:lvl3pPr marL="1079500" indent="-1651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1592A"/>
              </a:buClr>
              <a:buSzPct val="100000"/>
              <a:buFont typeface="Arial" pitchFamily="34" charset="0"/>
              <a:buChar char="•"/>
              <a:defRPr sz="1400" kern="1200">
                <a:solidFill>
                  <a:srgbClr val="6D6E71"/>
                </a:solidFill>
                <a:latin typeface="Arial"/>
                <a:ea typeface="+mn-ea"/>
                <a:cs typeface="Arial"/>
              </a:defRPr>
            </a:lvl3pPr>
            <a:lvl4pPr marL="1524000" indent="-1524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1592A"/>
              </a:buClr>
              <a:buSzPct val="100000"/>
              <a:buFont typeface="Arial" pitchFamily="34" charset="0"/>
              <a:buChar char="•"/>
              <a:defRPr sz="1400" kern="1200">
                <a:solidFill>
                  <a:srgbClr val="6D6E71"/>
                </a:solidFill>
                <a:latin typeface="Arial"/>
                <a:ea typeface="+mn-ea"/>
                <a:cs typeface="Arial"/>
              </a:defRPr>
            </a:lvl4pPr>
            <a:lvl5pPr marL="1974850" indent="-14605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1592A"/>
              </a:buClr>
              <a:buSzPct val="100000"/>
              <a:buFont typeface="Arial" pitchFamily="34" charset="0"/>
              <a:buChar char="•"/>
              <a:defRPr sz="1400" kern="1200">
                <a:solidFill>
                  <a:srgbClr val="6D6E7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None/>
            </a:pPr>
            <a:endParaRPr lang="en-GB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BVA’s </a:t>
            </a:r>
            <a:r>
              <a:rPr lang="en-US" sz="1200" dirty="0"/>
              <a:t>worth $</a:t>
            </a:r>
            <a:r>
              <a:rPr lang="en-US" sz="1200" dirty="0" smtClean="0"/>
              <a:t>240K </a:t>
            </a:r>
            <a:r>
              <a:rPr lang="en-US" sz="1200" dirty="0"/>
              <a:t>were submitted in February </a:t>
            </a:r>
            <a:r>
              <a:rPr lang="en-US" sz="1200" dirty="0" smtClean="0"/>
              <a:t>2017.</a:t>
            </a:r>
            <a:endParaRPr lang="en-US" sz="12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1299" y="2268847"/>
            <a:ext cx="5006073" cy="245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1592A"/>
              </a:buClr>
              <a:buSzPct val="100000"/>
              <a:buFont typeface="Arial" pitchFamily="34" charset="0"/>
              <a:buChar char="•"/>
              <a:defRPr sz="1800" kern="1200">
                <a:solidFill>
                  <a:srgbClr val="6D6E71"/>
                </a:solidFill>
                <a:latin typeface="Arial"/>
                <a:ea typeface="+mn-ea"/>
                <a:cs typeface="Arial"/>
              </a:defRPr>
            </a:lvl1pPr>
            <a:lvl2pPr marL="628650" indent="-17145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1592A"/>
              </a:buClr>
              <a:buSzPct val="100000"/>
              <a:buFont typeface="Arial" pitchFamily="34" charset="0"/>
              <a:buChar char="•"/>
              <a:defRPr sz="1600" kern="1200">
                <a:solidFill>
                  <a:srgbClr val="6D6E71"/>
                </a:solidFill>
                <a:latin typeface="Arial"/>
                <a:ea typeface="+mn-ea"/>
                <a:cs typeface="Arial"/>
              </a:defRPr>
            </a:lvl2pPr>
            <a:lvl3pPr marL="1079500" indent="-1651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1592A"/>
              </a:buClr>
              <a:buSzPct val="100000"/>
              <a:buFont typeface="Arial" pitchFamily="34" charset="0"/>
              <a:buChar char="•"/>
              <a:defRPr sz="1400" kern="1200">
                <a:solidFill>
                  <a:srgbClr val="6D6E71"/>
                </a:solidFill>
                <a:latin typeface="Arial"/>
                <a:ea typeface="+mn-ea"/>
                <a:cs typeface="Arial"/>
              </a:defRPr>
            </a:lvl3pPr>
            <a:lvl4pPr marL="1524000" indent="-1524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1592A"/>
              </a:buClr>
              <a:buSzPct val="100000"/>
              <a:buFont typeface="Arial" pitchFamily="34" charset="0"/>
              <a:buChar char="•"/>
              <a:defRPr sz="1400" kern="1200">
                <a:solidFill>
                  <a:srgbClr val="6D6E71"/>
                </a:solidFill>
                <a:latin typeface="Arial"/>
                <a:ea typeface="+mn-ea"/>
                <a:cs typeface="Arial"/>
              </a:defRPr>
            </a:lvl4pPr>
            <a:lvl5pPr marL="1974850" indent="-14605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1592A"/>
              </a:buClr>
              <a:buSzPct val="100000"/>
              <a:buFont typeface="Arial" pitchFamily="34" charset="0"/>
              <a:buChar char="•"/>
              <a:defRPr sz="1400" kern="1200">
                <a:solidFill>
                  <a:srgbClr val="6D6E7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050" dirty="0" smtClean="0"/>
              <a:t>Honts80015 </a:t>
            </a:r>
            <a:r>
              <a:rPr lang="en-US" sz="1050" dirty="0"/>
              <a:t>was migrated to </a:t>
            </a:r>
            <a:r>
              <a:rPr lang="en-US" sz="1050" dirty="0" smtClean="0"/>
              <a:t>phont80015us and corresponding changes have been handled </a:t>
            </a:r>
          </a:p>
          <a:p>
            <a:pPr>
              <a:buFont typeface="Wingdings" pitchFamily="2" charset="2"/>
              <a:buChar char="Ø"/>
            </a:pPr>
            <a:r>
              <a:rPr lang="en-US" sz="1050" dirty="0"/>
              <a:t>Users reported issues in Freight and Pack pages in GDP application worked with W23K team and resolved it. Reason:W23K changes had conflict with changes of Ronald which were backed out</a:t>
            </a:r>
            <a:r>
              <a:rPr lang="en-US" sz="105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050" dirty="0"/>
              <a:t>Replication Reseed activity has been completed </a:t>
            </a:r>
            <a:r>
              <a:rPr lang="en-US" sz="1050" dirty="0" smtClean="0"/>
              <a:t>successfully</a:t>
            </a:r>
            <a:endParaRPr lang="en-US" sz="1050" dirty="0"/>
          </a:p>
          <a:p>
            <a:pPr>
              <a:buFont typeface="Wingdings" pitchFamily="2" charset="2"/>
              <a:buChar char="Ø"/>
            </a:pPr>
            <a:r>
              <a:rPr lang="en-US" sz="1050" dirty="0"/>
              <a:t>Users reported issue in accessing Transport Tools application </a:t>
            </a:r>
            <a:r>
              <a:rPr lang="en-US" sz="1050" dirty="0" smtClean="0"/>
              <a:t>and </a:t>
            </a:r>
            <a:r>
              <a:rPr lang="en-US" sz="1050" dirty="0"/>
              <a:t>reason was clusters went down on both nodes A &amp; B on old server </a:t>
            </a:r>
            <a:r>
              <a:rPr lang="en-US" sz="1050" dirty="0" smtClean="0"/>
              <a:t>i.e. </a:t>
            </a:r>
            <a:r>
              <a:rPr lang="en-US" sz="1050" dirty="0"/>
              <a:t>honts5700 </a:t>
            </a:r>
            <a:r>
              <a:rPr lang="en-US" sz="1050" dirty="0" err="1"/>
              <a:t>sql</a:t>
            </a:r>
            <a:r>
              <a:rPr lang="en-US" sz="1050" dirty="0"/>
              <a:t> server. Worked with Win serve team who powered off both nodes and powered back node A and started Cluster A and  all resources online and issue resolved</a:t>
            </a:r>
            <a:r>
              <a:rPr lang="en-US" sz="1050" dirty="0" smtClean="0"/>
              <a:t>.</a:t>
            </a:r>
            <a:endParaRPr lang="en-US" sz="1050" dirty="0"/>
          </a:p>
          <a:p>
            <a:pPr>
              <a:buFont typeface="Wingdings" pitchFamily="2" charset="2"/>
              <a:buChar char="Ø"/>
            </a:pPr>
            <a:r>
              <a:rPr lang="en-US" sz="1050" dirty="0"/>
              <a:t>cants80001 server has been migrated to new hardware and accepts SFTP connections only. </a:t>
            </a:r>
            <a:endParaRPr lang="en-US" sz="1050" strike="sngStrik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46280" y="657223"/>
            <a:ext cx="0" cy="4102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46280" y="1813725"/>
            <a:ext cx="5045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14375" y="676812"/>
            <a:ext cx="1645920" cy="275953"/>
          </a:xfrm>
          <a:prstGeom prst="roundRect">
            <a:avLst/>
          </a:prstGeom>
          <a:solidFill>
            <a:srgbClr val="1A75CF">
              <a:alpha val="8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929" rIns="101858" bIns="50929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ヒラギノ角ゴ Pro W3" charset="-128"/>
                <a:cs typeface="Arial" pitchFamily="34" charset="0"/>
              </a:rPr>
              <a:t>Operational Metrics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05443" y="769602"/>
            <a:ext cx="1645920" cy="275953"/>
          </a:xfrm>
          <a:prstGeom prst="roundRect">
            <a:avLst/>
          </a:prstGeom>
          <a:solidFill>
            <a:srgbClr val="1A75CF">
              <a:alpha val="8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929" rIns="101858" bIns="50929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ヒラギノ角ゴ Pro W3" charset="-128"/>
                <a:cs typeface="Arial" pitchFamily="34" charset="0"/>
              </a:rPr>
              <a:t>Business Value Add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05443" y="1867586"/>
            <a:ext cx="1645920" cy="358413"/>
          </a:xfrm>
          <a:prstGeom prst="roundRect">
            <a:avLst/>
          </a:prstGeom>
          <a:solidFill>
            <a:srgbClr val="1A75CF">
              <a:alpha val="8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929" rIns="101858" bIns="50929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ヒラギノ角ゴ Pro W3" charset="-128"/>
                <a:cs typeface="Arial" pitchFamily="34" charset="0"/>
              </a:rPr>
              <a:t>Other Updates</a:t>
            </a:r>
          </a:p>
        </p:txBody>
      </p:sp>
    </p:spTree>
    <p:extLst>
      <p:ext uri="{BB962C8B-B14F-4D97-AF65-F5344CB8AC3E}">
        <p14:creationId xmlns:p14="http://schemas.microsoft.com/office/powerpoint/2010/main" val="15443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/>
                </a:solidFill>
              </a:rPr>
              <a:t>Application’s status after Win2k3 Migration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Issues/Concerns/Risks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58293"/>
              </p:ext>
            </p:extLst>
          </p:nvPr>
        </p:nvGraphicFramePr>
        <p:xfrm>
          <a:off x="457200" y="1131171"/>
          <a:ext cx="8229598" cy="922601"/>
        </p:xfrm>
        <a:graphic>
          <a:graphicData uri="http://schemas.openxmlformats.org/drawingml/2006/table">
            <a:tbl>
              <a:tblPr/>
              <a:tblGrid>
                <a:gridCol w="1168628"/>
                <a:gridCol w="1008710"/>
                <a:gridCol w="1008710"/>
                <a:gridCol w="1008710"/>
                <a:gridCol w="1008710"/>
                <a:gridCol w="1008710"/>
                <a:gridCol w="1008710"/>
                <a:gridCol w="1008710"/>
              </a:tblGrid>
              <a:tr h="738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url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not working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Pilot Url not Working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 Build Unsuccesfull In local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Not able to run Code in local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Automated build e-mail not triggered after check in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Build Unsuccessful in Jenkins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Error Handling not done by migration team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184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Apps (19 of 23)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226" marR="9226" marT="92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57575" y="2124094"/>
            <a:ext cx="4880292" cy="50959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32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726" y="2105890"/>
            <a:ext cx="6107640" cy="477948"/>
          </a:xfrm>
        </p:spPr>
        <p:txBody>
          <a:bodyPr/>
          <a:lstStyle/>
          <a:p>
            <a:r>
              <a:rPr lang="en-US" sz="2400" dirty="0" smtClean="0"/>
              <a:t>Transitions to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12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Details-FYE17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33</a:t>
            </a:fld>
            <a:endParaRPr lang="en-GB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79529"/>
              </p:ext>
            </p:extLst>
          </p:nvPr>
        </p:nvGraphicFramePr>
        <p:xfrm>
          <a:off x="457200" y="657223"/>
          <a:ext cx="8229600" cy="369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99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6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23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763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17293"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Application/Project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Scope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Cut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just"/>
                      <a:r>
                        <a:rPr lang="en-US" sz="1200" dirty="0" smtClean="0"/>
                        <a:t>Over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Additional Budget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58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GTDP KT session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New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In Progress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GTDP </a:t>
                      </a:r>
                      <a:r>
                        <a:rPr lang="en-US" sz="1100" dirty="0" err="1" smtClean="0"/>
                        <a:t>dev</a:t>
                      </a:r>
                      <a:r>
                        <a:rPr lang="en-US" sz="1100" dirty="0" smtClean="0"/>
                        <a:t> team has given session on UI of GTDP and </a:t>
                      </a:r>
                      <a:r>
                        <a:rPr lang="en-US" sz="1100" smtClean="0"/>
                        <a:t>database design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58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Win2k3 migration projects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New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Win2k3 team conducted</a:t>
                      </a:r>
                      <a:r>
                        <a:rPr lang="en-US" sz="1100" baseline="0" dirty="0" smtClean="0"/>
                        <a:t> a KT session on </a:t>
                      </a:r>
                      <a:r>
                        <a:rPr lang="en-US" sz="1100" baseline="0" dirty="0" err="1" smtClean="0"/>
                        <a:t>web.config</a:t>
                      </a:r>
                      <a:r>
                        <a:rPr lang="en-US" sz="1100" baseline="0" dirty="0" smtClean="0"/>
                        <a:t> encryption/decryption changes for impacted applications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1306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WIP pair</a:t>
                      </a:r>
                      <a:r>
                        <a:rPr lang="en-US" sz="1100" baseline="0" dirty="0" smtClean="0"/>
                        <a:t> programming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New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Pair</a:t>
                      </a:r>
                      <a:r>
                        <a:rPr lang="en-US" sz="1100" baseline="0" dirty="0" smtClean="0"/>
                        <a:t> programming completed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Pair pogromming is completed. Team will work</a:t>
                      </a:r>
                      <a:r>
                        <a:rPr lang="en-US" sz="1100" baseline="0" dirty="0" smtClean="0"/>
                        <a:t> on the tickets starting form 10/12/2016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58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WIP Hands on session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New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More details about</a:t>
                      </a:r>
                      <a:r>
                        <a:rPr lang="en-US" sz="1100" baseline="0" dirty="0" smtClean="0"/>
                        <a:t> WIP project and IBM BPM are provided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Follow up session is scheduled. No ETA yet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9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Details-FYE16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34</a:t>
            </a:fld>
            <a:endParaRPr lang="en-GB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05388"/>
              </p:ext>
            </p:extLst>
          </p:nvPr>
        </p:nvGraphicFramePr>
        <p:xfrm>
          <a:off x="457200" y="667413"/>
          <a:ext cx="8229600" cy="406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99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6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23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763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41349"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Application/Project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Scope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Cut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just"/>
                      <a:r>
                        <a:rPr lang="en-US" sz="1200" dirty="0" smtClean="0"/>
                        <a:t>Over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Additional Budget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133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WIP</a:t>
                      </a:r>
                      <a:r>
                        <a:rPr lang="en-US" sz="1100" baseline="0" dirty="0" smtClean="0"/>
                        <a:t> project kick start session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New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Initial KT give on WIP project</a:t>
                      </a:r>
                      <a:r>
                        <a:rPr lang="en-US" sz="1100" baseline="0" dirty="0" smtClean="0"/>
                        <a:t> using IBM BPM..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Follow-up session is scheduled on</a:t>
                      </a:r>
                      <a:r>
                        <a:rPr lang="en-US" sz="1100" baseline="0" dirty="0" smtClean="0"/>
                        <a:t> 07/21/2016 7:00 A.M CST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33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IE8 remediation changes for Supplier Profile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KT done on 02/19/2016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Team attended KT session .No functional changes only cosmetic changes are validated in IE11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1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IE8 remediation changes for Transport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KT done on 02/23/2016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Team attended KT session .No functional changes only cosmetic changes are validated in IE11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1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IE8 remediation changes for Transport Tools and supplier 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KT done on 05/20/2016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Team attended KT session f</a:t>
                      </a:r>
                      <a:r>
                        <a:rPr lang="en-US" sz="1100" baseline="0" dirty="0" smtClean="0"/>
                        <a:t>or RL header changes.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45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First Sale Design review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New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Review done on 08-Oct-15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Team</a:t>
                      </a:r>
                      <a:r>
                        <a:rPr lang="en-US" sz="1100" baseline="0" dirty="0" smtClean="0"/>
                        <a:t> attended design review meeting through Web ex.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Details-FYE16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35</a:t>
            </a:fld>
            <a:endParaRPr lang="en-GB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70129"/>
              </p:ext>
            </p:extLst>
          </p:nvPr>
        </p:nvGraphicFramePr>
        <p:xfrm>
          <a:off x="457200" y="783683"/>
          <a:ext cx="8229600" cy="383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99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6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7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23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763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5470"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Application/Project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Scope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Cut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just"/>
                      <a:r>
                        <a:rPr lang="en-US" sz="1200" dirty="0" smtClean="0"/>
                        <a:t>Over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Additional Budget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 smtClean="0"/>
                    </a:p>
                    <a:p>
                      <a:pPr algn="just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27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Global Food Sourcing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Existing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KT Done on 24-Sept-15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Web ex session on</a:t>
                      </a:r>
                      <a:r>
                        <a:rPr lang="en-US" sz="1100" baseline="0" dirty="0" smtClean="0"/>
                        <a:t> Global Food sourcing changes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2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GSCV Reports-filtering criteria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KT Done on 23-Jul-15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ex session on GSCV reporting filters criteria.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27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SLI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Existing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08/15/15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KT</a:t>
                      </a:r>
                      <a:r>
                        <a:rPr lang="en-US" sz="1100" baseline="0" dirty="0" smtClean="0"/>
                        <a:t> Done on 16-Jul-15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Few</a:t>
                      </a:r>
                      <a:r>
                        <a:rPr lang="en-US" sz="1100" baseline="0" dirty="0" smtClean="0"/>
                        <a:t> changes to database schema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275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275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22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5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57575" y="2124094"/>
            <a:ext cx="4880292" cy="509596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414" y="52559"/>
            <a:ext cx="8229600" cy="39521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Scorecard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84586"/>
              </p:ext>
            </p:extLst>
          </p:nvPr>
        </p:nvGraphicFramePr>
        <p:xfrm>
          <a:off x="441240" y="736946"/>
          <a:ext cx="8261519" cy="3525048"/>
        </p:xfrm>
        <a:graphic>
          <a:graphicData uri="http://schemas.openxmlformats.org/drawingml/2006/table">
            <a:tbl>
              <a:tblPr firstRow="1">
                <a:effectLst/>
              </a:tblPr>
              <a:tblGrid>
                <a:gridCol w="3058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94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24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3920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2586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b="1" cap="small" dirty="0" smtClean="0"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Parameter</a:t>
                      </a:r>
                      <a:endParaRPr lang="en-US" sz="900" b="1" cap="small" dirty="0">
                        <a:solidFill>
                          <a:schemeClr val="bg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DC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cap="small" dirty="0" smtClean="0"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Measure</a:t>
                      </a:r>
                      <a:endParaRPr lang="en-US" sz="900" b="1" cap="small" dirty="0">
                        <a:solidFill>
                          <a:schemeClr val="bg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cap="small" dirty="0" smtClean="0"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Goal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cap="small" dirty="0" smtClean="0"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DC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cap="small" dirty="0" smtClean="0"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Status</a:t>
                      </a:r>
                      <a:endParaRPr lang="en-US" sz="900" b="1" cap="small" dirty="0">
                        <a:solidFill>
                          <a:schemeClr val="bg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cap="small" dirty="0" smtClean="0"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Remarks</a:t>
                      </a:r>
                      <a:endParaRPr lang="en-US" sz="900" b="1" cap="small" dirty="0">
                        <a:solidFill>
                          <a:schemeClr val="bg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DC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5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Incident Volume (MoM)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cap="small" dirty="0" smtClean="0">
                          <a:latin typeface="Gill Sans MT" pitchFamily="34" charset="0"/>
                        </a:rPr>
                        <a:t>Trend</a:t>
                      </a:r>
                      <a:endParaRPr lang="en-US" sz="900" cap="small" dirty="0">
                        <a:latin typeface="Gill Sans MT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cap="small" dirty="0">
                        <a:solidFill>
                          <a:srgbClr val="FF0000"/>
                        </a:solidFill>
                        <a:latin typeface="Gill Sans MT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cap="small" dirty="0">
                        <a:solidFill>
                          <a:srgbClr val="FF0000"/>
                        </a:solidFill>
                        <a:latin typeface="Gill Sans MT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900" b="1" kern="1200" cap="small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95 incidents in February’17 against 102 in January’17 month. (220 in February’16)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349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dirty="0" smtClean="0">
                          <a:latin typeface="Gill Sans MT" panose="020B0502020104020203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Reduction on All (P1, P2,P3,P4) incidents (YTD)</a:t>
                      </a:r>
                      <a:endParaRPr lang="en-US" sz="900" cap="small" dirty="0">
                        <a:latin typeface="Gill Sans MT" panose="020B0502020104020203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kern="1200" cap="small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900" b="1" cap="small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-57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b="1" cap="small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Inflow of 95 YTD incidents against 220 by this month last year. </a:t>
                      </a:r>
                      <a:endParaRPr lang="en-US" sz="900" b="0" kern="1200" cap="none" baseline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72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Incidents Reduced (YTD)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900" b="0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900" kern="1200" cap="small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endParaRPr lang="en-US" sz="900" kern="1200" cap="small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   NA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cap="none" baseline="0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trike="noStrike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4 incidents reduced per month via </a:t>
                      </a:r>
                      <a:r>
                        <a:rPr lang="en-US" sz="900" b="0" strike="noStrike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900" b="0" strike="noStrike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root cause fixes.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00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dirty="0" smtClean="0">
                          <a:latin typeface="Gill Sans MT" panose="020B0502020104020203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P1,P2,P3,P4 incidents pending &gt; 14 days</a:t>
                      </a:r>
                      <a:endParaRPr lang="en-US" sz="900" dirty="0">
                        <a:latin typeface="Gill Sans MT" panose="020B0502020104020203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900" kern="1200" cap="small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endParaRPr lang="en-US" sz="900" kern="1200" cap="small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 b="1" kern="1200" cap="small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 b="1" kern="1200" cap="small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900" b="1" kern="1200" cap="small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endParaRPr lang="en-US" sz="900" b="1" kern="1200" cap="small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trike="noStrike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No Pending incidents more than 14 days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90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dirty="0" smtClean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Reduction on MTTR for (P1,P2,P3,P4) incidents (LYTM-TYTM)</a:t>
                      </a:r>
                      <a:endParaRPr lang="en-US" sz="90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cap="small" dirty="0" smtClean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900" b="1" kern="1200" cap="small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-8%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b="1" cap="small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trike="noStrike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2887 </a:t>
                      </a:r>
                      <a:r>
                        <a:rPr lang="en-US" sz="900" b="0" strike="noStrike" kern="1200" cap="none" baseline="0" dirty="0" err="1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Mins</a:t>
                      </a:r>
                      <a:r>
                        <a:rPr lang="en-US" sz="900" b="0" strike="noStrike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 in February’17 v/s 3148 </a:t>
                      </a:r>
                      <a:r>
                        <a:rPr lang="en-US" sz="900" b="0" strike="noStrike" kern="1200" cap="none" baseline="0" dirty="0" err="1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Mins</a:t>
                      </a:r>
                      <a:r>
                        <a:rPr lang="en-US" sz="900" b="0" strike="noStrike" kern="1200" cap="non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 in February’16.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349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Reduction in mainframe job abend count (YTD)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cap="small" dirty="0" smtClean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900" cap="small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900" b="1" kern="1200" cap="small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-80%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900" b="1" kern="1200" cap="small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cap="none" baseline="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Abends</a:t>
                      </a:r>
                      <a:r>
                        <a:rPr lang="en-US" sz="900" b="0" kern="1200" cap="non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 decreased to </a:t>
                      </a:r>
                      <a:r>
                        <a:rPr lang="en-US" sz="900" b="0" kern="1200" cap="non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900" b="0" kern="1200" cap="non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against 5 YTD. (1 in February’17 against 5 in February‘16)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72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No of failed CRQs (YTD)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cap="small" dirty="0" smtClean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900" cap="small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cap="small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cap="non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13 of </a:t>
                      </a:r>
                      <a:r>
                        <a:rPr lang="en-US" sz="900" b="0" strike="noStrike" kern="1200" cap="non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13 Successfully </a:t>
                      </a:r>
                      <a:r>
                        <a:rPr lang="en-US" sz="900" b="0" strike="noStrike" kern="1200" cap="non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implemented changes YTD. No failed CRQ in February month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Meet vendor adherence resolution SLAs for P1 &amp; P2 incidents(Monthly)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small" dirty="0" smtClean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900" cap="small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cap="small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cap="small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cap="non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Met Response and Resolution SLA Targets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4398780" y="1134699"/>
            <a:ext cx="201168" cy="237903"/>
          </a:xfrm>
          <a:prstGeom prst="downArrow">
            <a:avLst/>
          </a:prstGeom>
          <a:solidFill>
            <a:srgbClr val="002060"/>
          </a:solidFill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50929" rIns="101858" bIns="50929" rtlCol="0" anchor="ctr" anchorCtr="0"/>
          <a:lstStyle/>
          <a:p>
            <a:pPr algn="ctr"/>
            <a:endParaRPr lang="en-US" sz="1400" dirty="0" smtClean="0">
              <a:solidFill>
                <a:srgbClr val="FF0000"/>
              </a:solidFill>
              <a:latin typeface="+mj-lt"/>
              <a:ea typeface="ヒラギノ角ゴ Pro W3" charset="-128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19587" y="3566122"/>
            <a:ext cx="228600" cy="228600"/>
          </a:xfrm>
          <a:prstGeom prst="ellipse">
            <a:avLst/>
          </a:prstGeom>
          <a:solidFill>
            <a:srgbClr val="8DC53E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Gill Sans MT"/>
                <a:ea typeface="ヒラギノ角ゴ Pro W3" charset="-128"/>
              </a:rPr>
              <a:t>G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Gill Sans MT"/>
              <a:ea typeface="ヒラギノ角ゴ Pro W3" charset="-128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42294" y="1973601"/>
            <a:ext cx="209314" cy="220798"/>
          </a:xfrm>
          <a:prstGeom prst="ellipse">
            <a:avLst/>
          </a:prstGeom>
          <a:solidFill>
            <a:srgbClr val="8DC53E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Gill Sans MT"/>
                <a:ea typeface="ヒラギノ角ゴ Pro W3" charset="-128"/>
              </a:rPr>
              <a:t>G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Gill Sans MT"/>
              <a:ea typeface="ヒラギノ角ゴ Pro W3" charset="-128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58159" y="1573612"/>
            <a:ext cx="209314" cy="220798"/>
          </a:xfrm>
          <a:prstGeom prst="ellipse">
            <a:avLst/>
          </a:prstGeom>
          <a:solidFill>
            <a:srgbClr val="8DC53E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Gill Sans MT"/>
                <a:ea typeface="ヒラギノ角ゴ Pro W3" charset="-128"/>
              </a:rPr>
              <a:t>G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Gill Sans MT"/>
              <a:ea typeface="ヒラギノ角ゴ Pro W3" charset="-128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742294" y="3159448"/>
            <a:ext cx="228600" cy="228600"/>
          </a:xfrm>
          <a:prstGeom prst="ellipse">
            <a:avLst/>
          </a:prstGeom>
          <a:solidFill>
            <a:srgbClr val="8DC53E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Gill Sans MT"/>
                <a:ea typeface="ヒラギノ角ゴ Pro W3" charset="-128"/>
              </a:rPr>
              <a:t>G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Gill Sans MT"/>
              <a:ea typeface="ヒラギノ角ゴ Pro W3" charset="-128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38873" y="2315812"/>
            <a:ext cx="228600" cy="241186"/>
          </a:xfrm>
          <a:prstGeom prst="ellipse">
            <a:avLst/>
          </a:prstGeom>
          <a:solidFill>
            <a:srgbClr val="8DC53E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Gill Sans MT"/>
                <a:ea typeface="ヒラギノ角ゴ Pro W3" charset="-128"/>
              </a:rPr>
              <a:t>G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Gill Sans MT"/>
              <a:ea typeface="ヒラギノ角ゴ Pro W3" charset="-128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751937" y="3990498"/>
            <a:ext cx="228600" cy="228600"/>
          </a:xfrm>
          <a:prstGeom prst="ellipse">
            <a:avLst/>
          </a:prstGeom>
          <a:solidFill>
            <a:srgbClr val="8DC53E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Gill Sans MT"/>
                <a:ea typeface="ヒラギノ角ゴ Pro W3" charset="-128"/>
              </a:rPr>
              <a:t>G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Gill Sans MT"/>
              <a:ea typeface="ヒラギノ角ゴ Pro W3" charset="-128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047290" y="1134698"/>
            <a:ext cx="201168" cy="237903"/>
          </a:xfrm>
          <a:prstGeom prst="downArrow">
            <a:avLst/>
          </a:prstGeom>
          <a:solidFill>
            <a:srgbClr val="002060"/>
          </a:solidFill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50929" rIns="101858" bIns="50929" rtlCol="0" anchor="ctr" anchorCtr="0"/>
          <a:lstStyle/>
          <a:p>
            <a:pPr algn="ctr"/>
            <a:endParaRPr lang="en-US" sz="1400" dirty="0" smtClean="0">
              <a:solidFill>
                <a:srgbClr val="FF0000"/>
              </a:solidFill>
              <a:latin typeface="+mj-lt"/>
              <a:ea typeface="ヒラギノ角ゴ Pro W3" charset="-128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53103" y="1094065"/>
            <a:ext cx="209314" cy="220798"/>
          </a:xfrm>
          <a:prstGeom prst="ellipse">
            <a:avLst/>
          </a:prstGeom>
          <a:solidFill>
            <a:srgbClr val="8DC53E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Gill Sans MT"/>
                <a:ea typeface="ヒラギノ角ゴ Pro W3" charset="-128"/>
              </a:rPr>
              <a:t>G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Gill Sans MT"/>
              <a:ea typeface="ヒラギノ角ゴ Pro W3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42294" y="2771861"/>
            <a:ext cx="228600" cy="241186"/>
          </a:xfrm>
          <a:prstGeom prst="ellipse">
            <a:avLst/>
          </a:prstGeom>
          <a:solidFill>
            <a:srgbClr val="8DC53E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Gill Sans MT"/>
                <a:ea typeface="ヒラギノ角ゴ Pro W3" charset="-128"/>
              </a:rPr>
              <a:t>G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uLnTx/>
              <a:uFillTx/>
              <a:latin typeface="Gill Sans MT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7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11259"/>
            <a:ext cx="6107640" cy="477948"/>
          </a:xfrm>
        </p:spPr>
        <p:txBody>
          <a:bodyPr/>
          <a:lstStyle/>
          <a:p>
            <a:r>
              <a:rPr lang="en-US" sz="2400" dirty="0" smtClean="0"/>
              <a:t>Operational Metrics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Tickets Volume Trend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57201" y="3163504"/>
            <a:ext cx="8229600" cy="1586297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u="sng" dirty="0">
                <a:solidFill>
                  <a:schemeClr val="tx1"/>
                </a:solidFill>
              </a:rPr>
              <a:t>Observations for the month of </a:t>
            </a:r>
            <a:r>
              <a:rPr lang="en-US" sz="1000" b="1" u="sng" dirty="0" smtClean="0">
                <a:solidFill>
                  <a:schemeClr val="tx1"/>
                </a:solidFill>
              </a:rPr>
              <a:t>February 17: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002D78"/>
                </a:solidFill>
              </a:rPr>
              <a:t>Inflow Trend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tx1"/>
                </a:solidFill>
              </a:rPr>
              <a:t>Major contributors for ticket inflow in February’17 are GDP(20),MPA(20)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tx1"/>
                </a:solidFill>
              </a:rPr>
              <a:t>Tickets </a:t>
            </a:r>
            <a:r>
              <a:rPr lang="en-US" sz="1100" dirty="0">
                <a:solidFill>
                  <a:schemeClr val="tx1"/>
                </a:solidFill>
              </a:rPr>
              <a:t>reduced majorly in the applications  MPA(60/20) </a:t>
            </a:r>
            <a:r>
              <a:rPr lang="en-US" sz="1100" dirty="0" smtClean="0">
                <a:solidFill>
                  <a:schemeClr val="tx1"/>
                </a:solidFill>
              </a:rPr>
              <a:t>,FlexPLM(40/7</a:t>
            </a:r>
            <a:r>
              <a:rPr lang="en-US" sz="1100" dirty="0">
                <a:solidFill>
                  <a:schemeClr val="tx1"/>
                </a:solidFill>
              </a:rPr>
              <a:t>) </a:t>
            </a:r>
            <a:r>
              <a:rPr lang="en-US" sz="1100" dirty="0" smtClean="0">
                <a:solidFill>
                  <a:schemeClr val="tx1"/>
                </a:solidFill>
              </a:rPr>
              <a:t>,Sourcing others(23/7</a:t>
            </a:r>
            <a:r>
              <a:rPr lang="en-US" sz="1100" dirty="0">
                <a:solidFill>
                  <a:schemeClr val="tx1"/>
                </a:solidFill>
              </a:rPr>
              <a:t>) </a:t>
            </a:r>
            <a:r>
              <a:rPr lang="en-US" sz="1100" dirty="0" smtClean="0">
                <a:solidFill>
                  <a:schemeClr val="tx1"/>
                </a:solidFill>
              </a:rPr>
              <a:t>,GDP/SQ(37/20) .*</a:t>
            </a:r>
            <a:r>
              <a:rPr lang="en-US" sz="1100" dirty="0">
                <a:solidFill>
                  <a:schemeClr val="tx1"/>
                </a:solidFill>
              </a:rPr>
              <a:t>Last year </a:t>
            </a:r>
            <a:r>
              <a:rPr lang="en-US" sz="1100" dirty="0" smtClean="0">
                <a:solidFill>
                  <a:schemeClr val="tx1"/>
                </a:solidFill>
              </a:rPr>
              <a:t>February/This </a:t>
            </a:r>
            <a:r>
              <a:rPr lang="en-US" sz="1100" dirty="0">
                <a:solidFill>
                  <a:schemeClr val="tx1"/>
                </a:solidFill>
              </a:rPr>
              <a:t>year </a:t>
            </a:r>
            <a:r>
              <a:rPr lang="en-US" sz="1100" dirty="0" smtClean="0">
                <a:solidFill>
                  <a:schemeClr val="tx1"/>
                </a:solidFill>
              </a:rPr>
              <a:t>February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tx1"/>
                </a:solidFill>
              </a:rPr>
              <a:t>Total ticket inflow for Sourcing is 120 &amp; 7 for PLM.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chemeClr val="tx1"/>
                </a:solidFill>
              </a:rPr>
              <a:t>74% of total tickets are incidents where as 24% are requests.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2D78"/>
                </a:solidFill>
              </a:rPr>
              <a:t>Cumulative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002D78"/>
                </a:solidFill>
              </a:rPr>
              <a:t>NA</a:t>
            </a:r>
          </a:p>
          <a:p>
            <a:pPr lvl="1"/>
            <a:endParaRPr lang="en-US" sz="925" dirty="0">
              <a:solidFill>
                <a:srgbClr val="002D78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675460"/>
            <a:ext cx="4136570" cy="2445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72" y="699540"/>
            <a:ext cx="4052728" cy="24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Incidents Volume </a:t>
            </a:r>
            <a:r>
              <a:rPr lang="en-US" dirty="0"/>
              <a:t>Trend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6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798989" y="2844146"/>
            <a:ext cx="3887812" cy="1880593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u="sng" dirty="0">
                <a:solidFill>
                  <a:schemeClr val="tx1"/>
                </a:solidFill>
              </a:rPr>
              <a:t>Observations for the month of </a:t>
            </a:r>
            <a:r>
              <a:rPr lang="en-US" sz="900" b="1" u="sng" dirty="0" smtClean="0">
                <a:solidFill>
                  <a:schemeClr val="tx1"/>
                </a:solidFill>
              </a:rPr>
              <a:t>February-17:</a:t>
            </a:r>
            <a:endParaRPr lang="en-US" sz="900" b="1" u="sng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>
                <a:solidFill>
                  <a:srgbClr val="002D78"/>
                </a:solidFill>
              </a:rPr>
              <a:t>Inflow </a:t>
            </a:r>
            <a:r>
              <a:rPr lang="en-US" sz="1050" dirty="0" smtClean="0">
                <a:solidFill>
                  <a:srgbClr val="002D78"/>
                </a:solidFill>
              </a:rPr>
              <a:t>Trend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900" smtClean="0">
                <a:solidFill>
                  <a:schemeClr val="tx1"/>
                </a:solidFill>
              </a:rPr>
              <a:t>94 </a:t>
            </a:r>
            <a:r>
              <a:rPr lang="en-US" sz="900" dirty="0" smtClean="0">
                <a:solidFill>
                  <a:schemeClr val="tx1"/>
                </a:solidFill>
              </a:rPr>
              <a:t>incidents are from Sourcing and 1 incident for PLM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050" dirty="0" smtClean="0">
              <a:solidFill>
                <a:srgbClr val="002D78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050" dirty="0">
              <a:solidFill>
                <a:srgbClr val="002D78"/>
              </a:solidFill>
            </a:endParaRPr>
          </a:p>
          <a:p>
            <a:r>
              <a:rPr lang="en-US" sz="900" dirty="0">
                <a:solidFill>
                  <a:srgbClr val="002D78"/>
                </a:solidFill>
              </a:rPr>
              <a:t> </a:t>
            </a:r>
            <a:r>
              <a:rPr lang="en-US" sz="900" dirty="0" smtClean="0">
                <a:solidFill>
                  <a:srgbClr val="002D78"/>
                </a:solidFill>
              </a:rPr>
              <a:t>            </a:t>
            </a:r>
            <a:r>
              <a:rPr lang="en-US" sz="900" dirty="0">
                <a:solidFill>
                  <a:srgbClr val="002D78"/>
                </a:solidFill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32681"/>
            <a:ext cx="4283075" cy="2019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988" y="732681"/>
            <a:ext cx="3887811" cy="20196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844145"/>
            <a:ext cx="4283075" cy="18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314328" y="167005"/>
            <a:ext cx="8372472" cy="490218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Requests </a:t>
            </a:r>
            <a:r>
              <a:rPr lang="en-US" dirty="0"/>
              <a:t>Volume Trend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6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500566" y="2606775"/>
            <a:ext cx="4186235" cy="195058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u="sng" dirty="0">
                <a:solidFill>
                  <a:schemeClr val="tx1"/>
                </a:solidFill>
              </a:rPr>
              <a:t>Observations for the month of </a:t>
            </a:r>
            <a:r>
              <a:rPr lang="en-US" sz="1100" b="1" u="sng" dirty="0" smtClean="0">
                <a:solidFill>
                  <a:schemeClr val="tx1"/>
                </a:solidFill>
              </a:rPr>
              <a:t>February-17 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 smtClean="0">
                <a:solidFill>
                  <a:schemeClr val="tx1"/>
                </a:solidFill>
              </a:rPr>
              <a:t>Decrease </a:t>
            </a:r>
            <a:r>
              <a:rPr lang="en-US" sz="900" dirty="0">
                <a:solidFill>
                  <a:schemeClr val="tx1"/>
                </a:solidFill>
              </a:rPr>
              <a:t>in request inflow by </a:t>
            </a:r>
            <a:r>
              <a:rPr lang="en-US" sz="900" dirty="0" smtClean="0">
                <a:solidFill>
                  <a:schemeClr val="tx1"/>
                </a:solidFill>
              </a:rPr>
              <a:t>49%(32/65) </a:t>
            </a:r>
            <a:r>
              <a:rPr lang="en-US" sz="900" dirty="0">
                <a:solidFill>
                  <a:schemeClr val="tx1"/>
                </a:solidFill>
              </a:rPr>
              <a:t>in </a:t>
            </a:r>
            <a:r>
              <a:rPr lang="en-US" sz="900" dirty="0" smtClean="0">
                <a:solidFill>
                  <a:schemeClr val="tx1"/>
                </a:solidFill>
              </a:rPr>
              <a:t>February’17 </a:t>
            </a:r>
            <a:r>
              <a:rPr lang="en-US" sz="900" dirty="0">
                <a:solidFill>
                  <a:schemeClr val="tx1"/>
                </a:solidFill>
              </a:rPr>
              <a:t>compared </a:t>
            </a:r>
            <a:r>
              <a:rPr lang="en-US" sz="900" dirty="0" smtClean="0">
                <a:solidFill>
                  <a:schemeClr val="tx1"/>
                </a:solidFill>
              </a:rPr>
              <a:t>to February’16.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 smtClean="0">
                <a:solidFill>
                  <a:schemeClr val="tx1"/>
                </a:solidFill>
              </a:rPr>
              <a:t>26 requests </a:t>
            </a:r>
            <a:r>
              <a:rPr lang="en-US" sz="900" dirty="0">
                <a:solidFill>
                  <a:schemeClr val="tx1"/>
                </a:solidFill>
              </a:rPr>
              <a:t>are for sourcing and 6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are for </a:t>
            </a:r>
            <a:r>
              <a:rPr lang="en-US" sz="900" dirty="0" smtClean="0">
                <a:solidFill>
                  <a:schemeClr val="tx1"/>
                </a:solidFill>
              </a:rPr>
              <a:t>PLM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50" dirty="0" smtClean="0">
              <a:solidFill>
                <a:schemeClr val="tx1"/>
              </a:solidFill>
            </a:endParaRPr>
          </a:p>
          <a:p>
            <a:endParaRPr lang="en-US" sz="105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1" y="2612850"/>
            <a:ext cx="3966820" cy="1939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4" y="705583"/>
            <a:ext cx="4186235" cy="18414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31" y="711253"/>
            <a:ext cx="3948108" cy="1830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314328" y="167005"/>
            <a:ext cx="8372472" cy="490218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Problems </a:t>
            </a:r>
            <a:r>
              <a:rPr lang="en-US" dirty="0"/>
              <a:t>Volume Trend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6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85128" y="3378683"/>
            <a:ext cx="8291550" cy="1277137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u="sng" dirty="0">
                <a:solidFill>
                  <a:schemeClr val="tx1"/>
                </a:solidFill>
              </a:rPr>
              <a:t>Observations for the month </a:t>
            </a:r>
            <a:r>
              <a:rPr lang="en-US" sz="1100" b="1" u="sng" dirty="0" smtClean="0">
                <a:solidFill>
                  <a:schemeClr val="tx1"/>
                </a:solidFill>
              </a:rPr>
              <a:t>of February-17: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b="1" u="sng" dirty="0" smtClean="0">
                <a:solidFill>
                  <a:schemeClr val="tx1"/>
                </a:solidFill>
              </a:rPr>
              <a:t>Inflow of PKEs/PBIs:</a:t>
            </a:r>
          </a:p>
          <a:p>
            <a:pPr marL="0" lvl="1"/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      PKE000080073706 </a:t>
            </a:r>
            <a:r>
              <a:rPr lang="en-US" sz="900" dirty="0">
                <a:solidFill>
                  <a:schemeClr val="tx1"/>
                </a:solidFill>
              </a:rPr>
              <a:t>- Modify jobs PO@@674  to use SFTP instead of ftp, new </a:t>
            </a:r>
            <a:r>
              <a:rPr lang="en-US" sz="900" dirty="0" err="1">
                <a:solidFill>
                  <a:schemeClr val="tx1"/>
                </a:solidFill>
              </a:rPr>
              <a:t>ssh</a:t>
            </a:r>
            <a:r>
              <a:rPr lang="en-US" sz="900" dirty="0">
                <a:solidFill>
                  <a:schemeClr val="tx1"/>
                </a:solidFill>
              </a:rPr>
              <a:t> keys need to be defined in mainframe and windows server</a:t>
            </a:r>
            <a:r>
              <a:rPr lang="en-US" sz="900" dirty="0"/>
              <a:t> </a:t>
            </a:r>
            <a:endParaRPr lang="en-US" sz="900" dirty="0">
              <a:solidFill>
                <a:schemeClr val="tx1"/>
              </a:solidFill>
            </a:endParaRPr>
          </a:p>
          <a:p>
            <a:pPr marL="0" lvl="1"/>
            <a:r>
              <a:rPr lang="en-US" sz="900" dirty="0" smtClean="0">
                <a:solidFill>
                  <a:schemeClr val="tx1"/>
                </a:solidFill>
              </a:rPr>
              <a:t>        PKE000080077101 </a:t>
            </a:r>
            <a:r>
              <a:rPr lang="en-US" sz="900" dirty="0">
                <a:solidFill>
                  <a:schemeClr val="tx1"/>
                </a:solidFill>
              </a:rPr>
              <a:t>– Replication outstanding changes growing. Need to research source of  </a:t>
            </a:r>
            <a:r>
              <a:rPr lang="en-US" sz="900" dirty="0" smtClean="0">
                <a:solidFill>
                  <a:schemeClr val="tx1"/>
                </a:solidFill>
              </a:rPr>
              <a:t>increase</a:t>
            </a:r>
          </a:p>
          <a:p>
            <a:pPr marL="0" lvl="1"/>
            <a:endParaRPr lang="en-US" sz="900" dirty="0">
              <a:solidFill>
                <a:schemeClr val="tx1"/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000" b="1" u="sng" dirty="0" smtClean="0">
                <a:solidFill>
                  <a:schemeClr val="tx1"/>
                </a:solidFill>
              </a:rPr>
              <a:t>Outflow of PKEs/PBIs:</a:t>
            </a:r>
          </a:p>
          <a:p>
            <a:pPr marL="0" lvl="1"/>
            <a:r>
              <a:rPr lang="en-US" sz="900" dirty="0" smtClean="0">
                <a:solidFill>
                  <a:schemeClr val="tx1"/>
                </a:solidFill>
              </a:rPr>
              <a:t>     None</a:t>
            </a:r>
            <a:endParaRPr lang="en-US" sz="105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1050" dirty="0" smtClean="0">
              <a:solidFill>
                <a:schemeClr val="tx1"/>
              </a:solidFill>
            </a:endParaRPr>
          </a:p>
          <a:p>
            <a:pPr lvl="1"/>
            <a:endParaRPr lang="en-US" sz="1050" dirty="0" smtClean="0">
              <a:solidFill>
                <a:schemeClr val="tx1"/>
              </a:solidFill>
            </a:endParaRPr>
          </a:p>
          <a:p>
            <a:pPr lvl="1"/>
            <a:endParaRPr lang="en-US" sz="1000" dirty="0" smtClean="0">
              <a:solidFill>
                <a:schemeClr val="tx1"/>
              </a:solidFill>
            </a:endParaRPr>
          </a:p>
          <a:p>
            <a:endParaRPr lang="en-US" sz="105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7" y="729734"/>
            <a:ext cx="4018597" cy="2576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56" y="729733"/>
            <a:ext cx="4072022" cy="25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sys_Walmart PPT Template">
  <a:themeElements>
    <a:clrScheme name="INFOSYS">
      <a:dk1>
        <a:srgbClr val="002D78"/>
      </a:dk1>
      <a:lt1>
        <a:sysClr val="window" lastClr="FFFFFF"/>
      </a:lt1>
      <a:dk2>
        <a:srgbClr val="000000"/>
      </a:dk2>
      <a:lt2>
        <a:srgbClr val="FFFFFF"/>
      </a:lt2>
      <a:accent1>
        <a:srgbClr val="007DC3"/>
      </a:accent1>
      <a:accent2>
        <a:srgbClr val="2DB437"/>
      </a:accent2>
      <a:accent3>
        <a:srgbClr val="EB7323"/>
      </a:accent3>
      <a:accent4>
        <a:srgbClr val="5A5A5A"/>
      </a:accent4>
      <a:accent5>
        <a:srgbClr val="9BC8EB"/>
      </a:accent5>
      <a:accent6>
        <a:srgbClr val="FFCD69"/>
      </a:accent6>
      <a:hlink>
        <a:srgbClr val="417832"/>
      </a:hlink>
      <a:folHlink>
        <a:srgbClr val="A05019"/>
      </a:folHlink>
    </a:clrScheme>
    <a:fontScheme name="Infosys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93A80">
            <a:alpha val="80000"/>
          </a:srgbClr>
        </a:solidFill>
        <a:ln w="12700">
          <a:solidFill>
            <a:schemeClr val="tx1"/>
          </a:solidFill>
          <a:miter lim="800000"/>
          <a:headEnd/>
          <a:tailEnd/>
        </a:ln>
      </a:spPr>
      <a:bodyPr lIns="0" tIns="50929" rIns="101858" bIns="50929" rtlCol="0" anchor="ctr" anchorCtr="0"/>
      <a:lstStyle>
        <a:defPPr algn="ctr">
          <a:defRPr sz="1400" dirty="0" smtClean="0">
            <a:solidFill>
              <a:prstClr val="white"/>
            </a:solidFill>
            <a:latin typeface="+mj-lt"/>
            <a:ea typeface="ヒラギノ角ゴ Pro W3" charset="-128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Infosys_Walmart PPT Template">
  <a:themeElements>
    <a:clrScheme name="INFOSYS">
      <a:dk1>
        <a:srgbClr val="002D78"/>
      </a:dk1>
      <a:lt1>
        <a:sysClr val="window" lastClr="FFFFFF"/>
      </a:lt1>
      <a:dk2>
        <a:srgbClr val="000000"/>
      </a:dk2>
      <a:lt2>
        <a:srgbClr val="FFFFFF"/>
      </a:lt2>
      <a:accent1>
        <a:srgbClr val="007DC3"/>
      </a:accent1>
      <a:accent2>
        <a:srgbClr val="2DB437"/>
      </a:accent2>
      <a:accent3>
        <a:srgbClr val="EB7323"/>
      </a:accent3>
      <a:accent4>
        <a:srgbClr val="5A5A5A"/>
      </a:accent4>
      <a:accent5>
        <a:srgbClr val="9BC8EB"/>
      </a:accent5>
      <a:accent6>
        <a:srgbClr val="FFCD69"/>
      </a:accent6>
      <a:hlink>
        <a:srgbClr val="417832"/>
      </a:hlink>
      <a:folHlink>
        <a:srgbClr val="A05019"/>
      </a:folHlink>
    </a:clrScheme>
    <a:fontScheme name="Infosys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93A80">
            <a:alpha val="80000"/>
          </a:srgbClr>
        </a:solidFill>
        <a:ln w="12700">
          <a:solidFill>
            <a:schemeClr val="tx1"/>
          </a:solidFill>
          <a:miter lim="800000"/>
          <a:headEnd/>
          <a:tailEnd/>
        </a:ln>
      </a:spPr>
      <a:bodyPr lIns="0" tIns="50929" rIns="101858" bIns="50929" rtlCol="0" anchor="ctr" anchorCtr="0"/>
      <a:lstStyle>
        <a:defPPr algn="ctr">
          <a:defRPr sz="1400" dirty="0" smtClean="0">
            <a:solidFill>
              <a:prstClr val="white"/>
            </a:solidFill>
            <a:latin typeface="+mj-lt"/>
            <a:ea typeface="ヒラギノ角ゴ Pro W3" charset="-128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ACA1600EE6CD4088134C78F8EAB16D" ma:contentTypeVersion="2" ma:contentTypeDescription="Create a new document." ma:contentTypeScope="" ma:versionID="06ccfdf82e0263ce6a054e8a3d68cf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3B6D854-5692-4FAA-BDE3-3457A7359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E21F35-08BC-49DA-AFBD-D8E37CEF69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B148DF-5BD5-4C41-BE7F-A72DB794AE04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Infosys_Walmart PPT Template</Template>
  <TotalTime>67055</TotalTime>
  <Words>2105</Words>
  <Application>Microsoft Office PowerPoint</Application>
  <PresentationFormat>On-screen Show (16:9)</PresentationFormat>
  <Paragraphs>666</Paragraphs>
  <Slides>36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Gill Sans MT</vt:lpstr>
      <vt:lpstr>GillSans</vt:lpstr>
      <vt:lpstr>Tahoma</vt:lpstr>
      <vt:lpstr>Times New Roman</vt:lpstr>
      <vt:lpstr>Wingdings</vt:lpstr>
      <vt:lpstr>ヒラギノ角ゴ Pro W3</vt:lpstr>
      <vt:lpstr>Infosys_Walmart PPT Template</vt:lpstr>
      <vt:lpstr>1_Infosys_Walmart PPT Template</vt:lpstr>
      <vt:lpstr>Packager Shell Object</vt:lpstr>
      <vt:lpstr>Monthly Status Report</vt:lpstr>
      <vt:lpstr>Agenda</vt:lpstr>
      <vt:lpstr>Executive Summary</vt:lpstr>
      <vt:lpstr>Scorecard </vt:lpstr>
      <vt:lpstr>PowerPoint Presentation</vt:lpstr>
      <vt:lpstr>Total Tickets Volume Trend</vt:lpstr>
      <vt:lpstr>Incidents Volume Trend</vt:lpstr>
      <vt:lpstr>Requests Volume Trend</vt:lpstr>
      <vt:lpstr>Problems Volume Trend</vt:lpstr>
      <vt:lpstr>Incident Tickets – MTTR Summary</vt:lpstr>
      <vt:lpstr>PowerPoint Presentation</vt:lpstr>
      <vt:lpstr>Response &amp; Resolution SLA</vt:lpstr>
      <vt:lpstr>PowerPoint Presentation</vt:lpstr>
      <vt:lpstr>Abend Trend</vt:lpstr>
      <vt:lpstr>Replication Trend</vt:lpstr>
      <vt:lpstr>PowerPoint Presentation</vt:lpstr>
      <vt:lpstr>Change Controls</vt:lpstr>
      <vt:lpstr>PowerPoint Presentation</vt:lpstr>
      <vt:lpstr>Problem Tickets Status Summary</vt:lpstr>
      <vt:lpstr>PowerPoint Presentation</vt:lpstr>
      <vt:lpstr>List of Automations and Dashboard</vt:lpstr>
      <vt:lpstr>IPOR inbox(Kibana Dashboard)</vt:lpstr>
      <vt:lpstr>Cancel SPT(Slackbot automation)</vt:lpstr>
      <vt:lpstr>PowerPoint Presentation</vt:lpstr>
      <vt:lpstr>Sourcing Trending Ticket analysis by Application</vt:lpstr>
      <vt:lpstr>PowerPoint Presentation</vt:lpstr>
      <vt:lpstr>Business Value Adds (Soft Savings)</vt:lpstr>
      <vt:lpstr>Business Value Adds (Soft Savings)</vt:lpstr>
      <vt:lpstr>PowerPoint Presentation</vt:lpstr>
      <vt:lpstr>Issues/Concerns/Risks</vt:lpstr>
      <vt:lpstr>Thank You</vt:lpstr>
      <vt:lpstr>PowerPoint Presentation</vt:lpstr>
      <vt:lpstr>Application Details-FYE17</vt:lpstr>
      <vt:lpstr>Application Details-FYE16</vt:lpstr>
      <vt:lpstr>Application Details-FYE16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Presentation/Report Name - Example</dc:title>
  <dc:creator>jai_chenchlani</dc:creator>
  <cp:lastModifiedBy>Supriya Tsukka</cp:lastModifiedBy>
  <cp:revision>4575</cp:revision>
  <cp:lastPrinted>2012-09-17T23:41:48Z</cp:lastPrinted>
  <dcterms:created xsi:type="dcterms:W3CDTF">2011-10-14T11:53:01Z</dcterms:created>
  <dcterms:modified xsi:type="dcterms:W3CDTF">2017-03-20T13:50:00Z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0x010100E5ACA1600EE6CD4088134C78F8EAB16D</vt:lpwstr>
  </property>
</Properties>
</file>