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8" r:id="rId2"/>
    <p:sldId id="257" r:id="rId3"/>
    <p:sldId id="259" r:id="rId4"/>
    <p:sldId id="260" r:id="rId5"/>
    <p:sldId id="261" r:id="rId6"/>
    <p:sldId id="274" r:id="rId7"/>
    <p:sldId id="279" r:id="rId8"/>
    <p:sldId id="280" r:id="rId9"/>
    <p:sldId id="291" r:id="rId10"/>
    <p:sldId id="269" r:id="rId11"/>
    <p:sldId id="273" r:id="rId12"/>
    <p:sldId id="277" r:id="rId13"/>
    <p:sldId id="275" r:id="rId14"/>
    <p:sldId id="276" r:id="rId15"/>
    <p:sldId id="288" r:id="rId16"/>
    <p:sldId id="289" r:id="rId17"/>
    <p:sldId id="293" r:id="rId18"/>
    <p:sldId id="294" r:id="rId19"/>
    <p:sldId id="295" r:id="rId20"/>
    <p:sldId id="292" r:id="rId21"/>
    <p:sldId id="296" r:id="rId22"/>
    <p:sldId id="278"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3A749F-46D4-4FC2-9B0F-1DECBD225528}">
          <p14:sldIdLst>
            <p14:sldId id="258"/>
            <p14:sldId id="257"/>
            <p14:sldId id="259"/>
            <p14:sldId id="260"/>
            <p14:sldId id="261"/>
            <p14:sldId id="274"/>
            <p14:sldId id="279"/>
            <p14:sldId id="280"/>
            <p14:sldId id="291"/>
            <p14:sldId id="269"/>
            <p14:sldId id="273"/>
            <p14:sldId id="277"/>
            <p14:sldId id="275"/>
            <p14:sldId id="276"/>
            <p14:sldId id="288"/>
            <p14:sldId id="289"/>
            <p14:sldId id="293"/>
            <p14:sldId id="294"/>
            <p14:sldId id="295"/>
            <p14:sldId id="292"/>
            <p14:sldId id="296"/>
            <p14:sldId id="278"/>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t>3/16/2019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t>3/16/2019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t>3/16/2019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he-digital-insurer.com/blog/insurtech-the-rise-of-the-automated-insurance-agent-aka-the-insurtech-chatbo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altLang="en-US" dirty="0">
                <a:solidFill>
                  <a:schemeClr val="tx1"/>
                </a:solidFill>
                <a:latin typeface="Cambria" panose="02040503050406030204" pitchFamily="18" charset="0"/>
              </a:rPr>
              <a:t> Time And Productivity Analysis</a:t>
            </a:r>
          </a:p>
        </p:txBody>
      </p:sp>
      <p:sp>
        <p:nvSpPr>
          <p:cNvPr id="7" name="Title 3"/>
          <p:cNvSpPr txBox="1"/>
          <p:nvPr/>
        </p:nvSpPr>
        <p:spPr>
          <a:xfrm>
            <a:off x="266700" y="2003424"/>
            <a:ext cx="8610600" cy="4168775"/>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TEAM MEMBERS</a:t>
            </a:r>
          </a:p>
          <a:p>
            <a:pPr marL="0" marR="0" lvl="0" indent="0" defTabSz="914400" rtl="0" eaLnBrk="1" fontAlgn="b"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1.</a:t>
            </a:r>
            <a:r>
              <a:rPr lang="en-IN" altLang="en-US" sz="2400" dirty="0">
                <a:latin typeface="Cambria" panose="02040503050406030204" pitchFamily="18" charset="0"/>
                <a:ea typeface="+mj-ea"/>
                <a:cs typeface="+mj-cs"/>
              </a:rPr>
              <a:t>Monika D		[711715104041]</a:t>
            </a:r>
            <a:endParaRPr 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a:t>
            </a:r>
            <a:r>
              <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2.</a:t>
            </a: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Vigneshwari R	[711715104703]</a:t>
            </a: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3.</a:t>
            </a:r>
            <a:r>
              <a:rPr lang="en-IN" altLang="en-US" sz="2400" dirty="0">
                <a:latin typeface="Cambria" panose="02040503050406030204" pitchFamily="18" charset="0"/>
                <a:ea typeface="+mj-ea"/>
                <a:cs typeface="+mj-cs"/>
              </a:rPr>
              <a:t>Vignesh k          	[711715104068]</a:t>
            </a:r>
          </a:p>
          <a:p>
            <a:pPr marL="0" marR="0" lvl="0" indent="0" defTabSz="914400" rtl="0" eaLnBrk="1" fontAlgn="auto" latinLnBrk="0" hangingPunct="1">
              <a:lnSpc>
                <a:spcPct val="100000"/>
              </a:lnSpc>
              <a:spcBef>
                <a:spcPct val="0"/>
              </a:spcBef>
              <a:spcAft>
                <a:spcPts val="0"/>
              </a:spcAft>
              <a:buClrTx/>
              <a:buSzTx/>
              <a:buFontTx/>
              <a:buNone/>
              <a:defRPr/>
            </a:pPr>
            <a:endParaRPr lang="en-IN" altLang="en-US" sz="2400" dirty="0">
              <a:latin typeface="Cambria" panose="02040503050406030204" pitchFamily="18" charset="0"/>
              <a:ea typeface="+mj-ea"/>
              <a:cs typeface="+mj-cs"/>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Facultyguide</a:t>
            </a:r>
            <a:r>
              <a:rPr lang="en-US" sz="2400" dirty="0">
                <a:latin typeface="Times New Roman" panose="02020603050405020304" pitchFamily="18" charset="0"/>
                <a:cs typeface="Times New Roman" panose="02020603050405020304" pitchFamily="18" charset="0"/>
              </a:rPr>
              <a:t> :                                      Industrial Guide:</a:t>
            </a:r>
          </a:p>
          <a:p>
            <a:r>
              <a:rPr lang="en-US" sz="2400" dirty="0" err="1">
                <a:latin typeface="Times New Roman" panose="02020603050405020304" pitchFamily="18" charset="0"/>
                <a:cs typeface="Times New Roman" panose="02020603050405020304" pitchFamily="18" charset="0"/>
              </a:rPr>
              <a:t>Vivekanandhan</a:t>
            </a:r>
            <a:r>
              <a:rPr lang="en-US" sz="2400" dirty="0">
                <a:latin typeface="Times New Roman" panose="02020603050405020304" pitchFamily="18" charset="0"/>
                <a:cs typeface="Times New Roman" panose="02020603050405020304" pitchFamily="18" charset="0"/>
              </a:rPr>
              <a:t> .V                                  </a:t>
            </a:r>
            <a:r>
              <a:rPr lang="en-IN" altLang="en-US" sz="2400" dirty="0">
                <a:latin typeface="Times New Roman" panose="02020603050405020304" pitchFamily="18" charset="0"/>
                <a:cs typeface="Times New Roman" panose="02020603050405020304" pitchFamily="18" charset="0"/>
              </a:rPr>
              <a:t>ShanmugaPriya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Assistant professor			  </a:t>
            </a:r>
          </a:p>
          <a:p>
            <a:r>
              <a:rPr lang="en-US" sz="2400" dirty="0">
                <a:latin typeface="Times New Roman" panose="02020603050405020304" pitchFamily="18" charset="0"/>
                <a:cs typeface="Times New Roman" panose="02020603050405020304" pitchFamily="18" charset="0"/>
              </a:rPr>
              <a:t>Department of CSE</a:t>
            </a:r>
          </a:p>
          <a:p>
            <a:pPr lvl="0">
              <a:spcBef>
                <a:spcPct val="0"/>
              </a:spcBef>
              <a:defRPr/>
            </a:pP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sym typeface="+mn-ea"/>
              </a:rPr>
              <a:t>Module Splitup</a:t>
            </a:r>
            <a:endParaRPr lang="en-US" dirty="0"/>
          </a:p>
        </p:txBody>
      </p:sp>
      <p:sp>
        <p:nvSpPr>
          <p:cNvPr id="3" name="Content Placeholder 2"/>
          <p:cNvSpPr>
            <a:spLocks noGrp="1"/>
          </p:cNvSpPr>
          <p:nvPr>
            <p:ph idx="1"/>
          </p:nvPr>
        </p:nvSpPr>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sym typeface="+mn-ea"/>
              </a:rPr>
              <a:t>Module 1 :</a:t>
            </a:r>
          </a:p>
          <a:p>
            <a:pPr marL="0" indent="0">
              <a:buNone/>
            </a:pPr>
            <a:r>
              <a:rPr lang="en-IN" sz="2600" dirty="0">
                <a:latin typeface="Times New Roman" panose="02020603050405020304" pitchFamily="18" charset="0"/>
                <a:cs typeface="Times New Roman" panose="02020603050405020304" pitchFamily="18" charset="0"/>
                <a:sym typeface="+mn-ea"/>
              </a:rPr>
              <a:t>System study</a:t>
            </a:r>
          </a:p>
          <a:p>
            <a:pPr marL="0" indent="0">
              <a:buNone/>
            </a:pPr>
            <a:r>
              <a:rPr lang="en-IN" sz="2600" dirty="0">
                <a:latin typeface="Times New Roman" panose="02020603050405020304" pitchFamily="18" charset="0"/>
                <a:cs typeface="Times New Roman" panose="02020603050405020304" pitchFamily="18" charset="0"/>
                <a:sym typeface="+mn-ea"/>
              </a:rPr>
              <a:t>User Interface </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2:</a:t>
            </a:r>
          </a:p>
          <a:p>
            <a:pPr marL="0" indent="0">
              <a:buNone/>
            </a:pPr>
            <a:r>
              <a:rPr lang="en-IN" sz="2600" dirty="0">
                <a:latin typeface="Times New Roman" panose="02020603050405020304" pitchFamily="18" charset="0"/>
                <a:cs typeface="Times New Roman" panose="02020603050405020304" pitchFamily="18" charset="0"/>
              </a:rPr>
              <a:t>Graphical Representation</a:t>
            </a:r>
          </a:p>
          <a:p>
            <a:pPr marL="0" indent="0">
              <a:buNone/>
            </a:pPr>
            <a:r>
              <a:rPr lang="en-IN" sz="2600" b="1" dirty="0">
                <a:latin typeface="Times New Roman" panose="02020603050405020304" pitchFamily="18" charset="0"/>
                <a:cs typeface="Times New Roman" panose="02020603050405020304" pitchFamily="18" charset="0"/>
                <a:sym typeface="+mn-ea"/>
              </a:rPr>
              <a:t>Module 3:</a:t>
            </a:r>
          </a:p>
          <a:p>
            <a:pPr marL="0" indent="0">
              <a:buNone/>
            </a:pPr>
            <a:r>
              <a:rPr lang="en-IN" sz="2600" dirty="0">
                <a:latin typeface="Times New Roman" panose="02020603050405020304" pitchFamily="18" charset="0"/>
                <a:cs typeface="Times New Roman" panose="02020603050405020304" pitchFamily="18" charset="0"/>
              </a:rPr>
              <a:t>Report Generation</a:t>
            </a:r>
          </a:p>
          <a:p>
            <a:pPr marL="0" indent="0">
              <a:buNone/>
            </a:pPr>
            <a:r>
              <a:rPr lang="en-IN" sz="2600" b="1" dirty="0">
                <a:latin typeface="Times New Roman" panose="02020603050405020304" pitchFamily="18" charset="0"/>
                <a:cs typeface="Times New Roman" panose="02020603050405020304" pitchFamily="18" charset="0"/>
                <a:sym typeface="+mn-ea"/>
              </a:rPr>
              <a:t>Module 4:</a:t>
            </a:r>
          </a:p>
          <a:p>
            <a:pPr marL="0" indent="0">
              <a:buNone/>
            </a:pPr>
            <a:r>
              <a:rPr lang="en-IN" sz="2600" dirty="0">
                <a:latin typeface="Times New Roman" panose="02020603050405020304" pitchFamily="18" charset="0"/>
                <a:cs typeface="Times New Roman" panose="02020603050405020304" pitchFamily="18" charset="0"/>
              </a:rPr>
              <a:t>Notification</a:t>
            </a:r>
            <a:endParaRPr lang="en-IN" sz="2600" b="1"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dirty="0">
                <a:sym typeface="+mn-ea"/>
              </a:rPr>
              <a:t>SCREEN SHOTS OF MODULES UNDER PROGRESS.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65" y="475488"/>
            <a:ext cx="8229600" cy="1143000"/>
          </a:xfrm>
        </p:spPr>
        <p:txBody>
          <a:bodyPr/>
          <a:lstStyle/>
          <a:p>
            <a:pPr algn="ctr"/>
            <a:r>
              <a:rPr lang="en-IN" altLang="en-US" dirty="0"/>
              <a:t>REGISTERATION</a:t>
            </a:r>
          </a:p>
        </p:txBody>
      </p:sp>
      <p:sp>
        <p:nvSpPr>
          <p:cNvPr id="4" name="Content Placeholder 3">
            <a:extLst>
              <a:ext uri="{FF2B5EF4-FFF2-40B4-BE49-F238E27FC236}">
                <a16:creationId xmlns:a16="http://schemas.microsoft.com/office/drawing/2014/main" id="{2B0B9AF4-3DF8-4898-A386-D2B30D5FAA59}"/>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A47928A-91F3-4E79-9237-C37307DB24A7}"/>
              </a:ext>
            </a:extLst>
          </p:cNvPr>
          <p:cNvPicPr>
            <a:picLocks noChangeAspect="1"/>
          </p:cNvPicPr>
          <p:nvPr/>
        </p:nvPicPr>
        <p:blipFill>
          <a:blip r:embed="rId2"/>
          <a:stretch>
            <a:fillRect/>
          </a:stretch>
        </p:blipFill>
        <p:spPr>
          <a:xfrm>
            <a:off x="1705137" y="1935479"/>
            <a:ext cx="5733725" cy="43891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655320"/>
          </a:xfrm>
        </p:spPr>
        <p:txBody>
          <a:bodyPr>
            <a:normAutofit fontScale="90000"/>
          </a:bodyPr>
          <a:lstStyle/>
          <a:p>
            <a:r>
              <a:rPr lang="en-IN" altLang="en-US" dirty="0"/>
              <a:t>                          LOGIN</a:t>
            </a:r>
          </a:p>
        </p:txBody>
      </p:sp>
      <p:sp>
        <p:nvSpPr>
          <p:cNvPr id="4" name="Content Placeholder 3">
            <a:extLst>
              <a:ext uri="{FF2B5EF4-FFF2-40B4-BE49-F238E27FC236}">
                <a16:creationId xmlns:a16="http://schemas.microsoft.com/office/drawing/2014/main" id="{87549629-3E1B-49B2-9004-31F067AD529D}"/>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A855E2F-1C44-42D5-8F67-0014B0D28EC3}"/>
              </a:ext>
            </a:extLst>
          </p:cNvPr>
          <p:cNvPicPr>
            <a:picLocks noChangeAspect="1"/>
          </p:cNvPicPr>
          <p:nvPr/>
        </p:nvPicPr>
        <p:blipFill>
          <a:blip r:embed="rId2"/>
          <a:stretch>
            <a:fillRect/>
          </a:stretch>
        </p:blipFill>
        <p:spPr>
          <a:xfrm>
            <a:off x="457201" y="2057400"/>
            <a:ext cx="8229600" cy="40290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5"/>
            <a:ext cx="8229600" cy="655320"/>
          </a:xfrm>
        </p:spPr>
        <p:txBody>
          <a:bodyPr>
            <a:normAutofit fontScale="90000"/>
          </a:bodyPr>
          <a:lstStyle/>
          <a:p>
            <a:pPr algn="ctr"/>
            <a:r>
              <a:rPr lang="en-IN" altLang="en-US" dirty="0"/>
              <a:t>DATABASE</a:t>
            </a:r>
          </a:p>
        </p:txBody>
      </p:sp>
      <p:sp>
        <p:nvSpPr>
          <p:cNvPr id="5" name="Content Placeholder 4">
            <a:extLst>
              <a:ext uri="{FF2B5EF4-FFF2-40B4-BE49-F238E27FC236}">
                <a16:creationId xmlns:a16="http://schemas.microsoft.com/office/drawing/2014/main" id="{7ECB2E3F-357F-4E55-8EA6-58E361D85D53}"/>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3338E5C-E1E1-4356-B164-F6638BA57191}"/>
              </a:ext>
            </a:extLst>
          </p:cNvPr>
          <p:cNvPicPr>
            <a:picLocks noChangeAspect="1"/>
          </p:cNvPicPr>
          <p:nvPr/>
        </p:nvPicPr>
        <p:blipFill>
          <a:blip r:embed="rId2"/>
          <a:stretch>
            <a:fillRect/>
          </a:stretch>
        </p:blipFill>
        <p:spPr>
          <a:xfrm>
            <a:off x="0" y="1568841"/>
            <a:ext cx="8915400" cy="37203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br>
              <a:rPr lang="en-IN" altLang="en-US"/>
            </a:br>
            <a:br>
              <a:rPr lang="en-IN" altLang="en-US"/>
            </a:br>
            <a:br>
              <a:rPr lang="en-IN" altLang="en-US"/>
            </a:br>
            <a:r>
              <a:rPr lang="en-IN" altLang="en-US"/>
              <a:t>Dashboard</a:t>
            </a:r>
          </a:p>
        </p:txBody>
      </p:sp>
      <p:sp>
        <p:nvSpPr>
          <p:cNvPr id="3" name="Content Placeholder 2">
            <a:extLst>
              <a:ext uri="{FF2B5EF4-FFF2-40B4-BE49-F238E27FC236}">
                <a16:creationId xmlns:a16="http://schemas.microsoft.com/office/drawing/2014/main" id="{22F2A23A-1751-4B4B-B4B5-AB35A98BB407}"/>
              </a:ext>
            </a:extLst>
          </p:cNvPr>
          <p:cNvSpPr>
            <a:spLocks noGrp="1"/>
          </p:cNvSpPr>
          <p:nvPr>
            <p:ph sz="half" idx="1"/>
          </p:nvPr>
        </p:nvSpPr>
        <p:spPr/>
        <p:txBody>
          <a:bodyPr/>
          <a:lstStyle/>
          <a:p>
            <a:endParaRPr lang="en-IN"/>
          </a:p>
        </p:txBody>
      </p:sp>
      <p:pic>
        <p:nvPicPr>
          <p:cNvPr id="5" name="Picture 4">
            <a:extLst>
              <a:ext uri="{FF2B5EF4-FFF2-40B4-BE49-F238E27FC236}">
                <a16:creationId xmlns:a16="http://schemas.microsoft.com/office/drawing/2014/main" id="{BBAFF40E-F8D3-4456-8692-D058404A3751}"/>
              </a:ext>
            </a:extLst>
          </p:cNvPr>
          <p:cNvPicPr>
            <a:picLocks noChangeAspect="1"/>
          </p:cNvPicPr>
          <p:nvPr/>
        </p:nvPicPr>
        <p:blipFill>
          <a:blip r:embed="rId2"/>
          <a:stretch>
            <a:fillRect/>
          </a:stretch>
        </p:blipFill>
        <p:spPr>
          <a:xfrm>
            <a:off x="0" y="1219981"/>
            <a:ext cx="8991600" cy="44180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Graphical View</a:t>
            </a:r>
          </a:p>
        </p:txBody>
      </p:sp>
      <p:pic>
        <p:nvPicPr>
          <p:cNvPr id="13" name="Picture 12">
            <a:extLst>
              <a:ext uri="{FF2B5EF4-FFF2-40B4-BE49-F238E27FC236}">
                <a16:creationId xmlns:a16="http://schemas.microsoft.com/office/drawing/2014/main" id="{5ABA53D1-020E-4C40-B746-DB172DF89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057400"/>
            <a:ext cx="6467475" cy="37433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4426-6D90-4954-B78A-9501528E2C5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0E582FD-F1E0-455B-BC1A-4809985F7E7C}"/>
              </a:ext>
            </a:extLst>
          </p:cNvPr>
          <p:cNvPicPr>
            <a:picLocks noGrp="1" noChangeAspect="1"/>
          </p:cNvPicPr>
          <p:nvPr>
            <p:ph idx="1"/>
          </p:nvPr>
        </p:nvPicPr>
        <p:blipFill>
          <a:blip r:embed="rId2"/>
          <a:stretch>
            <a:fillRect/>
          </a:stretch>
        </p:blipFill>
        <p:spPr>
          <a:xfrm>
            <a:off x="1309687" y="2105819"/>
            <a:ext cx="6524625" cy="4048125"/>
          </a:xfrm>
          <a:prstGeom prst="rect">
            <a:avLst/>
          </a:prstGeom>
        </p:spPr>
      </p:pic>
    </p:spTree>
    <p:extLst>
      <p:ext uri="{BB962C8B-B14F-4D97-AF65-F5344CB8AC3E}">
        <p14:creationId xmlns:p14="http://schemas.microsoft.com/office/powerpoint/2010/main" val="29773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04A7-2C7F-48CA-94C7-4FF93AE22193}"/>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4835BD86-F5C5-4F18-B8F9-3FE4EBFFF6D7}"/>
              </a:ext>
            </a:extLst>
          </p:cNvPr>
          <p:cNvPicPr>
            <a:picLocks noChangeAspect="1"/>
          </p:cNvPicPr>
          <p:nvPr/>
        </p:nvPicPr>
        <p:blipFill>
          <a:blip r:embed="rId2"/>
          <a:stretch>
            <a:fillRect/>
          </a:stretch>
        </p:blipFill>
        <p:spPr>
          <a:xfrm>
            <a:off x="1233487" y="2133600"/>
            <a:ext cx="6677025" cy="3886200"/>
          </a:xfrm>
          <a:prstGeom prst="rect">
            <a:avLst/>
          </a:prstGeom>
        </p:spPr>
      </p:pic>
    </p:spTree>
    <p:extLst>
      <p:ext uri="{BB962C8B-B14F-4D97-AF65-F5344CB8AC3E}">
        <p14:creationId xmlns:p14="http://schemas.microsoft.com/office/powerpoint/2010/main" val="96220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7CE0-D23C-4C2D-9EDC-7612E07BBE56}"/>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C2E0E153-8BAB-44F3-B272-3CB291FE57E9}"/>
              </a:ext>
            </a:extLst>
          </p:cNvPr>
          <p:cNvPicPr>
            <a:picLocks noChangeAspect="1"/>
          </p:cNvPicPr>
          <p:nvPr/>
        </p:nvPicPr>
        <p:blipFill>
          <a:blip r:embed="rId2"/>
          <a:stretch>
            <a:fillRect/>
          </a:stretch>
        </p:blipFill>
        <p:spPr>
          <a:xfrm>
            <a:off x="1362075" y="2382012"/>
            <a:ext cx="6496050" cy="3771900"/>
          </a:xfrm>
          <a:prstGeom prst="rect">
            <a:avLst/>
          </a:prstGeom>
        </p:spPr>
      </p:pic>
    </p:spTree>
    <p:extLst>
      <p:ext uri="{BB962C8B-B14F-4D97-AF65-F5344CB8AC3E}">
        <p14:creationId xmlns:p14="http://schemas.microsoft.com/office/powerpoint/2010/main" val="236413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605" y="144018"/>
            <a:ext cx="8229600" cy="1143000"/>
          </a:xfrm>
        </p:spPr>
        <p:txBody>
          <a:bodyPr>
            <a:normAutofit/>
          </a:bodyPr>
          <a:lstStyle/>
          <a:p>
            <a:r>
              <a:rPr lang="en-US" dirty="0">
                <a:sym typeface="+mn-ea"/>
              </a:rPr>
              <a:t>Abstract</a:t>
            </a:r>
            <a:endParaRPr lang="en-US"/>
          </a:p>
        </p:txBody>
      </p:sp>
      <p:sp>
        <p:nvSpPr>
          <p:cNvPr id="4" name="Content Placeholder 3"/>
          <p:cNvSpPr>
            <a:spLocks noGrp="1"/>
          </p:cNvSpPr>
          <p:nvPr>
            <p:ph idx="1"/>
          </p:nvPr>
        </p:nvSpPr>
        <p:spPr>
          <a:xfrm>
            <a:off x="395605" y="1339850"/>
            <a:ext cx="8229600" cy="4800600"/>
          </a:xfrm>
        </p:spPr>
        <p:txBody>
          <a:bodyPr>
            <a:normAutofit/>
          </a:bodyPr>
          <a:lstStyle/>
          <a:p>
            <a:pPr marL="0" indent="0" algn="just">
              <a:buNone/>
            </a:pPr>
            <a:r>
              <a:rPr lang="en-IN" altLang="en-US" sz="2400">
                <a:latin typeface="Times New Roman" panose="02020603050405020304" pitchFamily="18" charset="0"/>
                <a:cs typeface="Times New Roman" panose="02020603050405020304" pitchFamily="18" charset="0"/>
              </a:rPr>
              <a:t>	</a:t>
            </a:r>
          </a:p>
          <a:p>
            <a:pPr marL="0" indent="0" algn="just">
              <a:buNone/>
            </a:pPr>
            <a:r>
              <a:rPr lang="en-IN" altLang="en-US" sz="2400">
                <a:latin typeface="Times New Roman" panose="02020603050405020304" pitchFamily="18" charset="0"/>
                <a:cs typeface="Times New Roman" panose="02020603050405020304" pitchFamily="18" charset="0"/>
              </a:rPr>
              <a:t>	Productivity Analysis is conducted to identify areas for potential productivity improvement projects based on statistical data collected during the analysis. The analysis also pinpoints areas of delays and interruptions that cause loss of productivity.</a:t>
            </a:r>
          </a:p>
          <a:p>
            <a:pPr marL="0" indent="0" algn="just">
              <a:buNone/>
            </a:pPr>
            <a:r>
              <a:rPr lang="en-IN" altLang="en-US" sz="2400">
                <a:latin typeface="Times New Roman" panose="02020603050405020304" pitchFamily="18" charset="0"/>
                <a:cs typeface="Times New Roman" panose="02020603050405020304" pitchFamily="18" charset="0"/>
              </a:rPr>
              <a:t>	In any productivity improvement initiative is to understand the current state of the operation. Productivity analysis provides baseline indicators that will also yield data which will be used to determine possible productivity improvement objectives and potential cost savings.</a:t>
            </a:r>
          </a:p>
          <a:p>
            <a:pPr marL="0" indent="0" algn="just">
              <a:buNone/>
            </a:pPr>
            <a:r>
              <a:rPr lang="en-IN" altLang="en-US" sz="2400">
                <a:latin typeface="Times New Roman" panose="02020603050405020304" pitchFamily="18" charset="0"/>
                <a:cs typeface="Times New Roman" panose="02020603050405020304" pitchFamily="18" charset="0"/>
              </a:rPr>
              <a:t>	</a:t>
            </a:r>
          </a:p>
        </p:txBody>
      </p:sp>
      <p:sp>
        <p:nvSpPr>
          <p:cNvPr id="5" name="TextBox 4"/>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D019-AA2D-419D-9FB3-188FB0715FBE}"/>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B0641AF9-79E0-4DF7-A491-D21005428A41}"/>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EA8C754-B24B-4A09-9E34-426B77A80B59}"/>
              </a:ext>
            </a:extLst>
          </p:cNvPr>
          <p:cNvPicPr>
            <a:picLocks noChangeAspect="1"/>
          </p:cNvPicPr>
          <p:nvPr/>
        </p:nvPicPr>
        <p:blipFill>
          <a:blip r:embed="rId2"/>
          <a:stretch>
            <a:fillRect/>
          </a:stretch>
        </p:blipFill>
        <p:spPr>
          <a:xfrm>
            <a:off x="1890713" y="1935478"/>
            <a:ext cx="4510087" cy="4389121"/>
          </a:xfrm>
          <a:prstGeom prst="rect">
            <a:avLst/>
          </a:prstGeom>
        </p:spPr>
      </p:pic>
    </p:spTree>
    <p:extLst>
      <p:ext uri="{BB962C8B-B14F-4D97-AF65-F5344CB8AC3E}">
        <p14:creationId xmlns:p14="http://schemas.microsoft.com/office/powerpoint/2010/main" val="398538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D317-DC44-452D-94AC-A45672090C6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EEBCF92-97F5-4936-9375-91C4FEC995BC}"/>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A5C64292-55B1-44B1-8B75-44721EF9A663}"/>
              </a:ext>
            </a:extLst>
          </p:cNvPr>
          <p:cNvPicPr>
            <a:picLocks noChangeAspect="1"/>
          </p:cNvPicPr>
          <p:nvPr/>
        </p:nvPicPr>
        <p:blipFill>
          <a:blip r:embed="rId2"/>
          <a:stretch>
            <a:fillRect/>
          </a:stretch>
        </p:blipFill>
        <p:spPr>
          <a:xfrm>
            <a:off x="1028700" y="1985962"/>
            <a:ext cx="7086600" cy="2886075"/>
          </a:xfrm>
          <a:prstGeom prst="rect">
            <a:avLst/>
          </a:prstGeom>
        </p:spPr>
      </p:pic>
    </p:spTree>
    <p:extLst>
      <p:ext uri="{BB962C8B-B14F-4D97-AF65-F5344CB8AC3E}">
        <p14:creationId xmlns:p14="http://schemas.microsoft.com/office/powerpoint/2010/main" val="311026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CONCLUSION</a:t>
            </a:r>
          </a:p>
        </p:txBody>
      </p:sp>
      <p:sp>
        <p:nvSpPr>
          <p:cNvPr id="4" name="Content Placeholder 3"/>
          <p:cNvSpPr>
            <a:spLocks noGrp="1"/>
          </p:cNvSpPr>
          <p:nvPr>
            <p:ph idx="1"/>
          </p:nvPr>
        </p:nvSpPr>
        <p:spPr/>
        <p:txBody>
          <a:bodyPr/>
          <a:lstStyle/>
          <a:p>
            <a:pPr algn="just"/>
            <a:r>
              <a:rPr lang="en-IN" altLang="en-US"/>
              <a:t>The user interface has been designed.A database has been created to store the details of the user or employees. And also the user interface is connected to the database.The grapical view for each task has been completed.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115" y="1301750"/>
            <a:ext cx="6668770" cy="2650490"/>
          </a:xfrm>
        </p:spPr>
        <p:txBody>
          <a:bodyPr>
            <a:normAutofit/>
          </a:bodyPr>
          <a:lstStyle/>
          <a:p>
            <a:r>
              <a:rPr lang="en-IN" altLang="en-US"/>
              <a:t>           </a:t>
            </a:r>
            <a:r>
              <a:rPr lang="en-IN" altLang="en-US">
                <a:latin typeface="+mn-lt"/>
                <a:cs typeface="+mn-lt"/>
              </a:rPr>
              <a:t>Thank </a:t>
            </a:r>
            <a:r>
              <a:rPr lang="en-IN" altLang="en-US"/>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9905" y="1423035"/>
            <a:ext cx="8229600" cy="512445"/>
          </a:xfrm>
        </p:spPr>
        <p:txBody>
          <a:bodyPr>
            <a:normAutofit fontScale="90000"/>
          </a:bodyPr>
          <a:lstStyle/>
          <a:p>
            <a:r>
              <a:rPr lang="en-US" dirty="0">
                <a:latin typeface="Cambria" panose="02040503050406030204" pitchFamily="18" charset="0"/>
                <a:sym typeface="+mn-ea"/>
              </a:rPr>
              <a:t>Area Introduction-Existing system</a:t>
            </a:r>
            <a:endParaRPr lang="en-US"/>
          </a:p>
        </p:txBody>
      </p:sp>
      <p:sp>
        <p:nvSpPr>
          <p:cNvPr id="5" name="Content Placeholder 4"/>
          <p:cNvSpPr>
            <a:spLocks noGrp="1"/>
          </p:cNvSpPr>
          <p:nvPr>
            <p:ph idx="1"/>
          </p:nvPr>
        </p:nvSpPr>
        <p:spPr/>
        <p:txBody>
          <a:bodyPr/>
          <a:lstStyle/>
          <a:p>
            <a:pPr marL="0" indent="0" algn="just">
              <a:buClr>
                <a:srgbClr val="000000"/>
              </a:buClr>
              <a:buFont typeface="Wingdings" panose="05000000000000000000" charset="0"/>
              <a:buNone/>
            </a:pPr>
            <a:r>
              <a:rPr lang="en-IN" altLang="en-US" sz="3200">
                <a:latin typeface="Times New Roman" panose="02020603050405020304" pitchFamily="18" charset="0"/>
                <a:cs typeface="Times New Roman" panose="02020603050405020304" pitchFamily="18" charset="0"/>
              </a:rPr>
              <a:t>	</a:t>
            </a:r>
            <a:r>
              <a:rPr lang="en-IN" altLang="en-US" sz="2400">
                <a:latin typeface="Times New Roman" panose="02020603050405020304" pitchFamily="18" charset="0"/>
                <a:cs typeface="Times New Roman" panose="02020603050405020304" pitchFamily="18" charset="0"/>
              </a:rPr>
              <a:t>In ancient days to improve productivity the log details are maintained in the notebooks manually,later it is computerised.</a:t>
            </a:r>
          </a:p>
          <a:p>
            <a:pPr marL="0" indent="0" algn="just">
              <a:buClr>
                <a:srgbClr val="000000"/>
              </a:buClr>
              <a:buFont typeface="Wingdings" panose="05000000000000000000" charset="0"/>
              <a:buNone/>
            </a:pPr>
            <a:r>
              <a:rPr lang="en-IN" altLang="en-US" sz="2400">
                <a:latin typeface="Times New Roman" panose="02020603050405020304" pitchFamily="18" charset="0"/>
                <a:cs typeface="Times New Roman" panose="02020603050405020304" pitchFamily="18" charset="0"/>
              </a:rPr>
              <a:t>	Even though it does not have any detailed information about where the employees spend more time.</a:t>
            </a:r>
            <a:endParaRPr lang="en-US" sz="24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anose="02040503050406030204"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712470" y="1564640"/>
            <a:ext cx="7418070" cy="3538220"/>
          </a:xfrm>
          <a:prstGeom prst="rect">
            <a:avLst/>
          </a:prstGeom>
        </p:spPr>
        <p:txBody>
          <a:bodyPr wrap="square">
            <a:spAutoFit/>
          </a:bodyPr>
          <a:lstStyle/>
          <a:p>
            <a:pPr algn="just">
              <a:buFont typeface="Wingdings" panose="05000000000000000000" pitchFamily="2" charset="2"/>
              <a:buChar char="§"/>
            </a:pPr>
            <a:r>
              <a:rPr lang="en-IN" sz="2800" b="1" dirty="0">
                <a:latin typeface="Times New Roman" panose="02020603050405020304" pitchFamily="18" charset="0"/>
                <a:cs typeface="Times New Roman" panose="02020603050405020304" pitchFamily="18" charset="0"/>
                <a:sym typeface="+mn-ea"/>
              </a:rPr>
              <a:t>   Advantages over existing methods: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Monitor performance and provide feedback</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Diagnose problems</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Facilitate planning and control</a:t>
            </a:r>
            <a:endParaRPr lang="en-IN" altLang="en-US" sz="2800" dirty="0">
              <a:latin typeface="Cambria" panose="02040503050406030204" pitchFamily="18" charset="0"/>
            </a:endParaRPr>
          </a:p>
          <a:p>
            <a:pPr marL="457200" indent="-457200" algn="just">
              <a:buFont typeface="Wingdings" panose="05000000000000000000" charset="0"/>
              <a:buChar char="§"/>
            </a:pPr>
            <a:r>
              <a:rPr lang="en-IN" sz="2800" b="1" dirty="0">
                <a:latin typeface="Times New Roman" panose="02020603050405020304" pitchFamily="18" charset="0"/>
                <a:cs typeface="Times New Roman" panose="02020603050405020304" pitchFamily="18" charset="0"/>
                <a:sym typeface="+mn-ea"/>
              </a:rPr>
              <a:t>Future enhancement:</a:t>
            </a:r>
          </a:p>
          <a:p>
            <a:pPr indent="0" algn="just">
              <a:buFont typeface="Wingdings" panose="05000000000000000000" charset="0"/>
              <a:buNone/>
            </a:pPr>
            <a:r>
              <a:rPr lang="en-IN" sz="2800" b="1" dirty="0">
                <a:latin typeface="Times New Roman" panose="02020603050405020304" pitchFamily="18" charset="0"/>
                <a:cs typeface="Times New Roman" panose="02020603050405020304" pitchFamily="18" charset="0"/>
                <a:sym typeface="+mn-ea"/>
              </a:rPr>
              <a:t> </a:t>
            </a:r>
            <a:r>
              <a:rPr lang="en-IN" sz="2800" dirty="0">
                <a:latin typeface="Times New Roman" panose="02020603050405020304" pitchFamily="18" charset="0"/>
                <a:cs typeface="Times New Roman" panose="02020603050405020304" pitchFamily="18" charset="0"/>
                <a:sym typeface="+mn-ea"/>
              </a:rPr>
              <a:t>       In future Artificial Intelligence can be used to over the disadvantages of distractions and fear of missing out. </a:t>
            </a:r>
            <a:r>
              <a:rPr lang="en-IN" altLang="en-US" sz="2800" dirty="0">
                <a:latin typeface="Cambria" panose="020405030504060302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a:xfrm>
            <a:off x="457200" y="1602740"/>
            <a:ext cx="8229600" cy="4719320"/>
          </a:xfrm>
          <a:solidFill>
            <a:schemeClr val="bg1"/>
          </a:solidFill>
          <a:ln>
            <a:solidFill>
              <a:schemeClr val="tx1"/>
            </a:solidFill>
          </a:ln>
        </p:spPr>
        <p:txBody>
          <a:bodyPr>
            <a:noAutofit/>
          </a:bodyPr>
          <a:lstStyle/>
          <a:p>
            <a:r>
              <a:rPr lang="en-US" sz="2500" dirty="0">
                <a:latin typeface="Times New Roman" panose="02020603050405020304" pitchFamily="18" charset="0"/>
                <a:cs typeface="Times New Roman" panose="02020603050405020304" pitchFamily="18" charset="0"/>
              </a:rPr>
              <a:t>Drawbacks of existing methods</a:t>
            </a: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Strong self-discipline</a:t>
            </a: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Distractions</a:t>
            </a: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Resisting the fear of missing out(FOMO)</a:t>
            </a:r>
          </a:p>
          <a:p>
            <a:pPr marL="0" indent="0">
              <a:buNone/>
            </a:pPr>
            <a:r>
              <a:rPr lang="en-IN" altLang="en-US" sz="2500" dirty="0">
                <a:latin typeface="Times New Roman" panose="02020603050405020304" pitchFamily="18" charset="0"/>
                <a:cs typeface="Times New Roman" panose="02020603050405020304" pitchFamily="18" charset="0"/>
              </a:rPr>
              <a:t>References</a:t>
            </a:r>
          </a:p>
          <a:p>
            <a:pPr marL="0" indent="0">
              <a:buNone/>
            </a:pPr>
            <a:r>
              <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https://ideas.repec.org/cgi-bin/htsearch?form=extended&amp;wm=wrd&amp;dt=range&amp;ul=&amp;q=Productivity+analysis+in+IT+company&amp;cmd=Search%21&amp;wf=4BFF&amp;s=R&amp;db=&amp;de=</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2" action="ppaction://hlinkfile"/>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2" action="ppaction://hlinkfile"/>
            </a:endParaRPr>
          </a:p>
          <a:p>
            <a:pPr marL="0" indent="0">
              <a:buNone/>
            </a:pPr>
            <a:endParaRPr lang="en-US" sz="2500" u="sng" dirty="0">
              <a:latin typeface="Times New Roman" panose="02020603050405020304" pitchFamily="18" charset="0"/>
              <a:cs typeface="Times New Roman" panose="02020603050405020304" pitchFamily="18" charset="0"/>
              <a:hlinkClick r:id="rId2" action="ppaction://hlinkfile"/>
            </a:endParaRPr>
          </a:p>
          <a:p>
            <a:pPr marL="0" indent="0">
              <a:buNone/>
            </a:pPr>
            <a:endParaRPr lang="en-US" sz="2500" u="sng" dirty="0">
              <a:latin typeface="Cambria" panose="02040503050406030204" pitchFamily="18" charset="0"/>
              <a:hlinkClick r:id="rId2" action="ppaction://hlinkfile"/>
            </a:endParaRPr>
          </a:p>
          <a:p>
            <a:pPr marL="0" indent="0">
              <a:buNone/>
            </a:pPr>
            <a:endParaRPr lang="en-US" sz="2500" u="sng" dirty="0">
              <a:latin typeface="Cambria" panose="02040503050406030204" pitchFamily="18" charset="0"/>
              <a:hlinkClick r:id="rId2" action="ppaction://hlinkfile"/>
            </a:endParaRPr>
          </a:p>
          <a:p>
            <a:pPr marL="0" indent="0">
              <a:buNone/>
            </a:pPr>
            <a:r>
              <a:rPr lang="en-US" sz="2500" u="sng" dirty="0">
                <a:latin typeface="Cambria" panose="02040503050406030204" pitchFamily="18" charset="0"/>
              </a:rPr>
              <a: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r>
              <a:rPr lang="en-US" dirty="0">
                <a:latin typeface="Calibri" panose="020F0502020204030204" charset="0"/>
                <a:cs typeface="Calibri" panose="020F0502020204030204" charset="0"/>
                <a:sym typeface="+mn-ea"/>
              </a:rPr>
              <a:t> </a:t>
            </a:r>
            <a:r>
              <a:rPr lang="en-US" sz="4000" dirty="0">
                <a:latin typeface="Calibri" panose="020F0502020204030204" charset="0"/>
                <a:cs typeface="Calibri" panose="020F0502020204030204" charset="0"/>
                <a:sym typeface="+mn-ea"/>
              </a:rPr>
              <a:t>Architectural Design</a:t>
            </a:r>
            <a:br>
              <a:rPr lang="en-US" sz="4000" dirty="0">
                <a:sym typeface="+mn-ea"/>
              </a:rPr>
            </a:br>
            <a:r>
              <a:rPr lang="en-US" sz="4000" dirty="0">
                <a:sym typeface="+mn-ea"/>
              </a:rPr>
              <a:t> (DFD  and/or  ER diagram)</a:t>
            </a:r>
            <a:br>
              <a:rPr lang="en-US" sz="4000" dirty="0"/>
            </a:br>
            <a:endParaRPr lang="en-US" sz="4000" dirty="0"/>
          </a:p>
        </p:txBody>
      </p:sp>
      <p:sp>
        <p:nvSpPr>
          <p:cNvPr id="33" name="Oval 32"/>
          <p:cNvSpPr/>
          <p:nvPr/>
        </p:nvSpPr>
        <p:spPr>
          <a:xfrm>
            <a:off x="304800" y="3429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p:cNvCxnSpPr>
            <a:stCxn id="33" idx="4"/>
          </p:cNvCxnSpPr>
          <p:nvPr/>
        </p:nvCxnSpPr>
        <p:spPr>
          <a:xfrm>
            <a:off x="381000" y="3657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1000" y="39624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38538" y="3962400"/>
            <a:ext cx="142461"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42465" y="4495800"/>
            <a:ext cx="695735" cy="369332"/>
          </a:xfrm>
          <a:prstGeom prst="rect">
            <a:avLst/>
          </a:prstGeom>
          <a:noFill/>
        </p:spPr>
        <p:txBody>
          <a:bodyPr wrap="square" rtlCol="0">
            <a:spAutoFit/>
          </a:bodyPr>
          <a:lstStyle/>
          <a:p>
            <a:r>
              <a:rPr lang="en-IN" dirty="0"/>
              <a:t>User</a:t>
            </a:r>
          </a:p>
        </p:txBody>
      </p:sp>
      <p:sp>
        <p:nvSpPr>
          <p:cNvPr id="57" name="Rectangle: Rounded Corners 56"/>
          <p:cNvSpPr/>
          <p:nvPr/>
        </p:nvSpPr>
        <p:spPr>
          <a:xfrm>
            <a:off x="254308" y="2709247"/>
            <a:ext cx="11125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59" name="Rectangle: Rounded Corners 58"/>
          <p:cNvSpPr/>
          <p:nvPr/>
        </p:nvSpPr>
        <p:spPr>
          <a:xfrm>
            <a:off x="156376" y="4865132"/>
            <a:ext cx="11887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a:t>
            </a:r>
          </a:p>
        </p:txBody>
      </p:sp>
      <p:cxnSp>
        <p:nvCxnSpPr>
          <p:cNvPr id="65" name="Straight Arrow Connector 64"/>
          <p:cNvCxnSpPr/>
          <p:nvPr/>
        </p:nvCxnSpPr>
        <p:spPr>
          <a:xfrm>
            <a:off x="457200" y="4191000"/>
            <a:ext cx="501591" cy="67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862102" y="1740257"/>
            <a:ext cx="2438400" cy="627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documentation</a:t>
            </a:r>
          </a:p>
        </p:txBody>
      </p:sp>
      <p:sp>
        <p:nvSpPr>
          <p:cNvPr id="4" name="Oval 3"/>
          <p:cNvSpPr/>
          <p:nvPr/>
        </p:nvSpPr>
        <p:spPr>
          <a:xfrm>
            <a:off x="1845660" y="2570282"/>
            <a:ext cx="2438400" cy="677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design</a:t>
            </a:r>
          </a:p>
        </p:txBody>
      </p:sp>
      <p:sp>
        <p:nvSpPr>
          <p:cNvPr id="5" name="Oval 4"/>
          <p:cNvSpPr/>
          <p:nvPr/>
        </p:nvSpPr>
        <p:spPr>
          <a:xfrm>
            <a:off x="1876351" y="3377721"/>
            <a:ext cx="2438399" cy="668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a:t>
            </a:r>
          </a:p>
        </p:txBody>
      </p:sp>
      <p:sp>
        <p:nvSpPr>
          <p:cNvPr id="7" name="Flowchart: Magnetic Disk 6"/>
          <p:cNvSpPr/>
          <p:nvPr/>
        </p:nvSpPr>
        <p:spPr>
          <a:xfrm>
            <a:off x="4843499" y="2255935"/>
            <a:ext cx="1285801" cy="8926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8" name="Rectangle: Rounded Corners 7"/>
          <p:cNvSpPr/>
          <p:nvPr/>
        </p:nvSpPr>
        <p:spPr>
          <a:xfrm>
            <a:off x="6841350" y="1316206"/>
            <a:ext cx="1447800"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Graphical representation</a:t>
            </a:r>
          </a:p>
        </p:txBody>
      </p:sp>
      <p:sp>
        <p:nvSpPr>
          <p:cNvPr id="9" name="Rectangle: Rounded Corners 8"/>
          <p:cNvSpPr/>
          <p:nvPr/>
        </p:nvSpPr>
        <p:spPr>
          <a:xfrm>
            <a:off x="6857861" y="2367617"/>
            <a:ext cx="14477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Block websites</a:t>
            </a:r>
          </a:p>
        </p:txBody>
      </p:sp>
      <p:sp>
        <p:nvSpPr>
          <p:cNvPr id="10" name="Rectangle: Rounded Corners 9"/>
          <p:cNvSpPr/>
          <p:nvPr/>
        </p:nvSpPr>
        <p:spPr>
          <a:xfrm>
            <a:off x="6857972" y="3560620"/>
            <a:ext cx="1447799"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 Alert Notification</a:t>
            </a:r>
          </a:p>
        </p:txBody>
      </p:sp>
      <p:cxnSp>
        <p:nvCxnSpPr>
          <p:cNvPr id="12" name="Straight Arrow Connector 11"/>
          <p:cNvCxnSpPr>
            <a:endCxn id="3" idx="2"/>
          </p:cNvCxnSpPr>
          <p:nvPr/>
        </p:nvCxnSpPr>
        <p:spPr>
          <a:xfrm flipV="1">
            <a:off x="1384219" y="2054005"/>
            <a:ext cx="477883" cy="66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1356658" y="2901421"/>
            <a:ext cx="489002" cy="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2"/>
          </p:cNvCxnSpPr>
          <p:nvPr/>
        </p:nvCxnSpPr>
        <p:spPr>
          <a:xfrm>
            <a:off x="1362003" y="3075661"/>
            <a:ext cx="514348" cy="63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4300502" y="2054005"/>
            <a:ext cx="542997" cy="43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6"/>
            <a:endCxn id="7" idx="2"/>
          </p:cNvCxnSpPr>
          <p:nvPr/>
        </p:nvCxnSpPr>
        <p:spPr>
          <a:xfrm flipV="1">
            <a:off x="4284060" y="2702274"/>
            <a:ext cx="559439" cy="206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5" idx="6"/>
          </p:cNvCxnSpPr>
          <p:nvPr/>
        </p:nvCxnSpPr>
        <p:spPr>
          <a:xfrm flipV="1">
            <a:off x="4314750" y="3048301"/>
            <a:ext cx="508749" cy="663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p:cNvCxnSpPr>
            <a:stCxn id="59" idx="3"/>
          </p:cNvCxnSpPr>
          <p:nvPr/>
        </p:nvCxnSpPr>
        <p:spPr>
          <a:xfrm flipV="1">
            <a:off x="1345095" y="5040391"/>
            <a:ext cx="4141304"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486399" y="3134697"/>
            <a:ext cx="9599" cy="1905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33" idx="7"/>
          </p:cNvCxnSpPr>
          <p:nvPr/>
        </p:nvCxnSpPr>
        <p:spPr>
          <a:xfrm flipV="1">
            <a:off x="434882" y="3069059"/>
            <a:ext cx="241968" cy="39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4"/>
          </p:cNvCxnSpPr>
          <p:nvPr/>
        </p:nvCxnSpPr>
        <p:spPr>
          <a:xfrm flipV="1">
            <a:off x="6129655" y="1828800"/>
            <a:ext cx="728345" cy="873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 idx="4"/>
            <a:endCxn id="9" idx="1"/>
          </p:cNvCxnSpPr>
          <p:nvPr/>
        </p:nvCxnSpPr>
        <p:spPr>
          <a:xfrm>
            <a:off x="6129655" y="2702560"/>
            <a:ext cx="728345" cy="122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Connector 77"/>
          <p:cNvCxnSpPr>
            <a:stCxn id="7" idx="1"/>
          </p:cNvCxnSpPr>
          <p:nvPr/>
        </p:nvCxnSpPr>
        <p:spPr>
          <a:xfrm flipH="1" flipV="1">
            <a:off x="5486399" y="1447800"/>
            <a:ext cx="1" cy="80813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762000" y="1447800"/>
            <a:ext cx="4724400"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762000" y="1447800"/>
            <a:ext cx="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Rounded Corners 82"/>
          <p:cNvSpPr/>
          <p:nvPr/>
        </p:nvSpPr>
        <p:spPr>
          <a:xfrm>
            <a:off x="6857860" y="4728210"/>
            <a:ext cx="1447800" cy="723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 generate</a:t>
            </a:r>
          </a:p>
        </p:txBody>
      </p:sp>
      <p:cxnSp>
        <p:nvCxnSpPr>
          <p:cNvPr id="87" name="Straight Arrow Connector 86"/>
          <p:cNvCxnSpPr>
            <a:stCxn id="7" idx="4"/>
            <a:endCxn id="10" idx="1"/>
          </p:cNvCxnSpPr>
          <p:nvPr/>
        </p:nvCxnSpPr>
        <p:spPr>
          <a:xfrm>
            <a:off x="6129655" y="2702560"/>
            <a:ext cx="728345" cy="125666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096000" y="2895600"/>
            <a:ext cx="762000" cy="2346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a:t>
            </a:r>
          </a:p>
        </p:txBody>
      </p:sp>
      <p:sp>
        <p:nvSpPr>
          <p:cNvPr id="3" name="Content Placeholder 2"/>
          <p:cNvSpPr>
            <a:spLocks noGrp="1"/>
          </p:cNvSpPr>
          <p:nvPr>
            <p:ph sz="half" idx="1"/>
          </p:nvPr>
        </p:nvSpPr>
        <p:spPr>
          <a:xfrm>
            <a:off x="457200" y="1920240"/>
            <a:ext cx="8119745" cy="4434840"/>
          </a:xfrm>
        </p:spPr>
        <p:txBody>
          <a:bodyPr/>
          <a:lstStyle/>
          <a:p>
            <a:r>
              <a:rPr lang="en-US" dirty="0"/>
              <a:t>Level 0: </a:t>
            </a:r>
            <a:r>
              <a:rPr lang="en-IN" altLang="en-US" dirty="0"/>
              <a:t>Presized View Productivity analysis</a:t>
            </a:r>
            <a:endParaRPr lang="en-US" dirty="0"/>
          </a:p>
          <a:p>
            <a:endParaRPr lang="en-US" dirty="0"/>
          </a:p>
          <a:p>
            <a:endParaRPr lang="en-US" dirty="0"/>
          </a:p>
        </p:txBody>
      </p:sp>
      <p:pic>
        <p:nvPicPr>
          <p:cNvPr id="5" name="Content Placeholder 4"/>
          <p:cNvPicPr>
            <a:picLocks noGrp="1" noChangeAspect="1"/>
          </p:cNvPicPr>
          <p:nvPr>
            <p:ph sz="half" idx="2"/>
          </p:nvPr>
        </p:nvPicPr>
        <p:blipFill>
          <a:blip r:embed="rId2"/>
          <a:stretch>
            <a:fillRect/>
          </a:stretch>
        </p:blipFill>
        <p:spPr>
          <a:xfrm>
            <a:off x="1487170" y="3065145"/>
            <a:ext cx="5562600" cy="2095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36320"/>
            <a:ext cx="7718425" cy="4434840"/>
          </a:xfrm>
        </p:spPr>
        <p:txBody>
          <a:bodyPr/>
          <a:lstStyle/>
          <a:p>
            <a:r>
              <a:rPr lang="en-US" dirty="0"/>
              <a:t>Level 1: </a:t>
            </a:r>
            <a:r>
              <a:rPr lang="en-IN" altLang="en-US" dirty="0"/>
              <a:t>General View Of The Process</a:t>
            </a:r>
          </a:p>
        </p:txBody>
      </p:sp>
      <p:pic>
        <p:nvPicPr>
          <p:cNvPr id="5" name="Content Placeholder 4"/>
          <p:cNvPicPr>
            <a:picLocks noGrp="1" noChangeAspect="1"/>
          </p:cNvPicPr>
          <p:nvPr>
            <p:ph sz="half" idx="2"/>
          </p:nvPr>
        </p:nvPicPr>
        <p:blipFill>
          <a:blip r:embed="rId2"/>
          <a:stretch>
            <a:fillRect/>
          </a:stretch>
        </p:blipFill>
        <p:spPr>
          <a:xfrm>
            <a:off x="578485" y="1849755"/>
            <a:ext cx="7475220" cy="3621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Entity Digram:</a:t>
            </a:r>
          </a:p>
        </p:txBody>
      </p:sp>
      <p:pic>
        <p:nvPicPr>
          <p:cNvPr id="5" name="Content Placeholder 4"/>
          <p:cNvPicPr>
            <a:picLocks noGrp="1" noChangeAspect="1"/>
          </p:cNvPicPr>
          <p:nvPr>
            <p:ph sz="half" idx="1"/>
          </p:nvPr>
        </p:nvPicPr>
        <p:blipFill>
          <a:blip r:embed="rId2"/>
          <a:stretch>
            <a:fillRect/>
          </a:stretch>
        </p:blipFill>
        <p:spPr>
          <a:xfrm>
            <a:off x="1501775" y="1938020"/>
            <a:ext cx="5892800" cy="44348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16</TotalTime>
  <Words>304</Words>
  <Application>Microsoft Office PowerPoint</Application>
  <PresentationFormat>On-screen Show (4:3)</PresentationFormat>
  <Paragraphs>87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Cambria</vt:lpstr>
      <vt:lpstr>Constantia</vt:lpstr>
      <vt:lpstr>Times New Roman</vt:lpstr>
      <vt:lpstr>Wingdings</vt:lpstr>
      <vt:lpstr>Wingdings 2</vt:lpstr>
      <vt:lpstr>Flow</vt:lpstr>
      <vt:lpstr> Time And Productivity Analysis</vt:lpstr>
      <vt:lpstr>Abstract</vt:lpstr>
      <vt:lpstr>Area Introduction-Existing system</vt:lpstr>
      <vt:lpstr>Proposed System</vt:lpstr>
      <vt:lpstr>Literature Review</vt:lpstr>
      <vt:lpstr>      Architectural Design  (DFD  and/or  ER diagram) </vt:lpstr>
      <vt:lpstr>DFD</vt:lpstr>
      <vt:lpstr>PowerPoint Presentation</vt:lpstr>
      <vt:lpstr>Entity Digram:</vt:lpstr>
      <vt:lpstr>Module Splitup</vt:lpstr>
      <vt:lpstr>SCREEN SHOTS OF MODULES UNDER PROGRESS.</vt:lpstr>
      <vt:lpstr>REGISTERATION</vt:lpstr>
      <vt:lpstr>                          LOGIN</vt:lpstr>
      <vt:lpstr>DATABASE</vt:lpstr>
      <vt:lpstr>   Dashboard</vt:lpstr>
      <vt:lpstr>Graphical View</vt:lpstr>
      <vt:lpstr>PowerPoint Presentation</vt:lpstr>
      <vt:lpstr>PowerPoint Presentation</vt:lpstr>
      <vt:lpstr>PowerPoint Presentation</vt:lpstr>
      <vt:lpstr>Task:</vt:lpstr>
      <vt:lpstr>PowerPoint Presentation</vt:lpstr>
      <vt:lpstr>CONCLUSION</vt:lpstr>
      <vt:lpstr>           Thank You!!!</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ELCOT</cp:lastModifiedBy>
  <cp:revision>101</cp:revision>
  <dcterms:created xsi:type="dcterms:W3CDTF">2011-12-09T06:36:00Z</dcterms:created>
  <dcterms:modified xsi:type="dcterms:W3CDTF">2019-03-16T09:55:02Z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