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8" r:id="rId3"/>
    <p:sldId id="257" r:id="rId4"/>
    <p:sldId id="259" r:id="rId5"/>
    <p:sldId id="260" r:id="rId6"/>
    <p:sldId id="261" r:id="rId7"/>
    <p:sldId id="274" r:id="rId8"/>
    <p:sldId id="279" r:id="rId9"/>
    <p:sldId id="280" r:id="rId10"/>
    <p:sldId id="269" r:id="rId11"/>
    <p:sldId id="273" r:id="rId12"/>
    <p:sldId id="277" r:id="rId13"/>
    <p:sldId id="275" r:id="rId14"/>
    <p:sldId id="276" r:id="rId15"/>
    <p:sldId id="278"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3A749F-46D4-4FC2-9B0F-1DECBD225528}">
          <p14:sldIdLst>
            <p14:sldId id="258"/>
            <p14:sldId id="257"/>
            <p14:sldId id="259"/>
            <p14:sldId id="260"/>
            <p14:sldId id="261"/>
            <p14:sldId id="274"/>
            <p14:sldId id="279"/>
            <p14:sldId id="280"/>
            <p14:sldId id="269"/>
            <p14:sldId id="273"/>
            <p14:sldId id="277"/>
            <p14:sldId id="275"/>
            <p14:sldId id="276"/>
            <p14:sldId id="27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97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B3AD4F-333B-4FA6-A95A-8834EE455EFF}"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C61A5-194D-44A2-BAC4-33515B3CF0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3D82AAB8-209E-40E4-9B0A-72170986B060}"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3D82AAB8-209E-40E4-9B0A-72170986B06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D4DAC-9686-44D4-9C67-CFBEB78F5284}"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82AAB8-209E-40E4-9B0A-72170986B06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3D82AAB8-209E-40E4-9B0A-72170986B06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AAB8-209E-40E4-9B0A-72170986B06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D4DAC-9686-44D4-9C67-CFBEB78F528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3D82AAB8-209E-40E4-9B0A-72170986B06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05D4DAC-9686-44D4-9C67-CFBEB78F5284}"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82AAB8-209E-40E4-9B0A-72170986B060}"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05D4DAC-9686-44D4-9C67-CFBEB78F5284}"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he-digital-insurer.com/blog/insurtech-the-rise-of-the-automated-insurance-agent-aka-the-insurtech-chatbo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143000"/>
            <a:ext cx="7772400" cy="860425"/>
          </a:xfrm>
        </p:spPr>
        <p:txBody>
          <a:bodyPr>
            <a:normAutofit fontScale="90000"/>
          </a:bodyPr>
          <a:lstStyle/>
          <a:p>
            <a:pPr algn="ctr"/>
            <a:r>
              <a:rPr lang="en-IN" altLang="en-US" dirty="0">
                <a:solidFill>
                  <a:schemeClr val="tx1"/>
                </a:solidFill>
                <a:latin typeface="Cambria" panose="02040503050406030204" pitchFamily="18" charset="0"/>
              </a:rPr>
              <a:t> Time And Productivity Analysis</a:t>
            </a:r>
            <a:endParaRPr lang="en-IN" altLang="en-US" dirty="0">
              <a:solidFill>
                <a:schemeClr val="tx1"/>
              </a:solidFill>
              <a:latin typeface="Cambria" panose="02040503050406030204" pitchFamily="18" charset="0"/>
            </a:endParaRPr>
          </a:p>
        </p:txBody>
      </p:sp>
      <p:sp>
        <p:nvSpPr>
          <p:cNvPr id="7" name="Title 3"/>
          <p:cNvSpPr txBox="1"/>
          <p:nvPr/>
        </p:nvSpPr>
        <p:spPr>
          <a:xfrm>
            <a:off x="266700" y="2003424"/>
            <a:ext cx="8610600" cy="4168775"/>
          </a:xfrm>
          <a:prstGeom prst="rect">
            <a:avLst/>
          </a:prstGeom>
        </p:spPr>
        <p:txBody>
          <a:bodyPr vert="horz" lIns="91440" tIns="45720" rIns="91440" bIns="45720" rtlCol="0" anchor="ctr">
            <a:normAutofit fontScale="90000" lnSpcReduction="20000"/>
          </a:bodyPr>
          <a:lstStyle/>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TEAM MEMBERS</a:t>
            </a: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b"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1.</a:t>
            </a:r>
            <a:r>
              <a:rPr lang="en-IN" altLang="en-US" sz="2400" dirty="0">
                <a:latin typeface="Cambria" panose="02040503050406030204" pitchFamily="18" charset="0"/>
                <a:ea typeface="+mj-ea"/>
                <a:cs typeface="+mj-cs"/>
              </a:rPr>
              <a:t>Monika D		[711715104041]</a:t>
            </a:r>
            <a:endParaRPr 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		</a:t>
            </a:r>
            <a:r>
              <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2.</a:t>
            </a:r>
            <a:r>
              <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rPr>
              <a:t>Vigneshwari R	[711715104703]</a:t>
            </a:r>
            <a:endParaRPr kumimoji="0" 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r>
              <a:rPr lang="en-IN" altLang="en-US" sz="2400" dirty="0">
                <a:latin typeface="Cambria" panose="02040503050406030204" pitchFamily="18" charset="0"/>
                <a:ea typeface="+mj-ea"/>
                <a:cs typeface="+mj-cs"/>
              </a:rPr>
              <a:t>		</a:t>
            </a:r>
            <a:r>
              <a:rPr lang="en-US" sz="2400" dirty="0">
                <a:latin typeface="Cambria" panose="02040503050406030204" pitchFamily="18" charset="0"/>
                <a:ea typeface="+mj-ea"/>
                <a:cs typeface="+mj-cs"/>
              </a:rPr>
              <a:t>3.</a:t>
            </a:r>
            <a:r>
              <a:rPr lang="en-IN" altLang="en-US" sz="2400" dirty="0">
                <a:latin typeface="Cambria" panose="02040503050406030204" pitchFamily="18" charset="0"/>
                <a:ea typeface="+mj-ea"/>
                <a:cs typeface="+mj-cs"/>
              </a:rPr>
              <a:t>Vignesh k          	[711715104068]</a:t>
            </a:r>
            <a:endParaRPr lang="en-IN" altLang="en-US" sz="2400" dirty="0">
              <a:latin typeface="Cambria" panose="02040503050406030204" pitchFamily="18" charset="0"/>
              <a:ea typeface="+mj-ea"/>
              <a:cs typeface="+mj-cs"/>
            </a:endParaRPr>
          </a:p>
          <a:p>
            <a:pPr marL="0" marR="0" lvl="0" indent="0" defTabSz="914400" rtl="0" eaLnBrk="1" fontAlgn="auto" latinLnBrk="0" hangingPunct="1">
              <a:lnSpc>
                <a:spcPct val="100000"/>
              </a:lnSpc>
              <a:spcBef>
                <a:spcPct val="0"/>
              </a:spcBef>
              <a:spcAft>
                <a:spcPts val="0"/>
              </a:spcAft>
              <a:buClrTx/>
              <a:buSzTx/>
              <a:buFontTx/>
              <a:buNone/>
              <a:defRPr/>
            </a:pPr>
            <a:endParaRPr lang="en-IN" altLang="en-US" sz="2400" dirty="0">
              <a:latin typeface="Cambria" panose="02040503050406030204" pitchFamily="18" charset="0"/>
              <a:ea typeface="+mj-ea"/>
              <a:cs typeface="+mj-cs"/>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Facultyguide</a:t>
            </a:r>
            <a:r>
              <a:rPr lang="en-US" sz="2400" dirty="0">
                <a:latin typeface="Times New Roman" panose="02020603050405020304" pitchFamily="18" charset="0"/>
                <a:cs typeface="Times New Roman" panose="02020603050405020304" pitchFamily="18" charset="0"/>
              </a:rPr>
              <a:t> :                                      Industrial Guide:</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Vivekanandhan</a:t>
            </a:r>
            <a:r>
              <a:rPr lang="en-US" sz="2400" dirty="0">
                <a:latin typeface="Times New Roman" panose="02020603050405020304" pitchFamily="18" charset="0"/>
                <a:cs typeface="Times New Roman" panose="02020603050405020304" pitchFamily="18" charset="0"/>
              </a:rPr>
              <a:t> .V                                   </a:t>
            </a:r>
            <a:r>
              <a:rPr lang="en-US" sz="2400" dirty="0" err="1">
                <a:latin typeface="Times New Roman" panose="02020603050405020304" pitchFamily="18" charset="0"/>
                <a:cs typeface="Times New Roman" panose="02020603050405020304" pitchFamily="18" charset="0"/>
              </a:rPr>
              <a:t>Abinaya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Assistant professor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of CSE</a:t>
            </a:r>
            <a:endParaRPr lang="en-US" sz="2400" dirty="0">
              <a:latin typeface="Times New Roman" panose="02020603050405020304" pitchFamily="18" charset="0"/>
              <a:cs typeface="Times New Roman" panose="02020603050405020304" pitchFamily="18" charset="0"/>
            </a:endParaRPr>
          </a:p>
          <a:p>
            <a:pPr lvl="0">
              <a:spcBef>
                <a:spcPct val="0"/>
              </a:spcBef>
              <a:defRPr/>
            </a:pPr>
            <a:endParaRPr kumimoji="0" lang="en-IN" altLang="en-US" sz="2400" b="0" i="0" u="none" strike="noStrike" kern="1200" cap="none" spc="0" normalizeH="0" baseline="0" noProof="0" dirty="0">
              <a:ln>
                <a:noFill/>
              </a:ln>
              <a:solidFill>
                <a:schemeClr val="tx1"/>
              </a:solidFill>
              <a:effectLst/>
              <a:uLnTx/>
              <a:uFillTx/>
              <a:latin typeface="Cambria" panose="02040503050406030204" pitchFamily="18" charset="0"/>
              <a:ea typeface="+mj-ea"/>
              <a:cs typeface="+mj-cs"/>
            </a:endParaRPr>
          </a:p>
        </p:txBody>
      </p:sp>
      <p:sp>
        <p:nvSpPr>
          <p:cNvPr id="8" name="TextBox 7"/>
          <p:cNvSpPr txBox="1"/>
          <p:nvPr/>
        </p:nvSpPr>
        <p:spPr>
          <a:xfrm>
            <a:off x="0" y="6477000"/>
            <a:ext cx="9144000" cy="381000"/>
          </a:xfrm>
          <a:prstGeom prst="rect">
            <a:avLst/>
          </a:prstGeom>
          <a:no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normAutofit fontScale="90000"/>
          </a:bodyPr>
          <a:lstStyle/>
          <a:p>
            <a:r>
              <a:rPr lang="en-US" dirty="0" smtClean="0">
                <a:sym typeface="+mn-ea"/>
              </a:rPr>
              <a:t>SCREEN SHOTS OF MODULES UNDER PROGRESS.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475488"/>
            <a:ext cx="8229600" cy="1143000"/>
          </a:xfrm>
        </p:spPr>
        <p:txBody>
          <a:bodyPr/>
          <a:lstStyle/>
          <a:p>
            <a:pPr algn="ctr"/>
            <a:r>
              <a:rPr lang="en-IN" altLang="en-US" dirty="0"/>
              <a:t>REGISTERATION</a:t>
            </a:r>
            <a:endParaRPr lang="en-IN" altLang="en-US" dirty="0"/>
          </a:p>
        </p:txBody>
      </p:sp>
      <p:pic>
        <p:nvPicPr>
          <p:cNvPr id="4" name="Content Placeholder 3"/>
          <p:cNvPicPr>
            <a:picLocks noChangeAspect="1"/>
          </p:cNvPicPr>
          <p:nvPr>
            <p:ph idx="1"/>
          </p:nvPr>
        </p:nvPicPr>
        <p:blipFill>
          <a:blip r:embed="rId1"/>
          <a:stretch>
            <a:fillRect/>
          </a:stretch>
        </p:blipFill>
        <p:spPr>
          <a:xfrm>
            <a:off x="1821815" y="1935480"/>
            <a:ext cx="5499100" cy="4389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215"/>
            <a:ext cx="8229600" cy="655320"/>
          </a:xfrm>
        </p:spPr>
        <p:txBody>
          <a:bodyPr>
            <a:normAutofit fontScale="90000"/>
          </a:bodyPr>
          <a:p>
            <a:r>
              <a:rPr lang="en-IN" altLang="en-US" dirty="0"/>
              <a:t>                          LOGIN</a:t>
            </a:r>
            <a:endParaRPr lang="en-IN" altLang="en-US" dirty="0"/>
          </a:p>
        </p:txBody>
      </p:sp>
      <p:pic>
        <p:nvPicPr>
          <p:cNvPr id="5" name="Content Placeholder 4"/>
          <p:cNvPicPr>
            <a:picLocks noChangeAspect="1"/>
          </p:cNvPicPr>
          <p:nvPr>
            <p:ph idx="1"/>
          </p:nvPr>
        </p:nvPicPr>
        <p:blipFill>
          <a:blip r:embed="rId1"/>
          <a:stretch>
            <a:fillRect/>
          </a:stretch>
        </p:blipFill>
        <p:spPr>
          <a:xfrm>
            <a:off x="457200" y="1981835"/>
            <a:ext cx="8229600" cy="4295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1475"/>
            <a:ext cx="8229600" cy="655320"/>
          </a:xfrm>
        </p:spPr>
        <p:txBody>
          <a:bodyPr>
            <a:normAutofit fontScale="90000"/>
          </a:bodyPr>
          <a:p>
            <a:pPr algn="ctr"/>
            <a:r>
              <a:rPr lang="en-IN" altLang="en-US" dirty="0"/>
              <a:t>DATABASE</a:t>
            </a:r>
            <a:endParaRPr lang="en-IN" altLang="en-US" dirty="0"/>
          </a:p>
        </p:txBody>
      </p:sp>
      <p:pic>
        <p:nvPicPr>
          <p:cNvPr id="4" name="Content Placeholder 3"/>
          <p:cNvPicPr>
            <a:picLocks noChangeAspect="1"/>
          </p:cNvPicPr>
          <p:nvPr>
            <p:ph idx="1"/>
          </p:nvPr>
        </p:nvPicPr>
        <p:blipFill>
          <a:blip r:embed="rId1"/>
          <a:stretch>
            <a:fillRect/>
          </a:stretch>
        </p:blipFill>
        <p:spPr>
          <a:xfrm>
            <a:off x="457200" y="1724660"/>
            <a:ext cx="8229600" cy="3742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CONCLUSION</a:t>
            </a:r>
            <a:endParaRPr lang="en-IN" altLang="en-US" dirty="0"/>
          </a:p>
        </p:txBody>
      </p:sp>
      <p:sp>
        <p:nvSpPr>
          <p:cNvPr id="4" name="Content Placeholder 3"/>
          <p:cNvSpPr/>
          <p:nvPr>
            <p:ph idx="1"/>
          </p:nvPr>
        </p:nvSpPr>
        <p:spPr/>
        <p:txBody>
          <a:bodyPr/>
          <a:p>
            <a:pPr algn="just"/>
            <a:r>
              <a:rPr lang="en-IN" altLang="en-US"/>
              <a:t>The user interface has been designed.A database has been created to store the details of the user or employees. And also the user interface is connected to the database.</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8115" y="1301750"/>
            <a:ext cx="6668770" cy="2650490"/>
          </a:xfrm>
        </p:spPr>
        <p:txBody>
          <a:bodyPr>
            <a:normAutofit/>
          </a:bodyPr>
          <a:lstStyle/>
          <a:p>
            <a:r>
              <a:rPr lang="en-IN" altLang="en-US"/>
              <a:t>           </a:t>
            </a:r>
            <a:r>
              <a:rPr lang="en-IN" altLang="en-US">
                <a:latin typeface="+mn-lt"/>
                <a:cs typeface="+mn-lt"/>
              </a:rPr>
              <a:t>Thank </a:t>
            </a:r>
            <a:r>
              <a:rPr lang="en-IN" altLang="en-US"/>
              <a:t>You!!!</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144018"/>
            <a:ext cx="8229600" cy="1143000"/>
          </a:xfrm>
        </p:spPr>
        <p:txBody>
          <a:bodyPr>
            <a:normAutofit/>
          </a:bodyPr>
          <a:lstStyle/>
          <a:p>
            <a:r>
              <a:rPr lang="en-US" dirty="0">
                <a:sym typeface="+mn-ea"/>
              </a:rPr>
              <a:t>Abstract</a:t>
            </a:r>
            <a:endParaRPr lang="en-US"/>
          </a:p>
        </p:txBody>
      </p:sp>
      <p:sp>
        <p:nvSpPr>
          <p:cNvPr id="4" name="Content Placeholder 3"/>
          <p:cNvSpPr>
            <a:spLocks noGrp="1"/>
          </p:cNvSpPr>
          <p:nvPr>
            <p:ph idx="1"/>
          </p:nvPr>
        </p:nvSpPr>
        <p:spPr>
          <a:xfrm>
            <a:off x="395605" y="1339850"/>
            <a:ext cx="8229600" cy="4800600"/>
          </a:xfrm>
        </p:spPr>
        <p:txBody>
          <a:bodyPr>
            <a:normAutofit/>
          </a:bodyPr>
          <a:lstStyle/>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Productivity Analysis is conducted to identify areas for potential productivity improvement projects based on statistical data collected during the analysis. The analysis also pinpoints areas of delays and interruptions that cause loss of productivity.</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In any productivity improvement initiative is to understand the current state of the operation. Productivity analysis provides baseline indicators that will also yield data which will be used to determine possible productivity improvement objectives and potential cost savings.</a:t>
            </a:r>
            <a:endParaRPr lang="en-IN" altLang="en-US" sz="2400">
              <a:latin typeface="Times New Roman" panose="02020603050405020304" pitchFamily="18" charset="0"/>
              <a:cs typeface="Times New Roman" panose="02020603050405020304" pitchFamily="18" charset="0"/>
            </a:endParaRPr>
          </a:p>
          <a:p>
            <a:pPr marL="0" indent="0" algn="just">
              <a:buNone/>
            </a:pPr>
            <a:r>
              <a:rPr lang="en-IN"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p:txBody>
      </p:sp>
      <p:sp>
        <p:nvSpPr>
          <p:cNvPr id="5" name="TextBox 4"/>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9905" y="1423035"/>
            <a:ext cx="8229600" cy="512445"/>
          </a:xfrm>
        </p:spPr>
        <p:txBody>
          <a:bodyPr>
            <a:normAutofit fontScale="90000"/>
          </a:bodyPr>
          <a:lstStyle/>
          <a:p>
            <a:r>
              <a:rPr lang="en-US" dirty="0">
                <a:latin typeface="Cambria" panose="02040503050406030204" pitchFamily="18" charset="0"/>
                <a:sym typeface="+mn-ea"/>
              </a:rPr>
              <a:t>Area Introduction-Existing system</a:t>
            </a:r>
            <a:endParaRPr lang="en-US"/>
          </a:p>
        </p:txBody>
      </p:sp>
      <p:sp>
        <p:nvSpPr>
          <p:cNvPr id="5" name="Content Placeholder 4"/>
          <p:cNvSpPr>
            <a:spLocks noGrp="1"/>
          </p:cNvSpPr>
          <p:nvPr>
            <p:ph idx="1"/>
          </p:nvPr>
        </p:nvSpPr>
        <p:spPr/>
        <p:txBody>
          <a:bodyPr/>
          <a:lstStyle/>
          <a:p>
            <a:pPr marL="0" indent="0" algn="just">
              <a:buClr>
                <a:srgbClr val="000000"/>
              </a:buClr>
              <a:buFont typeface="Wingdings" panose="05000000000000000000" charset="0"/>
              <a:buNone/>
            </a:pPr>
            <a:r>
              <a:rPr lang="en-IN" altLang="en-US" sz="320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In ancient days to improve productivity the log details are maintained in the notebooks manually,later it is computerised.</a:t>
            </a:r>
            <a:endParaRPr lang="en-IN" altLang="en-US" sz="2400">
              <a:latin typeface="Times New Roman" panose="02020603050405020304" pitchFamily="18" charset="0"/>
              <a:cs typeface="Times New Roman" panose="02020603050405020304" pitchFamily="18" charset="0"/>
            </a:endParaRPr>
          </a:p>
          <a:p>
            <a:pPr marL="0" indent="0" algn="just">
              <a:buClr>
                <a:srgbClr val="000000"/>
              </a:buClr>
              <a:buFont typeface="Wingdings" panose="05000000000000000000" charset="0"/>
              <a:buNone/>
            </a:pPr>
            <a:r>
              <a:rPr lang="en-IN" altLang="en-US" sz="2400">
                <a:latin typeface="Times New Roman" panose="02020603050405020304" pitchFamily="18" charset="0"/>
                <a:cs typeface="Times New Roman" panose="02020603050405020304" pitchFamily="18" charset="0"/>
              </a:rPr>
              <a:t>	Even though it does not have any detailed information about where the employees spend more time.</a:t>
            </a:r>
            <a:endParaRPr lang="en-US" sz="24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a:p>
            <a:pPr marL="0" indent="0" algn="just">
              <a:buNone/>
            </a:pP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0" y="6477000"/>
            <a:ext cx="9144000" cy="3683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515112"/>
          </a:xfrm>
        </p:spPr>
        <p:txBody>
          <a:bodyPr>
            <a:normAutofit fontScale="90000"/>
          </a:bodyPr>
          <a:lstStyle/>
          <a:p>
            <a:r>
              <a:rPr lang="en-US" sz="4400" dirty="0">
                <a:latin typeface="Cambria" panose="02040503050406030204" pitchFamily="18" charset="0"/>
              </a:rPr>
              <a:t>Proposed System</a:t>
            </a:r>
            <a:endParaRPr lang="en-US" sz="4400"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
        <p:nvSpPr>
          <p:cNvPr id="5" name="Rectangle 4"/>
          <p:cNvSpPr/>
          <p:nvPr/>
        </p:nvSpPr>
        <p:spPr>
          <a:xfrm>
            <a:off x="712470" y="1564640"/>
            <a:ext cx="7418070" cy="4401205"/>
          </a:xfrm>
          <a:prstGeom prst="rect">
            <a:avLst/>
          </a:prstGeom>
        </p:spPr>
        <p:txBody>
          <a:bodyPr wrap="square">
            <a:spAutoFit/>
          </a:bodyPr>
          <a:lstStyle/>
          <a:p>
            <a:pPr algn="just">
              <a:buFont typeface="Wingdings" panose="05000000000000000000" pitchFamily="2" charset="2"/>
              <a:buChar char="§"/>
            </a:pPr>
            <a:r>
              <a:rPr lang="en-IN" sz="2800" b="1" dirty="0">
                <a:latin typeface="Times New Roman" panose="02020603050405020304" pitchFamily="18" charset="0"/>
                <a:cs typeface="Times New Roman" panose="02020603050405020304" pitchFamily="18" charset="0"/>
                <a:sym typeface="+mn-ea"/>
              </a:rPr>
              <a:t>   Advantages over existing methods: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Monitor performance and provide feedback</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Diagnose problems</a:t>
            </a:r>
            <a:endParaRPr lang="en-IN" sz="2800" dirty="0">
              <a:latin typeface="Times New Roman" panose="02020603050405020304" pitchFamily="18" charset="0"/>
              <a:cs typeface="Times New Roman" panose="02020603050405020304" pitchFamily="18" charset="0"/>
              <a:sym typeface="+mn-ea"/>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sym typeface="+mn-ea"/>
              </a:rPr>
              <a:t>    Facilitate planning and control</a:t>
            </a:r>
            <a:endParaRPr lang="en-IN" altLang="en-US" sz="2800" dirty="0">
              <a:latin typeface="Cambria" panose="02040503050406030204" pitchFamily="18" charset="0"/>
            </a:endParaRPr>
          </a:p>
          <a:p>
            <a:pPr marL="457200" indent="-457200" algn="just">
              <a:buFont typeface="Wingdings" panose="05000000000000000000" charset="0"/>
              <a:buChar char="§"/>
            </a:pPr>
            <a:r>
              <a:rPr lang="en-IN" sz="2800" b="1" dirty="0">
                <a:latin typeface="Times New Roman" panose="02020603050405020304" pitchFamily="18" charset="0"/>
                <a:cs typeface="Times New Roman" panose="02020603050405020304" pitchFamily="18" charset="0"/>
                <a:sym typeface="+mn-ea"/>
              </a:rPr>
              <a:t>Future enhancement:</a:t>
            </a:r>
            <a:endParaRPr lang="en-IN" sz="2800" b="1"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IN" sz="2800" b="1" dirty="0">
                <a:latin typeface="Times New Roman" panose="02020603050405020304" pitchFamily="18" charset="0"/>
                <a:cs typeface="Times New Roman" panose="02020603050405020304" pitchFamily="18" charset="0"/>
                <a:sym typeface="+mn-ea"/>
              </a:rPr>
              <a:t> </a:t>
            </a:r>
            <a:r>
              <a:rPr lang="en-IN" sz="2800" dirty="0">
                <a:latin typeface="Times New Roman" panose="02020603050405020304" pitchFamily="18" charset="0"/>
                <a:cs typeface="Times New Roman" panose="02020603050405020304" pitchFamily="18" charset="0"/>
                <a:sym typeface="+mn-ea"/>
              </a:rPr>
              <a:t>       We are going to develope a web application which converts the log entery details in to graph so that the team head or manager can identify where the time is unneccessarily used.</a:t>
            </a:r>
            <a:endParaRPr lang="en-IN" sz="2800" b="1" dirty="0">
              <a:latin typeface="Times New Roman" panose="02020603050405020304" pitchFamily="18" charset="0"/>
              <a:cs typeface="Times New Roman" panose="02020603050405020304" pitchFamily="18" charset="0"/>
              <a:sym typeface="+mn-ea"/>
            </a:endParaRPr>
          </a:p>
          <a:p>
            <a:pPr lvl="1" indent="0" algn="just">
              <a:buFont typeface="Wingdings" panose="05000000000000000000" charset="0"/>
              <a:buNone/>
            </a:pPr>
            <a:r>
              <a:rPr lang="en-IN" altLang="en-US" sz="2800" dirty="0">
                <a:latin typeface="Cambria" panose="02040503050406030204" pitchFamily="18" charset="0"/>
              </a:rPr>
              <a:t>     </a:t>
            </a:r>
            <a:endParaRPr lang="en-IN" altLang="en-US" sz="2800" dirty="0">
              <a:latin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400" dirty="0">
                <a:latin typeface="Cambria" panose="02040503050406030204" pitchFamily="18" charset="0"/>
              </a:rPr>
              <a:t>Literature Review</a:t>
            </a:r>
            <a:endParaRPr lang="en-US" sz="4000" dirty="0">
              <a:latin typeface="Cambria" panose="02040503050406030204" pitchFamily="18" charset="0"/>
            </a:endParaRPr>
          </a:p>
        </p:txBody>
      </p:sp>
      <p:sp>
        <p:nvSpPr>
          <p:cNvPr id="3" name="Content Placeholder 2"/>
          <p:cNvSpPr>
            <a:spLocks noGrp="1"/>
          </p:cNvSpPr>
          <p:nvPr>
            <p:ph idx="1"/>
          </p:nvPr>
        </p:nvSpPr>
        <p:spPr>
          <a:xfrm>
            <a:off x="457200" y="1602740"/>
            <a:ext cx="8229600" cy="4719320"/>
          </a:xfrm>
          <a:solidFill>
            <a:schemeClr val="bg1"/>
          </a:solidFill>
          <a:ln>
            <a:solidFill>
              <a:schemeClr val="tx1"/>
            </a:solidFill>
          </a:ln>
        </p:spPr>
        <p:txBody>
          <a:bodyPr>
            <a:noAutofit/>
          </a:bodyPr>
          <a:lstStyle/>
          <a:p>
            <a:r>
              <a:rPr lang="en-US" sz="2500" dirty="0">
                <a:latin typeface="Times New Roman" panose="02020603050405020304" pitchFamily="18" charset="0"/>
                <a:cs typeface="Times New Roman" panose="02020603050405020304" pitchFamily="18" charset="0"/>
              </a:rPr>
              <a:t>Drawbacks of existing methods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Strong self-discipline</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Distractions</a:t>
            </a:r>
            <a:endParaRPr lang="en-US" sz="2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Resisting the fear of missing out(FOMO)</a:t>
            </a:r>
            <a:endParaRPr lang="en-US" sz="2500" dirty="0">
              <a:latin typeface="Times New Roman" panose="02020603050405020304" pitchFamily="18" charset="0"/>
              <a:cs typeface="Times New Roman" panose="02020603050405020304" pitchFamily="18" charset="0"/>
            </a:endParaRPr>
          </a:p>
          <a:p>
            <a:pPr marL="0" indent="0">
              <a:buNone/>
            </a:pPr>
            <a:r>
              <a:rPr lang="en-IN" altLang="en-US" sz="2500" dirty="0">
                <a:latin typeface="Times New Roman" panose="02020603050405020304" pitchFamily="18" charset="0"/>
                <a:cs typeface="Times New Roman" panose="02020603050405020304" pitchFamily="18" charset="0"/>
              </a:rPr>
              <a:t>References</a:t>
            </a:r>
            <a:endParaRPr lang="en-IN" altLang="en-US" sz="2500" dirty="0">
              <a:latin typeface="Times New Roman" panose="02020603050405020304" pitchFamily="18" charset="0"/>
              <a:cs typeface="Times New Roman" panose="02020603050405020304" pitchFamily="18" charset="0"/>
            </a:endParaRPr>
          </a:p>
          <a:p>
            <a:pPr marL="0" indent="0">
              <a:buNone/>
            </a:pPr>
            <a:r>
              <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rPr>
              <a:t>https://ideas.repec.org/cgi-bin/htsearch?form=extended&amp;wm=wrd&amp;dt=range&amp;ul=&amp;q=Productivity+analysis+in+IT+company&amp;cmd=Search%21&amp;wf=4BFF&amp;s=R&amp;db=&amp;de=</a:t>
            </a:r>
            <a:endParaRPr lang="en-US" sz="2500" dirty="0">
              <a:solidFill>
                <a:schemeClr val="bg2">
                  <a:lumMod val="10000"/>
                </a:schemeClr>
              </a:solidFill>
              <a:effectLst>
                <a:outerShdw blurRad="38100" dist="19050" dir="2700000" algn="tl" rotWithShape="0">
                  <a:schemeClr val="dk1">
                    <a:alpha val="40000"/>
                  </a:schemeClr>
                </a:outerShdw>
              </a:effectLst>
              <a:uFillTx/>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Times New Roman" panose="02020603050405020304" pitchFamily="18" charset="0"/>
              <a:cs typeface="Times New Roman" panose="020206030504050203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endParaRPr lang="en-US" sz="2500" u="sng" dirty="0">
              <a:latin typeface="Cambria" panose="02040503050406030204" pitchFamily="18" charset="0"/>
              <a:hlinkClick r:id="rId1" action="ppaction://hlinkfile"/>
            </a:endParaRPr>
          </a:p>
          <a:p>
            <a:pPr marL="0" indent="0">
              <a:buNone/>
            </a:pPr>
            <a:r>
              <a:rPr lang="en-US" sz="2500" u="sng" dirty="0">
                <a:latin typeface="Cambria" panose="02040503050406030204" pitchFamily="18" charset="0"/>
              </a:rPr>
              <a:t>            </a:t>
            </a:r>
            <a:endParaRPr lang="en-US" sz="2500" u="sng" dirty="0">
              <a:latin typeface="Cambria" panose="02040503050406030204" pitchFamily="18" charset="0"/>
            </a:endParaRPr>
          </a:p>
        </p:txBody>
      </p:sp>
      <p:sp>
        <p:nvSpPr>
          <p:cNvPr id="4" name="TextBox 3"/>
          <p:cNvSpPr txBox="1"/>
          <p:nvPr/>
        </p:nvSpPr>
        <p:spPr>
          <a:xfrm>
            <a:off x="0" y="6477000"/>
            <a:ext cx="9144000" cy="381000"/>
          </a:xfrm>
          <a:prstGeom prst="rect">
            <a:avLst/>
          </a:prstGeom>
          <a:solidFill>
            <a:schemeClr val="bg2">
              <a:lumMod val="75000"/>
            </a:schemeClr>
          </a:solidFill>
          <a:ln>
            <a:solidFill>
              <a:schemeClr val="accent1"/>
            </a:solidFill>
          </a:ln>
        </p:spPr>
        <p:txBody>
          <a:bodyPr wrap="square" rtlCol="0">
            <a:spAutoFit/>
          </a:bodyPr>
          <a:lstStyle/>
          <a:p>
            <a:pPr algn="ctr"/>
            <a:r>
              <a:rPr lang="en-US" dirty="0"/>
              <a:t>Department of CSE, KGiSL Institute of Technology, Coimbatore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br>
              <a:rPr lang="en-US" dirty="0">
                <a:latin typeface="Calibri" panose="020F0502020204030204" charset="0"/>
                <a:cs typeface="Calibri" panose="020F0502020204030204" charset="0"/>
                <a:sym typeface="+mn-ea"/>
              </a:rPr>
            </a:br>
            <a:r>
              <a:rPr lang="en-US" dirty="0">
                <a:latin typeface="Calibri" panose="020F0502020204030204" charset="0"/>
                <a:cs typeface="Calibri" panose="020F0502020204030204" charset="0"/>
                <a:sym typeface="+mn-ea"/>
              </a:rPr>
              <a:t> </a:t>
            </a:r>
            <a:r>
              <a:rPr lang="en-US" sz="4000" dirty="0">
                <a:latin typeface="Calibri" panose="020F0502020204030204" charset="0"/>
                <a:cs typeface="Calibri" panose="020F0502020204030204" charset="0"/>
                <a:sym typeface="+mn-ea"/>
              </a:rPr>
              <a:t>Architectural Design</a:t>
            </a:r>
            <a:br>
              <a:rPr lang="en-US" sz="4000" dirty="0">
                <a:sym typeface="+mn-ea"/>
              </a:rPr>
            </a:br>
            <a:r>
              <a:rPr lang="en-US" sz="4000" dirty="0">
                <a:sym typeface="+mn-ea"/>
              </a:rPr>
              <a:t> (DFD  and/or  ER diagram)</a:t>
            </a:r>
            <a:br>
              <a:rPr lang="en-US" sz="4000" dirty="0"/>
            </a:br>
            <a:endParaRPr lang="en-US" sz="4000" dirty="0"/>
          </a:p>
        </p:txBody>
      </p:sp>
      <p:sp>
        <p:nvSpPr>
          <p:cNvPr id="33" name="Oval 32"/>
          <p:cNvSpPr/>
          <p:nvPr/>
        </p:nvSpPr>
        <p:spPr>
          <a:xfrm>
            <a:off x="3048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Connector 38"/>
          <p:cNvCxnSpPr>
            <a:stCxn id="33" idx="4"/>
          </p:cNvCxnSpPr>
          <p:nvPr/>
        </p:nvCxnSpPr>
        <p:spPr>
          <a:xfrm>
            <a:off x="381000" y="3657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81000" y="3962400"/>
            <a:ext cx="152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38538" y="3962400"/>
            <a:ext cx="142461"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42465" y="4495800"/>
            <a:ext cx="695735" cy="369332"/>
          </a:xfrm>
          <a:prstGeom prst="rect">
            <a:avLst/>
          </a:prstGeom>
          <a:noFill/>
        </p:spPr>
        <p:txBody>
          <a:bodyPr wrap="square" rtlCol="0">
            <a:spAutoFit/>
          </a:bodyPr>
          <a:lstStyle/>
          <a:p>
            <a:r>
              <a:rPr lang="en-IN" dirty="0"/>
              <a:t>User</a:t>
            </a:r>
            <a:endParaRPr lang="en-IN" dirty="0"/>
          </a:p>
        </p:txBody>
      </p:sp>
      <p:sp>
        <p:nvSpPr>
          <p:cNvPr id="57" name="Rectangle: Rounded Corners 56"/>
          <p:cNvSpPr/>
          <p:nvPr/>
        </p:nvSpPr>
        <p:spPr>
          <a:xfrm>
            <a:off x="254308" y="2709247"/>
            <a:ext cx="11125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endParaRPr lang="en-IN" dirty="0"/>
          </a:p>
        </p:txBody>
      </p:sp>
      <p:sp>
        <p:nvSpPr>
          <p:cNvPr id="59" name="Rectangle: Rounded Corners 58"/>
          <p:cNvSpPr/>
          <p:nvPr/>
        </p:nvSpPr>
        <p:spPr>
          <a:xfrm>
            <a:off x="156376" y="4865132"/>
            <a:ext cx="1188719" cy="350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Register</a:t>
            </a:r>
            <a:endParaRPr lang="en-IN" dirty="0"/>
          </a:p>
        </p:txBody>
      </p:sp>
      <p:cxnSp>
        <p:nvCxnSpPr>
          <p:cNvPr id="65" name="Straight Arrow Connector 64"/>
          <p:cNvCxnSpPr/>
          <p:nvPr/>
        </p:nvCxnSpPr>
        <p:spPr>
          <a:xfrm>
            <a:off x="457200" y="4191000"/>
            <a:ext cx="501591" cy="674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862102" y="1740257"/>
            <a:ext cx="2438400" cy="6274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documentation</a:t>
            </a:r>
            <a:endParaRPr lang="en-IN" dirty="0"/>
          </a:p>
        </p:txBody>
      </p:sp>
      <p:sp>
        <p:nvSpPr>
          <p:cNvPr id="4" name="Oval 3"/>
          <p:cNvSpPr/>
          <p:nvPr/>
        </p:nvSpPr>
        <p:spPr>
          <a:xfrm>
            <a:off x="1845660" y="2570282"/>
            <a:ext cx="2438400" cy="677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design</a:t>
            </a:r>
            <a:endParaRPr lang="en-IN" dirty="0"/>
          </a:p>
        </p:txBody>
      </p:sp>
      <p:sp>
        <p:nvSpPr>
          <p:cNvPr id="5" name="Oval 4"/>
          <p:cNvSpPr/>
          <p:nvPr/>
        </p:nvSpPr>
        <p:spPr>
          <a:xfrm>
            <a:off x="1876351" y="3377721"/>
            <a:ext cx="2438399" cy="6688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testing</a:t>
            </a:r>
            <a:endParaRPr lang="en-IN" dirty="0"/>
          </a:p>
        </p:txBody>
      </p:sp>
      <p:sp>
        <p:nvSpPr>
          <p:cNvPr id="7" name="Flowchart: Magnetic Disk 6"/>
          <p:cNvSpPr/>
          <p:nvPr/>
        </p:nvSpPr>
        <p:spPr>
          <a:xfrm>
            <a:off x="4843499" y="2255935"/>
            <a:ext cx="1285801" cy="89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endParaRPr lang="en-IN" dirty="0"/>
          </a:p>
        </p:txBody>
      </p:sp>
      <p:sp>
        <p:nvSpPr>
          <p:cNvPr id="8" name="Rectangle: Rounded Corners 7"/>
          <p:cNvSpPr/>
          <p:nvPr/>
        </p:nvSpPr>
        <p:spPr>
          <a:xfrm>
            <a:off x="6841350" y="1316206"/>
            <a:ext cx="1447800"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Graphical representation</a:t>
            </a:r>
            <a:endParaRPr lang="en-IN" dirty="0"/>
          </a:p>
        </p:txBody>
      </p:sp>
      <p:sp>
        <p:nvSpPr>
          <p:cNvPr id="9" name="Rectangle: Rounded Corners 8"/>
          <p:cNvSpPr/>
          <p:nvPr/>
        </p:nvSpPr>
        <p:spPr>
          <a:xfrm>
            <a:off x="6857861" y="2367617"/>
            <a:ext cx="144779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Blocking websites</a:t>
            </a:r>
            <a:endParaRPr lang="en-IN" dirty="0"/>
          </a:p>
        </p:txBody>
      </p:sp>
      <p:sp>
        <p:nvSpPr>
          <p:cNvPr id="10" name="Rectangle: Rounded Corners 9"/>
          <p:cNvSpPr/>
          <p:nvPr/>
        </p:nvSpPr>
        <p:spPr>
          <a:xfrm>
            <a:off x="6857972" y="3560620"/>
            <a:ext cx="1447799" cy="797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Time Alert Notification</a:t>
            </a:r>
            <a:endParaRPr lang="en-IN" dirty="0"/>
          </a:p>
        </p:txBody>
      </p:sp>
      <p:cxnSp>
        <p:nvCxnSpPr>
          <p:cNvPr id="12" name="Straight Arrow Connector 11"/>
          <p:cNvCxnSpPr>
            <a:endCxn id="3" idx="2"/>
          </p:cNvCxnSpPr>
          <p:nvPr/>
        </p:nvCxnSpPr>
        <p:spPr>
          <a:xfrm flipV="1">
            <a:off x="1384219" y="2054005"/>
            <a:ext cx="477883" cy="66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4" idx="2"/>
          </p:cNvCxnSpPr>
          <p:nvPr/>
        </p:nvCxnSpPr>
        <p:spPr>
          <a:xfrm>
            <a:off x="1356658" y="2901421"/>
            <a:ext cx="489002" cy="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2"/>
          </p:cNvCxnSpPr>
          <p:nvPr/>
        </p:nvCxnSpPr>
        <p:spPr>
          <a:xfrm>
            <a:off x="1362003" y="3075661"/>
            <a:ext cx="514348" cy="63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6"/>
          </p:cNvCxnSpPr>
          <p:nvPr/>
        </p:nvCxnSpPr>
        <p:spPr>
          <a:xfrm>
            <a:off x="4300502" y="2054005"/>
            <a:ext cx="542997" cy="435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6"/>
            <a:endCxn id="7" idx="2"/>
          </p:cNvCxnSpPr>
          <p:nvPr/>
        </p:nvCxnSpPr>
        <p:spPr>
          <a:xfrm flipV="1">
            <a:off x="4284060" y="2702274"/>
            <a:ext cx="559439" cy="2069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 idx="6"/>
          </p:cNvCxnSpPr>
          <p:nvPr/>
        </p:nvCxnSpPr>
        <p:spPr>
          <a:xfrm flipV="1">
            <a:off x="4314750" y="3048301"/>
            <a:ext cx="508749" cy="66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Connector 39"/>
          <p:cNvCxnSpPr>
            <a:stCxn id="59" idx="3"/>
          </p:cNvCxnSpPr>
          <p:nvPr/>
        </p:nvCxnSpPr>
        <p:spPr>
          <a:xfrm flipV="1">
            <a:off x="1345095" y="5040391"/>
            <a:ext cx="4141304" cy="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486399" y="3134697"/>
            <a:ext cx="9599" cy="1905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33" idx="7"/>
          </p:cNvCxnSpPr>
          <p:nvPr/>
        </p:nvCxnSpPr>
        <p:spPr>
          <a:xfrm flipV="1">
            <a:off x="434882" y="3069059"/>
            <a:ext cx="241968" cy="39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7" idx="4"/>
          </p:cNvCxnSpPr>
          <p:nvPr/>
        </p:nvCxnSpPr>
        <p:spPr>
          <a:xfrm flipV="1">
            <a:off x="6129655" y="1828800"/>
            <a:ext cx="728345" cy="873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 idx="4"/>
            <a:endCxn id="9" idx="1"/>
          </p:cNvCxnSpPr>
          <p:nvPr/>
        </p:nvCxnSpPr>
        <p:spPr>
          <a:xfrm>
            <a:off x="6129655" y="2702560"/>
            <a:ext cx="728345" cy="122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Connector 77"/>
          <p:cNvCxnSpPr>
            <a:stCxn id="7" idx="1"/>
          </p:cNvCxnSpPr>
          <p:nvPr/>
        </p:nvCxnSpPr>
        <p:spPr>
          <a:xfrm flipH="1" flipV="1">
            <a:off x="5486399" y="1447800"/>
            <a:ext cx="1" cy="808135"/>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762000" y="14478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762000" y="1447800"/>
            <a:ext cx="0"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Rounded Corners 82"/>
          <p:cNvSpPr/>
          <p:nvPr/>
        </p:nvSpPr>
        <p:spPr>
          <a:xfrm>
            <a:off x="6857860" y="4728210"/>
            <a:ext cx="1447800" cy="723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Report generate</a:t>
            </a:r>
            <a:endParaRPr lang="en-IN" dirty="0"/>
          </a:p>
        </p:txBody>
      </p:sp>
      <p:cxnSp>
        <p:nvCxnSpPr>
          <p:cNvPr id="87" name="Straight Arrow Connector 86"/>
          <p:cNvCxnSpPr>
            <a:stCxn id="7" idx="4"/>
            <a:endCxn id="10" idx="1"/>
          </p:cNvCxnSpPr>
          <p:nvPr/>
        </p:nvCxnSpPr>
        <p:spPr>
          <a:xfrm>
            <a:off x="6129655" y="2702560"/>
            <a:ext cx="728345" cy="1256665"/>
          </a:xfrm>
          <a:prstGeom prst="straightConnector1">
            <a:avLst/>
          </a:prstGeom>
          <a:ln>
            <a:tailEnd type="triangle"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6096000" y="2895600"/>
            <a:ext cx="762000" cy="23469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DFD</a:t>
            </a:r>
            <a:endParaRPr lang="en-US" dirty="0"/>
          </a:p>
        </p:txBody>
      </p:sp>
      <p:sp>
        <p:nvSpPr>
          <p:cNvPr id="3" name="Content Placeholder 2"/>
          <p:cNvSpPr>
            <a:spLocks noGrp="1"/>
          </p:cNvSpPr>
          <p:nvPr>
            <p:ph sz="half" idx="1"/>
          </p:nvPr>
        </p:nvSpPr>
        <p:spPr>
          <a:xfrm>
            <a:off x="457200" y="1920240"/>
            <a:ext cx="5141595" cy="4434840"/>
          </a:xfrm>
        </p:spPr>
        <p:txBody>
          <a:bodyPr/>
          <a:lstStyle/>
          <a:p>
            <a:r>
              <a:rPr lang="en-US" dirty="0" smtClean="0"/>
              <a:t>Level 0: </a:t>
            </a:r>
            <a:r>
              <a:rPr lang="en-IN" altLang="en-US" dirty="0" smtClean="0"/>
              <a:t>Productivity analysis</a:t>
            </a:r>
            <a:endParaRPr lang="en-US" dirty="0" smtClean="0"/>
          </a:p>
          <a:p>
            <a:endParaRPr lang="en-US" dirty="0"/>
          </a:p>
          <a:p>
            <a:endParaRPr lang="en-US" dirty="0"/>
          </a:p>
        </p:txBody>
      </p:sp>
      <p:pic>
        <p:nvPicPr>
          <p:cNvPr id="6" name="Content Placeholder 5"/>
          <p:cNvPicPr>
            <a:picLocks noChangeAspect="1"/>
          </p:cNvPicPr>
          <p:nvPr>
            <p:ph sz="half" idx="2"/>
          </p:nvPr>
        </p:nvPicPr>
        <p:blipFill>
          <a:blip r:embed="rId1"/>
          <a:stretch>
            <a:fillRect/>
          </a:stretch>
        </p:blipFill>
        <p:spPr>
          <a:xfrm>
            <a:off x="777240" y="3069590"/>
            <a:ext cx="6834505" cy="1556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36320"/>
            <a:ext cx="7718425" cy="4434840"/>
          </a:xfrm>
        </p:spPr>
        <p:txBody>
          <a:bodyPr/>
          <a:lstStyle/>
          <a:p>
            <a:r>
              <a:rPr lang="en-US" dirty="0" smtClean="0"/>
              <a:t>Level 1: </a:t>
            </a:r>
            <a:r>
              <a:rPr lang="en-IN" altLang="en-US" dirty="0" smtClean="0"/>
              <a:t>Generating Graphical Report</a:t>
            </a:r>
            <a:endParaRPr lang="en-US" dirty="0" smtClean="0"/>
          </a:p>
          <a:p>
            <a:endParaRPr lang="en-US" dirty="0"/>
          </a:p>
        </p:txBody>
      </p:sp>
      <p:sp>
        <p:nvSpPr>
          <p:cNvPr id="2" name="Content Placeholder 1"/>
          <p:cNvSpPr/>
          <p:nvPr>
            <p:ph sz="half" idx="2"/>
          </p:nvPr>
        </p:nvSpPr>
        <p:spPr>
          <a:xfrm>
            <a:off x="457835" y="1920240"/>
            <a:ext cx="8228965" cy="4434840"/>
          </a:xfrm>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sym typeface="+mn-ea"/>
              </a:rPr>
              <a:t>Module Splitup</a:t>
            </a:r>
            <a:endParaRPr lang="en-US" dirty="0"/>
          </a:p>
        </p:txBody>
      </p:sp>
      <p:sp>
        <p:nvSpPr>
          <p:cNvPr id="3" name="Content Placeholder 2"/>
          <p:cNvSpPr>
            <a:spLocks noGrp="1"/>
          </p:cNvSpPr>
          <p:nvPr>
            <p:ph idx="1"/>
          </p:nvPr>
        </p:nvSpPr>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sym typeface="+mn-ea"/>
              </a:rPr>
              <a:t>Module 1 :</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System study</a:t>
            </a:r>
            <a:endParaRPr lang="en-IN" sz="2600"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sym typeface="+mn-ea"/>
              </a:rPr>
              <a:t>User Interface </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2:</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Graphical Representation</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3:</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Blocking Websites</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sym typeface="+mn-ea"/>
              </a:rPr>
              <a:t>Module 4:</a:t>
            </a:r>
            <a:endParaRPr lang="en-IN" sz="2600" b="1" dirty="0">
              <a:latin typeface="Times New Roman" panose="02020603050405020304" pitchFamily="18" charset="0"/>
              <a:cs typeface="Times New Roman" panose="02020603050405020304" pitchFamily="18" charset="0"/>
              <a:sym typeface="+mn-ea"/>
            </a:endParaRPr>
          </a:p>
          <a:p>
            <a:pPr marL="0" indent="0">
              <a:buNone/>
            </a:pPr>
            <a:r>
              <a:rPr lang="en-IN" sz="2600" dirty="0">
                <a:latin typeface="Times New Roman" panose="02020603050405020304" pitchFamily="18" charset="0"/>
                <a:cs typeface="Times New Roman" panose="02020603050405020304" pitchFamily="18" charset="0"/>
              </a:rPr>
              <a:t>Notification</a:t>
            </a:r>
            <a:endParaRPr lang="en-IN" sz="2600" b="1" dirty="0">
              <a:latin typeface="Times New Roman" panose="02020603050405020304" pitchFamily="18" charset="0"/>
              <a:cs typeface="Times New Roman" panose="02020603050405020304" pitchFamily="18" charset="0"/>
            </a:endParaRPr>
          </a:p>
          <a:p>
            <a:pPr marL="457200" lvl="1" indent="0">
              <a:buFont typeface="Wingdings" panose="05000000000000000000" pitchFamily="2" charset="2"/>
              <a:buNone/>
            </a:pP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2746</Words>
  <Application>WPS Presentation</Application>
  <PresentationFormat>On-screen Show (4:3)</PresentationFormat>
  <Paragraphs>129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2</vt:lpstr>
      <vt:lpstr>Cambria</vt:lpstr>
      <vt:lpstr>Times New Roman</vt:lpstr>
      <vt:lpstr>Wingdings</vt:lpstr>
      <vt:lpstr>Calibri</vt:lpstr>
      <vt:lpstr>Constantia</vt:lpstr>
      <vt:lpstr>Microsoft YaHei</vt:lpstr>
      <vt:lpstr>Arial Unicode MS</vt:lpstr>
      <vt:lpstr>Flow</vt:lpstr>
      <vt:lpstr> Time And Productivity Analysis</vt:lpstr>
      <vt:lpstr>Abstract</vt:lpstr>
      <vt:lpstr>Area Introduction-Existing system</vt:lpstr>
      <vt:lpstr>Proposed System</vt:lpstr>
      <vt:lpstr>Literature Review</vt:lpstr>
      <vt:lpstr>      Architectural Design  (DFD  and/or  ER diagram) </vt:lpstr>
      <vt:lpstr>DFD</vt:lpstr>
      <vt:lpstr>PowerPoint 演示文稿</vt:lpstr>
      <vt:lpstr>Module Splitup</vt:lpstr>
      <vt:lpstr>SCREEN SHOTS OF MODULES UNDER PROGRESS.</vt:lpstr>
      <vt:lpstr>REGISTERATION</vt:lpstr>
      <vt:lpstr>                          LOGIN</vt:lpstr>
      <vt:lpstr>DATABASE</vt:lpstr>
      <vt:lpstr>CONCLUSION</vt:lpstr>
      <vt:lpstr>           Thank You!!!</vt:lpstr>
    </vt:vector>
  </TitlesOfParts>
  <Company>kgisl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r.pranesh</dc:creator>
  <cp:lastModifiedBy>Admin</cp:lastModifiedBy>
  <cp:revision>87</cp:revision>
  <dcterms:created xsi:type="dcterms:W3CDTF">2011-12-09T06:36:00Z</dcterms:created>
  <dcterms:modified xsi:type="dcterms:W3CDTF">2019-02-13T06:33:55Z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