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8" r:id="rId3"/>
    <p:sldId id="257" r:id="rId4"/>
    <p:sldId id="259" r:id="rId5"/>
    <p:sldId id="260" r:id="rId6"/>
    <p:sldId id="261" r:id="rId7"/>
    <p:sldId id="274" r:id="rId8"/>
    <p:sldId id="279" r:id="rId9"/>
    <p:sldId id="280" r:id="rId10"/>
    <p:sldId id="291" r:id="rId11"/>
    <p:sldId id="269" r:id="rId12"/>
    <p:sldId id="273" r:id="rId13"/>
    <p:sldId id="277" r:id="rId14"/>
    <p:sldId id="275" r:id="rId15"/>
    <p:sldId id="276" r:id="rId16"/>
    <p:sldId id="288" r:id="rId17"/>
    <p:sldId id="302" r:id="rId18"/>
    <p:sldId id="289" r:id="rId19"/>
    <p:sldId id="301" r:id="rId20"/>
    <p:sldId id="303" r:id="rId21"/>
    <p:sldId id="278"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3A749F-46D4-4FC2-9B0F-1DECBD225528}">
          <p14:sldIdLst>
            <p14:sldId id="258"/>
            <p14:sldId id="257"/>
            <p14:sldId id="259"/>
            <p14:sldId id="260"/>
            <p14:sldId id="261"/>
            <p14:sldId id="274"/>
            <p14:sldId id="279"/>
            <p14:sldId id="280"/>
            <p14:sldId id="291"/>
            <p14:sldId id="269"/>
            <p14:sldId id="273"/>
            <p14:sldId id="277"/>
            <p14:sldId id="275"/>
            <p14:sldId id="276"/>
            <p14:sldId id="288"/>
            <p14:sldId id="302"/>
            <p14:sldId id="289"/>
            <p14:sldId id="301"/>
            <p14:sldId id="303"/>
            <p14:sldId id="278"/>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he-digital-insurer.com/blog/insurtech-the-rise-of-the-automated-insurance-agent-aka-the-insurtech-chatbo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rmAutofit fontScale="90000"/>
          </a:bodyPr>
          <a:lstStyle/>
          <a:p>
            <a:pPr algn="ctr"/>
            <a:r>
              <a:rPr lang="en-IN" altLang="en-US" dirty="0">
                <a:solidFill>
                  <a:schemeClr val="tx1"/>
                </a:solidFill>
                <a:latin typeface="Cambria" panose="02040503050406030204" pitchFamily="18" charset="0"/>
              </a:rPr>
              <a:t> Time And Productivity Analysis</a:t>
            </a:r>
            <a:endParaRPr lang="en-IN" altLang="en-US" dirty="0">
              <a:solidFill>
                <a:schemeClr val="tx1"/>
              </a:solidFill>
              <a:latin typeface="Cambria" panose="02040503050406030204" pitchFamily="18" charset="0"/>
            </a:endParaRPr>
          </a:p>
        </p:txBody>
      </p:sp>
      <p:sp>
        <p:nvSpPr>
          <p:cNvPr id="7" name="Title 3"/>
          <p:cNvSpPr txBox="1"/>
          <p:nvPr/>
        </p:nvSpPr>
        <p:spPr>
          <a:xfrm>
            <a:off x="266700" y="2003424"/>
            <a:ext cx="8610600" cy="4168775"/>
          </a:xfrm>
          <a:prstGeom prst="rect">
            <a:avLst/>
          </a:prstGeom>
        </p:spPr>
        <p:txBody>
          <a:bodyPr vert="horz" lIns="91440" tIns="45720" rIns="91440" bIns="45720" rtlCol="0" anchor="ct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b" latinLnBrk="0" hangingPunct="1">
              <a:lnSpc>
                <a:spcPct val="100000"/>
              </a:lnSpc>
              <a:spcBef>
                <a:spcPct val="0"/>
              </a:spcBef>
              <a:spcAft>
                <a:spcPts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			  TEAM MEMBERS</a:t>
            </a:r>
            <a:endPar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b" latinLnBrk="0" hangingPunct="1">
              <a:lnSpc>
                <a:spcPct val="100000"/>
              </a:lnSpc>
              <a:spcBef>
                <a:spcPct val="0"/>
              </a:spcBef>
              <a:spcAft>
                <a:spcPts val="0"/>
              </a:spcAft>
              <a:buClrTx/>
              <a:buSzTx/>
              <a:buFontTx/>
              <a:buNone/>
              <a:defRPr/>
            </a:pPr>
            <a:r>
              <a:rPr lang="en-IN" altLang="en-US" sz="2400" dirty="0">
                <a:latin typeface="Cambria" panose="02040503050406030204" pitchFamily="18" charset="0"/>
                <a:ea typeface="+mj-ea"/>
                <a:cs typeface="+mj-cs"/>
              </a:rPr>
              <a:t>		</a:t>
            </a:r>
            <a:r>
              <a:rPr lang="en-US" sz="2400" dirty="0">
                <a:latin typeface="Cambria" panose="02040503050406030204" pitchFamily="18" charset="0"/>
                <a:ea typeface="+mj-ea"/>
                <a:cs typeface="+mj-cs"/>
              </a:rPr>
              <a:t>1.</a:t>
            </a:r>
            <a:r>
              <a:rPr lang="en-IN" altLang="en-US" sz="2400" dirty="0">
                <a:latin typeface="Cambria" panose="02040503050406030204" pitchFamily="18" charset="0"/>
                <a:ea typeface="+mj-ea"/>
                <a:cs typeface="+mj-cs"/>
              </a:rPr>
              <a:t>Monika D		[711715104041]</a:t>
            </a:r>
            <a:endParaRPr lang="en-US" sz="2400" dirty="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		</a:t>
            </a:r>
            <a:r>
              <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2.</a:t>
            </a: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Vigneshwari R	[711715104703]</a:t>
            </a: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IN" altLang="en-US" sz="2400" dirty="0">
                <a:latin typeface="Cambria" panose="02040503050406030204" pitchFamily="18" charset="0"/>
                <a:ea typeface="+mj-ea"/>
                <a:cs typeface="+mj-cs"/>
              </a:rPr>
              <a:t>		</a:t>
            </a:r>
            <a:r>
              <a:rPr lang="en-US" sz="2400" dirty="0">
                <a:latin typeface="Cambria" panose="02040503050406030204" pitchFamily="18" charset="0"/>
                <a:ea typeface="+mj-ea"/>
                <a:cs typeface="+mj-cs"/>
              </a:rPr>
              <a:t>3.</a:t>
            </a:r>
            <a:r>
              <a:rPr lang="en-IN" altLang="en-US" sz="2400" dirty="0">
                <a:latin typeface="Cambria" panose="02040503050406030204" pitchFamily="18" charset="0"/>
                <a:ea typeface="+mj-ea"/>
                <a:cs typeface="+mj-cs"/>
              </a:rPr>
              <a:t>Vignesh k          	[711715104068]</a:t>
            </a:r>
            <a:endParaRPr lang="en-IN" altLang="en-US" sz="2400" dirty="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IN" altLang="en-US" sz="2400" dirty="0">
              <a:latin typeface="Cambria" panose="02040503050406030204" pitchFamily="18" charset="0"/>
              <a:ea typeface="+mj-ea"/>
              <a:cs typeface="+mj-cs"/>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Facultyguide</a:t>
            </a:r>
            <a:r>
              <a:rPr lang="en-US" sz="2400" dirty="0">
                <a:latin typeface="Times New Roman" panose="02020603050405020304" pitchFamily="18" charset="0"/>
                <a:cs typeface="Times New Roman" panose="02020603050405020304" pitchFamily="18" charset="0"/>
              </a:rPr>
              <a:t> :                                      Industrial Guide:</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 Vivekanandhan</a:t>
            </a:r>
            <a:r>
              <a:rPr lang="en-US" sz="2400" dirty="0">
                <a:latin typeface="Times New Roman" panose="02020603050405020304" pitchFamily="18" charset="0"/>
                <a:cs typeface="Times New Roman" panose="02020603050405020304" pitchFamily="18" charset="0"/>
              </a:rPr>
              <a:t> .V                              </a:t>
            </a:r>
            <a:r>
              <a:rPr lang="en-IN" altLang="en-US" sz="2400" dirty="0">
                <a:latin typeface="Times New Roman" panose="02020603050405020304" pitchFamily="18" charset="0"/>
                <a:cs typeface="Times New Roman" panose="02020603050405020304" pitchFamily="18" charset="0"/>
              </a:rPr>
              <a:t>ShanmugaPriya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Assistant professor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Department of CSE</a:t>
            </a:r>
            <a:endParaRPr lang="en-US" sz="2400" dirty="0">
              <a:latin typeface="Times New Roman" panose="02020603050405020304" pitchFamily="18" charset="0"/>
              <a:cs typeface="Times New Roman" panose="02020603050405020304" pitchFamily="18" charset="0"/>
            </a:endParaRPr>
          </a:p>
          <a:p>
            <a:pPr lvl="0">
              <a:spcBef>
                <a:spcPct val="0"/>
              </a:spcBef>
              <a:defRPr/>
            </a:pPr>
            <a:endPar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sym typeface="+mn-ea"/>
              </a:rPr>
              <a:t>Module Splitup</a:t>
            </a:r>
            <a:endParaRPr lang="en-US" dirty="0"/>
          </a:p>
        </p:txBody>
      </p:sp>
      <p:sp>
        <p:nvSpPr>
          <p:cNvPr id="3" name="Content Placeholder 2"/>
          <p:cNvSpPr>
            <a:spLocks noGrp="1"/>
          </p:cNvSpPr>
          <p:nvPr>
            <p:ph idx="1"/>
          </p:nvPr>
        </p:nvSpPr>
        <p:spPr>
          <a:xfrm>
            <a:off x="457200" y="1935480"/>
            <a:ext cx="8229600" cy="4389120"/>
          </a:xfrm>
        </p:spPr>
        <p:txBody>
          <a:bodyPr>
            <a:normAutofit lnSpcReduction="10000"/>
          </a:bodyPr>
          <a:lstStyle/>
          <a:p>
            <a:pPr marL="0" indent="0">
              <a:buNone/>
            </a:pPr>
            <a:r>
              <a:rPr lang="en-IN" sz="2600" b="1" dirty="0">
                <a:latin typeface="Times New Roman" panose="02020603050405020304" pitchFamily="18" charset="0"/>
                <a:cs typeface="Times New Roman" panose="02020603050405020304" pitchFamily="18" charset="0"/>
                <a:sym typeface="+mn-ea"/>
              </a:rPr>
              <a:t>Module 1 :</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sym typeface="+mn-ea"/>
              </a:rPr>
              <a:t>System study</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2:</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dirty="0">
                <a:latin typeface="Times New Roman" panose="02020603050405020304" pitchFamily="18" charset="0"/>
                <a:cs typeface="Times New Roman" panose="02020603050405020304" pitchFamily="18" charset="0"/>
                <a:sym typeface="+mn-ea"/>
              </a:rPr>
              <a:t>User Interface</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b="1" dirty="0">
                <a:latin typeface="Times New Roman" panose="02020603050405020304" pitchFamily="18" charset="0"/>
                <a:cs typeface="Times New Roman" panose="02020603050405020304" pitchFamily="18" charset="0"/>
                <a:sym typeface="+mn-ea"/>
              </a:rPr>
              <a:t>Module 3:</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dirty="0">
                <a:latin typeface="Times New Roman" panose="02020603050405020304" pitchFamily="18" charset="0"/>
                <a:cs typeface="Times New Roman" panose="02020603050405020304" pitchFamily="18" charset="0"/>
                <a:sym typeface="+mn-ea"/>
              </a:rPr>
              <a:t>Graphical Representation</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4:</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dirty="0">
                <a:latin typeface="Times New Roman" panose="02020603050405020304" pitchFamily="18" charset="0"/>
                <a:cs typeface="Times New Roman" panose="02020603050405020304" pitchFamily="18" charset="0"/>
                <a:sym typeface="+mn-ea"/>
              </a:rPr>
              <a:t>Report Generation</a:t>
            </a:r>
            <a:endParaRPr lang="en-IN" dirty="0">
              <a:latin typeface="Times New Roman" panose="02020603050405020304" pitchFamily="18" charset="0"/>
              <a:cs typeface="Times New Roman" panose="02020603050405020304" pitchFamily="18" charset="0"/>
            </a:endParaRPr>
          </a:p>
          <a:p>
            <a:pPr marL="0" indent="0">
              <a:buNone/>
            </a:pPr>
            <a:endParaRPr lang="en-IN" sz="2600" b="1"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dirty="0" smtClean="0">
                <a:sym typeface="+mn-ea"/>
              </a:rPr>
              <a:t>SCREEN SHOTS OF MODULES UNDER PROGRESS.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65" y="475488"/>
            <a:ext cx="8229600" cy="1143000"/>
          </a:xfrm>
        </p:spPr>
        <p:txBody>
          <a:bodyPr/>
          <a:lstStyle/>
          <a:p>
            <a:pPr algn="ctr"/>
            <a:r>
              <a:rPr lang="en-IN" altLang="en-US" dirty="0"/>
              <a:t>REGISTERATION</a:t>
            </a:r>
            <a:endParaRPr lang="en-IN" altLang="en-US" dirty="0"/>
          </a:p>
        </p:txBody>
      </p:sp>
      <p:pic>
        <p:nvPicPr>
          <p:cNvPr id="7" name="Content Placeholder 6"/>
          <p:cNvPicPr>
            <a:picLocks noChangeAspect="1"/>
          </p:cNvPicPr>
          <p:nvPr>
            <p:ph idx="1"/>
          </p:nvPr>
        </p:nvPicPr>
        <p:blipFill>
          <a:blip r:embed="rId1"/>
          <a:stretch>
            <a:fillRect/>
          </a:stretch>
        </p:blipFill>
        <p:spPr>
          <a:xfrm>
            <a:off x="2672715" y="1935480"/>
            <a:ext cx="3797300" cy="4389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655320"/>
          </a:xfrm>
        </p:spPr>
        <p:txBody>
          <a:bodyPr>
            <a:normAutofit fontScale="90000"/>
          </a:bodyPr>
          <a:p>
            <a:r>
              <a:rPr lang="en-IN" altLang="en-US" dirty="0"/>
              <a:t>                          LOGIN</a:t>
            </a:r>
            <a:endParaRPr lang="en-IN" altLang="en-US" dirty="0"/>
          </a:p>
        </p:txBody>
      </p:sp>
      <p:pic>
        <p:nvPicPr>
          <p:cNvPr id="4" name="Content Placeholder 3"/>
          <p:cNvPicPr>
            <a:picLocks noChangeAspect="1"/>
          </p:cNvPicPr>
          <p:nvPr>
            <p:ph idx="1"/>
          </p:nvPr>
        </p:nvPicPr>
        <p:blipFill>
          <a:blip r:embed="rId1"/>
          <a:stretch>
            <a:fillRect/>
          </a:stretch>
        </p:blipFill>
        <p:spPr>
          <a:xfrm>
            <a:off x="457200" y="2578735"/>
            <a:ext cx="8229600" cy="3101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5"/>
            <a:ext cx="8229600" cy="655320"/>
          </a:xfrm>
        </p:spPr>
        <p:txBody>
          <a:bodyPr>
            <a:normAutofit fontScale="90000"/>
          </a:bodyPr>
          <a:p>
            <a:pPr algn="ctr"/>
            <a:r>
              <a:rPr lang="en-IN" altLang="en-US" dirty="0"/>
              <a:t>DATABASE</a:t>
            </a:r>
            <a:endParaRPr lang="en-IN" altLang="en-US" dirty="0"/>
          </a:p>
        </p:txBody>
      </p:sp>
      <p:pic>
        <p:nvPicPr>
          <p:cNvPr id="4" name="Content Placeholder 3"/>
          <p:cNvPicPr>
            <a:picLocks noChangeAspect="1"/>
          </p:cNvPicPr>
          <p:nvPr>
            <p:ph idx="1"/>
          </p:nvPr>
        </p:nvPicPr>
        <p:blipFill>
          <a:blip r:embed="rId1"/>
          <a:stretch>
            <a:fillRect/>
          </a:stretch>
        </p:blipFill>
        <p:spPr>
          <a:xfrm>
            <a:off x="386715" y="1575435"/>
            <a:ext cx="8229600" cy="30937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normAutofit fontScale="90000"/>
          </a:bodyPr>
          <a:p>
            <a:br>
              <a:rPr lang="en-IN" altLang="en-US"/>
            </a:br>
            <a:br>
              <a:rPr lang="en-IN" altLang="en-US"/>
            </a:br>
            <a:br>
              <a:rPr lang="en-IN" altLang="en-US"/>
            </a:br>
            <a:r>
              <a:rPr lang="en-IN" altLang="en-US"/>
              <a:t>Dashboard</a:t>
            </a:r>
            <a:endParaRPr lang="en-IN" altLang="en-US"/>
          </a:p>
        </p:txBody>
      </p:sp>
      <p:pic>
        <p:nvPicPr>
          <p:cNvPr id="3" name="Content Placeholder 2"/>
          <p:cNvPicPr>
            <a:picLocks noChangeAspect="1"/>
          </p:cNvPicPr>
          <p:nvPr>
            <p:ph sz="half" idx="1"/>
          </p:nvPr>
        </p:nvPicPr>
        <p:blipFill>
          <a:blip r:embed="rId1"/>
          <a:stretch>
            <a:fillRect/>
          </a:stretch>
        </p:blipFill>
        <p:spPr>
          <a:xfrm>
            <a:off x="457200" y="2183130"/>
            <a:ext cx="8295005" cy="35058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Task</a:t>
            </a:r>
            <a:endParaRPr lang="en-IN" altLang="en-US"/>
          </a:p>
        </p:txBody>
      </p:sp>
      <p:pic>
        <p:nvPicPr>
          <p:cNvPr id="5" name="Content Placeholder 4"/>
          <p:cNvPicPr>
            <a:picLocks noChangeAspect="1"/>
          </p:cNvPicPr>
          <p:nvPr>
            <p:ph sz="half" idx="1"/>
          </p:nvPr>
        </p:nvPicPr>
        <p:blipFill>
          <a:blip r:embed="rId1"/>
          <a:stretch>
            <a:fillRect/>
          </a:stretch>
        </p:blipFill>
        <p:spPr>
          <a:xfrm>
            <a:off x="2547620" y="1920240"/>
            <a:ext cx="4252595" cy="44348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Graphical View</a:t>
            </a:r>
            <a:endParaRPr lang="en-IN" altLang="en-US"/>
          </a:p>
        </p:txBody>
      </p:sp>
      <p:pic>
        <p:nvPicPr>
          <p:cNvPr id="7" name="Content Placeholder 6"/>
          <p:cNvPicPr>
            <a:picLocks noChangeAspect="1"/>
          </p:cNvPicPr>
          <p:nvPr>
            <p:ph sz="half" idx="1"/>
          </p:nvPr>
        </p:nvPicPr>
        <p:blipFill>
          <a:blip r:embed="rId1"/>
          <a:stretch>
            <a:fillRect/>
          </a:stretch>
        </p:blipFill>
        <p:spPr>
          <a:xfrm>
            <a:off x="457200" y="2514600"/>
            <a:ext cx="4038600" cy="1828800"/>
          </a:xfrm>
          <a:prstGeom prst="rect">
            <a:avLst/>
          </a:prstGeom>
        </p:spPr>
      </p:pic>
      <p:pic>
        <p:nvPicPr>
          <p:cNvPr id="8" name="Content Placeholder 7"/>
          <p:cNvPicPr>
            <a:picLocks noChangeAspect="1"/>
          </p:cNvPicPr>
          <p:nvPr>
            <p:ph sz="half" idx="2"/>
          </p:nvPr>
        </p:nvPicPr>
        <p:blipFill>
          <a:blip r:embed="rId2"/>
          <a:stretch>
            <a:fillRect/>
          </a:stretch>
        </p:blipFill>
        <p:spPr>
          <a:xfrm>
            <a:off x="4648200" y="2514600"/>
            <a:ext cx="4038600" cy="18294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Graphical View</a:t>
            </a:r>
            <a:br>
              <a:rPr lang="en-IN" altLang="en-US"/>
            </a:br>
            <a:endParaRPr lang="en-US"/>
          </a:p>
        </p:txBody>
      </p:sp>
      <p:pic>
        <p:nvPicPr>
          <p:cNvPr id="7" name="Content Placeholder 6"/>
          <p:cNvPicPr>
            <a:picLocks noChangeAspect="1"/>
          </p:cNvPicPr>
          <p:nvPr>
            <p:ph sz="half" idx="1"/>
          </p:nvPr>
        </p:nvPicPr>
        <p:blipFill>
          <a:blip r:embed="rId1"/>
          <a:stretch>
            <a:fillRect/>
          </a:stretch>
        </p:blipFill>
        <p:spPr>
          <a:xfrm>
            <a:off x="457200" y="2403475"/>
            <a:ext cx="4038600" cy="1908175"/>
          </a:xfrm>
          <a:prstGeom prst="rect">
            <a:avLst/>
          </a:prstGeom>
        </p:spPr>
      </p:pic>
      <p:pic>
        <p:nvPicPr>
          <p:cNvPr id="8" name="Content Placeholder 7"/>
          <p:cNvPicPr>
            <a:picLocks noChangeAspect="1"/>
          </p:cNvPicPr>
          <p:nvPr>
            <p:ph sz="half" idx="2"/>
          </p:nvPr>
        </p:nvPicPr>
        <p:blipFill>
          <a:blip r:embed="rId2"/>
          <a:stretch>
            <a:fillRect/>
          </a:stretch>
        </p:blipFill>
        <p:spPr>
          <a:xfrm>
            <a:off x="4586605" y="2403475"/>
            <a:ext cx="4038600" cy="18497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Report</a:t>
            </a:r>
            <a:endParaRPr lang="en-IN" altLang="en-US"/>
          </a:p>
        </p:txBody>
      </p:sp>
      <p:pic>
        <p:nvPicPr>
          <p:cNvPr id="4" name="Content Placeholder 3"/>
          <p:cNvPicPr>
            <a:picLocks noChangeAspect="1"/>
          </p:cNvPicPr>
          <p:nvPr>
            <p:ph sz="half" idx="1"/>
          </p:nvPr>
        </p:nvPicPr>
        <p:blipFill>
          <a:blip r:embed="rId1"/>
          <a:stretch>
            <a:fillRect/>
          </a:stretch>
        </p:blipFill>
        <p:spPr>
          <a:xfrm>
            <a:off x="457200" y="2541905"/>
            <a:ext cx="8094345" cy="2320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605" y="144018"/>
            <a:ext cx="8229600" cy="1143000"/>
          </a:xfrm>
        </p:spPr>
        <p:txBody>
          <a:bodyPr>
            <a:normAutofit/>
          </a:bodyPr>
          <a:lstStyle/>
          <a:p>
            <a:r>
              <a:rPr lang="en-US" dirty="0">
                <a:sym typeface="+mn-ea"/>
              </a:rPr>
              <a:t>Abstract</a:t>
            </a:r>
            <a:endParaRPr lang="en-US"/>
          </a:p>
        </p:txBody>
      </p:sp>
      <p:sp>
        <p:nvSpPr>
          <p:cNvPr id="4" name="Content Placeholder 3"/>
          <p:cNvSpPr>
            <a:spLocks noGrp="1"/>
          </p:cNvSpPr>
          <p:nvPr>
            <p:ph idx="1"/>
          </p:nvPr>
        </p:nvSpPr>
        <p:spPr>
          <a:xfrm>
            <a:off x="395605" y="1339850"/>
            <a:ext cx="8229600" cy="4800600"/>
          </a:xfrm>
        </p:spPr>
        <p:txBody>
          <a:bodyPr>
            <a:normAutofit/>
          </a:bodyPr>
          <a:lstStyle/>
          <a:p>
            <a:pPr marL="0" indent="0" algn="just">
              <a:buNone/>
            </a:pPr>
            <a:r>
              <a:rPr lang="en-IN"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Productivity Analysis is conducted to identify areas for potential productivity improvement projects based on statistical data collected during the analysis. The analysis also pinpoints areas of delays and interruptions that cause loss of productivity.</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In any productivity improvement initiative is to understand the current state of the operation. Productivity analysis provides baseline indicators that will also yield data which will be used to determine possible productivity improvement objectives and potential cost savings.</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p:txBody>
      </p:sp>
      <p:sp>
        <p:nvSpPr>
          <p:cNvPr id="5" name="TextBox 4"/>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CONCLUSION</a:t>
            </a:r>
            <a:endParaRPr lang="en-IN" altLang="en-US" dirty="0"/>
          </a:p>
        </p:txBody>
      </p:sp>
      <p:sp>
        <p:nvSpPr>
          <p:cNvPr id="4" name="Content Placeholder 3"/>
          <p:cNvSpPr/>
          <p:nvPr>
            <p:ph idx="1"/>
          </p:nvPr>
        </p:nvSpPr>
        <p:spPr/>
        <p:txBody>
          <a:bodyPr/>
          <a:p>
            <a:pPr algn="just"/>
            <a:r>
              <a:rPr lang="en-IN" altLang="en-US"/>
              <a:t>The user interface has been designed.A database has been created to store the details of the user or employees. And also the user interface is connected to the database.The Grapical view and </a:t>
            </a:r>
            <a:r>
              <a:rPr lang="en-IN" altLang="en-US">
                <a:sym typeface="+mn-ea"/>
              </a:rPr>
              <a:t>Report generation </a:t>
            </a:r>
            <a:r>
              <a:rPr lang="en-IN" altLang="en-US"/>
              <a:t>for each task has been completed.</a:t>
            </a:r>
            <a:r>
              <a:rPr lang="en-IN" altLang="en-US">
                <a:sym typeface="+mn-ea"/>
              </a:rPr>
              <a:t> </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8115" y="1301750"/>
            <a:ext cx="6668770" cy="2650490"/>
          </a:xfrm>
        </p:spPr>
        <p:txBody>
          <a:bodyPr>
            <a:normAutofit/>
          </a:bodyPr>
          <a:lstStyle/>
          <a:p>
            <a:r>
              <a:rPr lang="en-IN" altLang="en-US"/>
              <a:t>           </a:t>
            </a:r>
            <a:r>
              <a:rPr lang="en-IN" altLang="en-US">
                <a:latin typeface="+mn-lt"/>
                <a:cs typeface="+mn-lt"/>
              </a:rPr>
              <a:t>Thank </a:t>
            </a:r>
            <a:r>
              <a:rPr lang="en-IN" altLang="en-US"/>
              <a:t>You!!!</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9905" y="1423035"/>
            <a:ext cx="8229600" cy="512445"/>
          </a:xfrm>
        </p:spPr>
        <p:txBody>
          <a:bodyPr>
            <a:normAutofit fontScale="90000"/>
          </a:bodyPr>
          <a:lstStyle/>
          <a:p>
            <a:r>
              <a:rPr lang="en-US" dirty="0">
                <a:latin typeface="Cambria" panose="02040503050406030204" pitchFamily="18" charset="0"/>
                <a:sym typeface="+mn-ea"/>
              </a:rPr>
              <a:t>Area Introduction-Existing system</a:t>
            </a:r>
            <a:endParaRPr lang="en-US"/>
          </a:p>
        </p:txBody>
      </p:sp>
      <p:sp>
        <p:nvSpPr>
          <p:cNvPr id="5" name="Content Placeholder 4"/>
          <p:cNvSpPr>
            <a:spLocks noGrp="1"/>
          </p:cNvSpPr>
          <p:nvPr>
            <p:ph idx="1"/>
          </p:nvPr>
        </p:nvSpPr>
        <p:spPr/>
        <p:txBody>
          <a:bodyPr/>
          <a:lstStyle/>
          <a:p>
            <a:pPr marL="0" indent="0" algn="just">
              <a:buClr>
                <a:srgbClr val="000000"/>
              </a:buClr>
              <a:buFont typeface="Wingdings" panose="05000000000000000000" charset="0"/>
              <a:buNone/>
            </a:pPr>
            <a:r>
              <a:rPr lang="en-IN" altLang="en-US" sz="3200">
                <a:latin typeface="Times New Roman" panose="02020603050405020304" pitchFamily="18" charset="0"/>
                <a:cs typeface="Times New Roman" panose="02020603050405020304" pitchFamily="18" charset="0"/>
              </a:rPr>
              <a:t>	</a:t>
            </a:r>
            <a:r>
              <a:rPr lang="en-IN" altLang="en-US" sz="2400">
                <a:latin typeface="Times New Roman" panose="02020603050405020304" pitchFamily="18" charset="0"/>
                <a:cs typeface="Times New Roman" panose="02020603050405020304" pitchFamily="18" charset="0"/>
              </a:rPr>
              <a:t>In ancient days to improve productivity the log details are maintained in the notebooks manually,later it is computerised.</a:t>
            </a:r>
            <a:endParaRPr lang="en-IN" altLang="en-US" sz="2400">
              <a:latin typeface="Times New Roman" panose="02020603050405020304" pitchFamily="18" charset="0"/>
              <a:cs typeface="Times New Roman" panose="02020603050405020304" pitchFamily="18" charset="0"/>
            </a:endParaRPr>
          </a:p>
          <a:p>
            <a:pPr marL="0" indent="0" algn="just">
              <a:buClr>
                <a:srgbClr val="000000"/>
              </a:buClr>
              <a:buFont typeface="Wingdings" panose="05000000000000000000" charset="0"/>
              <a:buNone/>
            </a:pPr>
            <a:r>
              <a:rPr lang="en-IN" altLang="en-US" sz="2400">
                <a:latin typeface="Times New Roman" panose="02020603050405020304" pitchFamily="18" charset="0"/>
                <a:cs typeface="Times New Roman" panose="02020603050405020304" pitchFamily="18" charset="0"/>
              </a:rPr>
              <a:t>	Even though it does not have any detailed information about where the employees spend more time.</a:t>
            </a:r>
            <a:endParaRPr lang="en-US" sz="2400">
              <a:latin typeface="Times New Roman" panose="02020603050405020304" pitchFamily="18" charset="0"/>
              <a:cs typeface="Times New Roman" panose="02020603050405020304" pitchFamily="18" charset="0"/>
            </a:endParaRPr>
          </a:p>
          <a:p>
            <a:pPr marL="0" indent="0" algn="just">
              <a:buNone/>
            </a:pPr>
            <a:endParaRPr lang="en-US" sz="3200">
              <a:latin typeface="Times New Roman" panose="02020603050405020304" pitchFamily="18" charset="0"/>
              <a:cs typeface="Times New Roman" panose="02020603050405020304" pitchFamily="18" charset="0"/>
            </a:endParaRPr>
          </a:p>
          <a:p>
            <a:pPr marL="0" indent="0" algn="just">
              <a:buNone/>
            </a:pPr>
            <a:endParaRPr lang="en-US" sz="320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
        <p:nvSpPr>
          <p:cNvPr id="5" name="Rectangle 4"/>
          <p:cNvSpPr/>
          <p:nvPr/>
        </p:nvSpPr>
        <p:spPr>
          <a:xfrm>
            <a:off x="862965" y="1505585"/>
            <a:ext cx="7418070" cy="3538220"/>
          </a:xfrm>
          <a:prstGeom prst="rect">
            <a:avLst/>
          </a:prstGeom>
        </p:spPr>
        <p:txBody>
          <a:bodyPr wrap="square">
            <a:spAutoFit/>
          </a:bodyPr>
          <a:lstStyle/>
          <a:p>
            <a:pPr algn="just">
              <a:buFont typeface="Wingdings" panose="05000000000000000000" pitchFamily="2" charset="2"/>
              <a:buChar char="§"/>
            </a:pPr>
            <a:r>
              <a:rPr lang="en-IN" sz="2800" b="1" dirty="0">
                <a:latin typeface="Times New Roman" panose="02020603050405020304" pitchFamily="18" charset="0"/>
                <a:cs typeface="Times New Roman" panose="02020603050405020304" pitchFamily="18" charset="0"/>
                <a:sym typeface="+mn-ea"/>
              </a:rPr>
              <a:t>   Advantages over existing methods:</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Monitor performance and provide feedback</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Diagnose problems</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Facilitate planning and control</a:t>
            </a:r>
            <a:endParaRPr lang="en-IN" altLang="en-US" sz="2800" dirty="0">
              <a:latin typeface="Cambria" panose="02040503050406030204" pitchFamily="18" charset="0"/>
            </a:endParaRPr>
          </a:p>
          <a:p>
            <a:pPr marL="457200" indent="-457200" algn="just">
              <a:buFont typeface="Wingdings" panose="05000000000000000000" charset="0"/>
              <a:buChar char="§"/>
            </a:pPr>
            <a:r>
              <a:rPr lang="en-IN" sz="2800" b="1" dirty="0">
                <a:latin typeface="Times New Roman" panose="02020603050405020304" pitchFamily="18" charset="0"/>
                <a:cs typeface="Times New Roman" panose="02020603050405020304" pitchFamily="18" charset="0"/>
                <a:sym typeface="+mn-ea"/>
              </a:rPr>
              <a:t>Future enhancement:</a:t>
            </a:r>
            <a:endParaRPr lang="en-IN" sz="28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charset="0"/>
              <a:buNone/>
            </a:pPr>
            <a:r>
              <a:rPr lang="en-IN" sz="2800" b="1" dirty="0">
                <a:latin typeface="Times New Roman" panose="02020603050405020304" pitchFamily="18" charset="0"/>
                <a:cs typeface="Times New Roman" panose="02020603050405020304" pitchFamily="18" charset="0"/>
                <a:sym typeface="+mn-ea"/>
              </a:rPr>
              <a:t> </a:t>
            </a:r>
            <a:r>
              <a:rPr lang="en-IN" sz="2800" dirty="0">
                <a:latin typeface="Times New Roman" panose="02020603050405020304" pitchFamily="18" charset="0"/>
                <a:cs typeface="Times New Roman" panose="02020603050405020304" pitchFamily="18" charset="0"/>
                <a:sym typeface="+mn-ea"/>
              </a:rPr>
              <a:t>       In future Artificial Intelligence can be used to overcome the disadvantages of distractions and fear of missing out. </a:t>
            </a:r>
            <a:r>
              <a:rPr lang="en-IN" altLang="en-US" sz="2800" dirty="0">
                <a:latin typeface="Cambria" panose="02040503050406030204" pitchFamily="18" charset="0"/>
              </a:rPr>
              <a:t>     </a:t>
            </a:r>
            <a:endParaRPr lang="en-IN" altLang="en-US" sz="2800" dirty="0">
              <a:latin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anose="02040503050406030204" pitchFamily="18" charset="0"/>
              </a:rPr>
              <a:t>Literature Review</a:t>
            </a:r>
            <a:endParaRPr lang="en-US" sz="4000" dirty="0">
              <a:latin typeface="Cambria" panose="02040503050406030204" pitchFamily="18" charset="0"/>
            </a:endParaRPr>
          </a:p>
        </p:txBody>
      </p:sp>
      <p:sp>
        <p:nvSpPr>
          <p:cNvPr id="3" name="Content Placeholder 2"/>
          <p:cNvSpPr>
            <a:spLocks noGrp="1"/>
          </p:cNvSpPr>
          <p:nvPr>
            <p:ph idx="1"/>
          </p:nvPr>
        </p:nvSpPr>
        <p:spPr>
          <a:xfrm>
            <a:off x="457200" y="1602740"/>
            <a:ext cx="8229600" cy="4719320"/>
          </a:xfrm>
          <a:solidFill>
            <a:schemeClr val="bg1"/>
          </a:solidFill>
          <a:ln>
            <a:solidFill>
              <a:schemeClr val="tx1"/>
            </a:solidFill>
          </a:ln>
        </p:spPr>
        <p:txBody>
          <a:bodyPr>
            <a:noAutofit/>
          </a:bodyPr>
          <a:lstStyle/>
          <a:p>
            <a:r>
              <a:rPr lang="en-US" sz="2500" dirty="0">
                <a:latin typeface="Times New Roman" panose="02020603050405020304" pitchFamily="18" charset="0"/>
                <a:cs typeface="Times New Roman" panose="02020603050405020304" pitchFamily="18" charset="0"/>
              </a:rPr>
              <a:t>Drawbacks of existing methods</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Strong self-discipline</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Distractions</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Resisting the fear of missing out(FOMO)</a:t>
            </a:r>
            <a:endParaRPr lang="en-US" sz="2500" dirty="0">
              <a:latin typeface="Times New Roman" panose="02020603050405020304" pitchFamily="18" charset="0"/>
              <a:cs typeface="Times New Roman" panose="02020603050405020304" pitchFamily="18" charset="0"/>
            </a:endParaRPr>
          </a:p>
          <a:p>
            <a:pPr marL="0" indent="0">
              <a:buNone/>
            </a:pPr>
            <a:r>
              <a:rPr lang="en-IN" altLang="en-US" sz="2500" dirty="0">
                <a:latin typeface="Times New Roman" panose="02020603050405020304" pitchFamily="18" charset="0"/>
                <a:cs typeface="Times New Roman" panose="02020603050405020304" pitchFamily="18" charset="0"/>
              </a:rPr>
              <a:t>References</a:t>
            </a:r>
            <a:endParaRPr lang="en-IN" altLang="en-US" sz="2500" dirty="0">
              <a:latin typeface="Times New Roman" panose="02020603050405020304" pitchFamily="18" charset="0"/>
              <a:cs typeface="Times New Roman" panose="02020603050405020304" pitchFamily="18" charset="0"/>
            </a:endParaRPr>
          </a:p>
          <a:p>
            <a:pPr marL="0" indent="0">
              <a:buNone/>
            </a:pPr>
            <a:r>
              <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rPr>
              <a:t>https://ideas.repec.org/cgi</a:t>
            </a:r>
            <a:r>
              <a:rPr lang="en-IN" alt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rPr>
              <a:t>-</a:t>
            </a:r>
            <a:r>
              <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rPr>
              <a:t>bin/htsearch?form=extended&amp;wm=wrd&amp;dt=range&amp;ul=&amp;q=Productivity+analysis+in+IT+company&amp;cmd=Search%21&amp;wf=4BFF&amp;s=R&amp;db=&amp;de=</a:t>
            </a:r>
            <a:endPar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u="sng" dirty="0">
              <a:latin typeface="Cambria" panose="02040503050406030204" pitchFamily="18" charset="0"/>
              <a:hlinkClick r:id="rId1" action="ppaction://hlinkfile"/>
            </a:endParaRPr>
          </a:p>
          <a:p>
            <a:pPr marL="0" indent="0">
              <a:buNone/>
            </a:pPr>
            <a:endParaRPr lang="en-US" sz="2500" u="sng" dirty="0">
              <a:latin typeface="Cambria" panose="02040503050406030204" pitchFamily="18" charset="0"/>
              <a:hlinkClick r:id="rId1" action="ppaction://hlinkfile"/>
            </a:endParaRPr>
          </a:p>
          <a:p>
            <a:pPr marL="0" indent="0">
              <a:buNone/>
            </a:pPr>
            <a:r>
              <a:rPr lang="en-US" sz="2500" u="sng" dirty="0">
                <a:latin typeface="Cambria" panose="02040503050406030204" pitchFamily="18" charset="0"/>
              </a:rPr>
              <a:t>            </a:t>
            </a:r>
            <a:endParaRPr lang="en-US" sz="2500" u="sng"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r>
              <a:rPr lang="en-US" dirty="0">
                <a:latin typeface="Calibri" panose="020F0502020204030204" charset="0"/>
                <a:cs typeface="Calibri" panose="020F0502020204030204" charset="0"/>
                <a:sym typeface="+mn-ea"/>
              </a:rPr>
              <a:t> </a:t>
            </a:r>
            <a:r>
              <a:rPr lang="en-US" sz="4000" dirty="0">
                <a:latin typeface="Calibri" panose="020F0502020204030204" charset="0"/>
                <a:cs typeface="Calibri" panose="020F0502020204030204" charset="0"/>
                <a:sym typeface="+mn-ea"/>
              </a:rPr>
              <a:t>Architectural Design</a:t>
            </a:r>
            <a:br>
              <a:rPr lang="en-US" sz="4000" dirty="0">
                <a:sym typeface="+mn-ea"/>
              </a:rPr>
            </a:br>
            <a:r>
              <a:rPr lang="en-US" sz="4000" dirty="0">
                <a:sym typeface="+mn-ea"/>
              </a:rPr>
              <a:t> (DFD  and/or  ER diagram)</a:t>
            </a:r>
            <a:br>
              <a:rPr lang="en-US" sz="4000" dirty="0"/>
            </a:br>
            <a:endParaRPr lang="en-US" sz="4000" dirty="0"/>
          </a:p>
        </p:txBody>
      </p:sp>
      <p:sp>
        <p:nvSpPr>
          <p:cNvPr id="33" name="Oval 32"/>
          <p:cNvSpPr/>
          <p:nvPr/>
        </p:nvSpPr>
        <p:spPr>
          <a:xfrm>
            <a:off x="304800" y="3429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Connector 38"/>
          <p:cNvCxnSpPr>
            <a:stCxn id="33" idx="4"/>
          </p:cNvCxnSpPr>
          <p:nvPr/>
        </p:nvCxnSpPr>
        <p:spPr>
          <a:xfrm>
            <a:off x="381000" y="3657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81000" y="3962400"/>
            <a:ext cx="152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38538" y="3962400"/>
            <a:ext cx="142461"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42465" y="4495800"/>
            <a:ext cx="695735" cy="369332"/>
          </a:xfrm>
          <a:prstGeom prst="rect">
            <a:avLst/>
          </a:prstGeom>
          <a:noFill/>
        </p:spPr>
        <p:txBody>
          <a:bodyPr wrap="square" rtlCol="0">
            <a:spAutoFit/>
          </a:bodyPr>
          <a:lstStyle/>
          <a:p>
            <a:r>
              <a:rPr lang="en-IN" dirty="0"/>
              <a:t>User</a:t>
            </a:r>
            <a:endParaRPr lang="en-IN" dirty="0"/>
          </a:p>
        </p:txBody>
      </p:sp>
      <p:sp>
        <p:nvSpPr>
          <p:cNvPr id="57" name="Rectangle: Rounded Corners 56"/>
          <p:cNvSpPr/>
          <p:nvPr/>
        </p:nvSpPr>
        <p:spPr>
          <a:xfrm>
            <a:off x="254308" y="2709247"/>
            <a:ext cx="1112519" cy="35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endParaRPr lang="en-IN" dirty="0"/>
          </a:p>
        </p:txBody>
      </p:sp>
      <p:sp>
        <p:nvSpPr>
          <p:cNvPr id="59" name="Rectangle: Rounded Corners 58"/>
          <p:cNvSpPr/>
          <p:nvPr/>
        </p:nvSpPr>
        <p:spPr>
          <a:xfrm>
            <a:off x="156376" y="4865132"/>
            <a:ext cx="1188719" cy="35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a:t>
            </a:r>
            <a:endParaRPr lang="en-IN" dirty="0"/>
          </a:p>
        </p:txBody>
      </p:sp>
      <p:cxnSp>
        <p:nvCxnSpPr>
          <p:cNvPr id="65" name="Straight Arrow Connector 64"/>
          <p:cNvCxnSpPr/>
          <p:nvPr/>
        </p:nvCxnSpPr>
        <p:spPr>
          <a:xfrm>
            <a:off x="457200" y="4191000"/>
            <a:ext cx="501591" cy="67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862102" y="1740257"/>
            <a:ext cx="2438400" cy="627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documentation</a:t>
            </a:r>
            <a:endParaRPr lang="en-IN" dirty="0"/>
          </a:p>
        </p:txBody>
      </p:sp>
      <p:sp>
        <p:nvSpPr>
          <p:cNvPr id="4" name="Oval 3"/>
          <p:cNvSpPr/>
          <p:nvPr/>
        </p:nvSpPr>
        <p:spPr>
          <a:xfrm>
            <a:off x="1845660" y="2570282"/>
            <a:ext cx="2438400" cy="677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design</a:t>
            </a:r>
            <a:endParaRPr lang="en-IN" dirty="0"/>
          </a:p>
        </p:txBody>
      </p:sp>
      <p:sp>
        <p:nvSpPr>
          <p:cNvPr id="5" name="Oval 4"/>
          <p:cNvSpPr/>
          <p:nvPr/>
        </p:nvSpPr>
        <p:spPr>
          <a:xfrm>
            <a:off x="1876351" y="3377721"/>
            <a:ext cx="2438399" cy="668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a:t>
            </a:r>
            <a:endParaRPr lang="en-IN" dirty="0"/>
          </a:p>
        </p:txBody>
      </p:sp>
      <p:sp>
        <p:nvSpPr>
          <p:cNvPr id="7" name="Flowchart: Magnetic Disk 6"/>
          <p:cNvSpPr/>
          <p:nvPr/>
        </p:nvSpPr>
        <p:spPr>
          <a:xfrm>
            <a:off x="4843499" y="2255935"/>
            <a:ext cx="1285801" cy="89267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endParaRPr lang="en-IN" dirty="0"/>
          </a:p>
        </p:txBody>
      </p:sp>
      <p:sp>
        <p:nvSpPr>
          <p:cNvPr id="8" name="Rectangle: Rounded Corners 7"/>
          <p:cNvSpPr/>
          <p:nvPr/>
        </p:nvSpPr>
        <p:spPr>
          <a:xfrm>
            <a:off x="6841350" y="1316206"/>
            <a:ext cx="1447800" cy="797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Graphical representation</a:t>
            </a:r>
            <a:endParaRPr lang="en-IN" dirty="0"/>
          </a:p>
        </p:txBody>
      </p:sp>
      <p:cxnSp>
        <p:nvCxnSpPr>
          <p:cNvPr id="12" name="Straight Arrow Connector 11"/>
          <p:cNvCxnSpPr>
            <a:endCxn id="3" idx="2"/>
          </p:cNvCxnSpPr>
          <p:nvPr/>
        </p:nvCxnSpPr>
        <p:spPr>
          <a:xfrm flipV="1">
            <a:off x="1384219" y="2054005"/>
            <a:ext cx="477883" cy="66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2"/>
          </p:cNvCxnSpPr>
          <p:nvPr/>
        </p:nvCxnSpPr>
        <p:spPr>
          <a:xfrm>
            <a:off x="1356658" y="2901421"/>
            <a:ext cx="489002" cy="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2"/>
          </p:cNvCxnSpPr>
          <p:nvPr/>
        </p:nvCxnSpPr>
        <p:spPr>
          <a:xfrm>
            <a:off x="1362003" y="3075661"/>
            <a:ext cx="514348" cy="63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4300502" y="2054005"/>
            <a:ext cx="542997" cy="435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6"/>
            <a:endCxn id="7" idx="2"/>
          </p:cNvCxnSpPr>
          <p:nvPr/>
        </p:nvCxnSpPr>
        <p:spPr>
          <a:xfrm flipV="1">
            <a:off x="4284060" y="2702274"/>
            <a:ext cx="559439" cy="206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5" idx="6"/>
          </p:cNvCxnSpPr>
          <p:nvPr/>
        </p:nvCxnSpPr>
        <p:spPr>
          <a:xfrm flipV="1">
            <a:off x="4314750" y="3048301"/>
            <a:ext cx="508749" cy="663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p:cNvCxnSpPr>
            <a:stCxn id="59" idx="3"/>
          </p:cNvCxnSpPr>
          <p:nvPr/>
        </p:nvCxnSpPr>
        <p:spPr>
          <a:xfrm flipV="1">
            <a:off x="1345095" y="5040391"/>
            <a:ext cx="4141304" cy="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5486399" y="3134697"/>
            <a:ext cx="9599" cy="1905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33" idx="7"/>
          </p:cNvCxnSpPr>
          <p:nvPr/>
        </p:nvCxnSpPr>
        <p:spPr>
          <a:xfrm flipV="1">
            <a:off x="434882" y="3069059"/>
            <a:ext cx="241968" cy="39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 idx="4"/>
          </p:cNvCxnSpPr>
          <p:nvPr/>
        </p:nvCxnSpPr>
        <p:spPr>
          <a:xfrm flipV="1">
            <a:off x="6129655" y="1828800"/>
            <a:ext cx="728345" cy="873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Connector 77"/>
          <p:cNvCxnSpPr>
            <a:stCxn id="7" idx="1"/>
          </p:cNvCxnSpPr>
          <p:nvPr/>
        </p:nvCxnSpPr>
        <p:spPr>
          <a:xfrm flipH="1" flipV="1">
            <a:off x="5486399" y="1447800"/>
            <a:ext cx="1" cy="808135"/>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762000" y="1447800"/>
            <a:ext cx="4724400"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762000" y="1447800"/>
            <a:ext cx="0"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Rounded Corners 82"/>
          <p:cNvSpPr/>
          <p:nvPr/>
        </p:nvSpPr>
        <p:spPr>
          <a:xfrm>
            <a:off x="6857860" y="4046220"/>
            <a:ext cx="1447800" cy="723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Report generate</a:t>
            </a:r>
            <a:endParaRPr lang="en-IN" dirty="0"/>
          </a:p>
        </p:txBody>
      </p:sp>
      <p:cxnSp>
        <p:nvCxnSpPr>
          <p:cNvPr id="13" name="Straight Arrow Connector 12"/>
          <p:cNvCxnSpPr>
            <a:endCxn id="83" idx="1"/>
          </p:cNvCxnSpPr>
          <p:nvPr/>
        </p:nvCxnSpPr>
        <p:spPr>
          <a:xfrm>
            <a:off x="6129655" y="2636520"/>
            <a:ext cx="728345" cy="17716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half" idx="1"/>
          </p:nvPr>
        </p:nvSpPr>
        <p:spPr>
          <a:xfrm>
            <a:off x="457200" y="1920240"/>
            <a:ext cx="8119745" cy="4434840"/>
          </a:xfrm>
        </p:spPr>
        <p:txBody>
          <a:bodyPr/>
          <a:lstStyle/>
          <a:p>
            <a:r>
              <a:rPr lang="en-US" dirty="0" smtClean="0"/>
              <a:t>Level 0: </a:t>
            </a:r>
            <a:r>
              <a:rPr lang="en-IN" altLang="en-US" dirty="0" smtClean="0"/>
              <a:t>Presized View Productivity analysis</a:t>
            </a:r>
            <a:endParaRPr lang="en-US" dirty="0" smtClean="0"/>
          </a:p>
          <a:p>
            <a:endParaRPr lang="en-US" dirty="0"/>
          </a:p>
          <a:p>
            <a:endParaRPr lang="en-US" dirty="0"/>
          </a:p>
        </p:txBody>
      </p:sp>
      <p:pic>
        <p:nvPicPr>
          <p:cNvPr id="5" name="Content Placeholder 4"/>
          <p:cNvPicPr>
            <a:picLocks noChangeAspect="1"/>
          </p:cNvPicPr>
          <p:nvPr>
            <p:ph sz="half" idx="2"/>
          </p:nvPr>
        </p:nvPicPr>
        <p:blipFill>
          <a:blip r:embed="rId1"/>
          <a:stretch>
            <a:fillRect/>
          </a:stretch>
        </p:blipFill>
        <p:spPr>
          <a:xfrm>
            <a:off x="1487170" y="3065145"/>
            <a:ext cx="5562600" cy="2095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36320"/>
            <a:ext cx="7718425" cy="4434840"/>
          </a:xfrm>
        </p:spPr>
        <p:txBody>
          <a:bodyPr/>
          <a:lstStyle/>
          <a:p>
            <a:r>
              <a:rPr lang="en-US" dirty="0" smtClean="0"/>
              <a:t>Level 1: </a:t>
            </a:r>
            <a:r>
              <a:rPr lang="en-IN" altLang="en-US" dirty="0" smtClean="0"/>
              <a:t>General View Of The Process</a:t>
            </a:r>
            <a:endParaRPr lang="en-IN" altLang="en-US" dirty="0" smtClean="0"/>
          </a:p>
        </p:txBody>
      </p:sp>
      <p:pic>
        <p:nvPicPr>
          <p:cNvPr id="5" name="Content Placeholder 4"/>
          <p:cNvPicPr>
            <a:picLocks noChangeAspect="1"/>
          </p:cNvPicPr>
          <p:nvPr>
            <p:ph sz="half" idx="2"/>
          </p:nvPr>
        </p:nvPicPr>
        <p:blipFill>
          <a:blip r:embed="rId1"/>
          <a:stretch>
            <a:fillRect/>
          </a:stretch>
        </p:blipFill>
        <p:spPr>
          <a:xfrm>
            <a:off x="578485" y="1849755"/>
            <a:ext cx="7475220" cy="3621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ER Digram:</a:t>
            </a:r>
            <a:endParaRPr lang="en-IN" altLang="en-US"/>
          </a:p>
        </p:txBody>
      </p:sp>
      <p:pic>
        <p:nvPicPr>
          <p:cNvPr id="5" name="Content Placeholder 4"/>
          <p:cNvPicPr>
            <a:picLocks noChangeAspect="1"/>
          </p:cNvPicPr>
          <p:nvPr>
            <p:ph sz="half" idx="1"/>
          </p:nvPr>
        </p:nvPicPr>
        <p:blipFill>
          <a:blip r:embed="rId1"/>
          <a:stretch>
            <a:fillRect/>
          </a:stretch>
        </p:blipFill>
        <p:spPr>
          <a:xfrm>
            <a:off x="1501775" y="1938020"/>
            <a:ext cx="5892800" cy="44348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2785</Words>
  <Application>WPS Presentation</Application>
  <PresentationFormat>On-screen Show (4:3)</PresentationFormat>
  <Paragraphs>135</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Wingdings 2</vt:lpstr>
      <vt:lpstr>Cambria</vt:lpstr>
      <vt:lpstr>Times New Roman</vt:lpstr>
      <vt:lpstr>Wingdings</vt:lpstr>
      <vt:lpstr>Calibri</vt:lpstr>
      <vt:lpstr>Constantia</vt:lpstr>
      <vt:lpstr>Microsoft YaHei</vt:lpstr>
      <vt:lpstr>Arial Unicode MS</vt:lpstr>
      <vt:lpstr>Flow</vt:lpstr>
      <vt:lpstr> Time And Productivity Analysis</vt:lpstr>
      <vt:lpstr>Abstract</vt:lpstr>
      <vt:lpstr>Area Introduction-Existing system</vt:lpstr>
      <vt:lpstr>Proposed System</vt:lpstr>
      <vt:lpstr>Literature Review</vt:lpstr>
      <vt:lpstr>      Architectural Design  (DFD  and/or  ER diagram) </vt:lpstr>
      <vt:lpstr>DFD</vt:lpstr>
      <vt:lpstr>PowerPoint 演示文稿</vt:lpstr>
      <vt:lpstr>Entity Digram:</vt:lpstr>
      <vt:lpstr>Module Splitup</vt:lpstr>
      <vt:lpstr>SCREEN SHOTS OF MODULES UNDER PROGRESS.</vt:lpstr>
      <vt:lpstr>REGISTERATION</vt:lpstr>
      <vt:lpstr>                          LOGIN</vt:lpstr>
      <vt:lpstr>DATABASE</vt:lpstr>
      <vt:lpstr>   Dashboard</vt:lpstr>
      <vt:lpstr>Task</vt:lpstr>
      <vt:lpstr>Graphical View</vt:lpstr>
      <vt:lpstr>Graphical View </vt:lpstr>
      <vt:lpstr>Report</vt:lpstr>
      <vt:lpstr>CONCLUSION</vt:lpstr>
      <vt:lpstr>           Thank You!!!</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Admin</cp:lastModifiedBy>
  <cp:revision>102</cp:revision>
  <dcterms:created xsi:type="dcterms:W3CDTF">2011-12-09T06:36:00Z</dcterms:created>
  <dcterms:modified xsi:type="dcterms:W3CDTF">2019-03-21T05:50:39Z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