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70" r:id="rId4"/>
    <p:sldId id="269" r:id="rId5"/>
    <p:sldId id="260" r:id="rId6"/>
    <p:sldId id="258" r:id="rId7"/>
    <p:sldId id="262" r:id="rId8"/>
    <p:sldId id="259" r:id="rId9"/>
    <p:sldId id="264" r:id="rId10"/>
    <p:sldId id="275" r:id="rId11"/>
    <p:sldId id="266" r:id="rId12"/>
    <p:sldId id="267" r:id="rId13"/>
    <p:sldId id="268" r:id="rId14"/>
    <p:sldId id="271" r:id="rId15"/>
    <p:sldId id="276" r:id="rId16"/>
    <p:sldId id="272" r:id="rId17"/>
    <p:sldId id="274" r:id="rId18"/>
    <p:sldId id="261" r:id="rId19"/>
    <p:sldId id="26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77738" autoAdjust="0"/>
  </p:normalViewPr>
  <p:slideViewPr>
    <p:cSldViewPr snapToGrid="0" snapToObjects="1">
      <p:cViewPr varScale="1">
        <p:scale>
          <a:sx n="58" d="100"/>
          <a:sy n="58" d="100"/>
        </p:scale>
        <p:origin x="175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H:\MSIT-CMU-Summer\big%20data%20analytics\TestData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H:\MSIT-CMU-Summer\big%20data%20analytics\TestData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H:\MSIT-CMU-Summer\big%20data%20analytics\TestData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H:\MSIT-CMU-Summer\big%20data%20analytics\TestData2.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TestData2!$E$14</c:f>
              <c:strCache>
                <c:ptCount val="1"/>
                <c:pt idx="0">
                  <c:v>Error Rate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TestData2!$D$15:$D$21</c:f>
              <c:numCache>
                <c:formatCode>General</c:formatCode>
                <c:ptCount val="7"/>
                <c:pt idx="0">
                  <c:v>10</c:v>
                </c:pt>
                <c:pt idx="1">
                  <c:v>30</c:v>
                </c:pt>
                <c:pt idx="2">
                  <c:v>45</c:v>
                </c:pt>
                <c:pt idx="3">
                  <c:v>50</c:v>
                </c:pt>
                <c:pt idx="4">
                  <c:v>70</c:v>
                </c:pt>
                <c:pt idx="5">
                  <c:v>90</c:v>
                </c:pt>
                <c:pt idx="6">
                  <c:v>100</c:v>
                </c:pt>
              </c:numCache>
            </c:numRef>
          </c:xVal>
          <c:yVal>
            <c:numRef>
              <c:f>TestData2!$E$15:$E$21</c:f>
              <c:numCache>
                <c:formatCode>General</c:formatCode>
                <c:ptCount val="7"/>
                <c:pt idx="0">
                  <c:v>28</c:v>
                </c:pt>
                <c:pt idx="1">
                  <c:v>35</c:v>
                </c:pt>
                <c:pt idx="2">
                  <c:v>40</c:v>
                </c:pt>
                <c:pt idx="3">
                  <c:v>31</c:v>
                </c:pt>
                <c:pt idx="4">
                  <c:v>31</c:v>
                </c:pt>
                <c:pt idx="5">
                  <c:v>31</c:v>
                </c:pt>
                <c:pt idx="6">
                  <c:v>31</c:v>
                </c:pt>
              </c:numCache>
            </c:numRef>
          </c:yVal>
          <c:smooth val="0"/>
        </c:ser>
        <c:dLbls>
          <c:dLblPos val="t"/>
          <c:showLegendKey val="0"/>
          <c:showVal val="1"/>
          <c:showCatName val="0"/>
          <c:showSerName val="0"/>
          <c:showPercent val="0"/>
          <c:showBubbleSize val="0"/>
        </c:dLbls>
        <c:axId val="534336632"/>
        <c:axId val="534342120"/>
      </c:scatterChart>
      <c:valAx>
        <c:axId val="5343366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 of trees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342120"/>
        <c:crosses val="autoZero"/>
        <c:crossBetween val="midCat"/>
      </c:valAx>
      <c:valAx>
        <c:axId val="534342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Eroor</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33663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4604155730533686"/>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TestData2!$H$14</c:f>
              <c:strCache>
                <c:ptCount val="1"/>
                <c:pt idx="0">
                  <c:v>Accuracy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TestData2!$G$15:$G$21</c:f>
              <c:numCache>
                <c:formatCode>General</c:formatCode>
                <c:ptCount val="7"/>
                <c:pt idx="0">
                  <c:v>10</c:v>
                </c:pt>
                <c:pt idx="1">
                  <c:v>30</c:v>
                </c:pt>
                <c:pt idx="2">
                  <c:v>45</c:v>
                </c:pt>
                <c:pt idx="3">
                  <c:v>50</c:v>
                </c:pt>
                <c:pt idx="4">
                  <c:v>70</c:v>
                </c:pt>
                <c:pt idx="5">
                  <c:v>90</c:v>
                </c:pt>
                <c:pt idx="6">
                  <c:v>100</c:v>
                </c:pt>
              </c:numCache>
            </c:numRef>
          </c:xVal>
          <c:yVal>
            <c:numRef>
              <c:f>TestData2!$H$15:$H$21</c:f>
              <c:numCache>
                <c:formatCode>General</c:formatCode>
                <c:ptCount val="7"/>
                <c:pt idx="0">
                  <c:v>72</c:v>
                </c:pt>
                <c:pt idx="1">
                  <c:v>65</c:v>
                </c:pt>
                <c:pt idx="2">
                  <c:v>60</c:v>
                </c:pt>
                <c:pt idx="3">
                  <c:v>69</c:v>
                </c:pt>
                <c:pt idx="4">
                  <c:v>69</c:v>
                </c:pt>
                <c:pt idx="5">
                  <c:v>69</c:v>
                </c:pt>
                <c:pt idx="6">
                  <c:v>69</c:v>
                </c:pt>
              </c:numCache>
            </c:numRef>
          </c:yVal>
          <c:smooth val="0"/>
        </c:ser>
        <c:dLbls>
          <c:dLblPos val="t"/>
          <c:showLegendKey val="0"/>
          <c:showVal val="1"/>
          <c:showCatName val="0"/>
          <c:showSerName val="0"/>
          <c:showPercent val="0"/>
          <c:showBubbleSize val="0"/>
        </c:dLbls>
        <c:axId val="534357408"/>
        <c:axId val="534349176"/>
      </c:scatterChart>
      <c:valAx>
        <c:axId val="5343574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Numer of trees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349176"/>
        <c:crosses val="autoZero"/>
        <c:crossBetween val="midCat"/>
      </c:valAx>
      <c:valAx>
        <c:axId val="534349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Error</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357408"/>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TestData2!$E$14</c:f>
              <c:strCache>
                <c:ptCount val="1"/>
                <c:pt idx="0">
                  <c:v>Error Rate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TestData2!$D$15:$D$21</c:f>
              <c:numCache>
                <c:formatCode>General</c:formatCode>
                <c:ptCount val="7"/>
                <c:pt idx="0">
                  <c:v>10</c:v>
                </c:pt>
                <c:pt idx="1">
                  <c:v>30</c:v>
                </c:pt>
                <c:pt idx="2">
                  <c:v>45</c:v>
                </c:pt>
                <c:pt idx="3">
                  <c:v>50</c:v>
                </c:pt>
                <c:pt idx="4">
                  <c:v>70</c:v>
                </c:pt>
                <c:pt idx="5">
                  <c:v>90</c:v>
                </c:pt>
                <c:pt idx="6">
                  <c:v>100</c:v>
                </c:pt>
              </c:numCache>
            </c:numRef>
          </c:xVal>
          <c:yVal>
            <c:numRef>
              <c:f>TestData2!$E$15:$E$21</c:f>
              <c:numCache>
                <c:formatCode>General</c:formatCode>
                <c:ptCount val="7"/>
                <c:pt idx="0">
                  <c:v>28</c:v>
                </c:pt>
                <c:pt idx="1">
                  <c:v>35</c:v>
                </c:pt>
                <c:pt idx="2">
                  <c:v>40</c:v>
                </c:pt>
                <c:pt idx="3">
                  <c:v>31</c:v>
                </c:pt>
                <c:pt idx="4">
                  <c:v>31</c:v>
                </c:pt>
                <c:pt idx="5">
                  <c:v>31</c:v>
                </c:pt>
                <c:pt idx="6">
                  <c:v>31</c:v>
                </c:pt>
              </c:numCache>
            </c:numRef>
          </c:yVal>
          <c:smooth val="0"/>
        </c:ser>
        <c:dLbls>
          <c:dLblPos val="t"/>
          <c:showLegendKey val="0"/>
          <c:showVal val="1"/>
          <c:showCatName val="0"/>
          <c:showSerName val="0"/>
          <c:showPercent val="0"/>
          <c:showBubbleSize val="0"/>
        </c:dLbls>
        <c:axId val="534358584"/>
        <c:axId val="534359368"/>
      </c:scatterChart>
      <c:valAx>
        <c:axId val="534358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 of trees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359368"/>
        <c:crosses val="autoZero"/>
        <c:crossBetween val="midCat"/>
      </c:valAx>
      <c:valAx>
        <c:axId val="534359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Error</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3585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TestData2!$H$14</c:f>
              <c:strCache>
                <c:ptCount val="1"/>
                <c:pt idx="0">
                  <c:v>Accuracy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TestData2!$G$15:$G$21</c:f>
              <c:numCache>
                <c:formatCode>General</c:formatCode>
                <c:ptCount val="7"/>
                <c:pt idx="0">
                  <c:v>10</c:v>
                </c:pt>
                <c:pt idx="1">
                  <c:v>30</c:v>
                </c:pt>
                <c:pt idx="2">
                  <c:v>45</c:v>
                </c:pt>
                <c:pt idx="3">
                  <c:v>50</c:v>
                </c:pt>
                <c:pt idx="4">
                  <c:v>70</c:v>
                </c:pt>
                <c:pt idx="5">
                  <c:v>90</c:v>
                </c:pt>
                <c:pt idx="6">
                  <c:v>100</c:v>
                </c:pt>
              </c:numCache>
            </c:numRef>
          </c:xVal>
          <c:yVal>
            <c:numRef>
              <c:f>TestData2!$H$15:$H$21</c:f>
              <c:numCache>
                <c:formatCode>General</c:formatCode>
                <c:ptCount val="7"/>
                <c:pt idx="0">
                  <c:v>72</c:v>
                </c:pt>
                <c:pt idx="1">
                  <c:v>65</c:v>
                </c:pt>
                <c:pt idx="2">
                  <c:v>60</c:v>
                </c:pt>
                <c:pt idx="3">
                  <c:v>69</c:v>
                </c:pt>
                <c:pt idx="4">
                  <c:v>69</c:v>
                </c:pt>
                <c:pt idx="5">
                  <c:v>69</c:v>
                </c:pt>
                <c:pt idx="6">
                  <c:v>69</c:v>
                </c:pt>
              </c:numCache>
            </c:numRef>
          </c:yVal>
          <c:smooth val="0"/>
        </c:ser>
        <c:dLbls>
          <c:dLblPos val="t"/>
          <c:showLegendKey val="0"/>
          <c:showVal val="1"/>
          <c:showCatName val="0"/>
          <c:showSerName val="0"/>
          <c:showPercent val="0"/>
          <c:showBubbleSize val="0"/>
        </c:dLbls>
        <c:axId val="417502624"/>
        <c:axId val="417500272"/>
      </c:scatterChart>
      <c:valAx>
        <c:axId val="4175026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 of Trees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7500272"/>
        <c:crosses val="autoZero"/>
        <c:crossBetween val="midCat"/>
      </c:valAx>
      <c:valAx>
        <c:axId val="417500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Error</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7502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14F31-9FB5-429F-8B3C-4E684029CE87}" type="datetimeFigureOut">
              <a:rPr lang="en-IN" smtClean="0"/>
              <a:t>04-12-2015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79849-4CC2-4A2D-8B5C-C87B2AD75C50}" type="slidenum">
              <a:rPr lang="en-IN" smtClean="0"/>
              <a:t>‹#›</a:t>
            </a:fld>
            <a:endParaRPr lang="en-IN"/>
          </a:p>
        </p:txBody>
      </p:sp>
    </p:spTree>
    <p:extLst>
      <p:ext uri="{BB962C8B-B14F-4D97-AF65-F5344CB8AC3E}">
        <p14:creationId xmlns:p14="http://schemas.microsoft.com/office/powerpoint/2010/main" val="1340918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Map Side of Hadoop Map Reduce </a:t>
            </a:r>
            <a:r>
              <a:rPr lang="en-IN" sz="1200" b="0" i="0" kern="1200" dirty="0" smtClean="0">
                <a:solidFill>
                  <a:schemeClr val="tx1"/>
                </a:solidFill>
                <a:effectLst/>
                <a:latin typeface="+mn-lt"/>
                <a:ea typeface="+mn-ea"/>
                <a:cs typeface="+mn-cs"/>
              </a:rPr>
              <a:t>( see left side of the image above ): </a:t>
            </a:r>
            <a:r>
              <a:rPr lang="en-IN" dirty="0" smtClean="0"/>
              <a:t/>
            </a:r>
            <a:br>
              <a:rPr lang="en-IN" dirty="0" smtClean="0"/>
            </a:br>
            <a:r>
              <a:rPr lang="en-IN" sz="1200" b="0" i="0" kern="1200" dirty="0" smtClean="0">
                <a:solidFill>
                  <a:schemeClr val="tx1"/>
                </a:solidFill>
                <a:effectLst/>
                <a:latin typeface="+mn-lt"/>
                <a:ea typeface="+mn-ea"/>
                <a:cs typeface="+mn-cs"/>
              </a:rPr>
              <a:t>Each Map task outputs the data in Key and Value pair.</a:t>
            </a:r>
          </a:p>
          <a:p>
            <a:r>
              <a:rPr lang="en-IN" sz="1200" b="0" i="0" kern="1200" dirty="0" smtClean="0">
                <a:solidFill>
                  <a:schemeClr val="tx1"/>
                </a:solidFill>
                <a:effectLst/>
                <a:latin typeface="+mn-lt"/>
                <a:ea typeface="+mn-ea"/>
                <a:cs typeface="+mn-cs"/>
              </a:rPr>
              <a:t>The output is stored in a CIRCULAR BUFFER instead of writing to disk.</a:t>
            </a:r>
            <a:br>
              <a:rPr lang="en-IN" sz="1200" b="0" i="0" kern="1200" dirty="0" smtClean="0">
                <a:solidFill>
                  <a:schemeClr val="tx1"/>
                </a:solidFill>
                <a:effectLst/>
                <a:latin typeface="+mn-lt"/>
                <a:ea typeface="+mn-ea"/>
                <a:cs typeface="+mn-cs"/>
              </a:rPr>
            </a:b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The size of the circular buffer is around 100 MB. If the circular buffer is 80% full by default, then the data will be spilled to disk, which are called shuffle spill files.</a:t>
            </a:r>
          </a:p>
          <a:p>
            <a:r>
              <a:rPr lang="en-IN" sz="1200" b="0" i="0" kern="1200" dirty="0" smtClean="0">
                <a:solidFill>
                  <a:schemeClr val="tx1"/>
                </a:solidFill>
                <a:effectLst/>
                <a:latin typeface="+mn-lt"/>
                <a:ea typeface="+mn-ea"/>
                <a:cs typeface="+mn-cs"/>
              </a:rPr>
              <a:t>On a particular node, many map tasks are run as a result many spill files are created. Hadoop merges all the spill files, on a particular node, </a:t>
            </a:r>
            <a:r>
              <a:rPr lang="en-IN" sz="1200" b="1" i="0" kern="1200" dirty="0" smtClean="0">
                <a:solidFill>
                  <a:schemeClr val="tx1"/>
                </a:solidFill>
                <a:effectLst/>
                <a:latin typeface="+mn-lt"/>
                <a:ea typeface="+mn-ea"/>
                <a:cs typeface="+mn-cs"/>
              </a:rPr>
              <a:t>into one big file which is SORTED and PARTITIONED based on number of reducers.</a:t>
            </a:r>
            <a:endParaRPr lang="en-IN" sz="1200" b="0" i="0" kern="1200" dirty="0" smtClean="0">
              <a:solidFill>
                <a:schemeClr val="tx1"/>
              </a:solidFill>
              <a:effectLst/>
              <a:latin typeface="+mn-lt"/>
              <a:ea typeface="+mn-ea"/>
              <a:cs typeface="+mn-cs"/>
            </a:endParaRPr>
          </a:p>
          <a:p>
            <a:endParaRPr lang="en-IN" dirty="0" smtClean="0"/>
          </a:p>
          <a:p>
            <a:r>
              <a:rPr lang="en-IN" sz="1200" b="1" i="0" kern="1200" dirty="0" smtClean="0">
                <a:solidFill>
                  <a:schemeClr val="tx1"/>
                </a:solidFill>
                <a:effectLst/>
                <a:latin typeface="+mn-lt"/>
                <a:ea typeface="+mn-ea"/>
                <a:cs typeface="+mn-cs"/>
              </a:rPr>
              <a:t>Map side of Spark</a:t>
            </a:r>
            <a:r>
              <a:rPr lang="en-IN" sz="1200" b="0" i="0" kern="1200" dirty="0" smtClean="0">
                <a:solidFill>
                  <a:schemeClr val="tx1"/>
                </a:solidFill>
                <a:effectLst/>
                <a:latin typeface="+mn-lt"/>
                <a:ea typeface="+mn-ea"/>
                <a:cs typeface="+mn-cs"/>
              </a:rPr>
              <a:t> ( see right side of the image above)</a:t>
            </a:r>
            <a:r>
              <a:rPr lang="en-IN" dirty="0" smtClean="0"/>
              <a:t/>
            </a:r>
            <a:br>
              <a:rPr lang="en-IN" dirty="0" smtClean="0"/>
            </a:br>
            <a:r>
              <a:rPr lang="en-IN" dirty="0" smtClean="0"/>
              <a:t/>
            </a:r>
            <a:br>
              <a:rPr lang="en-IN" dirty="0" smtClean="0"/>
            </a:br>
            <a:r>
              <a:rPr lang="en-IN" sz="1200" b="0" i="0" kern="1200" dirty="0" smtClean="0">
                <a:solidFill>
                  <a:schemeClr val="tx1"/>
                </a:solidFill>
                <a:effectLst/>
                <a:latin typeface="+mn-lt"/>
                <a:ea typeface="+mn-ea"/>
                <a:cs typeface="+mn-cs"/>
              </a:rPr>
              <a:t>Initial Design:</a:t>
            </a:r>
            <a:br>
              <a:rPr lang="en-IN" sz="1200" b="0" i="0" kern="1200" dirty="0" smtClean="0">
                <a:solidFill>
                  <a:schemeClr val="tx1"/>
                </a:solidFill>
                <a:effectLst/>
                <a:latin typeface="+mn-lt"/>
                <a:ea typeface="+mn-ea"/>
                <a:cs typeface="+mn-cs"/>
              </a:rPr>
            </a:br>
            <a:endParaRPr lang="en-IN" sz="1200" b="0" i="0" kern="1200" dirty="0" smtClean="0">
              <a:solidFill>
                <a:schemeClr val="tx1"/>
              </a:solidFill>
              <a:effectLst/>
              <a:latin typeface="+mn-lt"/>
              <a:ea typeface="+mn-ea"/>
              <a:cs typeface="+mn-cs"/>
            </a:endParaRPr>
          </a:p>
          <a:p>
            <a:pPr lvl="1"/>
            <a:r>
              <a:rPr lang="en-IN" sz="1200" b="0" i="0" kern="1200" dirty="0" smtClean="0">
                <a:solidFill>
                  <a:schemeClr val="tx1"/>
                </a:solidFill>
                <a:effectLst/>
                <a:latin typeface="+mn-lt"/>
                <a:ea typeface="+mn-ea"/>
                <a:cs typeface="+mn-cs"/>
              </a:rPr>
              <a:t>The output of map side is written to OS BUFFER CACHE.</a:t>
            </a:r>
          </a:p>
          <a:p>
            <a:pPr lvl="1"/>
            <a:r>
              <a:rPr lang="en-IN" sz="1200" b="0" i="0" kern="1200" dirty="0" smtClean="0">
                <a:solidFill>
                  <a:schemeClr val="tx1"/>
                </a:solidFill>
                <a:effectLst/>
                <a:latin typeface="+mn-lt"/>
                <a:ea typeface="+mn-ea"/>
                <a:cs typeface="+mn-cs"/>
              </a:rPr>
              <a:t>The operating system will decide if the data can stay in OS buffer cache or should it be spilled to DISK.</a:t>
            </a:r>
          </a:p>
          <a:p>
            <a:pPr lvl="1"/>
            <a:r>
              <a:rPr lang="en-IN" sz="1200" b="1" i="0" kern="1200" dirty="0" smtClean="0">
                <a:solidFill>
                  <a:schemeClr val="tx1"/>
                </a:solidFill>
                <a:effectLst/>
                <a:latin typeface="+mn-lt"/>
                <a:ea typeface="+mn-ea"/>
                <a:cs typeface="+mn-cs"/>
              </a:rPr>
              <a:t>Each map task creates as many shuffle spill files as number of reducers.</a:t>
            </a:r>
            <a:endParaRPr lang="en-IN" sz="1200" b="0" i="0" kern="1200" dirty="0" smtClean="0">
              <a:solidFill>
                <a:schemeClr val="tx1"/>
              </a:solidFill>
              <a:effectLst/>
              <a:latin typeface="+mn-lt"/>
              <a:ea typeface="+mn-ea"/>
              <a:cs typeface="+mn-cs"/>
            </a:endParaRPr>
          </a:p>
          <a:p>
            <a:pPr lvl="1"/>
            <a:r>
              <a:rPr lang="en-IN" sz="1200" b="1" i="0" kern="1200" dirty="0" smtClean="0">
                <a:solidFill>
                  <a:schemeClr val="tx1"/>
                </a:solidFill>
                <a:effectLst/>
                <a:latin typeface="+mn-lt"/>
                <a:ea typeface="+mn-ea"/>
                <a:cs typeface="+mn-cs"/>
              </a:rPr>
              <a:t>SPARK doesn't merge and partition shuffle spill files into one big file</a:t>
            </a:r>
            <a:r>
              <a:rPr lang="en-IN" sz="1200" b="0" i="0" kern="1200" dirty="0" smtClean="0">
                <a:solidFill>
                  <a:schemeClr val="tx1"/>
                </a:solidFill>
                <a:effectLst/>
                <a:latin typeface="+mn-lt"/>
                <a:ea typeface="+mn-ea"/>
                <a:cs typeface="+mn-cs"/>
              </a:rPr>
              <a:t>, which is the case with Apache Hadoop.</a:t>
            </a:r>
          </a:p>
          <a:p>
            <a:pPr lvl="1"/>
            <a:r>
              <a:rPr lang="en-IN" sz="1200" b="0" i="0" kern="1200" dirty="0" smtClean="0">
                <a:solidFill>
                  <a:schemeClr val="tx1"/>
                </a:solidFill>
                <a:effectLst/>
                <a:latin typeface="+mn-lt"/>
                <a:ea typeface="+mn-ea"/>
                <a:cs typeface="+mn-cs"/>
              </a:rPr>
              <a:t>Example: If there are 6000 (R) reducers and 2000 (M) map tasks, there will be (M*R) 6000*2000=12 million shuffle files. This is because, in spark, each map task creates as many shuffle spill files as number of reducers. This caused performance degradation.</a:t>
            </a:r>
          </a:p>
          <a:p>
            <a:pPr lvl="1"/>
            <a:r>
              <a:rPr lang="en-IN" sz="1200" b="0" i="0" kern="1200" dirty="0" smtClean="0">
                <a:solidFill>
                  <a:schemeClr val="tx1"/>
                </a:solidFill>
                <a:effectLst/>
                <a:latin typeface="+mn-lt"/>
                <a:ea typeface="+mn-ea"/>
                <a:cs typeface="+mn-cs"/>
              </a:rPr>
              <a:t>This was the initial design of Apache Spark.</a:t>
            </a:r>
          </a:p>
          <a:p>
            <a:endParaRPr lang="en-IN" dirty="0" smtClean="0"/>
          </a:p>
          <a:p>
            <a:r>
              <a:rPr lang="en-IN" sz="1200" b="1" i="0" kern="1200" dirty="0" smtClean="0">
                <a:solidFill>
                  <a:schemeClr val="tx1"/>
                </a:solidFill>
                <a:effectLst/>
                <a:latin typeface="+mn-lt"/>
                <a:ea typeface="+mn-ea"/>
                <a:cs typeface="+mn-cs"/>
              </a:rPr>
              <a:t>Shuffle File Consolidation:</a:t>
            </a:r>
            <a:r>
              <a:rPr lang="en-IN" dirty="0" smtClean="0"/>
              <a:t/>
            </a:r>
            <a:br>
              <a:rPr lang="en-IN" dirty="0" smtClean="0"/>
            </a:br>
            <a:r>
              <a:rPr lang="en-IN" sz="1200" b="0" i="0" kern="1200" dirty="0" smtClean="0">
                <a:solidFill>
                  <a:schemeClr val="tx1"/>
                </a:solidFill>
                <a:effectLst/>
                <a:latin typeface="+mn-lt"/>
                <a:ea typeface="+mn-ea"/>
                <a:cs typeface="+mn-cs"/>
              </a:rPr>
              <a:t>Same as above.</a:t>
            </a:r>
          </a:p>
          <a:p>
            <a:r>
              <a:rPr lang="en-IN" sz="1200" b="0" i="0" kern="1200" dirty="0" smtClean="0">
                <a:solidFill>
                  <a:schemeClr val="tx1"/>
                </a:solidFill>
                <a:effectLst/>
                <a:latin typeface="+mn-lt"/>
                <a:ea typeface="+mn-ea"/>
                <a:cs typeface="+mn-cs"/>
              </a:rPr>
              <a:t>The only difference being, the map tasks which run on the same cores will be consolidated into a single file. </a:t>
            </a:r>
            <a:r>
              <a:rPr lang="en-IN" sz="1200" b="1" i="0" kern="1200" dirty="0" smtClean="0">
                <a:solidFill>
                  <a:schemeClr val="tx1"/>
                </a:solidFill>
                <a:effectLst/>
                <a:latin typeface="+mn-lt"/>
                <a:ea typeface="+mn-ea"/>
                <a:cs typeface="+mn-cs"/>
              </a:rPr>
              <a:t>So, each CORE will output as many shuffle files as number of reducers.</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Example: If there are 6000(R) and 4 (C) Cores, the number of shuffle files will be (R*C) 6000*4=8000 shuffle files. Note the huge change in the number of shuffle files.</a:t>
            </a:r>
          </a:p>
          <a:p>
            <a:endParaRPr lang="en-IN" dirty="0"/>
          </a:p>
        </p:txBody>
      </p:sp>
      <p:sp>
        <p:nvSpPr>
          <p:cNvPr id="4" name="Slide Number Placeholder 3"/>
          <p:cNvSpPr>
            <a:spLocks noGrp="1"/>
          </p:cNvSpPr>
          <p:nvPr>
            <p:ph type="sldNum" sz="quarter" idx="10"/>
          </p:nvPr>
        </p:nvSpPr>
        <p:spPr/>
        <p:txBody>
          <a:bodyPr/>
          <a:lstStyle/>
          <a:p>
            <a:fld id="{28D79849-4CC2-4A2D-8B5C-C87B2AD75C50}" type="slidenum">
              <a:rPr lang="en-IN" smtClean="0"/>
              <a:t>14</a:t>
            </a:fld>
            <a:endParaRPr lang="en-IN"/>
          </a:p>
        </p:txBody>
      </p:sp>
    </p:spTree>
    <p:extLst>
      <p:ext uri="{BB962C8B-B14F-4D97-AF65-F5344CB8AC3E}">
        <p14:creationId xmlns:p14="http://schemas.microsoft.com/office/powerpoint/2010/main" val="3120938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Reduce side of Hadoop MR:</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endParaRPr lang="en-IN" sz="1200" b="0" i="0" kern="1200" dirty="0" smtClean="0">
              <a:solidFill>
                <a:schemeClr val="tx1"/>
              </a:solidFill>
              <a:effectLst/>
              <a:latin typeface="+mn-lt"/>
              <a:ea typeface="+mn-ea"/>
              <a:cs typeface="+mn-cs"/>
            </a:endParaRPr>
          </a:p>
          <a:p>
            <a:pPr lvl="1"/>
            <a:r>
              <a:rPr lang="en-IN" sz="1200" b="1" i="0" kern="1200" dirty="0" smtClean="0">
                <a:solidFill>
                  <a:schemeClr val="tx1"/>
                </a:solidFill>
                <a:effectLst/>
                <a:latin typeface="+mn-lt"/>
                <a:ea typeface="+mn-ea"/>
                <a:cs typeface="+mn-cs"/>
              </a:rPr>
              <a:t>PUSHES the intermediate files(shuffle files) created at the map side.</a:t>
            </a:r>
            <a:r>
              <a:rPr lang="en-IN" sz="1200" b="0" i="0" kern="1200" dirty="0" smtClean="0">
                <a:solidFill>
                  <a:schemeClr val="tx1"/>
                </a:solidFill>
                <a:effectLst/>
                <a:latin typeface="+mn-lt"/>
                <a:ea typeface="+mn-ea"/>
                <a:cs typeface="+mn-cs"/>
              </a:rPr>
              <a:t> And the data is loaded into memory.</a:t>
            </a:r>
          </a:p>
          <a:p>
            <a:pPr lvl="1"/>
            <a:r>
              <a:rPr lang="en-IN" sz="1200" b="0" i="0" kern="1200" dirty="0" smtClean="0">
                <a:solidFill>
                  <a:schemeClr val="tx1"/>
                </a:solidFill>
                <a:effectLst/>
                <a:latin typeface="+mn-lt"/>
                <a:ea typeface="+mn-ea"/>
                <a:cs typeface="+mn-cs"/>
              </a:rPr>
              <a:t>If the buffer reaches 70% of its limit, then the data will be spilled to disk.</a:t>
            </a:r>
          </a:p>
          <a:p>
            <a:pPr lvl="1"/>
            <a:r>
              <a:rPr lang="en-IN" sz="1200" b="0" i="0" kern="1200" dirty="0" smtClean="0">
                <a:solidFill>
                  <a:schemeClr val="tx1"/>
                </a:solidFill>
                <a:effectLst/>
                <a:latin typeface="+mn-lt"/>
                <a:ea typeface="+mn-ea"/>
                <a:cs typeface="+mn-cs"/>
              </a:rPr>
              <a:t>Then the spills are merged to form bigger files.</a:t>
            </a:r>
          </a:p>
          <a:p>
            <a:pPr lvl="1"/>
            <a:r>
              <a:rPr lang="en-IN" sz="1200" b="0" i="0" kern="1200" dirty="0" smtClean="0">
                <a:solidFill>
                  <a:schemeClr val="tx1"/>
                </a:solidFill>
                <a:effectLst/>
                <a:latin typeface="+mn-lt"/>
                <a:ea typeface="+mn-ea"/>
                <a:cs typeface="+mn-cs"/>
              </a:rPr>
              <a:t>Finally the reduce method gets invoked.</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endParaRPr lang="en-IN" sz="1200" b="0"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Reduce side of Apache Spark:</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endParaRPr lang="en-IN" sz="1200" b="0" i="0" kern="1200" dirty="0" smtClean="0">
              <a:solidFill>
                <a:schemeClr val="tx1"/>
              </a:solidFill>
              <a:effectLst/>
              <a:latin typeface="+mn-lt"/>
              <a:ea typeface="+mn-ea"/>
              <a:cs typeface="+mn-cs"/>
            </a:endParaRPr>
          </a:p>
          <a:p>
            <a:pPr lvl="1"/>
            <a:r>
              <a:rPr lang="en-IN" sz="1200" b="1" i="0" kern="1200" dirty="0" smtClean="0">
                <a:solidFill>
                  <a:schemeClr val="tx1"/>
                </a:solidFill>
                <a:effectLst/>
                <a:latin typeface="+mn-lt"/>
                <a:ea typeface="+mn-ea"/>
                <a:cs typeface="+mn-cs"/>
              </a:rPr>
              <a:t>PULLS the intermediate files(shuffle files) to Reduce side.</a:t>
            </a:r>
            <a:endParaRPr lang="en-IN" sz="1200" b="0" i="0" kern="1200" dirty="0" smtClean="0">
              <a:solidFill>
                <a:schemeClr val="tx1"/>
              </a:solidFill>
              <a:effectLst/>
              <a:latin typeface="+mn-lt"/>
              <a:ea typeface="+mn-ea"/>
              <a:cs typeface="+mn-cs"/>
            </a:endParaRPr>
          </a:p>
          <a:p>
            <a:pPr lvl="1"/>
            <a:r>
              <a:rPr lang="en-IN" sz="1200" b="0" i="0" kern="1200" dirty="0" smtClean="0">
                <a:solidFill>
                  <a:schemeClr val="tx1"/>
                </a:solidFill>
                <a:effectLst/>
                <a:latin typeface="+mn-lt"/>
                <a:ea typeface="+mn-ea"/>
                <a:cs typeface="+mn-cs"/>
              </a:rPr>
              <a:t>The data is directly written to memory.</a:t>
            </a:r>
          </a:p>
          <a:p>
            <a:pPr lvl="1"/>
            <a:r>
              <a:rPr lang="en-IN" sz="1200" b="1" i="0" kern="1200" dirty="0" smtClean="0">
                <a:solidFill>
                  <a:schemeClr val="tx1"/>
                </a:solidFill>
                <a:effectLst/>
                <a:latin typeface="+mn-lt"/>
                <a:ea typeface="+mn-ea"/>
                <a:cs typeface="+mn-cs"/>
              </a:rPr>
              <a:t>If the data doesn't fit in-memory, it will be spilled to disk from spark 0.9 on-wards. Before that, an OOM(out of memory) exception would be thrown.</a:t>
            </a:r>
            <a:endParaRPr lang="en-IN" sz="1200" b="0" i="0" kern="1200" dirty="0" smtClean="0">
              <a:solidFill>
                <a:schemeClr val="tx1"/>
              </a:solidFill>
              <a:effectLst/>
              <a:latin typeface="+mn-lt"/>
              <a:ea typeface="+mn-ea"/>
              <a:cs typeface="+mn-cs"/>
            </a:endParaRPr>
          </a:p>
          <a:p>
            <a:pPr lvl="1"/>
            <a:r>
              <a:rPr lang="en-IN" sz="1200" b="0" i="0" kern="1200" dirty="0" smtClean="0">
                <a:solidFill>
                  <a:schemeClr val="tx1"/>
                </a:solidFill>
                <a:effectLst/>
                <a:latin typeface="+mn-lt"/>
                <a:ea typeface="+mn-ea"/>
                <a:cs typeface="+mn-cs"/>
              </a:rPr>
              <a:t>Finally the reducer functionality gets invoked.</a:t>
            </a:r>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8D79849-4CC2-4A2D-8B5C-C87B2AD75C50}" type="slidenum">
              <a:rPr lang="en-IN" smtClean="0"/>
              <a:t>15</a:t>
            </a:fld>
            <a:endParaRPr lang="en-IN"/>
          </a:p>
        </p:txBody>
      </p:sp>
    </p:spTree>
    <p:extLst>
      <p:ext uri="{BB962C8B-B14F-4D97-AF65-F5344CB8AC3E}">
        <p14:creationId xmlns:p14="http://schemas.microsoft.com/office/powerpoint/2010/main" val="1667349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Hadoop MapReduce reverts back to dick following a map and/or reduce action, while Spark processes data in-memory. Performance-wise, as a result, Apache Spark outperforms Hadoop MapReduce.</a:t>
            </a:r>
          </a:p>
          <a:p>
            <a:r>
              <a:rPr lang="en-IN" sz="1200" b="0" i="0" kern="1200" dirty="0" smtClean="0">
                <a:solidFill>
                  <a:schemeClr val="tx1"/>
                </a:solidFill>
                <a:effectLst/>
                <a:latin typeface="+mn-lt"/>
                <a:ea typeface="+mn-ea"/>
                <a:cs typeface="+mn-cs"/>
              </a:rPr>
              <a:t>On the flip side, spark requires a higher memory allocation, since it loads processes into memory and caches them there for a while, just like standard databases. Where Spark is running on YARN alongside other resource-intensive services, or where the data is too big for the memory, the result is significant performance degradation for Apache Spark. However, MapReduce kills processes on job completion, therefore can be seamlessly run alongside resource-intensive services without majorly affecting performance.</a:t>
            </a:r>
          </a:p>
          <a:p>
            <a:r>
              <a:rPr lang="en-IN" sz="1200" b="0" i="0" kern="1200" dirty="0" smtClean="0">
                <a:solidFill>
                  <a:schemeClr val="tx1"/>
                </a:solidFill>
                <a:effectLst/>
                <a:latin typeface="+mn-lt"/>
                <a:ea typeface="+mn-ea"/>
                <a:cs typeface="+mn-cs"/>
              </a:rPr>
              <a:t>Considering iterative computations on the same block of data, Spark maintains the upper hand. When considering single-pass ETL tasks like data integration or transformation, MapReduce is the better option.</a:t>
            </a:r>
          </a:p>
          <a:p>
            <a:endParaRPr lang="en-IN" dirty="0"/>
          </a:p>
        </p:txBody>
      </p:sp>
      <p:sp>
        <p:nvSpPr>
          <p:cNvPr id="4" name="Slide Number Placeholder 3"/>
          <p:cNvSpPr>
            <a:spLocks noGrp="1"/>
          </p:cNvSpPr>
          <p:nvPr>
            <p:ph type="sldNum" sz="quarter" idx="10"/>
          </p:nvPr>
        </p:nvSpPr>
        <p:spPr/>
        <p:txBody>
          <a:bodyPr/>
          <a:lstStyle/>
          <a:p>
            <a:fld id="{28D79849-4CC2-4A2D-8B5C-C87B2AD75C50}" type="slidenum">
              <a:rPr lang="en-IN" smtClean="0"/>
              <a:t>17</a:t>
            </a:fld>
            <a:endParaRPr lang="en-IN"/>
          </a:p>
        </p:txBody>
      </p:sp>
    </p:spTree>
    <p:extLst>
      <p:ext uri="{BB962C8B-B14F-4D97-AF65-F5344CB8AC3E}">
        <p14:creationId xmlns:p14="http://schemas.microsoft.com/office/powerpoint/2010/main" val="2575828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342903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86822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627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41541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1A78D0-928A-634F-ABF2-D3FC94F87C6B}"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353972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1A78D0-928A-634F-ABF2-D3FC94F87C6B}" type="datetimeFigureOut">
              <a:rPr lang="en-US" smtClean="0"/>
              <a:t>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04432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1A78D0-928A-634F-ABF2-D3FC94F87C6B}" type="datetimeFigureOut">
              <a:rPr lang="en-US" smtClean="0"/>
              <a:t>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18632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1A78D0-928A-634F-ABF2-D3FC94F87C6B}" type="datetimeFigureOut">
              <a:rPr lang="en-US" smtClean="0"/>
              <a:t>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00208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A78D0-928A-634F-ABF2-D3FC94F87C6B}" type="datetimeFigureOut">
              <a:rPr lang="en-US" smtClean="0"/>
              <a:t>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24980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A78D0-928A-634F-ABF2-D3FC94F87C6B}" type="datetimeFigureOut">
              <a:rPr lang="en-US" smtClean="0"/>
              <a:t>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074732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A78D0-928A-634F-ABF2-D3FC94F87C6B}" type="datetimeFigureOut">
              <a:rPr lang="en-US" smtClean="0"/>
              <a:t>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202422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A78D0-928A-634F-ABF2-D3FC94F87C6B}" type="datetimeFigureOut">
              <a:rPr lang="en-US" smtClean="0"/>
              <a:t>12/4/2015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FB173-5ABF-6F4D-A2F9-58AB15218DB6}" type="slidenum">
              <a:rPr lang="en-US" smtClean="0"/>
              <a:t>‹#›</a:t>
            </a:fld>
            <a:endParaRPr lang="en-US"/>
          </a:p>
        </p:txBody>
      </p:sp>
    </p:spTree>
    <p:extLst>
      <p:ext uri="{BB962C8B-B14F-4D97-AF65-F5344CB8AC3E}">
        <p14:creationId xmlns:p14="http://schemas.microsoft.com/office/powerpoint/2010/main" val="355105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cs.berkeley.edu/~kubitron/courses/cs262a-F13/projects/reports/project16_report.pd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cs.berkeley.edu/~kubitron/courses/cs262a-F13/projects/reports/project16_report.pdf" TargetMode="Externa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FOREX PREDICTION</a:t>
            </a:r>
            <a:endParaRPr lang="en-US" dirty="0"/>
          </a:p>
        </p:txBody>
      </p:sp>
      <p:sp>
        <p:nvSpPr>
          <p:cNvPr id="3" name="Subtitle 2"/>
          <p:cNvSpPr>
            <a:spLocks noGrp="1"/>
          </p:cNvSpPr>
          <p:nvPr>
            <p:ph type="subTitle" idx="1"/>
          </p:nvPr>
        </p:nvSpPr>
        <p:spPr>
          <a:xfrm>
            <a:off x="1371600" y="3886200"/>
            <a:ext cx="6400800" cy="887280"/>
          </a:xfrm>
        </p:spPr>
        <p:txBody>
          <a:bodyPr>
            <a:normAutofit fontScale="92500"/>
          </a:bodyPr>
          <a:lstStyle/>
          <a:p>
            <a:r>
              <a:rPr lang="en-US" dirty="0" smtClean="0"/>
              <a:t>Predicting the Foreign Exchange of USD</a:t>
            </a:r>
            <a:endParaRPr lang="en-US" dirty="0"/>
          </a:p>
        </p:txBody>
      </p:sp>
      <p:sp>
        <p:nvSpPr>
          <p:cNvPr id="4" name="Rectangle 3"/>
          <p:cNvSpPr/>
          <p:nvPr/>
        </p:nvSpPr>
        <p:spPr>
          <a:xfrm>
            <a:off x="2286000" y="4776197"/>
            <a:ext cx="4572000" cy="461665"/>
          </a:xfrm>
          <a:prstGeom prst="rect">
            <a:avLst/>
          </a:prstGeom>
        </p:spPr>
        <p:txBody>
          <a:bodyPr>
            <a:spAutoFit/>
          </a:bodyPr>
          <a:lstStyle/>
          <a:p>
            <a:pPr algn="ctr"/>
            <a:r>
              <a:rPr lang="en-US" sz="2400" dirty="0" smtClean="0">
                <a:solidFill>
                  <a:schemeClr val="bg1">
                    <a:lumMod val="50000"/>
                  </a:schemeClr>
                </a:solidFill>
              </a:rPr>
              <a:t>Vigneshwarr Venkatesan</a:t>
            </a:r>
            <a:endParaRPr lang="en-US" sz="2400" dirty="0">
              <a:solidFill>
                <a:schemeClr val="bg1">
                  <a:lumMod val="50000"/>
                </a:schemeClr>
              </a:solidFill>
            </a:endParaRPr>
          </a:p>
        </p:txBody>
      </p:sp>
    </p:spTree>
    <p:extLst>
      <p:ext uri="{BB962C8B-B14F-4D97-AF65-F5344CB8AC3E}">
        <p14:creationId xmlns:p14="http://schemas.microsoft.com/office/powerpoint/2010/main" val="94229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071"/>
            <a:ext cx="8229600" cy="707954"/>
          </a:xfrm>
        </p:spPr>
        <p:txBody>
          <a:bodyPr>
            <a:normAutofit fontScale="90000"/>
          </a:bodyPr>
          <a:lstStyle/>
          <a:p>
            <a:r>
              <a:rPr lang="en-US" dirty="0"/>
              <a:t>Analytic Approach - </a:t>
            </a:r>
            <a:r>
              <a:rPr lang="en-US" dirty="0" smtClean="0"/>
              <a:t>2</a:t>
            </a:r>
            <a:endParaRPr lang="en-IN" dirty="0"/>
          </a:p>
        </p:txBody>
      </p:sp>
      <p:sp>
        <p:nvSpPr>
          <p:cNvPr id="3" name="Content Placeholder 2"/>
          <p:cNvSpPr>
            <a:spLocks noGrp="1"/>
          </p:cNvSpPr>
          <p:nvPr>
            <p:ph idx="1"/>
          </p:nvPr>
        </p:nvSpPr>
        <p:spPr>
          <a:xfrm>
            <a:off x="457200" y="945099"/>
            <a:ext cx="8229600" cy="5182743"/>
          </a:xfrm>
        </p:spPr>
        <p:txBody>
          <a:bodyPr>
            <a:normAutofit/>
          </a:bodyPr>
          <a:lstStyle/>
          <a:p>
            <a:pPr marL="0" indent="0">
              <a:buNone/>
            </a:pPr>
            <a:r>
              <a:rPr lang="en-IN" dirty="0" smtClean="0"/>
              <a:t>                    Random Forest on Hadoop</a:t>
            </a:r>
          </a:p>
          <a:p>
            <a:pPr marL="0" indent="0">
              <a:buNone/>
            </a:pPr>
            <a:r>
              <a:rPr lang="en-US" dirty="0"/>
              <a:t>C</a:t>
            </a:r>
            <a:r>
              <a:rPr lang="en-US" dirty="0" smtClean="0"/>
              <a:t>reate </a:t>
            </a:r>
            <a:r>
              <a:rPr lang="en-US" dirty="0"/>
              <a:t>a MapReduce implementation of the random </a:t>
            </a:r>
            <a:r>
              <a:rPr lang="en-US" dirty="0" smtClean="0"/>
              <a:t>forest.</a:t>
            </a:r>
          </a:p>
          <a:p>
            <a:pPr marL="0" indent="0">
              <a:buNone/>
            </a:pPr>
            <a:r>
              <a:rPr lang="en-US" dirty="0" smtClean="0"/>
              <a:t>Here the data is divided into different chunks and parallel processing of data happens in </a:t>
            </a:r>
            <a:r>
              <a:rPr lang="en-US" dirty="0" smtClean="0"/>
              <a:t> clusters.</a:t>
            </a:r>
            <a:endParaRPr lang="en-US" dirty="0" smtClean="0"/>
          </a:p>
          <a:p>
            <a:pPr marL="0" indent="0">
              <a:buNone/>
            </a:pPr>
            <a:endParaRPr lang="en-IN" dirty="0"/>
          </a:p>
        </p:txBody>
      </p:sp>
    </p:spTree>
    <p:extLst>
      <p:ext uri="{BB962C8B-B14F-4D97-AF65-F5344CB8AC3E}">
        <p14:creationId xmlns:p14="http://schemas.microsoft.com/office/powerpoint/2010/main" val="136324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110209557"/>
              </p:ext>
            </p:extLst>
          </p:nvPr>
        </p:nvGraphicFramePr>
        <p:xfrm>
          <a:off x="203982" y="1139484"/>
          <a:ext cx="4593102" cy="2616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961118849"/>
              </p:ext>
            </p:extLst>
          </p:nvPr>
        </p:nvGraphicFramePr>
        <p:xfrm>
          <a:off x="4114800" y="359077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25933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5893"/>
          </a:xfrm>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IN" dirty="0"/>
              <a:t>One of the main limitations of MapReduce is that it persists the full dataset to HDFS after running each job.  This is very expensive, because it incurs both three times (for replication) the size of the dataset in disk I/O and a similar amount of network I/O</a:t>
            </a:r>
            <a:r>
              <a:rPr lang="en-IN" dirty="0" smtClean="0"/>
              <a:t>.</a:t>
            </a:r>
            <a:r>
              <a:rPr lang="en-IN" dirty="0"/>
              <a:t> MapReduce starts a new JVM for each task, which can take seconds with loading JARs, </a:t>
            </a:r>
            <a:r>
              <a:rPr lang="en-IN" dirty="0" err="1"/>
              <a:t>JITing</a:t>
            </a:r>
            <a:r>
              <a:rPr lang="en-IN" dirty="0"/>
              <a:t>, parsing configuration XML, etc.</a:t>
            </a:r>
            <a:endParaRPr lang="en-US" dirty="0"/>
          </a:p>
        </p:txBody>
      </p:sp>
    </p:spTree>
    <p:extLst>
      <p:ext uri="{BB962C8B-B14F-4D97-AF65-F5344CB8AC3E}">
        <p14:creationId xmlns:p14="http://schemas.microsoft.com/office/powerpoint/2010/main" val="3484024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Spark</a:t>
            </a:r>
            <a:endParaRPr lang="en-US" dirty="0"/>
          </a:p>
        </p:txBody>
      </p:sp>
      <p:sp>
        <p:nvSpPr>
          <p:cNvPr id="3" name="Content Placeholder 2"/>
          <p:cNvSpPr>
            <a:spLocks noGrp="1"/>
          </p:cNvSpPr>
          <p:nvPr>
            <p:ph idx="1"/>
          </p:nvPr>
        </p:nvSpPr>
        <p:spPr/>
        <p:txBody>
          <a:bodyPr/>
          <a:lstStyle/>
          <a:p>
            <a:r>
              <a:rPr lang="en-IN" dirty="0"/>
              <a:t>Spark ideal for workloads where multiple operations access the same input data.  Users can instruct Spark to cache input data sets in memory, so they don't need to be read from disk for each operation</a:t>
            </a:r>
            <a:r>
              <a:rPr lang="en-US" dirty="0" smtClean="0"/>
              <a:t>. </a:t>
            </a:r>
            <a:r>
              <a:rPr lang="en-IN" dirty="0"/>
              <a:t>Spark's shuffle implementation works very similarly to MapReduce's: each record is serialized and written out to disk on the map side and then fetched and </a:t>
            </a:r>
            <a:r>
              <a:rPr lang="en-IN" dirty="0" err="1"/>
              <a:t>deserialized</a:t>
            </a:r>
            <a:r>
              <a:rPr lang="en-IN" dirty="0"/>
              <a:t> on the reduce side.</a:t>
            </a:r>
            <a:endParaRPr lang="en-US" dirty="0"/>
          </a:p>
        </p:txBody>
      </p:sp>
    </p:spTree>
    <p:extLst>
      <p:ext uri="{BB962C8B-B14F-4D97-AF65-F5344CB8AC3E}">
        <p14:creationId xmlns:p14="http://schemas.microsoft.com/office/powerpoint/2010/main" val="144315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2592"/>
          </a:xfrm>
        </p:spPr>
        <p:txBody>
          <a:bodyPr/>
          <a:lstStyle/>
          <a:p>
            <a:r>
              <a:rPr lang="en-US" dirty="0"/>
              <a:t>Analytic Approach - 3</a:t>
            </a:r>
            <a:endParaRPr lang="en-IN" dirty="0"/>
          </a:p>
        </p:txBody>
      </p:sp>
      <p:sp>
        <p:nvSpPr>
          <p:cNvPr id="3" name="Content Placeholder 2"/>
          <p:cNvSpPr>
            <a:spLocks noGrp="1"/>
          </p:cNvSpPr>
          <p:nvPr>
            <p:ph idx="1"/>
          </p:nvPr>
        </p:nvSpPr>
        <p:spPr>
          <a:xfrm>
            <a:off x="457200" y="1146412"/>
            <a:ext cx="8229600" cy="4979751"/>
          </a:xfrm>
        </p:spPr>
        <p:txBody>
          <a:bodyPr/>
          <a:lstStyle/>
          <a:p>
            <a:pPr marL="0" indent="0">
              <a:buNone/>
            </a:pPr>
            <a:r>
              <a:rPr lang="en-IN" dirty="0"/>
              <a:t> </a:t>
            </a:r>
            <a:r>
              <a:rPr lang="en-IN" dirty="0" smtClean="0"/>
              <a:t>                     Random Forest on Spark - 1</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90" y="1714779"/>
            <a:ext cx="6930582" cy="5143221"/>
          </a:xfrm>
          <a:prstGeom prst="rect">
            <a:avLst/>
          </a:prstGeom>
        </p:spPr>
      </p:pic>
      <p:sp>
        <p:nvSpPr>
          <p:cNvPr id="5" name="Rectangle 4"/>
          <p:cNvSpPr/>
          <p:nvPr/>
        </p:nvSpPr>
        <p:spPr>
          <a:xfrm>
            <a:off x="7547317" y="6337732"/>
            <a:ext cx="4572000" cy="461665"/>
          </a:xfrm>
          <a:prstGeom prst="rect">
            <a:avLst/>
          </a:prstGeom>
        </p:spPr>
        <p:txBody>
          <a:bodyPr>
            <a:spAutoFit/>
          </a:bodyPr>
          <a:lstStyle/>
          <a:p>
            <a:pPr>
              <a:buFont typeface="Arial" panose="020B0604020202020204" pitchFamily="34" charset="0"/>
              <a:buChar char="•"/>
            </a:pPr>
            <a:r>
              <a:rPr lang="en-IN" sz="1200" dirty="0">
                <a:solidFill>
                  <a:srgbClr val="333333"/>
                </a:solidFill>
                <a:latin typeface="Georgia" panose="02040502050405020303" pitchFamily="18" charset="0"/>
              </a:rPr>
              <a:t>Sources:</a:t>
            </a:r>
            <a:r>
              <a:rPr lang="en-IN" sz="1200" dirty="0"/>
              <a:t/>
            </a:r>
            <a:br>
              <a:rPr lang="en-IN" sz="1200" dirty="0"/>
            </a:br>
            <a:r>
              <a:rPr lang="en-IN" sz="1200" dirty="0">
                <a:solidFill>
                  <a:srgbClr val="2B6DAD"/>
                </a:solidFill>
                <a:latin typeface="Georgia" panose="02040502050405020303" pitchFamily="18" charset="0"/>
                <a:hlinkClick r:id="rId4"/>
              </a:rPr>
              <a:t>Page on berkeley.edu</a:t>
            </a:r>
            <a:endParaRPr lang="en-IN" sz="1200" b="0" i="0"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1688927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2592"/>
          </a:xfrm>
        </p:spPr>
        <p:txBody>
          <a:bodyPr/>
          <a:lstStyle/>
          <a:p>
            <a:r>
              <a:rPr lang="en-US" dirty="0"/>
              <a:t>Analytic Approach - 3</a:t>
            </a:r>
            <a:endParaRPr lang="en-IN" dirty="0"/>
          </a:p>
        </p:txBody>
      </p:sp>
      <p:sp>
        <p:nvSpPr>
          <p:cNvPr id="3" name="Content Placeholder 2"/>
          <p:cNvSpPr>
            <a:spLocks noGrp="1"/>
          </p:cNvSpPr>
          <p:nvPr>
            <p:ph idx="1"/>
          </p:nvPr>
        </p:nvSpPr>
        <p:spPr>
          <a:xfrm>
            <a:off x="457200" y="1146412"/>
            <a:ext cx="8229600" cy="4979751"/>
          </a:xfrm>
        </p:spPr>
        <p:txBody>
          <a:bodyPr/>
          <a:lstStyle/>
          <a:p>
            <a:pPr marL="0" indent="0">
              <a:buNone/>
            </a:pPr>
            <a:r>
              <a:rPr lang="en-IN" dirty="0"/>
              <a:t> </a:t>
            </a:r>
            <a:r>
              <a:rPr lang="en-IN" dirty="0" smtClean="0"/>
              <a:t>                     Random Forest on Spark - 2</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81" y="1600725"/>
            <a:ext cx="6907237" cy="5033236"/>
          </a:xfrm>
          <a:prstGeom prst="rect">
            <a:avLst/>
          </a:prstGeom>
        </p:spPr>
      </p:pic>
      <p:sp>
        <p:nvSpPr>
          <p:cNvPr id="6" name="Rectangle 5"/>
          <p:cNvSpPr/>
          <p:nvPr/>
        </p:nvSpPr>
        <p:spPr>
          <a:xfrm>
            <a:off x="6400799" y="5987630"/>
            <a:ext cx="4572000" cy="646331"/>
          </a:xfrm>
          <a:prstGeom prst="rect">
            <a:avLst/>
          </a:prstGeom>
        </p:spPr>
        <p:txBody>
          <a:bodyPr>
            <a:spAutoFit/>
          </a:bodyPr>
          <a:lstStyle/>
          <a:p>
            <a:pPr>
              <a:buFont typeface="Arial" panose="020B0604020202020204" pitchFamily="34" charset="0"/>
              <a:buChar char="•"/>
            </a:pPr>
            <a:r>
              <a:rPr lang="en-IN" dirty="0">
                <a:solidFill>
                  <a:srgbClr val="333333"/>
                </a:solidFill>
                <a:latin typeface="Georgia" panose="02040502050405020303" pitchFamily="18" charset="0"/>
              </a:rPr>
              <a:t>Sources:</a:t>
            </a:r>
            <a:r>
              <a:rPr lang="en-IN" dirty="0"/>
              <a:t/>
            </a:r>
            <a:br>
              <a:rPr lang="en-IN" dirty="0"/>
            </a:br>
            <a:r>
              <a:rPr lang="en-IN" dirty="0">
                <a:solidFill>
                  <a:srgbClr val="2B6DAD"/>
                </a:solidFill>
                <a:latin typeface="Georgia" panose="02040502050405020303" pitchFamily="18" charset="0"/>
                <a:hlinkClick r:id="rId4"/>
              </a:rPr>
              <a:t>Page on berkeley.edu</a:t>
            </a:r>
            <a:endParaRPr lang="en-IN" b="0" i="0"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1425169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12719818"/>
              </p:ext>
            </p:extLst>
          </p:nvPr>
        </p:nvGraphicFramePr>
        <p:xfrm>
          <a:off x="232117" y="111486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885517067"/>
              </p:ext>
            </p:extLst>
          </p:nvPr>
        </p:nvGraphicFramePr>
        <p:xfrm>
          <a:off x="4297680" y="3429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2142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and Spark</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1" y="1417638"/>
            <a:ext cx="8834510" cy="5151974"/>
          </a:xfrm>
          <a:prstGeom prst="rect">
            <a:avLst/>
          </a:prstGeom>
        </p:spPr>
      </p:pic>
    </p:spTree>
    <p:extLst>
      <p:ext uri="{BB962C8B-B14F-4D97-AF65-F5344CB8AC3E}">
        <p14:creationId xmlns:p14="http://schemas.microsoft.com/office/powerpoint/2010/main" val="3086717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IN" dirty="0"/>
              <a:t>Spark’s integration with Hadoop is relatively new, it can be time-consuming to </a:t>
            </a:r>
            <a:r>
              <a:rPr lang="en-IN" dirty="0" smtClean="0"/>
              <a:t>get it working. </a:t>
            </a:r>
            <a:r>
              <a:rPr lang="en-IN" dirty="0"/>
              <a:t>Fortunately, CDH hides that complexity by integrating Spark and managing setup of its processes. </a:t>
            </a:r>
          </a:p>
        </p:txBody>
      </p:sp>
    </p:spTree>
    <p:extLst>
      <p:ext uri="{BB962C8B-B14F-4D97-AF65-F5344CB8AC3E}">
        <p14:creationId xmlns:p14="http://schemas.microsoft.com/office/powerpoint/2010/main" val="40871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                               Thank You</a:t>
            </a:r>
            <a:endParaRPr lang="en-US" dirty="0"/>
          </a:p>
        </p:txBody>
      </p:sp>
    </p:spTree>
    <p:extLst>
      <p:ext uri="{BB962C8B-B14F-4D97-AF65-F5344CB8AC3E}">
        <p14:creationId xmlns:p14="http://schemas.microsoft.com/office/powerpoint/2010/main" val="49929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p:txBody>
          <a:bodyPr/>
          <a:lstStyle/>
          <a:p>
            <a:r>
              <a:rPr lang="en-IN" dirty="0" smtClean="0"/>
              <a:t>Success is FOREX market depends on the ability </a:t>
            </a:r>
            <a:r>
              <a:rPr lang="en-IN" dirty="0"/>
              <a:t>to </a:t>
            </a:r>
            <a:r>
              <a:rPr lang="en-IN" dirty="0" smtClean="0"/>
              <a:t>skilfully </a:t>
            </a:r>
            <a:r>
              <a:rPr lang="en-IN" dirty="0"/>
              <a:t>predict the movements in the </a:t>
            </a:r>
            <a:r>
              <a:rPr lang="en-IN" dirty="0" smtClean="0"/>
              <a:t>market.</a:t>
            </a:r>
          </a:p>
          <a:p>
            <a:r>
              <a:rPr lang="en-IN" dirty="0" smtClean="0"/>
              <a:t>Human prediction is based on instinct or experience but the error rate is very high.</a:t>
            </a:r>
          </a:p>
          <a:p>
            <a:r>
              <a:rPr lang="en-IN" dirty="0" smtClean="0"/>
              <a:t>Constructing a programming model based on machine learning algorithms using past data is a viable option. </a:t>
            </a:r>
            <a:endParaRPr lang="en-US" dirty="0"/>
          </a:p>
        </p:txBody>
      </p:sp>
    </p:spTree>
    <p:extLst>
      <p:ext uri="{BB962C8B-B14F-4D97-AF65-F5344CB8AC3E}">
        <p14:creationId xmlns:p14="http://schemas.microsoft.com/office/powerpoint/2010/main" val="222051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Raw Forex Data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590675"/>
            <a:ext cx="8046156" cy="4525963"/>
          </a:xfrm>
        </p:spPr>
      </p:pic>
    </p:spTree>
    <p:extLst>
      <p:ext uri="{BB962C8B-B14F-4D97-AF65-F5344CB8AC3E}">
        <p14:creationId xmlns:p14="http://schemas.microsoft.com/office/powerpoint/2010/main" val="3238345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Preparing the Data</a:t>
            </a:r>
            <a:endParaRPr lang="en-IN" dirty="0"/>
          </a:p>
        </p:txBody>
      </p:sp>
      <p:sp>
        <p:nvSpPr>
          <p:cNvPr id="3" name="Content Placeholder 2"/>
          <p:cNvSpPr>
            <a:spLocks noGrp="1"/>
          </p:cNvSpPr>
          <p:nvPr>
            <p:ph idx="1"/>
          </p:nvPr>
        </p:nvSpPr>
        <p:spPr/>
        <p:txBody>
          <a:bodyPr/>
          <a:lstStyle/>
          <a:p>
            <a:r>
              <a:rPr lang="en-US" dirty="0"/>
              <a:t>Create a labeled data matrix that can be used by a machine-learning algorithm for regression or classification. You will need to write some </a:t>
            </a:r>
            <a:r>
              <a:rPr lang="en-US" dirty="0" smtClean="0"/>
              <a:t>program </a:t>
            </a:r>
            <a:r>
              <a:rPr lang="en-US" dirty="0"/>
              <a:t>to accomplish this. </a:t>
            </a:r>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69" y="3863181"/>
            <a:ext cx="8721461" cy="1923055"/>
          </a:xfrm>
          <a:prstGeom prst="rect">
            <a:avLst/>
          </a:prstGeom>
        </p:spPr>
      </p:pic>
    </p:spTree>
    <p:extLst>
      <p:ext uri="{BB962C8B-B14F-4D97-AF65-F5344CB8AC3E}">
        <p14:creationId xmlns:p14="http://schemas.microsoft.com/office/powerpoint/2010/main" val="372151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Approach - 1</a:t>
            </a:r>
            <a:endParaRPr lang="en-US" dirty="0"/>
          </a:p>
        </p:txBody>
      </p:sp>
      <p:sp>
        <p:nvSpPr>
          <p:cNvPr id="3" name="Content Placeholder 2"/>
          <p:cNvSpPr>
            <a:spLocks noGrp="1"/>
          </p:cNvSpPr>
          <p:nvPr>
            <p:ph idx="1"/>
          </p:nvPr>
        </p:nvSpPr>
        <p:spPr>
          <a:xfrm>
            <a:off x="457200" y="1422776"/>
            <a:ext cx="8229600" cy="4525963"/>
          </a:xfrm>
        </p:spPr>
        <p:txBody>
          <a:bodyPr/>
          <a:lstStyle/>
          <a:p>
            <a:pPr marL="0" indent="0">
              <a:buNone/>
            </a:pPr>
            <a:r>
              <a:rPr lang="en-US" dirty="0"/>
              <a:t> </a:t>
            </a:r>
            <a:r>
              <a:rPr lang="en-US" dirty="0" smtClean="0"/>
              <a:t>                 Constructing Random Forest</a:t>
            </a:r>
          </a:p>
          <a:p>
            <a:pPr>
              <a:buFont typeface="Wingdings" panose="05000000000000000000" pitchFamily="2" charset="2"/>
              <a:buChar char="v"/>
            </a:pPr>
            <a:r>
              <a:rPr lang="en-IN" dirty="0"/>
              <a:t>Using the data matrix that </a:t>
            </a:r>
            <a:r>
              <a:rPr lang="en-IN" dirty="0" smtClean="0"/>
              <a:t>is created, create </a:t>
            </a:r>
            <a:r>
              <a:rPr lang="en-IN" dirty="0"/>
              <a:t>a simple decision tree model to learn how to predict the labels you have given your data</a:t>
            </a:r>
            <a:r>
              <a:rPr lang="en-IN" dirty="0" smtClean="0"/>
              <a:t>.</a:t>
            </a:r>
          </a:p>
          <a:p>
            <a:pPr>
              <a:buFont typeface="Wingdings" panose="05000000000000000000" pitchFamily="2" charset="2"/>
              <a:buChar char="v"/>
            </a:pPr>
            <a:r>
              <a:rPr lang="en-US" dirty="0" smtClean="0"/>
              <a:t>Using this single decision tree, create an ensemble of trees to create a Random Forest.</a:t>
            </a:r>
          </a:p>
          <a:p>
            <a:pPr>
              <a:buFont typeface="Wingdings" panose="05000000000000000000" pitchFamily="2" charset="2"/>
              <a:buChar char="v"/>
            </a:pPr>
            <a:r>
              <a:rPr lang="en-US" dirty="0" smtClean="0"/>
              <a:t>Train the Random Forest using the training data and predict the results for the test data.</a:t>
            </a:r>
          </a:p>
        </p:txBody>
      </p:sp>
    </p:spTree>
    <p:extLst>
      <p:ext uri="{BB962C8B-B14F-4D97-AF65-F5344CB8AC3E}">
        <p14:creationId xmlns:p14="http://schemas.microsoft.com/office/powerpoint/2010/main" val="126708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43"/>
            <a:ext cx="8229600" cy="639710"/>
          </a:xfrm>
        </p:spPr>
        <p:txBody>
          <a:bodyPr>
            <a:normAutofit fontScale="90000"/>
          </a:bodyPr>
          <a:lstStyle/>
          <a:p>
            <a:r>
              <a:rPr lang="en-US" dirty="0" smtClean="0"/>
              <a:t>Results</a:t>
            </a:r>
            <a:endParaRPr lang="en-US" dirty="0"/>
          </a:p>
        </p:txBody>
      </p:sp>
      <p:sp>
        <p:nvSpPr>
          <p:cNvPr id="3" name="Content Placeholder 2"/>
          <p:cNvSpPr>
            <a:spLocks noGrp="1"/>
          </p:cNvSpPr>
          <p:nvPr>
            <p:ph idx="1"/>
          </p:nvPr>
        </p:nvSpPr>
        <p:spPr>
          <a:xfrm>
            <a:off x="457200" y="914403"/>
            <a:ext cx="8229600" cy="5375537"/>
          </a:xfrm>
        </p:spPr>
        <p:txBody>
          <a:bodyPr>
            <a:normAutofit lnSpcReduction="10000"/>
          </a:bodyPr>
          <a:lstStyle/>
          <a:p>
            <a:r>
              <a:rPr lang="en-IN" dirty="0"/>
              <a:t>R</a:t>
            </a:r>
            <a:r>
              <a:rPr lang="en-IN" dirty="0" smtClean="0"/>
              <a:t>an </a:t>
            </a:r>
            <a:r>
              <a:rPr lang="en-IN" dirty="0"/>
              <a:t>the project for different number of trees as input. </a:t>
            </a:r>
          </a:p>
          <a:p>
            <a:r>
              <a:rPr lang="en-IN" dirty="0" smtClean="0"/>
              <a:t>Initial error </a:t>
            </a:r>
            <a:r>
              <a:rPr lang="en-IN" dirty="0"/>
              <a:t>rate of around 39%. Later I tried with increasing the number of trees till 100. There was slight increase in the accuracy level of the random forest. Below are the tables showing the % of accuracy and the % of Error rate with respect to the number of trees as input to the random forest. Finally I ran with 100 as the number of trees with the error rate of 32%.</a:t>
            </a:r>
          </a:p>
          <a:p>
            <a:pPr marL="0" indent="0">
              <a:buNone/>
            </a:pPr>
            <a:endParaRPr lang="en-US" dirty="0"/>
          </a:p>
        </p:txBody>
      </p:sp>
    </p:spTree>
    <p:extLst>
      <p:ext uri="{BB962C8B-B14F-4D97-AF65-F5344CB8AC3E}">
        <p14:creationId xmlns:p14="http://schemas.microsoft.com/office/powerpoint/2010/main" val="277736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2659921"/>
              </p:ext>
            </p:extLst>
          </p:nvPr>
        </p:nvGraphicFramePr>
        <p:xfrm>
          <a:off x="457200" y="1032608"/>
          <a:ext cx="2232167" cy="3097108"/>
        </p:xfrm>
        <a:graphic>
          <a:graphicData uri="http://schemas.openxmlformats.org/drawingml/2006/table">
            <a:tbl>
              <a:tblPr firstRow="1" firstCol="1" bandRow="1">
                <a:tableStyleId>{5C22544A-7EE6-4342-B048-85BDC9FD1C3A}</a:tableStyleId>
              </a:tblPr>
              <a:tblGrid>
                <a:gridCol w="1203278"/>
                <a:gridCol w="1028889"/>
              </a:tblGrid>
              <a:tr h="903071">
                <a:tc>
                  <a:txBody>
                    <a:bodyPr/>
                    <a:lstStyle/>
                    <a:p>
                      <a:pPr algn="l">
                        <a:lnSpc>
                          <a:spcPct val="107000"/>
                        </a:lnSpc>
                        <a:spcAft>
                          <a:spcPts val="0"/>
                        </a:spcAft>
                      </a:pPr>
                      <a:r>
                        <a:rPr lang="en-IN" sz="1100" dirty="0">
                          <a:effectLst/>
                        </a:rPr>
                        <a:t>Number of trees in the random forest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100">
                          <a:effectLst/>
                        </a:rPr>
                        <a:t>Accuracy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42435">
                <a:tc>
                  <a:txBody>
                    <a:bodyPr/>
                    <a:lstStyle/>
                    <a:p>
                      <a:pPr algn="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dirty="0">
                          <a:effectLst/>
                        </a:rPr>
                        <a:t>61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42435">
                <a:tc>
                  <a:txBody>
                    <a:bodyPr/>
                    <a:lstStyle/>
                    <a:p>
                      <a:pPr algn="r">
                        <a:lnSpc>
                          <a:spcPct val="107000"/>
                        </a:lnSpc>
                        <a:spcAft>
                          <a:spcPts val="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dirty="0">
                          <a:effectLst/>
                        </a:rPr>
                        <a:t>66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42435">
                <a:tc>
                  <a:txBody>
                    <a:bodyPr/>
                    <a:lstStyle/>
                    <a:p>
                      <a:pPr algn="r">
                        <a:lnSpc>
                          <a:spcPct val="107000"/>
                        </a:lnSpc>
                        <a:spcAft>
                          <a:spcPts val="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dirty="0">
                          <a:effectLst/>
                        </a:rPr>
                        <a:t>67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42435">
                <a:tc>
                  <a:txBody>
                    <a:bodyPr/>
                    <a:lstStyle/>
                    <a:p>
                      <a:pPr algn="r">
                        <a:lnSpc>
                          <a:spcPct val="107000"/>
                        </a:lnSpc>
                        <a:spcAft>
                          <a:spcPts val="0"/>
                        </a:spcAft>
                      </a:pPr>
                      <a:r>
                        <a:rPr lang="en-IN" sz="11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dirty="0">
                          <a:effectLst/>
                        </a:rPr>
                        <a:t>62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42435">
                <a:tc>
                  <a:txBody>
                    <a:bodyPr/>
                    <a:lstStyle/>
                    <a:p>
                      <a:pPr algn="r">
                        <a:lnSpc>
                          <a:spcPct val="107000"/>
                        </a:lnSpc>
                        <a:spcAft>
                          <a:spcPts val="0"/>
                        </a:spcAft>
                      </a:pPr>
                      <a:r>
                        <a:rPr lang="en-IN" sz="11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dirty="0">
                          <a:effectLst/>
                        </a:rPr>
                        <a:t>63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42435">
                <a:tc>
                  <a:txBody>
                    <a:bodyPr/>
                    <a:lstStyle/>
                    <a:p>
                      <a:pPr algn="r">
                        <a:lnSpc>
                          <a:spcPct val="107000"/>
                        </a:lnSpc>
                        <a:spcAft>
                          <a:spcPts val="0"/>
                        </a:spcAft>
                      </a:pPr>
                      <a:r>
                        <a:rPr lang="en-IN" sz="11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42435">
                <a:tc>
                  <a:txBody>
                    <a:bodyPr/>
                    <a:lstStyle/>
                    <a:p>
                      <a:pPr algn="r">
                        <a:lnSpc>
                          <a:spcPct val="107000"/>
                        </a:lnSpc>
                        <a:spcAft>
                          <a:spcPts val="0"/>
                        </a:spcAft>
                      </a:pPr>
                      <a:r>
                        <a:rPr lang="en-IN" sz="1100">
                          <a:effectLst/>
                        </a:rPr>
                        <a:t>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42435">
                <a:tc>
                  <a:txBody>
                    <a:bodyPr/>
                    <a:lstStyle/>
                    <a:p>
                      <a:pPr algn="r">
                        <a:lnSpc>
                          <a:spcPct val="107000"/>
                        </a:lnSpc>
                        <a:spcAft>
                          <a:spcPts val="0"/>
                        </a:spcAft>
                      </a:pPr>
                      <a:r>
                        <a:rPr lang="en-IN" sz="11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4557">
                <a:tc>
                  <a:txBody>
                    <a:bodyPr/>
                    <a:lstStyle/>
                    <a:p>
                      <a:pPr algn="r">
                        <a:lnSpc>
                          <a:spcPct val="107000"/>
                        </a:lnSpc>
                        <a:spcAft>
                          <a:spcPts val="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dirty="0">
                          <a:effectLst/>
                        </a:rPr>
                        <a:t>68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44538208"/>
              </p:ext>
            </p:extLst>
          </p:nvPr>
        </p:nvGraphicFramePr>
        <p:xfrm>
          <a:off x="6720764" y="961487"/>
          <a:ext cx="2136633" cy="3069806"/>
        </p:xfrm>
        <a:graphic>
          <a:graphicData uri="http://schemas.openxmlformats.org/drawingml/2006/table">
            <a:tbl>
              <a:tblPr firstRow="1" firstCol="1" bandRow="1">
                <a:tableStyleId>{5C22544A-7EE6-4342-B048-85BDC9FD1C3A}</a:tableStyleId>
              </a:tblPr>
              <a:tblGrid>
                <a:gridCol w="1151779"/>
                <a:gridCol w="984854"/>
              </a:tblGrid>
              <a:tr h="944555">
                <a:tc>
                  <a:txBody>
                    <a:bodyPr/>
                    <a:lstStyle/>
                    <a:p>
                      <a:pPr algn="l">
                        <a:lnSpc>
                          <a:spcPct val="107000"/>
                        </a:lnSpc>
                        <a:spcAft>
                          <a:spcPts val="0"/>
                        </a:spcAft>
                      </a:pPr>
                      <a:r>
                        <a:rPr lang="en-IN" sz="1100">
                          <a:effectLst/>
                        </a:rPr>
                        <a:t>Number of trees in the random forest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100">
                          <a:effectLst/>
                        </a:rPr>
                        <a:t>Error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36139">
                <a:tc>
                  <a:txBody>
                    <a:bodyPr/>
                    <a:lstStyle/>
                    <a:p>
                      <a:pPr algn="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36139">
                <a:tc>
                  <a:txBody>
                    <a:bodyPr/>
                    <a:lstStyle/>
                    <a:p>
                      <a:pPr algn="r">
                        <a:lnSpc>
                          <a:spcPct val="107000"/>
                        </a:lnSpc>
                        <a:spcAft>
                          <a:spcPts val="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36139">
                <a:tc>
                  <a:txBody>
                    <a:bodyPr/>
                    <a:lstStyle/>
                    <a:p>
                      <a:pPr algn="r">
                        <a:lnSpc>
                          <a:spcPct val="107000"/>
                        </a:lnSpc>
                        <a:spcAft>
                          <a:spcPts val="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36139">
                <a:tc>
                  <a:txBody>
                    <a:bodyPr/>
                    <a:lstStyle/>
                    <a:p>
                      <a:pPr algn="r">
                        <a:lnSpc>
                          <a:spcPct val="107000"/>
                        </a:lnSpc>
                        <a:spcAft>
                          <a:spcPts val="0"/>
                        </a:spcAft>
                      </a:pPr>
                      <a:r>
                        <a:rPr lang="en-IN" sz="11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36139">
                <a:tc>
                  <a:txBody>
                    <a:bodyPr/>
                    <a:lstStyle/>
                    <a:p>
                      <a:pPr algn="r">
                        <a:lnSpc>
                          <a:spcPct val="107000"/>
                        </a:lnSpc>
                        <a:spcAft>
                          <a:spcPts val="0"/>
                        </a:spcAft>
                      </a:pPr>
                      <a:r>
                        <a:rPr lang="en-IN" sz="11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36139">
                <a:tc>
                  <a:txBody>
                    <a:bodyPr/>
                    <a:lstStyle/>
                    <a:p>
                      <a:pPr algn="r">
                        <a:lnSpc>
                          <a:spcPct val="107000"/>
                        </a:lnSpc>
                        <a:spcAft>
                          <a:spcPts val="0"/>
                        </a:spcAft>
                      </a:pPr>
                      <a:r>
                        <a:rPr lang="en-IN" sz="11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36139">
                <a:tc>
                  <a:txBody>
                    <a:bodyPr/>
                    <a:lstStyle/>
                    <a:p>
                      <a:pPr algn="r">
                        <a:lnSpc>
                          <a:spcPct val="107000"/>
                        </a:lnSpc>
                        <a:spcAft>
                          <a:spcPts val="0"/>
                        </a:spcAft>
                      </a:pPr>
                      <a:r>
                        <a:rPr lang="en-IN" sz="1100">
                          <a:effectLst/>
                        </a:rPr>
                        <a:t>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36139">
                <a:tc>
                  <a:txBody>
                    <a:bodyPr/>
                    <a:lstStyle/>
                    <a:p>
                      <a:pPr algn="r">
                        <a:lnSpc>
                          <a:spcPct val="107000"/>
                        </a:lnSpc>
                        <a:spcAft>
                          <a:spcPts val="0"/>
                        </a:spcAft>
                      </a:pPr>
                      <a:r>
                        <a:rPr lang="en-IN" sz="11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36139">
                <a:tc>
                  <a:txBody>
                    <a:bodyPr/>
                    <a:lstStyle/>
                    <a:p>
                      <a:pPr algn="r">
                        <a:lnSpc>
                          <a:spcPct val="107000"/>
                        </a:lnSpc>
                        <a:spcAft>
                          <a:spcPts val="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dirty="0">
                          <a:effectLst/>
                        </a:rPr>
                        <a:t>32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pic>
        <p:nvPicPr>
          <p:cNvPr id="6" name="Picture 5" descr="H:\MSIT-CMU-Summer\big data analytics\accuracy.JPG"/>
          <p:cNvPicPr/>
          <p:nvPr/>
        </p:nvPicPr>
        <p:blipFill>
          <a:blip r:embed="rId2">
            <a:extLst>
              <a:ext uri="{28A0092B-C50C-407E-A947-70E740481C1C}">
                <a14:useLocalDpi xmlns:a14="http://schemas.microsoft.com/office/drawing/2010/main" val="0"/>
              </a:ext>
            </a:extLst>
          </a:blip>
          <a:srcRect/>
          <a:stretch>
            <a:fillRect/>
          </a:stretch>
        </p:blipFill>
        <p:spPr bwMode="auto">
          <a:xfrm>
            <a:off x="2689367" y="4266196"/>
            <a:ext cx="4473817" cy="2591804"/>
          </a:xfrm>
          <a:prstGeom prst="rect">
            <a:avLst/>
          </a:prstGeom>
          <a:noFill/>
          <a:ln>
            <a:noFill/>
          </a:ln>
        </p:spPr>
      </p:pic>
    </p:spTree>
    <p:extLst>
      <p:ext uri="{BB962C8B-B14F-4D97-AF65-F5344CB8AC3E}">
        <p14:creationId xmlns:p14="http://schemas.microsoft.com/office/powerpoint/2010/main" val="1634823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Actionable Information or Insights</a:t>
            </a:r>
            <a:endParaRPr lang="en-US" dirty="0"/>
          </a:p>
        </p:txBody>
      </p:sp>
      <p:sp>
        <p:nvSpPr>
          <p:cNvPr id="3" name="Content Placeholder 2"/>
          <p:cNvSpPr>
            <a:spLocks noGrp="1"/>
          </p:cNvSpPr>
          <p:nvPr>
            <p:ph idx="1"/>
          </p:nvPr>
        </p:nvSpPr>
        <p:spPr/>
        <p:txBody>
          <a:bodyPr/>
          <a:lstStyle/>
          <a:p>
            <a:r>
              <a:rPr lang="en-US" dirty="0" smtClean="0"/>
              <a:t>This Random Forest Model doesn’t work for huge data sets.</a:t>
            </a:r>
          </a:p>
          <a:p>
            <a:r>
              <a:rPr lang="en-US" dirty="0" smtClean="0"/>
              <a:t>It has to be implemented on data distribution systems to handle large data sets.</a:t>
            </a:r>
            <a:endParaRPr lang="en-US" dirty="0"/>
          </a:p>
        </p:txBody>
      </p:sp>
    </p:spTree>
    <p:extLst>
      <p:ext uri="{BB962C8B-B14F-4D97-AF65-F5344CB8AC3E}">
        <p14:creationId xmlns:p14="http://schemas.microsoft.com/office/powerpoint/2010/main" val="293359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071"/>
            <a:ext cx="8229600" cy="707954"/>
          </a:xfrm>
        </p:spPr>
        <p:txBody>
          <a:bodyPr>
            <a:normAutofit fontScale="90000"/>
          </a:bodyPr>
          <a:lstStyle/>
          <a:p>
            <a:r>
              <a:rPr lang="en-US" dirty="0"/>
              <a:t>Analytic Approach - </a:t>
            </a:r>
            <a:r>
              <a:rPr lang="en-US" dirty="0" smtClean="0"/>
              <a:t>2</a:t>
            </a:r>
            <a:endParaRPr lang="en-IN" dirty="0"/>
          </a:p>
        </p:txBody>
      </p:sp>
      <p:sp>
        <p:nvSpPr>
          <p:cNvPr id="3" name="Content Placeholder 2"/>
          <p:cNvSpPr>
            <a:spLocks noGrp="1"/>
          </p:cNvSpPr>
          <p:nvPr>
            <p:ph idx="1"/>
          </p:nvPr>
        </p:nvSpPr>
        <p:spPr>
          <a:xfrm>
            <a:off x="457200" y="1286296"/>
            <a:ext cx="8229600" cy="5182743"/>
          </a:xfrm>
        </p:spPr>
        <p:txBody>
          <a:bodyPr>
            <a:normAutofit fontScale="92500" lnSpcReduction="10000"/>
          </a:bodyPr>
          <a:lstStyle/>
          <a:p>
            <a:pPr marL="0" indent="0">
              <a:buNone/>
            </a:pPr>
            <a:r>
              <a:rPr lang="en-IN" dirty="0" smtClean="0"/>
              <a:t>                    Random Forest on Hadoop</a:t>
            </a:r>
          </a:p>
          <a:p>
            <a:pPr marL="0" indent="0">
              <a:buNone/>
            </a:pPr>
            <a:r>
              <a:rPr lang="en-IN" dirty="0"/>
              <a:t>The term MapReduce actually refers to two separate and distinct tasks that Hadoop programs perform. The first is the map job, which takes a set of data and converts it into another set of data, where individual elements are broken down into tuples (key/value pairs). The reduce job takes the output from a map as input and combines those data tuples into a smaller set of tuples. As the sequence of the name MapReduce implies, the reduce job is always performed after the map job.</a:t>
            </a:r>
          </a:p>
        </p:txBody>
      </p:sp>
    </p:spTree>
    <p:extLst>
      <p:ext uri="{BB962C8B-B14F-4D97-AF65-F5344CB8AC3E}">
        <p14:creationId xmlns:p14="http://schemas.microsoft.com/office/powerpoint/2010/main" val="749677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3833</TotalTime>
  <Words>605</Words>
  <Application>Microsoft Office PowerPoint</Application>
  <PresentationFormat>On-screen Show (4:3)</PresentationFormat>
  <Paragraphs>130</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Georgia</vt:lpstr>
      <vt:lpstr>Times New Roman</vt:lpstr>
      <vt:lpstr>Wingdings</vt:lpstr>
      <vt:lpstr>Office Theme</vt:lpstr>
      <vt:lpstr>FOREX PREDICTION</vt:lpstr>
      <vt:lpstr>Project Purpose</vt:lpstr>
      <vt:lpstr>Raw Forex Data</vt:lpstr>
      <vt:lpstr>Preparing the Data</vt:lpstr>
      <vt:lpstr>Analytic Approach - 1</vt:lpstr>
      <vt:lpstr>Results</vt:lpstr>
      <vt:lpstr>Error Analysis</vt:lpstr>
      <vt:lpstr>Actionable Information or Insights</vt:lpstr>
      <vt:lpstr>Analytic Approach - 2</vt:lpstr>
      <vt:lpstr>Analytic Approach - 2</vt:lpstr>
      <vt:lpstr>Results</vt:lpstr>
      <vt:lpstr>Analysis</vt:lpstr>
      <vt:lpstr>Using Spark</vt:lpstr>
      <vt:lpstr>Analytic Approach - 3</vt:lpstr>
      <vt:lpstr>Analytic Approach - 3</vt:lpstr>
      <vt:lpstr>Results</vt:lpstr>
      <vt:lpstr>Hadoop and Spark</vt:lpstr>
      <vt:lpstr>Future Work</vt:lpstr>
      <vt:lpstr>Conclusion</vt:lpstr>
    </vt:vector>
  </TitlesOfParts>
  <Company>Carnegie Mellon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Project Title</dc:title>
  <dc:creator>Ravi Starzl</dc:creator>
  <cp:lastModifiedBy>Vignesh</cp:lastModifiedBy>
  <cp:revision>33</cp:revision>
  <dcterms:created xsi:type="dcterms:W3CDTF">2015-10-13T14:29:04Z</dcterms:created>
  <dcterms:modified xsi:type="dcterms:W3CDTF">2015-12-05T05:53:38Z</dcterms:modified>
</cp:coreProperties>
</file>