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60" r:id="rId6"/>
    <p:sldId id="259" r:id="rId7"/>
    <p:sldId id="263" r:id="rId8"/>
    <p:sldId id="266" r:id="rId9"/>
    <p:sldId id="25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6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Kaggle Plankton Challenge</a:t>
            </a:r>
            <a:endParaRPr lang="en-IN" dirty="0"/>
          </a:p>
        </p:txBody>
      </p:sp>
    </p:spTree>
    <p:extLst>
      <p:ext uri="{BB962C8B-B14F-4D97-AF65-F5344CB8AC3E}">
        <p14:creationId xmlns:p14="http://schemas.microsoft.com/office/powerpoint/2010/main" val="920323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The underwater </a:t>
            </a:r>
            <a:r>
              <a:rPr lang="en-IN" dirty="0"/>
              <a:t>camera system captures microscopic, high-resolution images over large </a:t>
            </a:r>
            <a:r>
              <a:rPr lang="en-IN" dirty="0" smtClean="0"/>
              <a:t>the Planktons to access the health of the ocean. The manual analysis of the plankton is time consuming. The </a:t>
            </a:r>
            <a:r>
              <a:rPr lang="en-IN" dirty="0"/>
              <a:t>National Data Science Bowl challenges you to build an algorithm to automate the image identification process. Scientists at the Hatfield Marine Science </a:t>
            </a:r>
            <a:r>
              <a:rPr lang="en-IN" dirty="0" err="1"/>
              <a:t>Center</a:t>
            </a:r>
            <a:r>
              <a:rPr lang="en-IN" dirty="0"/>
              <a:t> and beyond will use the algorithms you create to study marine food webs, fisheries, ocean conservation, and more. This is your chance to contribute to the health of the world’s oceans, one plankton at a time.</a:t>
            </a:r>
            <a:endParaRPr lang="en-IN" dirty="0"/>
          </a:p>
        </p:txBody>
      </p:sp>
    </p:spTree>
    <p:extLst>
      <p:ext uri="{BB962C8B-B14F-4D97-AF65-F5344CB8AC3E}">
        <p14:creationId xmlns:p14="http://schemas.microsoft.com/office/powerpoint/2010/main" val="1447329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Preparation</a:t>
            </a:r>
            <a:endParaRPr lang="en-IN" dirty="0"/>
          </a:p>
        </p:txBody>
      </p:sp>
      <p:sp>
        <p:nvSpPr>
          <p:cNvPr id="3" name="Content Placeholder 2"/>
          <p:cNvSpPr>
            <a:spLocks noGrp="1"/>
          </p:cNvSpPr>
          <p:nvPr>
            <p:ph idx="1"/>
          </p:nvPr>
        </p:nvSpPr>
        <p:spPr/>
        <p:txBody>
          <a:bodyPr>
            <a:normAutofit lnSpcReduction="10000"/>
          </a:bodyPr>
          <a:lstStyle/>
          <a:p>
            <a:r>
              <a:rPr lang="en-IN" dirty="0" smtClean="0"/>
              <a:t>Data Preparation is the first step where we prepare data that we have for machine reading, in order to classify the images according to the classes. Feature extraction is the process of extracting identifiable unique features of the planktons under different classes. Later this data is fed to the algorithms to classify the Plankton images based on the features. This process creates a model for Plankton classification.</a:t>
            </a:r>
            <a:endParaRPr lang="en-IN" dirty="0"/>
          </a:p>
        </p:txBody>
      </p:sp>
    </p:spTree>
    <p:extLst>
      <p:ext uri="{BB962C8B-B14F-4D97-AF65-F5344CB8AC3E}">
        <p14:creationId xmlns:p14="http://schemas.microsoft.com/office/powerpoint/2010/main" val="906464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Feature Extracted to classify the Plankton</a:t>
            </a: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IN" dirty="0" smtClean="0"/>
              <a:t>Feature 1: Length/ Width ratio of the Image</a:t>
            </a:r>
          </a:p>
          <a:p>
            <a:r>
              <a:rPr lang="en-IN" dirty="0" smtClean="0"/>
              <a:t>Procedure: </a:t>
            </a:r>
            <a:r>
              <a:rPr lang="en-IN" dirty="0"/>
              <a:t>This involves some pre-processing like Thresholding the images, segmenting the images and extracting the region properties. In order to reduce noise, the threshold on the mean value. They are then dilated to connect neighbouring pixels. Then rescale the image to be a constant size and adding fixed number of pixels to the feature list. An inbuilt library for Java provides the height and width of each of the images. Then the ratio is calculated</a:t>
            </a:r>
            <a:r>
              <a:rPr lang="en-IN" dirty="0" smtClean="0"/>
              <a:t>.</a:t>
            </a:r>
          </a:p>
          <a:p>
            <a:pPr marL="0" indent="0">
              <a:buNone/>
            </a:pPr>
            <a:r>
              <a:rPr lang="en-IN" dirty="0" smtClean="0"/>
              <a:t>Feature 2: Area of the Image</a:t>
            </a:r>
            <a:endParaRPr lang="en-IN" dirty="0"/>
          </a:p>
          <a:p>
            <a:endParaRPr lang="en-IN" dirty="0" smtClean="0"/>
          </a:p>
          <a:p>
            <a:pPr marL="0" indent="0">
              <a:buNone/>
            </a:pPr>
            <a:endParaRPr lang="en-IN" dirty="0"/>
          </a:p>
        </p:txBody>
      </p:sp>
    </p:spTree>
    <p:extLst>
      <p:ext uri="{BB962C8B-B14F-4D97-AF65-F5344CB8AC3E}">
        <p14:creationId xmlns:p14="http://schemas.microsoft.com/office/powerpoint/2010/main" val="195048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Feature Extracted to classify the Plankton</a:t>
            </a:r>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pPr marL="0" indent="0">
              <a:buNone/>
            </a:pPr>
            <a:r>
              <a:rPr lang="en-IN" dirty="0" smtClean="0"/>
              <a:t>Feature 3: Number of Blobs on the image</a:t>
            </a:r>
          </a:p>
          <a:p>
            <a:pPr lvl="0"/>
            <a:r>
              <a:rPr lang="en-IN" dirty="0" smtClean="0"/>
              <a:t>Procedure: Thresholding</a:t>
            </a:r>
            <a:r>
              <a:rPr lang="en-IN" dirty="0"/>
              <a:t>: Convert the source images to </a:t>
            </a:r>
            <a:r>
              <a:rPr lang="en-IN" i="1" dirty="0"/>
              <a:t>several</a:t>
            </a:r>
            <a:r>
              <a:rPr lang="en-IN" dirty="0"/>
              <a:t> binary images by thresholding the source image with thresholds starting at </a:t>
            </a:r>
            <a:r>
              <a:rPr lang="en-IN" dirty="0" err="1"/>
              <a:t>minThreshold</a:t>
            </a:r>
            <a:r>
              <a:rPr lang="en-IN" dirty="0"/>
              <a:t>. These thresholds are incremented by threshold Step until </a:t>
            </a:r>
            <a:r>
              <a:rPr lang="en-IN" dirty="0" err="1"/>
              <a:t>maxThreshold</a:t>
            </a:r>
            <a:r>
              <a:rPr lang="en-IN" dirty="0"/>
              <a:t>. So the first threshold is </a:t>
            </a:r>
            <a:r>
              <a:rPr lang="en-IN" dirty="0" err="1"/>
              <a:t>minThreshold</a:t>
            </a:r>
            <a:r>
              <a:rPr lang="en-IN" dirty="0"/>
              <a:t>, the second is </a:t>
            </a:r>
            <a:r>
              <a:rPr lang="en-IN" dirty="0" err="1"/>
              <a:t>minThreshold</a:t>
            </a:r>
            <a:r>
              <a:rPr lang="en-IN" dirty="0"/>
              <a:t> + threshold Step, the third is </a:t>
            </a:r>
            <a:r>
              <a:rPr lang="en-IN" dirty="0" err="1"/>
              <a:t>minThreshold</a:t>
            </a:r>
            <a:r>
              <a:rPr lang="en-IN" dirty="0"/>
              <a:t> + 2 x threshold Step, and so on.</a:t>
            </a:r>
          </a:p>
          <a:p>
            <a:pPr lvl="0"/>
            <a:r>
              <a:rPr lang="en-IN" dirty="0"/>
              <a:t>Grouping: In each binary image, connected white pixels are grouped together.  Let’s call these binary blobs.</a:t>
            </a:r>
          </a:p>
          <a:p>
            <a:pPr lvl="0"/>
            <a:r>
              <a:rPr lang="en-IN" dirty="0"/>
              <a:t>Merging: The </a:t>
            </a:r>
            <a:r>
              <a:rPr lang="en-IN" dirty="0" err="1"/>
              <a:t>center</a:t>
            </a:r>
            <a:r>
              <a:rPr lang="en-IN" dirty="0"/>
              <a:t> of the binary blobs in the binary images are computed, and blobs located closer than </a:t>
            </a:r>
            <a:r>
              <a:rPr lang="en-IN" dirty="0" err="1"/>
              <a:t>minDistBetweenBlobs</a:t>
            </a:r>
            <a:r>
              <a:rPr lang="en-IN" dirty="0"/>
              <a:t> are merged.</a:t>
            </a:r>
          </a:p>
          <a:p>
            <a:pPr lvl="0"/>
            <a:r>
              <a:rPr lang="en-IN" dirty="0" err="1"/>
              <a:t>Center</a:t>
            </a:r>
            <a:r>
              <a:rPr lang="en-IN" dirty="0"/>
              <a:t> &amp; Radius Calculation:  The </a:t>
            </a:r>
            <a:r>
              <a:rPr lang="en-IN" dirty="0" err="1"/>
              <a:t>center</a:t>
            </a:r>
            <a:r>
              <a:rPr lang="en-IN" dirty="0"/>
              <a:t> and radii of the new merged blobs are computed and returned</a:t>
            </a:r>
            <a:r>
              <a:rPr lang="en-IN" dirty="0" smtClean="0"/>
              <a:t>.</a:t>
            </a:r>
            <a:endParaRPr lang="en-IN" dirty="0"/>
          </a:p>
          <a:p>
            <a:endParaRPr lang="en-IN" dirty="0"/>
          </a:p>
        </p:txBody>
      </p:sp>
    </p:spTree>
    <p:extLst>
      <p:ext uri="{BB962C8B-B14F-4D97-AF65-F5344CB8AC3E}">
        <p14:creationId xmlns:p14="http://schemas.microsoft.com/office/powerpoint/2010/main" val="267985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Feature Extracted to classify the Plankton</a:t>
            </a:r>
          </a:p>
        </p:txBody>
      </p:sp>
      <p:sp>
        <p:nvSpPr>
          <p:cNvPr id="3" name="Content Placeholder 2"/>
          <p:cNvSpPr>
            <a:spLocks noGrp="1"/>
          </p:cNvSpPr>
          <p:nvPr>
            <p:ph idx="1"/>
          </p:nvPr>
        </p:nvSpPr>
        <p:spPr/>
        <p:txBody>
          <a:bodyPr>
            <a:normAutofit fontScale="62500" lnSpcReduction="20000"/>
          </a:bodyPr>
          <a:lstStyle/>
          <a:p>
            <a:pPr marL="0" indent="0">
              <a:buNone/>
            </a:pPr>
            <a:r>
              <a:rPr lang="en-IN" dirty="0" smtClean="0"/>
              <a:t>Feature 4: Number of Edges in the images</a:t>
            </a:r>
          </a:p>
          <a:p>
            <a:r>
              <a:rPr lang="en-IN" dirty="0" smtClean="0"/>
              <a:t>Procedure: Harris </a:t>
            </a:r>
            <a:r>
              <a:rPr lang="en-IN" dirty="0"/>
              <a:t>Detector method helps to find the intersection of two edges, it represents a point in which the directions of these two edges </a:t>
            </a:r>
            <a:r>
              <a:rPr lang="en-IN" i="1" dirty="0"/>
              <a:t>change</a:t>
            </a:r>
            <a:r>
              <a:rPr lang="en-IN" dirty="0"/>
              <a:t>. Hence, the gradient of the image (in both directions) have a high variation, which can be used to detect </a:t>
            </a:r>
            <a:r>
              <a:rPr lang="en-IN" dirty="0" smtClean="0"/>
              <a:t>it.</a:t>
            </a:r>
          </a:p>
          <a:p>
            <a:r>
              <a:rPr lang="en-IN" dirty="0"/>
              <a:t>The Process of Canny edge detection algorithm can be broken down to 5 different steps:</a:t>
            </a:r>
          </a:p>
          <a:p>
            <a:r>
              <a:rPr lang="en-IN" dirty="0"/>
              <a:t>Apply Gaussian filter to smooth the image in order to remove the noise</a:t>
            </a:r>
          </a:p>
          <a:p>
            <a:r>
              <a:rPr lang="en-IN" dirty="0"/>
              <a:t>Find the intensity gradients of the image</a:t>
            </a:r>
          </a:p>
          <a:p>
            <a:r>
              <a:rPr lang="en-IN" dirty="0"/>
              <a:t>Apply non-maximum suppression to get rid of spurious response to edge detection</a:t>
            </a:r>
          </a:p>
          <a:p>
            <a:r>
              <a:rPr lang="en-IN" dirty="0"/>
              <a:t>Apply double threshold to determine potential edges</a:t>
            </a:r>
          </a:p>
          <a:p>
            <a:r>
              <a:rPr lang="en-IN" dirty="0"/>
              <a:t>Track edge by hysteresis: Finalize the detection of edges by suppressing all the other edges that are weak and not connected to strong edges.</a:t>
            </a:r>
          </a:p>
          <a:p>
            <a:endParaRPr lang="en-IN" dirty="0"/>
          </a:p>
          <a:p>
            <a:endParaRPr lang="en-IN" dirty="0"/>
          </a:p>
        </p:txBody>
      </p:sp>
    </p:spTree>
    <p:extLst>
      <p:ext uri="{BB962C8B-B14F-4D97-AF65-F5344CB8AC3E}">
        <p14:creationId xmlns:p14="http://schemas.microsoft.com/office/powerpoint/2010/main" val="139647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Feature Extracted to classify the Plankton</a:t>
            </a:r>
          </a:p>
        </p:txBody>
      </p:sp>
      <p:sp>
        <p:nvSpPr>
          <p:cNvPr id="3" name="Content Placeholder 2"/>
          <p:cNvSpPr>
            <a:spLocks noGrp="1"/>
          </p:cNvSpPr>
          <p:nvPr>
            <p:ph idx="1"/>
          </p:nvPr>
        </p:nvSpPr>
        <p:spPr/>
        <p:txBody>
          <a:bodyPr>
            <a:normAutofit fontScale="92500" lnSpcReduction="20000"/>
          </a:bodyPr>
          <a:lstStyle/>
          <a:p>
            <a:pPr marL="0" indent="0">
              <a:buNone/>
            </a:pPr>
            <a:r>
              <a:rPr lang="en-IN" dirty="0" smtClean="0"/>
              <a:t>Feature 6: Number of Cavities in the Image</a:t>
            </a:r>
          </a:p>
          <a:p>
            <a:pPr lvl="0"/>
            <a:r>
              <a:rPr lang="en-IN" dirty="0"/>
              <a:t>Procedure</a:t>
            </a:r>
            <a:r>
              <a:rPr lang="en-IN" dirty="0" smtClean="0"/>
              <a:t>: </a:t>
            </a:r>
            <a:r>
              <a:rPr lang="en-IN" dirty="0"/>
              <a:t>Find the contours of the image. </a:t>
            </a:r>
          </a:p>
          <a:p>
            <a:pPr lvl="0"/>
            <a:r>
              <a:rPr lang="en-IN" dirty="0"/>
              <a:t>Copy the image </a:t>
            </a:r>
            <a:r>
              <a:rPr lang="en-IN" dirty="0" err="1"/>
              <a:t>countour</a:t>
            </a:r>
            <a:r>
              <a:rPr lang="en-IN" dirty="0"/>
              <a:t> to a new variable. </a:t>
            </a:r>
          </a:p>
          <a:p>
            <a:pPr lvl="0"/>
            <a:r>
              <a:rPr lang="en-IN" dirty="0"/>
              <a:t>Paint the inside of the </a:t>
            </a:r>
            <a:r>
              <a:rPr lang="en-IN" dirty="0" err="1"/>
              <a:t>countour</a:t>
            </a:r>
            <a:r>
              <a:rPr lang="en-IN" dirty="0"/>
              <a:t>.</a:t>
            </a:r>
          </a:p>
          <a:p>
            <a:pPr lvl="0"/>
            <a:r>
              <a:rPr lang="en-IN" dirty="0"/>
              <a:t>Now everything inside the </a:t>
            </a:r>
            <a:r>
              <a:rPr lang="en-IN" dirty="0" err="1"/>
              <a:t>countour</a:t>
            </a:r>
            <a:r>
              <a:rPr lang="en-IN" dirty="0"/>
              <a:t> turns black and remaining outside </a:t>
            </a:r>
            <a:r>
              <a:rPr lang="en-IN" dirty="0" smtClean="0"/>
              <a:t>is </a:t>
            </a:r>
            <a:r>
              <a:rPr lang="en-IN" dirty="0"/>
              <a:t>white.</a:t>
            </a:r>
          </a:p>
          <a:p>
            <a:pPr lvl="0"/>
            <a:r>
              <a:rPr lang="en-IN" dirty="0"/>
              <a:t>Compare this image to the original image.</a:t>
            </a:r>
          </a:p>
          <a:p>
            <a:pPr lvl="0"/>
            <a:r>
              <a:rPr lang="en-IN" dirty="0"/>
              <a:t>Divide the total number of white pixels from the original image to the black pixels of the painted image.</a:t>
            </a:r>
          </a:p>
          <a:p>
            <a:pPr marL="0" indent="0">
              <a:buNone/>
            </a:pPr>
            <a:endParaRPr lang="en-IN" dirty="0"/>
          </a:p>
          <a:p>
            <a:endParaRPr lang="en-IN" dirty="0"/>
          </a:p>
        </p:txBody>
      </p:sp>
    </p:spTree>
    <p:extLst>
      <p:ext uri="{BB962C8B-B14F-4D97-AF65-F5344CB8AC3E}">
        <p14:creationId xmlns:p14="http://schemas.microsoft.com/office/powerpoint/2010/main" val="1798053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Classification</a:t>
            </a:r>
            <a:endParaRPr lang="en-IN"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IN" dirty="0" smtClean="0"/>
              <a:t>Using Random Forest ensemble model with the number of decision trees, conditional splits trains each decision tree and makes conditional decision on which of the two nodes the data will be grouped </a:t>
            </a:r>
            <a:r>
              <a:rPr lang="en-IN" smtClean="0"/>
              <a:t>in.</a:t>
            </a:r>
            <a:endParaRPr lang="en-IN" dirty="0" smtClean="0"/>
          </a:p>
          <a:p>
            <a:r>
              <a:rPr lang="en-IN" dirty="0" smtClean="0"/>
              <a:t>Using all the features, the percentage of accuracy was around 51%.</a:t>
            </a:r>
          </a:p>
          <a:p>
            <a:r>
              <a:rPr lang="en-IN" dirty="0" smtClean="0"/>
              <a:t>The performance could further be improved by SURF and SIFT method which incurs more time to work on.</a:t>
            </a:r>
            <a:endParaRPr lang="en-IN" dirty="0"/>
          </a:p>
        </p:txBody>
      </p:sp>
    </p:spTree>
    <p:extLst>
      <p:ext uri="{BB962C8B-B14F-4D97-AF65-F5344CB8AC3E}">
        <p14:creationId xmlns:p14="http://schemas.microsoft.com/office/powerpoint/2010/main" val="51655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a:t>
            </a:r>
            <a:endParaRPr lang="en-IN" dirty="0"/>
          </a:p>
        </p:txBody>
      </p:sp>
    </p:spTree>
    <p:extLst>
      <p:ext uri="{BB962C8B-B14F-4D97-AF65-F5344CB8AC3E}">
        <p14:creationId xmlns:p14="http://schemas.microsoft.com/office/powerpoint/2010/main" val="1148812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482</Words>
  <Application>Microsoft Office PowerPoint</Application>
  <PresentationFormat>On-screen Show (4:3)</PresentationFormat>
  <Paragraphs>37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Kaggle Plankton Challenge</vt:lpstr>
      <vt:lpstr>Challenge</vt:lpstr>
      <vt:lpstr>Data Preparation</vt:lpstr>
      <vt:lpstr>Feature Extracted to classify the Plankton</vt:lpstr>
      <vt:lpstr>Feature Extracted to classify the Plankton</vt:lpstr>
      <vt:lpstr>Feature Extracted to classify the Plankton</vt:lpstr>
      <vt:lpstr>Feature Extracted to classify the Plankton</vt:lpstr>
      <vt:lpstr>Classification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Plankton Challenge</dc:title>
  <dc:creator>Vignesh</dc:creator>
  <cp:lastModifiedBy>Vignesh</cp:lastModifiedBy>
  <cp:revision>26</cp:revision>
  <dcterms:created xsi:type="dcterms:W3CDTF">2006-08-16T00:00:00Z</dcterms:created>
  <dcterms:modified xsi:type="dcterms:W3CDTF">2015-10-23T03:56:48Z</dcterms:modified>
</cp:coreProperties>
</file>