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75" r:id="rId25"/>
    <p:sldId id="282" r:id="rId26"/>
    <p:sldId id="283" r:id="rId27"/>
    <p:sldId id="284" r:id="rId28"/>
    <p:sldId id="285" r:id="rId29"/>
    <p:sldId id="286" r:id="rId30"/>
    <p:sldId id="287" r:id="rId31"/>
    <p:sldId id="288"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14C9E-A6EE-4198-B3A4-6FB0690DFC6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369650C-9415-4A1C-AE4C-6F205C71B063}">
      <dgm:prSet/>
      <dgm:spPr/>
      <dgm:t>
        <a:bodyPr/>
        <a:lstStyle/>
        <a:p>
          <a:r>
            <a:rPr lang="en-US"/>
            <a:t>Y-intercept tell where the line of best fit cuts the y-axis</a:t>
          </a:r>
        </a:p>
      </dgm:t>
    </dgm:pt>
    <dgm:pt modelId="{303D3281-AC8A-461D-9F56-7B49C2E7E82A}" type="parTrans" cxnId="{86FB43D5-97AF-4CF2-BFC1-1687E4A4D1BB}">
      <dgm:prSet/>
      <dgm:spPr/>
      <dgm:t>
        <a:bodyPr/>
        <a:lstStyle/>
        <a:p>
          <a:endParaRPr lang="en-US"/>
        </a:p>
      </dgm:t>
    </dgm:pt>
    <dgm:pt modelId="{5873F8D3-CA63-46CD-98B1-A2BC833D0A68}" type="sibTrans" cxnId="{86FB43D5-97AF-4CF2-BFC1-1687E4A4D1BB}">
      <dgm:prSet/>
      <dgm:spPr/>
      <dgm:t>
        <a:bodyPr/>
        <a:lstStyle/>
        <a:p>
          <a:endParaRPr lang="en-US"/>
        </a:p>
      </dgm:t>
    </dgm:pt>
    <dgm:pt modelId="{62AA42E0-87CB-4306-8846-17C537193FF6}">
      <dgm:prSet/>
      <dgm:spPr/>
      <dgm:t>
        <a:bodyPr/>
        <a:lstStyle/>
        <a:p>
          <a:r>
            <a:rPr lang="en-US"/>
            <a:t>If weight increases by one unit, the depression is likely to increase by 2.6667 units. So, any unit change in weight is going to change the response variable by 2.6 </a:t>
          </a:r>
        </a:p>
      </dgm:t>
    </dgm:pt>
    <dgm:pt modelId="{40C234C0-BC93-4FBF-9375-A69475E90934}" type="parTrans" cxnId="{FED05416-A89B-4F2D-A6A0-252FED30488F}">
      <dgm:prSet/>
      <dgm:spPr/>
      <dgm:t>
        <a:bodyPr/>
        <a:lstStyle/>
        <a:p>
          <a:endParaRPr lang="en-US"/>
        </a:p>
      </dgm:t>
    </dgm:pt>
    <dgm:pt modelId="{D8D840EF-58FC-4DA8-99F6-C8A18454501A}" type="sibTrans" cxnId="{FED05416-A89B-4F2D-A6A0-252FED30488F}">
      <dgm:prSet/>
      <dgm:spPr/>
      <dgm:t>
        <a:bodyPr/>
        <a:lstStyle/>
        <a:p>
          <a:endParaRPr lang="en-US"/>
        </a:p>
      </dgm:t>
    </dgm:pt>
    <dgm:pt modelId="{14330AD9-A64B-45A7-994C-5481FEE9C6D6}">
      <dgm:prSet/>
      <dgm:spPr/>
      <dgm:t>
        <a:bodyPr/>
        <a:lstStyle/>
        <a:p>
          <a:r>
            <a:rPr lang="en-US"/>
            <a:t>So, you can also check the p-value  of the last column. If you see * then the variable is statistically significant. The number of * indicate what is the level of significance </a:t>
          </a:r>
        </a:p>
      </dgm:t>
    </dgm:pt>
    <dgm:pt modelId="{E4F50166-1FC4-443D-9CCF-EEE3A1CC7817}" type="parTrans" cxnId="{15290B35-0D9B-4BC1-877F-95AFFDC10583}">
      <dgm:prSet/>
      <dgm:spPr/>
      <dgm:t>
        <a:bodyPr/>
        <a:lstStyle/>
        <a:p>
          <a:endParaRPr lang="en-US"/>
        </a:p>
      </dgm:t>
    </dgm:pt>
    <dgm:pt modelId="{2DC7E618-0545-4F3B-AF29-97703E41421E}" type="sibTrans" cxnId="{15290B35-0D9B-4BC1-877F-95AFFDC10583}">
      <dgm:prSet/>
      <dgm:spPr/>
      <dgm:t>
        <a:bodyPr/>
        <a:lstStyle/>
        <a:p>
          <a:endParaRPr lang="en-US"/>
        </a:p>
      </dgm:t>
    </dgm:pt>
    <dgm:pt modelId="{E5DB23D8-EB3C-4B38-B8A0-44365A54ED25}">
      <dgm:prSet/>
      <dgm:spPr/>
      <dgm:t>
        <a:bodyPr/>
        <a:lstStyle/>
        <a:p>
          <a:r>
            <a:rPr lang="en-US"/>
            <a:t>R squared value – It tells that there is 64.4% of variability in depression </a:t>
          </a:r>
        </a:p>
      </dgm:t>
    </dgm:pt>
    <dgm:pt modelId="{22051242-8B31-4DC4-8A82-143509699FE1}" type="parTrans" cxnId="{800D61AD-C11D-4BA1-B768-A56FEFC46D0F}">
      <dgm:prSet/>
      <dgm:spPr/>
      <dgm:t>
        <a:bodyPr/>
        <a:lstStyle/>
        <a:p>
          <a:endParaRPr lang="en-US"/>
        </a:p>
      </dgm:t>
    </dgm:pt>
    <dgm:pt modelId="{84B7E556-8668-467C-A453-F21B98848263}" type="sibTrans" cxnId="{800D61AD-C11D-4BA1-B768-A56FEFC46D0F}">
      <dgm:prSet/>
      <dgm:spPr/>
      <dgm:t>
        <a:bodyPr/>
        <a:lstStyle/>
        <a:p>
          <a:endParaRPr lang="en-US"/>
        </a:p>
      </dgm:t>
    </dgm:pt>
    <dgm:pt modelId="{1DC907A7-B2A3-4512-8C8A-8A3778D925CE}" type="pres">
      <dgm:prSet presAssocID="{A5014C9E-A6EE-4198-B3A4-6FB0690DFC63}" presName="vert0" presStyleCnt="0">
        <dgm:presLayoutVars>
          <dgm:dir/>
          <dgm:animOne val="branch"/>
          <dgm:animLvl val="lvl"/>
        </dgm:presLayoutVars>
      </dgm:prSet>
      <dgm:spPr/>
    </dgm:pt>
    <dgm:pt modelId="{488A1501-36DE-422F-B6D9-1825D38E5F69}" type="pres">
      <dgm:prSet presAssocID="{6369650C-9415-4A1C-AE4C-6F205C71B063}" presName="thickLine" presStyleLbl="alignNode1" presStyleIdx="0" presStyleCnt="4"/>
      <dgm:spPr/>
    </dgm:pt>
    <dgm:pt modelId="{E4AF5C64-B12F-416D-9BA3-3C2268C50747}" type="pres">
      <dgm:prSet presAssocID="{6369650C-9415-4A1C-AE4C-6F205C71B063}" presName="horz1" presStyleCnt="0"/>
      <dgm:spPr/>
    </dgm:pt>
    <dgm:pt modelId="{50D20EC5-BDC5-46CF-8898-8A906C66FD54}" type="pres">
      <dgm:prSet presAssocID="{6369650C-9415-4A1C-AE4C-6F205C71B063}" presName="tx1" presStyleLbl="revTx" presStyleIdx="0" presStyleCnt="4"/>
      <dgm:spPr/>
    </dgm:pt>
    <dgm:pt modelId="{CBFC8D6A-B891-4A9A-8127-EDC9EDD384DA}" type="pres">
      <dgm:prSet presAssocID="{6369650C-9415-4A1C-AE4C-6F205C71B063}" presName="vert1" presStyleCnt="0"/>
      <dgm:spPr/>
    </dgm:pt>
    <dgm:pt modelId="{2E23259B-BCF6-474C-B2C0-3EA731EC83AF}" type="pres">
      <dgm:prSet presAssocID="{62AA42E0-87CB-4306-8846-17C537193FF6}" presName="thickLine" presStyleLbl="alignNode1" presStyleIdx="1" presStyleCnt="4"/>
      <dgm:spPr/>
    </dgm:pt>
    <dgm:pt modelId="{316FB9C7-A595-44C8-80AF-8C11AB944534}" type="pres">
      <dgm:prSet presAssocID="{62AA42E0-87CB-4306-8846-17C537193FF6}" presName="horz1" presStyleCnt="0"/>
      <dgm:spPr/>
    </dgm:pt>
    <dgm:pt modelId="{E77A554C-04CE-4FB6-A85F-AA1039C06443}" type="pres">
      <dgm:prSet presAssocID="{62AA42E0-87CB-4306-8846-17C537193FF6}" presName="tx1" presStyleLbl="revTx" presStyleIdx="1" presStyleCnt="4"/>
      <dgm:spPr/>
    </dgm:pt>
    <dgm:pt modelId="{4F8091FE-80A0-4777-A498-06BE4E868F6F}" type="pres">
      <dgm:prSet presAssocID="{62AA42E0-87CB-4306-8846-17C537193FF6}" presName="vert1" presStyleCnt="0"/>
      <dgm:spPr/>
    </dgm:pt>
    <dgm:pt modelId="{336C5D29-C514-4D70-BE88-1075D4B6174E}" type="pres">
      <dgm:prSet presAssocID="{14330AD9-A64B-45A7-994C-5481FEE9C6D6}" presName="thickLine" presStyleLbl="alignNode1" presStyleIdx="2" presStyleCnt="4"/>
      <dgm:spPr/>
    </dgm:pt>
    <dgm:pt modelId="{4DE796AD-AB80-40B8-8730-2D6360E66593}" type="pres">
      <dgm:prSet presAssocID="{14330AD9-A64B-45A7-994C-5481FEE9C6D6}" presName="horz1" presStyleCnt="0"/>
      <dgm:spPr/>
    </dgm:pt>
    <dgm:pt modelId="{C4163526-9832-48BD-9246-53707892F19E}" type="pres">
      <dgm:prSet presAssocID="{14330AD9-A64B-45A7-994C-5481FEE9C6D6}" presName="tx1" presStyleLbl="revTx" presStyleIdx="2" presStyleCnt="4"/>
      <dgm:spPr/>
    </dgm:pt>
    <dgm:pt modelId="{3DA0E8CB-A79B-4F7D-AB09-DFC13F6615F6}" type="pres">
      <dgm:prSet presAssocID="{14330AD9-A64B-45A7-994C-5481FEE9C6D6}" presName="vert1" presStyleCnt="0"/>
      <dgm:spPr/>
    </dgm:pt>
    <dgm:pt modelId="{8BEC9C01-67C0-4DE4-8AA7-808825A8A2DB}" type="pres">
      <dgm:prSet presAssocID="{E5DB23D8-EB3C-4B38-B8A0-44365A54ED25}" presName="thickLine" presStyleLbl="alignNode1" presStyleIdx="3" presStyleCnt="4"/>
      <dgm:spPr/>
    </dgm:pt>
    <dgm:pt modelId="{E63DF4D2-A1F9-4C09-B6B5-8AEB17AF5E35}" type="pres">
      <dgm:prSet presAssocID="{E5DB23D8-EB3C-4B38-B8A0-44365A54ED25}" presName="horz1" presStyleCnt="0"/>
      <dgm:spPr/>
    </dgm:pt>
    <dgm:pt modelId="{295A5F5D-2F4A-4E0B-A5F0-D4E741406D33}" type="pres">
      <dgm:prSet presAssocID="{E5DB23D8-EB3C-4B38-B8A0-44365A54ED25}" presName="tx1" presStyleLbl="revTx" presStyleIdx="3" presStyleCnt="4"/>
      <dgm:spPr/>
    </dgm:pt>
    <dgm:pt modelId="{27680E97-9F59-464D-8E7D-6E942CBE5106}" type="pres">
      <dgm:prSet presAssocID="{E5DB23D8-EB3C-4B38-B8A0-44365A54ED25}" presName="vert1" presStyleCnt="0"/>
      <dgm:spPr/>
    </dgm:pt>
  </dgm:ptLst>
  <dgm:cxnLst>
    <dgm:cxn modelId="{FED05416-A89B-4F2D-A6A0-252FED30488F}" srcId="{A5014C9E-A6EE-4198-B3A4-6FB0690DFC63}" destId="{62AA42E0-87CB-4306-8846-17C537193FF6}" srcOrd="1" destOrd="0" parTransId="{40C234C0-BC93-4FBF-9375-A69475E90934}" sibTransId="{D8D840EF-58FC-4DA8-99F6-C8A18454501A}"/>
    <dgm:cxn modelId="{90510A30-DA24-43A4-8DB4-2953E6DA40E1}" type="presOf" srcId="{E5DB23D8-EB3C-4B38-B8A0-44365A54ED25}" destId="{295A5F5D-2F4A-4E0B-A5F0-D4E741406D33}" srcOrd="0" destOrd="0" presId="urn:microsoft.com/office/officeart/2008/layout/LinedList"/>
    <dgm:cxn modelId="{15290B35-0D9B-4BC1-877F-95AFFDC10583}" srcId="{A5014C9E-A6EE-4198-B3A4-6FB0690DFC63}" destId="{14330AD9-A64B-45A7-994C-5481FEE9C6D6}" srcOrd="2" destOrd="0" parTransId="{E4F50166-1FC4-443D-9CCF-EEE3A1CC7817}" sibTransId="{2DC7E618-0545-4F3B-AF29-97703E41421E}"/>
    <dgm:cxn modelId="{20579135-ED8A-4D62-9E5F-52987B552A79}" type="presOf" srcId="{6369650C-9415-4A1C-AE4C-6F205C71B063}" destId="{50D20EC5-BDC5-46CF-8898-8A906C66FD54}" srcOrd="0" destOrd="0" presId="urn:microsoft.com/office/officeart/2008/layout/LinedList"/>
    <dgm:cxn modelId="{30733D7A-C1F7-4C46-93FF-B019D78B3D60}" type="presOf" srcId="{14330AD9-A64B-45A7-994C-5481FEE9C6D6}" destId="{C4163526-9832-48BD-9246-53707892F19E}" srcOrd="0" destOrd="0" presId="urn:microsoft.com/office/officeart/2008/layout/LinedList"/>
    <dgm:cxn modelId="{B26F5C7E-E499-42ED-9D28-9A1E0D76B204}" type="presOf" srcId="{62AA42E0-87CB-4306-8846-17C537193FF6}" destId="{E77A554C-04CE-4FB6-A85F-AA1039C06443}" srcOrd="0" destOrd="0" presId="urn:microsoft.com/office/officeart/2008/layout/LinedList"/>
    <dgm:cxn modelId="{800D61AD-C11D-4BA1-B768-A56FEFC46D0F}" srcId="{A5014C9E-A6EE-4198-B3A4-6FB0690DFC63}" destId="{E5DB23D8-EB3C-4B38-B8A0-44365A54ED25}" srcOrd="3" destOrd="0" parTransId="{22051242-8B31-4DC4-8A82-143509699FE1}" sibTransId="{84B7E556-8668-467C-A453-F21B98848263}"/>
    <dgm:cxn modelId="{86FB43D5-97AF-4CF2-BFC1-1687E4A4D1BB}" srcId="{A5014C9E-A6EE-4198-B3A4-6FB0690DFC63}" destId="{6369650C-9415-4A1C-AE4C-6F205C71B063}" srcOrd="0" destOrd="0" parTransId="{303D3281-AC8A-461D-9F56-7B49C2E7E82A}" sibTransId="{5873F8D3-CA63-46CD-98B1-A2BC833D0A68}"/>
    <dgm:cxn modelId="{5A7497DF-BB52-4893-A660-DDEE82075834}" type="presOf" srcId="{A5014C9E-A6EE-4198-B3A4-6FB0690DFC63}" destId="{1DC907A7-B2A3-4512-8C8A-8A3778D925CE}" srcOrd="0" destOrd="0" presId="urn:microsoft.com/office/officeart/2008/layout/LinedList"/>
    <dgm:cxn modelId="{DE209A7E-9726-4792-922E-C233AC54329F}" type="presParOf" srcId="{1DC907A7-B2A3-4512-8C8A-8A3778D925CE}" destId="{488A1501-36DE-422F-B6D9-1825D38E5F69}" srcOrd="0" destOrd="0" presId="urn:microsoft.com/office/officeart/2008/layout/LinedList"/>
    <dgm:cxn modelId="{A9BA50A7-B293-442E-8134-366B2D63FFC7}" type="presParOf" srcId="{1DC907A7-B2A3-4512-8C8A-8A3778D925CE}" destId="{E4AF5C64-B12F-416D-9BA3-3C2268C50747}" srcOrd="1" destOrd="0" presId="urn:microsoft.com/office/officeart/2008/layout/LinedList"/>
    <dgm:cxn modelId="{CBE0DD2A-230F-4944-81AA-B50962F89C24}" type="presParOf" srcId="{E4AF5C64-B12F-416D-9BA3-3C2268C50747}" destId="{50D20EC5-BDC5-46CF-8898-8A906C66FD54}" srcOrd="0" destOrd="0" presId="urn:microsoft.com/office/officeart/2008/layout/LinedList"/>
    <dgm:cxn modelId="{1D5D88B6-6C1D-49F5-9A63-82DDAB672363}" type="presParOf" srcId="{E4AF5C64-B12F-416D-9BA3-3C2268C50747}" destId="{CBFC8D6A-B891-4A9A-8127-EDC9EDD384DA}" srcOrd="1" destOrd="0" presId="urn:microsoft.com/office/officeart/2008/layout/LinedList"/>
    <dgm:cxn modelId="{FA46C908-18B5-4F08-9C75-5A352D7EE947}" type="presParOf" srcId="{1DC907A7-B2A3-4512-8C8A-8A3778D925CE}" destId="{2E23259B-BCF6-474C-B2C0-3EA731EC83AF}" srcOrd="2" destOrd="0" presId="urn:microsoft.com/office/officeart/2008/layout/LinedList"/>
    <dgm:cxn modelId="{F0E3EC5E-CCAA-4D3B-BBBF-58B72FB74429}" type="presParOf" srcId="{1DC907A7-B2A3-4512-8C8A-8A3778D925CE}" destId="{316FB9C7-A595-44C8-80AF-8C11AB944534}" srcOrd="3" destOrd="0" presId="urn:microsoft.com/office/officeart/2008/layout/LinedList"/>
    <dgm:cxn modelId="{C5832D86-4603-479E-AB81-7C53A64D7252}" type="presParOf" srcId="{316FB9C7-A595-44C8-80AF-8C11AB944534}" destId="{E77A554C-04CE-4FB6-A85F-AA1039C06443}" srcOrd="0" destOrd="0" presId="urn:microsoft.com/office/officeart/2008/layout/LinedList"/>
    <dgm:cxn modelId="{F15C3439-5DC7-4868-8B08-37C0D468ACAC}" type="presParOf" srcId="{316FB9C7-A595-44C8-80AF-8C11AB944534}" destId="{4F8091FE-80A0-4777-A498-06BE4E868F6F}" srcOrd="1" destOrd="0" presId="urn:microsoft.com/office/officeart/2008/layout/LinedList"/>
    <dgm:cxn modelId="{5E004070-20D8-43DA-8897-A7EA97FFADEF}" type="presParOf" srcId="{1DC907A7-B2A3-4512-8C8A-8A3778D925CE}" destId="{336C5D29-C514-4D70-BE88-1075D4B6174E}" srcOrd="4" destOrd="0" presId="urn:microsoft.com/office/officeart/2008/layout/LinedList"/>
    <dgm:cxn modelId="{BA055307-4FCD-454D-A228-213E44B42F95}" type="presParOf" srcId="{1DC907A7-B2A3-4512-8C8A-8A3778D925CE}" destId="{4DE796AD-AB80-40B8-8730-2D6360E66593}" srcOrd="5" destOrd="0" presId="urn:microsoft.com/office/officeart/2008/layout/LinedList"/>
    <dgm:cxn modelId="{18E1F89D-4F89-4998-80F5-3F38782D0000}" type="presParOf" srcId="{4DE796AD-AB80-40B8-8730-2D6360E66593}" destId="{C4163526-9832-48BD-9246-53707892F19E}" srcOrd="0" destOrd="0" presId="urn:microsoft.com/office/officeart/2008/layout/LinedList"/>
    <dgm:cxn modelId="{1CF250FC-7DD0-4318-9C43-6FAB4A617450}" type="presParOf" srcId="{4DE796AD-AB80-40B8-8730-2D6360E66593}" destId="{3DA0E8CB-A79B-4F7D-AB09-DFC13F6615F6}" srcOrd="1" destOrd="0" presId="urn:microsoft.com/office/officeart/2008/layout/LinedList"/>
    <dgm:cxn modelId="{6A4E496F-EE7C-4E27-8B28-F3FEBD73839C}" type="presParOf" srcId="{1DC907A7-B2A3-4512-8C8A-8A3778D925CE}" destId="{8BEC9C01-67C0-4DE4-8AA7-808825A8A2DB}" srcOrd="6" destOrd="0" presId="urn:microsoft.com/office/officeart/2008/layout/LinedList"/>
    <dgm:cxn modelId="{B5E0869D-344A-40EC-B5E9-A2A43C63074B}" type="presParOf" srcId="{1DC907A7-B2A3-4512-8C8A-8A3778D925CE}" destId="{E63DF4D2-A1F9-4C09-B6B5-8AEB17AF5E35}" srcOrd="7" destOrd="0" presId="urn:microsoft.com/office/officeart/2008/layout/LinedList"/>
    <dgm:cxn modelId="{878CF3A9-453D-43B3-BAC8-392C62F548B3}" type="presParOf" srcId="{E63DF4D2-A1F9-4C09-B6B5-8AEB17AF5E35}" destId="{295A5F5D-2F4A-4E0B-A5F0-D4E741406D33}" srcOrd="0" destOrd="0" presId="urn:microsoft.com/office/officeart/2008/layout/LinedList"/>
    <dgm:cxn modelId="{5D254F76-F31B-47DF-B015-58C0B128B5B9}" type="presParOf" srcId="{E63DF4D2-A1F9-4C09-B6B5-8AEB17AF5E35}" destId="{27680E97-9F59-464D-8E7D-6E942CBE51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A1501-36DE-422F-B6D9-1825D38E5F69}">
      <dsp:nvSpPr>
        <dsp:cNvPr id="0" name=""/>
        <dsp:cNvSpPr/>
      </dsp:nvSpPr>
      <dsp:spPr>
        <a:xfrm>
          <a:off x="0" y="0"/>
          <a:ext cx="62406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20EC5-BDC5-46CF-8898-8A906C66FD54}">
      <dsp:nvSpPr>
        <dsp:cNvPr id="0" name=""/>
        <dsp:cNvSpPr/>
      </dsp:nvSpPr>
      <dsp:spPr>
        <a:xfrm>
          <a:off x="0" y="0"/>
          <a:ext cx="6240668"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Y-intercept tell where the line of best fit cuts the y-axis</a:t>
          </a:r>
        </a:p>
      </dsp:txBody>
      <dsp:txXfrm>
        <a:off x="0" y="0"/>
        <a:ext cx="6240668" cy="1371599"/>
      </dsp:txXfrm>
    </dsp:sp>
    <dsp:sp modelId="{2E23259B-BCF6-474C-B2C0-3EA731EC83AF}">
      <dsp:nvSpPr>
        <dsp:cNvPr id="0" name=""/>
        <dsp:cNvSpPr/>
      </dsp:nvSpPr>
      <dsp:spPr>
        <a:xfrm>
          <a:off x="0" y="1371599"/>
          <a:ext cx="6240668" cy="0"/>
        </a:xfrm>
        <a:prstGeom prst="line">
          <a:avLst/>
        </a:prstGeom>
        <a:solidFill>
          <a:schemeClr val="accent2">
            <a:hueOff val="-477861"/>
            <a:satOff val="-11515"/>
            <a:lumOff val="-6928"/>
            <a:alphaOff val="0"/>
          </a:schemeClr>
        </a:solidFill>
        <a:ln w="12700" cap="flat" cmpd="sng" algn="ctr">
          <a:solidFill>
            <a:schemeClr val="accent2">
              <a:hueOff val="-477861"/>
              <a:satOff val="-11515"/>
              <a:lumOff val="-69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7A554C-04CE-4FB6-A85F-AA1039C06443}">
      <dsp:nvSpPr>
        <dsp:cNvPr id="0" name=""/>
        <dsp:cNvSpPr/>
      </dsp:nvSpPr>
      <dsp:spPr>
        <a:xfrm>
          <a:off x="0" y="1371599"/>
          <a:ext cx="6240668"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If weight increases by one unit, the depression is likely to increase by 2.6667 units. So, any unit change in weight is going to change the response variable by 2.6 </a:t>
          </a:r>
        </a:p>
      </dsp:txBody>
      <dsp:txXfrm>
        <a:off x="0" y="1371599"/>
        <a:ext cx="6240668" cy="1371599"/>
      </dsp:txXfrm>
    </dsp:sp>
    <dsp:sp modelId="{336C5D29-C514-4D70-BE88-1075D4B6174E}">
      <dsp:nvSpPr>
        <dsp:cNvPr id="0" name=""/>
        <dsp:cNvSpPr/>
      </dsp:nvSpPr>
      <dsp:spPr>
        <a:xfrm>
          <a:off x="0" y="2743199"/>
          <a:ext cx="6240668" cy="0"/>
        </a:xfrm>
        <a:prstGeom prst="line">
          <a:avLst/>
        </a:prstGeom>
        <a:solidFill>
          <a:schemeClr val="accent2">
            <a:hueOff val="-955721"/>
            <a:satOff val="-23029"/>
            <a:lumOff val="-13857"/>
            <a:alphaOff val="0"/>
          </a:schemeClr>
        </a:solidFill>
        <a:ln w="12700" cap="flat" cmpd="sng" algn="ctr">
          <a:solidFill>
            <a:schemeClr val="accent2">
              <a:hueOff val="-955721"/>
              <a:satOff val="-23029"/>
              <a:lumOff val="-138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63526-9832-48BD-9246-53707892F19E}">
      <dsp:nvSpPr>
        <dsp:cNvPr id="0" name=""/>
        <dsp:cNvSpPr/>
      </dsp:nvSpPr>
      <dsp:spPr>
        <a:xfrm>
          <a:off x="0" y="2743199"/>
          <a:ext cx="6240668"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So, you can also check the p-value  of the last column. If you see * then the variable is statistically significant. The number of * indicate what is the level of significance </a:t>
          </a:r>
        </a:p>
      </dsp:txBody>
      <dsp:txXfrm>
        <a:off x="0" y="2743199"/>
        <a:ext cx="6240668" cy="1371599"/>
      </dsp:txXfrm>
    </dsp:sp>
    <dsp:sp modelId="{8BEC9C01-67C0-4DE4-8AA7-808825A8A2DB}">
      <dsp:nvSpPr>
        <dsp:cNvPr id="0" name=""/>
        <dsp:cNvSpPr/>
      </dsp:nvSpPr>
      <dsp:spPr>
        <a:xfrm>
          <a:off x="0" y="4114799"/>
          <a:ext cx="6240668" cy="0"/>
        </a:xfrm>
        <a:prstGeom prst="line">
          <a:avLst/>
        </a:prstGeom>
        <a:solidFill>
          <a:schemeClr val="accent2">
            <a:hueOff val="-1433582"/>
            <a:satOff val="-34544"/>
            <a:lumOff val="-20785"/>
            <a:alphaOff val="0"/>
          </a:schemeClr>
        </a:solidFill>
        <a:ln w="12700" cap="flat" cmpd="sng" algn="ctr">
          <a:solidFill>
            <a:schemeClr val="accent2">
              <a:hueOff val="-1433582"/>
              <a:satOff val="-34544"/>
              <a:lumOff val="-20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A5F5D-2F4A-4E0B-A5F0-D4E741406D33}">
      <dsp:nvSpPr>
        <dsp:cNvPr id="0" name=""/>
        <dsp:cNvSpPr/>
      </dsp:nvSpPr>
      <dsp:spPr>
        <a:xfrm>
          <a:off x="0" y="4114799"/>
          <a:ext cx="6240668"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R squared value – It tells that there is 64.4% of variability in depression </a:t>
          </a:r>
        </a:p>
      </dsp:txBody>
      <dsp:txXfrm>
        <a:off x="0" y="4114799"/>
        <a:ext cx="6240668" cy="13715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Wednesday, July 21,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70767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Wednesday, July 21,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264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Wednesday, July 21,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0185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Wednesday, July 21,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2047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Wednesday, July 21,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6307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Wednesday, July 21,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25781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Wednesday, July 21,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44595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Wednesday, July 21,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9871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Wednesday, July 21,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4338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Wednesday, July 21,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4017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Wednesday, July 21,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88172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Wednesday, July 21,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9678001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Background Gray Rectangle">
            <a:extLst>
              <a:ext uri="{FF2B5EF4-FFF2-40B4-BE49-F238E27FC236}">
                <a16:creationId xmlns:a16="http://schemas.microsoft.com/office/drawing/2014/main" id="{80A3FDAE-CBEE-444D-AC3F-1F46176F8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Background Gray Rectangle">
            <a:extLst>
              <a:ext uri="{FF2B5EF4-FFF2-40B4-BE49-F238E27FC236}">
                <a16:creationId xmlns:a16="http://schemas.microsoft.com/office/drawing/2014/main" id="{1FF5E391-13EA-4378-95B1-C73488181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White Rectangle">
            <a:extLst>
              <a:ext uri="{FF2B5EF4-FFF2-40B4-BE49-F238E27FC236}">
                <a16:creationId xmlns:a16="http://schemas.microsoft.com/office/drawing/2014/main" id="{AD0DC7A3-7ED0-4155-ADCF-D332541FA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 email&#10;&#10;Description automatically generated">
            <a:extLst>
              <a:ext uri="{FF2B5EF4-FFF2-40B4-BE49-F238E27FC236}">
                <a16:creationId xmlns:a16="http://schemas.microsoft.com/office/drawing/2014/main" id="{C61F939B-8D25-43C6-BC3D-1EA3A72D0790}"/>
              </a:ext>
            </a:extLst>
          </p:cNvPr>
          <p:cNvPicPr/>
          <p:nvPr/>
        </p:nvPicPr>
        <p:blipFill rotWithShape="1">
          <a:blip r:embed="rId2"/>
          <a:srcRect r="1055"/>
          <a:stretch/>
        </p:blipFill>
        <p:spPr>
          <a:xfrm>
            <a:off x="-1" y="5609"/>
            <a:ext cx="12192000" cy="6160980"/>
          </a:xfrm>
          <a:prstGeom prst="rect">
            <a:avLst/>
          </a:prstGeom>
        </p:spPr>
      </p:pic>
      <p:cxnSp>
        <p:nvCxnSpPr>
          <p:cNvPr id="28" name="Vertical Connector">
            <a:extLst>
              <a:ext uri="{FF2B5EF4-FFF2-40B4-BE49-F238E27FC236}">
                <a16:creationId xmlns:a16="http://schemas.microsoft.com/office/drawing/2014/main" id="{4CDF7082-55B3-4B7D-8ECF-F1C96C500D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E4C4C"/>
            </a:solidFill>
            <a:prstDash val="dash"/>
          </a:ln>
        </p:spPr>
        <p:style>
          <a:lnRef idx="1">
            <a:schemeClr val="accent1"/>
          </a:lnRef>
          <a:fillRef idx="0">
            <a:schemeClr val="accent1"/>
          </a:fillRef>
          <a:effectRef idx="0">
            <a:schemeClr val="accent1"/>
          </a:effectRef>
          <a:fontRef idx="minor">
            <a:schemeClr val="tx1"/>
          </a:fontRef>
        </p:style>
      </p:cxnSp>
      <p:cxnSp>
        <p:nvCxnSpPr>
          <p:cNvPr id="29" name="Horizontal Connector 2">
            <a:extLst>
              <a:ext uri="{FF2B5EF4-FFF2-40B4-BE49-F238E27FC236}">
                <a16:creationId xmlns:a16="http://schemas.microsoft.com/office/drawing/2014/main" id="{67D64140-8BC6-4CD1-8C2A-FB5BCE2354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E4C4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38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B7F96-3EB6-43B9-BDB7-E8D751164DA5}"/>
              </a:ext>
            </a:extLst>
          </p:cNvPr>
          <p:cNvSpPr>
            <a:spLocks noGrp="1"/>
          </p:cNvSpPr>
          <p:nvPr>
            <p:ph idx="1"/>
          </p:nvPr>
        </p:nvSpPr>
        <p:spPr/>
        <p:txBody>
          <a:bodyPr/>
          <a:lstStyle/>
          <a:p>
            <a:r>
              <a:rPr lang="en-US" dirty="0"/>
              <a:t>You can check the R square value and see how close the line fits the data</a:t>
            </a:r>
          </a:p>
          <a:p>
            <a:r>
              <a:rPr lang="en-US" dirty="0"/>
              <a:t>The higher the R square , the more likely you chose that one</a:t>
            </a:r>
          </a:p>
          <a:p>
            <a:endParaRPr lang="en-US" dirty="0"/>
          </a:p>
          <a:p>
            <a:endParaRPr lang="en-US" dirty="0"/>
          </a:p>
          <a:p>
            <a:r>
              <a:rPr lang="en-US" dirty="0"/>
              <a:t>You can go intuitively with the law of diminishing returns like if you keep on adding weights you will have the depression </a:t>
            </a:r>
          </a:p>
          <a:p>
            <a:endParaRPr lang="en-IN" dirty="0"/>
          </a:p>
        </p:txBody>
      </p:sp>
    </p:spTree>
    <p:extLst>
      <p:ext uri="{BB962C8B-B14F-4D97-AF65-F5344CB8AC3E}">
        <p14:creationId xmlns:p14="http://schemas.microsoft.com/office/powerpoint/2010/main" val="204952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354D-02EB-4637-9D7C-4DCCB3DF7D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8E0C30-04E8-4BE2-B2E0-EBDC6BB66521}"/>
              </a:ext>
            </a:extLst>
          </p:cNvPr>
          <p:cNvSpPr>
            <a:spLocks noGrp="1"/>
          </p:cNvSpPr>
          <p:nvPr>
            <p:ph idx="1"/>
          </p:nvPr>
        </p:nvSpPr>
        <p:spPr/>
        <p:txBody>
          <a:bodyPr/>
          <a:lstStyle/>
          <a:p>
            <a:r>
              <a:rPr lang="en-US" dirty="0"/>
              <a:t>If performance wise both situations are same, then go with the first one because we should always go for simpler models</a:t>
            </a:r>
          </a:p>
          <a:p>
            <a:endParaRPr lang="en-US" dirty="0"/>
          </a:p>
          <a:p>
            <a:r>
              <a:rPr lang="en-US" dirty="0"/>
              <a:t>If there are improvements on some aspects of the model, then you go with the second one</a:t>
            </a:r>
          </a:p>
          <a:p>
            <a:r>
              <a:rPr lang="en-US" dirty="0"/>
              <a:t>See, the more complex the model the more difficult it will be to explain, and it is also more expensive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5685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ackground Gray Rectangle">
            <a:extLst>
              <a:ext uri="{FF2B5EF4-FFF2-40B4-BE49-F238E27FC236}">
                <a16:creationId xmlns:a16="http://schemas.microsoft.com/office/drawing/2014/main" id="{B65D7E18-2636-47CB-BDA7-4DE8C5BEB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Background Gray Rectangle">
            <a:extLst>
              <a:ext uri="{FF2B5EF4-FFF2-40B4-BE49-F238E27FC236}">
                <a16:creationId xmlns:a16="http://schemas.microsoft.com/office/drawing/2014/main" id="{1FF5E391-13EA-4378-95B1-C73488181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White Rectangle">
            <a:extLst>
              <a:ext uri="{FF2B5EF4-FFF2-40B4-BE49-F238E27FC236}">
                <a16:creationId xmlns:a16="http://schemas.microsoft.com/office/drawing/2014/main" id="{AD0DC7A3-7ED0-4155-ADCF-D332541FA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2BB5570-E4B6-4EFA-8C43-306362F49BEA}"/>
              </a:ext>
            </a:extLst>
          </p:cNvPr>
          <p:cNvPicPr>
            <a:picLocks noGrp="1" noChangeAspect="1"/>
          </p:cNvPicPr>
          <p:nvPr>
            <p:ph idx="1"/>
          </p:nvPr>
        </p:nvPicPr>
        <p:blipFill rotWithShape="1">
          <a:blip r:embed="rId2"/>
          <a:srcRect r="6257" b="-2"/>
          <a:stretch/>
        </p:blipFill>
        <p:spPr>
          <a:xfrm>
            <a:off x="777875" y="671603"/>
            <a:ext cx="10715253" cy="5500598"/>
          </a:xfrm>
          <a:prstGeom prst="rect">
            <a:avLst/>
          </a:prstGeom>
        </p:spPr>
      </p:pic>
      <p:cxnSp>
        <p:nvCxnSpPr>
          <p:cNvPr id="16" name="Vertical Connector">
            <a:extLst>
              <a:ext uri="{FF2B5EF4-FFF2-40B4-BE49-F238E27FC236}">
                <a16:creationId xmlns:a16="http://schemas.microsoft.com/office/drawing/2014/main" id="{4CDF7082-55B3-4B7D-8ECF-F1C96C500D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Horizontal Connector 2">
            <a:extLst>
              <a:ext uri="{FF2B5EF4-FFF2-40B4-BE49-F238E27FC236}">
                <a16:creationId xmlns:a16="http://schemas.microsoft.com/office/drawing/2014/main" id="{67D64140-8BC6-4CD1-8C2A-FB5BCE2354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57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Gray Rectangle">
            <a:extLst>
              <a:ext uri="{FF2B5EF4-FFF2-40B4-BE49-F238E27FC236}">
                <a16:creationId xmlns:a16="http://schemas.microsoft.com/office/drawing/2014/main" id="{B65D7E18-2636-47CB-BDA7-4DE8C5BEB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Background Gray Rectangle">
            <a:extLst>
              <a:ext uri="{FF2B5EF4-FFF2-40B4-BE49-F238E27FC236}">
                <a16:creationId xmlns:a16="http://schemas.microsoft.com/office/drawing/2014/main" id="{1FF5E391-13EA-4378-95B1-C73488181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AD0DC7A3-7ED0-4155-ADCF-D332541FA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scatter chart&#10;&#10;Description automatically generated">
            <a:extLst>
              <a:ext uri="{FF2B5EF4-FFF2-40B4-BE49-F238E27FC236}">
                <a16:creationId xmlns:a16="http://schemas.microsoft.com/office/drawing/2014/main" id="{0457A13A-8F5F-4A0C-AB22-EBA00ED1F4C3}"/>
              </a:ext>
            </a:extLst>
          </p:cNvPr>
          <p:cNvPicPr>
            <a:picLocks noGrp="1"/>
          </p:cNvPicPr>
          <p:nvPr>
            <p:ph idx="1"/>
          </p:nvPr>
        </p:nvPicPr>
        <p:blipFill rotWithShape="1">
          <a:blip r:embed="rId2"/>
          <a:srcRect l="1138" r="2" b="2"/>
          <a:stretch/>
        </p:blipFill>
        <p:spPr>
          <a:xfrm>
            <a:off x="777875" y="671603"/>
            <a:ext cx="10715253" cy="5500598"/>
          </a:xfrm>
          <a:prstGeom prst="rect">
            <a:avLst/>
          </a:prstGeom>
        </p:spPr>
      </p:pic>
      <p:cxnSp>
        <p:nvCxnSpPr>
          <p:cNvPr id="15" name="Vertical Connector">
            <a:extLst>
              <a:ext uri="{FF2B5EF4-FFF2-40B4-BE49-F238E27FC236}">
                <a16:creationId xmlns:a16="http://schemas.microsoft.com/office/drawing/2014/main" id="{4CDF7082-55B3-4B7D-8ECF-F1C96C500D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49D6B"/>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67D64140-8BC6-4CD1-8C2A-FB5BCE2354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49D6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252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0DB15-0274-45A0-B0FA-B818F50F4308}"/>
              </a:ext>
            </a:extLst>
          </p:cNvPr>
          <p:cNvSpPr>
            <a:spLocks noGrp="1"/>
          </p:cNvSpPr>
          <p:nvPr>
            <p:ph type="title"/>
          </p:nvPr>
        </p:nvSpPr>
        <p:spPr>
          <a:xfrm>
            <a:off x="422145" y="940910"/>
            <a:ext cx="4471588" cy="4976179"/>
          </a:xfrm>
        </p:spPr>
        <p:txBody>
          <a:bodyPr>
            <a:normAutofit/>
          </a:bodyPr>
          <a:lstStyle/>
          <a:p>
            <a:r>
              <a:rPr lang="en-US" dirty="0"/>
              <a:t>Interpretation </a:t>
            </a:r>
            <a:endParaRPr lang="en-IN" dirty="0"/>
          </a:p>
        </p:txBody>
      </p:sp>
      <p:cxnSp>
        <p:nvCxnSpPr>
          <p:cNvPr id="15"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4D2B0A8-35BF-494F-9C5A-B786CBBD326D}"/>
              </a:ext>
            </a:extLst>
          </p:cNvPr>
          <p:cNvGraphicFramePr>
            <a:graphicFrameLocks noGrp="1"/>
          </p:cNvGraphicFramePr>
          <p:nvPr>
            <p:ph idx="1"/>
            <p:extLst>
              <p:ext uri="{D42A27DB-BD31-4B8C-83A1-F6EECF244321}">
                <p14:modId xmlns:p14="http://schemas.microsoft.com/office/powerpoint/2010/main" val="307177357"/>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519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ackground Gray Rectangle">
            <a:extLst>
              <a:ext uri="{FF2B5EF4-FFF2-40B4-BE49-F238E27FC236}">
                <a16:creationId xmlns:a16="http://schemas.microsoft.com/office/drawing/2014/main" id="{B65D7E18-2636-47CB-BDA7-4DE8C5BEB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Background Gray Rectangle">
            <a:extLst>
              <a:ext uri="{FF2B5EF4-FFF2-40B4-BE49-F238E27FC236}">
                <a16:creationId xmlns:a16="http://schemas.microsoft.com/office/drawing/2014/main" id="{1FF5E391-13EA-4378-95B1-C73488181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White Rectangle">
            <a:extLst>
              <a:ext uri="{FF2B5EF4-FFF2-40B4-BE49-F238E27FC236}">
                <a16:creationId xmlns:a16="http://schemas.microsoft.com/office/drawing/2014/main" id="{AD0DC7A3-7ED0-4155-ADCF-D332541FA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39B2D2-FD8E-444B-832F-F7E0056BDD5E}"/>
              </a:ext>
            </a:extLst>
          </p:cNvPr>
          <p:cNvPicPr>
            <a:picLocks noGrp="1" noChangeAspect="1"/>
          </p:cNvPicPr>
          <p:nvPr>
            <p:ph idx="1"/>
          </p:nvPr>
        </p:nvPicPr>
        <p:blipFill rotWithShape="1">
          <a:blip r:embed="rId2"/>
          <a:srcRect r="7420" b="-2"/>
          <a:stretch/>
        </p:blipFill>
        <p:spPr>
          <a:xfrm>
            <a:off x="777875" y="671603"/>
            <a:ext cx="10715253" cy="5500598"/>
          </a:xfrm>
          <a:prstGeom prst="rect">
            <a:avLst/>
          </a:prstGeom>
        </p:spPr>
      </p:pic>
      <p:cxnSp>
        <p:nvCxnSpPr>
          <p:cNvPr id="16" name="Vertical Connector">
            <a:extLst>
              <a:ext uri="{FF2B5EF4-FFF2-40B4-BE49-F238E27FC236}">
                <a16:creationId xmlns:a16="http://schemas.microsoft.com/office/drawing/2014/main" id="{4CDF7082-55B3-4B7D-8ECF-F1C96C500D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Horizontal Connector 2">
            <a:extLst>
              <a:ext uri="{FF2B5EF4-FFF2-40B4-BE49-F238E27FC236}">
                <a16:creationId xmlns:a16="http://schemas.microsoft.com/office/drawing/2014/main" id="{67D64140-8BC6-4CD1-8C2A-FB5BCE2354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15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B491604C-EE21-4D0A-8D56-927732E43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6" name="Rectangle 55">
            <a:extLst>
              <a:ext uri="{FF2B5EF4-FFF2-40B4-BE49-F238E27FC236}">
                <a16:creationId xmlns:a16="http://schemas.microsoft.com/office/drawing/2014/main" id="{7F39353F-589B-4D7F-87EC-D56C9C099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8" name="Rectangle 57">
            <a:extLst>
              <a:ext uri="{FF2B5EF4-FFF2-40B4-BE49-F238E27FC236}">
                <a16:creationId xmlns:a16="http://schemas.microsoft.com/office/drawing/2014/main" id="{07D7F447-12C3-4CC9-B4EF-3C855E1A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2F855-A447-40DC-909D-A17078356366}"/>
              </a:ext>
            </a:extLst>
          </p:cNvPr>
          <p:cNvSpPr>
            <a:spLocks noGrp="1"/>
          </p:cNvSpPr>
          <p:nvPr>
            <p:ph type="title"/>
          </p:nvPr>
        </p:nvSpPr>
        <p:spPr>
          <a:xfrm>
            <a:off x="6429675" y="943275"/>
            <a:ext cx="4720545" cy="2600593"/>
          </a:xfrm>
        </p:spPr>
        <p:txBody>
          <a:bodyPr vert="horz" lIns="91440" tIns="45720" rIns="91440" bIns="45720" rtlCol="0" anchor="b">
            <a:normAutofit/>
          </a:bodyPr>
          <a:lstStyle/>
          <a:p>
            <a:r>
              <a:rPr lang="en-US" sz="2600" dirty="0"/>
              <a:t>Linearity, normality, Homogeneity of variance , High leverage points (These plots will help us determine whether the assumptions have been met or not or there any red flags)</a:t>
            </a:r>
          </a:p>
        </p:txBody>
      </p:sp>
      <p:sp>
        <p:nvSpPr>
          <p:cNvPr id="60" name="Rectangle 59">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14198"/>
            <a:ext cx="694944" cy="694387"/>
          </a:xfrm>
          <a:prstGeom prst="rect">
            <a:avLst/>
          </a:prstGeom>
          <a:solidFill>
            <a:srgbClr val="FCC16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Content Placeholder 4" descr="Chart, line chart&#10;&#10;Description automatically generated">
            <a:extLst>
              <a:ext uri="{FF2B5EF4-FFF2-40B4-BE49-F238E27FC236}">
                <a16:creationId xmlns:a16="http://schemas.microsoft.com/office/drawing/2014/main" id="{6BF5F963-6EDE-422A-BA34-7C174D57A867}"/>
              </a:ext>
            </a:extLst>
          </p:cNvPr>
          <p:cNvPicPr>
            <a:picLocks noGrp="1" noChangeAspect="1"/>
          </p:cNvPicPr>
          <p:nvPr>
            <p:ph idx="1"/>
          </p:nvPr>
        </p:nvPicPr>
        <p:blipFill>
          <a:blip r:embed="rId2"/>
          <a:stretch>
            <a:fillRect/>
          </a:stretch>
        </p:blipFill>
        <p:spPr>
          <a:xfrm>
            <a:off x="691895" y="685799"/>
            <a:ext cx="5411659" cy="4045215"/>
          </a:xfrm>
          <a:prstGeom prst="rect">
            <a:avLst/>
          </a:prstGeom>
        </p:spPr>
      </p:pic>
      <p:cxnSp>
        <p:nvCxnSpPr>
          <p:cNvPr id="62" name="Straight Connector 61">
            <a:extLst>
              <a:ext uri="{FF2B5EF4-FFF2-40B4-BE49-F238E27FC236}">
                <a16:creationId xmlns:a16="http://schemas.microsoft.com/office/drawing/2014/main" id="{7CE57391-2C1D-432D-BFC8-736FCA729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CC16B"/>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3755B93-EFDE-45FB-AB49-08D045340A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CC16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89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1272-421A-4220-B098-BAE85AF7A34D}"/>
              </a:ext>
            </a:extLst>
          </p:cNvPr>
          <p:cNvSpPr>
            <a:spLocks noGrp="1"/>
          </p:cNvSpPr>
          <p:nvPr>
            <p:ph type="title"/>
          </p:nvPr>
        </p:nvSpPr>
        <p:spPr/>
        <p:txBody>
          <a:bodyPr/>
          <a:lstStyle/>
          <a:p>
            <a:r>
              <a:rPr lang="en-US" dirty="0"/>
              <a:t>Interpretation</a:t>
            </a:r>
            <a:endParaRPr lang="en-IN" dirty="0"/>
          </a:p>
        </p:txBody>
      </p:sp>
      <p:sp>
        <p:nvSpPr>
          <p:cNvPr id="3" name="Content Placeholder 2">
            <a:extLst>
              <a:ext uri="{FF2B5EF4-FFF2-40B4-BE49-F238E27FC236}">
                <a16:creationId xmlns:a16="http://schemas.microsoft.com/office/drawing/2014/main" id="{11CC25EA-776F-45DA-9A42-E678A0FFD9EB}"/>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Trim the data set but replace outliers with the nearest “good” data, as opposed to truncating them completely. (This called Winsorization.) ... Replace outliers with the mean or median (whichever better represents for your data) for that </a:t>
            </a:r>
            <a:r>
              <a:rPr lang="en-US" b="1" i="0" dirty="0">
                <a:solidFill>
                  <a:srgbClr val="202124"/>
                </a:solidFill>
                <a:effectLst/>
                <a:latin typeface="arial" panose="020B0604020202020204" pitchFamily="34" charset="0"/>
              </a:rPr>
              <a:t>variable to avoid a missing data point</a:t>
            </a:r>
            <a:r>
              <a:rPr lang="en-US" b="0" i="0" dirty="0">
                <a:solidFill>
                  <a:srgbClr val="202124"/>
                </a:solidFill>
                <a:effectLst/>
                <a:latin typeface="arial" panose="020B0604020202020204" pitchFamily="34" charset="0"/>
              </a:rPr>
              <a:t>.</a:t>
            </a:r>
          </a:p>
          <a:p>
            <a:r>
              <a:rPr lang="en-US" dirty="0">
                <a:solidFill>
                  <a:srgbClr val="202124"/>
                </a:solidFill>
                <a:latin typeface="arial" panose="020B0604020202020204" pitchFamily="34" charset="0"/>
              </a:rPr>
              <a:t>High leverage points – the points that have high impact on the model and evaluate them using cook's distance </a:t>
            </a:r>
          </a:p>
          <a:p>
            <a:endParaRPr lang="en-US" dirty="0">
              <a:solidFill>
                <a:srgbClr val="202124"/>
              </a:solidFill>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endParaRPr lang="en-IN" dirty="0"/>
          </a:p>
        </p:txBody>
      </p:sp>
    </p:spTree>
    <p:extLst>
      <p:ext uri="{BB962C8B-B14F-4D97-AF65-F5344CB8AC3E}">
        <p14:creationId xmlns:p14="http://schemas.microsoft.com/office/powerpoint/2010/main" val="1134187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ackground Gray Rectangle">
            <a:extLst>
              <a:ext uri="{FF2B5EF4-FFF2-40B4-BE49-F238E27FC236}">
                <a16:creationId xmlns:a16="http://schemas.microsoft.com/office/drawing/2014/main" id="{BFAEB124-5ACC-4FB9-80E1-0F26DC3C1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Background Gray Rectangle">
            <a:extLst>
              <a:ext uri="{FF2B5EF4-FFF2-40B4-BE49-F238E27FC236}">
                <a16:creationId xmlns:a16="http://schemas.microsoft.com/office/drawing/2014/main" id="{5E4B973A-8BBF-4048-AFEE-C6E3088C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White Rectangle">
            <a:extLst>
              <a:ext uri="{FF2B5EF4-FFF2-40B4-BE49-F238E27FC236}">
                <a16:creationId xmlns:a16="http://schemas.microsoft.com/office/drawing/2014/main" id="{F8B9E1F5-B063-4315-A954-F340478DA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0E94930-FB5C-4A55-9E50-4D2064FDAEF4}"/>
              </a:ext>
            </a:extLst>
          </p:cNvPr>
          <p:cNvPicPr>
            <a:picLocks noGrp="1" noChangeAspect="1"/>
          </p:cNvPicPr>
          <p:nvPr>
            <p:ph idx="1"/>
          </p:nvPr>
        </p:nvPicPr>
        <p:blipFill rotWithShape="1">
          <a:blip r:embed="rId2"/>
          <a:srcRect r="3465" b="-1"/>
          <a:stretch/>
        </p:blipFill>
        <p:spPr>
          <a:xfrm>
            <a:off x="776939" y="691410"/>
            <a:ext cx="10716192" cy="6160980"/>
          </a:xfrm>
          <a:prstGeom prst="rect">
            <a:avLst/>
          </a:prstGeom>
        </p:spPr>
      </p:pic>
      <p:cxnSp>
        <p:nvCxnSpPr>
          <p:cNvPr id="16" name="Vertical Connector">
            <a:extLst>
              <a:ext uri="{FF2B5EF4-FFF2-40B4-BE49-F238E27FC236}">
                <a16:creationId xmlns:a16="http://schemas.microsoft.com/office/drawing/2014/main" id="{BC285879-A8BE-48EA-B72D-8D4135047E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38D30D"/>
            </a:solidFill>
            <a:prstDash val="dash"/>
          </a:ln>
        </p:spPr>
        <p:style>
          <a:lnRef idx="1">
            <a:schemeClr val="accent1"/>
          </a:lnRef>
          <a:fillRef idx="0">
            <a:schemeClr val="accent1"/>
          </a:fillRef>
          <a:effectRef idx="0">
            <a:schemeClr val="accent1"/>
          </a:effectRef>
          <a:fontRef idx="minor">
            <a:schemeClr val="tx1"/>
          </a:fontRef>
        </p:style>
      </p:cxnSp>
      <p:cxnSp>
        <p:nvCxnSpPr>
          <p:cNvPr id="18" name="Horizontal Connector 2">
            <a:extLst>
              <a:ext uri="{FF2B5EF4-FFF2-40B4-BE49-F238E27FC236}">
                <a16:creationId xmlns:a16="http://schemas.microsoft.com/office/drawing/2014/main" id="{5D0002A5-5632-4B3D-9D26-3CDEACAF84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85800"/>
            <a:ext cx="12192000" cy="0"/>
          </a:xfrm>
          <a:prstGeom prst="line">
            <a:avLst/>
          </a:prstGeom>
          <a:ln w="9525" cap="rnd">
            <a:solidFill>
              <a:srgbClr val="38D30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134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ackground Gray Rectangle">
            <a:extLst>
              <a:ext uri="{FF2B5EF4-FFF2-40B4-BE49-F238E27FC236}">
                <a16:creationId xmlns:a16="http://schemas.microsoft.com/office/drawing/2014/main" id="{BFAEB124-5ACC-4FB9-80E1-0F26DC3C1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Background Gray Rectangle">
            <a:extLst>
              <a:ext uri="{FF2B5EF4-FFF2-40B4-BE49-F238E27FC236}">
                <a16:creationId xmlns:a16="http://schemas.microsoft.com/office/drawing/2014/main" id="{5E4B973A-8BBF-4048-AFEE-C6E3088C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White Rectangle">
            <a:extLst>
              <a:ext uri="{FF2B5EF4-FFF2-40B4-BE49-F238E27FC236}">
                <a16:creationId xmlns:a16="http://schemas.microsoft.com/office/drawing/2014/main" id="{F8B9E1F5-B063-4315-A954-F340478DA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71FF195-3B3A-42B3-BFB6-393217BF60C2}"/>
              </a:ext>
            </a:extLst>
          </p:cNvPr>
          <p:cNvPicPr>
            <a:picLocks noGrp="1" noChangeAspect="1"/>
          </p:cNvPicPr>
          <p:nvPr>
            <p:ph idx="1"/>
          </p:nvPr>
        </p:nvPicPr>
        <p:blipFill rotWithShape="1">
          <a:blip r:embed="rId2"/>
          <a:srcRect r="6074"/>
          <a:stretch/>
        </p:blipFill>
        <p:spPr>
          <a:xfrm>
            <a:off x="776939" y="691410"/>
            <a:ext cx="10716192" cy="6160980"/>
          </a:xfrm>
          <a:prstGeom prst="rect">
            <a:avLst/>
          </a:prstGeom>
        </p:spPr>
      </p:pic>
      <p:cxnSp>
        <p:nvCxnSpPr>
          <p:cNvPr id="16" name="Vertical Connector">
            <a:extLst>
              <a:ext uri="{FF2B5EF4-FFF2-40B4-BE49-F238E27FC236}">
                <a16:creationId xmlns:a16="http://schemas.microsoft.com/office/drawing/2014/main" id="{BC285879-A8BE-48EA-B72D-8D4135047E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2CD600"/>
            </a:solidFill>
            <a:prstDash val="dash"/>
          </a:ln>
        </p:spPr>
        <p:style>
          <a:lnRef idx="1">
            <a:schemeClr val="accent1"/>
          </a:lnRef>
          <a:fillRef idx="0">
            <a:schemeClr val="accent1"/>
          </a:fillRef>
          <a:effectRef idx="0">
            <a:schemeClr val="accent1"/>
          </a:effectRef>
          <a:fontRef idx="minor">
            <a:schemeClr val="tx1"/>
          </a:fontRef>
        </p:style>
      </p:cxnSp>
      <p:cxnSp>
        <p:nvCxnSpPr>
          <p:cNvPr id="18" name="Horizontal Connector 2">
            <a:extLst>
              <a:ext uri="{FF2B5EF4-FFF2-40B4-BE49-F238E27FC236}">
                <a16:creationId xmlns:a16="http://schemas.microsoft.com/office/drawing/2014/main" id="{5D0002A5-5632-4B3D-9D26-3CDEACAF84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85800"/>
            <a:ext cx="12192000" cy="0"/>
          </a:xfrm>
          <a:prstGeom prst="line">
            <a:avLst/>
          </a:prstGeom>
          <a:ln w="9525" cap="rnd">
            <a:solidFill>
              <a:srgbClr val="2CD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32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B53046-214E-4162-A7EF-EF7771447A30}"/>
              </a:ext>
            </a:extLst>
          </p:cNvPr>
          <p:cNvPicPr>
            <a:picLocks noChangeAspect="1"/>
          </p:cNvPicPr>
          <p:nvPr/>
        </p:nvPicPr>
        <p:blipFill>
          <a:blip r:embed="rId2"/>
          <a:stretch>
            <a:fillRect/>
          </a:stretch>
        </p:blipFill>
        <p:spPr>
          <a:xfrm>
            <a:off x="3086100" y="476250"/>
            <a:ext cx="6019800" cy="5905500"/>
          </a:xfrm>
          <a:prstGeom prst="rect">
            <a:avLst/>
          </a:prstGeom>
        </p:spPr>
      </p:pic>
    </p:spTree>
    <p:extLst>
      <p:ext uri="{BB962C8B-B14F-4D97-AF65-F5344CB8AC3E}">
        <p14:creationId xmlns:p14="http://schemas.microsoft.com/office/powerpoint/2010/main" val="493863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0B45-EFCC-4269-962C-D4CAB009D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A98A5F-A17C-4F1B-B4DF-04B5083D5D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4766E13-B812-4ABB-975E-A9D73E8C6EC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978478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A313-E29F-4091-9CF6-D72E356868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0EFA2A-CABD-4D93-A09D-C680E944004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22BEE9F-3B8C-496D-9879-3ABEDDBF4C9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529314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B36F-FA79-40E2-A9A5-05207440BEAB}"/>
              </a:ext>
            </a:extLst>
          </p:cNvPr>
          <p:cNvSpPr>
            <a:spLocks noGrp="1"/>
          </p:cNvSpPr>
          <p:nvPr>
            <p:ph type="title"/>
          </p:nvPr>
        </p:nvSpPr>
        <p:spPr/>
        <p:txBody>
          <a:bodyPr>
            <a:normAutofit fontScale="90000"/>
          </a:bodyPr>
          <a:lstStyle/>
          <a:p>
            <a:r>
              <a:rPr lang="en-US" dirty="0"/>
              <a:t>Same standard deviation :- (Comparing Distributions)</a:t>
            </a:r>
            <a:endParaRPr lang="en-IN" dirty="0"/>
          </a:p>
        </p:txBody>
      </p:sp>
      <p:pic>
        <p:nvPicPr>
          <p:cNvPr id="7" name="Content Placeholder 6">
            <a:extLst>
              <a:ext uri="{FF2B5EF4-FFF2-40B4-BE49-F238E27FC236}">
                <a16:creationId xmlns:a16="http://schemas.microsoft.com/office/drawing/2014/main" id="{1DFB06A0-D4A2-4DEB-A7F4-8B393FF32C46}"/>
              </a:ext>
            </a:extLst>
          </p:cNvPr>
          <p:cNvPicPr>
            <a:picLocks noGrp="1" noChangeAspect="1"/>
          </p:cNvPicPr>
          <p:nvPr>
            <p:ph idx="1"/>
          </p:nvPr>
        </p:nvPicPr>
        <p:blipFill>
          <a:blip r:embed="rId2"/>
          <a:stretch>
            <a:fillRect/>
          </a:stretch>
        </p:blipFill>
        <p:spPr>
          <a:xfrm>
            <a:off x="4830481" y="3732554"/>
            <a:ext cx="6534150" cy="3600450"/>
          </a:xfrm>
        </p:spPr>
      </p:pic>
      <p:pic>
        <p:nvPicPr>
          <p:cNvPr id="5" name="Picture 4">
            <a:extLst>
              <a:ext uri="{FF2B5EF4-FFF2-40B4-BE49-F238E27FC236}">
                <a16:creationId xmlns:a16="http://schemas.microsoft.com/office/drawing/2014/main" id="{A98EF4A9-D7C6-48F9-B8E1-2BA180A9CA82}"/>
              </a:ext>
            </a:extLst>
          </p:cNvPr>
          <p:cNvPicPr>
            <a:picLocks noChangeAspect="1"/>
          </p:cNvPicPr>
          <p:nvPr/>
        </p:nvPicPr>
        <p:blipFill>
          <a:blip r:embed="rId3"/>
          <a:stretch>
            <a:fillRect/>
          </a:stretch>
        </p:blipFill>
        <p:spPr>
          <a:xfrm>
            <a:off x="705875" y="2071394"/>
            <a:ext cx="5815170" cy="2261455"/>
          </a:xfrm>
          <a:prstGeom prst="rect">
            <a:avLst/>
          </a:prstGeom>
        </p:spPr>
      </p:pic>
    </p:spTree>
    <p:extLst>
      <p:ext uri="{BB962C8B-B14F-4D97-AF65-F5344CB8AC3E}">
        <p14:creationId xmlns:p14="http://schemas.microsoft.com/office/powerpoint/2010/main" val="1585434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D63-4E0B-46C4-AD0D-56A70A1C7C35}"/>
              </a:ext>
            </a:extLst>
          </p:cNvPr>
          <p:cNvSpPr>
            <a:spLocks noGrp="1"/>
          </p:cNvSpPr>
          <p:nvPr>
            <p:ph type="title"/>
          </p:nvPr>
        </p:nvSpPr>
        <p:spPr/>
        <p:txBody>
          <a:bodyPr/>
          <a:lstStyle/>
          <a:p>
            <a:r>
              <a:rPr lang="en-US" dirty="0"/>
              <a:t>Different standard deviation</a:t>
            </a:r>
            <a:endParaRPr lang="en-IN" dirty="0"/>
          </a:p>
        </p:txBody>
      </p:sp>
      <p:pic>
        <p:nvPicPr>
          <p:cNvPr id="5" name="Content Placeholder 4">
            <a:extLst>
              <a:ext uri="{FF2B5EF4-FFF2-40B4-BE49-F238E27FC236}">
                <a16:creationId xmlns:a16="http://schemas.microsoft.com/office/drawing/2014/main" id="{982A0CDA-E368-449B-A631-71B042E9D90C}"/>
              </a:ext>
            </a:extLst>
          </p:cNvPr>
          <p:cNvPicPr>
            <a:picLocks noGrp="1" noChangeAspect="1"/>
          </p:cNvPicPr>
          <p:nvPr>
            <p:ph idx="1"/>
          </p:nvPr>
        </p:nvPicPr>
        <p:blipFill>
          <a:blip r:embed="rId2"/>
          <a:stretch>
            <a:fillRect/>
          </a:stretch>
        </p:blipFill>
        <p:spPr>
          <a:xfrm>
            <a:off x="539835" y="1800665"/>
            <a:ext cx="6437069" cy="1972920"/>
          </a:xfrm>
        </p:spPr>
      </p:pic>
      <p:pic>
        <p:nvPicPr>
          <p:cNvPr id="7" name="Picture 6">
            <a:extLst>
              <a:ext uri="{FF2B5EF4-FFF2-40B4-BE49-F238E27FC236}">
                <a16:creationId xmlns:a16="http://schemas.microsoft.com/office/drawing/2014/main" id="{3D50BFD9-FBCA-4DF8-9285-04EDF4497BE7}"/>
              </a:ext>
            </a:extLst>
          </p:cNvPr>
          <p:cNvPicPr>
            <a:picLocks noChangeAspect="1"/>
          </p:cNvPicPr>
          <p:nvPr/>
        </p:nvPicPr>
        <p:blipFill>
          <a:blip r:embed="rId3"/>
          <a:stretch>
            <a:fillRect/>
          </a:stretch>
        </p:blipFill>
        <p:spPr>
          <a:xfrm>
            <a:off x="5531241" y="3609975"/>
            <a:ext cx="6362700" cy="3248025"/>
          </a:xfrm>
          <a:prstGeom prst="rect">
            <a:avLst/>
          </a:prstGeom>
        </p:spPr>
      </p:pic>
    </p:spTree>
    <p:extLst>
      <p:ext uri="{BB962C8B-B14F-4D97-AF65-F5344CB8AC3E}">
        <p14:creationId xmlns:p14="http://schemas.microsoft.com/office/powerpoint/2010/main" val="378958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B491604C-EE21-4D0A-8D56-927732E43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6" name="Rectangle 35">
            <a:extLst>
              <a:ext uri="{FF2B5EF4-FFF2-40B4-BE49-F238E27FC236}">
                <a16:creationId xmlns:a16="http://schemas.microsoft.com/office/drawing/2014/main" id="{7F39353F-589B-4D7F-87EC-D56C9C099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8" name="Rectangle 37">
            <a:extLst>
              <a:ext uri="{FF2B5EF4-FFF2-40B4-BE49-F238E27FC236}">
                <a16:creationId xmlns:a16="http://schemas.microsoft.com/office/drawing/2014/main" id="{07D7F447-12C3-4CC9-B4EF-3C855E1A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14198"/>
            <a:ext cx="694944" cy="694387"/>
          </a:xfrm>
          <a:prstGeom prst="rect">
            <a:avLst/>
          </a:prstGeom>
          <a:solidFill>
            <a:srgbClr val="8BDEF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Content Placeholder 5">
            <a:extLst>
              <a:ext uri="{FF2B5EF4-FFF2-40B4-BE49-F238E27FC236}">
                <a16:creationId xmlns:a16="http://schemas.microsoft.com/office/drawing/2014/main" id="{F2687BA7-2F6A-4193-A6CE-CB5F2D6E5238}"/>
              </a:ext>
            </a:extLst>
          </p:cNvPr>
          <p:cNvPicPr>
            <a:picLocks noGrp="1" noChangeAspect="1"/>
          </p:cNvPicPr>
          <p:nvPr>
            <p:ph idx="1"/>
          </p:nvPr>
        </p:nvPicPr>
        <p:blipFill>
          <a:blip r:embed="rId2"/>
          <a:stretch>
            <a:fillRect/>
          </a:stretch>
        </p:blipFill>
        <p:spPr>
          <a:xfrm>
            <a:off x="1085109" y="680190"/>
            <a:ext cx="10017861" cy="5697527"/>
          </a:xfrm>
          <a:prstGeom prst="rect">
            <a:avLst/>
          </a:prstGeom>
        </p:spPr>
      </p:pic>
      <p:cxnSp>
        <p:nvCxnSpPr>
          <p:cNvPr id="42" name="Straight Connector 41">
            <a:extLst>
              <a:ext uri="{FF2B5EF4-FFF2-40B4-BE49-F238E27FC236}">
                <a16:creationId xmlns:a16="http://schemas.microsoft.com/office/drawing/2014/main" id="{7CE57391-2C1D-432D-BFC8-736FCA729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BDEF3"/>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3755B93-EFDE-45FB-AB49-08D045340A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BDEF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900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F61E-596D-4E39-917F-96838E184F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9D1D5C-BB1B-4462-B136-04D5617DEE5B}"/>
              </a:ext>
            </a:extLst>
          </p:cNvPr>
          <p:cNvSpPr>
            <a:spLocks noGrp="1"/>
          </p:cNvSpPr>
          <p:nvPr>
            <p:ph idx="1"/>
          </p:nvPr>
        </p:nvSpPr>
        <p:spPr/>
        <p:txBody>
          <a:bodyPr/>
          <a:lstStyle/>
          <a:p>
            <a:endParaRPr lang="en-IN"/>
          </a:p>
        </p:txBody>
      </p:sp>
      <p:sp>
        <p:nvSpPr>
          <p:cNvPr id="4" name="AutoShape 2">
            <a:extLst>
              <a:ext uri="{FF2B5EF4-FFF2-40B4-BE49-F238E27FC236}">
                <a16:creationId xmlns:a16="http://schemas.microsoft.com/office/drawing/2014/main" id="{D07ECE86-40D1-406F-9265-ADD9EA6900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3B6C9D48-0CEF-4853-8576-7A3EF59FF97A}"/>
              </a:ext>
            </a:extLst>
          </p:cNvPr>
          <p:cNvPicPr>
            <a:picLocks noChangeAspect="1"/>
          </p:cNvPicPr>
          <p:nvPr/>
        </p:nvPicPr>
        <p:blipFill>
          <a:blip r:embed="rId2"/>
          <a:stretch>
            <a:fillRect/>
          </a:stretch>
        </p:blipFill>
        <p:spPr>
          <a:xfrm>
            <a:off x="0" y="282821"/>
            <a:ext cx="12192000" cy="6292357"/>
          </a:xfrm>
          <a:prstGeom prst="rect">
            <a:avLst/>
          </a:prstGeom>
        </p:spPr>
      </p:pic>
    </p:spTree>
    <p:extLst>
      <p:ext uri="{BB962C8B-B14F-4D97-AF65-F5344CB8AC3E}">
        <p14:creationId xmlns:p14="http://schemas.microsoft.com/office/powerpoint/2010/main" val="428151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Background Gray Rectangle">
            <a:extLst>
              <a:ext uri="{FF2B5EF4-FFF2-40B4-BE49-F238E27FC236}">
                <a16:creationId xmlns:a16="http://schemas.microsoft.com/office/drawing/2014/main" id="{B65D7E18-2636-47CB-BDA7-4DE8C5BEB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Background Gray Rectangle">
            <a:extLst>
              <a:ext uri="{FF2B5EF4-FFF2-40B4-BE49-F238E27FC236}">
                <a16:creationId xmlns:a16="http://schemas.microsoft.com/office/drawing/2014/main" id="{1FF5E391-13EA-4378-95B1-C73488181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White Rectangle">
            <a:extLst>
              <a:ext uri="{FF2B5EF4-FFF2-40B4-BE49-F238E27FC236}">
                <a16:creationId xmlns:a16="http://schemas.microsoft.com/office/drawing/2014/main" id="{AD0DC7A3-7ED0-4155-ADCF-D332541FA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89ABE5A-1930-4034-8E90-0D6A1BD0EBA3}"/>
              </a:ext>
            </a:extLst>
          </p:cNvPr>
          <p:cNvPicPr>
            <a:picLocks noGrp="1" noChangeAspect="1"/>
          </p:cNvPicPr>
          <p:nvPr>
            <p:ph idx="1"/>
          </p:nvPr>
        </p:nvPicPr>
        <p:blipFill rotWithShape="1">
          <a:blip r:embed="rId2"/>
          <a:srcRect t="322"/>
          <a:stretch/>
        </p:blipFill>
        <p:spPr>
          <a:xfrm>
            <a:off x="777875" y="671603"/>
            <a:ext cx="10715253" cy="5500598"/>
          </a:xfrm>
          <a:prstGeom prst="rect">
            <a:avLst/>
          </a:prstGeom>
        </p:spPr>
      </p:pic>
      <p:cxnSp>
        <p:nvCxnSpPr>
          <p:cNvPr id="17" name="Vertical Connector">
            <a:extLst>
              <a:ext uri="{FF2B5EF4-FFF2-40B4-BE49-F238E27FC236}">
                <a16:creationId xmlns:a16="http://schemas.microsoft.com/office/drawing/2014/main" id="{4CDF7082-55B3-4B7D-8ECF-F1C96C500D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91E4FF"/>
            </a:solidFill>
            <a:prstDash val="dash"/>
          </a:ln>
        </p:spPr>
        <p:style>
          <a:lnRef idx="1">
            <a:schemeClr val="accent1"/>
          </a:lnRef>
          <a:fillRef idx="0">
            <a:schemeClr val="accent1"/>
          </a:fillRef>
          <a:effectRef idx="0">
            <a:schemeClr val="accent1"/>
          </a:effectRef>
          <a:fontRef idx="minor">
            <a:schemeClr val="tx1"/>
          </a:fontRef>
        </p:style>
      </p:cxnSp>
      <p:cxnSp>
        <p:nvCxnSpPr>
          <p:cNvPr id="19" name="Horizontal Connector 2">
            <a:extLst>
              <a:ext uri="{FF2B5EF4-FFF2-40B4-BE49-F238E27FC236}">
                <a16:creationId xmlns:a16="http://schemas.microsoft.com/office/drawing/2014/main" id="{67D64140-8BC6-4CD1-8C2A-FB5BCE2354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91E4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841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EA12-3C3B-4FA5-966C-5162BCCA9A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0BB06B-762A-4EE2-A229-8064DA2FC1A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51C545A-CAD9-4E32-B21D-B8CCE3613D0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588042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3B384B-CE97-494F-9611-A50689A99B82}"/>
              </a:ext>
            </a:extLst>
          </p:cNvPr>
          <p:cNvPicPr>
            <a:picLocks noChangeAspect="1"/>
          </p:cNvPicPr>
          <p:nvPr/>
        </p:nvPicPr>
        <p:blipFill>
          <a:blip r:embed="rId2"/>
          <a:stretch>
            <a:fillRect/>
          </a:stretch>
        </p:blipFill>
        <p:spPr>
          <a:xfrm>
            <a:off x="1671637" y="252412"/>
            <a:ext cx="8848725" cy="6353175"/>
          </a:xfrm>
          <a:prstGeom prst="rect">
            <a:avLst/>
          </a:prstGeom>
        </p:spPr>
      </p:pic>
    </p:spTree>
    <p:extLst>
      <p:ext uri="{BB962C8B-B14F-4D97-AF65-F5344CB8AC3E}">
        <p14:creationId xmlns:p14="http://schemas.microsoft.com/office/powerpoint/2010/main" val="649324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11654-46B4-4D0D-AB69-C6F9A06FB1D1}"/>
              </a:ext>
            </a:extLst>
          </p:cNvPr>
          <p:cNvPicPr>
            <a:picLocks noChangeAspect="1"/>
          </p:cNvPicPr>
          <p:nvPr/>
        </p:nvPicPr>
        <p:blipFill>
          <a:blip r:embed="rId2"/>
          <a:stretch>
            <a:fillRect/>
          </a:stretch>
        </p:blipFill>
        <p:spPr>
          <a:xfrm>
            <a:off x="2147887" y="376237"/>
            <a:ext cx="7896225" cy="6105525"/>
          </a:xfrm>
          <a:prstGeom prst="rect">
            <a:avLst/>
          </a:prstGeom>
        </p:spPr>
      </p:pic>
    </p:spTree>
    <p:extLst>
      <p:ext uri="{BB962C8B-B14F-4D97-AF65-F5344CB8AC3E}">
        <p14:creationId xmlns:p14="http://schemas.microsoft.com/office/powerpoint/2010/main" val="64883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Background Gray Rectangle">
            <a:extLst>
              <a:ext uri="{FF2B5EF4-FFF2-40B4-BE49-F238E27FC236}">
                <a16:creationId xmlns:a16="http://schemas.microsoft.com/office/drawing/2014/main" id="{C2E786E4-A5E8-4249-B185-D4A082278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C0756A0-7714-494C-B70D-3EA1A2307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a:extLst>
              <a:ext uri="{FF2B5EF4-FFF2-40B4-BE49-F238E27FC236}">
                <a16:creationId xmlns:a16="http://schemas.microsoft.com/office/drawing/2014/main" id="{93FB8294-5DA8-4320-95C0-2E49564FD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
            <a:ext cx="12190476"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B20D5-5774-4051-A837-7329D017BE82}"/>
              </a:ext>
            </a:extLst>
          </p:cNvPr>
          <p:cNvSpPr>
            <a:spLocks noGrp="1"/>
          </p:cNvSpPr>
          <p:nvPr>
            <p:ph type="ctrTitle"/>
          </p:nvPr>
        </p:nvSpPr>
        <p:spPr>
          <a:xfrm>
            <a:off x="1489039" y="691429"/>
            <a:ext cx="9213920" cy="2737570"/>
          </a:xfrm>
        </p:spPr>
        <p:txBody>
          <a:bodyPr>
            <a:normAutofit/>
          </a:bodyPr>
          <a:lstStyle/>
          <a:p>
            <a:r>
              <a:rPr lang="en-US" sz="5400"/>
              <a:t>As weight increases depression is likely to increase</a:t>
            </a:r>
            <a:endParaRPr lang="en-IN" sz="5400"/>
          </a:p>
        </p:txBody>
      </p:sp>
      <p:sp>
        <p:nvSpPr>
          <p:cNvPr id="3" name="Subtitle 2">
            <a:extLst>
              <a:ext uri="{FF2B5EF4-FFF2-40B4-BE49-F238E27FC236}">
                <a16:creationId xmlns:a16="http://schemas.microsoft.com/office/drawing/2014/main" id="{12AF634B-716B-4E67-99E8-C7A5B833E70F}"/>
              </a:ext>
            </a:extLst>
          </p:cNvPr>
          <p:cNvSpPr>
            <a:spLocks noGrp="1"/>
          </p:cNvSpPr>
          <p:nvPr>
            <p:ph type="subTitle" idx="1"/>
          </p:nvPr>
        </p:nvSpPr>
        <p:spPr>
          <a:xfrm>
            <a:off x="1489039" y="3620467"/>
            <a:ext cx="9213911" cy="2222280"/>
          </a:xfrm>
        </p:spPr>
        <p:txBody>
          <a:bodyPr>
            <a:normAutofit/>
          </a:bodyPr>
          <a:lstStyle/>
          <a:p>
            <a:r>
              <a:rPr lang="en-US" dirty="0"/>
              <a:t>Check the scatter plot in the next slide as there is broadly like increasing trend </a:t>
            </a:r>
            <a:endParaRPr lang="en-IN" dirty="0"/>
          </a:p>
        </p:txBody>
      </p:sp>
      <p:cxnSp>
        <p:nvCxnSpPr>
          <p:cNvPr id="14" name="Straight Connector 13">
            <a:extLst>
              <a:ext uri="{FF2B5EF4-FFF2-40B4-BE49-F238E27FC236}">
                <a16:creationId xmlns:a16="http://schemas.microsoft.com/office/drawing/2014/main" id="{76ED57D7-3283-4111-8331-20D63B7CB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F369D5-F994-4512-9823-1596D8F3A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9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77CE-470E-4175-8B03-C3116DE461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B3E966-195C-497B-9848-D06DF41745B4}"/>
              </a:ext>
            </a:extLst>
          </p:cNvPr>
          <p:cNvSpPr>
            <a:spLocks noGrp="1"/>
          </p:cNvSpPr>
          <p:nvPr>
            <p:ph idx="1"/>
          </p:nvPr>
        </p:nvSpPr>
        <p:spPr/>
        <p:txBody>
          <a:bodyPr/>
          <a:lstStyle/>
          <a:p>
            <a:r>
              <a:rPr lang="en-US" dirty="0"/>
              <a:t>They are not talking about one customer </a:t>
            </a:r>
          </a:p>
          <a:p>
            <a:r>
              <a:rPr lang="en-US" dirty="0"/>
              <a:t>Here the sample size is 144 much higher than 30, so definitely it will be normal distribution </a:t>
            </a:r>
          </a:p>
          <a:p>
            <a:endParaRPr lang="en-US" dirty="0"/>
          </a:p>
          <a:p>
            <a:endParaRPr lang="en-IN" dirty="0"/>
          </a:p>
        </p:txBody>
      </p:sp>
    </p:spTree>
    <p:extLst>
      <p:ext uri="{BB962C8B-B14F-4D97-AF65-F5344CB8AC3E}">
        <p14:creationId xmlns:p14="http://schemas.microsoft.com/office/powerpoint/2010/main" val="63044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0488-BA38-44FE-B692-28DE8A374409}"/>
              </a:ext>
            </a:extLst>
          </p:cNvPr>
          <p:cNvSpPr>
            <a:spLocks noGrp="1"/>
          </p:cNvSpPr>
          <p:nvPr>
            <p:ph type="title"/>
          </p:nvPr>
        </p:nvSpPr>
        <p:spPr/>
        <p:txBody>
          <a:bodyPr/>
          <a:lstStyle/>
          <a:p>
            <a:r>
              <a:rPr lang="en-US"/>
              <a:t>Simpson’s paradox</a:t>
            </a:r>
            <a:endParaRPr lang="en-IN" dirty="0"/>
          </a:p>
        </p:txBody>
      </p:sp>
      <p:pic>
        <p:nvPicPr>
          <p:cNvPr id="12" name="Picture 11">
            <a:extLst>
              <a:ext uri="{FF2B5EF4-FFF2-40B4-BE49-F238E27FC236}">
                <a16:creationId xmlns:a16="http://schemas.microsoft.com/office/drawing/2014/main" id="{75BCCACE-61C0-46A7-95F7-617F915FD5EC}"/>
              </a:ext>
            </a:extLst>
          </p:cNvPr>
          <p:cNvPicPr>
            <a:picLocks noChangeAspect="1"/>
          </p:cNvPicPr>
          <p:nvPr/>
        </p:nvPicPr>
        <p:blipFill>
          <a:blip r:embed="rId2"/>
          <a:stretch>
            <a:fillRect/>
          </a:stretch>
        </p:blipFill>
        <p:spPr>
          <a:xfrm>
            <a:off x="3709987" y="1704974"/>
            <a:ext cx="5602825" cy="4048349"/>
          </a:xfrm>
          <a:prstGeom prst="rect">
            <a:avLst/>
          </a:prstGeom>
        </p:spPr>
      </p:pic>
    </p:spTree>
    <p:extLst>
      <p:ext uri="{BB962C8B-B14F-4D97-AF65-F5344CB8AC3E}">
        <p14:creationId xmlns:p14="http://schemas.microsoft.com/office/powerpoint/2010/main" val="213980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71BC880-6B5C-4294-8B5E-C919EE419D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B26AB63B-2F98-4136-AD67-588208845546}"/>
              </a:ext>
            </a:extLst>
          </p:cNvPr>
          <p:cNvPicPr>
            <a:picLocks noChangeAspect="1"/>
          </p:cNvPicPr>
          <p:nvPr/>
        </p:nvPicPr>
        <p:blipFill>
          <a:blip r:embed="rId2"/>
          <a:stretch>
            <a:fillRect/>
          </a:stretch>
        </p:blipFill>
        <p:spPr>
          <a:xfrm>
            <a:off x="3198274" y="1228811"/>
            <a:ext cx="6564703" cy="4735408"/>
          </a:xfrm>
          <a:prstGeom prst="rect">
            <a:avLst/>
          </a:prstGeom>
        </p:spPr>
      </p:pic>
    </p:spTree>
    <p:extLst>
      <p:ext uri="{BB962C8B-B14F-4D97-AF65-F5344CB8AC3E}">
        <p14:creationId xmlns:p14="http://schemas.microsoft.com/office/powerpoint/2010/main" val="1441876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7A1B9D-23ED-4EAA-8409-497CCCDABD87}"/>
              </a:ext>
            </a:extLst>
          </p:cNvPr>
          <p:cNvPicPr>
            <a:picLocks noChangeAspect="1"/>
          </p:cNvPicPr>
          <p:nvPr/>
        </p:nvPicPr>
        <p:blipFill>
          <a:blip r:embed="rId2"/>
          <a:stretch>
            <a:fillRect/>
          </a:stretch>
        </p:blipFill>
        <p:spPr>
          <a:xfrm>
            <a:off x="3095442" y="1697504"/>
            <a:ext cx="6001116" cy="4322735"/>
          </a:xfrm>
          <a:prstGeom prst="rect">
            <a:avLst/>
          </a:prstGeom>
        </p:spPr>
      </p:pic>
    </p:spTree>
    <p:extLst>
      <p:ext uri="{BB962C8B-B14F-4D97-AF65-F5344CB8AC3E}">
        <p14:creationId xmlns:p14="http://schemas.microsoft.com/office/powerpoint/2010/main" val="3021902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9141F-9A68-45ED-AA5C-57693358B8A3}"/>
              </a:ext>
            </a:extLst>
          </p:cNvPr>
          <p:cNvPicPr>
            <a:picLocks noChangeAspect="1"/>
          </p:cNvPicPr>
          <p:nvPr/>
        </p:nvPicPr>
        <p:blipFill>
          <a:blip r:embed="rId2"/>
          <a:stretch>
            <a:fillRect/>
          </a:stretch>
        </p:blipFill>
        <p:spPr>
          <a:xfrm>
            <a:off x="2912012" y="1163712"/>
            <a:ext cx="5593813" cy="3979788"/>
          </a:xfrm>
          <a:prstGeom prst="rect">
            <a:avLst/>
          </a:prstGeom>
        </p:spPr>
      </p:pic>
    </p:spTree>
    <p:extLst>
      <p:ext uri="{BB962C8B-B14F-4D97-AF65-F5344CB8AC3E}">
        <p14:creationId xmlns:p14="http://schemas.microsoft.com/office/powerpoint/2010/main" val="53296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65DE734B-AFE8-40A4-A683-94925D8C2D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E205B0E-3EDE-4D8C-87C3-D8A0752C418F}"/>
              </a:ext>
            </a:extLst>
          </p:cNvPr>
          <p:cNvPicPr>
            <a:picLocks noChangeAspect="1"/>
          </p:cNvPicPr>
          <p:nvPr/>
        </p:nvPicPr>
        <p:blipFill>
          <a:blip r:embed="rId2"/>
          <a:stretch>
            <a:fillRect/>
          </a:stretch>
        </p:blipFill>
        <p:spPr>
          <a:xfrm>
            <a:off x="1871662" y="266700"/>
            <a:ext cx="8448675" cy="6324600"/>
          </a:xfrm>
          <a:prstGeom prst="rect">
            <a:avLst/>
          </a:prstGeom>
        </p:spPr>
      </p:pic>
    </p:spTree>
    <p:extLst>
      <p:ext uri="{BB962C8B-B14F-4D97-AF65-F5344CB8AC3E}">
        <p14:creationId xmlns:p14="http://schemas.microsoft.com/office/powerpoint/2010/main" val="283442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AE9B1-60F3-486A-9935-0EE347223F38}"/>
              </a:ext>
            </a:extLst>
          </p:cNvPr>
          <p:cNvSpPr>
            <a:spLocks noGrp="1"/>
          </p:cNvSpPr>
          <p:nvPr>
            <p:ph type="ctrTitle"/>
          </p:nvPr>
        </p:nvSpPr>
        <p:spPr>
          <a:xfrm>
            <a:off x="5989319" y="576263"/>
            <a:ext cx="5054196" cy="2967606"/>
          </a:xfrm>
        </p:spPr>
        <p:txBody>
          <a:bodyPr anchor="b">
            <a:normAutofit/>
          </a:bodyPr>
          <a:lstStyle/>
          <a:p>
            <a:pPr algn="l"/>
            <a:r>
              <a:rPr lang="en-US" sz="3400" dirty="0"/>
              <a:t>In  scatter plot X axis variables are called </a:t>
            </a:r>
            <a:r>
              <a:rPr lang="en-US" sz="3400" b="1" dirty="0"/>
              <a:t>independent variables</a:t>
            </a:r>
            <a:br>
              <a:rPr lang="en-US" sz="3400" dirty="0"/>
            </a:br>
            <a:r>
              <a:rPr lang="en-US" sz="3400" dirty="0"/>
              <a:t>Y axis variables are called </a:t>
            </a:r>
            <a:r>
              <a:rPr lang="en-US" sz="3400" b="1" dirty="0"/>
              <a:t>dependent variables </a:t>
            </a:r>
            <a:br>
              <a:rPr lang="en-US" sz="3400" dirty="0"/>
            </a:br>
            <a:endParaRPr lang="en-IN" sz="3400" dirty="0"/>
          </a:p>
        </p:txBody>
      </p:sp>
      <p:sp>
        <p:nvSpPr>
          <p:cNvPr id="3" name="Subtitle 2">
            <a:extLst>
              <a:ext uri="{FF2B5EF4-FFF2-40B4-BE49-F238E27FC236}">
                <a16:creationId xmlns:a16="http://schemas.microsoft.com/office/drawing/2014/main" id="{131D2F65-D2E3-4C50-A77D-0EA48C397BF2}"/>
              </a:ext>
            </a:extLst>
          </p:cNvPr>
          <p:cNvSpPr>
            <a:spLocks noGrp="1"/>
          </p:cNvSpPr>
          <p:nvPr>
            <p:ph type="subTitle" idx="1"/>
          </p:nvPr>
        </p:nvSpPr>
        <p:spPr>
          <a:xfrm>
            <a:off x="6095999" y="3428999"/>
            <a:ext cx="4947515" cy="2528659"/>
          </a:xfrm>
        </p:spPr>
        <p:txBody>
          <a:bodyPr>
            <a:normAutofit/>
          </a:bodyPr>
          <a:lstStyle/>
          <a:p>
            <a:pPr algn="l"/>
            <a:r>
              <a:rPr lang="en-US" sz="2200" dirty="0"/>
              <a:t>Sometimes X variables are also called predictors.</a:t>
            </a:r>
          </a:p>
          <a:p>
            <a:pPr algn="l"/>
            <a:r>
              <a:rPr lang="en-US" sz="2200" dirty="0"/>
              <a:t>Y variables are otherwise called as response variables</a:t>
            </a:r>
          </a:p>
          <a:p>
            <a:pPr algn="l"/>
            <a:r>
              <a:rPr lang="en-US" sz="2200" dirty="0"/>
              <a:t>X – cause , Y - affect</a:t>
            </a:r>
          </a:p>
          <a:p>
            <a:pPr algn="l"/>
            <a:endParaRPr lang="en-US" sz="2200" dirty="0"/>
          </a:p>
          <a:p>
            <a:pPr algn="l"/>
            <a:endParaRPr lang="en-IN" sz="2200" dirty="0"/>
          </a:p>
        </p:txBody>
      </p:sp>
      <p:pic>
        <p:nvPicPr>
          <p:cNvPr id="21" name="Picture 4" descr="Many question marks on black background">
            <a:extLst>
              <a:ext uri="{FF2B5EF4-FFF2-40B4-BE49-F238E27FC236}">
                <a16:creationId xmlns:a16="http://schemas.microsoft.com/office/drawing/2014/main" id="{32195550-4643-4C38-AAE9-C83E8652F53D}"/>
              </a:ext>
            </a:extLst>
          </p:cNvPr>
          <p:cNvPicPr>
            <a:picLocks noChangeAspect="1"/>
          </p:cNvPicPr>
          <p:nvPr/>
        </p:nvPicPr>
        <p:blipFill rotWithShape="1">
          <a:blip r:embed="rId2"/>
          <a:srcRect l="51201" r="-2" b="-2"/>
          <a:stretch/>
        </p:blipFill>
        <p:spPr>
          <a:xfrm>
            <a:off x="-6472" y="10"/>
            <a:ext cx="5486394" cy="6857982"/>
          </a:xfrm>
          <a:prstGeom prst="rect">
            <a:avLst/>
          </a:prstGeom>
        </p:spPr>
      </p:pic>
      <p:sp>
        <p:nvSpPr>
          <p:cNvPr id="35" name="Rectangle 3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6882A0">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37" name="Straight Connector 3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6882A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882A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73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1">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5" name="Rectangle 63">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6" name="Rectangle 65">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rgbClr val="FF9600">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77" name="Rectangle 67">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19C4C-5DB9-49A3-84E9-64BDDC778867}"/>
              </a:ext>
            </a:extLst>
          </p:cNvPr>
          <p:cNvSpPr>
            <a:spLocks noGrp="1"/>
          </p:cNvSpPr>
          <p:nvPr>
            <p:ph type="title"/>
          </p:nvPr>
        </p:nvSpPr>
        <p:spPr>
          <a:xfrm>
            <a:off x="6143812" y="540167"/>
            <a:ext cx="4816589" cy="2135867"/>
          </a:xfrm>
        </p:spPr>
        <p:txBody>
          <a:bodyPr anchor="b">
            <a:normAutofit/>
          </a:bodyPr>
          <a:lstStyle/>
          <a:p>
            <a:r>
              <a:rPr lang="en-US" sz="4800">
                <a:solidFill>
                  <a:schemeClr val="tx1"/>
                </a:solidFill>
              </a:rPr>
              <a:t>Simple linear regression model</a:t>
            </a:r>
            <a:endParaRPr lang="en-IN" sz="4800">
              <a:solidFill>
                <a:schemeClr val="tx1"/>
              </a:solidFill>
            </a:endParaRPr>
          </a:p>
        </p:txBody>
      </p:sp>
      <p:pic>
        <p:nvPicPr>
          <p:cNvPr id="5" name="Picture 4" descr="Chart, scatter chart&#10;&#10;Description automatically generated">
            <a:extLst>
              <a:ext uri="{FF2B5EF4-FFF2-40B4-BE49-F238E27FC236}">
                <a16:creationId xmlns:a16="http://schemas.microsoft.com/office/drawing/2014/main" id="{28E1C202-30C4-48E7-8D22-3046A94A6B38}"/>
              </a:ext>
            </a:extLst>
          </p:cNvPr>
          <p:cNvPicPr>
            <a:picLocks noChangeAspect="1"/>
          </p:cNvPicPr>
          <p:nvPr/>
        </p:nvPicPr>
        <p:blipFill>
          <a:blip r:embed="rId2"/>
          <a:stretch>
            <a:fillRect/>
          </a:stretch>
        </p:blipFill>
        <p:spPr>
          <a:xfrm>
            <a:off x="695815" y="699900"/>
            <a:ext cx="5031557" cy="3552854"/>
          </a:xfrm>
          <a:prstGeom prst="rect">
            <a:avLst/>
          </a:prstGeom>
        </p:spPr>
      </p:pic>
      <p:sp>
        <p:nvSpPr>
          <p:cNvPr id="3" name="Content Placeholder 2">
            <a:extLst>
              <a:ext uri="{FF2B5EF4-FFF2-40B4-BE49-F238E27FC236}">
                <a16:creationId xmlns:a16="http://schemas.microsoft.com/office/drawing/2014/main" id="{D61FB747-DAAC-411E-9A00-00C369C7526F}"/>
              </a:ext>
            </a:extLst>
          </p:cNvPr>
          <p:cNvSpPr>
            <a:spLocks noGrp="1"/>
          </p:cNvSpPr>
          <p:nvPr>
            <p:ph idx="1"/>
          </p:nvPr>
        </p:nvSpPr>
        <p:spPr>
          <a:xfrm>
            <a:off x="6143812" y="2880452"/>
            <a:ext cx="4816589" cy="3095445"/>
          </a:xfrm>
        </p:spPr>
        <p:txBody>
          <a:bodyPr anchor="t">
            <a:normAutofit/>
          </a:bodyPr>
          <a:lstStyle/>
          <a:p>
            <a:r>
              <a:rPr lang="en-US" sz="1800">
                <a:solidFill>
                  <a:schemeClr val="tx1"/>
                </a:solidFill>
              </a:rPr>
              <a:t>As you can see from the scatter plot it’s not perfectly linear but overall, its increasing </a:t>
            </a:r>
          </a:p>
          <a:p>
            <a:r>
              <a:rPr lang="en-US" sz="1800">
                <a:solidFill>
                  <a:schemeClr val="tx1"/>
                </a:solidFill>
              </a:rPr>
              <a:t>As x increases y also increases</a:t>
            </a:r>
          </a:p>
          <a:p>
            <a:r>
              <a:rPr lang="en-US" sz="1800">
                <a:solidFill>
                  <a:schemeClr val="tx1"/>
                </a:solidFill>
              </a:rPr>
              <a:t>We can use simple linear regression model here</a:t>
            </a:r>
          </a:p>
          <a:p>
            <a:r>
              <a:rPr lang="en-US" sz="1800">
                <a:solidFill>
                  <a:schemeClr val="tx1"/>
                </a:solidFill>
              </a:rPr>
              <a:t>Build a model and see how they are behaving </a:t>
            </a:r>
          </a:p>
          <a:p>
            <a:endParaRPr lang="en-US" sz="1800">
              <a:solidFill>
                <a:schemeClr val="tx1"/>
              </a:solidFill>
            </a:endParaRPr>
          </a:p>
          <a:p>
            <a:endParaRPr lang="en-IN" sz="1800">
              <a:solidFill>
                <a:schemeClr val="tx1"/>
              </a:solidFill>
            </a:endParaRPr>
          </a:p>
        </p:txBody>
      </p:sp>
      <p:cxnSp>
        <p:nvCxnSpPr>
          <p:cNvPr id="78" name="Straight Connector 69">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F9600"/>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1">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F9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14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1771-D293-470C-BF3C-2A98CCE498C3}"/>
              </a:ext>
            </a:extLst>
          </p:cNvPr>
          <p:cNvSpPr>
            <a:spLocks noGrp="1"/>
          </p:cNvSpPr>
          <p:nvPr>
            <p:ph type="title"/>
          </p:nvPr>
        </p:nvSpPr>
        <p:spPr/>
        <p:txBody>
          <a:bodyPr/>
          <a:lstStyle/>
          <a:p>
            <a:r>
              <a:rPr lang="en-US"/>
              <a:t>Linear or Nonlinear model ?</a:t>
            </a:r>
            <a:endParaRPr lang="en-IN" dirty="0"/>
          </a:p>
        </p:txBody>
      </p:sp>
      <p:pic>
        <p:nvPicPr>
          <p:cNvPr id="13" name="Picture 12">
            <a:extLst>
              <a:ext uri="{FF2B5EF4-FFF2-40B4-BE49-F238E27FC236}">
                <a16:creationId xmlns:a16="http://schemas.microsoft.com/office/drawing/2014/main" id="{47D86166-8525-4FF7-A64E-623C46AE838D}"/>
              </a:ext>
            </a:extLst>
          </p:cNvPr>
          <p:cNvPicPr>
            <a:picLocks noChangeAspect="1"/>
          </p:cNvPicPr>
          <p:nvPr/>
        </p:nvPicPr>
        <p:blipFill>
          <a:blip r:embed="rId2"/>
          <a:stretch>
            <a:fillRect/>
          </a:stretch>
        </p:blipFill>
        <p:spPr>
          <a:xfrm>
            <a:off x="928100" y="1511764"/>
            <a:ext cx="9801225" cy="4791075"/>
          </a:xfrm>
          <a:prstGeom prst="rect">
            <a:avLst/>
          </a:prstGeom>
        </p:spPr>
      </p:pic>
    </p:spTree>
    <p:extLst>
      <p:ext uri="{BB962C8B-B14F-4D97-AF65-F5344CB8AC3E}">
        <p14:creationId xmlns:p14="http://schemas.microsoft.com/office/powerpoint/2010/main" val="17860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8D7451B2-0697-4C1E-82B0-A56FD1450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19860852-849A-4C9D-B957-046993D43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A3073D95-508A-4E41-99B0-FF69451A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0DC92-1FDB-4280-913B-C1099D565090}"/>
              </a:ext>
            </a:extLst>
          </p:cNvPr>
          <p:cNvSpPr>
            <a:spLocks noGrp="1"/>
          </p:cNvSpPr>
          <p:nvPr>
            <p:ph type="title"/>
          </p:nvPr>
        </p:nvSpPr>
        <p:spPr>
          <a:xfrm>
            <a:off x="422898" y="576263"/>
            <a:ext cx="5927101" cy="2967606"/>
          </a:xfrm>
        </p:spPr>
        <p:txBody>
          <a:bodyPr vert="horz" lIns="91440" tIns="45720" rIns="91440" bIns="45720" rtlCol="0" anchor="b">
            <a:normAutofit/>
          </a:bodyPr>
          <a:lstStyle/>
          <a:p>
            <a:r>
              <a:rPr lang="en-US" sz="4800"/>
              <a:t>Linear vs Non-linear</a:t>
            </a:r>
          </a:p>
        </p:txBody>
      </p:sp>
      <p:pic>
        <p:nvPicPr>
          <p:cNvPr id="5" name="Picture 4" descr="Building nonlinear regression models">
            <a:extLst>
              <a:ext uri="{FF2B5EF4-FFF2-40B4-BE49-F238E27FC236}">
                <a16:creationId xmlns:a16="http://schemas.microsoft.com/office/drawing/2014/main" id="{21FB010F-F5F7-42C6-93D1-FE50527CBB1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166960" y="3965410"/>
            <a:ext cx="4633410" cy="2082806"/>
          </a:xfrm>
          <a:prstGeom prst="rect">
            <a:avLst/>
          </a:prstGeom>
          <a:noFill/>
        </p:spPr>
      </p:pic>
      <p:sp>
        <p:nvSpPr>
          <p:cNvPr id="33" name="Rectangle 32">
            <a:extLst>
              <a:ext uri="{FF2B5EF4-FFF2-40B4-BE49-F238E27FC236}">
                <a16:creationId xmlns:a16="http://schemas.microsoft.com/office/drawing/2014/main" id="{190DDC90-6406-4FB1-9AB3-906EB2C40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83175" y="6166570"/>
            <a:ext cx="708824" cy="685801"/>
          </a:xfrm>
          <a:prstGeom prst="rect">
            <a:avLst/>
          </a:prstGeom>
          <a:solidFill>
            <a:srgbClr val="406BB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The complete beginner&amp;#39;s guide to machine learning: simple linear regression  in four lines of code! | by Anne Bonner | Towards Data Science">
            <a:extLst>
              <a:ext uri="{FF2B5EF4-FFF2-40B4-BE49-F238E27FC236}">
                <a16:creationId xmlns:a16="http://schemas.microsoft.com/office/drawing/2014/main" id="{E4526DD4-E55E-415C-8983-F9D54DC1C0E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351085" y="1325774"/>
            <a:ext cx="4633410" cy="1946031"/>
          </a:xfrm>
          <a:prstGeom prst="rect">
            <a:avLst/>
          </a:prstGeom>
          <a:noFill/>
        </p:spPr>
      </p:pic>
      <p:cxnSp>
        <p:nvCxnSpPr>
          <p:cNvPr id="35" name="Straight Connector 34">
            <a:extLst>
              <a:ext uri="{FF2B5EF4-FFF2-40B4-BE49-F238E27FC236}">
                <a16:creationId xmlns:a16="http://schemas.microsoft.com/office/drawing/2014/main" id="{9EB5F3D3-5CB5-4DB0-BDD3-5A7CA6451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06BB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115DA78-288A-4029-A09C-5EB8C05CC2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06BB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07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EBC80-8E13-49FC-BA85-A9B4A26F51FC}"/>
              </a:ext>
            </a:extLst>
          </p:cNvPr>
          <p:cNvSpPr>
            <a:spLocks noGrp="1"/>
          </p:cNvSpPr>
          <p:nvPr>
            <p:ph type="title"/>
          </p:nvPr>
        </p:nvSpPr>
        <p:spPr>
          <a:xfrm>
            <a:off x="422900" y="576263"/>
            <a:ext cx="3932532" cy="2967606"/>
          </a:xfrm>
        </p:spPr>
        <p:txBody>
          <a:bodyPr vert="horz" lIns="91440" tIns="45720" rIns="91440" bIns="45720" rtlCol="0" anchor="b">
            <a:normAutofit/>
          </a:bodyPr>
          <a:lstStyle/>
          <a:p>
            <a:r>
              <a:rPr lang="en-US" sz="4800"/>
              <a:t>Which one is the best ?</a:t>
            </a:r>
          </a:p>
        </p:txBody>
      </p:sp>
      <p:sp>
        <p:nvSpPr>
          <p:cNvPr id="17" name="Rectangle 16">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Content Placeholder 3">
            <a:extLst>
              <a:ext uri="{FF2B5EF4-FFF2-40B4-BE49-F238E27FC236}">
                <a16:creationId xmlns:a16="http://schemas.microsoft.com/office/drawing/2014/main" id="{27C297FB-295A-49A9-AAE7-A1CBDB4BB9EA}"/>
              </a:ext>
            </a:extLst>
          </p:cNvPr>
          <p:cNvPicPr>
            <a:picLocks noGrp="1" noChangeAspect="1"/>
          </p:cNvPicPr>
          <p:nvPr>
            <p:ph idx="1"/>
          </p:nvPr>
        </p:nvPicPr>
        <p:blipFill>
          <a:blip r:embed="rId2"/>
          <a:stretch>
            <a:fillRect/>
          </a:stretch>
        </p:blipFill>
        <p:spPr>
          <a:xfrm>
            <a:off x="4987132" y="1772964"/>
            <a:ext cx="6774155" cy="3319336"/>
          </a:xfrm>
          <a:prstGeom prst="rect">
            <a:avLst/>
          </a:prstGeom>
        </p:spPr>
      </p:pic>
      <p:cxnSp>
        <p:nvCxnSpPr>
          <p:cNvPr id="19" name="Straight Connector 18">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F60DE"/>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F60D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850614"/>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145</TotalTime>
  <Words>474</Words>
  <Application>Microsoft Office PowerPoint</Application>
  <PresentationFormat>Widescreen</PresentationFormat>
  <Paragraphs>42</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vt:lpstr>
      <vt:lpstr>Dante (Headings)2</vt:lpstr>
      <vt:lpstr>Helvetica Neue Medium</vt:lpstr>
      <vt:lpstr>Univers</vt:lpstr>
      <vt:lpstr>Univers Light</vt:lpstr>
      <vt:lpstr>Wingdings 2</vt:lpstr>
      <vt:lpstr>OffsetVTI</vt:lpstr>
      <vt:lpstr>PowerPoint Presentation</vt:lpstr>
      <vt:lpstr>PowerPoint Presentation</vt:lpstr>
      <vt:lpstr>As weight increases depression is likely to increase</vt:lpstr>
      <vt:lpstr>PowerPoint Presentation</vt:lpstr>
      <vt:lpstr>In  scatter plot X axis variables are called independent variables Y axis variables are called dependent variables  </vt:lpstr>
      <vt:lpstr>Simple linear regression model</vt:lpstr>
      <vt:lpstr>Linear or Nonlinear model ?</vt:lpstr>
      <vt:lpstr>Linear vs Non-linear</vt:lpstr>
      <vt:lpstr>Which one is the best ?</vt:lpstr>
      <vt:lpstr>PowerPoint Presentation</vt:lpstr>
      <vt:lpstr>PowerPoint Presentation</vt:lpstr>
      <vt:lpstr>PowerPoint Presentation</vt:lpstr>
      <vt:lpstr>PowerPoint Presentation</vt:lpstr>
      <vt:lpstr>Interpretation </vt:lpstr>
      <vt:lpstr>PowerPoint Presentation</vt:lpstr>
      <vt:lpstr>Linearity, normality, Homogeneity of variance , High leverage points (These plots will help us determine whether the assumptions have been met or not or there any red flags)</vt:lpstr>
      <vt:lpstr>Interpretation</vt:lpstr>
      <vt:lpstr>PowerPoint Presentation</vt:lpstr>
      <vt:lpstr>PowerPoint Presentation</vt:lpstr>
      <vt:lpstr>PowerPoint Presentation</vt:lpstr>
      <vt:lpstr>PowerPoint Presentation</vt:lpstr>
      <vt:lpstr>Same standard deviation :- (Comparing Distributions)</vt:lpstr>
      <vt:lpstr>Different standard deviation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Simpson’s paradox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VIGNESWARAN E R</dc:creator>
  <cp:lastModifiedBy>VIGNESWARAN E R</cp:lastModifiedBy>
  <cp:revision>42</cp:revision>
  <dcterms:created xsi:type="dcterms:W3CDTF">2021-07-21T03:15:18Z</dcterms:created>
  <dcterms:modified xsi:type="dcterms:W3CDTF">2021-07-21T05:41:00Z</dcterms:modified>
</cp:coreProperties>
</file>